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5.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57"/>
  </p:notesMasterIdLst>
  <p:handoutMasterIdLst>
    <p:handoutMasterId r:id="rId58"/>
  </p:handoutMasterIdLst>
  <p:sldIdLst>
    <p:sldId id="302" r:id="rId2"/>
    <p:sldId id="340" r:id="rId3"/>
    <p:sldId id="356" r:id="rId4"/>
    <p:sldId id="343" r:id="rId5"/>
    <p:sldId id="316" r:id="rId6"/>
    <p:sldId id="317" r:id="rId7"/>
    <p:sldId id="263" r:id="rId8"/>
    <p:sldId id="440" r:id="rId9"/>
    <p:sldId id="321" r:id="rId10"/>
    <p:sldId id="441" r:id="rId11"/>
    <p:sldId id="442" r:id="rId12"/>
    <p:sldId id="443" r:id="rId13"/>
    <p:sldId id="273" r:id="rId14"/>
    <p:sldId id="274" r:id="rId15"/>
    <p:sldId id="275" r:id="rId16"/>
    <p:sldId id="322" r:id="rId17"/>
    <p:sldId id="430" r:id="rId18"/>
    <p:sldId id="431" r:id="rId19"/>
    <p:sldId id="458" r:id="rId20"/>
    <p:sldId id="459" r:id="rId21"/>
    <p:sldId id="460" r:id="rId22"/>
    <p:sldId id="461" r:id="rId23"/>
    <p:sldId id="462" r:id="rId24"/>
    <p:sldId id="463" r:id="rId25"/>
    <p:sldId id="464" r:id="rId26"/>
    <p:sldId id="465" r:id="rId27"/>
    <p:sldId id="456" r:id="rId28"/>
    <p:sldId id="438" r:id="rId29"/>
    <p:sldId id="367" r:id="rId30"/>
    <p:sldId id="368" r:id="rId31"/>
    <p:sldId id="372" r:id="rId32"/>
    <p:sldId id="370" r:id="rId33"/>
    <p:sldId id="371" r:id="rId34"/>
    <p:sldId id="375" r:id="rId35"/>
    <p:sldId id="373" r:id="rId36"/>
    <p:sldId id="374" r:id="rId37"/>
    <p:sldId id="381" r:id="rId38"/>
    <p:sldId id="353" r:id="rId39"/>
    <p:sldId id="360" r:id="rId40"/>
    <p:sldId id="355" r:id="rId41"/>
    <p:sldId id="357" r:id="rId42"/>
    <p:sldId id="362" r:id="rId43"/>
    <p:sldId id="365" r:id="rId44"/>
    <p:sldId id="377" r:id="rId45"/>
    <p:sldId id="366" r:id="rId46"/>
    <p:sldId id="467" r:id="rId47"/>
    <p:sldId id="424" r:id="rId48"/>
    <p:sldId id="315" r:id="rId49"/>
    <p:sldId id="468" r:id="rId50"/>
    <p:sldId id="469" r:id="rId51"/>
    <p:sldId id="318" r:id="rId52"/>
    <p:sldId id="319" r:id="rId53"/>
    <p:sldId id="397" r:id="rId54"/>
    <p:sldId id="398" r:id="rId55"/>
    <p:sldId id="399" r:id="rId56"/>
  </p:sldIdLst>
  <p:sldSz cx="9144000" cy="6858000" type="screen4x3"/>
  <p:notesSz cx="6769100" cy="99060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9">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EAEAEA"/>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4047" autoAdjust="0"/>
    <p:restoredTop sz="97073" autoAdjust="0"/>
  </p:normalViewPr>
  <p:slideViewPr>
    <p:cSldViewPr snapToGrid="0">
      <p:cViewPr varScale="1">
        <p:scale>
          <a:sx n="75" d="100"/>
          <a:sy n="75" d="100"/>
        </p:scale>
        <p:origin x="161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350"/>
    </p:cViewPr>
  </p:sorterViewPr>
  <p:notesViewPr>
    <p:cSldViewPr snapToGrid="0">
      <p:cViewPr>
        <p:scale>
          <a:sx n="75" d="100"/>
          <a:sy n="75" d="100"/>
        </p:scale>
        <p:origin x="-1290" y="228"/>
      </p:cViewPr>
      <p:guideLst>
        <p:guide orient="horz" pos="3119"/>
        <p:guide pos="21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33700" cy="495300"/>
          </a:xfrm>
          <a:prstGeom prst="rect">
            <a:avLst/>
          </a:prstGeom>
          <a:noFill/>
          <a:ln w="9525">
            <a:noFill/>
            <a:miter lim="800000"/>
            <a:headEnd/>
            <a:tailEnd/>
          </a:ln>
          <a:effectLst/>
        </p:spPr>
        <p:txBody>
          <a:bodyPr vert="horz" wrap="square" lIns="92948" tIns="46474" rIns="92948" bIns="46474" numCol="1" anchor="t" anchorCtr="0" compatLnSpc="1">
            <a:prstTxWarp prst="textNoShape">
              <a:avLst/>
            </a:prstTxWarp>
          </a:bodyPr>
          <a:lstStyle>
            <a:lvl1pPr defTabSz="930275">
              <a:defRPr sz="1200"/>
            </a:lvl1pPr>
          </a:lstStyle>
          <a:p>
            <a:pPr>
              <a:defRPr/>
            </a:pPr>
            <a:endParaRPr lang="en-US"/>
          </a:p>
        </p:txBody>
      </p:sp>
      <p:sp>
        <p:nvSpPr>
          <p:cNvPr id="135171" name="Rectangle 3"/>
          <p:cNvSpPr>
            <a:spLocks noGrp="1" noChangeArrowheads="1"/>
          </p:cNvSpPr>
          <p:nvPr>
            <p:ph type="dt" sz="quarter" idx="1"/>
          </p:nvPr>
        </p:nvSpPr>
        <p:spPr bwMode="auto">
          <a:xfrm>
            <a:off x="3835400" y="0"/>
            <a:ext cx="2933700" cy="495300"/>
          </a:xfrm>
          <a:prstGeom prst="rect">
            <a:avLst/>
          </a:prstGeom>
          <a:noFill/>
          <a:ln w="9525">
            <a:noFill/>
            <a:miter lim="800000"/>
            <a:headEnd/>
            <a:tailEnd/>
          </a:ln>
          <a:effectLst/>
        </p:spPr>
        <p:txBody>
          <a:bodyPr vert="horz" wrap="square" lIns="92948" tIns="46474" rIns="92948" bIns="46474" numCol="1" anchor="t" anchorCtr="0" compatLnSpc="1">
            <a:prstTxWarp prst="textNoShape">
              <a:avLst/>
            </a:prstTxWarp>
          </a:bodyPr>
          <a:lstStyle>
            <a:lvl1pPr algn="r" defTabSz="930275">
              <a:defRPr sz="1200"/>
            </a:lvl1pPr>
          </a:lstStyle>
          <a:p>
            <a:pPr>
              <a:defRPr/>
            </a:pPr>
            <a:endParaRPr lang="en-US"/>
          </a:p>
        </p:txBody>
      </p:sp>
      <p:sp>
        <p:nvSpPr>
          <p:cNvPr id="135172" name="Rectangle 4"/>
          <p:cNvSpPr>
            <a:spLocks noGrp="1" noChangeArrowheads="1"/>
          </p:cNvSpPr>
          <p:nvPr>
            <p:ph type="ftr" sz="quarter" idx="2"/>
          </p:nvPr>
        </p:nvSpPr>
        <p:spPr bwMode="auto">
          <a:xfrm>
            <a:off x="0" y="9410700"/>
            <a:ext cx="2933700" cy="495300"/>
          </a:xfrm>
          <a:prstGeom prst="rect">
            <a:avLst/>
          </a:prstGeom>
          <a:noFill/>
          <a:ln w="9525">
            <a:noFill/>
            <a:miter lim="800000"/>
            <a:headEnd/>
            <a:tailEnd/>
          </a:ln>
          <a:effectLst/>
        </p:spPr>
        <p:txBody>
          <a:bodyPr vert="horz" wrap="square" lIns="92948" tIns="46474" rIns="92948" bIns="46474" numCol="1" anchor="b" anchorCtr="0" compatLnSpc="1">
            <a:prstTxWarp prst="textNoShape">
              <a:avLst/>
            </a:prstTxWarp>
          </a:bodyPr>
          <a:lstStyle>
            <a:lvl1pPr defTabSz="930275">
              <a:defRPr sz="1200"/>
            </a:lvl1pPr>
          </a:lstStyle>
          <a:p>
            <a:pPr>
              <a:defRPr/>
            </a:pPr>
            <a:endParaRPr lang="en-US"/>
          </a:p>
        </p:txBody>
      </p:sp>
      <p:sp>
        <p:nvSpPr>
          <p:cNvPr id="135173" name="Rectangle 5"/>
          <p:cNvSpPr>
            <a:spLocks noGrp="1" noChangeArrowheads="1"/>
          </p:cNvSpPr>
          <p:nvPr>
            <p:ph type="sldNum" sz="quarter" idx="3"/>
          </p:nvPr>
        </p:nvSpPr>
        <p:spPr bwMode="auto">
          <a:xfrm>
            <a:off x="3835400" y="9410700"/>
            <a:ext cx="2933700" cy="495300"/>
          </a:xfrm>
          <a:prstGeom prst="rect">
            <a:avLst/>
          </a:prstGeom>
          <a:noFill/>
          <a:ln w="9525">
            <a:noFill/>
            <a:miter lim="800000"/>
            <a:headEnd/>
            <a:tailEnd/>
          </a:ln>
          <a:effectLst/>
        </p:spPr>
        <p:txBody>
          <a:bodyPr vert="horz" wrap="square" lIns="92948" tIns="46474" rIns="92948" bIns="46474" numCol="1" anchor="b" anchorCtr="0" compatLnSpc="1">
            <a:prstTxWarp prst="textNoShape">
              <a:avLst/>
            </a:prstTxWarp>
          </a:bodyPr>
          <a:lstStyle>
            <a:lvl1pPr algn="r" defTabSz="930275">
              <a:defRPr sz="1200"/>
            </a:lvl1pPr>
          </a:lstStyle>
          <a:p>
            <a:pPr>
              <a:defRPr/>
            </a:pPr>
            <a:fld id="{4A96DDDD-E659-4FB0-835D-6B1F8C7B2D32}" type="slidenum">
              <a:rPr lang="en-US"/>
              <a:pPr>
                <a:defRPr/>
              </a:pPr>
              <a:t>‹N°›</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12"/>
          <p:cNvSpPr>
            <a:spLocks noGrp="1" noRot="1" noChangeAspect="1" noChangeArrowheads="1" noTextEdit="1"/>
          </p:cNvSpPr>
          <p:nvPr>
            <p:ph type="sldImg" idx="2"/>
          </p:nvPr>
        </p:nvSpPr>
        <p:spPr bwMode="auto">
          <a:xfrm>
            <a:off x="1535113" y="234950"/>
            <a:ext cx="5168900" cy="3876675"/>
          </a:xfrm>
          <a:prstGeom prst="rect">
            <a:avLst/>
          </a:prstGeom>
          <a:noFill/>
          <a:ln w="12700">
            <a:solidFill>
              <a:schemeClr val="tx1"/>
            </a:solidFill>
            <a:miter lim="800000"/>
            <a:headEnd/>
            <a:tailEnd/>
          </a:ln>
        </p:spPr>
      </p:sp>
      <p:sp>
        <p:nvSpPr>
          <p:cNvPr id="86029" name="Text Box 13"/>
          <p:cNvSpPr txBox="1">
            <a:spLocks noChangeArrowheads="1"/>
          </p:cNvSpPr>
          <p:nvPr/>
        </p:nvSpPr>
        <p:spPr bwMode="auto">
          <a:xfrm>
            <a:off x="0" y="9491663"/>
            <a:ext cx="6719888" cy="476250"/>
          </a:xfrm>
          <a:prstGeom prst="rect">
            <a:avLst/>
          </a:prstGeom>
          <a:noFill/>
          <a:ln w="9525">
            <a:noFill/>
            <a:miter lim="800000"/>
            <a:headEnd/>
            <a:tailEnd/>
          </a:ln>
          <a:effectLst/>
        </p:spPr>
        <p:txBody>
          <a:bodyPr lIns="79063" tIns="39532" rIns="79063" bIns="39532">
            <a:spAutoFit/>
          </a:bodyPr>
          <a:lstStyle/>
          <a:p>
            <a:pPr marL="176213" defTabSz="889000">
              <a:spcBef>
                <a:spcPct val="50000"/>
              </a:spcBef>
              <a:tabLst>
                <a:tab pos="3411538" algn="ctr"/>
                <a:tab pos="6610350" algn="r"/>
              </a:tabLst>
              <a:defRPr/>
            </a:pPr>
            <a:r>
              <a:rPr lang="en-US" sz="700">
                <a:solidFill>
                  <a:schemeClr val="tx2"/>
                </a:solidFill>
              </a:rPr>
              <a:t>	</a:t>
            </a:r>
            <a:r>
              <a:rPr lang="en-US" sz="900">
                <a:cs typeface="Times New Roman" pitchFamily="18" charset="0"/>
              </a:rPr>
              <a:t>© </a:t>
            </a:r>
            <a:r>
              <a:rPr lang="en-US" sz="700">
                <a:solidFill>
                  <a:schemeClr val="tx2"/>
                </a:solidFill>
              </a:rPr>
              <a:t> Copyright:  All rights reserved. Not to be reproduced by any means without prior consent. 	</a:t>
            </a:r>
            <a:r>
              <a:rPr lang="en-US" sz="1300">
                <a:solidFill>
                  <a:schemeClr val="tx2"/>
                </a:solidFill>
              </a:rPr>
              <a:t>419-4-</a:t>
            </a:r>
            <a:fld id="{8037AB67-F936-4531-856E-AD6711541BF7}" type="slidenum">
              <a:rPr lang="en-US" sz="1300">
                <a:solidFill>
                  <a:schemeClr val="tx2"/>
                </a:solidFill>
              </a:rPr>
              <a:pPr marL="176213" defTabSz="889000">
                <a:spcBef>
                  <a:spcPct val="50000"/>
                </a:spcBef>
                <a:tabLst>
                  <a:tab pos="3411538" algn="ctr"/>
                  <a:tab pos="6610350" algn="r"/>
                </a:tabLst>
                <a:defRPr/>
              </a:pPr>
              <a:t>‹N°›</a:t>
            </a:fld>
            <a:r>
              <a:rPr lang="en-US" sz="700">
                <a:solidFill>
                  <a:schemeClr val="tx2"/>
                </a:solidFill>
              </a:rPr>
              <a:t>		</a:t>
            </a:r>
          </a:p>
        </p:txBody>
      </p:sp>
      <p:sp>
        <p:nvSpPr>
          <p:cNvPr id="86030" name="Text Box 14"/>
          <p:cNvSpPr txBox="1">
            <a:spLocks noChangeArrowheads="1"/>
          </p:cNvSpPr>
          <p:nvPr/>
        </p:nvSpPr>
        <p:spPr bwMode="auto">
          <a:xfrm>
            <a:off x="293688" y="3976688"/>
            <a:ext cx="512762" cy="212725"/>
          </a:xfrm>
          <a:prstGeom prst="rect">
            <a:avLst/>
          </a:prstGeom>
          <a:noFill/>
          <a:ln w="9525">
            <a:noFill/>
            <a:miter lim="800000"/>
            <a:headEnd/>
            <a:tailEnd/>
          </a:ln>
          <a:effectLst/>
        </p:spPr>
        <p:txBody>
          <a:bodyPr wrap="none" lIns="0" tIns="0" rIns="0" bIns="0">
            <a:spAutoFit/>
          </a:bodyPr>
          <a:lstStyle/>
          <a:p>
            <a:pPr defTabSz="911225">
              <a:spcBef>
                <a:spcPct val="50000"/>
              </a:spcBef>
              <a:defRPr/>
            </a:pPr>
            <a:r>
              <a:rPr lang="en-US" i="1"/>
              <a:t>Notes:</a:t>
            </a:r>
          </a:p>
        </p:txBody>
      </p:sp>
      <p:sp>
        <p:nvSpPr>
          <p:cNvPr id="86031" name="Rectangle 15"/>
          <p:cNvSpPr>
            <a:spLocks noGrp="1" noChangeArrowheads="1"/>
          </p:cNvSpPr>
          <p:nvPr>
            <p:ph type="body" sz="quarter" idx="3"/>
          </p:nvPr>
        </p:nvSpPr>
        <p:spPr bwMode="auto">
          <a:xfrm>
            <a:off x="220663" y="4221163"/>
            <a:ext cx="6229350" cy="5284787"/>
          </a:xfrm>
          <a:prstGeom prst="rect">
            <a:avLst/>
          </a:prstGeom>
          <a:noFill/>
          <a:ln w="9525">
            <a:noFill/>
            <a:miter lim="800000"/>
            <a:headEnd/>
            <a:tailEnd/>
          </a:ln>
          <a:effectLst/>
        </p:spPr>
        <p:txBody>
          <a:bodyPr vert="horz" wrap="square" lIns="91138" tIns="45568" rIns="91138" bIns="455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Rot="1" noChangeAspect="1" noChangeArrowheads="1" noTextEdit="1"/>
          </p:cNvSpPr>
          <p:nvPr>
            <p:ph type="sldImg"/>
          </p:nvPr>
        </p:nvSpPr>
        <p:spPr>
          <a:ln/>
        </p:spPr>
      </p:sp>
      <p:sp>
        <p:nvSpPr>
          <p:cNvPr id="64515" name="Rectangle 7"/>
          <p:cNvSpPr>
            <a:spLocks noGrp="1" noChangeArrowheads="1"/>
          </p:cNvSpPr>
          <p:nvPr>
            <p:ph type="body" idx="1"/>
          </p:nvPr>
        </p:nvSpPr>
        <p:spPr>
          <a:noFill/>
          <a:ln/>
        </p:spPr>
        <p:txBody>
          <a:bodyPr/>
          <a:lstStyle/>
          <a:p>
            <a:pPr eaLnBrk="1" hangingPunct="1"/>
            <a:r>
              <a:rPr lang="en-US"/>
              <a:t>Jogger text: Defining Classes</a:t>
            </a:r>
          </a:p>
          <a:p>
            <a:pPr eaLnBrk="1" hangingPunct="1"/>
            <a:r>
              <a:rPr lang="en-US"/>
              <a:t>Direction: Both</a:t>
            </a:r>
          </a:p>
          <a:p>
            <a:pPr eaLnBrk="1" hangingPunct="1"/>
            <a:r>
              <a:rPr lang="en-US"/>
              <a:t>Chapter starts: Day 2 at 10:30am</a:t>
            </a:r>
          </a:p>
          <a:p>
            <a:pPr eaLnBrk="1" hangingPunct="1"/>
            <a:r>
              <a:rPr lang="en-US"/>
              <a:t>Instructor notes:</a:t>
            </a:r>
          </a:p>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4"/>
          <p:cNvSpPr>
            <a:spLocks noGrp="1" noRot="1" noChangeAspect="1" noChangeArrowheads="1" noTextEdit="1"/>
          </p:cNvSpPr>
          <p:nvPr>
            <p:ph type="sldImg"/>
          </p:nvPr>
        </p:nvSpPr>
        <p:spPr>
          <a:ln/>
        </p:spPr>
      </p:sp>
      <p:sp>
        <p:nvSpPr>
          <p:cNvPr id="141315" name="Rectangle 5"/>
          <p:cNvSpPr>
            <a:spLocks noGrp="1" noChangeArrowheads="1"/>
          </p:cNvSpPr>
          <p:nvPr>
            <p:ph type="body" idx="1"/>
          </p:nvPr>
        </p:nvSpPr>
        <p:spPr>
          <a:noFill/>
          <a:ln/>
        </p:spPr>
        <p:txBody>
          <a:bodyPr/>
          <a:lstStyle/>
          <a:p>
            <a:pPr eaLnBrk="1" hangingPunct="1"/>
            <a:r>
              <a:rPr lang="en-US"/>
              <a:t>Jogger text: Instance Data</a:t>
            </a:r>
          </a:p>
          <a:p>
            <a:pPr eaLnBrk="1" hangingPunct="1"/>
            <a:r>
              <a:rPr lang="en-US"/>
              <a:t>Direction: Left</a:t>
            </a:r>
          </a:p>
          <a:p>
            <a:pPr eaLnBrk="1" hangingPunct="1"/>
            <a:r>
              <a:rPr lang="en-US"/>
              <a:t>Instructor notes:</a:t>
            </a:r>
          </a:p>
          <a:p>
            <a:pPr eaLnBrk="1" hangingPunct="1"/>
            <a:r>
              <a:rPr lang="en-US"/>
              <a:t>NOTE that EACH object has its own INDEPENDENT state – its own data set.</a:t>
            </a:r>
          </a:p>
          <a:p>
            <a:pPr eaLnBrk="1" hangingPunct="1"/>
            <a:endParaRPr lang="en-US"/>
          </a:p>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pPr eaLnBrk="1" hangingPunct="1"/>
            <a:r>
              <a:rPr lang="en-US"/>
              <a:t>Jogger text: object Class</a:t>
            </a:r>
          </a:p>
          <a:p>
            <a:pPr eaLnBrk="1" hangingPunct="1"/>
            <a:r>
              <a:rPr lang="en-US"/>
              <a:t>Direction: Right</a:t>
            </a:r>
          </a:p>
          <a:p>
            <a:pPr eaLnBrk="1" hangingPunct="1"/>
            <a:r>
              <a:rPr lang="en-US"/>
              <a:t>Instructor notes:</a:t>
            </a:r>
          </a:p>
          <a:p>
            <a:pPr eaLnBrk="1" hangingPunct="1"/>
            <a:r>
              <a:rPr lang="en-US"/>
              <a:t>This slide has a number of forward references. Like protected and overriding. You can and should mention them but don’t spend too much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Box 4" hidden="1"/>
          <p:cNvSpPr txBox="1">
            <a:spLocks noChangeArrowheads="1"/>
          </p:cNvSpPr>
          <p:nvPr/>
        </p:nvSpPr>
        <p:spPr bwMode="auto">
          <a:xfrm>
            <a:off x="2211388" y="406400"/>
            <a:ext cx="3686175" cy="231775"/>
          </a:xfrm>
          <a:prstGeom prst="rect">
            <a:avLst/>
          </a:prstGeom>
          <a:noFill/>
          <a:ln w="9525">
            <a:noFill/>
            <a:miter lim="800000"/>
            <a:headEnd/>
            <a:tailEnd/>
          </a:ln>
        </p:spPr>
        <p:txBody>
          <a:bodyPr>
            <a:spAutoFit/>
          </a:bodyPr>
          <a:lstStyle/>
          <a:p>
            <a:r>
              <a:rPr lang="pt-BR" sz="800">
                <a:solidFill>
                  <a:srgbClr val="000000"/>
                </a:solidFill>
              </a:rPr>
              <a:t>&lt;*s*o*u*r*c*e*&gt;*4*1*9*j*1*-*4*-*1*6*&lt;*/*s*o*u*r*c*e*&gt;</a:t>
            </a:r>
            <a:endParaRPr lang="en-US" sz="800">
              <a:solidFill>
                <a:srgbClr val="000000"/>
              </a:solidFill>
            </a:endParaRPr>
          </a:p>
        </p:txBody>
      </p:sp>
      <p:sp>
        <p:nvSpPr>
          <p:cNvPr id="145411" name="Rectangle 4"/>
          <p:cNvSpPr>
            <a:spLocks noGrp="1" noRot="1" noChangeAspect="1" noChangeArrowheads="1" noTextEdit="1"/>
          </p:cNvSpPr>
          <p:nvPr>
            <p:ph type="sldImg"/>
          </p:nvPr>
        </p:nvSpPr>
        <p:spPr>
          <a:xfrm>
            <a:off x="1536700" y="236538"/>
            <a:ext cx="5167313" cy="3875087"/>
          </a:xfrm>
          <a:ln/>
        </p:spPr>
      </p:sp>
      <p:sp>
        <p:nvSpPr>
          <p:cNvPr id="145412" name="Rectangle 5"/>
          <p:cNvSpPr>
            <a:spLocks noGrp="1" noChangeArrowheads="1"/>
          </p:cNvSpPr>
          <p:nvPr>
            <p:ph type="body" idx="1"/>
          </p:nvPr>
        </p:nvSpPr>
        <p:spPr>
          <a:xfrm>
            <a:off x="219075" y="4221163"/>
            <a:ext cx="6232525" cy="5284787"/>
          </a:xfrm>
          <a:noFill/>
          <a:ln/>
        </p:spPr>
        <p:txBody>
          <a:bodyPr/>
          <a:lstStyle/>
          <a:p>
            <a:pPr eaLnBrk="1" hangingPunct="1"/>
            <a:r>
              <a:rPr lang="en-US"/>
              <a:t>Jogger text: A Bank Account Class</a:t>
            </a:r>
          </a:p>
          <a:p>
            <a:pPr eaLnBrk="1" hangingPunct="1"/>
            <a:r>
              <a:rPr lang="en-US"/>
              <a:t>Direction: Left</a:t>
            </a:r>
          </a:p>
          <a:p>
            <a:pPr eaLnBrk="1" hangingPunct="1"/>
            <a:r>
              <a:rPr lang="en-US"/>
              <a:t>Instructor notes:</a:t>
            </a:r>
          </a:p>
          <a:p>
            <a:pPr eaLnBrk="1" hangingPunct="1"/>
            <a:r>
              <a:rPr lang="en-US"/>
              <a:t>Note the namespace Banking, and that any classes declared in that namespace can see each other. Discuss the fields and methods here.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Rot="1" noChangeAspect="1" noChangeArrowheads="1" noTextEdit="1"/>
          </p:cNvSpPr>
          <p:nvPr>
            <p:ph type="sldImg"/>
          </p:nvPr>
        </p:nvSpPr>
        <p:spPr>
          <a:ln/>
        </p:spPr>
      </p:sp>
      <p:sp>
        <p:nvSpPr>
          <p:cNvPr id="89091" name="Rectangle 5"/>
          <p:cNvSpPr>
            <a:spLocks noGrp="1" noChangeArrowheads="1"/>
          </p:cNvSpPr>
          <p:nvPr>
            <p:ph type="body" idx="1"/>
          </p:nvPr>
        </p:nvSpPr>
        <p:spPr>
          <a:noFill/>
          <a:ln/>
        </p:spPr>
        <p:txBody>
          <a:bodyPr/>
          <a:lstStyle/>
          <a:p>
            <a:pPr eaLnBrk="1" hangingPunct="1"/>
            <a:r>
              <a:rPr lang="en-US"/>
              <a:t>Jogger text: The Need for Constructors</a:t>
            </a:r>
          </a:p>
          <a:p>
            <a:pPr eaLnBrk="1" hangingPunct="1"/>
            <a:r>
              <a:rPr lang="en-US"/>
              <a:t>Direction: Left</a:t>
            </a:r>
          </a:p>
          <a:p>
            <a:pPr eaLnBrk="1" hangingPunct="1"/>
            <a:r>
              <a:rPr lang="en-US"/>
              <a:t>Instructor notes:</a:t>
            </a:r>
          </a:p>
          <a:p>
            <a:pPr eaLnBrk="1" hangingPunct="1"/>
            <a:r>
              <a:rPr lang="en-US"/>
              <a:t>Fields are initialized to 0 by default.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Rot="1" noChangeAspect="1" noChangeArrowheads="1" noTextEdit="1"/>
          </p:cNvSpPr>
          <p:nvPr>
            <p:ph type="sldImg"/>
          </p:nvPr>
        </p:nvSpPr>
        <p:spPr>
          <a:ln/>
        </p:spPr>
      </p:sp>
      <p:sp>
        <p:nvSpPr>
          <p:cNvPr id="90115" name="Rectangle 5"/>
          <p:cNvSpPr>
            <a:spLocks noGrp="1" noChangeArrowheads="1"/>
          </p:cNvSpPr>
          <p:nvPr>
            <p:ph type="body" idx="1"/>
          </p:nvPr>
        </p:nvSpPr>
        <p:spPr>
          <a:noFill/>
          <a:ln/>
        </p:spPr>
        <p:txBody>
          <a:bodyPr/>
          <a:lstStyle/>
          <a:p>
            <a:pPr eaLnBrk="1" hangingPunct="1"/>
            <a:r>
              <a:rPr lang="en-US"/>
              <a:t>Jogger text: Default Constructor</a:t>
            </a:r>
          </a:p>
          <a:p>
            <a:pPr eaLnBrk="1" hangingPunct="1"/>
            <a:r>
              <a:rPr lang="en-US"/>
              <a:t>Direction: Right</a:t>
            </a:r>
          </a:p>
          <a:p>
            <a:pPr eaLnBrk="1" hangingPunct="1"/>
            <a:r>
              <a:rPr lang="en-US"/>
              <a:t>Instructor notes:</a:t>
            </a:r>
          </a:p>
          <a:p>
            <a:pPr eaLnBrk="1" hangingPunct="1"/>
            <a:r>
              <a:rPr lang="en-US"/>
              <a:t>In the bank account example, balance was not initialized anywhere. C# guarantees that uninitialized members are set to 0. Default constructor is the one that takes no arguments If you write no constructors, the default initialization to 0 comes for free. If you write any constructors, the internal default one is not provided. Hence you must initialize everything in a constructor.</a:t>
            </a:r>
          </a:p>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Rot="1" noChangeAspect="1" noChangeArrowheads="1" noTextEdit="1"/>
          </p:cNvSpPr>
          <p:nvPr>
            <p:ph type="sldImg"/>
          </p:nvPr>
        </p:nvSpPr>
        <p:spPr>
          <a:ln/>
        </p:spPr>
      </p:sp>
      <p:sp>
        <p:nvSpPr>
          <p:cNvPr id="91139" name="Rectangle 5"/>
          <p:cNvSpPr>
            <a:spLocks noGrp="1" noChangeArrowheads="1"/>
          </p:cNvSpPr>
          <p:nvPr>
            <p:ph type="body" idx="1"/>
          </p:nvPr>
        </p:nvSpPr>
        <p:spPr>
          <a:noFill/>
          <a:ln/>
        </p:spPr>
        <p:txBody>
          <a:bodyPr/>
          <a:lstStyle/>
          <a:p>
            <a:pPr eaLnBrk="1" hangingPunct="1"/>
            <a:r>
              <a:rPr lang="en-US"/>
              <a:t>Jogger text: Overloaded Constructors</a:t>
            </a:r>
          </a:p>
          <a:p>
            <a:pPr eaLnBrk="1" hangingPunct="1"/>
            <a:r>
              <a:rPr lang="en-US"/>
              <a:t>Direction: Left</a:t>
            </a:r>
          </a:p>
          <a:p>
            <a:pPr eaLnBrk="1" hangingPunct="1"/>
            <a:r>
              <a:rPr lang="en-US"/>
              <a:t>Instructor notes:</a:t>
            </a:r>
          </a:p>
          <a:p>
            <a:pPr eaLnBrk="1" hangingPunct="1"/>
            <a:r>
              <a:rPr lang="en-US"/>
              <a:t>Cannot have a bank account without a initial account number. Can optionally provide an opening balance. Once acctnum has been assigned it cannot be changed. Discuss readonly here, and how it can have deferred assignment unlike const which means truly constant in C#.</a:t>
            </a:r>
          </a:p>
          <a:p>
            <a:pPr eaLnBrk="1" hangingPunct="1"/>
            <a:endParaRPr lang="en-US"/>
          </a:p>
          <a:p>
            <a:pPr eaLnBrk="1" hangingPunct="1"/>
            <a:r>
              <a:rPr lang="en-US"/>
              <a:t>There are destructors but they will be called at some point before garbage collection, but not at the point of release of the reference. Destructors are rarely used in C# except for unsafe code.</a:t>
            </a:r>
          </a:p>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Rot="1" noChangeAspect="1" noChangeArrowheads="1" noTextEdit="1"/>
          </p:cNvSpPr>
          <p:nvPr>
            <p:ph type="sldImg"/>
          </p:nvPr>
        </p:nvSpPr>
        <p:spPr>
          <a:ln/>
        </p:spPr>
      </p:sp>
      <p:sp>
        <p:nvSpPr>
          <p:cNvPr id="92163" name="Rectangle 5"/>
          <p:cNvSpPr>
            <a:spLocks noGrp="1" noChangeArrowheads="1"/>
          </p:cNvSpPr>
          <p:nvPr>
            <p:ph type="body" idx="1"/>
          </p:nvPr>
        </p:nvSpPr>
        <p:spPr>
          <a:noFill/>
          <a:ln/>
        </p:spPr>
        <p:txBody>
          <a:bodyPr/>
          <a:lstStyle/>
          <a:p>
            <a:pPr eaLnBrk="1" hangingPunct="1"/>
            <a:r>
              <a:rPr lang="en-US"/>
              <a:t>Jogger text: Overloaded Constructors (continued)</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p:spPr>
        <p:txBody>
          <a:bodyPr/>
          <a:lstStyle/>
          <a:p>
            <a:pPr eaLnBrk="1" hangingPunct="1"/>
            <a:r>
              <a:rPr lang="en-US"/>
              <a:t>Jogger text: Data Placement</a:t>
            </a:r>
          </a:p>
          <a:p>
            <a:pPr eaLnBrk="1" hangingPunct="1"/>
            <a:r>
              <a:rPr lang="en-US"/>
              <a:t>Direction: Right</a:t>
            </a:r>
          </a:p>
          <a:p>
            <a:pPr eaLnBrk="1" hangingPunct="1"/>
            <a:r>
              <a:rPr lang="en-US"/>
              <a:t>Instructor notes:</a:t>
            </a:r>
          </a:p>
          <a:p>
            <a:pPr eaLnBrk="1" hangingPunct="1"/>
            <a:r>
              <a:rPr lang="en-US"/>
              <a:t>C# has no such things as global data variables or static data with file scope. Variables must be members of objects, members of classes (static) or local variables to a function. Discuss the lifetime of the object’s fields. Mention the use of this to differentiate between parameter and member. The keyword this is a reference to the current object (it self). Note that static local variables are not allowed in C#.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pPr eaLnBrk="1" hangingPunct="1"/>
            <a:r>
              <a:rPr lang="en-US"/>
              <a:t>Jogger text: The this Reference</a:t>
            </a:r>
          </a:p>
          <a:p>
            <a:pPr eaLnBrk="1" hangingPunct="1"/>
            <a:r>
              <a:rPr lang="en-US"/>
              <a:t>Direction: Left</a:t>
            </a:r>
          </a:p>
          <a:p>
            <a:pPr eaLnBrk="1" hangingPunct="1"/>
            <a:r>
              <a:rPr lang="en-US"/>
              <a:t>Instructor notes:</a:t>
            </a:r>
          </a:p>
          <a:p>
            <a:pPr eaLnBrk="1" hangingPunct="1"/>
            <a:r>
              <a:rPr lang="en-US"/>
              <a:t>Review concepts discussed in the last few pages here.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p:spPr>
        <p:txBody>
          <a:bodyPr/>
          <a:lstStyle/>
          <a:p>
            <a:pPr eaLnBrk="1" hangingPunct="1"/>
            <a:r>
              <a:rPr lang="en-US"/>
              <a:t>Jogger text: public Fields?</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Rot="1" noChangeAspect="1" noChangeArrowheads="1" noTextEdit="1"/>
          </p:cNvSpPr>
          <p:nvPr>
            <p:ph type="sldImg"/>
          </p:nvPr>
        </p:nvSpPr>
        <p:spPr>
          <a:ln/>
        </p:spPr>
      </p:sp>
      <p:sp>
        <p:nvSpPr>
          <p:cNvPr id="67587" name="Rectangle 5"/>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p:spPr>
        <p:txBody>
          <a:bodyPr/>
          <a:lstStyle/>
          <a:p>
            <a:pPr eaLnBrk="1" hangingPunct="1"/>
            <a:r>
              <a:rPr lang="en-US"/>
              <a:t>Jogger text: Implementing Properties</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a:noFill/>
          <a:ln/>
        </p:spPr>
        <p:txBody>
          <a:bodyPr/>
          <a:lstStyle/>
          <a:p>
            <a:pPr eaLnBrk="1" hangingPunct="1"/>
            <a:r>
              <a:rPr lang="en-US"/>
              <a:t>Jogger text: Implementing Properties (continued)</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p:spPr>
        <p:txBody>
          <a:bodyPr/>
          <a:lstStyle/>
          <a:p>
            <a:pPr eaLnBrk="1" hangingPunct="1"/>
            <a:r>
              <a:rPr lang="en-US"/>
              <a:t>Jogger text: About Properties</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1536700" y="236538"/>
            <a:ext cx="5167313" cy="3875087"/>
          </a:xfrm>
          <a:ln/>
        </p:spPr>
      </p:sp>
      <p:sp>
        <p:nvSpPr>
          <p:cNvPr id="184323" name="Rectangle 3"/>
          <p:cNvSpPr>
            <a:spLocks noGrp="1" noChangeArrowheads="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xfrm>
            <a:off x="1536700" y="236538"/>
            <a:ext cx="5167313" cy="3875087"/>
          </a:xfrm>
          <a:ln/>
        </p:spPr>
      </p:sp>
      <p:sp>
        <p:nvSpPr>
          <p:cNvPr id="186371" name="Rectangle 3"/>
          <p:cNvSpPr>
            <a:spLocks noGrp="1" noChangeArrowheads="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p:spPr>
        <p:txBody>
          <a:bodyPr/>
          <a:lstStyle/>
          <a:p>
            <a:pPr eaLnBrk="1" hangingPunct="1"/>
            <a:r>
              <a:rPr lang="en-US"/>
              <a:t>Jogger text: Properties vs. Methods</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1536700" y="236538"/>
            <a:ext cx="5167313" cy="3875087"/>
          </a:xfrm>
          <a:ln/>
        </p:spPr>
      </p:sp>
      <p:sp>
        <p:nvSpPr>
          <p:cNvPr id="190467" name="Rectangle 3"/>
          <p:cNvSpPr>
            <a:spLocks noGrp="1" noChangeArrowheads="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535113" y="234950"/>
            <a:ext cx="5168900" cy="3876675"/>
          </a:xfrm>
          <a:ln/>
        </p:spPr>
      </p:sp>
      <p:sp>
        <p:nvSpPr>
          <p:cNvPr id="55299"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Associations</a:t>
            </a:r>
          </a:p>
          <a:p>
            <a:pPr eaLnBrk="1" hangingPunct="1"/>
            <a:r>
              <a:rPr lang="en-US"/>
              <a:t>Direction: Left</a:t>
            </a:r>
          </a:p>
          <a:p>
            <a:pPr eaLnBrk="1" hangingPunct="1"/>
            <a:r>
              <a:rPr lang="en-US"/>
              <a:t>Instructor notes:</a:t>
            </a:r>
          </a:p>
          <a:p>
            <a:pPr eaLnBrk="1" hangingPunct="1"/>
            <a:r>
              <a:rPr lang="en-US"/>
              <a:t>Use the example that a card deck would be made up of 2..52 playing cards. Note that this is a simplistic view of associations – it generalizes the whole concept and ignores aggregates – this is because associations and aggregates are implemented identically in C#. Strictly speaking a “freight train” would be aggregated of the freight cars and cabooses</a:t>
            </a:r>
          </a:p>
        </p:txBody>
      </p:sp>
    </p:spTree>
    <p:extLst>
      <p:ext uri="{BB962C8B-B14F-4D97-AF65-F5344CB8AC3E}">
        <p14:creationId xmlns:p14="http://schemas.microsoft.com/office/powerpoint/2010/main" val="784004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535113" y="234950"/>
            <a:ext cx="5168900" cy="3876675"/>
          </a:xfrm>
          <a:ln/>
        </p:spPr>
      </p:sp>
      <p:sp>
        <p:nvSpPr>
          <p:cNvPr id="61443" name="Rectangle 3"/>
          <p:cNvSpPr>
            <a:spLocks noGrp="1" noChangeArrowheads="1"/>
          </p:cNvSpPr>
          <p:nvPr>
            <p:ph type="body" idx="1"/>
          </p:nvPr>
        </p:nvSpPr>
        <p:spPr>
          <a:xfrm>
            <a:off x="220663" y="4221163"/>
            <a:ext cx="6229350" cy="5284787"/>
          </a:xfrm>
          <a:noFill/>
          <a:ln/>
        </p:spPr>
        <p:txBody>
          <a:bodyPr/>
          <a:lstStyle/>
          <a:p>
            <a:pPr eaLnBrk="1" hangingPunct="1"/>
            <a:r>
              <a:rPr lang="en-US"/>
              <a:t>Jogger text: Generic Collections</a:t>
            </a:r>
          </a:p>
          <a:p>
            <a:pPr eaLnBrk="1" hangingPunct="1"/>
            <a:r>
              <a:rPr lang="en-US"/>
              <a:t>Direction: Left</a:t>
            </a:r>
          </a:p>
          <a:p>
            <a:pPr eaLnBrk="1" hangingPunct="1"/>
            <a:r>
              <a:rPr lang="en-US"/>
              <a:t>Instructor notes:</a:t>
            </a:r>
          </a:p>
          <a:p>
            <a:pPr eaLnBrk="1" hangingPunct="1"/>
            <a:r>
              <a:rPr lang="en-US"/>
              <a:t>It would be a compile error – not a run-time error.</a:t>
            </a:r>
          </a:p>
          <a:p>
            <a:pPr eaLnBrk="1" hangingPunct="1"/>
            <a:endParaRPr lang="en-US"/>
          </a:p>
        </p:txBody>
      </p:sp>
    </p:spTree>
    <p:extLst>
      <p:ext uri="{BB962C8B-B14F-4D97-AF65-F5344CB8AC3E}">
        <p14:creationId xmlns:p14="http://schemas.microsoft.com/office/powerpoint/2010/main" val="31073024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pPr eaLnBrk="1" hangingPunct="1"/>
            <a:r>
              <a:rPr lang="en-US"/>
              <a:t>Jogger text: Inheritance</a:t>
            </a:r>
          </a:p>
          <a:p>
            <a:pPr eaLnBrk="1" hangingPunct="1"/>
            <a:r>
              <a:rPr lang="en-US"/>
              <a:t>Direction: Right</a:t>
            </a:r>
          </a:p>
          <a:p>
            <a:pPr eaLnBrk="1" hangingPunct="1"/>
            <a:r>
              <a:rPr lang="en-US"/>
              <a:t>Instructor notes:</a:t>
            </a:r>
          </a:p>
          <a:p>
            <a:pPr eaLnBrk="1" hangingPunct="1"/>
            <a:r>
              <a:rPr lang="en-US"/>
              <a:t>A zebra is a kind of horse except it has extra features. Inheritance is a relationship that is inherent in human reasoning.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p:spPr>
        <p:txBody>
          <a:bodyPr/>
          <a:lstStyle/>
          <a:p>
            <a:pPr eaLnBrk="1" hangingPunct="1"/>
            <a:r>
              <a:rPr lang="en-US"/>
              <a:t>Jogger text: Three Pieces of PIE</a:t>
            </a:r>
          </a:p>
          <a:p>
            <a:pPr eaLnBrk="1" hangingPunct="1"/>
            <a:r>
              <a:rPr lang="en-US"/>
              <a:t>Direction: Right</a:t>
            </a:r>
          </a:p>
          <a:p>
            <a:pPr eaLnBrk="1" hangingPunct="1"/>
            <a:r>
              <a:rPr lang="en-US"/>
              <a:t>Instructor notes:</a:t>
            </a:r>
          </a:p>
          <a:p>
            <a:pPr eaLnBrk="1" hangingPunct="1"/>
            <a:r>
              <a:rPr lang="en-US"/>
              <a:t>Answer: 1) make program analysis and design easier, 2) promotes reuse, 3) improves maintenance, 4) others you can think of but… it is not magic. Suggestion, use a training aid here such as a deck of playing cards.</a:t>
            </a:r>
          </a:p>
          <a:p>
            <a:pPr eaLnBrk="1" hangingPunct="1"/>
            <a:r>
              <a:rPr lang="en-US"/>
              <a:t>Actually polymorphism exists in C# among classes that expose the same interface, they don’t have to share a common base class, though historically this is the mechanism most familiar to developers because of C++. Mention reuse as a key aspect of OO. Poker simulator and Bridge simulator programs share some common abstractions: Decks of Cards, Cards, Hands. The other aspect of reuse is where someone wants a ‘minor’ change part way through a S/W project: maybe the rules of our poker game are changed part way through the S/W development cycle, but a deck of cards is still a deck of cards. In other words requirements creep can lead to localized change in the class contents. </a:t>
            </a:r>
          </a:p>
          <a:p>
            <a:pPr eaLnBrk="1" hangingPunct="1"/>
            <a:endParaRPr lang="en-US"/>
          </a:p>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pPr eaLnBrk="1" hangingPunct="1"/>
            <a:r>
              <a:rPr lang="en-US"/>
              <a:t>Jogger text: Freight Car Analysis</a:t>
            </a:r>
          </a:p>
          <a:p>
            <a:pPr eaLnBrk="1" hangingPunct="1"/>
            <a:r>
              <a:rPr lang="en-US"/>
              <a:t>Direction: Left</a:t>
            </a:r>
          </a:p>
          <a:p>
            <a:pPr eaLnBrk="1" hangingPunct="1"/>
            <a:r>
              <a:rPr lang="en-US"/>
              <a:t>Instructor notes:</a:t>
            </a:r>
          </a:p>
          <a:p>
            <a:pPr eaLnBrk="1" hangingPunct="1"/>
            <a:r>
              <a:rPr lang="en-US"/>
              <a:t>Try to point out that all have a length, width and height – and all have a unique number (called the road number) to identify them but…</a:t>
            </a:r>
          </a:p>
          <a:p>
            <a:pPr eaLnBrk="1" hangingPunct="1"/>
            <a:r>
              <a:rPr lang="en-US"/>
              <a:t>Gondola – open at top – carries gravel</a:t>
            </a:r>
          </a:p>
          <a:p>
            <a:pPr eaLnBrk="1" hangingPunct="1"/>
            <a:r>
              <a:rPr lang="en-US"/>
              <a:t>Boxcar – closed at top – carries perishables</a:t>
            </a:r>
          </a:p>
          <a:p>
            <a:pPr eaLnBrk="1" hangingPunct="1"/>
            <a:r>
              <a:rPr lang="en-US"/>
              <a:t>Tanker – carries liquid</a:t>
            </a:r>
          </a:p>
          <a:p>
            <a:pPr eaLnBrk="1" hangingPunct="1"/>
            <a:r>
              <a:rPr lang="en-US"/>
              <a:t>Avoid pointing out on this slide that the volume is calculated differently unless someone brings it up.</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p:spPr>
        <p:txBody>
          <a:bodyPr/>
          <a:lstStyle/>
          <a:p>
            <a:pPr eaLnBrk="1" hangingPunct="1"/>
            <a:r>
              <a:rPr lang="en-US"/>
              <a:t>Jogger text: Freight Car Analysis (continued)</a:t>
            </a:r>
          </a:p>
          <a:p>
            <a:pPr eaLnBrk="1" hangingPunct="1"/>
            <a:r>
              <a:rPr lang="en-US"/>
              <a:t>Direction: Right</a:t>
            </a:r>
          </a:p>
          <a:p>
            <a:pPr eaLnBrk="1" hangingPunct="1"/>
            <a:r>
              <a:rPr lang="en-US"/>
              <a:t>Instructor notes:</a:t>
            </a:r>
          </a:p>
          <a:p>
            <a:pPr eaLnBrk="1" hangingPunct="1"/>
            <a:r>
              <a:rPr lang="en-US"/>
              <a:t>Discuss the UML along with the previous page. Tankers have a “radius”, other cars don’t.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p:spPr>
        <p:txBody>
          <a:bodyPr/>
          <a:lstStyle/>
          <a:p>
            <a:pPr eaLnBrk="1" hangingPunct="1"/>
            <a:r>
              <a:rPr lang="en-US"/>
              <a:t>Jogger text: Inheritance Example</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p:spPr>
        <p:txBody>
          <a:bodyPr/>
          <a:lstStyle/>
          <a:p>
            <a:pPr eaLnBrk="1" hangingPunct="1"/>
            <a:r>
              <a:rPr lang="en-US"/>
              <a:t>Jogger text: Inheritance Example (continued)</a:t>
            </a:r>
          </a:p>
          <a:p>
            <a:pPr eaLnBrk="1" hangingPunct="1"/>
            <a:r>
              <a:rPr lang="en-US"/>
              <a:t>Direction: Right</a:t>
            </a:r>
          </a:p>
          <a:p>
            <a:pPr eaLnBrk="1" hangingPunct="1"/>
            <a:r>
              <a:rPr lang="en-US"/>
              <a:t>Instructor notes:</a:t>
            </a:r>
          </a:p>
          <a:p>
            <a:pPr eaLnBrk="1" hangingPunct="1"/>
            <a:r>
              <a:rPr lang="en-US"/>
              <a:t>Show the client code. Notice in these examples, both base and derived class are members of namespace Trains.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p:spPr>
        <p:txBody>
          <a:bodyPr/>
          <a:lstStyle/>
          <a:p>
            <a:pPr eaLnBrk="1" hangingPunct="1"/>
            <a:r>
              <a:rPr lang="en-US"/>
              <a:t>Jogger text: Initializing the Base Class</a:t>
            </a:r>
          </a:p>
          <a:p>
            <a:pPr eaLnBrk="1" hangingPunct="1"/>
            <a:r>
              <a:rPr lang="en-US"/>
              <a:t>Direction: Left</a:t>
            </a:r>
          </a:p>
          <a:p>
            <a:pPr eaLnBrk="1" hangingPunct="1"/>
            <a:r>
              <a:rPr lang="en-US"/>
              <a:t>Instructor notes:</a:t>
            </a:r>
          </a:p>
          <a:p>
            <a:pPr eaLnBrk="1" hangingPunct="1"/>
            <a:r>
              <a:rPr lang="en-US"/>
              <a:t>Answer violates encapsulation in FreightCar class</a:t>
            </a:r>
          </a:p>
          <a:p>
            <a:pPr eaLnBrk="1" hangingPunct="1"/>
            <a:r>
              <a:rPr lang="en-US"/>
              <a:t>Explain the fact that these fields are private to the base class, hence this code will fail to compile. Also, the constructor for the base class requires an argument, which means FreightCars can only be constructed via an argument constructor. We need a way to pass this initializer to the base class constructor somehow.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p:spPr>
        <p:txBody>
          <a:bodyPr/>
          <a:lstStyle/>
          <a:p>
            <a:pPr eaLnBrk="1" hangingPunct="1"/>
            <a:r>
              <a:rPr lang="en-US"/>
              <a:t>Jogger text: Inside Out  Construction</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p:spPr>
        <p:txBody>
          <a:bodyPr/>
          <a:lstStyle/>
          <a:p>
            <a:pPr eaLnBrk="1" hangingPunct="1"/>
            <a:r>
              <a:rPr lang="en-US"/>
              <a:t>Jogger text: Derived-Class Constructor Syntax</a:t>
            </a:r>
          </a:p>
          <a:p>
            <a:pPr eaLnBrk="1" hangingPunct="1"/>
            <a:r>
              <a:rPr lang="en-US"/>
              <a:t>Direction: Left</a:t>
            </a:r>
          </a:p>
          <a:p>
            <a:pPr eaLnBrk="1" hangingPunct="1"/>
            <a:r>
              <a:rPr lang="en-US"/>
              <a:t>Instructor notes:</a:t>
            </a:r>
          </a:p>
          <a:p>
            <a:pPr eaLnBrk="1" hangingPunct="1"/>
            <a:r>
              <a:rPr lang="en-US"/>
              <a:t>Summarize the syntax of inheritance here. Note no access specifiers are permitted after the ‘:’ i.e. no private public or protected as in C++.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p:spPr>
        <p:txBody>
          <a:bodyPr/>
          <a:lstStyle/>
          <a:p>
            <a:pPr eaLnBrk="1" hangingPunct="1"/>
            <a:r>
              <a:rPr lang="en-US"/>
              <a:t>Jogger text: Inheritance Points to Ponder</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pPr eaLnBrk="1" hangingPunct="1"/>
            <a:r>
              <a:rPr lang="en-US"/>
              <a:t>Jogger text: Tanker Analysis</a:t>
            </a:r>
          </a:p>
          <a:p>
            <a:pPr eaLnBrk="1" hangingPunct="1"/>
            <a:r>
              <a:rPr lang="en-US"/>
              <a:t>Direction: Left</a:t>
            </a:r>
          </a:p>
          <a:p>
            <a:pPr eaLnBrk="1" hangingPunct="1"/>
            <a:r>
              <a:rPr lang="en-US"/>
              <a:t>Instructor notes:</a:t>
            </a:r>
          </a:p>
          <a:p>
            <a:pPr eaLnBrk="1" hangingPunct="1"/>
            <a:r>
              <a:rPr lang="en-US"/>
              <a:t>Show this with the next slide. Note the different shapes of the cars.</a:t>
            </a:r>
          </a:p>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r>
              <a:rPr lang="en-US"/>
              <a:t>Jogger text: Declaring virtual/override Methods</a:t>
            </a:r>
          </a:p>
          <a:p>
            <a:pPr eaLnBrk="1" hangingPunct="1"/>
            <a:r>
              <a:rPr lang="en-US"/>
              <a:t>Direction: Right</a:t>
            </a:r>
          </a:p>
          <a:p>
            <a:pPr eaLnBrk="1" hangingPunct="1"/>
            <a:r>
              <a:rPr lang="en-US"/>
              <a:t>Instructor notes:</a:t>
            </a:r>
          </a:p>
          <a:p>
            <a:pPr eaLnBrk="1" hangingPunct="1"/>
            <a:r>
              <a:rPr lang="en-US"/>
              <a:t>Note that to get polymorphism to work, you must use virtual in the base, and override in the derived. Note that the use of “new” is a non-polymorphic override – the use of which is considered, at best, a poor design.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Rot="1" noChangeAspect="1" noChangeArrowheads="1" noTextEdit="1"/>
          </p:cNvSpPr>
          <p:nvPr>
            <p:ph type="sldImg"/>
          </p:nvPr>
        </p:nvSpPr>
        <p:spPr>
          <a:ln/>
        </p:spPr>
      </p:sp>
      <p:sp>
        <p:nvSpPr>
          <p:cNvPr id="69635" name="Rectangle 5"/>
          <p:cNvSpPr>
            <a:spLocks noGrp="1" noChangeArrowheads="1"/>
          </p:cNvSpPr>
          <p:nvPr>
            <p:ph type="body" idx="1"/>
          </p:nvPr>
        </p:nvSpPr>
        <p:spPr>
          <a:noFill/>
          <a:ln/>
        </p:spPr>
        <p:txBody>
          <a:bodyPr/>
          <a:lstStyle/>
          <a:p>
            <a:pPr eaLnBrk="1" hangingPunct="1"/>
            <a:r>
              <a:rPr lang="en-US"/>
              <a:t>Jogger text: Defining Our Own Data Types</a:t>
            </a:r>
          </a:p>
          <a:p>
            <a:pPr eaLnBrk="1" hangingPunct="1"/>
            <a:r>
              <a:rPr lang="en-US"/>
              <a:t>Direction: Left</a:t>
            </a:r>
          </a:p>
          <a:p>
            <a:pPr eaLnBrk="1" hangingPunct="1"/>
            <a:r>
              <a:rPr lang="en-US"/>
              <a:t>Instructor notes:</a:t>
            </a:r>
          </a:p>
          <a:p>
            <a:pPr eaLnBrk="1" hangingPunct="1"/>
            <a:r>
              <a:rPr lang="en-US"/>
              <a:t>Classes are like templates or shapes from which objects are created. Normally it is objects that are manipulated rather than classes. However, a cookie cutter is also conceptually an object and it too can have methods applied to it – introduce concept of static methods and attributes without actually naming the word static.</a:t>
            </a:r>
          </a:p>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p:spPr>
        <p:txBody>
          <a:bodyPr/>
          <a:lstStyle/>
          <a:p>
            <a:pPr eaLnBrk="1" hangingPunct="1"/>
            <a:r>
              <a:rPr lang="en-US"/>
              <a:t>Jogger text: Using the Tanker Class</a:t>
            </a:r>
          </a:p>
          <a:p>
            <a:pPr eaLnBrk="1" hangingPunct="1"/>
            <a:r>
              <a:rPr lang="en-US"/>
              <a:t>Direction: Left</a:t>
            </a:r>
          </a:p>
          <a:p>
            <a:pPr eaLnBrk="1" hangingPunct="1"/>
            <a:r>
              <a:rPr lang="en-US"/>
              <a:t>Instructor notes:</a:t>
            </a:r>
          </a:p>
          <a:p>
            <a:pPr eaLnBrk="1" hangingPunct="1"/>
            <a:r>
              <a:rPr lang="en-US"/>
              <a:t>Note that the tanker and the freight car have the same dimensions but the volumes are different because of the override. Client side code. Animate this code. Note that new is used to hide the base class equivalent from client code. Omission of it will still let the program work with hiding, but will generate a compiler warning message. New is a programmer specific word that is used to make sure the programmer knows there is a method with the same signature in a base class and intends to replace it. </a:t>
            </a:r>
          </a:p>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p:spPr>
        <p:txBody>
          <a:bodyPr/>
          <a:lstStyle/>
          <a:p>
            <a:pPr eaLnBrk="1" hangingPunct="1"/>
            <a:r>
              <a:rPr lang="en-US"/>
              <a:t>Jogger text: Derived Objects as Base Objects</a:t>
            </a:r>
          </a:p>
          <a:p>
            <a:pPr eaLnBrk="1" hangingPunct="1"/>
            <a:r>
              <a:rPr lang="en-US"/>
              <a:t>Direction: Right</a:t>
            </a:r>
          </a:p>
          <a:p>
            <a:pPr eaLnBrk="1" hangingPunct="1"/>
            <a:r>
              <a:rPr lang="en-US"/>
              <a:t>Instructor notes:</a:t>
            </a:r>
          </a:p>
          <a:p>
            <a:pPr eaLnBrk="1" hangingPunct="1"/>
            <a:r>
              <a:rPr lang="en-US"/>
              <a:t>Storage model here give a good example of why a derived class object can be viewed through the eyes of a base class reference, since they have the same storage layout. Note that the Java term “upcast” is not used in the .NET documentation.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pPr eaLnBrk="1" hangingPunct="1"/>
            <a:r>
              <a:rPr lang="en-US"/>
              <a:t>Jogger text: Using Freight Car References</a:t>
            </a:r>
          </a:p>
          <a:p>
            <a:pPr eaLnBrk="1" hangingPunct="1"/>
            <a:r>
              <a:rPr lang="en-US"/>
              <a:t>Direction: Left</a:t>
            </a:r>
          </a:p>
          <a:p>
            <a:pPr eaLnBrk="1" hangingPunct="1"/>
            <a:r>
              <a:rPr lang="en-US"/>
              <a:t>Instructor notes:</a:t>
            </a:r>
          </a:p>
          <a:p>
            <a:pPr eaLnBrk="1" hangingPunct="1"/>
            <a:r>
              <a:rPr lang="en-US"/>
              <a:t>Show how the client code uses the polymorphism. Explain that the type of freight car we get for the customer is unknown, but is derived from FreightCar for sure.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pPr eaLnBrk="1" hangingPunct="1"/>
            <a:r>
              <a:rPr lang="en-US"/>
              <a:t>Jogger text: Casting</a:t>
            </a:r>
          </a:p>
          <a:p>
            <a:pPr eaLnBrk="1" hangingPunct="1"/>
            <a:r>
              <a:rPr lang="en-US"/>
              <a:t>Direction: Right</a:t>
            </a:r>
          </a:p>
          <a:p>
            <a:pPr eaLnBrk="1" hangingPunct="1"/>
            <a:r>
              <a:rPr lang="en-US"/>
              <a:t>Instructor notes:</a:t>
            </a:r>
          </a:p>
          <a:p>
            <a:pPr eaLnBrk="1" hangingPunct="1"/>
            <a:r>
              <a:rPr lang="en-US"/>
              <a:t>Depends on what "is" means – Bill Clinton</a:t>
            </a:r>
          </a:p>
          <a:p>
            <a:pPr eaLnBrk="1" hangingPunct="1"/>
            <a:r>
              <a:rPr lang="en-US"/>
              <a:t>Explain the use of the ‘is’ word to do actual type checking when downcasting. Explain why we use polymorphism with a generalized example. Do an example with a function that has a multi-way if else if or switch case statement to do work, or polymorphic methods in derived classes. Graphics and a draw function make a good example. </a:t>
            </a:r>
          </a:p>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Rot="1" noChangeAspect="1" noChangeArrowheads="1" noTextEdit="1"/>
          </p:cNvSpPr>
          <p:nvPr>
            <p:ph type="sldImg"/>
          </p:nvPr>
        </p:nvSpPr>
        <p:spPr>
          <a:ln/>
        </p:spPr>
      </p:sp>
      <p:sp>
        <p:nvSpPr>
          <p:cNvPr id="65539" name="Rectangle 1027"/>
          <p:cNvSpPr>
            <a:spLocks noGrp="1" noChangeArrowheads="1"/>
          </p:cNvSpPr>
          <p:nvPr>
            <p:ph type="body" idx="1"/>
          </p:nvPr>
        </p:nvSpPr>
        <p:spPr>
          <a:noFill/>
          <a:ln/>
        </p:spPr>
        <p:txBody>
          <a:bodyPr/>
          <a:lstStyle/>
          <a:p>
            <a:pPr eaLnBrk="1" hangingPunct="1"/>
            <a:r>
              <a:rPr lang="en-US"/>
              <a:t>Jogger text: as Operator</a:t>
            </a:r>
          </a:p>
          <a:p>
            <a:pPr eaLnBrk="1" hangingPunct="1"/>
            <a:r>
              <a:rPr lang="en-US"/>
              <a:t>Direction: Left</a:t>
            </a:r>
          </a:p>
          <a:p>
            <a:pPr eaLnBrk="1" hangingPunct="1"/>
            <a:r>
              <a:rPr lang="en-US"/>
              <a:t>Instructor notes:</a:t>
            </a:r>
          </a:p>
          <a:p>
            <a:pPr eaLnBrk="1" hangingPunct="1"/>
            <a:r>
              <a:rPr lang="en-US"/>
              <a:t>Depends on what "is" means – Bill Clinton</a:t>
            </a:r>
          </a:p>
          <a:p>
            <a:pPr eaLnBrk="1" hangingPunct="1"/>
            <a:r>
              <a:rPr lang="en-US"/>
              <a:t>Explain the use of the ‘is’ word to do actual type checking when downcasting. Explain why we use polymorphism with a generalized example. Do an example with a function that has a multi-way if else if or switch case statement to do work, or polymorphic methods in derived classes. Graphics and a draw function make a good example. </a:t>
            </a:r>
          </a:p>
          <a:p>
            <a:pPr eaLnBrk="1" hangingPunct="1"/>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p:spPr>
        <p:txBody>
          <a:bodyPr/>
          <a:lstStyle/>
          <a:p>
            <a:pPr eaLnBrk="1" hangingPunct="1"/>
            <a:r>
              <a:rPr lang="en-US"/>
              <a:t>Jogger text: Abstract Classes</a:t>
            </a:r>
          </a:p>
          <a:p>
            <a:pPr eaLnBrk="1" hangingPunct="1"/>
            <a:r>
              <a:rPr lang="en-US"/>
              <a:t>Direction: Left</a:t>
            </a:r>
          </a:p>
          <a:p>
            <a:pPr eaLnBrk="1" hangingPunct="1"/>
            <a:r>
              <a:rPr lang="en-US"/>
              <a:t>Instructor notes:</a:t>
            </a:r>
          </a:p>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r>
              <a:rPr lang="en-US"/>
              <a:t>Jogger text: Abstract Class Syntax</a:t>
            </a:r>
          </a:p>
          <a:p>
            <a:pPr eaLnBrk="1" hangingPunct="1"/>
            <a:r>
              <a:rPr lang="en-US"/>
              <a:t>Direction: Right</a:t>
            </a:r>
          </a:p>
          <a:p>
            <a:pPr eaLnBrk="1" hangingPunct="1"/>
            <a:r>
              <a:rPr lang="en-US"/>
              <a:t>Instructor notes:</a:t>
            </a:r>
          </a:p>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Box 4" hidden="1"/>
          <p:cNvSpPr txBox="1">
            <a:spLocks noChangeArrowheads="1"/>
          </p:cNvSpPr>
          <p:nvPr/>
        </p:nvSpPr>
        <p:spPr bwMode="auto">
          <a:xfrm>
            <a:off x="2211388" y="406400"/>
            <a:ext cx="3686175" cy="231775"/>
          </a:xfrm>
          <a:prstGeom prst="rect">
            <a:avLst/>
          </a:prstGeom>
          <a:noFill/>
          <a:ln w="9525">
            <a:noFill/>
            <a:miter lim="800000"/>
            <a:headEnd/>
            <a:tailEnd/>
          </a:ln>
        </p:spPr>
        <p:txBody>
          <a:bodyPr>
            <a:spAutoFit/>
          </a:bodyPr>
          <a:lstStyle/>
          <a:p>
            <a:r>
              <a:rPr lang="pt-BR" sz="800">
                <a:solidFill>
                  <a:srgbClr val="000000"/>
                </a:solidFill>
              </a:rPr>
              <a:t>&lt;*s*o*u*r*c*e*&gt;*4*1*9*j*1*-*6*-*1*6*&lt;*/*s*o*u*r*c*e*&gt;</a:t>
            </a:r>
            <a:endParaRPr lang="en-US" sz="800">
              <a:solidFill>
                <a:srgbClr val="000000"/>
              </a:solidFill>
            </a:endParaRPr>
          </a:p>
        </p:txBody>
      </p:sp>
      <p:sp>
        <p:nvSpPr>
          <p:cNvPr id="119811" name="Slide Image Placeholder 1"/>
          <p:cNvSpPr>
            <a:spLocks noGrp="1" noRot="1" noChangeAspect="1" noTextEdit="1"/>
          </p:cNvSpPr>
          <p:nvPr>
            <p:ph type="sldImg"/>
          </p:nvPr>
        </p:nvSpPr>
        <p:spPr>
          <a:xfrm>
            <a:off x="1536700" y="236538"/>
            <a:ext cx="5167313" cy="3875087"/>
          </a:xfrm>
          <a:ln/>
        </p:spPr>
      </p:sp>
      <p:sp>
        <p:nvSpPr>
          <p:cNvPr id="119812" name="Notes Placeholder 2"/>
          <p:cNvSpPr>
            <a:spLocks noGrp="1"/>
          </p:cNvSpPr>
          <p:nvPr>
            <p:ph type="body" idx="1"/>
          </p:nvPr>
        </p:nvSpPr>
        <p:spPr>
          <a:xfrm>
            <a:off x="219075" y="4221163"/>
            <a:ext cx="6232525" cy="5284787"/>
          </a:xfrm>
          <a:noFill/>
          <a:ln/>
        </p:spPr>
        <p:txBody>
          <a:bodyPr/>
          <a:lstStyle/>
          <a:p>
            <a:pPr eaLnBrk="1" hangingPunct="1"/>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Rot="1" noChangeAspect="1" noChangeArrowheads="1" noTextEdit="1"/>
          </p:cNvSpPr>
          <p:nvPr>
            <p:ph type="sldImg"/>
          </p:nvPr>
        </p:nvSpPr>
        <p:spPr>
          <a:ln/>
        </p:spPr>
      </p:sp>
      <p:sp>
        <p:nvSpPr>
          <p:cNvPr id="71683" name="Rectangle 5"/>
          <p:cNvSpPr>
            <a:spLocks noGrp="1" noChangeArrowheads="1"/>
          </p:cNvSpPr>
          <p:nvPr>
            <p:ph type="body" idx="1"/>
          </p:nvPr>
        </p:nvSpPr>
        <p:spPr>
          <a:noFill/>
          <a:ln/>
        </p:spPr>
        <p:txBody>
          <a:bodyPr/>
          <a:lstStyle/>
          <a:p>
            <a:pPr eaLnBrk="1" hangingPunct="1"/>
            <a:r>
              <a:rPr lang="en-US"/>
              <a:t>Jogger text: About Interfaces</a:t>
            </a:r>
          </a:p>
          <a:p>
            <a:pPr eaLnBrk="1" hangingPunct="1"/>
            <a:r>
              <a:rPr lang="en-US"/>
              <a:t>Direction: Right</a:t>
            </a:r>
          </a:p>
          <a:p>
            <a:pPr eaLnBrk="1" hangingPunct="1"/>
            <a:r>
              <a:rPr lang="en-US"/>
              <a:t>Instructor notes:</a:t>
            </a:r>
          </a:p>
          <a:p>
            <a:pPr eaLnBrk="1" hangingPunct="1"/>
            <a:r>
              <a:rPr lang="en-US"/>
              <a:t>An interface is a conceptual definition of what something can do, rather than an implementation of how it actually does it.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Rot="1" noChangeAspect="1" noChangeArrowheads="1" noTextEdit="1"/>
          </p:cNvSpPr>
          <p:nvPr>
            <p:ph type="sldImg"/>
          </p:nvPr>
        </p:nvSpPr>
        <p:spPr>
          <a:ln/>
        </p:spPr>
      </p:sp>
      <p:sp>
        <p:nvSpPr>
          <p:cNvPr id="72707" name="Rectangle 5"/>
          <p:cNvSpPr>
            <a:spLocks noGrp="1" noChangeArrowheads="1"/>
          </p:cNvSpPr>
          <p:nvPr>
            <p:ph type="body" idx="1"/>
          </p:nvPr>
        </p:nvSpPr>
        <p:spPr>
          <a:noFill/>
          <a:ln/>
        </p:spPr>
        <p:txBody>
          <a:bodyPr/>
          <a:lstStyle/>
          <a:p>
            <a:pPr eaLnBrk="1" hangingPunct="1"/>
            <a:r>
              <a:rPr lang="en-US"/>
              <a:t>Jogger text: UML Notation</a:t>
            </a:r>
          </a:p>
          <a:p>
            <a:pPr eaLnBrk="1" hangingPunct="1"/>
            <a:r>
              <a:rPr lang="en-US"/>
              <a:t>Direction: Left</a:t>
            </a:r>
          </a:p>
          <a:p>
            <a:pPr eaLnBrk="1" hangingPunct="1"/>
            <a:r>
              <a:rPr lang="en-US"/>
              <a:t>Instructor notes:</a:t>
            </a:r>
          </a:p>
          <a:p>
            <a:pPr eaLnBrk="1" hangingPunct="1"/>
            <a:r>
              <a:rPr lang="en-US"/>
              <a:t>Identify each class by what it can do. Join the dots as appropriate.</a:t>
            </a:r>
          </a:p>
          <a:p>
            <a:pPr eaLnBrk="1" hangingPunct="1"/>
            <a:r>
              <a:rPr lang="en-US"/>
              <a:t>Get people to specify which products are wearable and which are rentable. Note that we use a dashed line rather than solid, as realization of interfaces is different from implementation inheritance. Note a Tux is both rentable and wearable, implying multiple inheritance. In practice, C# permits multiple interfaces to be realized, but only one base class. Note also that the inventory collection collects products, but we might be interested in a sublist of things based on what they can do.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Rot="1" noChangeAspect="1" noChangeArrowheads="1" noTextEdit="1"/>
          </p:cNvSpPr>
          <p:nvPr>
            <p:ph type="sldImg"/>
          </p:nvPr>
        </p:nvSpPr>
        <p:spPr>
          <a:ln/>
        </p:spPr>
      </p:sp>
      <p:sp>
        <p:nvSpPr>
          <p:cNvPr id="71683" name="Rectangle 5"/>
          <p:cNvSpPr>
            <a:spLocks noGrp="1" noChangeArrowheads="1"/>
          </p:cNvSpPr>
          <p:nvPr>
            <p:ph type="body" idx="1"/>
          </p:nvPr>
        </p:nvSpPr>
        <p:spPr>
          <a:noFill/>
          <a:ln/>
        </p:spPr>
        <p:txBody>
          <a:bodyPr/>
          <a:lstStyle/>
          <a:p>
            <a:pPr eaLnBrk="1" hangingPunct="1"/>
            <a:r>
              <a:rPr lang="en-US"/>
              <a:t>Jogger text: UML</a:t>
            </a:r>
          </a:p>
          <a:p>
            <a:pPr eaLnBrk="1" hangingPunct="1"/>
            <a:r>
              <a:rPr lang="en-US"/>
              <a:t>Direction: Left</a:t>
            </a:r>
          </a:p>
          <a:p>
            <a:pPr eaLnBrk="1" hangingPunct="1"/>
            <a:r>
              <a:rPr lang="en-US"/>
              <a:t>Instructor notes:</a:t>
            </a:r>
          </a:p>
          <a:p>
            <a:pPr eaLnBrk="1" hangingPunct="1"/>
            <a:r>
              <a:rPr lang="en-US"/>
              <a:t>Explain we are not here to learn UML, just to use it to represent simple class structures. NB Booch was once a Learning Tree instructor teaching project management many years ago.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Rot="1" noChangeAspect="1" noChangeArrowheads="1" noTextEdit="1"/>
          </p:cNvSpPr>
          <p:nvPr>
            <p:ph type="sldImg"/>
          </p:nvPr>
        </p:nvSpPr>
        <p:spPr>
          <a:ln/>
        </p:spPr>
      </p:sp>
      <p:sp>
        <p:nvSpPr>
          <p:cNvPr id="73731" name="Rectangle 5"/>
          <p:cNvSpPr>
            <a:spLocks noGrp="1" noChangeArrowheads="1"/>
          </p:cNvSpPr>
          <p:nvPr>
            <p:ph type="body" idx="1"/>
          </p:nvPr>
        </p:nvSpPr>
        <p:spPr>
          <a:noFill/>
          <a:ln/>
        </p:spPr>
        <p:txBody>
          <a:bodyPr/>
          <a:lstStyle/>
          <a:p>
            <a:pPr eaLnBrk="1" hangingPunct="1"/>
            <a:r>
              <a:rPr lang="en-US"/>
              <a:t>Jogger text: Syntax and Usage</a:t>
            </a:r>
          </a:p>
          <a:p>
            <a:pPr eaLnBrk="1" hangingPunct="1"/>
            <a:r>
              <a:rPr lang="en-US"/>
              <a:t>Direction: Right</a:t>
            </a:r>
          </a:p>
          <a:p>
            <a:pPr eaLnBrk="1" hangingPunct="1"/>
            <a:r>
              <a:rPr lang="en-US"/>
              <a:t>Instructor notes:</a:t>
            </a:r>
          </a:p>
          <a:p>
            <a:pPr eaLnBrk="1" hangingPunct="1"/>
            <a:r>
              <a:rPr lang="en-US"/>
              <a:t>Make sure you point out that all the interface methods are implemented { … } in tuxedo and shoe.</a:t>
            </a:r>
          </a:p>
          <a:p>
            <a:pPr eaLnBrk="1" hangingPunct="1"/>
            <a:r>
              <a:rPr lang="en-US"/>
              <a:t>Show the use of inheritance syntax to say that your class realizes a particular interface, but the specification of an interface uses the interface keyword.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4"/>
          <p:cNvSpPr>
            <a:spLocks noGrp="1" noRot="1" noChangeAspect="1" noChangeArrowheads="1" noTextEdit="1"/>
          </p:cNvSpPr>
          <p:nvPr>
            <p:ph type="sldImg"/>
          </p:nvPr>
        </p:nvSpPr>
        <p:spPr>
          <a:ln/>
        </p:spPr>
      </p:sp>
      <p:sp>
        <p:nvSpPr>
          <p:cNvPr id="74755" name="Rectangle 5"/>
          <p:cNvSpPr>
            <a:spLocks noGrp="1" noChangeArrowheads="1"/>
          </p:cNvSpPr>
          <p:nvPr>
            <p:ph type="body" idx="1"/>
          </p:nvPr>
        </p:nvSpPr>
        <p:spPr>
          <a:noFill/>
          <a:ln/>
        </p:spPr>
        <p:txBody>
          <a:bodyPr/>
          <a:lstStyle/>
          <a:p>
            <a:pPr eaLnBrk="1" hangingPunct="1"/>
            <a:r>
              <a:rPr lang="en-US"/>
              <a:t>Jogger text: Identifying Behavior</a:t>
            </a:r>
          </a:p>
          <a:p>
            <a:pPr eaLnBrk="1" hangingPunct="1"/>
            <a:r>
              <a:rPr lang="en-US"/>
              <a:t>Direction: Left</a:t>
            </a:r>
          </a:p>
          <a:p>
            <a:pPr eaLnBrk="1" hangingPunct="1"/>
            <a:r>
              <a:rPr lang="en-US"/>
              <a:t>Instructor notes:</a:t>
            </a:r>
          </a:p>
          <a:p>
            <a:pPr eaLnBrk="1" hangingPunct="1"/>
            <a:r>
              <a:rPr lang="en-US"/>
              <a:t>Explain the use of ‘is’ to determine what interfaces objects in a collection expose, i.e. what they are capable of doing for you.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p:cNvSpPr>
            <a:spLocks noGrp="1" noRot="1" noChangeAspect="1" noChangeArrowheads="1" noTextEdit="1"/>
          </p:cNvSpPr>
          <p:nvPr>
            <p:ph type="sldImg"/>
          </p:nvPr>
        </p:nvSpPr>
        <p:spPr>
          <a:ln/>
        </p:spPr>
      </p:sp>
      <p:sp>
        <p:nvSpPr>
          <p:cNvPr id="75779" name="Rectangle 5"/>
          <p:cNvSpPr>
            <a:spLocks noGrp="1" noChangeArrowheads="1"/>
          </p:cNvSpPr>
          <p:nvPr>
            <p:ph type="body" idx="1"/>
          </p:nvPr>
        </p:nvSpPr>
        <p:spPr>
          <a:noFill/>
          <a:ln/>
        </p:spPr>
        <p:txBody>
          <a:bodyPr/>
          <a:lstStyle/>
          <a:p>
            <a:pPr eaLnBrk="1" hangingPunct="1"/>
            <a:r>
              <a:rPr lang="en-US"/>
              <a:t>Jogger text: About Interfaces</a:t>
            </a:r>
          </a:p>
          <a:p>
            <a:pPr eaLnBrk="1" hangingPunct="1"/>
            <a:r>
              <a:rPr lang="en-US"/>
              <a:t>Direction: Right</a:t>
            </a:r>
          </a:p>
          <a:p>
            <a:pPr eaLnBrk="1" hangingPunct="1"/>
            <a:r>
              <a:rPr lang="en-US"/>
              <a:t>Instructor notes:</a:t>
            </a:r>
          </a:p>
          <a:p>
            <a:pPr eaLnBrk="1" hangingPunct="1"/>
            <a:r>
              <a:rPr lang="en-US"/>
              <a:t>Summarize the features of interfaces. Mention that C++ is the only language in this family of languages that supports multiple inheritance. This is more a problem than a useful modelling facility, so the more recent languages only do single inheritance and multiple interfaces implemented. </a:t>
            </a:r>
          </a:p>
          <a:p>
            <a:pPr eaLnBrk="1" hangingPunct="1"/>
            <a:r>
              <a:rPr lang="en-US"/>
              <a:t>By generic and non-generic versions of interfaces we mean, for example,</a:t>
            </a:r>
          </a:p>
          <a:p>
            <a:pPr eaLnBrk="1" hangingPunct="1"/>
            <a:r>
              <a:rPr lang="en-US"/>
              <a:t>	IComparable versus IComparable&lt;FreightCar&gt;</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pPr eaLnBrk="1" hangingPunct="1"/>
            <a:r>
              <a:rPr lang="en-US"/>
              <a:t>Jogger text: Operator Method Definitions</a:t>
            </a:r>
          </a:p>
          <a:p>
            <a:pPr eaLnBrk="1" hangingPunct="1"/>
            <a:r>
              <a:rPr lang="en-US"/>
              <a:t>Direction: Left</a:t>
            </a:r>
          </a:p>
          <a:p>
            <a:pPr eaLnBrk="1" hangingPunct="1"/>
            <a:r>
              <a:rPr lang="en-US"/>
              <a:t>Instructor notes:</a:t>
            </a:r>
          </a:p>
          <a:p>
            <a:pPr eaLnBrk="1" hangingPunct="1"/>
            <a:r>
              <a:rPr lang="en-US"/>
              <a:t>Note that static is required here. Moreover, there are no global overloaded operators as were in C++. bool is only for relational operators, other operators will have an appropriate return type.</a:t>
            </a:r>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219075" y="4221163"/>
            <a:ext cx="6232525" cy="5284787"/>
          </a:xfrm>
          <a:noFill/>
          <a:ln/>
        </p:spPr>
        <p:txBody>
          <a:bodyPr/>
          <a:lstStyle/>
          <a:p>
            <a:pPr eaLnBrk="1" hangingPunct="1"/>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Rot="1" noChangeAspect="1" noChangeArrowheads="1" noTextEdit="1"/>
          </p:cNvSpPr>
          <p:nvPr>
            <p:ph type="sldImg"/>
          </p:nvPr>
        </p:nvSpPr>
        <p:spPr>
          <a:ln/>
        </p:spPr>
      </p:sp>
      <p:sp>
        <p:nvSpPr>
          <p:cNvPr id="72707" name="Rectangle 5"/>
          <p:cNvSpPr>
            <a:spLocks noGrp="1" noChangeArrowheads="1"/>
          </p:cNvSpPr>
          <p:nvPr>
            <p:ph type="body" idx="1"/>
          </p:nvPr>
        </p:nvSpPr>
        <p:spPr>
          <a:noFill/>
          <a:ln/>
        </p:spPr>
        <p:txBody>
          <a:bodyPr/>
          <a:lstStyle/>
          <a:p>
            <a:pPr eaLnBrk="1" hangingPunct="1"/>
            <a:r>
              <a:rPr lang="en-US"/>
              <a:t>Jogger text: UML Class Notation</a:t>
            </a:r>
          </a:p>
          <a:p>
            <a:pPr eaLnBrk="1" hangingPunct="1"/>
            <a:r>
              <a:rPr lang="en-US"/>
              <a:t>Direction: Right</a:t>
            </a:r>
          </a:p>
          <a:p>
            <a:pPr eaLnBrk="1" hangingPunct="1"/>
            <a:r>
              <a:rPr lang="en-US"/>
              <a:t>Instructor notes:</a:t>
            </a:r>
          </a:p>
          <a:p>
            <a:pPr eaLnBrk="1" hangingPunct="1"/>
            <a:r>
              <a:rPr lang="en-US"/>
              <a:t>Discuss the meaning of the class shown here.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8"/>
          <p:cNvSpPr>
            <a:spLocks noGrp="1" noRot="1" noChangeAspect="1" noChangeArrowheads="1" noTextEdit="1"/>
          </p:cNvSpPr>
          <p:nvPr>
            <p:ph type="sldImg"/>
          </p:nvPr>
        </p:nvSpPr>
        <p:spPr>
          <a:ln/>
        </p:spPr>
      </p:sp>
      <p:sp>
        <p:nvSpPr>
          <p:cNvPr id="75779" name="Rectangle 1029"/>
          <p:cNvSpPr>
            <a:spLocks noGrp="1" noChangeArrowheads="1"/>
          </p:cNvSpPr>
          <p:nvPr>
            <p:ph type="body" idx="1"/>
          </p:nvPr>
        </p:nvSpPr>
        <p:spPr>
          <a:noFill/>
          <a:ln/>
        </p:spPr>
        <p:txBody>
          <a:bodyPr/>
          <a:lstStyle/>
          <a:p>
            <a:pPr eaLnBrk="1" hangingPunct="1"/>
            <a:r>
              <a:rPr lang="en-US"/>
              <a:t>Jogger text: C# Class Definitions</a:t>
            </a:r>
          </a:p>
          <a:p>
            <a:pPr eaLnBrk="1" hangingPunct="1"/>
            <a:r>
              <a:rPr lang="en-US"/>
              <a:t>Direction: Right</a:t>
            </a:r>
          </a:p>
          <a:p>
            <a:pPr eaLnBrk="1" hangingPunct="1"/>
            <a:r>
              <a:rPr lang="en-US"/>
              <a:t>Instructor notes:</a:t>
            </a:r>
          </a:p>
          <a:p>
            <a:pPr eaLnBrk="1" hangingPunct="1"/>
            <a:r>
              <a:rPr lang="en-US"/>
              <a:t>Modifiers would be things like ‘public’ which indicate who can access objects of this class.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4"/>
          <p:cNvSpPr>
            <a:spLocks noGrp="1" noRot="1" noChangeAspect="1" noChangeArrowheads="1" noTextEdit="1"/>
          </p:cNvSpPr>
          <p:nvPr>
            <p:ph type="sldImg"/>
          </p:nvPr>
        </p:nvSpPr>
        <p:spPr>
          <a:ln/>
        </p:spPr>
      </p:sp>
      <p:sp>
        <p:nvSpPr>
          <p:cNvPr id="139267" name="Rectangle 5"/>
          <p:cNvSpPr>
            <a:spLocks noGrp="1" noChangeArrowheads="1"/>
          </p:cNvSpPr>
          <p:nvPr>
            <p:ph type="body" idx="1"/>
          </p:nvPr>
        </p:nvSpPr>
        <p:spPr>
          <a:noFill/>
          <a:ln/>
        </p:spPr>
        <p:txBody>
          <a:bodyPr/>
          <a:lstStyle/>
          <a:p>
            <a:pPr eaLnBrk="1" hangingPunct="1"/>
            <a:r>
              <a:rPr lang="en-US"/>
              <a:t>Jogger text: A Bank Account Class</a:t>
            </a:r>
          </a:p>
          <a:p>
            <a:pPr eaLnBrk="1" hangingPunct="1"/>
            <a:r>
              <a:rPr lang="en-US"/>
              <a:t>Direction: Left</a:t>
            </a:r>
          </a:p>
          <a:p>
            <a:pPr eaLnBrk="1" hangingPunct="1"/>
            <a:r>
              <a:rPr lang="en-US"/>
              <a:t>Instructor notes:</a:t>
            </a:r>
          </a:p>
          <a:p>
            <a:pPr eaLnBrk="1" hangingPunct="1"/>
            <a:r>
              <a:rPr lang="en-US"/>
              <a:t>Note the namespace Banking, and that any classes declared in that namespace can see each other. Discuss the fields and methods here.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Rot="1" noChangeAspect="1" noChangeArrowheads="1" noTextEdit="1"/>
          </p:cNvSpPr>
          <p:nvPr>
            <p:ph type="sldImg"/>
          </p:nvPr>
        </p:nvSpPr>
        <p:spPr>
          <a:ln/>
        </p:spPr>
      </p:sp>
      <p:sp>
        <p:nvSpPr>
          <p:cNvPr id="76803" name="Rectangle 5"/>
          <p:cNvSpPr>
            <a:spLocks noGrp="1" noChangeArrowheads="1"/>
          </p:cNvSpPr>
          <p:nvPr>
            <p:ph type="body" idx="1"/>
          </p:nvPr>
        </p:nvSpPr>
        <p:spPr>
          <a:noFill/>
          <a:ln/>
        </p:spPr>
        <p:txBody>
          <a:bodyPr/>
          <a:lstStyle/>
          <a:p>
            <a:pPr eaLnBrk="1" hangingPunct="1"/>
            <a:r>
              <a:rPr lang="en-US"/>
              <a:t>Jogger text: Using the BankAccount Class</a:t>
            </a:r>
          </a:p>
          <a:p>
            <a:pPr eaLnBrk="1" hangingPunct="1"/>
            <a:r>
              <a:rPr lang="en-US"/>
              <a:t>Direction: Right</a:t>
            </a:r>
          </a:p>
          <a:p>
            <a:pPr eaLnBrk="1" hangingPunct="1"/>
            <a:r>
              <a:rPr lang="en-US"/>
              <a:t>Instructor notes:</a:t>
            </a:r>
          </a:p>
          <a:p>
            <a:pPr eaLnBrk="1" hangingPunct="1"/>
            <a:r>
              <a:rPr lang="en-US"/>
              <a:t> Note no ; at end – must not have one – unlike C++ which must. Show how the client code uses the objects it creates via the encapsulating interface.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89794" name="Rectangle 2"/>
          <p:cNvSpPr>
            <a:spLocks noChangeArrowheads="1"/>
          </p:cNvSpPr>
          <p:nvPr/>
        </p:nvSpPr>
        <p:spPr bwMode="white">
          <a:xfrm>
            <a:off x="0" y="3435350"/>
            <a:ext cx="9161463" cy="3422650"/>
          </a:xfrm>
          <a:prstGeom prst="rect">
            <a:avLst/>
          </a:prstGeom>
          <a:solidFill>
            <a:srgbClr val="FFFFFF"/>
          </a:solidFill>
          <a:ln w="12700">
            <a:solidFill>
              <a:schemeClr val="tx1"/>
            </a:solidFill>
            <a:miter lim="800000"/>
            <a:headEnd/>
            <a:tailEnd/>
          </a:ln>
          <a:effectLst/>
        </p:spPr>
        <p:txBody>
          <a:bodyPr wrap="none" anchor="ctr"/>
          <a:lstStyle/>
          <a:p>
            <a:endParaRPr lang="fr-FR"/>
          </a:p>
        </p:txBody>
      </p:sp>
      <p:pic>
        <p:nvPicPr>
          <p:cNvPr id="289795" name="Picture 3" descr="Title Page Art"/>
          <p:cNvPicPr>
            <a:picLocks noChangeAspect="1" noChangeArrowheads="1"/>
          </p:cNvPicPr>
          <p:nvPr/>
        </p:nvPicPr>
        <p:blipFill>
          <a:blip r:embed="rId2"/>
          <a:srcRect/>
          <a:stretch>
            <a:fillRect/>
          </a:stretch>
        </p:blipFill>
        <p:spPr bwMode="hidden">
          <a:xfrm>
            <a:off x="0" y="0"/>
            <a:ext cx="9144000" cy="3427413"/>
          </a:xfrm>
          <a:prstGeom prst="rect">
            <a:avLst/>
          </a:prstGeom>
          <a:noFill/>
        </p:spPr>
      </p:pic>
      <p:sp>
        <p:nvSpPr>
          <p:cNvPr id="289796" name="Line 4"/>
          <p:cNvSpPr>
            <a:spLocks noChangeShapeType="1"/>
          </p:cNvSpPr>
          <p:nvPr/>
        </p:nvSpPr>
        <p:spPr bwMode="white">
          <a:xfrm>
            <a:off x="0" y="3435350"/>
            <a:ext cx="9172575" cy="0"/>
          </a:xfrm>
          <a:prstGeom prst="line">
            <a:avLst/>
          </a:prstGeom>
          <a:noFill/>
          <a:ln w="76200">
            <a:solidFill>
              <a:schemeClr val="bg2"/>
            </a:solidFill>
            <a:round/>
            <a:headEnd/>
            <a:tailEnd/>
          </a:ln>
          <a:effectLst/>
        </p:spPr>
        <p:txBody>
          <a:bodyPr/>
          <a:lstStyle/>
          <a:p>
            <a:endParaRPr lang="fr-FR"/>
          </a:p>
        </p:txBody>
      </p:sp>
      <p:sp>
        <p:nvSpPr>
          <p:cNvPr id="289798" name="Rectangle 6"/>
          <p:cNvSpPr>
            <a:spLocks noChangeArrowheads="1"/>
          </p:cNvSpPr>
          <p:nvPr/>
        </p:nvSpPr>
        <p:spPr bwMode="auto">
          <a:xfrm flipV="1">
            <a:off x="7169150" y="6499225"/>
            <a:ext cx="1831975" cy="61913"/>
          </a:xfrm>
          <a:prstGeom prst="rect">
            <a:avLst/>
          </a:prstGeom>
          <a:solidFill>
            <a:srgbClr val="B90117"/>
          </a:solidFill>
          <a:ln w="9525">
            <a:noFill/>
            <a:miter lim="800000"/>
            <a:headEnd/>
            <a:tailEnd/>
          </a:ln>
          <a:effectLst/>
        </p:spPr>
        <p:txBody>
          <a:bodyPr rot="10800000" wrap="none" anchor="ctr"/>
          <a:lstStyle/>
          <a:p>
            <a:pPr algn="ctr"/>
            <a:endParaRPr lang="fr-FR" sz="2400" b="1">
              <a:latin typeface="Times New Roman" pitchFamily="18" charset="0"/>
            </a:endParaRPr>
          </a:p>
        </p:txBody>
      </p:sp>
      <p:sp>
        <p:nvSpPr>
          <p:cNvPr id="289799" name="Text Box 7"/>
          <p:cNvSpPr txBox="1">
            <a:spLocks noChangeArrowheads="1"/>
          </p:cNvSpPr>
          <p:nvPr/>
        </p:nvSpPr>
        <p:spPr bwMode="auto">
          <a:xfrm>
            <a:off x="7077075" y="6553200"/>
            <a:ext cx="2066925" cy="244475"/>
          </a:xfrm>
          <a:prstGeom prst="rect">
            <a:avLst/>
          </a:prstGeom>
          <a:noFill/>
          <a:ln w="9525">
            <a:noFill/>
            <a:miter lim="800000"/>
            <a:headEnd/>
            <a:tailEnd/>
          </a:ln>
          <a:effectLst/>
        </p:spPr>
        <p:txBody>
          <a:bodyPr>
            <a:spAutoFit/>
          </a:bodyPr>
          <a:lstStyle/>
          <a:p>
            <a:pPr>
              <a:spcBef>
                <a:spcPct val="50000"/>
              </a:spcBef>
            </a:pPr>
            <a:r>
              <a:rPr lang="en-US" sz="1000" b="1">
                <a:solidFill>
                  <a:srgbClr val="000074"/>
                </a:solidFill>
                <a:latin typeface="AvantGarde Md BT" pitchFamily="34" charset="0"/>
              </a:rPr>
              <a:t>EDUCATION YOU CAN TRUST</a:t>
            </a:r>
          </a:p>
        </p:txBody>
      </p:sp>
      <p:sp>
        <p:nvSpPr>
          <p:cNvPr id="289800" name="Rectangle 8"/>
          <p:cNvSpPr>
            <a:spLocks noGrp="1" noChangeArrowheads="1"/>
          </p:cNvSpPr>
          <p:nvPr>
            <p:ph type="ctrTitle" sz="quarter"/>
          </p:nvPr>
        </p:nvSpPr>
        <p:spPr>
          <a:xfrm>
            <a:off x="309563" y="1363663"/>
            <a:ext cx="7548562" cy="1638300"/>
          </a:xfrm>
          <a:effectLst>
            <a:outerShdw dist="35921" dir="2700000" algn="ctr" rotWithShape="0">
              <a:schemeClr val="bg2">
                <a:alpha val="50000"/>
              </a:schemeClr>
            </a:outerShdw>
          </a:effectLst>
        </p:spPr>
        <p:txBody>
          <a:bodyPr anchor="t"/>
          <a:lstStyle>
            <a:lvl1pPr>
              <a:defRPr sz="3600"/>
            </a:lvl1pPr>
          </a:lstStyle>
          <a:p>
            <a:r>
              <a:rPr lang="fr-FR"/>
              <a:t>Cliquez pour modifier le style du titre</a:t>
            </a:r>
            <a:endParaRPr lang="en-US" dirty="0"/>
          </a:p>
        </p:txBody>
      </p:sp>
      <p:sp>
        <p:nvSpPr>
          <p:cNvPr id="289801" name="Rectangle 9"/>
          <p:cNvSpPr>
            <a:spLocks noGrp="1" noChangeArrowheads="1"/>
          </p:cNvSpPr>
          <p:nvPr>
            <p:ph type="subTitle" sz="quarter" idx="1"/>
          </p:nvPr>
        </p:nvSpPr>
        <p:spPr bwMode="black">
          <a:xfrm>
            <a:off x="322263" y="398463"/>
            <a:ext cx="4267200" cy="1200329"/>
          </a:xfrm>
          <a:effectLst>
            <a:outerShdw dist="35921" dir="2700000" algn="ctr" rotWithShape="0">
              <a:schemeClr val="bg2"/>
            </a:outerShdw>
          </a:effectLst>
        </p:spPr>
        <p:txBody>
          <a:bodyPr/>
          <a:lstStyle>
            <a:lvl1pPr marL="0" indent="0">
              <a:spcBef>
                <a:spcPct val="0"/>
              </a:spcBef>
              <a:buFont typeface="Arial" charset="0"/>
              <a:buNone/>
              <a:defRPr sz="2400">
                <a:solidFill>
                  <a:schemeClr val="tx2"/>
                </a:solidFill>
              </a:defRPr>
            </a:lvl1pPr>
          </a:lstStyle>
          <a:p>
            <a:r>
              <a:rPr lang="fr-FR"/>
              <a:t>Cliquez pour modifier le style des sous-titres du masque</a:t>
            </a:r>
            <a:endParaRPr lang="en-US" dirty="0"/>
          </a:p>
        </p:txBody>
      </p:sp>
      <p:sp>
        <p:nvSpPr>
          <p:cNvPr id="289802" name="Line 10"/>
          <p:cNvSpPr>
            <a:spLocks noChangeShapeType="1"/>
          </p:cNvSpPr>
          <p:nvPr/>
        </p:nvSpPr>
        <p:spPr bwMode="black">
          <a:xfrm>
            <a:off x="0" y="3422650"/>
            <a:ext cx="9172575" cy="0"/>
          </a:xfrm>
          <a:prstGeom prst="line">
            <a:avLst/>
          </a:prstGeom>
          <a:noFill/>
          <a:ln w="76200">
            <a:solidFill>
              <a:srgbClr val="B90117"/>
            </a:solidFill>
            <a:round/>
            <a:headEnd/>
            <a:tailEnd/>
          </a:ln>
          <a:effectLst/>
        </p:spPr>
        <p:txBody>
          <a:bodyPr/>
          <a:lstStyle/>
          <a:p>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04013" y="160338"/>
            <a:ext cx="2174875" cy="327025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79388" y="160338"/>
            <a:ext cx="6372225" cy="32702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79400" y="1312863"/>
            <a:ext cx="4222750"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54550" y="1312863"/>
            <a:ext cx="4224338" cy="2117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88770" name="Rectangle 2"/>
          <p:cNvSpPr>
            <a:spLocks noChangeArrowheads="1"/>
          </p:cNvSpPr>
          <p:nvPr/>
        </p:nvSpPr>
        <p:spPr bwMode="white">
          <a:xfrm>
            <a:off x="0" y="1103313"/>
            <a:ext cx="9153525" cy="5754687"/>
          </a:xfrm>
          <a:prstGeom prst="rect">
            <a:avLst/>
          </a:prstGeom>
          <a:solidFill>
            <a:srgbClr val="FFFFFF"/>
          </a:solidFill>
          <a:ln w="12700">
            <a:noFill/>
            <a:miter lim="800000"/>
            <a:headEnd/>
            <a:tailEnd/>
          </a:ln>
          <a:effectLst/>
        </p:spPr>
        <p:txBody>
          <a:bodyPr wrap="none" anchor="ctr"/>
          <a:lstStyle/>
          <a:p>
            <a:endParaRPr lang="fr-FR"/>
          </a:p>
        </p:txBody>
      </p:sp>
      <p:pic>
        <p:nvPicPr>
          <p:cNvPr id="288771" name="Picture 3" descr="Slide Title Art"/>
          <p:cNvPicPr>
            <a:picLocks noChangeAspect="1" noChangeArrowheads="1"/>
          </p:cNvPicPr>
          <p:nvPr/>
        </p:nvPicPr>
        <p:blipFill>
          <a:blip r:embed="rId13"/>
          <a:srcRect/>
          <a:stretch>
            <a:fillRect/>
          </a:stretch>
        </p:blipFill>
        <p:spPr bwMode="white">
          <a:xfrm>
            <a:off x="0" y="0"/>
            <a:ext cx="9144000" cy="1028700"/>
          </a:xfrm>
          <a:prstGeom prst="rect">
            <a:avLst/>
          </a:prstGeom>
          <a:solidFill>
            <a:srgbClr val="BAB600"/>
          </a:solidFill>
        </p:spPr>
      </p:pic>
      <p:sp>
        <p:nvSpPr>
          <p:cNvPr id="288773" name="Rectangle 5"/>
          <p:cNvSpPr>
            <a:spLocks noGrp="1" noChangeArrowheads="1"/>
          </p:cNvSpPr>
          <p:nvPr>
            <p:ph type="title"/>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en-US"/>
          </a:p>
        </p:txBody>
      </p:sp>
      <p:sp>
        <p:nvSpPr>
          <p:cNvPr id="288774" name="Text Box 6"/>
          <p:cNvSpPr txBox="1">
            <a:spLocks noChangeArrowheads="1"/>
          </p:cNvSpPr>
          <p:nvPr/>
        </p:nvSpPr>
        <p:spPr bwMode="auto">
          <a:xfrm>
            <a:off x="6970713" y="6527800"/>
            <a:ext cx="1447800" cy="304800"/>
          </a:xfrm>
          <a:prstGeom prst="rect">
            <a:avLst/>
          </a:prstGeom>
          <a:noFill/>
          <a:ln w="9525">
            <a:noFill/>
            <a:miter lim="800000"/>
            <a:headEnd/>
            <a:tailEnd/>
          </a:ln>
          <a:effectLst/>
        </p:spPr>
        <p:txBody>
          <a:bodyPr>
            <a:spAutoFit/>
          </a:bodyPr>
          <a:lstStyle/>
          <a:p>
            <a:pPr algn="r">
              <a:spcBef>
                <a:spcPct val="50000"/>
              </a:spcBef>
            </a:pPr>
            <a:r>
              <a:rPr lang="en-US" b="1" dirty="0">
                <a:solidFill>
                  <a:srgbClr val="B90117"/>
                </a:solidFill>
              </a:rPr>
              <a:t>419-4-</a:t>
            </a:r>
            <a:fld id="{EDD3D7A1-5F69-4AA5-8BC6-A71D6D49610E}" type="slidenum">
              <a:rPr lang="en-US" b="1">
                <a:solidFill>
                  <a:srgbClr val="B90117"/>
                </a:solidFill>
              </a:rPr>
              <a:pPr algn="r">
                <a:spcBef>
                  <a:spcPct val="50000"/>
                </a:spcBef>
              </a:pPr>
              <a:t>‹N°›</a:t>
            </a:fld>
            <a:endParaRPr lang="en-US" b="1" dirty="0">
              <a:solidFill>
                <a:srgbClr val="B90117"/>
              </a:solidFill>
            </a:endParaRPr>
          </a:p>
        </p:txBody>
      </p:sp>
      <p:sp>
        <p:nvSpPr>
          <p:cNvPr id="288775" name="Line 7"/>
          <p:cNvSpPr>
            <a:spLocks noChangeShapeType="1"/>
          </p:cNvSpPr>
          <p:nvPr/>
        </p:nvSpPr>
        <p:spPr bwMode="auto">
          <a:xfrm>
            <a:off x="288925" y="6529388"/>
            <a:ext cx="8020050" cy="0"/>
          </a:xfrm>
          <a:prstGeom prst="line">
            <a:avLst/>
          </a:prstGeom>
          <a:noFill/>
          <a:ln w="76200">
            <a:solidFill>
              <a:srgbClr val="B90117"/>
            </a:solidFill>
            <a:round/>
            <a:headEnd/>
            <a:tailEnd/>
          </a:ln>
          <a:effectLst/>
        </p:spPr>
        <p:txBody>
          <a:bodyPr/>
          <a:lstStyle/>
          <a:p>
            <a:endParaRPr lang="fr-FR"/>
          </a:p>
        </p:txBody>
      </p:sp>
      <p:sp>
        <p:nvSpPr>
          <p:cNvPr id="288776" name="Line 8"/>
          <p:cNvSpPr>
            <a:spLocks noChangeShapeType="1"/>
          </p:cNvSpPr>
          <p:nvPr/>
        </p:nvSpPr>
        <p:spPr bwMode="auto">
          <a:xfrm>
            <a:off x="0" y="1058863"/>
            <a:ext cx="9144000" cy="0"/>
          </a:xfrm>
          <a:prstGeom prst="line">
            <a:avLst/>
          </a:prstGeom>
          <a:noFill/>
          <a:ln w="76200">
            <a:solidFill>
              <a:srgbClr val="B90117"/>
            </a:solidFill>
            <a:round/>
            <a:headEnd/>
            <a:tailEnd/>
          </a:ln>
          <a:effectLst/>
        </p:spPr>
        <p:txBody>
          <a:bodyPr/>
          <a:lstStyle/>
          <a:p>
            <a:endParaRPr lang="fr-FR"/>
          </a:p>
        </p:txBody>
      </p:sp>
      <p:sp>
        <p:nvSpPr>
          <p:cNvPr id="288777" name="Rectangle 9"/>
          <p:cNvSpPr>
            <a:spLocks noGrp="1" noChangeArrowheads="1"/>
          </p:cNvSpPr>
          <p:nvPr>
            <p:ph type="body" idx="1"/>
          </p:nvPr>
        </p:nvSpPr>
        <p:spPr bwMode="auto">
          <a:xfrm>
            <a:off x="279400" y="1312863"/>
            <a:ext cx="8599488" cy="127727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88788" name="Text Box 20"/>
          <p:cNvSpPr txBox="1">
            <a:spLocks noChangeArrowheads="1"/>
          </p:cNvSpPr>
          <p:nvPr/>
        </p:nvSpPr>
        <p:spPr bwMode="auto">
          <a:xfrm>
            <a:off x="1371600" y="6477000"/>
            <a:ext cx="1066800" cy="214313"/>
          </a:xfrm>
          <a:prstGeom prst="rect">
            <a:avLst/>
          </a:prstGeom>
          <a:noFill/>
          <a:ln w="12700">
            <a:noFill/>
            <a:miter lim="800000"/>
            <a:headEnd/>
            <a:tailEnd/>
          </a:ln>
          <a:effectLst/>
        </p:spPr>
        <p:txBody>
          <a:bodyPr>
            <a:spAutoFit/>
          </a:bodyPr>
          <a:lstStyle/>
          <a:p>
            <a:pPr>
              <a:spcBef>
                <a:spcPct val="50000"/>
              </a:spcBef>
            </a:pPr>
            <a:endParaRPr lang="fr-FR" sz="800"/>
          </a:p>
        </p:txBody>
      </p:sp>
      <p:sp>
        <p:nvSpPr>
          <p:cNvPr id="288789" name="Text Box 21"/>
          <p:cNvSpPr txBox="1">
            <a:spLocks noChangeArrowheads="1"/>
          </p:cNvSpPr>
          <p:nvPr/>
        </p:nvSpPr>
        <p:spPr bwMode="auto">
          <a:xfrm>
            <a:off x="304800" y="6553200"/>
            <a:ext cx="1066800" cy="214313"/>
          </a:xfrm>
          <a:prstGeom prst="rect">
            <a:avLst/>
          </a:prstGeom>
          <a:noFill/>
          <a:ln w="12700">
            <a:noFill/>
            <a:miter lim="800000"/>
            <a:headEnd/>
            <a:tailEnd/>
          </a:ln>
          <a:effectLst/>
        </p:spPr>
        <p:txBody>
          <a:bodyPr>
            <a:spAutoFit/>
          </a:bodyPr>
          <a:lstStyle/>
          <a:p>
            <a:pPr>
              <a:spcBef>
                <a:spcPct val="50000"/>
              </a:spcBef>
            </a:pPr>
            <a:endParaRPr lang="fr-FR" sz="800"/>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tx2"/>
          </a:solidFill>
          <a:latin typeface="Arial" charset="0"/>
        </a:defRPr>
      </a:lvl6pPr>
      <a:lvl7pPr marL="914400" algn="l" rtl="0" eaLnBrk="1" fontAlgn="base" hangingPunct="1">
        <a:spcBef>
          <a:spcPct val="0"/>
        </a:spcBef>
        <a:spcAft>
          <a:spcPct val="0"/>
        </a:spcAft>
        <a:defRPr sz="2400" b="1">
          <a:solidFill>
            <a:schemeClr val="tx2"/>
          </a:solidFill>
          <a:latin typeface="Arial" charset="0"/>
        </a:defRPr>
      </a:lvl7pPr>
      <a:lvl8pPr marL="1371600" algn="l" rtl="0" eaLnBrk="1" fontAlgn="base" hangingPunct="1">
        <a:spcBef>
          <a:spcPct val="0"/>
        </a:spcBef>
        <a:spcAft>
          <a:spcPct val="0"/>
        </a:spcAft>
        <a:defRPr sz="2400" b="1">
          <a:solidFill>
            <a:schemeClr val="tx2"/>
          </a:solidFill>
          <a:latin typeface="Arial" charset="0"/>
        </a:defRPr>
      </a:lvl8pPr>
      <a:lvl9pPr marL="1828800" algn="l" rtl="0" eaLnBrk="1" fontAlgn="base" hangingPunct="1">
        <a:spcBef>
          <a:spcPct val="0"/>
        </a:spcBef>
        <a:spcAft>
          <a:spcPct val="0"/>
        </a:spcAft>
        <a:defRPr sz="2400" b="1">
          <a:solidFill>
            <a:schemeClr val="tx2"/>
          </a:solidFill>
          <a:latin typeface="Arial" charset="0"/>
        </a:defRPr>
      </a:lvl9pPr>
    </p:titleStyle>
    <p:bodyStyle>
      <a:lvl1pPr marL="230188" indent="-230188" algn="l" rtl="0" eaLnBrk="1" fontAlgn="base" hangingPunct="1">
        <a:spcBef>
          <a:spcPts val="1400"/>
        </a:spcBef>
        <a:spcAft>
          <a:spcPct val="0"/>
        </a:spcAft>
        <a:buClr>
          <a:schemeClr val="accent2"/>
        </a:buClr>
        <a:buSzPct val="115000"/>
        <a:buFont typeface="Arial" charset="0"/>
        <a:buChar char="•"/>
        <a:defRPr sz="1800" b="1">
          <a:solidFill>
            <a:srgbClr val="000080"/>
          </a:solidFill>
          <a:latin typeface="+mn-lt"/>
          <a:ea typeface="+mn-ea"/>
          <a:cs typeface="+mn-cs"/>
        </a:defRPr>
      </a:lvl1pPr>
      <a:lvl2pPr marL="685800" indent="-341313" algn="l" rtl="0" eaLnBrk="1" fontAlgn="base" hangingPunct="1">
        <a:spcBef>
          <a:spcPts val="200"/>
        </a:spcBef>
        <a:spcAft>
          <a:spcPct val="0"/>
        </a:spcAft>
        <a:buClr>
          <a:schemeClr val="accent2"/>
        </a:buClr>
        <a:buFont typeface="Arial" charset="0"/>
        <a:buChar char="—"/>
        <a:defRPr sz="1800">
          <a:solidFill>
            <a:srgbClr val="000080"/>
          </a:solidFill>
          <a:latin typeface="+mn-lt"/>
        </a:defRPr>
      </a:lvl2pPr>
      <a:lvl3pPr marL="1017588" indent="-217488" algn="l" rtl="0" eaLnBrk="1" fontAlgn="base" hangingPunct="1">
        <a:spcBef>
          <a:spcPts val="200"/>
        </a:spcBef>
        <a:spcAft>
          <a:spcPct val="0"/>
        </a:spcAft>
        <a:buClr>
          <a:schemeClr val="accent2"/>
        </a:buClr>
        <a:buFont typeface="Arial" charset="0"/>
        <a:buChar char="–"/>
        <a:defRPr sz="1800">
          <a:solidFill>
            <a:srgbClr val="000080"/>
          </a:solidFill>
          <a:latin typeface="+mn-lt"/>
        </a:defRPr>
      </a:lvl3pPr>
      <a:lvl4pPr marL="1363663" indent="-231775" algn="l" rtl="0" eaLnBrk="1" fontAlgn="base" hangingPunct="1">
        <a:spcBef>
          <a:spcPts val="200"/>
        </a:spcBef>
        <a:spcAft>
          <a:spcPct val="0"/>
        </a:spcAft>
        <a:buClr>
          <a:schemeClr val="accent2"/>
        </a:buClr>
        <a:buFont typeface="Arial" charset="0"/>
        <a:buChar char="–"/>
        <a:defRPr sz="1800">
          <a:solidFill>
            <a:srgbClr val="000080"/>
          </a:solidFill>
          <a:latin typeface="+mn-lt"/>
        </a:defRPr>
      </a:lvl4pPr>
      <a:lvl5pPr marL="2165350" indent="-228600" algn="l" rtl="0" eaLnBrk="1" fontAlgn="base" hangingPunct="1">
        <a:spcBef>
          <a:spcPct val="20000"/>
        </a:spcBef>
        <a:spcAft>
          <a:spcPct val="0"/>
        </a:spcAft>
        <a:buChar char="»"/>
        <a:defRPr>
          <a:solidFill>
            <a:schemeClr val="tx1"/>
          </a:solidFill>
          <a:latin typeface="+mn-lt"/>
        </a:defRPr>
      </a:lvl5pPr>
      <a:lvl6pPr marL="2622550" indent="-228600" algn="l" rtl="0" eaLnBrk="1" fontAlgn="base" hangingPunct="1">
        <a:spcBef>
          <a:spcPct val="20000"/>
        </a:spcBef>
        <a:spcAft>
          <a:spcPct val="0"/>
        </a:spcAft>
        <a:buChar char="»"/>
        <a:defRPr>
          <a:solidFill>
            <a:schemeClr val="tx1"/>
          </a:solidFill>
          <a:latin typeface="+mn-lt"/>
        </a:defRPr>
      </a:lvl6pPr>
      <a:lvl7pPr marL="3079750" indent="-228600" algn="l" rtl="0" eaLnBrk="1" fontAlgn="base" hangingPunct="1">
        <a:spcBef>
          <a:spcPct val="20000"/>
        </a:spcBef>
        <a:spcAft>
          <a:spcPct val="0"/>
        </a:spcAft>
        <a:buChar char="»"/>
        <a:defRPr>
          <a:solidFill>
            <a:schemeClr val="tx1"/>
          </a:solidFill>
          <a:latin typeface="+mn-lt"/>
        </a:defRPr>
      </a:lvl7pPr>
      <a:lvl8pPr marL="3536950" indent="-228600" algn="l" rtl="0" eaLnBrk="1" fontAlgn="base" hangingPunct="1">
        <a:spcBef>
          <a:spcPct val="20000"/>
        </a:spcBef>
        <a:spcAft>
          <a:spcPct val="0"/>
        </a:spcAft>
        <a:buChar char="»"/>
        <a:defRPr>
          <a:solidFill>
            <a:schemeClr val="tx1"/>
          </a:solidFill>
          <a:latin typeface="+mn-lt"/>
        </a:defRPr>
      </a:lvl8pPr>
      <a:lvl9pPr marL="3994150" indent="-228600" algn="l" rtl="0" eaLnBrk="1" fontAlgn="base" hangingPunct="1">
        <a:spcBef>
          <a:spcPct val="20000"/>
        </a:spcBef>
        <a:spcAft>
          <a:spcPct val="0"/>
        </a:spcAft>
        <a:buChar char="»"/>
        <a:defRPr>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sz="quarter"/>
          </p:nvPr>
        </p:nvSpPr>
        <p:spPr>
          <a:xfrm>
            <a:off x="346075" y="1363663"/>
            <a:ext cx="7699375" cy="1638300"/>
          </a:xfrm>
        </p:spPr>
        <p:txBody>
          <a:bodyPr/>
          <a:lstStyle/>
          <a:p>
            <a:pPr>
              <a:defRPr/>
            </a:pPr>
            <a:r>
              <a:rPr lang="fr-FR"/>
              <a:t>Définition de types de données utilisateur</a:t>
            </a:r>
          </a:p>
        </p:txBody>
      </p:sp>
      <p:sp>
        <p:nvSpPr>
          <p:cNvPr id="81923" name="Rectangle 3"/>
          <p:cNvSpPr>
            <a:spLocks noGrp="1" noChangeArrowheads="1"/>
          </p:cNvSpPr>
          <p:nvPr>
            <p:ph type="subTitle" sz="quarter" idx="1"/>
          </p:nvPr>
        </p:nvSpPr>
        <p:spPr>
          <a:xfrm>
            <a:off x="322263" y="398463"/>
            <a:ext cx="4267200" cy="461665"/>
          </a:xfrm>
        </p:spPr>
        <p:txBody>
          <a:bodyPr/>
          <a:lstStyle/>
          <a:p>
            <a:pPr>
              <a:defRPr/>
            </a:pPr>
            <a:r>
              <a:rPr lang="fr-FR" dirty="0"/>
              <a:t>Chapitre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fr-FR"/>
              <a:t>Données d’instance </a:t>
            </a:r>
          </a:p>
        </p:txBody>
      </p:sp>
      <p:sp>
        <p:nvSpPr>
          <p:cNvPr id="140291" name="Rectangle 3"/>
          <p:cNvSpPr>
            <a:spLocks noGrp="1" noChangeArrowheads="1"/>
          </p:cNvSpPr>
          <p:nvPr>
            <p:ph idx="1"/>
          </p:nvPr>
        </p:nvSpPr>
        <p:spPr/>
        <p:txBody>
          <a:bodyPr/>
          <a:lstStyle/>
          <a:p>
            <a:pPr>
              <a:spcBef>
                <a:spcPts val="1200"/>
              </a:spcBef>
              <a:spcAft>
                <a:spcPts val="300"/>
              </a:spcAft>
            </a:pPr>
            <a:r>
              <a:rPr lang="fr-FR"/>
              <a:t>Quand un objet est créé, chaque instance a son propre ensemble de données</a:t>
            </a:r>
          </a:p>
          <a:p>
            <a:pPr lvl="1">
              <a:spcBef>
                <a:spcPts val="400"/>
              </a:spcBef>
              <a:buFont typeface="Arial" charset="0"/>
              <a:buNone/>
            </a:pPr>
            <a:r>
              <a:rPr lang="en-US">
                <a:latin typeface="Courier New" pitchFamily="49" charset="0"/>
              </a:rPr>
              <a:t>CompteBancaire c1 = new CompteBancaire(…);</a:t>
            </a:r>
          </a:p>
          <a:p>
            <a:pPr lvl="1">
              <a:spcBef>
                <a:spcPts val="400"/>
              </a:spcBef>
              <a:buFont typeface="Arial" charset="0"/>
              <a:buNone/>
            </a:pPr>
            <a:r>
              <a:rPr lang="en-US">
                <a:latin typeface="Courier New" pitchFamily="49" charset="0"/>
              </a:rPr>
              <a:t>CompteBancaire c2 = new CompteBancaire(…);</a:t>
            </a: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r>
              <a:rPr lang="fr-FR"/>
              <a:t>	  Ne confondez pas données d’instance et données statiques</a:t>
            </a:r>
          </a:p>
          <a:p>
            <a:pPr lvl="1"/>
            <a:r>
              <a:rPr lang="fr-FR"/>
              <a:t>Statique signifie partagé par toutes les instances</a:t>
            </a:r>
          </a:p>
        </p:txBody>
      </p:sp>
      <p:grpSp>
        <p:nvGrpSpPr>
          <p:cNvPr id="140292" name="Group 9"/>
          <p:cNvGrpSpPr>
            <a:grpSpLocks/>
          </p:cNvGrpSpPr>
          <p:nvPr/>
        </p:nvGrpSpPr>
        <p:grpSpPr bwMode="auto">
          <a:xfrm>
            <a:off x="5253038" y="3255963"/>
            <a:ext cx="2971800" cy="1511300"/>
            <a:chOff x="0" y="0"/>
            <a:chExt cx="20000" cy="20001"/>
          </a:xfrm>
        </p:grpSpPr>
        <p:sp>
          <p:nvSpPr>
            <p:cNvPr id="140293" name="Rectangle 13"/>
            <p:cNvSpPr>
              <a:spLocks noChangeArrowheads="1"/>
            </p:cNvSpPr>
            <p:nvPr/>
          </p:nvSpPr>
          <p:spPr bwMode="blackWhite">
            <a:xfrm>
              <a:off x="0" y="0"/>
              <a:ext cx="20000" cy="12239"/>
            </a:xfrm>
            <a:prstGeom prst="rect">
              <a:avLst/>
            </a:prstGeom>
            <a:solidFill>
              <a:schemeClr val="accent1"/>
            </a:solidFill>
            <a:ln w="12700">
              <a:solidFill>
                <a:schemeClr val="tx1"/>
              </a:solidFill>
              <a:miter lim="800000"/>
              <a:headEnd/>
              <a:tailEnd/>
            </a:ln>
          </p:spPr>
          <p:txBody>
            <a:bodyPr/>
            <a:lstStyle/>
            <a:p>
              <a:endParaRPr lang="fr-FR"/>
            </a:p>
          </p:txBody>
        </p:sp>
        <p:sp>
          <p:nvSpPr>
            <p:cNvPr id="140294" name="Rectangle 12"/>
            <p:cNvSpPr>
              <a:spLocks noChangeArrowheads="1"/>
            </p:cNvSpPr>
            <p:nvPr/>
          </p:nvSpPr>
          <p:spPr bwMode="blackWhite">
            <a:xfrm>
              <a:off x="0" y="12231"/>
              <a:ext cx="20000" cy="7770"/>
            </a:xfrm>
            <a:prstGeom prst="rect">
              <a:avLst/>
            </a:prstGeom>
            <a:solidFill>
              <a:schemeClr val="accent1"/>
            </a:solidFill>
            <a:ln w="12700">
              <a:solidFill>
                <a:schemeClr val="tx1"/>
              </a:solidFill>
              <a:miter lim="800000"/>
              <a:headEnd/>
              <a:tailEnd/>
            </a:ln>
          </p:spPr>
          <p:txBody>
            <a:bodyPr/>
            <a:lstStyle/>
            <a:p>
              <a:endParaRPr lang="fr-FR"/>
            </a:p>
          </p:txBody>
        </p:sp>
        <p:sp>
          <p:nvSpPr>
            <p:cNvPr id="140295" name="Rectangle 11"/>
            <p:cNvSpPr>
              <a:spLocks noChangeArrowheads="1"/>
            </p:cNvSpPr>
            <p:nvPr/>
          </p:nvSpPr>
          <p:spPr bwMode="blackWhite">
            <a:xfrm>
              <a:off x="2426" y="13516"/>
              <a:ext cx="6316" cy="4242"/>
            </a:xfrm>
            <a:prstGeom prst="rect">
              <a:avLst/>
            </a:prstGeom>
            <a:solidFill>
              <a:schemeClr val="accent1"/>
            </a:solidFill>
            <a:ln w="12700">
              <a:solidFill>
                <a:schemeClr val="tx1"/>
              </a:solidFill>
              <a:miter lim="800000"/>
              <a:headEnd/>
              <a:tailEnd/>
            </a:ln>
          </p:spPr>
          <p:txBody>
            <a:bodyPr/>
            <a:lstStyle/>
            <a:p>
              <a:endParaRPr lang="fr-FR"/>
            </a:p>
          </p:txBody>
        </p:sp>
        <p:sp>
          <p:nvSpPr>
            <p:cNvPr id="140296" name="Rectangle 10"/>
            <p:cNvSpPr>
              <a:spLocks noChangeArrowheads="1"/>
            </p:cNvSpPr>
            <p:nvPr/>
          </p:nvSpPr>
          <p:spPr bwMode="blackWhite">
            <a:xfrm>
              <a:off x="11549" y="13516"/>
              <a:ext cx="6316" cy="4242"/>
            </a:xfrm>
            <a:prstGeom prst="rect">
              <a:avLst/>
            </a:prstGeom>
            <a:solidFill>
              <a:schemeClr val="accent1"/>
            </a:solidFill>
            <a:ln w="12700">
              <a:solidFill>
                <a:schemeClr val="tx1"/>
              </a:solidFill>
              <a:miter lim="800000"/>
              <a:headEnd/>
              <a:tailEnd/>
            </a:ln>
          </p:spPr>
          <p:txBody>
            <a:bodyPr/>
            <a:lstStyle/>
            <a:p>
              <a:endParaRPr lang="fr-FR"/>
            </a:p>
          </p:txBody>
        </p:sp>
      </p:grpSp>
      <p:sp>
        <p:nvSpPr>
          <p:cNvPr id="140297" name="Rectangle 20"/>
          <p:cNvSpPr>
            <a:spLocks noChangeArrowheads="1"/>
          </p:cNvSpPr>
          <p:nvPr/>
        </p:nvSpPr>
        <p:spPr bwMode="auto">
          <a:xfrm>
            <a:off x="6037263" y="5156200"/>
            <a:ext cx="457200" cy="366713"/>
          </a:xfrm>
          <a:prstGeom prst="rect">
            <a:avLst/>
          </a:prstGeom>
          <a:noFill/>
          <a:ln w="12700">
            <a:noFill/>
            <a:miter lim="800000"/>
            <a:headEnd/>
            <a:tailEnd/>
          </a:ln>
        </p:spPr>
        <p:txBody>
          <a:bodyPr wrap="none">
            <a:spAutoFit/>
          </a:bodyPr>
          <a:lstStyle/>
          <a:p>
            <a:r>
              <a:rPr lang="en-US" sz="1800" b="1">
                <a:latin typeface="Courier New" pitchFamily="49" charset="0"/>
                <a:cs typeface="Courier New" pitchFamily="49" charset="0"/>
              </a:rPr>
              <a:t>c2</a:t>
            </a:r>
          </a:p>
        </p:txBody>
      </p:sp>
      <p:grpSp>
        <p:nvGrpSpPr>
          <p:cNvPr id="140298" name="Group 29"/>
          <p:cNvGrpSpPr>
            <a:grpSpLocks/>
          </p:cNvGrpSpPr>
          <p:nvPr/>
        </p:nvGrpSpPr>
        <p:grpSpPr bwMode="auto">
          <a:xfrm>
            <a:off x="1824038" y="3281363"/>
            <a:ext cx="3005137" cy="1511300"/>
            <a:chOff x="0" y="0"/>
            <a:chExt cx="20000" cy="20001"/>
          </a:xfrm>
        </p:grpSpPr>
        <p:sp>
          <p:nvSpPr>
            <p:cNvPr id="140299" name="Rectangle 30"/>
            <p:cNvSpPr>
              <a:spLocks noChangeArrowheads="1"/>
            </p:cNvSpPr>
            <p:nvPr/>
          </p:nvSpPr>
          <p:spPr bwMode="blackWhite">
            <a:xfrm>
              <a:off x="0" y="0"/>
              <a:ext cx="20000" cy="12239"/>
            </a:xfrm>
            <a:prstGeom prst="rect">
              <a:avLst/>
            </a:prstGeom>
            <a:solidFill>
              <a:schemeClr val="accent1"/>
            </a:solidFill>
            <a:ln w="12700">
              <a:solidFill>
                <a:schemeClr val="tx1"/>
              </a:solidFill>
              <a:miter lim="800000"/>
              <a:headEnd/>
              <a:tailEnd/>
            </a:ln>
          </p:spPr>
          <p:txBody>
            <a:bodyPr/>
            <a:lstStyle/>
            <a:p>
              <a:endParaRPr lang="fr-FR"/>
            </a:p>
          </p:txBody>
        </p:sp>
        <p:sp>
          <p:nvSpPr>
            <p:cNvPr id="140300" name="Rectangle 31"/>
            <p:cNvSpPr>
              <a:spLocks noChangeArrowheads="1"/>
            </p:cNvSpPr>
            <p:nvPr/>
          </p:nvSpPr>
          <p:spPr bwMode="blackWhite">
            <a:xfrm>
              <a:off x="0" y="12231"/>
              <a:ext cx="20000" cy="7770"/>
            </a:xfrm>
            <a:prstGeom prst="rect">
              <a:avLst/>
            </a:prstGeom>
            <a:solidFill>
              <a:schemeClr val="accent1"/>
            </a:solidFill>
            <a:ln w="12700">
              <a:solidFill>
                <a:schemeClr val="tx1"/>
              </a:solidFill>
              <a:miter lim="800000"/>
              <a:headEnd/>
              <a:tailEnd/>
            </a:ln>
          </p:spPr>
          <p:txBody>
            <a:bodyPr/>
            <a:lstStyle/>
            <a:p>
              <a:endParaRPr lang="fr-FR"/>
            </a:p>
          </p:txBody>
        </p:sp>
        <p:sp>
          <p:nvSpPr>
            <p:cNvPr id="140301" name="Rectangle 32"/>
            <p:cNvSpPr>
              <a:spLocks noChangeArrowheads="1"/>
            </p:cNvSpPr>
            <p:nvPr/>
          </p:nvSpPr>
          <p:spPr bwMode="blackWhite">
            <a:xfrm>
              <a:off x="2426" y="13516"/>
              <a:ext cx="6316" cy="4242"/>
            </a:xfrm>
            <a:prstGeom prst="rect">
              <a:avLst/>
            </a:prstGeom>
            <a:solidFill>
              <a:schemeClr val="accent1"/>
            </a:solidFill>
            <a:ln w="12700">
              <a:solidFill>
                <a:schemeClr val="tx1"/>
              </a:solidFill>
              <a:miter lim="800000"/>
              <a:headEnd/>
              <a:tailEnd/>
            </a:ln>
          </p:spPr>
          <p:txBody>
            <a:bodyPr/>
            <a:lstStyle/>
            <a:p>
              <a:endParaRPr lang="fr-FR"/>
            </a:p>
          </p:txBody>
        </p:sp>
        <p:sp>
          <p:nvSpPr>
            <p:cNvPr id="140302" name="Rectangle 33"/>
            <p:cNvSpPr>
              <a:spLocks noChangeArrowheads="1"/>
            </p:cNvSpPr>
            <p:nvPr/>
          </p:nvSpPr>
          <p:spPr bwMode="blackWhite">
            <a:xfrm>
              <a:off x="11549" y="13516"/>
              <a:ext cx="6316" cy="4242"/>
            </a:xfrm>
            <a:prstGeom prst="rect">
              <a:avLst/>
            </a:prstGeom>
            <a:solidFill>
              <a:schemeClr val="accent1"/>
            </a:solidFill>
            <a:ln w="12700">
              <a:solidFill>
                <a:schemeClr val="tx1"/>
              </a:solidFill>
              <a:miter lim="800000"/>
              <a:headEnd/>
              <a:tailEnd/>
            </a:ln>
          </p:spPr>
          <p:txBody>
            <a:bodyPr/>
            <a:lstStyle/>
            <a:p>
              <a:endParaRPr lang="fr-FR"/>
            </a:p>
          </p:txBody>
        </p:sp>
      </p:grpSp>
      <p:sp>
        <p:nvSpPr>
          <p:cNvPr id="140303" name="Rectangle 34"/>
          <p:cNvSpPr>
            <a:spLocks noChangeArrowheads="1"/>
          </p:cNvSpPr>
          <p:nvPr/>
        </p:nvSpPr>
        <p:spPr bwMode="auto">
          <a:xfrm>
            <a:off x="2587625" y="5143500"/>
            <a:ext cx="457200" cy="366713"/>
          </a:xfrm>
          <a:prstGeom prst="rect">
            <a:avLst/>
          </a:prstGeom>
          <a:noFill/>
          <a:ln w="12700">
            <a:noFill/>
            <a:miter lim="800000"/>
            <a:headEnd/>
            <a:tailEnd/>
          </a:ln>
        </p:spPr>
        <p:txBody>
          <a:bodyPr wrap="none">
            <a:spAutoFit/>
          </a:bodyPr>
          <a:lstStyle/>
          <a:p>
            <a:r>
              <a:rPr lang="en-US" sz="1800" b="1">
                <a:latin typeface="Courier New" pitchFamily="49" charset="0"/>
                <a:cs typeface="Courier New" pitchFamily="49" charset="0"/>
              </a:rPr>
              <a:t>c1</a:t>
            </a:r>
          </a:p>
        </p:txBody>
      </p:sp>
      <p:sp>
        <p:nvSpPr>
          <p:cNvPr id="140304" name="Rectangle 35"/>
          <p:cNvSpPr>
            <a:spLocks noChangeArrowheads="1"/>
          </p:cNvSpPr>
          <p:nvPr/>
        </p:nvSpPr>
        <p:spPr bwMode="auto">
          <a:xfrm>
            <a:off x="1976438" y="3306763"/>
            <a:ext cx="1371600" cy="777875"/>
          </a:xfrm>
          <a:prstGeom prst="rect">
            <a:avLst/>
          </a:prstGeom>
          <a:noFill/>
          <a:ln w="12700">
            <a:noFill/>
            <a:miter lim="800000"/>
            <a:headEnd/>
            <a:tailEnd/>
          </a:ln>
        </p:spPr>
        <p:txBody>
          <a:bodyPr>
            <a:spAutoFit/>
          </a:bodyPr>
          <a:lstStyle/>
          <a:p>
            <a:r>
              <a:rPr lang="en-US" sz="1500" b="1">
                <a:latin typeface="Courier New" pitchFamily="49" charset="0"/>
                <a:cs typeface="Times New Roman" pitchFamily="18" charset="0"/>
              </a:rPr>
              <a:t>Deposer</a:t>
            </a:r>
          </a:p>
          <a:p>
            <a:r>
              <a:rPr lang="en-US" sz="1500" b="1">
                <a:latin typeface="Courier New" pitchFamily="49" charset="0"/>
                <a:cs typeface="Times New Roman" pitchFamily="18" charset="0"/>
              </a:rPr>
              <a:t>Retirer</a:t>
            </a:r>
          </a:p>
          <a:p>
            <a:endParaRPr lang="en-US" sz="1500" b="1">
              <a:latin typeface="Courier New" pitchFamily="49" charset="0"/>
              <a:cs typeface="Times New Roman" pitchFamily="18" charset="0"/>
            </a:endParaRPr>
          </a:p>
        </p:txBody>
      </p:sp>
      <p:sp>
        <p:nvSpPr>
          <p:cNvPr id="140305" name="Rectangle 36"/>
          <p:cNvSpPr>
            <a:spLocks noChangeArrowheads="1"/>
          </p:cNvSpPr>
          <p:nvPr/>
        </p:nvSpPr>
        <p:spPr bwMode="auto">
          <a:xfrm>
            <a:off x="2182813" y="4297363"/>
            <a:ext cx="1066800" cy="320675"/>
          </a:xfrm>
          <a:prstGeom prst="rect">
            <a:avLst/>
          </a:prstGeom>
          <a:noFill/>
          <a:ln w="12700">
            <a:noFill/>
            <a:miter lim="800000"/>
            <a:headEnd/>
            <a:tailEnd/>
          </a:ln>
        </p:spPr>
        <p:txBody>
          <a:bodyPr>
            <a:spAutoFit/>
          </a:bodyPr>
          <a:lstStyle/>
          <a:p>
            <a:pPr eaLnBrk="1" hangingPunct="1"/>
            <a:r>
              <a:rPr lang="fr-FR" sz="1500" b="1">
                <a:latin typeface="Courier New" pitchFamily="49" charset="0"/>
                <a:cs typeface="Times New Roman" pitchFamily="18" charset="0"/>
              </a:rPr>
              <a:t>solde</a:t>
            </a:r>
            <a:endParaRPr lang="en-US" sz="1500">
              <a:latin typeface="Courier New" pitchFamily="49" charset="0"/>
            </a:endParaRPr>
          </a:p>
        </p:txBody>
      </p:sp>
      <p:sp>
        <p:nvSpPr>
          <p:cNvPr id="140306" name="Rectangle 37"/>
          <p:cNvSpPr>
            <a:spLocks noChangeArrowheads="1"/>
          </p:cNvSpPr>
          <p:nvPr/>
        </p:nvSpPr>
        <p:spPr bwMode="auto">
          <a:xfrm>
            <a:off x="3522663" y="4297363"/>
            <a:ext cx="1084262" cy="320675"/>
          </a:xfrm>
          <a:prstGeom prst="rect">
            <a:avLst/>
          </a:prstGeom>
          <a:noFill/>
          <a:ln w="12700">
            <a:noFill/>
            <a:miter lim="800000"/>
            <a:headEnd/>
            <a:tailEnd/>
          </a:ln>
        </p:spPr>
        <p:txBody>
          <a:bodyPr>
            <a:spAutoFit/>
          </a:bodyPr>
          <a:lstStyle/>
          <a:p>
            <a:pPr eaLnBrk="1" hangingPunct="1"/>
            <a:r>
              <a:rPr lang="fr-FR" sz="1500" b="1" noProof="1">
                <a:latin typeface="Courier New" pitchFamily="49" charset="0"/>
                <a:cs typeface="Times New Roman" pitchFamily="18" charset="0"/>
              </a:rPr>
              <a:t>numcpte</a:t>
            </a:r>
            <a:endParaRPr lang="fr-FR" sz="1500" noProof="1">
              <a:latin typeface="Courier New" pitchFamily="49" charset="0"/>
            </a:endParaRPr>
          </a:p>
        </p:txBody>
      </p:sp>
      <p:sp>
        <p:nvSpPr>
          <p:cNvPr id="140307" name="Rectangle 39"/>
          <p:cNvSpPr>
            <a:spLocks noChangeArrowheads="1"/>
          </p:cNvSpPr>
          <p:nvPr/>
        </p:nvSpPr>
        <p:spPr bwMode="auto">
          <a:xfrm>
            <a:off x="681038" y="4144963"/>
            <a:ext cx="1295400" cy="581025"/>
          </a:xfrm>
          <a:prstGeom prst="rect">
            <a:avLst/>
          </a:prstGeom>
          <a:noFill/>
          <a:ln w="12700">
            <a:noFill/>
            <a:miter lim="800000"/>
            <a:headEnd/>
            <a:tailEnd/>
          </a:ln>
        </p:spPr>
        <p:txBody>
          <a:bodyPr>
            <a:spAutoFit/>
          </a:bodyPr>
          <a:lstStyle/>
          <a:p>
            <a:pPr eaLnBrk="1" hangingPunct="1"/>
            <a:r>
              <a:rPr lang="fr-FR" sz="1600" b="1">
                <a:cs typeface="Times New Roman" pitchFamily="18" charset="0"/>
              </a:rPr>
              <a:t>Données d’instance</a:t>
            </a:r>
            <a:endParaRPr lang="en-US" sz="2400"/>
          </a:p>
        </p:txBody>
      </p:sp>
      <p:sp>
        <p:nvSpPr>
          <p:cNvPr id="140308" name="Rectangle 40"/>
          <p:cNvSpPr>
            <a:spLocks noChangeArrowheads="1"/>
          </p:cNvSpPr>
          <p:nvPr/>
        </p:nvSpPr>
        <p:spPr bwMode="auto">
          <a:xfrm>
            <a:off x="681038" y="3382963"/>
            <a:ext cx="1295400" cy="336550"/>
          </a:xfrm>
          <a:prstGeom prst="rect">
            <a:avLst/>
          </a:prstGeom>
          <a:noFill/>
          <a:ln w="12700">
            <a:noFill/>
            <a:miter lim="800000"/>
            <a:headEnd/>
            <a:tailEnd/>
          </a:ln>
        </p:spPr>
        <p:txBody>
          <a:bodyPr>
            <a:spAutoFit/>
          </a:bodyPr>
          <a:lstStyle/>
          <a:p>
            <a:pPr eaLnBrk="1" hangingPunct="1"/>
            <a:r>
              <a:rPr lang="fr-FR" sz="1600" b="1">
                <a:cs typeface="Times New Roman" pitchFamily="18" charset="0"/>
              </a:rPr>
              <a:t>Méthodes</a:t>
            </a:r>
            <a:endParaRPr lang="en-US" sz="2400"/>
          </a:p>
        </p:txBody>
      </p:sp>
      <p:sp>
        <p:nvSpPr>
          <p:cNvPr id="140309" name="Rectangle 41"/>
          <p:cNvSpPr>
            <a:spLocks noChangeArrowheads="1"/>
          </p:cNvSpPr>
          <p:nvPr/>
        </p:nvSpPr>
        <p:spPr bwMode="auto">
          <a:xfrm>
            <a:off x="5405438" y="3306763"/>
            <a:ext cx="1295400" cy="777875"/>
          </a:xfrm>
          <a:prstGeom prst="rect">
            <a:avLst/>
          </a:prstGeom>
          <a:noFill/>
          <a:ln w="12700">
            <a:noFill/>
            <a:miter lim="800000"/>
            <a:headEnd/>
            <a:tailEnd/>
          </a:ln>
        </p:spPr>
        <p:txBody>
          <a:bodyPr>
            <a:spAutoFit/>
          </a:bodyPr>
          <a:lstStyle/>
          <a:p>
            <a:r>
              <a:rPr lang="en-US" sz="1500" b="1">
                <a:latin typeface="Courier New" pitchFamily="49" charset="0"/>
                <a:cs typeface="Times New Roman" pitchFamily="18" charset="0"/>
              </a:rPr>
              <a:t>Deposer</a:t>
            </a:r>
          </a:p>
          <a:p>
            <a:r>
              <a:rPr lang="en-US" sz="1500" b="1">
                <a:latin typeface="Courier New" pitchFamily="49" charset="0"/>
                <a:cs typeface="Times New Roman" pitchFamily="18" charset="0"/>
              </a:rPr>
              <a:t>Retirer</a:t>
            </a:r>
          </a:p>
          <a:p>
            <a:endParaRPr lang="en-US" sz="1500" b="1">
              <a:latin typeface="Courier New" pitchFamily="49" charset="0"/>
              <a:cs typeface="Times New Roman" pitchFamily="18" charset="0"/>
            </a:endParaRPr>
          </a:p>
        </p:txBody>
      </p:sp>
      <p:sp>
        <p:nvSpPr>
          <p:cNvPr id="140310" name="Rectangle 42"/>
          <p:cNvSpPr>
            <a:spLocks noChangeArrowheads="1"/>
          </p:cNvSpPr>
          <p:nvPr/>
        </p:nvSpPr>
        <p:spPr bwMode="auto">
          <a:xfrm>
            <a:off x="5600700" y="4286250"/>
            <a:ext cx="1066800" cy="320675"/>
          </a:xfrm>
          <a:prstGeom prst="rect">
            <a:avLst/>
          </a:prstGeom>
          <a:noFill/>
          <a:ln w="12700">
            <a:noFill/>
            <a:miter lim="800000"/>
            <a:headEnd/>
            <a:tailEnd/>
          </a:ln>
        </p:spPr>
        <p:txBody>
          <a:bodyPr>
            <a:spAutoFit/>
          </a:bodyPr>
          <a:lstStyle/>
          <a:p>
            <a:pPr eaLnBrk="1" hangingPunct="1"/>
            <a:r>
              <a:rPr lang="fr-FR" sz="1500" b="1">
                <a:latin typeface="Courier New" pitchFamily="49" charset="0"/>
                <a:cs typeface="Times New Roman" pitchFamily="18" charset="0"/>
              </a:rPr>
              <a:t>solde</a:t>
            </a:r>
            <a:endParaRPr lang="en-US" sz="1500">
              <a:latin typeface="Courier New" pitchFamily="49" charset="0"/>
            </a:endParaRPr>
          </a:p>
        </p:txBody>
      </p:sp>
      <p:sp>
        <p:nvSpPr>
          <p:cNvPr id="140311" name="Rectangle 44"/>
          <p:cNvSpPr>
            <a:spLocks noChangeArrowheads="1"/>
          </p:cNvSpPr>
          <p:nvPr/>
        </p:nvSpPr>
        <p:spPr bwMode="auto">
          <a:xfrm>
            <a:off x="6929438" y="4297363"/>
            <a:ext cx="1084262" cy="320675"/>
          </a:xfrm>
          <a:prstGeom prst="rect">
            <a:avLst/>
          </a:prstGeom>
          <a:noFill/>
          <a:ln w="12700">
            <a:noFill/>
            <a:miter lim="800000"/>
            <a:headEnd/>
            <a:tailEnd/>
          </a:ln>
        </p:spPr>
        <p:txBody>
          <a:bodyPr>
            <a:spAutoFit/>
          </a:bodyPr>
          <a:lstStyle/>
          <a:p>
            <a:pPr eaLnBrk="1" hangingPunct="1"/>
            <a:r>
              <a:rPr lang="fr-FR" sz="1500" b="1" noProof="1">
                <a:latin typeface="Courier New" pitchFamily="49" charset="0"/>
                <a:cs typeface="Times New Roman" pitchFamily="18" charset="0"/>
              </a:rPr>
              <a:t>numcpte</a:t>
            </a:r>
            <a:endParaRPr lang="fr-FR" sz="1500" noProof="1">
              <a:latin typeface="Courier New" pitchFamily="49" charset="0"/>
            </a:endParaRPr>
          </a:p>
        </p:txBody>
      </p:sp>
      <p:sp>
        <p:nvSpPr>
          <p:cNvPr id="140312" name="Rectangle 45"/>
          <p:cNvSpPr>
            <a:spLocks noChangeArrowheads="1"/>
          </p:cNvSpPr>
          <p:nvPr/>
        </p:nvSpPr>
        <p:spPr bwMode="auto">
          <a:xfrm>
            <a:off x="1824038" y="2138363"/>
            <a:ext cx="1066800" cy="457200"/>
          </a:xfrm>
          <a:prstGeom prst="rect">
            <a:avLst/>
          </a:prstGeom>
          <a:noFill/>
          <a:ln w="12700">
            <a:noFill/>
            <a:miter lim="800000"/>
            <a:headEnd/>
            <a:tailEnd/>
          </a:ln>
        </p:spPr>
        <p:txBody>
          <a:bodyPr>
            <a:spAutoFit/>
          </a:bodyPr>
          <a:lstStyle/>
          <a:p>
            <a:pPr eaLnBrk="1" hangingPunct="1"/>
            <a:endParaRPr lang="fr-FR" sz="2400"/>
          </a:p>
        </p:txBody>
      </p:sp>
      <p:sp>
        <p:nvSpPr>
          <p:cNvPr id="140313" name="Line 52"/>
          <p:cNvSpPr>
            <a:spLocks noChangeShapeType="1"/>
          </p:cNvSpPr>
          <p:nvPr/>
        </p:nvSpPr>
        <p:spPr bwMode="auto">
          <a:xfrm rot="5741777" flipH="1">
            <a:off x="2276476" y="4856162"/>
            <a:ext cx="374650" cy="390525"/>
          </a:xfrm>
          <a:prstGeom prst="line">
            <a:avLst/>
          </a:prstGeom>
          <a:noFill/>
          <a:ln w="12700">
            <a:solidFill>
              <a:schemeClr val="tx1"/>
            </a:solidFill>
            <a:round/>
            <a:headEnd/>
            <a:tailEnd type="triangle" w="med" len="med"/>
          </a:ln>
        </p:spPr>
        <p:txBody>
          <a:bodyPr>
            <a:spAutoFit/>
          </a:bodyPr>
          <a:lstStyle/>
          <a:p>
            <a:endParaRPr lang="fr-FR"/>
          </a:p>
        </p:txBody>
      </p:sp>
      <p:grpSp>
        <p:nvGrpSpPr>
          <p:cNvPr id="140314" name="Group 53"/>
          <p:cNvGrpSpPr>
            <a:grpSpLocks/>
          </p:cNvGrpSpPr>
          <p:nvPr/>
        </p:nvGrpSpPr>
        <p:grpSpPr bwMode="auto">
          <a:xfrm>
            <a:off x="265113" y="5748338"/>
            <a:ext cx="428625" cy="330200"/>
            <a:chOff x="748" y="585"/>
            <a:chExt cx="270" cy="208"/>
          </a:xfrm>
        </p:grpSpPr>
        <p:sp>
          <p:nvSpPr>
            <p:cNvPr id="140315" name="Freeform 54"/>
            <p:cNvSpPr>
              <a:spLocks/>
            </p:cNvSpPr>
            <p:nvPr/>
          </p:nvSpPr>
          <p:spPr bwMode="black">
            <a:xfrm>
              <a:off x="748" y="585"/>
              <a:ext cx="270" cy="208"/>
            </a:xfrm>
            <a:custGeom>
              <a:avLst/>
              <a:gdLst>
                <a:gd name="T0" fmla="*/ 134 w 270"/>
                <a:gd name="T1" fmla="*/ 0 h 208"/>
                <a:gd name="T2" fmla="*/ 270 w 270"/>
                <a:gd name="T3" fmla="*/ 208 h 208"/>
                <a:gd name="T4" fmla="*/ 0 w 270"/>
                <a:gd name="T5" fmla="*/ 208 h 208"/>
                <a:gd name="T6" fmla="*/ 134 w 270"/>
                <a:gd name="T7" fmla="*/ 0 h 208"/>
                <a:gd name="T8" fmla="*/ 0 60000 65536"/>
                <a:gd name="T9" fmla="*/ 0 60000 65536"/>
                <a:gd name="T10" fmla="*/ 0 60000 65536"/>
                <a:gd name="T11" fmla="*/ 0 60000 65536"/>
                <a:gd name="T12" fmla="*/ 0 w 270"/>
                <a:gd name="T13" fmla="*/ 0 h 208"/>
                <a:gd name="T14" fmla="*/ 270 w 270"/>
                <a:gd name="T15" fmla="*/ 208 h 208"/>
              </a:gdLst>
              <a:ahLst/>
              <a:cxnLst>
                <a:cxn ang="T8">
                  <a:pos x="T0" y="T1"/>
                </a:cxn>
                <a:cxn ang="T9">
                  <a:pos x="T2" y="T3"/>
                </a:cxn>
                <a:cxn ang="T10">
                  <a:pos x="T4" y="T5"/>
                </a:cxn>
                <a:cxn ang="T11">
                  <a:pos x="T6" y="T7"/>
                </a:cxn>
              </a:cxnLst>
              <a:rect l="T12" t="T13" r="T14" b="T15"/>
              <a:pathLst>
                <a:path w="270" h="208">
                  <a:moveTo>
                    <a:pt x="134" y="0"/>
                  </a:moveTo>
                  <a:lnTo>
                    <a:pt x="270" y="208"/>
                  </a:lnTo>
                  <a:lnTo>
                    <a:pt x="0" y="208"/>
                  </a:lnTo>
                  <a:lnTo>
                    <a:pt x="134" y="0"/>
                  </a:lnTo>
                  <a:close/>
                </a:path>
              </a:pathLst>
            </a:custGeom>
            <a:solidFill>
              <a:srgbClr val="FF3300"/>
            </a:solidFill>
            <a:ln w="9525">
              <a:solidFill>
                <a:srgbClr val="FF3300"/>
              </a:solidFill>
              <a:round/>
              <a:headEnd/>
              <a:tailEnd/>
            </a:ln>
          </p:spPr>
          <p:txBody>
            <a:bodyPr/>
            <a:lstStyle/>
            <a:p>
              <a:endParaRPr lang="fr-FR"/>
            </a:p>
          </p:txBody>
        </p:sp>
        <p:sp>
          <p:nvSpPr>
            <p:cNvPr id="140316" name="Freeform 55"/>
            <p:cNvSpPr>
              <a:spLocks/>
            </p:cNvSpPr>
            <p:nvPr/>
          </p:nvSpPr>
          <p:spPr bwMode="white">
            <a:xfrm>
              <a:off x="862" y="616"/>
              <a:ext cx="38" cy="116"/>
            </a:xfrm>
            <a:custGeom>
              <a:avLst/>
              <a:gdLst>
                <a:gd name="T0" fmla="*/ 24 w 38"/>
                <a:gd name="T1" fmla="*/ 116 h 116"/>
                <a:gd name="T2" fmla="*/ 14 w 38"/>
                <a:gd name="T3" fmla="*/ 116 h 116"/>
                <a:gd name="T4" fmla="*/ 14 w 38"/>
                <a:gd name="T5" fmla="*/ 116 h 116"/>
                <a:gd name="T6" fmla="*/ 14 w 38"/>
                <a:gd name="T7" fmla="*/ 102 h 116"/>
                <a:gd name="T8" fmla="*/ 14 w 38"/>
                <a:gd name="T9" fmla="*/ 89 h 116"/>
                <a:gd name="T10" fmla="*/ 14 w 38"/>
                <a:gd name="T11" fmla="*/ 89 h 116"/>
                <a:gd name="T12" fmla="*/ 10 w 38"/>
                <a:gd name="T13" fmla="*/ 75 h 116"/>
                <a:gd name="T14" fmla="*/ 6 w 38"/>
                <a:gd name="T15" fmla="*/ 52 h 116"/>
                <a:gd name="T16" fmla="*/ 6 w 38"/>
                <a:gd name="T17" fmla="*/ 52 h 116"/>
                <a:gd name="T18" fmla="*/ 2 w 38"/>
                <a:gd name="T19" fmla="*/ 33 h 116"/>
                <a:gd name="T20" fmla="*/ 0 w 38"/>
                <a:gd name="T21" fmla="*/ 23 h 116"/>
                <a:gd name="T22" fmla="*/ 0 w 38"/>
                <a:gd name="T23" fmla="*/ 23 h 116"/>
                <a:gd name="T24" fmla="*/ 2 w 38"/>
                <a:gd name="T25" fmla="*/ 13 h 116"/>
                <a:gd name="T26" fmla="*/ 6 w 38"/>
                <a:gd name="T27" fmla="*/ 6 h 116"/>
                <a:gd name="T28" fmla="*/ 6 w 38"/>
                <a:gd name="T29" fmla="*/ 6 h 116"/>
                <a:gd name="T30" fmla="*/ 12 w 38"/>
                <a:gd name="T31" fmla="*/ 2 h 116"/>
                <a:gd name="T32" fmla="*/ 20 w 38"/>
                <a:gd name="T33" fmla="*/ 0 h 116"/>
                <a:gd name="T34" fmla="*/ 20 w 38"/>
                <a:gd name="T35" fmla="*/ 0 h 116"/>
                <a:gd name="T36" fmla="*/ 26 w 38"/>
                <a:gd name="T37" fmla="*/ 2 h 116"/>
                <a:gd name="T38" fmla="*/ 32 w 38"/>
                <a:gd name="T39" fmla="*/ 6 h 116"/>
                <a:gd name="T40" fmla="*/ 32 w 38"/>
                <a:gd name="T41" fmla="*/ 6 h 116"/>
                <a:gd name="T42" fmla="*/ 36 w 38"/>
                <a:gd name="T43" fmla="*/ 13 h 116"/>
                <a:gd name="T44" fmla="*/ 38 w 38"/>
                <a:gd name="T45" fmla="*/ 21 h 116"/>
                <a:gd name="T46" fmla="*/ 38 w 38"/>
                <a:gd name="T47" fmla="*/ 21 h 116"/>
                <a:gd name="T48" fmla="*/ 36 w 38"/>
                <a:gd name="T49" fmla="*/ 33 h 116"/>
                <a:gd name="T50" fmla="*/ 32 w 38"/>
                <a:gd name="T51" fmla="*/ 52 h 116"/>
                <a:gd name="T52" fmla="*/ 32 w 38"/>
                <a:gd name="T53" fmla="*/ 52 h 116"/>
                <a:gd name="T54" fmla="*/ 28 w 38"/>
                <a:gd name="T55" fmla="*/ 75 h 116"/>
                <a:gd name="T56" fmla="*/ 26 w 38"/>
                <a:gd name="T57" fmla="*/ 90 h 116"/>
                <a:gd name="T58" fmla="*/ 26 w 38"/>
                <a:gd name="T59" fmla="*/ 90 h 116"/>
                <a:gd name="T60" fmla="*/ 24 w 38"/>
                <a:gd name="T61" fmla="*/ 102 h 116"/>
                <a:gd name="T62" fmla="*/ 24 w 38"/>
                <a:gd name="T63" fmla="*/ 116 h 116"/>
                <a:gd name="T64" fmla="*/ 24 w 38"/>
                <a:gd name="T65" fmla="*/ 116 h 116"/>
                <a:gd name="T66" fmla="*/ 24 w 38"/>
                <a:gd name="T67" fmla="*/ 116 h 11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116"/>
                <a:gd name="T104" fmla="*/ 38 w 38"/>
                <a:gd name="T105" fmla="*/ 116 h 11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116">
                  <a:moveTo>
                    <a:pt x="24" y="116"/>
                  </a:moveTo>
                  <a:lnTo>
                    <a:pt x="14" y="116"/>
                  </a:lnTo>
                  <a:lnTo>
                    <a:pt x="14" y="102"/>
                  </a:lnTo>
                  <a:lnTo>
                    <a:pt x="14" y="89"/>
                  </a:lnTo>
                  <a:lnTo>
                    <a:pt x="10" y="75"/>
                  </a:lnTo>
                  <a:lnTo>
                    <a:pt x="6" y="52"/>
                  </a:lnTo>
                  <a:lnTo>
                    <a:pt x="2" y="33"/>
                  </a:lnTo>
                  <a:lnTo>
                    <a:pt x="0" y="23"/>
                  </a:lnTo>
                  <a:lnTo>
                    <a:pt x="2" y="13"/>
                  </a:lnTo>
                  <a:lnTo>
                    <a:pt x="6" y="6"/>
                  </a:lnTo>
                  <a:lnTo>
                    <a:pt x="12" y="2"/>
                  </a:lnTo>
                  <a:lnTo>
                    <a:pt x="20" y="0"/>
                  </a:lnTo>
                  <a:lnTo>
                    <a:pt x="26" y="2"/>
                  </a:lnTo>
                  <a:lnTo>
                    <a:pt x="32" y="6"/>
                  </a:lnTo>
                  <a:lnTo>
                    <a:pt x="36" y="13"/>
                  </a:lnTo>
                  <a:lnTo>
                    <a:pt x="38" y="21"/>
                  </a:lnTo>
                  <a:lnTo>
                    <a:pt x="36" y="33"/>
                  </a:lnTo>
                  <a:lnTo>
                    <a:pt x="32" y="52"/>
                  </a:lnTo>
                  <a:lnTo>
                    <a:pt x="28" y="75"/>
                  </a:lnTo>
                  <a:lnTo>
                    <a:pt x="26" y="90"/>
                  </a:lnTo>
                  <a:lnTo>
                    <a:pt x="24" y="102"/>
                  </a:lnTo>
                  <a:lnTo>
                    <a:pt x="24" y="116"/>
                  </a:lnTo>
                  <a:close/>
                </a:path>
              </a:pathLst>
            </a:custGeom>
            <a:solidFill>
              <a:srgbClr val="FFFF66"/>
            </a:solidFill>
            <a:ln w="9525">
              <a:solidFill>
                <a:srgbClr val="FFFF66"/>
              </a:solidFill>
              <a:round/>
              <a:headEnd/>
              <a:tailEnd/>
            </a:ln>
          </p:spPr>
          <p:txBody>
            <a:bodyPr/>
            <a:lstStyle/>
            <a:p>
              <a:endParaRPr lang="fr-FR"/>
            </a:p>
          </p:txBody>
        </p:sp>
        <p:sp>
          <p:nvSpPr>
            <p:cNvPr id="140317" name="Freeform 56"/>
            <p:cNvSpPr>
              <a:spLocks/>
            </p:cNvSpPr>
            <p:nvPr/>
          </p:nvSpPr>
          <p:spPr bwMode="white">
            <a:xfrm>
              <a:off x="862" y="743"/>
              <a:ext cx="38" cy="37"/>
            </a:xfrm>
            <a:custGeom>
              <a:avLst/>
              <a:gdLst>
                <a:gd name="T0" fmla="*/ 20 w 38"/>
                <a:gd name="T1" fmla="*/ 0 h 37"/>
                <a:gd name="T2" fmla="*/ 26 w 38"/>
                <a:gd name="T3" fmla="*/ 2 h 37"/>
                <a:gd name="T4" fmla="*/ 32 w 38"/>
                <a:gd name="T5" fmla="*/ 6 h 37"/>
                <a:gd name="T6" fmla="*/ 32 w 38"/>
                <a:gd name="T7" fmla="*/ 6 h 37"/>
                <a:gd name="T8" fmla="*/ 36 w 38"/>
                <a:gd name="T9" fmla="*/ 12 h 37"/>
                <a:gd name="T10" fmla="*/ 38 w 38"/>
                <a:gd name="T11" fmla="*/ 17 h 37"/>
                <a:gd name="T12" fmla="*/ 38 w 38"/>
                <a:gd name="T13" fmla="*/ 17 h 37"/>
                <a:gd name="T14" fmla="*/ 36 w 38"/>
                <a:gd name="T15" fmla="*/ 25 h 37"/>
                <a:gd name="T16" fmla="*/ 32 w 38"/>
                <a:gd name="T17" fmla="*/ 31 h 37"/>
                <a:gd name="T18" fmla="*/ 32 w 38"/>
                <a:gd name="T19" fmla="*/ 31 h 37"/>
                <a:gd name="T20" fmla="*/ 26 w 38"/>
                <a:gd name="T21" fmla="*/ 35 h 37"/>
                <a:gd name="T22" fmla="*/ 20 w 38"/>
                <a:gd name="T23" fmla="*/ 37 h 37"/>
                <a:gd name="T24" fmla="*/ 20 w 38"/>
                <a:gd name="T25" fmla="*/ 37 h 37"/>
                <a:gd name="T26" fmla="*/ 12 w 38"/>
                <a:gd name="T27" fmla="*/ 35 h 37"/>
                <a:gd name="T28" fmla="*/ 6 w 38"/>
                <a:gd name="T29" fmla="*/ 31 h 37"/>
                <a:gd name="T30" fmla="*/ 6 w 38"/>
                <a:gd name="T31" fmla="*/ 31 h 37"/>
                <a:gd name="T32" fmla="*/ 2 w 38"/>
                <a:gd name="T33" fmla="*/ 25 h 37"/>
                <a:gd name="T34" fmla="*/ 0 w 38"/>
                <a:gd name="T35" fmla="*/ 17 h 37"/>
                <a:gd name="T36" fmla="*/ 0 w 38"/>
                <a:gd name="T37" fmla="*/ 17 h 37"/>
                <a:gd name="T38" fmla="*/ 2 w 38"/>
                <a:gd name="T39" fmla="*/ 12 h 37"/>
                <a:gd name="T40" fmla="*/ 6 w 38"/>
                <a:gd name="T41" fmla="*/ 6 h 37"/>
                <a:gd name="T42" fmla="*/ 6 w 38"/>
                <a:gd name="T43" fmla="*/ 6 h 37"/>
                <a:gd name="T44" fmla="*/ 12 w 38"/>
                <a:gd name="T45" fmla="*/ 2 h 37"/>
                <a:gd name="T46" fmla="*/ 20 w 38"/>
                <a:gd name="T47" fmla="*/ 0 h 37"/>
                <a:gd name="T48" fmla="*/ 20 w 38"/>
                <a:gd name="T49" fmla="*/ 0 h 37"/>
                <a:gd name="T50" fmla="*/ 20 w 38"/>
                <a:gd name="T51" fmla="*/ 0 h 3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7"/>
                <a:gd name="T80" fmla="*/ 38 w 38"/>
                <a:gd name="T81" fmla="*/ 37 h 3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7">
                  <a:moveTo>
                    <a:pt x="20" y="0"/>
                  </a:moveTo>
                  <a:lnTo>
                    <a:pt x="26" y="2"/>
                  </a:lnTo>
                  <a:lnTo>
                    <a:pt x="32" y="6"/>
                  </a:lnTo>
                  <a:lnTo>
                    <a:pt x="36" y="12"/>
                  </a:lnTo>
                  <a:lnTo>
                    <a:pt x="38" y="17"/>
                  </a:lnTo>
                  <a:lnTo>
                    <a:pt x="36" y="25"/>
                  </a:lnTo>
                  <a:lnTo>
                    <a:pt x="32" y="31"/>
                  </a:lnTo>
                  <a:lnTo>
                    <a:pt x="26" y="35"/>
                  </a:lnTo>
                  <a:lnTo>
                    <a:pt x="20" y="37"/>
                  </a:lnTo>
                  <a:lnTo>
                    <a:pt x="12" y="35"/>
                  </a:lnTo>
                  <a:lnTo>
                    <a:pt x="6" y="31"/>
                  </a:lnTo>
                  <a:lnTo>
                    <a:pt x="2" y="25"/>
                  </a:lnTo>
                  <a:lnTo>
                    <a:pt x="0" y="17"/>
                  </a:lnTo>
                  <a:lnTo>
                    <a:pt x="2" y="12"/>
                  </a:lnTo>
                  <a:lnTo>
                    <a:pt x="6" y="6"/>
                  </a:lnTo>
                  <a:lnTo>
                    <a:pt x="12" y="2"/>
                  </a:lnTo>
                  <a:lnTo>
                    <a:pt x="20" y="0"/>
                  </a:lnTo>
                  <a:close/>
                </a:path>
              </a:pathLst>
            </a:custGeom>
            <a:solidFill>
              <a:srgbClr val="FFFF66"/>
            </a:solidFill>
            <a:ln w="9525">
              <a:solidFill>
                <a:srgbClr val="FFFF66"/>
              </a:solidFill>
              <a:round/>
              <a:headEnd/>
              <a:tailEnd/>
            </a:ln>
          </p:spPr>
          <p:txBody>
            <a:bodyPr/>
            <a:lstStyle/>
            <a:p>
              <a:endParaRPr lang="fr-FR"/>
            </a:p>
          </p:txBody>
        </p:sp>
      </p:grpSp>
      <p:sp>
        <p:nvSpPr>
          <p:cNvPr id="140319" name="Line 52"/>
          <p:cNvSpPr>
            <a:spLocks noChangeShapeType="1"/>
          </p:cNvSpPr>
          <p:nvPr/>
        </p:nvSpPr>
        <p:spPr bwMode="auto">
          <a:xfrm rot="5741777" flipH="1">
            <a:off x="5700713" y="4845050"/>
            <a:ext cx="374650" cy="390525"/>
          </a:xfrm>
          <a:prstGeom prst="line">
            <a:avLst/>
          </a:prstGeom>
          <a:noFill/>
          <a:ln w="12700">
            <a:solidFill>
              <a:schemeClr val="tx1"/>
            </a:solidFill>
            <a:round/>
            <a:headEnd/>
            <a:tailEnd type="triangle" w="med" len="med"/>
          </a:ln>
        </p:spPr>
        <p:txBody>
          <a:bodyPr>
            <a:spAutoFit/>
          </a:bodyPr>
          <a:lstStyle/>
          <a:p>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42339" name="Rectangle 3"/>
          <p:cNvSpPr>
            <a:spLocks noChangeArrowheads="1"/>
          </p:cNvSpPr>
          <p:nvPr/>
        </p:nvSpPr>
        <p:spPr bwMode="auto">
          <a:xfrm>
            <a:off x="279400" y="1236663"/>
            <a:ext cx="8599488" cy="941387"/>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CI" sz="1800" b="1">
                <a:solidFill>
                  <a:srgbClr val="000080"/>
                </a:solidFill>
              </a:rPr>
              <a:t>En C#, si une classe n’hérite pas explicitement d’une autre, elle hérite implicitement de </a:t>
            </a:r>
            <a:r>
              <a:rPr lang="fr-CI" sz="1800" b="1">
                <a:solidFill>
                  <a:srgbClr val="000080"/>
                </a:solidFill>
                <a:latin typeface="Courier New" pitchFamily="49" charset="0"/>
              </a:rPr>
              <a:t>object</a:t>
            </a:r>
            <a:endParaRPr lang="fr-CI" sz="1800">
              <a:solidFill>
                <a:srgbClr val="000080"/>
              </a:solidFill>
            </a:endParaRPr>
          </a:p>
          <a:p>
            <a:pPr marL="685800" lvl="1" indent="-341313">
              <a:spcBef>
                <a:spcPts val="200"/>
              </a:spcBef>
              <a:buClr>
                <a:schemeClr val="accent2"/>
              </a:buClr>
              <a:buFont typeface="Arial" charset="0"/>
              <a:buChar char="—"/>
            </a:pPr>
            <a:r>
              <a:rPr lang="fr-CI" sz="1800" b="1">
                <a:solidFill>
                  <a:srgbClr val="000080"/>
                </a:solidFill>
                <a:latin typeface="Courier New" pitchFamily="49" charset="0"/>
              </a:rPr>
              <a:t>object</a:t>
            </a:r>
            <a:r>
              <a:rPr lang="fr-CI" sz="1800" b="1">
                <a:solidFill>
                  <a:srgbClr val="000080"/>
                </a:solidFill>
              </a:rPr>
              <a:t> </a:t>
            </a:r>
            <a:r>
              <a:rPr lang="fr-CI" sz="1800">
                <a:solidFill>
                  <a:srgbClr val="000080"/>
                </a:solidFill>
              </a:rPr>
              <a:t>est l’alias reconnu par le langage pour la classe </a:t>
            </a:r>
            <a:r>
              <a:rPr lang="fr-CI" sz="1800" b="1">
                <a:solidFill>
                  <a:srgbClr val="000080"/>
                </a:solidFill>
                <a:latin typeface="Courier New" pitchFamily="49" charset="0"/>
              </a:rPr>
              <a:t>Object</a:t>
            </a:r>
            <a:r>
              <a:rPr lang="fr-CI" sz="1800">
                <a:solidFill>
                  <a:srgbClr val="000080"/>
                </a:solidFill>
              </a:rPr>
              <a:t> de .NET </a:t>
            </a:r>
          </a:p>
        </p:txBody>
      </p:sp>
      <p:graphicFrame>
        <p:nvGraphicFramePr>
          <p:cNvPr id="356356" name="Group 4"/>
          <p:cNvGraphicFramePr>
            <a:graphicFrameLocks noGrp="1"/>
          </p:cNvGraphicFramePr>
          <p:nvPr/>
        </p:nvGraphicFramePr>
        <p:xfrm>
          <a:off x="2667000" y="2476500"/>
          <a:ext cx="3529013" cy="3304922"/>
        </p:xfrm>
        <a:graphic>
          <a:graphicData uri="http://schemas.openxmlformats.org/drawingml/2006/table">
            <a:tbl>
              <a:tblPr/>
              <a:tblGrid>
                <a:gridCol w="3529013">
                  <a:extLst>
                    <a:ext uri="{9D8B030D-6E8A-4147-A177-3AD203B41FA5}">
                      <a16:colId xmlns:a16="http://schemas.microsoft.com/office/drawing/2014/main" val="20000"/>
                    </a:ext>
                  </a:extLst>
                </a:gridCol>
              </a:tblGrid>
              <a:tr h="4270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object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714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noProof="1">
                        <a:ln>
                          <a:noFill/>
                        </a:ln>
                        <a:solidFill>
                          <a:srgbClr val="000080"/>
                        </a:solidFill>
                        <a:effectLst/>
                        <a:latin typeface="Arial"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182813">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object()</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virtual bool Equals(object o)</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bool ReferenceEquals(object o)</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static bool Equals(object o1, object o2)</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virtual int GetHashCode()</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Type GetType()</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virtual string ToString()</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 virtual void Finalize()</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 object MemberwiseClone()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142350" name="AutoShape 14"/>
          <p:cNvSpPr>
            <a:spLocks noChangeArrowheads="1"/>
          </p:cNvSpPr>
          <p:nvPr/>
        </p:nvSpPr>
        <p:spPr bwMode="blackWhite">
          <a:xfrm>
            <a:off x="382588" y="2935288"/>
            <a:ext cx="2181225" cy="527050"/>
          </a:xfrm>
          <a:prstGeom prst="wedgeRectCallout">
            <a:avLst>
              <a:gd name="adj1" fmla="val 61861"/>
              <a:gd name="adj2" fmla="val 116866"/>
            </a:avLst>
          </a:prstGeom>
          <a:solidFill>
            <a:schemeClr val="hlink"/>
          </a:solidFill>
          <a:ln w="9525">
            <a:solidFill>
              <a:schemeClr val="tx1"/>
            </a:solidFill>
            <a:miter lim="800000"/>
            <a:headEnd/>
            <a:tailEnd/>
          </a:ln>
        </p:spPr>
        <p:txBody>
          <a:bodyPr>
            <a:spAutoFit/>
          </a:bodyPr>
          <a:lstStyle/>
          <a:p>
            <a:r>
              <a:rPr lang="fr-FR" b="1"/>
              <a:t>Compare pour égalité des références</a:t>
            </a:r>
          </a:p>
        </p:txBody>
      </p:sp>
      <p:sp>
        <p:nvSpPr>
          <p:cNvPr id="142351" name="AutoShape 15"/>
          <p:cNvSpPr>
            <a:spLocks noChangeArrowheads="1"/>
          </p:cNvSpPr>
          <p:nvPr/>
        </p:nvSpPr>
        <p:spPr bwMode="blackWhite">
          <a:xfrm>
            <a:off x="6389688" y="2346325"/>
            <a:ext cx="2413000" cy="1157288"/>
          </a:xfrm>
          <a:prstGeom prst="wedgeRectCallout">
            <a:avLst>
              <a:gd name="adj1" fmla="val -104870"/>
              <a:gd name="adj2" fmla="val 57958"/>
            </a:avLst>
          </a:prstGeom>
          <a:solidFill>
            <a:schemeClr val="hlink"/>
          </a:solidFill>
          <a:ln w="9525">
            <a:solidFill>
              <a:schemeClr val="tx1"/>
            </a:solidFill>
            <a:miter lim="800000"/>
            <a:headEnd/>
            <a:tailEnd/>
          </a:ln>
        </p:spPr>
        <p:txBody>
          <a:bodyPr/>
          <a:lstStyle/>
          <a:p>
            <a:r>
              <a:rPr lang="fr-FR" b="1"/>
              <a:t>Destinée à être redéfinie pour égalité physique des instances ; doit être redéfinie</a:t>
            </a:r>
            <a:r>
              <a:rPr lang="fr-FR"/>
              <a:t> </a:t>
            </a:r>
            <a:r>
              <a:rPr lang="fr-FR" b="1"/>
              <a:t>si l’opérateur </a:t>
            </a:r>
            <a:r>
              <a:rPr lang="fr-FR" b="1">
                <a:latin typeface="Courier New" pitchFamily="49" charset="0"/>
              </a:rPr>
              <a:t>==</a:t>
            </a:r>
            <a:r>
              <a:rPr lang="fr-FR" b="1"/>
              <a:t> est surchargé</a:t>
            </a:r>
          </a:p>
        </p:txBody>
      </p:sp>
      <p:sp>
        <p:nvSpPr>
          <p:cNvPr id="142352" name="AutoShape 16"/>
          <p:cNvSpPr>
            <a:spLocks noChangeArrowheads="1"/>
          </p:cNvSpPr>
          <p:nvPr/>
        </p:nvSpPr>
        <p:spPr bwMode="blackWhite">
          <a:xfrm>
            <a:off x="6367463" y="4900613"/>
            <a:ext cx="2432050" cy="352425"/>
          </a:xfrm>
          <a:prstGeom prst="wedgeRectCallout">
            <a:avLst>
              <a:gd name="adj1" fmla="val -144060"/>
              <a:gd name="adj2" fmla="val -77477"/>
            </a:avLst>
          </a:prstGeom>
          <a:solidFill>
            <a:schemeClr val="hlink"/>
          </a:solidFill>
          <a:ln w="9525">
            <a:solidFill>
              <a:schemeClr val="tx1"/>
            </a:solidFill>
            <a:miter lim="800000"/>
            <a:headEnd/>
            <a:tailEnd/>
          </a:ln>
        </p:spPr>
        <p:txBody>
          <a:bodyPr/>
          <a:lstStyle/>
          <a:p>
            <a:r>
              <a:rPr lang="fr-FR" b="1"/>
              <a:t>Retourne le type de l’objet </a:t>
            </a:r>
          </a:p>
        </p:txBody>
      </p:sp>
      <p:sp>
        <p:nvSpPr>
          <p:cNvPr id="142353" name="AutoShape 17"/>
          <p:cNvSpPr>
            <a:spLocks noChangeArrowheads="1"/>
          </p:cNvSpPr>
          <p:nvPr/>
        </p:nvSpPr>
        <p:spPr bwMode="blackWhite">
          <a:xfrm>
            <a:off x="333375" y="4641850"/>
            <a:ext cx="2238375" cy="758825"/>
          </a:xfrm>
          <a:prstGeom prst="wedgeRectCallout">
            <a:avLst>
              <a:gd name="adj1" fmla="val 56597"/>
              <a:gd name="adj2" fmla="val 6278"/>
            </a:avLst>
          </a:prstGeom>
          <a:solidFill>
            <a:schemeClr val="hlink"/>
          </a:solidFill>
          <a:ln w="9525">
            <a:solidFill>
              <a:schemeClr val="tx1"/>
            </a:solidFill>
            <a:miter lim="800000"/>
            <a:headEnd/>
            <a:tailEnd/>
          </a:ln>
        </p:spPr>
        <p:txBody>
          <a:bodyPr rIns="18000"/>
          <a:lstStyle/>
          <a:p>
            <a:r>
              <a:rPr lang="fr-FR" b="1"/>
              <a:t>Convertit un objet en sa représentation en chaîne - souvent redéfinie</a:t>
            </a:r>
          </a:p>
        </p:txBody>
      </p:sp>
      <p:sp>
        <p:nvSpPr>
          <p:cNvPr id="142354" name="AutoShape 18"/>
          <p:cNvSpPr>
            <a:spLocks noChangeArrowheads="1"/>
          </p:cNvSpPr>
          <p:nvPr/>
        </p:nvSpPr>
        <p:spPr bwMode="blackWhite">
          <a:xfrm>
            <a:off x="6378575" y="5365750"/>
            <a:ext cx="2470150" cy="771525"/>
          </a:xfrm>
          <a:prstGeom prst="wedgeRectCallout">
            <a:avLst>
              <a:gd name="adj1" fmla="val -121338"/>
              <a:gd name="adj2" fmla="val -48972"/>
            </a:avLst>
          </a:prstGeom>
          <a:solidFill>
            <a:schemeClr val="hlink"/>
          </a:solidFill>
          <a:ln w="9525">
            <a:solidFill>
              <a:schemeClr val="tx1"/>
            </a:solidFill>
            <a:miter lim="800000"/>
            <a:headEnd/>
            <a:tailEnd/>
          </a:ln>
        </p:spPr>
        <p:txBody>
          <a:bodyPr/>
          <a:lstStyle/>
          <a:p>
            <a:r>
              <a:rPr lang="fr-FR" b="1"/>
              <a:t>Méthode appelée par le ramasse-miettes, peut être redéfinie</a:t>
            </a:r>
          </a:p>
        </p:txBody>
      </p:sp>
      <p:sp>
        <p:nvSpPr>
          <p:cNvPr id="142355" name="AutoShape 19"/>
          <p:cNvSpPr>
            <a:spLocks noChangeArrowheads="1"/>
          </p:cNvSpPr>
          <p:nvPr/>
        </p:nvSpPr>
        <p:spPr bwMode="blackWhite">
          <a:xfrm>
            <a:off x="358775" y="5492750"/>
            <a:ext cx="2225675" cy="758825"/>
          </a:xfrm>
          <a:prstGeom prst="wedgeRectCallout">
            <a:avLst>
              <a:gd name="adj1" fmla="val 56065"/>
              <a:gd name="adj2" fmla="val -33472"/>
            </a:avLst>
          </a:prstGeom>
          <a:solidFill>
            <a:schemeClr val="hlink"/>
          </a:solidFill>
          <a:ln w="9525">
            <a:solidFill>
              <a:schemeClr val="tx1"/>
            </a:solidFill>
            <a:miter lim="800000"/>
            <a:headEnd/>
            <a:tailEnd/>
          </a:ln>
        </p:spPr>
        <p:txBody>
          <a:bodyPr/>
          <a:lstStyle/>
          <a:p>
            <a:r>
              <a:rPr lang="fr-FR" b="1"/>
              <a:t>Fournit un clone (copie membre à membre) ; ne peut être redéfinie</a:t>
            </a:r>
          </a:p>
        </p:txBody>
      </p:sp>
      <p:sp>
        <p:nvSpPr>
          <p:cNvPr id="142356" name="Text Box 20"/>
          <p:cNvSpPr txBox="1">
            <a:spLocks noChangeArrowheads="1"/>
          </p:cNvSpPr>
          <p:nvPr/>
        </p:nvSpPr>
        <p:spPr bwMode="auto">
          <a:xfrm>
            <a:off x="2762250" y="5867400"/>
            <a:ext cx="3414713" cy="336550"/>
          </a:xfrm>
          <a:prstGeom prst="rect">
            <a:avLst/>
          </a:prstGeom>
          <a:noFill/>
          <a:ln w="12700">
            <a:noFill/>
            <a:miter lim="800000"/>
            <a:headEnd/>
            <a:tailEnd/>
          </a:ln>
        </p:spPr>
        <p:txBody>
          <a:bodyPr>
            <a:spAutoFit/>
          </a:bodyPr>
          <a:lstStyle/>
          <a:p>
            <a:pPr>
              <a:spcBef>
                <a:spcPct val="50000"/>
              </a:spcBef>
            </a:pPr>
            <a:r>
              <a:rPr lang="fr-FR" sz="1600" b="1"/>
              <a:t># indique un membre </a:t>
            </a:r>
            <a:r>
              <a:rPr lang="fr-FR" sz="1600" b="1">
                <a:latin typeface="Courier New" pitchFamily="49" charset="0"/>
                <a:cs typeface="Courier New" pitchFamily="49" charset="0"/>
              </a:rPr>
              <a:t>protected</a:t>
            </a:r>
          </a:p>
        </p:txBody>
      </p:sp>
      <p:sp>
        <p:nvSpPr>
          <p:cNvPr id="142357" name="AutoShape 21"/>
          <p:cNvSpPr>
            <a:spLocks noChangeArrowheads="1"/>
          </p:cNvSpPr>
          <p:nvPr/>
        </p:nvSpPr>
        <p:spPr bwMode="blackWhite">
          <a:xfrm>
            <a:off x="333375" y="3797300"/>
            <a:ext cx="2251075" cy="747713"/>
          </a:xfrm>
          <a:prstGeom prst="wedgeRectCallout">
            <a:avLst>
              <a:gd name="adj1" fmla="val 56134"/>
              <a:gd name="adj2" fmla="val 45542"/>
            </a:avLst>
          </a:prstGeom>
          <a:solidFill>
            <a:schemeClr val="hlink"/>
          </a:solidFill>
          <a:ln w="9525">
            <a:solidFill>
              <a:schemeClr val="tx1"/>
            </a:solidFill>
            <a:miter lim="800000"/>
            <a:headEnd/>
            <a:tailEnd/>
          </a:ln>
        </p:spPr>
        <p:txBody>
          <a:bodyPr/>
          <a:lstStyle/>
          <a:p>
            <a:r>
              <a:rPr lang="fr-FR" b="1"/>
              <a:t>Retourne un entier unique et propre à chaque objet</a:t>
            </a:r>
          </a:p>
        </p:txBody>
      </p:sp>
      <p:sp>
        <p:nvSpPr>
          <p:cNvPr id="142358" name="AutoShape 22"/>
          <p:cNvSpPr>
            <a:spLocks noChangeArrowheads="1"/>
          </p:cNvSpPr>
          <p:nvPr/>
        </p:nvSpPr>
        <p:spPr bwMode="blackWhite">
          <a:xfrm>
            <a:off x="6364288" y="4022725"/>
            <a:ext cx="2378075" cy="758825"/>
          </a:xfrm>
          <a:prstGeom prst="wedgeRectCallout">
            <a:avLst>
              <a:gd name="adj1" fmla="val -68292"/>
              <a:gd name="adj2" fmla="val -30963"/>
            </a:avLst>
          </a:prstGeom>
          <a:solidFill>
            <a:schemeClr val="hlink"/>
          </a:solidFill>
          <a:ln w="9525">
            <a:solidFill>
              <a:schemeClr val="tx1"/>
            </a:solidFill>
            <a:miter lim="800000"/>
            <a:headEnd/>
            <a:tailEnd/>
          </a:ln>
        </p:spPr>
        <p:txBody>
          <a:bodyPr/>
          <a:lstStyle/>
          <a:p>
            <a:r>
              <a:rPr lang="fr-FR" b="1"/>
              <a:t>Emploie == et si non égalité, emploie la méthode virtuelle </a:t>
            </a:r>
            <a:r>
              <a:rPr lang="fr-FR" b="1">
                <a:latin typeface="Courier New" pitchFamily="49" charset="0"/>
                <a:cs typeface="Courier New" pitchFamily="49" charset="0"/>
              </a:rPr>
              <a:t>Equals</a:t>
            </a:r>
          </a:p>
        </p:txBody>
      </p:sp>
      <p:sp>
        <p:nvSpPr>
          <p:cNvPr id="356376" name="Rectangle 24"/>
          <p:cNvSpPr>
            <a:spLocks noGrp="1" noChangeArrowheads="1"/>
          </p:cNvSpPr>
          <p:nvPr>
            <p:ph type="title"/>
          </p:nvPr>
        </p:nvSpPr>
        <p:spPr/>
        <p:txBody>
          <a:bodyPr/>
          <a:lstStyle/>
          <a:p>
            <a:pPr>
              <a:defRPr/>
            </a:pPr>
            <a:r>
              <a:rPr lang="fr-FR"/>
              <a:t>La classe</a:t>
            </a:r>
            <a:r>
              <a:rPr lang="fr-FR">
                <a:cs typeface="Arial" charset="0"/>
              </a:rPr>
              <a:t> </a:t>
            </a:r>
            <a:r>
              <a:rPr lang="fr-FR">
                <a:latin typeface="Courier New" pitchFamily="49" charset="0"/>
              </a:rPr>
              <a:t>object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fr-FR"/>
              <a:t>Redéfinir </a:t>
            </a:r>
            <a:r>
              <a:rPr lang="fr-FR">
                <a:latin typeface="Courier New" pitchFamily="49" charset="0"/>
                <a:cs typeface="Courier New" pitchFamily="49" charset="0"/>
              </a:rPr>
              <a:t>ToString()</a:t>
            </a:r>
          </a:p>
        </p:txBody>
      </p:sp>
      <p:sp>
        <p:nvSpPr>
          <p:cNvPr id="17411" name="Rectangle 3"/>
          <p:cNvSpPr>
            <a:spLocks noGrp="1" noChangeArrowheads="1"/>
          </p:cNvSpPr>
          <p:nvPr>
            <p:ph idx="1"/>
          </p:nvPr>
        </p:nvSpPr>
        <p:spPr/>
        <p:txBody>
          <a:bodyPr/>
          <a:lstStyle/>
          <a:p>
            <a:r>
              <a:rPr lang="fr-FR"/>
              <a:t>Il est courant d’implémenter une méthode </a:t>
            </a:r>
            <a:r>
              <a:rPr lang="fr-FR">
                <a:latin typeface="Courier New" pitchFamily="49" charset="0"/>
                <a:cs typeface="Courier New" pitchFamily="49" charset="0"/>
              </a:rPr>
              <a:t>ToString()</a:t>
            </a:r>
            <a:r>
              <a:rPr lang="fr-FR">
                <a:cs typeface="Courier New" pitchFamily="49" charset="0"/>
              </a:rPr>
              <a:t> dans une classe</a:t>
            </a:r>
          </a:p>
          <a:p>
            <a:pPr lvl="1"/>
            <a:r>
              <a:rPr lang="fr-FR"/>
              <a:t>Pour obtenir une représentation sous forme de chaîne de caractères des instances de celle-ci</a:t>
            </a:r>
          </a:p>
        </p:txBody>
      </p:sp>
      <p:sp>
        <p:nvSpPr>
          <p:cNvPr id="17413" name="Rectangle 5"/>
          <p:cNvSpPr>
            <a:spLocks noChangeArrowheads="1"/>
          </p:cNvSpPr>
          <p:nvPr/>
        </p:nvSpPr>
        <p:spPr bwMode="blackWhite">
          <a:xfrm>
            <a:off x="914400" y="2349500"/>
            <a:ext cx="6086475" cy="40338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Aft>
                <a:spcPts val="300"/>
              </a:spcAft>
            </a:pPr>
            <a:r>
              <a:rPr lang="en-US" sz="1600" b="1">
                <a:latin typeface="Courier New" pitchFamily="49" charset="0"/>
              </a:rPr>
              <a:t>using</a:t>
            </a:r>
            <a:r>
              <a:rPr lang="en-US" sz="1600">
                <a:latin typeface="Courier New" pitchFamily="49" charset="0"/>
              </a:rPr>
              <a:t> System;</a:t>
            </a:r>
          </a:p>
          <a:p>
            <a:pPr>
              <a:lnSpc>
                <a:spcPct val="80000"/>
              </a:lnSpc>
              <a:spcAft>
                <a:spcPts val="300"/>
              </a:spcAft>
            </a:pPr>
            <a:r>
              <a:rPr lang="en-US" sz="1600" b="1">
                <a:latin typeface="Courier New" pitchFamily="49" charset="0"/>
              </a:rPr>
              <a:t>namespace</a:t>
            </a:r>
            <a:r>
              <a:rPr lang="en-US" sz="1600">
                <a:latin typeface="Courier New" pitchFamily="49" charset="0"/>
              </a:rPr>
              <a:t> Banque</a:t>
            </a:r>
          </a:p>
          <a:p>
            <a:pPr>
              <a:lnSpc>
                <a:spcPct val="80000"/>
              </a:lnSpc>
              <a:spcAft>
                <a:spcPts val="300"/>
              </a:spcAft>
            </a:pPr>
            <a:r>
              <a:rPr lang="en-US" sz="1600">
                <a:latin typeface="Courier New" pitchFamily="49" charset="0"/>
              </a:rPr>
              <a:t>{</a:t>
            </a:r>
          </a:p>
          <a:p>
            <a:pPr>
              <a:lnSpc>
                <a:spcPct val="80000"/>
              </a:lnSpc>
              <a:spcAft>
                <a:spcPts val="300"/>
              </a:spcAft>
            </a:pPr>
            <a:r>
              <a:rPr lang="en-US" sz="1600" b="1">
                <a:latin typeface="Courier New" pitchFamily="49" charset="0"/>
              </a:rPr>
              <a:t>  public class</a:t>
            </a:r>
            <a:r>
              <a:rPr lang="en-US" sz="1600">
                <a:latin typeface="Courier New" pitchFamily="49" charset="0"/>
              </a:rPr>
              <a:t> CompteBancaire</a:t>
            </a:r>
          </a:p>
          <a:p>
            <a:pPr>
              <a:lnSpc>
                <a:spcPct val="80000"/>
              </a:lnSpc>
              <a:spcAft>
                <a:spcPts val="300"/>
              </a:spcAft>
            </a:pPr>
            <a:r>
              <a:rPr lang="en-US" sz="1600">
                <a:latin typeface="Courier New" pitchFamily="49" charset="0"/>
              </a:rPr>
              <a:t>  {</a:t>
            </a:r>
          </a:p>
          <a:p>
            <a:pPr>
              <a:lnSpc>
                <a:spcPct val="80000"/>
              </a:lnSpc>
              <a:spcAft>
                <a:spcPts val="300"/>
              </a:spcAft>
            </a:pPr>
            <a:r>
              <a:rPr lang="en-US" sz="1600" b="1">
                <a:latin typeface="Courier New" pitchFamily="49" charset="0"/>
              </a:rPr>
              <a:t>    private decimal</a:t>
            </a:r>
            <a:r>
              <a:rPr lang="en-US" sz="1600">
                <a:latin typeface="Courier New" pitchFamily="49" charset="0"/>
              </a:rPr>
              <a:t> solde;</a:t>
            </a:r>
          </a:p>
          <a:p>
            <a:pPr>
              <a:lnSpc>
                <a:spcPct val="80000"/>
              </a:lnSpc>
              <a:spcAft>
                <a:spcPts val="300"/>
              </a:spcAft>
            </a:pPr>
            <a:r>
              <a:rPr lang="en-US" sz="1600">
                <a:latin typeface="Courier New" pitchFamily="49" charset="0"/>
              </a:rPr>
              <a:t>    </a:t>
            </a:r>
            <a:r>
              <a:rPr lang="en-US" sz="1600" b="1">
                <a:latin typeface="Courier New" pitchFamily="49" charset="0"/>
              </a:rPr>
              <a:t>private ulong</a:t>
            </a:r>
            <a:r>
              <a:rPr lang="en-US" sz="1600">
                <a:latin typeface="Courier New" pitchFamily="49" charset="0"/>
              </a:rPr>
              <a:t> numcpte;</a:t>
            </a:r>
          </a:p>
          <a:p>
            <a:pPr>
              <a:lnSpc>
                <a:spcPct val="80000"/>
              </a:lnSpc>
              <a:spcAft>
                <a:spcPts val="300"/>
              </a:spcAft>
            </a:pPr>
            <a:endParaRPr lang="en-US" sz="1600">
              <a:latin typeface="Courier New" pitchFamily="49" charset="0"/>
            </a:endParaRPr>
          </a:p>
          <a:p>
            <a:pPr>
              <a:lnSpc>
                <a:spcPct val="80000"/>
              </a:lnSpc>
              <a:spcAft>
                <a:spcPts val="300"/>
              </a:spcAft>
            </a:pPr>
            <a:r>
              <a:rPr lang="en-US" sz="1600" i="1">
                <a:latin typeface="Courier New" pitchFamily="49" charset="0"/>
              </a:rPr>
              <a:t>    … comme auparavant …</a:t>
            </a:r>
          </a:p>
          <a:p>
            <a:pPr>
              <a:lnSpc>
                <a:spcPct val="80000"/>
              </a:lnSpc>
              <a:spcAft>
                <a:spcPts val="300"/>
              </a:spcAft>
            </a:pPr>
            <a:endParaRPr lang="en-US" sz="1600" i="1">
              <a:latin typeface="Courier New" pitchFamily="49" charset="0"/>
            </a:endParaRPr>
          </a:p>
          <a:p>
            <a:pPr>
              <a:lnSpc>
                <a:spcPct val="80000"/>
              </a:lnSpc>
              <a:spcAft>
                <a:spcPts val="300"/>
              </a:spcAft>
            </a:pPr>
            <a:r>
              <a:rPr lang="en-US" sz="1600">
                <a:latin typeface="Courier New" pitchFamily="49" charset="0"/>
              </a:rPr>
              <a:t>    </a:t>
            </a:r>
            <a:r>
              <a:rPr lang="en-US" sz="1600" b="1">
                <a:latin typeface="Courier New" pitchFamily="49" charset="0"/>
              </a:rPr>
              <a:t>public override string </a:t>
            </a:r>
            <a:r>
              <a:rPr lang="en-US" sz="1600">
                <a:latin typeface="Courier New" pitchFamily="49" charset="0"/>
              </a:rPr>
              <a:t>ToString()</a:t>
            </a:r>
          </a:p>
          <a:p>
            <a:pPr>
              <a:lnSpc>
                <a:spcPct val="80000"/>
              </a:lnSpc>
              <a:spcAft>
                <a:spcPts val="300"/>
              </a:spcAft>
            </a:pPr>
            <a:r>
              <a:rPr lang="en-US" sz="1600">
                <a:latin typeface="Courier New" pitchFamily="49" charset="0"/>
              </a:rPr>
              <a:t>    {</a:t>
            </a:r>
          </a:p>
          <a:p>
            <a:pPr>
              <a:lnSpc>
                <a:spcPct val="80000"/>
              </a:lnSpc>
              <a:spcAft>
                <a:spcPts val="300"/>
              </a:spcAft>
            </a:pPr>
            <a:r>
              <a:rPr lang="en-US" sz="1600">
                <a:latin typeface="Courier New" pitchFamily="49" charset="0"/>
              </a:rPr>
              <a:t>      </a:t>
            </a:r>
            <a:r>
              <a:rPr lang="en-US" sz="1600" b="1">
                <a:latin typeface="Courier New" pitchFamily="49" charset="0"/>
              </a:rPr>
              <a:t>return</a:t>
            </a:r>
            <a:r>
              <a:rPr lang="en-US" sz="1600">
                <a:latin typeface="Courier New" pitchFamily="49" charset="0"/>
              </a:rPr>
              <a:t> "Compte: " + numcpte + " " +</a:t>
            </a:r>
          </a:p>
          <a:p>
            <a:pPr>
              <a:lnSpc>
                <a:spcPct val="80000"/>
              </a:lnSpc>
              <a:spcAft>
                <a:spcPts val="300"/>
              </a:spcAft>
            </a:pPr>
            <a:r>
              <a:rPr lang="en-US" sz="1600">
                <a:latin typeface="Courier New" pitchFamily="49" charset="0"/>
              </a:rPr>
              <a:t>             "solde: " + solde;</a:t>
            </a:r>
          </a:p>
          <a:p>
            <a:pPr>
              <a:lnSpc>
                <a:spcPct val="80000"/>
              </a:lnSpc>
              <a:spcAft>
                <a:spcPts val="300"/>
              </a:spcAft>
            </a:pPr>
            <a:r>
              <a:rPr lang="en-US" sz="1600">
                <a:latin typeface="Courier New" pitchFamily="49" charset="0"/>
              </a:rPr>
              <a:t>    }</a:t>
            </a:r>
          </a:p>
          <a:p>
            <a:pPr>
              <a:lnSpc>
                <a:spcPct val="80000"/>
              </a:lnSpc>
              <a:spcAft>
                <a:spcPts val="300"/>
              </a:spcAft>
            </a:pPr>
            <a:r>
              <a:rPr lang="en-US" sz="1600">
                <a:latin typeface="Courier New" pitchFamily="49" charset="0"/>
              </a:rPr>
              <a:t>  }</a:t>
            </a:r>
          </a:p>
          <a:p>
            <a:pPr>
              <a:lnSpc>
                <a:spcPct val="80000"/>
              </a:lnSpc>
              <a:spcAft>
                <a:spcPts val="300"/>
              </a:spcAft>
            </a:pPr>
            <a:r>
              <a:rPr lang="en-US" sz="1600">
                <a:latin typeface="Courier New" pitchFamily="49" charset="0"/>
              </a:rPr>
              <a:t>}</a:t>
            </a:r>
          </a:p>
        </p:txBody>
      </p:sp>
      <p:sp>
        <p:nvSpPr>
          <p:cNvPr id="14" name="AutoShape 6"/>
          <p:cNvSpPr>
            <a:spLocks noChangeArrowheads="1"/>
          </p:cNvSpPr>
          <p:nvPr/>
        </p:nvSpPr>
        <p:spPr bwMode="blackWhite">
          <a:xfrm>
            <a:off x="5472113" y="3387725"/>
            <a:ext cx="2565400" cy="1168400"/>
          </a:xfrm>
          <a:prstGeom prst="wedgeRectCallout">
            <a:avLst>
              <a:gd name="adj1" fmla="val -134528"/>
              <a:gd name="adj2" fmla="val 62093"/>
            </a:avLst>
          </a:prstGeom>
          <a:solidFill>
            <a:schemeClr val="hlink"/>
          </a:solidFill>
          <a:ln w="12700">
            <a:solidFill>
              <a:schemeClr val="tx1"/>
            </a:solidFill>
            <a:miter lim="800000"/>
            <a:headEnd/>
            <a:tailEnd/>
          </a:ln>
        </p:spPr>
        <p:txBody>
          <a:bodyPr>
            <a:spAutoFit/>
          </a:bodyPr>
          <a:lstStyle/>
          <a:p>
            <a:r>
              <a:rPr lang="fr-FR" b="1">
                <a:latin typeface="Courier New" pitchFamily="49" charset="0"/>
                <a:cs typeface="Courier New" pitchFamily="49" charset="0"/>
              </a:rPr>
              <a:t>override</a:t>
            </a:r>
            <a:r>
              <a:rPr lang="fr-FR" b="1">
                <a:cs typeface="Courier New" pitchFamily="49" charset="0"/>
              </a:rPr>
              <a:t> indique au compilateur que pour un </a:t>
            </a:r>
            <a:r>
              <a:rPr lang="fr-FR" b="1">
                <a:latin typeface="Courier New" pitchFamily="49" charset="0"/>
                <a:cs typeface="Courier New" pitchFamily="49" charset="0"/>
              </a:rPr>
              <a:t>CompteBancaire</a:t>
            </a:r>
            <a:r>
              <a:rPr lang="fr-FR" b="1">
                <a:cs typeface="Courier New" pitchFamily="49" charset="0"/>
              </a:rPr>
              <a:t>, cette méthode se substitue à celle de la classe </a:t>
            </a:r>
            <a:r>
              <a:rPr lang="fr-FR" b="1">
                <a:latin typeface="Courier New" pitchFamily="49" charset="0"/>
                <a:cs typeface="Courier New" pitchFamily="49" charset="0"/>
              </a:rPr>
              <a:t>object</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fr-FR"/>
              <a:t>Nécessité des constructeurs</a:t>
            </a:r>
          </a:p>
        </p:txBody>
      </p:sp>
      <p:sp>
        <p:nvSpPr>
          <p:cNvPr id="28675" name="Rectangle 3"/>
          <p:cNvSpPr>
            <a:spLocks noGrp="1" noChangeArrowheads="1"/>
          </p:cNvSpPr>
          <p:nvPr>
            <p:ph idx="1"/>
          </p:nvPr>
        </p:nvSpPr>
        <p:spPr>
          <a:xfrm>
            <a:off x="314325" y="1219200"/>
            <a:ext cx="8599488" cy="5197475"/>
          </a:xfrm>
        </p:spPr>
        <p:txBody>
          <a:bodyPr/>
          <a:lstStyle/>
          <a:p>
            <a:pPr>
              <a:spcBef>
                <a:spcPts val="1200"/>
              </a:spcBef>
              <a:spcAft>
                <a:spcPts val="300"/>
              </a:spcAft>
            </a:pPr>
            <a:r>
              <a:rPr lang="fr-FR"/>
              <a:t>Comment les champs peuvent-ils être initialisés ?</a:t>
            </a:r>
          </a:p>
          <a:p>
            <a:pPr>
              <a:spcBef>
                <a:spcPts val="1200"/>
              </a:spcBef>
              <a:spcAft>
                <a:spcPts val="300"/>
              </a:spcAft>
            </a:pPr>
            <a:r>
              <a:rPr lang="fr-FR"/>
              <a:t>Dans l’exemple précédent, nous avons utilisé des données sans les initialiser</a:t>
            </a:r>
          </a:p>
          <a:p>
            <a:pPr lvl="1"/>
            <a:r>
              <a:rPr lang="fr-FR"/>
              <a:t>Les champs d’instance </a:t>
            </a:r>
            <a:r>
              <a:rPr lang="fr-FR">
                <a:latin typeface="Courier New" pitchFamily="49" charset="0"/>
              </a:rPr>
              <a:t>solde</a:t>
            </a:r>
            <a:r>
              <a:rPr lang="fr-FR"/>
              <a:t> et </a:t>
            </a:r>
            <a:r>
              <a:rPr lang="fr-FR">
                <a:latin typeface="Courier New" pitchFamily="49" charset="0"/>
              </a:rPr>
              <a:t>numcpte</a:t>
            </a:r>
            <a:r>
              <a:rPr lang="fr-FR"/>
              <a:t> ont donc été initialisés à </a:t>
            </a:r>
            <a:r>
              <a:rPr lang="fr-FR">
                <a:latin typeface="Courier New" pitchFamily="49" charset="0"/>
                <a:cs typeface="Courier New" pitchFamily="49" charset="0"/>
              </a:rPr>
              <a:t>0</a:t>
            </a:r>
            <a:r>
              <a:rPr lang="fr-FR"/>
              <a:t> par défaut par le compilateur</a:t>
            </a:r>
          </a:p>
          <a:p>
            <a:r>
              <a:rPr lang="fr-FR"/>
              <a:t>Plutôt que la valeur par défaut de 0 utilisée pour les champs numériques, nous avons souvent besoin d'initialiser les données avec des valeurs précises</a:t>
            </a:r>
          </a:p>
          <a:p>
            <a:pPr lvl="1"/>
            <a:r>
              <a:rPr lang="fr-FR"/>
              <a:t>Ceci est courant dans le monde réel, il faut pouvoir faire de même pour nos classes</a:t>
            </a:r>
          </a:p>
          <a:p>
            <a:pPr lvl="2"/>
            <a:r>
              <a:rPr lang="fr-FR"/>
              <a:t>Par exemple, au Canada, une personne ne peut pas être salariée si elle n’a pas de numéro de sécurité sociale</a:t>
            </a:r>
          </a:p>
          <a:p>
            <a:r>
              <a:rPr lang="fr-FR"/>
              <a:t>En C#, une fonction membre spéciale, nommée </a:t>
            </a:r>
            <a:r>
              <a:rPr lang="fr-FR" i="1">
                <a:latin typeface="Century Schoolbook" pitchFamily="18" charset="0"/>
              </a:rPr>
              <a:t>constructeur,</a:t>
            </a:r>
            <a:r>
              <a:rPr lang="fr-FR"/>
              <a:t> est appelée quand un objet est créé</a:t>
            </a:r>
          </a:p>
          <a:p>
            <a:pPr lvl="1"/>
            <a:r>
              <a:rPr lang="fr-FR"/>
              <a:t>Elle peut être utilisée pour initialiser les champs correctement</a:t>
            </a:r>
          </a:p>
          <a:p>
            <a:pPr lvl="1"/>
            <a:r>
              <a:rPr lang="fr-FR"/>
              <a:t>La surcharge est valide pour les méthodes constructeur</a:t>
            </a:r>
          </a:p>
        </p:txBody>
      </p:sp>
      <p:grpSp>
        <p:nvGrpSpPr>
          <p:cNvPr id="28682" name="Group 10"/>
          <p:cNvGrpSpPr>
            <a:grpSpLocks/>
          </p:cNvGrpSpPr>
          <p:nvPr/>
        </p:nvGrpSpPr>
        <p:grpSpPr bwMode="auto">
          <a:xfrm>
            <a:off x="209550" y="1287463"/>
            <a:ext cx="374650" cy="269875"/>
            <a:chOff x="590" y="209"/>
            <a:chExt cx="236" cy="170"/>
          </a:xfrm>
        </p:grpSpPr>
        <p:sp>
          <p:nvSpPr>
            <p:cNvPr id="28683" name="Oval 11"/>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endParaRPr lang="fr-FR"/>
            </a:p>
          </p:txBody>
        </p:sp>
        <p:sp>
          <p:nvSpPr>
            <p:cNvPr id="28684" name="Freeform 12"/>
            <p:cNvSpPr>
              <a:spLocks/>
            </p:cNvSpPr>
            <p:nvPr/>
          </p:nvSpPr>
          <p:spPr bwMode="black">
            <a:xfrm>
              <a:off x="688" y="335"/>
              <a:ext cx="38" cy="36"/>
            </a:xfrm>
            <a:custGeom>
              <a:avLst/>
              <a:gdLst/>
              <a:ahLst/>
              <a:cxnLst>
                <a:cxn ang="0">
                  <a:pos x="20" y="0"/>
                </a:cxn>
                <a:cxn ang="0">
                  <a:pos x="26" y="0"/>
                </a:cxn>
                <a:cxn ang="0">
                  <a:pos x="32" y="4"/>
                </a:cxn>
                <a:cxn ang="0">
                  <a:pos x="32" y="4"/>
                </a:cxn>
                <a:cxn ang="0">
                  <a:pos x="36" y="10"/>
                </a:cxn>
                <a:cxn ang="0">
                  <a:pos x="38" y="18"/>
                </a:cxn>
                <a:cxn ang="0">
                  <a:pos x="38" y="18"/>
                </a:cxn>
                <a:cxn ang="0">
                  <a:pos x="36" y="26"/>
                </a:cxn>
                <a:cxn ang="0">
                  <a:pos x="32" y="32"/>
                </a:cxn>
                <a:cxn ang="0">
                  <a:pos x="32" y="32"/>
                </a:cxn>
                <a:cxn ang="0">
                  <a:pos x="26" y="36"/>
                </a:cxn>
                <a:cxn ang="0">
                  <a:pos x="20" y="36"/>
                </a:cxn>
                <a:cxn ang="0">
                  <a:pos x="20" y="36"/>
                </a:cxn>
                <a:cxn ang="0">
                  <a:pos x="12" y="36"/>
                </a:cxn>
                <a:cxn ang="0">
                  <a:pos x="6" y="32"/>
                </a:cxn>
                <a:cxn ang="0">
                  <a:pos x="6" y="32"/>
                </a:cxn>
                <a:cxn ang="0">
                  <a:pos x="2" y="26"/>
                </a:cxn>
                <a:cxn ang="0">
                  <a:pos x="0" y="18"/>
                </a:cxn>
                <a:cxn ang="0">
                  <a:pos x="0" y="18"/>
                </a:cxn>
                <a:cxn ang="0">
                  <a:pos x="2" y="10"/>
                </a:cxn>
                <a:cxn ang="0">
                  <a:pos x="6" y="4"/>
                </a:cxn>
                <a:cxn ang="0">
                  <a:pos x="6" y="4"/>
                </a:cxn>
                <a:cxn ang="0">
                  <a:pos x="12" y="0"/>
                </a:cxn>
                <a:cxn ang="0">
                  <a:pos x="20" y="0"/>
                </a:cxn>
                <a:cxn ang="0">
                  <a:pos x="20" y="0"/>
                </a:cxn>
                <a:cxn ang="0">
                  <a:pos x="20" y="0"/>
                </a:cxn>
              </a:cxnLst>
              <a:rect l="0" t="0" r="r" b="b"/>
              <a:pathLst>
                <a:path w="38" h="36">
                  <a:moveTo>
                    <a:pt x="20" y="0"/>
                  </a:moveTo>
                  <a:lnTo>
                    <a:pt x="26" y="0"/>
                  </a:lnTo>
                  <a:lnTo>
                    <a:pt x="32" y="4"/>
                  </a:lnTo>
                  <a:lnTo>
                    <a:pt x="32" y="4"/>
                  </a:lnTo>
                  <a:lnTo>
                    <a:pt x="36" y="10"/>
                  </a:lnTo>
                  <a:lnTo>
                    <a:pt x="38" y="18"/>
                  </a:lnTo>
                  <a:lnTo>
                    <a:pt x="38" y="18"/>
                  </a:lnTo>
                  <a:lnTo>
                    <a:pt x="36" y="26"/>
                  </a:lnTo>
                  <a:lnTo>
                    <a:pt x="32" y="32"/>
                  </a:lnTo>
                  <a:lnTo>
                    <a:pt x="32" y="32"/>
                  </a:lnTo>
                  <a:lnTo>
                    <a:pt x="26" y="36"/>
                  </a:lnTo>
                  <a:lnTo>
                    <a:pt x="20" y="36"/>
                  </a:lnTo>
                  <a:lnTo>
                    <a:pt x="20" y="36"/>
                  </a:lnTo>
                  <a:lnTo>
                    <a:pt x="12" y="36"/>
                  </a:lnTo>
                  <a:lnTo>
                    <a:pt x="6" y="32"/>
                  </a:lnTo>
                  <a:lnTo>
                    <a:pt x="6" y="32"/>
                  </a:lnTo>
                  <a:lnTo>
                    <a:pt x="2" y="26"/>
                  </a:lnTo>
                  <a:lnTo>
                    <a:pt x="0" y="18"/>
                  </a:lnTo>
                  <a:lnTo>
                    <a:pt x="0" y="18"/>
                  </a:lnTo>
                  <a:lnTo>
                    <a:pt x="2" y="10"/>
                  </a:lnTo>
                  <a:lnTo>
                    <a:pt x="6" y="4"/>
                  </a:lnTo>
                  <a:lnTo>
                    <a:pt x="6" y="4"/>
                  </a:lnTo>
                  <a:lnTo>
                    <a:pt x="12" y="0"/>
                  </a:lnTo>
                  <a:lnTo>
                    <a:pt x="20" y="0"/>
                  </a:lnTo>
                  <a:lnTo>
                    <a:pt x="20" y="0"/>
                  </a:lnTo>
                  <a:lnTo>
                    <a:pt x="20" y="0"/>
                  </a:lnTo>
                  <a:close/>
                </a:path>
              </a:pathLst>
            </a:custGeom>
            <a:solidFill>
              <a:srgbClr val="CC3300"/>
            </a:solidFill>
            <a:ln w="9525">
              <a:noFill/>
              <a:round/>
              <a:headEnd/>
              <a:tailEnd/>
            </a:ln>
          </p:spPr>
          <p:txBody>
            <a:bodyPr/>
            <a:lstStyle/>
            <a:p>
              <a:endParaRPr lang="fr-FR"/>
            </a:p>
          </p:txBody>
        </p:sp>
        <p:sp>
          <p:nvSpPr>
            <p:cNvPr id="28685" name="Oval 13"/>
            <p:cNvSpPr>
              <a:spLocks noChangeArrowheads="1"/>
            </p:cNvSpPr>
            <p:nvPr/>
          </p:nvSpPr>
          <p:spPr bwMode="white">
            <a:xfrm>
              <a:off x="677" y="216"/>
              <a:ext cx="56" cy="56"/>
            </a:xfrm>
            <a:prstGeom prst="ellipse">
              <a:avLst/>
            </a:prstGeom>
            <a:solidFill>
              <a:srgbClr val="FFFFCC"/>
            </a:solidFill>
            <a:ln w="12700">
              <a:noFill/>
              <a:round/>
              <a:headEnd/>
              <a:tailEnd/>
            </a:ln>
            <a:effectLst/>
          </p:spPr>
          <p:txBody>
            <a:bodyPr wrap="none" anchor="ctr">
              <a:spAutoFit/>
            </a:bodyPr>
            <a:lstStyle/>
            <a:p>
              <a:endParaRPr lang="fr-FR"/>
            </a:p>
          </p:txBody>
        </p:sp>
        <p:sp>
          <p:nvSpPr>
            <p:cNvPr id="28686" name="Freeform 14"/>
            <p:cNvSpPr>
              <a:spLocks/>
            </p:cNvSpPr>
            <p:nvPr/>
          </p:nvSpPr>
          <p:spPr bwMode="black">
            <a:xfrm>
              <a:off x="666" y="209"/>
              <a:ext cx="86" cy="118"/>
            </a:xfrm>
            <a:custGeom>
              <a:avLst/>
              <a:gdLst/>
              <a:ahLst/>
              <a:cxnLst>
                <a:cxn ang="0">
                  <a:pos x="35" y="118"/>
                </a:cxn>
                <a:cxn ang="0">
                  <a:pos x="35" y="112"/>
                </a:cxn>
                <a:cxn ang="0">
                  <a:pos x="37" y="100"/>
                </a:cxn>
                <a:cxn ang="0">
                  <a:pos x="37" y="92"/>
                </a:cxn>
                <a:cxn ang="0">
                  <a:pos x="45" y="72"/>
                </a:cxn>
                <a:cxn ang="0">
                  <a:pos x="51" y="60"/>
                </a:cxn>
                <a:cxn ang="0">
                  <a:pos x="53" y="52"/>
                </a:cxn>
                <a:cxn ang="0">
                  <a:pos x="57" y="36"/>
                </a:cxn>
                <a:cxn ang="0">
                  <a:pos x="55" y="24"/>
                </a:cxn>
                <a:cxn ang="0">
                  <a:pos x="51" y="16"/>
                </a:cxn>
                <a:cxn ang="0">
                  <a:pos x="37" y="10"/>
                </a:cxn>
                <a:cxn ang="0">
                  <a:pos x="29" y="10"/>
                </a:cxn>
                <a:cxn ang="0">
                  <a:pos x="25" y="12"/>
                </a:cxn>
                <a:cxn ang="0">
                  <a:pos x="21" y="20"/>
                </a:cxn>
                <a:cxn ang="0">
                  <a:pos x="21" y="22"/>
                </a:cxn>
                <a:cxn ang="0">
                  <a:pos x="23" y="26"/>
                </a:cxn>
                <a:cxn ang="0">
                  <a:pos x="31" y="30"/>
                </a:cxn>
                <a:cxn ang="0">
                  <a:pos x="33" y="36"/>
                </a:cxn>
                <a:cxn ang="0">
                  <a:pos x="35" y="40"/>
                </a:cxn>
                <a:cxn ang="0">
                  <a:pos x="29" y="52"/>
                </a:cxn>
                <a:cxn ang="0">
                  <a:pos x="23" y="56"/>
                </a:cxn>
                <a:cxn ang="0">
                  <a:pos x="17" y="56"/>
                </a:cxn>
                <a:cxn ang="0">
                  <a:pos x="6" y="50"/>
                </a:cxn>
                <a:cxn ang="0">
                  <a:pos x="2" y="44"/>
                </a:cxn>
                <a:cxn ang="0">
                  <a:pos x="0" y="36"/>
                </a:cxn>
                <a:cxn ang="0">
                  <a:pos x="12" y="10"/>
                </a:cxn>
                <a:cxn ang="0">
                  <a:pos x="25" y="2"/>
                </a:cxn>
                <a:cxn ang="0">
                  <a:pos x="43" y="0"/>
                </a:cxn>
                <a:cxn ang="0">
                  <a:pos x="75" y="12"/>
                </a:cxn>
                <a:cxn ang="0">
                  <a:pos x="84" y="24"/>
                </a:cxn>
                <a:cxn ang="0">
                  <a:pos x="86" y="40"/>
                </a:cxn>
                <a:cxn ang="0">
                  <a:pos x="84" y="52"/>
                </a:cxn>
                <a:cxn ang="0">
                  <a:pos x="82" y="60"/>
                </a:cxn>
                <a:cxn ang="0">
                  <a:pos x="79" y="64"/>
                </a:cxn>
                <a:cxn ang="0">
                  <a:pos x="65" y="78"/>
                </a:cxn>
                <a:cxn ang="0">
                  <a:pos x="57" y="86"/>
                </a:cxn>
                <a:cxn ang="0">
                  <a:pos x="51" y="92"/>
                </a:cxn>
                <a:cxn ang="0">
                  <a:pos x="45" y="104"/>
                </a:cxn>
                <a:cxn ang="0">
                  <a:pos x="45" y="110"/>
                </a:cxn>
                <a:cxn ang="0">
                  <a:pos x="43" y="118"/>
                </a:cxn>
              </a:cxnLst>
              <a:rect l="0" t="0" r="r" b="b"/>
              <a:pathLst>
                <a:path w="86" h="118">
                  <a:moveTo>
                    <a:pt x="43" y="118"/>
                  </a:moveTo>
                  <a:lnTo>
                    <a:pt x="35" y="118"/>
                  </a:lnTo>
                  <a:lnTo>
                    <a:pt x="35" y="118"/>
                  </a:lnTo>
                  <a:lnTo>
                    <a:pt x="35" y="112"/>
                  </a:lnTo>
                  <a:lnTo>
                    <a:pt x="35" y="112"/>
                  </a:lnTo>
                  <a:lnTo>
                    <a:pt x="37" y="100"/>
                  </a:lnTo>
                  <a:lnTo>
                    <a:pt x="37" y="92"/>
                  </a:lnTo>
                  <a:lnTo>
                    <a:pt x="37" y="92"/>
                  </a:lnTo>
                  <a:lnTo>
                    <a:pt x="41" y="82"/>
                  </a:lnTo>
                  <a:lnTo>
                    <a:pt x="45" y="72"/>
                  </a:lnTo>
                  <a:lnTo>
                    <a:pt x="45" y="72"/>
                  </a:lnTo>
                  <a:lnTo>
                    <a:pt x="51" y="60"/>
                  </a:lnTo>
                  <a:lnTo>
                    <a:pt x="53" y="52"/>
                  </a:lnTo>
                  <a:lnTo>
                    <a:pt x="53" y="52"/>
                  </a:lnTo>
                  <a:lnTo>
                    <a:pt x="55" y="44"/>
                  </a:lnTo>
                  <a:lnTo>
                    <a:pt x="57" y="36"/>
                  </a:lnTo>
                  <a:lnTo>
                    <a:pt x="57" y="36"/>
                  </a:lnTo>
                  <a:lnTo>
                    <a:pt x="55" y="24"/>
                  </a:lnTo>
                  <a:lnTo>
                    <a:pt x="51" y="16"/>
                  </a:lnTo>
                  <a:lnTo>
                    <a:pt x="51" y="16"/>
                  </a:lnTo>
                  <a:lnTo>
                    <a:pt x="45" y="12"/>
                  </a:lnTo>
                  <a:lnTo>
                    <a:pt x="37" y="10"/>
                  </a:lnTo>
                  <a:lnTo>
                    <a:pt x="37" y="10"/>
                  </a:lnTo>
                  <a:lnTo>
                    <a:pt x="29" y="10"/>
                  </a:lnTo>
                  <a:lnTo>
                    <a:pt x="25" y="12"/>
                  </a:lnTo>
                  <a:lnTo>
                    <a:pt x="25" y="12"/>
                  </a:lnTo>
                  <a:lnTo>
                    <a:pt x="21" y="16"/>
                  </a:lnTo>
                  <a:lnTo>
                    <a:pt x="21" y="20"/>
                  </a:lnTo>
                  <a:lnTo>
                    <a:pt x="21" y="20"/>
                  </a:lnTo>
                  <a:lnTo>
                    <a:pt x="21" y="22"/>
                  </a:lnTo>
                  <a:lnTo>
                    <a:pt x="23" y="26"/>
                  </a:lnTo>
                  <a:lnTo>
                    <a:pt x="23" y="26"/>
                  </a:lnTo>
                  <a:lnTo>
                    <a:pt x="29" y="28"/>
                  </a:lnTo>
                  <a:lnTo>
                    <a:pt x="31" y="30"/>
                  </a:lnTo>
                  <a:lnTo>
                    <a:pt x="31" y="30"/>
                  </a:lnTo>
                  <a:lnTo>
                    <a:pt x="33" y="36"/>
                  </a:lnTo>
                  <a:lnTo>
                    <a:pt x="35" y="40"/>
                  </a:lnTo>
                  <a:lnTo>
                    <a:pt x="35" y="40"/>
                  </a:lnTo>
                  <a:lnTo>
                    <a:pt x="33" y="46"/>
                  </a:lnTo>
                  <a:lnTo>
                    <a:pt x="29" y="52"/>
                  </a:lnTo>
                  <a:lnTo>
                    <a:pt x="29" y="52"/>
                  </a:lnTo>
                  <a:lnTo>
                    <a:pt x="23" y="56"/>
                  </a:lnTo>
                  <a:lnTo>
                    <a:pt x="17" y="56"/>
                  </a:lnTo>
                  <a:lnTo>
                    <a:pt x="17" y="56"/>
                  </a:lnTo>
                  <a:lnTo>
                    <a:pt x="12" y="54"/>
                  </a:lnTo>
                  <a:lnTo>
                    <a:pt x="6" y="50"/>
                  </a:lnTo>
                  <a:lnTo>
                    <a:pt x="6" y="50"/>
                  </a:lnTo>
                  <a:lnTo>
                    <a:pt x="2" y="44"/>
                  </a:lnTo>
                  <a:lnTo>
                    <a:pt x="0" y="36"/>
                  </a:lnTo>
                  <a:lnTo>
                    <a:pt x="0" y="36"/>
                  </a:lnTo>
                  <a:lnTo>
                    <a:pt x="4" y="22"/>
                  </a:lnTo>
                  <a:lnTo>
                    <a:pt x="12" y="10"/>
                  </a:lnTo>
                  <a:lnTo>
                    <a:pt x="12" y="10"/>
                  </a:lnTo>
                  <a:lnTo>
                    <a:pt x="25" y="2"/>
                  </a:lnTo>
                  <a:lnTo>
                    <a:pt x="43" y="0"/>
                  </a:lnTo>
                  <a:lnTo>
                    <a:pt x="43" y="0"/>
                  </a:lnTo>
                  <a:lnTo>
                    <a:pt x="61" y="2"/>
                  </a:lnTo>
                  <a:lnTo>
                    <a:pt x="75" y="12"/>
                  </a:lnTo>
                  <a:lnTo>
                    <a:pt x="75" y="12"/>
                  </a:lnTo>
                  <a:lnTo>
                    <a:pt x="84" y="24"/>
                  </a:lnTo>
                  <a:lnTo>
                    <a:pt x="86" y="40"/>
                  </a:lnTo>
                  <a:lnTo>
                    <a:pt x="86" y="40"/>
                  </a:lnTo>
                  <a:lnTo>
                    <a:pt x="86" y="46"/>
                  </a:lnTo>
                  <a:lnTo>
                    <a:pt x="84" y="52"/>
                  </a:lnTo>
                  <a:lnTo>
                    <a:pt x="84" y="52"/>
                  </a:lnTo>
                  <a:lnTo>
                    <a:pt x="82" y="60"/>
                  </a:lnTo>
                  <a:lnTo>
                    <a:pt x="79" y="64"/>
                  </a:lnTo>
                  <a:lnTo>
                    <a:pt x="79" y="64"/>
                  </a:lnTo>
                  <a:lnTo>
                    <a:pt x="73" y="70"/>
                  </a:lnTo>
                  <a:lnTo>
                    <a:pt x="65" y="78"/>
                  </a:lnTo>
                  <a:lnTo>
                    <a:pt x="65" y="78"/>
                  </a:lnTo>
                  <a:lnTo>
                    <a:pt x="57" y="86"/>
                  </a:lnTo>
                  <a:lnTo>
                    <a:pt x="51" y="92"/>
                  </a:lnTo>
                  <a:lnTo>
                    <a:pt x="51" y="92"/>
                  </a:lnTo>
                  <a:lnTo>
                    <a:pt x="49" y="96"/>
                  </a:lnTo>
                  <a:lnTo>
                    <a:pt x="45" y="104"/>
                  </a:lnTo>
                  <a:lnTo>
                    <a:pt x="45" y="104"/>
                  </a:lnTo>
                  <a:lnTo>
                    <a:pt x="45" y="110"/>
                  </a:lnTo>
                  <a:lnTo>
                    <a:pt x="43" y="118"/>
                  </a:lnTo>
                  <a:lnTo>
                    <a:pt x="43" y="118"/>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fr-FR"/>
              <a:t>Constructeur par défaut </a:t>
            </a:r>
          </a:p>
        </p:txBody>
      </p:sp>
      <p:sp>
        <p:nvSpPr>
          <p:cNvPr id="29699" name="Rectangle 3"/>
          <p:cNvSpPr>
            <a:spLocks noGrp="1" noChangeArrowheads="1"/>
          </p:cNvSpPr>
          <p:nvPr>
            <p:ph idx="1"/>
          </p:nvPr>
        </p:nvSpPr>
        <p:spPr>
          <a:xfrm>
            <a:off x="268288" y="1222375"/>
            <a:ext cx="8599487" cy="5210175"/>
          </a:xfrm>
        </p:spPr>
        <p:txBody>
          <a:bodyPr/>
          <a:lstStyle/>
          <a:p>
            <a:pPr>
              <a:spcBef>
                <a:spcPts val="200"/>
              </a:spcBef>
            </a:pPr>
            <a:r>
              <a:rPr lang="fr-FR"/>
              <a:t>Le nom d’un constructeur est identique à celui de la classe</a:t>
            </a:r>
          </a:p>
          <a:p>
            <a:pPr lvl="1"/>
            <a:r>
              <a:rPr lang="fr-FR"/>
              <a:t>Le constructeur par défaut pour une classe n’a pas de paramètre</a:t>
            </a:r>
          </a:p>
          <a:p>
            <a:pPr lvl="1"/>
            <a:r>
              <a:rPr lang="fr-FR"/>
              <a:t>Il est appelé quand un objet est créé sans donner explicitement de valeurs  initiales</a:t>
            </a:r>
          </a:p>
          <a:p>
            <a:pPr>
              <a:spcBef>
                <a:spcPts val="1200"/>
              </a:spcBef>
              <a:spcAft>
                <a:spcPts val="300"/>
              </a:spcAft>
            </a:pPr>
            <a:r>
              <a:rPr lang="fr-FR"/>
              <a:t>Contrairement aux autres méthodes que nous avons vues, un constructeur est déclaré </a:t>
            </a:r>
            <a:r>
              <a:rPr lang="fr-FR" i="1">
                <a:latin typeface="Century Schoolbook" pitchFamily="18" charset="0"/>
              </a:rPr>
              <a:t>sans</a:t>
            </a:r>
            <a:r>
              <a:rPr lang="fr-FR"/>
              <a:t> type de retour , pas même </a:t>
            </a:r>
            <a:r>
              <a:rPr lang="fr-FR">
                <a:latin typeface="Courier New" pitchFamily="49" charset="0"/>
              </a:rPr>
              <a:t>void</a:t>
            </a:r>
            <a:r>
              <a:rPr lang="fr-FR">
                <a:cs typeface="Arial" charset="0"/>
              </a:rPr>
              <a:t>, </a:t>
            </a:r>
            <a:r>
              <a:rPr lang="fr-FR"/>
              <a:t>et il ne peut pas retourner de valeur</a:t>
            </a:r>
          </a:p>
          <a:p>
            <a:pPr lvl="1"/>
            <a:r>
              <a:rPr lang="fr-FR"/>
              <a:t>Le rôle d’un constructeur consiste à initialiser les champs du nouvel objet</a:t>
            </a:r>
          </a:p>
          <a:p>
            <a:r>
              <a:rPr lang="fr-FR"/>
              <a:t>Le système attribuera un constructeur par défaut si nous ne fournissons aucun constructeur ; mais</a:t>
            </a:r>
          </a:p>
          <a:p>
            <a:pPr lvl="1"/>
            <a:r>
              <a:rPr lang="fr-FR"/>
              <a:t>Ce constructeur ne fera qu’appeler les constructeurs par défaut pour chaque donnée membre et le constructeur par défaut de classe de base</a:t>
            </a:r>
          </a:p>
          <a:p>
            <a:r>
              <a:rPr lang="fr-FR"/>
              <a:t>Les types primaires seront initialisés</a:t>
            </a:r>
          </a:p>
          <a:p>
            <a:pPr lvl="1"/>
            <a:r>
              <a:rPr lang="fr-FR"/>
              <a:t>pour les numériques : </a:t>
            </a:r>
            <a:r>
              <a:rPr lang="fr-FR">
                <a:latin typeface="Courier New" pitchFamily="49" charset="0"/>
              </a:rPr>
              <a:t>0</a:t>
            </a:r>
            <a:endParaRPr lang="fr-FR"/>
          </a:p>
          <a:p>
            <a:pPr lvl="1"/>
            <a:r>
              <a:rPr lang="fr-FR"/>
              <a:t>Pour les booléens : </a:t>
            </a:r>
            <a:r>
              <a:rPr lang="fr-FR" b="1">
                <a:latin typeface="Courier New" pitchFamily="49" charset="0"/>
              </a:rPr>
              <a:t>false</a:t>
            </a:r>
            <a:endParaRPr lang="fr-FR"/>
          </a:p>
          <a:p>
            <a:pPr lvl="1"/>
            <a:r>
              <a:rPr lang="fr-FR"/>
              <a:t>Pour les références : </a:t>
            </a:r>
            <a:r>
              <a:rPr lang="fr-FR" b="1">
                <a:latin typeface="Courier New" pitchFamily="49" charset="0"/>
              </a:rPr>
              <a:t>null</a:t>
            </a:r>
            <a:r>
              <a:rPr lang="fr-FR"/>
              <a:t> </a:t>
            </a:r>
          </a:p>
        </p:txBody>
      </p:sp>
      <p:grpSp>
        <p:nvGrpSpPr>
          <p:cNvPr id="29700" name="Group 25"/>
          <p:cNvGrpSpPr>
            <a:grpSpLocks/>
          </p:cNvGrpSpPr>
          <p:nvPr/>
        </p:nvGrpSpPr>
        <p:grpSpPr bwMode="auto">
          <a:xfrm>
            <a:off x="8418513" y="4667250"/>
            <a:ext cx="290512" cy="433388"/>
            <a:chOff x="175" y="723"/>
            <a:chExt cx="321" cy="443"/>
          </a:xfrm>
        </p:grpSpPr>
        <p:sp>
          <p:nvSpPr>
            <p:cNvPr id="29701" name="Freeform 26"/>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29702" name="Oval 27"/>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29703" name="Freeform 28"/>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29704" name="Freeform 29"/>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fr-FR"/>
              <a:t>Surcharge des constructeurs</a:t>
            </a:r>
          </a:p>
        </p:txBody>
      </p:sp>
      <p:sp>
        <p:nvSpPr>
          <p:cNvPr id="30723" name="Rectangle 3"/>
          <p:cNvSpPr>
            <a:spLocks noGrp="1" noChangeArrowheads="1"/>
          </p:cNvSpPr>
          <p:nvPr>
            <p:ph idx="1"/>
          </p:nvPr>
        </p:nvSpPr>
        <p:spPr>
          <a:xfrm>
            <a:off x="279400" y="1160463"/>
            <a:ext cx="8599488" cy="4713287"/>
          </a:xfrm>
        </p:spPr>
        <p:txBody>
          <a:bodyPr/>
          <a:lstStyle/>
          <a:p>
            <a:pPr>
              <a:spcBef>
                <a:spcPts val="1200"/>
              </a:spcBef>
              <a:spcAft>
                <a:spcPts val="300"/>
              </a:spcAft>
            </a:pPr>
            <a:r>
              <a:rPr lang="fr-FR"/>
              <a:t>Voici une version modifiée de </a:t>
            </a:r>
            <a:r>
              <a:rPr lang="fr-FR">
                <a:latin typeface="Courier New" pitchFamily="49" charset="0"/>
              </a:rPr>
              <a:t>CompteBancaire</a:t>
            </a:r>
            <a:r>
              <a:rPr lang="fr-FR"/>
              <a:t> avec des constructeurs :</a:t>
            </a: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1200"/>
              </a:spcBef>
              <a:spcAft>
                <a:spcPts val="300"/>
              </a:spcAft>
            </a:pPr>
            <a:endParaRPr lang="fr-FR"/>
          </a:p>
          <a:p>
            <a:pPr>
              <a:spcBef>
                <a:spcPts val="300"/>
              </a:spcBef>
            </a:pPr>
            <a:r>
              <a:rPr lang="fr-FR">
                <a:latin typeface="Courier New" pitchFamily="49" charset="0"/>
              </a:rPr>
              <a:t>readonly</a:t>
            </a:r>
            <a:r>
              <a:rPr lang="fr-FR">
                <a:cs typeface="Arial" charset="0"/>
              </a:rPr>
              <a:t> indique que le champ ne peut être affecté que dans un constructeur </a:t>
            </a:r>
            <a:r>
              <a:rPr lang="fr-FR"/>
              <a:t>ou lors de sa déclaration</a:t>
            </a:r>
            <a:endParaRPr lang="fr-FR">
              <a:cs typeface="Arial" charset="0"/>
            </a:endParaRPr>
          </a:p>
        </p:txBody>
      </p:sp>
      <p:sp>
        <p:nvSpPr>
          <p:cNvPr id="34824" name="Rectangle 8"/>
          <p:cNvSpPr>
            <a:spLocks noChangeArrowheads="1"/>
          </p:cNvSpPr>
          <p:nvPr/>
        </p:nvSpPr>
        <p:spPr bwMode="blackWhite">
          <a:xfrm>
            <a:off x="642938" y="1612900"/>
            <a:ext cx="6951662" cy="35210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defRPr/>
            </a:pPr>
            <a:r>
              <a:rPr lang="fr-FR" sz="1600" b="1" noProof="1">
                <a:latin typeface="Courier New" pitchFamily="49" charset="0"/>
              </a:rPr>
              <a:t>public class</a:t>
            </a:r>
            <a:r>
              <a:rPr lang="fr-FR" sz="1600" noProof="1">
                <a:latin typeface="Courier New" pitchFamily="49" charset="0"/>
              </a:rPr>
              <a:t> CompteBancaire</a:t>
            </a:r>
          </a:p>
          <a:p>
            <a:pPr>
              <a:lnSpc>
                <a:spcPct val="80000"/>
              </a:lnSpc>
              <a:defRPr/>
            </a:pPr>
            <a:r>
              <a:rPr lang="fr-FR" sz="1600" noProof="1">
                <a:latin typeface="Courier New" pitchFamily="49" charset="0"/>
              </a:rPr>
              <a:t>{</a:t>
            </a:r>
          </a:p>
          <a:p>
            <a:pPr>
              <a:lnSpc>
                <a:spcPct val="80000"/>
              </a:lnSpc>
              <a:defRPr/>
            </a:pPr>
            <a:r>
              <a:rPr lang="fr-FR" sz="1600" b="1" noProof="1">
                <a:latin typeface="Courier New" pitchFamily="49" charset="0"/>
              </a:rPr>
              <a:t>  public decimal</a:t>
            </a:r>
            <a:r>
              <a:rPr lang="fr-FR" sz="1600" noProof="1">
                <a:latin typeface="Courier New" pitchFamily="49" charset="0"/>
              </a:rPr>
              <a:t> solde </a:t>
            </a:r>
            <a:r>
              <a:rPr lang="fr-FR" sz="1600" noProof="1">
                <a:solidFill>
                  <a:srgbClr val="000080"/>
                </a:solidFill>
                <a:latin typeface="Courier New" pitchFamily="49" charset="0"/>
              </a:rPr>
              <a:t>{ </a:t>
            </a:r>
            <a:r>
              <a:rPr lang="fr-FR" sz="1600" b="1" noProof="1">
                <a:solidFill>
                  <a:srgbClr val="000080"/>
                </a:solidFill>
                <a:latin typeface="Courier New" pitchFamily="49" charset="0"/>
              </a:rPr>
              <a:t>get</a:t>
            </a:r>
            <a:r>
              <a:rPr lang="fr-FR" sz="1600" noProof="1">
                <a:solidFill>
                  <a:srgbClr val="000080"/>
                </a:solidFill>
                <a:latin typeface="Courier New" pitchFamily="49" charset="0"/>
              </a:rPr>
              <a:t>; </a:t>
            </a:r>
            <a:r>
              <a:rPr lang="fr-FR" sz="1600" b="1" noProof="1">
                <a:solidFill>
                  <a:srgbClr val="000080"/>
                </a:solidFill>
                <a:latin typeface="Courier New" pitchFamily="49" charset="0"/>
              </a:rPr>
              <a:t>private set</a:t>
            </a:r>
            <a:r>
              <a:rPr lang="fr-FR" sz="1600" noProof="1">
                <a:solidFill>
                  <a:srgbClr val="000080"/>
                </a:solidFill>
                <a:latin typeface="Courier New" pitchFamily="49" charset="0"/>
              </a:rPr>
              <a:t>; }</a:t>
            </a:r>
            <a:endParaRPr lang="fr-FR" sz="1600" noProof="1">
              <a:latin typeface="Courier New" pitchFamily="49" charset="0"/>
            </a:endParaRPr>
          </a:p>
          <a:p>
            <a:pPr>
              <a:lnSpc>
                <a:spcPct val="80000"/>
              </a:lnSpc>
              <a:defRPr/>
            </a:pPr>
            <a:r>
              <a:rPr lang="fr-FR" sz="1600" b="1" noProof="1">
                <a:latin typeface="Courier New" pitchFamily="49" charset="0"/>
              </a:rPr>
              <a:t>  private readonly ulong</a:t>
            </a:r>
            <a:r>
              <a:rPr lang="fr-FR" sz="1600" noProof="1">
                <a:latin typeface="Courier New" pitchFamily="49" charset="0"/>
              </a:rPr>
              <a:t> numcpte;</a:t>
            </a:r>
          </a:p>
          <a:p>
            <a:pPr>
              <a:lnSpc>
                <a:spcPct val="80000"/>
              </a:lnSpc>
              <a:defRPr/>
            </a:pPr>
            <a:endParaRPr lang="fr-FR" sz="1200" noProof="1">
              <a:latin typeface="Courier New" pitchFamily="49" charset="0"/>
            </a:endParaRPr>
          </a:p>
          <a:p>
            <a:pPr>
              <a:lnSpc>
                <a:spcPct val="80000"/>
              </a:lnSpc>
              <a:defRPr/>
            </a:pPr>
            <a:r>
              <a:rPr lang="fr-FR" sz="1600" noProof="1">
                <a:latin typeface="Courier New" pitchFamily="49" charset="0"/>
              </a:rPr>
              <a:t>  </a:t>
            </a:r>
            <a:r>
              <a:rPr lang="fr-FR" sz="1600" b="1" noProof="1">
                <a:latin typeface="Courier New" pitchFamily="49" charset="0"/>
              </a:rPr>
              <a:t>public</a:t>
            </a:r>
            <a:r>
              <a:rPr lang="fr-FR" sz="1600" noProof="1">
                <a:latin typeface="Courier New" pitchFamily="49" charset="0"/>
              </a:rPr>
              <a:t> CompteBancaire(</a:t>
            </a:r>
            <a:r>
              <a:rPr lang="fr-FR" sz="1600" b="1" noProof="1">
                <a:latin typeface="Courier New" pitchFamily="49" charset="0"/>
              </a:rPr>
              <a:t>ulong</a:t>
            </a:r>
            <a:r>
              <a:rPr lang="fr-FR" sz="1600" noProof="1">
                <a:latin typeface="Courier New" pitchFamily="49" charset="0"/>
              </a:rPr>
              <a:t> numinit)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numcpte</a:t>
            </a:r>
            <a:r>
              <a:rPr lang="fr-FR" noProof="1"/>
              <a:t> </a:t>
            </a:r>
            <a:r>
              <a:rPr lang="fr-FR" sz="1600" noProof="1">
                <a:latin typeface="Courier New" pitchFamily="49" charset="0"/>
              </a:rPr>
              <a:t>= numinit;</a:t>
            </a:r>
          </a:p>
          <a:p>
            <a:pPr>
              <a:lnSpc>
                <a:spcPct val="80000"/>
              </a:lnSpc>
              <a:defRPr/>
            </a:pPr>
            <a:r>
              <a:rPr lang="fr-FR" sz="1600" noProof="1">
                <a:latin typeface="Courier New" pitchFamily="49" charset="0"/>
              </a:rPr>
              <a:t>      Solde</a:t>
            </a:r>
            <a:r>
              <a:rPr lang="fr-FR" noProof="1"/>
              <a:t> </a:t>
            </a:r>
            <a:r>
              <a:rPr lang="fr-FR" sz="1600" noProof="1">
                <a:latin typeface="Courier New" pitchFamily="49" charset="0"/>
              </a:rPr>
              <a:t>= 0.0m;</a:t>
            </a:r>
          </a:p>
          <a:p>
            <a:pPr>
              <a:lnSpc>
                <a:spcPct val="80000"/>
              </a:lnSpc>
              <a:defRPr/>
            </a:pPr>
            <a:r>
              <a:rPr lang="fr-FR" sz="1600" noProof="1">
                <a:latin typeface="Courier New" pitchFamily="49" charset="0"/>
              </a:rPr>
              <a:t>  }</a:t>
            </a:r>
          </a:p>
          <a:p>
            <a:pPr>
              <a:lnSpc>
                <a:spcPct val="80000"/>
              </a:lnSpc>
              <a:defRPr/>
            </a:pPr>
            <a:endParaRPr lang="fr-FR" sz="1200" noProof="1">
              <a:latin typeface="Courier New" pitchFamily="49" charset="0"/>
            </a:endParaRPr>
          </a:p>
          <a:p>
            <a:pPr>
              <a:lnSpc>
                <a:spcPct val="80000"/>
              </a:lnSpc>
              <a:defRPr/>
            </a:pPr>
            <a:r>
              <a:rPr lang="fr-FR" sz="1600" noProof="1">
                <a:latin typeface="Courier New" pitchFamily="49" charset="0"/>
              </a:rPr>
              <a:t>  </a:t>
            </a:r>
            <a:r>
              <a:rPr lang="fr-FR" sz="1600" b="1" noProof="1">
                <a:latin typeface="Courier New" pitchFamily="49" charset="0"/>
              </a:rPr>
              <a:t>public</a:t>
            </a:r>
            <a:r>
              <a:rPr lang="fr-FR" sz="1600" noProof="1">
                <a:latin typeface="Courier New" pitchFamily="49" charset="0"/>
              </a:rPr>
              <a:t> CompteBancaire(</a:t>
            </a:r>
            <a:r>
              <a:rPr lang="fr-FR" sz="1600" b="1" noProof="1">
                <a:latin typeface="Courier New" pitchFamily="49" charset="0"/>
              </a:rPr>
              <a:t>ulong</a:t>
            </a:r>
            <a:r>
              <a:rPr lang="fr-FR" sz="1600" noProof="1">
                <a:latin typeface="Courier New" pitchFamily="49" charset="0"/>
              </a:rPr>
              <a:t> numinit, </a:t>
            </a:r>
            <a:r>
              <a:rPr lang="fr-FR" sz="1600" b="1" noProof="1">
                <a:latin typeface="Courier New" pitchFamily="49" charset="0"/>
              </a:rPr>
              <a:t>decimal</a:t>
            </a:r>
            <a:r>
              <a:rPr lang="fr-FR" sz="1600" noProof="1">
                <a:latin typeface="Courier New" pitchFamily="49" charset="0"/>
              </a:rPr>
              <a:t> solinit)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numcpte</a:t>
            </a:r>
            <a:r>
              <a:rPr lang="fr-FR" noProof="1"/>
              <a:t> </a:t>
            </a:r>
            <a:r>
              <a:rPr lang="fr-FR" sz="1600" noProof="1">
                <a:latin typeface="Courier New" pitchFamily="49" charset="0"/>
              </a:rPr>
              <a:t>= numinit;</a:t>
            </a:r>
          </a:p>
          <a:p>
            <a:pPr>
              <a:lnSpc>
                <a:spcPct val="80000"/>
              </a:lnSpc>
              <a:defRPr/>
            </a:pPr>
            <a:r>
              <a:rPr lang="fr-FR" sz="1600" noProof="1">
                <a:latin typeface="Courier New" pitchFamily="49" charset="0"/>
              </a:rPr>
              <a:t>      Solde</a:t>
            </a:r>
            <a:r>
              <a:rPr lang="fr-FR" noProof="1"/>
              <a:t> </a:t>
            </a:r>
            <a:r>
              <a:rPr lang="fr-FR" sz="1600" noProof="1">
                <a:latin typeface="Courier New" pitchFamily="49" charset="0"/>
              </a:rPr>
              <a:t>= solinit;</a:t>
            </a:r>
          </a:p>
          <a:p>
            <a:pPr>
              <a:lnSpc>
                <a:spcPct val="80000"/>
              </a:lnSpc>
              <a:defRPr/>
            </a:pPr>
            <a:r>
              <a:rPr lang="fr-FR" sz="1600" noProof="1">
                <a:latin typeface="Courier New" pitchFamily="49" charset="0"/>
              </a:rPr>
              <a:t>  }</a:t>
            </a:r>
          </a:p>
          <a:p>
            <a:pPr>
              <a:lnSpc>
                <a:spcPct val="80000"/>
              </a:lnSpc>
              <a:defRPr/>
            </a:pPr>
            <a:r>
              <a:rPr lang="fr-FR" sz="1600" i="1" noProof="1">
                <a:latin typeface="Courier New" pitchFamily="49" charset="0"/>
              </a:rPr>
              <a:t>  … Deposer, Retirer et autres méthodes …</a:t>
            </a:r>
          </a:p>
          <a:p>
            <a:pPr>
              <a:lnSpc>
                <a:spcPct val="80000"/>
              </a:lnSpc>
              <a:defRPr/>
            </a:pPr>
            <a:r>
              <a:rPr lang="fr-FR" sz="1600" noProof="1">
                <a:latin typeface="Courier New" pitchFamily="49" charset="0"/>
              </a:rPr>
              <a:t>}</a:t>
            </a:r>
          </a:p>
        </p:txBody>
      </p:sp>
      <p:sp>
        <p:nvSpPr>
          <p:cNvPr id="30725" name="Text Box 11"/>
          <p:cNvSpPr txBox="1">
            <a:spLocks noChangeArrowheads="1"/>
          </p:cNvSpPr>
          <p:nvPr/>
        </p:nvSpPr>
        <p:spPr bwMode="auto">
          <a:xfrm>
            <a:off x="708025" y="6145213"/>
            <a:ext cx="4584700" cy="304800"/>
          </a:xfrm>
          <a:prstGeom prst="rect">
            <a:avLst/>
          </a:prstGeom>
          <a:noFill/>
          <a:ln w="12700">
            <a:noFill/>
            <a:miter lim="800000"/>
            <a:headEnd/>
            <a:tailEnd/>
          </a:ln>
        </p:spPr>
        <p:txBody>
          <a:bodyPr>
            <a:spAutoFit/>
          </a:bodyPr>
          <a:lstStyle/>
          <a:p>
            <a:pPr>
              <a:spcBef>
                <a:spcPct val="50000"/>
              </a:spcBef>
            </a:pPr>
            <a:r>
              <a:rPr lang="en-US"/>
              <a:t>\Course\419\Samples\BankAccount1</a:t>
            </a:r>
          </a:p>
        </p:txBody>
      </p:sp>
      <p:sp>
        <p:nvSpPr>
          <p:cNvPr id="30726" name="cddrive"/>
          <p:cNvSpPr>
            <a:spLocks noEditPoints="1" noChangeArrowheads="1"/>
          </p:cNvSpPr>
          <p:nvPr/>
        </p:nvSpPr>
        <p:spPr bwMode="auto">
          <a:xfrm>
            <a:off x="315913" y="614362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fr-FR"/>
              <a:t>Surcharge des constructeurs</a:t>
            </a:r>
            <a:br>
              <a:rPr lang="fr-FR"/>
            </a:br>
            <a:r>
              <a:rPr lang="fr-FR"/>
              <a:t>(suite)</a:t>
            </a:r>
          </a:p>
        </p:txBody>
      </p:sp>
      <p:sp>
        <p:nvSpPr>
          <p:cNvPr id="31747" name="Rectangle 3"/>
          <p:cNvSpPr>
            <a:spLocks noGrp="1" noChangeArrowheads="1"/>
          </p:cNvSpPr>
          <p:nvPr>
            <p:ph idx="1"/>
          </p:nvPr>
        </p:nvSpPr>
        <p:spPr>
          <a:xfrm>
            <a:off x="290513" y="1195388"/>
            <a:ext cx="8599487" cy="5281612"/>
          </a:xfrm>
        </p:spPr>
        <p:txBody>
          <a:bodyPr/>
          <a:lstStyle/>
          <a:p>
            <a:pPr>
              <a:spcBef>
                <a:spcPts val="1200"/>
              </a:spcBef>
              <a:spcAft>
                <a:spcPts val="300"/>
              </a:spcAft>
            </a:pPr>
            <a:r>
              <a:rPr lang="fr-FR"/>
              <a:t>Notez que puisque nous n’avons pas défini de constructeur par défaut, l’instruction </a:t>
            </a:r>
            <a:r>
              <a:rPr lang="fr-FR">
                <a:latin typeface="Courier New" pitchFamily="49" charset="0"/>
              </a:rPr>
              <a:t>CompteBancaire</a:t>
            </a:r>
            <a:r>
              <a:rPr lang="fr-FR"/>
              <a:t> </a:t>
            </a:r>
            <a:r>
              <a:rPr lang="fr-FR">
                <a:latin typeface="Courier New" pitchFamily="49" charset="0"/>
              </a:rPr>
              <a:t>c = new CompteBancaire();</a:t>
            </a:r>
            <a:r>
              <a:rPr lang="fr-FR"/>
              <a:t> aurait généré une erreur de compilation</a:t>
            </a:r>
          </a:p>
          <a:p>
            <a:pPr lvl="1"/>
            <a:r>
              <a:rPr lang="fr-FR"/>
              <a:t>Le code client est par conséquent dans l’obligation de fournir des valeurs d’initialisation pour les champs d’instance</a:t>
            </a: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r>
              <a:rPr lang="fr-FR"/>
              <a:t>Nous pouvons aussi écrire nous-mêmes un constructeur par défaut</a:t>
            </a:r>
          </a:p>
          <a:p>
            <a:pPr lvl="1"/>
            <a:r>
              <a:rPr lang="fr-FR"/>
              <a:t>Ce qui peut parfois s’avérer nécessaire</a:t>
            </a:r>
          </a:p>
        </p:txBody>
      </p:sp>
      <p:sp>
        <p:nvSpPr>
          <p:cNvPr id="160" name="Rectangle 4"/>
          <p:cNvSpPr>
            <a:spLocks noChangeArrowheads="1"/>
          </p:cNvSpPr>
          <p:nvPr/>
        </p:nvSpPr>
        <p:spPr bwMode="blackWhite">
          <a:xfrm>
            <a:off x="582613" y="2827338"/>
            <a:ext cx="7993062" cy="283845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nchor="ctr">
            <a:spAutoFit/>
          </a:bodyPr>
          <a:lstStyle/>
          <a:p>
            <a:pPr>
              <a:lnSpc>
                <a:spcPct val="80000"/>
              </a:lnSpc>
            </a:pPr>
            <a:r>
              <a:rPr lang="en-US" sz="1600" b="1">
                <a:latin typeface="Courier New" pitchFamily="49" charset="0"/>
              </a:rPr>
              <a:t>using</a:t>
            </a:r>
            <a:r>
              <a:rPr lang="en-US" sz="1600">
                <a:latin typeface="Courier New" pitchFamily="49" charset="0"/>
              </a:rPr>
              <a:t> System;</a:t>
            </a:r>
          </a:p>
          <a:p>
            <a:pPr>
              <a:lnSpc>
                <a:spcPct val="80000"/>
              </a:lnSpc>
            </a:pPr>
            <a:r>
              <a:rPr lang="en-US" sz="1600" b="1">
                <a:latin typeface="Courier New" pitchFamily="49" charset="0"/>
              </a:rPr>
              <a:t>namespace</a:t>
            </a:r>
            <a:r>
              <a:rPr lang="en-US" sz="1600">
                <a:latin typeface="Courier New" pitchFamily="49" charset="0"/>
              </a:rPr>
              <a:t> Banque</a:t>
            </a:r>
          </a:p>
          <a:p>
            <a:pPr>
              <a:lnSpc>
                <a:spcPct val="80000"/>
              </a:lnSpc>
            </a:pPr>
            <a:r>
              <a:rPr lang="en-US" sz="1600">
                <a:latin typeface="Courier New" pitchFamily="49" charset="0"/>
              </a:rPr>
              <a:t>{</a:t>
            </a:r>
          </a:p>
          <a:p>
            <a:pPr>
              <a:lnSpc>
                <a:spcPct val="80000"/>
              </a:lnSpc>
            </a:pPr>
            <a:r>
              <a:rPr lang="en-US" sz="1600" b="1">
                <a:latin typeface="Courier New" pitchFamily="49" charset="0"/>
              </a:rPr>
              <a:t>  public class</a:t>
            </a:r>
            <a:r>
              <a:rPr lang="en-US" sz="1600">
                <a:latin typeface="Courier New" pitchFamily="49" charset="0"/>
              </a:rPr>
              <a:t> CompteBancaire</a:t>
            </a:r>
          </a:p>
          <a:p>
            <a:pPr>
              <a:lnSpc>
                <a:spcPct val="80000"/>
              </a:lnSpc>
            </a:pPr>
            <a:r>
              <a:rPr lang="en-US" sz="1600">
                <a:latin typeface="Courier New" pitchFamily="49" charset="0"/>
              </a:rPr>
              <a:t>  {</a:t>
            </a:r>
          </a:p>
          <a:p>
            <a:pPr>
              <a:lnSpc>
                <a:spcPct val="80000"/>
              </a:lnSpc>
            </a:pPr>
            <a:r>
              <a:rPr lang="en-US" sz="1600" b="1">
                <a:latin typeface="Courier New" pitchFamily="49" charset="0"/>
              </a:rPr>
              <a:t>    public static void</a:t>
            </a:r>
            <a:r>
              <a:rPr lang="en-US" sz="1600">
                <a:latin typeface="Courier New" pitchFamily="49" charset="0"/>
              </a:rPr>
              <a:t> Main()</a:t>
            </a:r>
          </a:p>
          <a:p>
            <a:pPr>
              <a:lnSpc>
                <a:spcPct val="80000"/>
              </a:lnSpc>
            </a:pPr>
            <a:r>
              <a:rPr lang="en-US" sz="1600">
                <a:latin typeface="Courier New" pitchFamily="49" charset="0"/>
              </a:rPr>
              <a:t>    {</a:t>
            </a:r>
          </a:p>
          <a:p>
            <a:pPr>
              <a:lnSpc>
                <a:spcPct val="80000"/>
              </a:lnSpc>
            </a:pPr>
            <a:r>
              <a:rPr lang="en-US" sz="1600">
                <a:latin typeface="Courier New" pitchFamily="49" charset="0"/>
              </a:rPr>
              <a:t>      // CompteBancaire c1 = </a:t>
            </a:r>
            <a:r>
              <a:rPr lang="en-US" sz="1600" b="1">
                <a:latin typeface="Courier New" pitchFamily="49" charset="0"/>
              </a:rPr>
              <a:t>new</a:t>
            </a:r>
            <a:r>
              <a:rPr lang="en-US" sz="1600">
                <a:latin typeface="Courier New" pitchFamily="49" charset="0"/>
              </a:rPr>
              <a:t> CompteBancaire(); // Illégal !</a:t>
            </a:r>
          </a:p>
          <a:p>
            <a:pPr>
              <a:lnSpc>
                <a:spcPct val="80000"/>
              </a:lnSpc>
            </a:pPr>
            <a:r>
              <a:rPr lang="en-US" sz="1600">
                <a:latin typeface="Courier New" pitchFamily="49" charset="0"/>
              </a:rPr>
              <a:t>      // ci-dessous : OK</a:t>
            </a:r>
          </a:p>
          <a:p>
            <a:pPr>
              <a:lnSpc>
                <a:spcPct val="80000"/>
              </a:lnSpc>
            </a:pPr>
            <a:r>
              <a:rPr lang="en-US" sz="1600">
                <a:latin typeface="Courier New" pitchFamily="49" charset="0"/>
              </a:rPr>
              <a:t>      CompteBancaire c2 = </a:t>
            </a:r>
            <a:r>
              <a:rPr lang="en-US" sz="1600" b="1">
                <a:latin typeface="Courier New" pitchFamily="49" charset="0"/>
              </a:rPr>
              <a:t>new</a:t>
            </a:r>
            <a:r>
              <a:rPr lang="en-US" sz="1600">
                <a:latin typeface="Courier New" pitchFamily="49" charset="0"/>
              </a:rPr>
              <a:t> CompteBancaire(112677L, 200.00M); </a:t>
            </a:r>
          </a:p>
          <a:p>
            <a:pPr>
              <a:lnSpc>
                <a:spcPct val="80000"/>
              </a:lnSpc>
            </a:pPr>
            <a:r>
              <a:rPr lang="en-US" sz="1600">
                <a:latin typeface="Courier New" pitchFamily="49" charset="0"/>
              </a:rPr>
              <a:t>      ...</a:t>
            </a:r>
          </a:p>
          <a:p>
            <a:pPr>
              <a:lnSpc>
                <a:spcPct val="80000"/>
              </a:lnSpc>
            </a:pPr>
            <a:r>
              <a:rPr lang="en-US" sz="1600">
                <a:latin typeface="Courier New" pitchFamily="49" charset="0"/>
              </a:rPr>
              <a:t>    }</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45443" name="Rectangle 3"/>
          <p:cNvSpPr>
            <a:spLocks noChangeArrowheads="1"/>
          </p:cNvSpPr>
          <p:nvPr/>
        </p:nvSpPr>
        <p:spPr bwMode="blackWhite">
          <a:xfrm>
            <a:off x="1803400" y="2438400"/>
            <a:ext cx="4876800" cy="34242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defRPr/>
            </a:pPr>
            <a:r>
              <a:rPr lang="en-US" sz="1600" b="1">
                <a:latin typeface="Courier New" pitchFamily="49" charset="0"/>
              </a:rPr>
              <a:t>public class</a:t>
            </a:r>
            <a:r>
              <a:rPr lang="en-US" sz="1600">
                <a:latin typeface="Courier New" pitchFamily="49" charset="0"/>
              </a:rPr>
              <a:t> Personne</a:t>
            </a:r>
          </a:p>
          <a:p>
            <a:pPr>
              <a:lnSpc>
                <a:spcPct val="80000"/>
              </a:lnSpc>
              <a:defRPr/>
            </a:pPr>
            <a:r>
              <a:rPr lang="en-US" sz="1600">
                <a:latin typeface="Courier New" pitchFamily="49" charset="0"/>
              </a:rPr>
              <a:t>{</a:t>
            </a:r>
          </a:p>
          <a:p>
            <a:pPr>
              <a:lnSpc>
                <a:spcPct val="80000"/>
              </a:lnSpc>
              <a:defRPr/>
            </a:pPr>
            <a:r>
              <a:rPr lang="en-US" sz="1600" b="1">
                <a:latin typeface="Courier New" pitchFamily="49" charset="0"/>
              </a:rPr>
              <a:t>    private string</a:t>
            </a:r>
            <a:r>
              <a:rPr lang="en-US" sz="1600">
                <a:latin typeface="Courier New" pitchFamily="49" charset="0"/>
              </a:rPr>
              <a:t> nom;</a:t>
            </a:r>
          </a:p>
          <a:p>
            <a:pPr>
              <a:lnSpc>
                <a:spcPct val="80000"/>
              </a:lnSpc>
              <a:defRPr/>
            </a:pPr>
            <a:r>
              <a:rPr lang="en-US" sz="1600" b="1">
                <a:latin typeface="Courier New" pitchFamily="49" charset="0"/>
              </a:rPr>
              <a:t>    private int</a:t>
            </a:r>
            <a:r>
              <a:rPr lang="en-US" sz="1600">
                <a:latin typeface="Courier New" pitchFamily="49" charset="0"/>
              </a:rPr>
              <a:t> age;</a:t>
            </a:r>
          </a:p>
          <a:p>
            <a:pPr>
              <a:lnSpc>
                <a:spcPct val="80000"/>
              </a:lnSpc>
              <a:defRPr/>
            </a:pPr>
            <a:endParaRPr lang="en-US" sz="1600">
              <a:latin typeface="Courier New" pitchFamily="49" charset="0"/>
            </a:endParaRPr>
          </a:p>
          <a:p>
            <a:pPr>
              <a:lnSpc>
                <a:spcPct val="80000"/>
              </a:lnSpc>
              <a:defRPr/>
            </a:pPr>
            <a:r>
              <a:rPr lang="en-US" sz="1600">
                <a:latin typeface="Courier New" pitchFamily="49" charset="0"/>
              </a:rPr>
              <a:t>    </a:t>
            </a:r>
            <a:r>
              <a:rPr lang="en-US" sz="1600" b="1">
                <a:latin typeface="Courier New" pitchFamily="49" charset="0"/>
              </a:rPr>
              <a:t>public void </a:t>
            </a:r>
            <a:r>
              <a:rPr lang="en-US" sz="1600">
                <a:latin typeface="Courier New" pitchFamily="49" charset="0"/>
              </a:rPr>
              <a:t>UneMethode(</a:t>
            </a:r>
            <a:r>
              <a:rPr lang="en-US" sz="1600" b="1">
                <a:latin typeface="Courier New" pitchFamily="49" charset="0"/>
              </a:rPr>
              <a:t>string</a:t>
            </a:r>
            <a:r>
              <a:rPr lang="en-US" sz="1600">
                <a:latin typeface="Courier New" pitchFamily="49" charset="0"/>
              </a:rPr>
              <a:t> s)</a:t>
            </a:r>
          </a:p>
          <a:p>
            <a:pPr>
              <a:lnSpc>
                <a:spcPct val="80000"/>
              </a:lnSpc>
              <a:defRPr/>
            </a:pPr>
            <a:r>
              <a:rPr lang="en-US" sz="1600">
                <a:latin typeface="Courier New" pitchFamily="49" charset="0"/>
              </a:rPr>
              <a:t>    {</a:t>
            </a:r>
          </a:p>
          <a:p>
            <a:pPr>
              <a:lnSpc>
                <a:spcPct val="80000"/>
              </a:lnSpc>
              <a:defRPr/>
            </a:pPr>
            <a:r>
              <a:rPr lang="en-US" sz="1600">
                <a:latin typeface="Courier New" pitchFamily="49" charset="0"/>
              </a:rPr>
              <a:t>	</a:t>
            </a:r>
            <a:r>
              <a:rPr lang="en-US" sz="1600" b="1">
                <a:latin typeface="Courier New" pitchFamily="49" charset="0"/>
              </a:rPr>
              <a:t>int</a:t>
            </a:r>
            <a:r>
              <a:rPr lang="en-US" sz="1600">
                <a:latin typeface="Courier New" pitchFamily="49" charset="0"/>
              </a:rPr>
              <a:t> i;</a:t>
            </a:r>
          </a:p>
          <a:p>
            <a:pPr>
              <a:lnSpc>
                <a:spcPct val="80000"/>
              </a:lnSpc>
              <a:defRPr/>
            </a:pPr>
            <a:r>
              <a:rPr lang="en-US" sz="1600">
                <a:latin typeface="Courier New" pitchFamily="49" charset="0"/>
              </a:rPr>
              <a:t>	</a:t>
            </a:r>
            <a:r>
              <a:rPr lang="en-US" sz="1600" b="1">
                <a:latin typeface="Courier New" pitchFamily="49" charset="0"/>
              </a:rPr>
              <a:t>double</a:t>
            </a:r>
            <a:r>
              <a:rPr lang="en-US" sz="1600">
                <a:latin typeface="Courier New" pitchFamily="49" charset="0"/>
              </a:rPr>
              <a:t> x;</a:t>
            </a:r>
          </a:p>
          <a:p>
            <a:pPr>
              <a:lnSpc>
                <a:spcPct val="80000"/>
              </a:lnSpc>
              <a:defRPr/>
            </a:pPr>
            <a:r>
              <a:rPr lang="en-US" sz="1600">
                <a:latin typeface="Courier New" pitchFamily="49" charset="0"/>
              </a:rPr>
              <a:t>	… </a:t>
            </a:r>
            <a:r>
              <a:rPr lang="en-US" sz="1600" i="1">
                <a:latin typeface="Courier New" pitchFamily="49" charset="0"/>
              </a:rPr>
              <a:t>instructions</a:t>
            </a:r>
            <a:r>
              <a:rPr lang="en-US" sz="1600">
                <a:latin typeface="Courier New" pitchFamily="49" charset="0"/>
              </a:rPr>
              <a:t> …</a:t>
            </a:r>
          </a:p>
          <a:p>
            <a:pPr>
              <a:lnSpc>
                <a:spcPct val="80000"/>
              </a:lnSpc>
              <a:defRPr/>
            </a:pPr>
            <a:r>
              <a:rPr lang="en-US" sz="1600">
                <a:latin typeface="Courier New" pitchFamily="49" charset="0"/>
              </a:rPr>
              <a:t>    }</a:t>
            </a:r>
          </a:p>
          <a:p>
            <a:pPr>
              <a:lnSpc>
                <a:spcPct val="80000"/>
              </a:lnSpc>
              <a:defRPr/>
            </a:pPr>
            <a:endParaRPr lang="en-US" sz="1600">
              <a:latin typeface="Courier New" pitchFamily="49" charset="0"/>
            </a:endParaRPr>
          </a:p>
          <a:p>
            <a:pPr>
              <a:lnSpc>
                <a:spcPct val="80000"/>
              </a:lnSpc>
              <a:defRPr/>
            </a:pPr>
            <a:r>
              <a:rPr lang="en-US" sz="1600">
                <a:latin typeface="Courier New" pitchFamily="49" charset="0"/>
              </a:rPr>
              <a:t>    </a:t>
            </a:r>
            <a:r>
              <a:rPr lang="en-US" sz="1600" b="1">
                <a:latin typeface="Courier New" pitchFamily="49" charset="0"/>
              </a:rPr>
              <a:t>public void</a:t>
            </a:r>
            <a:r>
              <a:rPr lang="en-US" sz="1600">
                <a:latin typeface="Courier New" pitchFamily="49" charset="0"/>
              </a:rPr>
              <a:t> SetNom(</a:t>
            </a:r>
            <a:r>
              <a:rPr lang="en-US" sz="1600" b="1">
                <a:latin typeface="Courier New" pitchFamily="49" charset="0"/>
              </a:rPr>
              <a:t>string</a:t>
            </a:r>
            <a:r>
              <a:rPr lang="en-US" sz="1600">
                <a:latin typeface="Courier New" pitchFamily="49" charset="0"/>
              </a:rPr>
              <a:t> nom)</a:t>
            </a:r>
          </a:p>
          <a:p>
            <a:pPr>
              <a:lnSpc>
                <a:spcPct val="80000"/>
              </a:lnSpc>
              <a:defRPr/>
            </a:pPr>
            <a:r>
              <a:rPr lang="en-US" sz="1600">
                <a:latin typeface="Courier New" pitchFamily="49" charset="0"/>
              </a:rPr>
              <a:t>    {</a:t>
            </a:r>
          </a:p>
          <a:p>
            <a:pPr>
              <a:lnSpc>
                <a:spcPct val="80000"/>
              </a:lnSpc>
              <a:defRPr/>
            </a:pPr>
            <a:r>
              <a:rPr lang="en-US" sz="1600">
                <a:latin typeface="Courier New" pitchFamily="49" charset="0"/>
              </a:rPr>
              <a:t>	</a:t>
            </a:r>
            <a:r>
              <a:rPr lang="en-US" sz="1600" b="1">
                <a:latin typeface="Courier New" pitchFamily="49" charset="0"/>
              </a:rPr>
              <a:t>this</a:t>
            </a:r>
            <a:r>
              <a:rPr lang="en-US" sz="1600">
                <a:latin typeface="Courier New" pitchFamily="49" charset="0"/>
              </a:rPr>
              <a:t>.nom = nom;</a:t>
            </a:r>
          </a:p>
          <a:p>
            <a:pPr>
              <a:lnSpc>
                <a:spcPct val="80000"/>
              </a:lnSpc>
              <a:defRPr/>
            </a:pPr>
            <a:r>
              <a:rPr lang="en-US" sz="1600">
                <a:latin typeface="Courier New" pitchFamily="49" charset="0"/>
              </a:rPr>
              <a:t>    }</a:t>
            </a:r>
          </a:p>
          <a:p>
            <a:pPr>
              <a:lnSpc>
                <a:spcPct val="80000"/>
              </a:lnSpc>
              <a:defRPr/>
            </a:pPr>
            <a:r>
              <a:rPr lang="en-US" sz="1600">
                <a:latin typeface="Courier New" pitchFamily="49" charset="0"/>
              </a:rPr>
              <a:t>}</a:t>
            </a:r>
          </a:p>
        </p:txBody>
      </p:sp>
      <p:sp>
        <p:nvSpPr>
          <p:cNvPr id="34820" name="AutoShape 4"/>
          <p:cNvSpPr>
            <a:spLocks noChangeArrowheads="1"/>
          </p:cNvSpPr>
          <p:nvPr/>
        </p:nvSpPr>
        <p:spPr bwMode="blackWhite">
          <a:xfrm>
            <a:off x="5689600" y="2819400"/>
            <a:ext cx="933450" cy="304800"/>
          </a:xfrm>
          <a:prstGeom prst="wedgeRectCallout">
            <a:avLst>
              <a:gd name="adj1" fmla="val -137583"/>
              <a:gd name="adj2" fmla="val 1042"/>
            </a:avLst>
          </a:prstGeom>
          <a:solidFill>
            <a:schemeClr val="hlink"/>
          </a:solidFill>
          <a:ln w="12700">
            <a:solidFill>
              <a:schemeClr val="tx1"/>
            </a:solidFill>
            <a:miter lim="800000"/>
            <a:headEnd/>
            <a:tailEnd/>
          </a:ln>
        </p:spPr>
        <p:txBody>
          <a:bodyPr/>
          <a:lstStyle/>
          <a:p>
            <a:r>
              <a:rPr lang="en-US" b="1"/>
              <a:t>Champs</a:t>
            </a:r>
          </a:p>
        </p:txBody>
      </p:sp>
      <p:sp>
        <p:nvSpPr>
          <p:cNvPr id="34821" name="AutoShape 5"/>
          <p:cNvSpPr>
            <a:spLocks noChangeArrowheads="1"/>
          </p:cNvSpPr>
          <p:nvPr/>
        </p:nvSpPr>
        <p:spPr bwMode="blackWhite">
          <a:xfrm>
            <a:off x="5006975" y="4329113"/>
            <a:ext cx="1774825" cy="319087"/>
          </a:xfrm>
          <a:prstGeom prst="wedgeRectCallout">
            <a:avLst>
              <a:gd name="adj1" fmla="val -107602"/>
              <a:gd name="adj2" fmla="val -140546"/>
            </a:avLst>
          </a:prstGeom>
          <a:solidFill>
            <a:schemeClr val="hlink"/>
          </a:solidFill>
          <a:ln w="12700">
            <a:solidFill>
              <a:schemeClr val="tx1"/>
            </a:solidFill>
            <a:miter lim="800000"/>
            <a:headEnd/>
            <a:tailEnd/>
          </a:ln>
        </p:spPr>
        <p:txBody>
          <a:bodyPr/>
          <a:lstStyle/>
          <a:p>
            <a:r>
              <a:rPr lang="en-US" b="1"/>
              <a:t>Variables locales</a:t>
            </a:r>
          </a:p>
        </p:txBody>
      </p:sp>
      <p:sp>
        <p:nvSpPr>
          <p:cNvPr id="34822" name="AutoShape 6"/>
          <p:cNvSpPr>
            <a:spLocks noChangeArrowheads="1"/>
          </p:cNvSpPr>
          <p:nvPr/>
        </p:nvSpPr>
        <p:spPr bwMode="blackWhite">
          <a:xfrm>
            <a:off x="6146800" y="3886200"/>
            <a:ext cx="1585913" cy="304800"/>
          </a:xfrm>
          <a:prstGeom prst="wedgeRectCallout">
            <a:avLst>
              <a:gd name="adj1" fmla="val -61412"/>
              <a:gd name="adj2" fmla="val -117190"/>
            </a:avLst>
          </a:prstGeom>
          <a:solidFill>
            <a:schemeClr val="hlink"/>
          </a:solidFill>
          <a:ln w="12700">
            <a:solidFill>
              <a:schemeClr val="tx1"/>
            </a:solidFill>
            <a:miter lim="800000"/>
            <a:headEnd/>
            <a:tailEnd/>
          </a:ln>
        </p:spPr>
        <p:txBody>
          <a:bodyPr/>
          <a:lstStyle/>
          <a:p>
            <a:r>
              <a:rPr lang="en-US" b="1"/>
              <a:t>Paramètre local </a:t>
            </a:r>
          </a:p>
        </p:txBody>
      </p:sp>
      <p:sp>
        <p:nvSpPr>
          <p:cNvPr id="34823" name="AutoShape 7"/>
          <p:cNvSpPr>
            <a:spLocks noChangeArrowheads="1"/>
          </p:cNvSpPr>
          <p:nvPr/>
        </p:nvSpPr>
        <p:spPr bwMode="blackWhite">
          <a:xfrm>
            <a:off x="3519488" y="5703888"/>
            <a:ext cx="3044825" cy="533400"/>
          </a:xfrm>
          <a:prstGeom prst="wedgeRectCallout">
            <a:avLst>
              <a:gd name="adj1" fmla="val -57875"/>
              <a:gd name="adj2" fmla="val -101190"/>
            </a:avLst>
          </a:prstGeom>
          <a:solidFill>
            <a:schemeClr val="hlink"/>
          </a:solidFill>
          <a:ln w="12700">
            <a:solidFill>
              <a:schemeClr val="tx1"/>
            </a:solidFill>
            <a:miter lim="800000"/>
            <a:headEnd/>
            <a:tailEnd/>
          </a:ln>
        </p:spPr>
        <p:txBody>
          <a:bodyPr/>
          <a:lstStyle/>
          <a:p>
            <a:r>
              <a:rPr lang="fr-FR" b="1"/>
              <a:t>Si une confusion est possible, utilisez </a:t>
            </a:r>
            <a:r>
              <a:rPr lang="fr-FR" b="1">
                <a:latin typeface="Courier New" pitchFamily="49" charset="0"/>
              </a:rPr>
              <a:t>this</a:t>
            </a:r>
            <a:r>
              <a:rPr lang="fr-FR" b="1"/>
              <a:t> pour désambiguïser</a:t>
            </a:r>
          </a:p>
        </p:txBody>
      </p:sp>
      <p:sp>
        <p:nvSpPr>
          <p:cNvPr id="445448" name="Rectangle 8"/>
          <p:cNvSpPr>
            <a:spLocks noGrp="1" noChangeArrowheads="1"/>
          </p:cNvSpPr>
          <p:nvPr>
            <p:ph type="title"/>
          </p:nvPr>
        </p:nvSpPr>
        <p:spPr/>
        <p:txBody>
          <a:bodyPr/>
          <a:lstStyle/>
          <a:p>
            <a:pPr>
              <a:defRPr/>
            </a:pPr>
            <a:r>
              <a:rPr lang="fr-FR"/>
              <a:t>Définition des données</a:t>
            </a:r>
          </a:p>
        </p:txBody>
      </p:sp>
      <p:sp>
        <p:nvSpPr>
          <p:cNvPr id="34825" name="Rectangle 9"/>
          <p:cNvSpPr>
            <a:spLocks noGrp="1" noChangeArrowheads="1"/>
          </p:cNvSpPr>
          <p:nvPr>
            <p:ph idx="1"/>
          </p:nvPr>
        </p:nvSpPr>
        <p:spPr>
          <a:xfrm>
            <a:off x="279400" y="1312863"/>
            <a:ext cx="8599488" cy="966787"/>
          </a:xfrm>
        </p:spPr>
        <p:txBody>
          <a:bodyPr/>
          <a:lstStyle/>
          <a:p>
            <a:pPr>
              <a:buFontTx/>
              <a:buChar char="•"/>
            </a:pPr>
            <a:r>
              <a:rPr lang="fr-FR">
                <a:cs typeface="Arial" charset="0"/>
              </a:rPr>
              <a:t>En C#, les données peuvent être définies uniquement comme</a:t>
            </a:r>
          </a:p>
          <a:p>
            <a:pPr lvl="1">
              <a:buFontTx/>
              <a:buChar char="—"/>
            </a:pPr>
            <a:r>
              <a:rPr lang="fr-FR">
                <a:cs typeface="Arial" charset="0"/>
              </a:rPr>
              <a:t>Champs (d’instance ou statiques)</a:t>
            </a:r>
          </a:p>
          <a:p>
            <a:pPr lvl="1">
              <a:buFontTx/>
              <a:buChar char="—"/>
            </a:pPr>
            <a:r>
              <a:rPr lang="fr-FR">
                <a:cs typeface="Arial" charset="0"/>
              </a:rPr>
              <a:t>Variables locales ou paramètres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r>
              <a:rPr lang="en-US" sz="2400" b="1">
                <a:solidFill>
                  <a:schemeClr val="tx2"/>
                </a:solidFill>
              </a:rPr>
              <a:t> </a:t>
            </a:r>
          </a:p>
        </p:txBody>
      </p:sp>
      <p:sp>
        <p:nvSpPr>
          <p:cNvPr id="35843" name="Text Box 3"/>
          <p:cNvSpPr txBox="1">
            <a:spLocks noChangeArrowheads="1"/>
          </p:cNvSpPr>
          <p:nvPr/>
        </p:nvSpPr>
        <p:spPr bwMode="blackWhite">
          <a:xfrm>
            <a:off x="4140200" y="3549650"/>
            <a:ext cx="2873375" cy="1301750"/>
          </a:xfrm>
          <a:prstGeom prst="rect">
            <a:avLst/>
          </a:prstGeom>
          <a:solidFill>
            <a:schemeClr val="accent1"/>
          </a:solidFill>
          <a:ln w="12700">
            <a:solidFill>
              <a:schemeClr val="tx1"/>
            </a:solidFill>
            <a:miter lim="800000"/>
            <a:headEnd/>
            <a:tailEnd/>
          </a:ln>
        </p:spPr>
        <p:txBody>
          <a:bodyPr>
            <a:spAutoFit/>
          </a:bodyPr>
          <a:lstStyle/>
          <a:p>
            <a:pPr>
              <a:spcBef>
                <a:spcPct val="50000"/>
              </a:spcBef>
            </a:pPr>
            <a:endParaRPr lang="en-US" sz="1000" i="1"/>
          </a:p>
          <a:p>
            <a:pPr algn="ctr">
              <a:lnSpc>
                <a:spcPct val="140000"/>
              </a:lnSpc>
              <a:spcBef>
                <a:spcPct val="50000"/>
              </a:spcBef>
            </a:pPr>
            <a:r>
              <a:rPr lang="en-US" sz="1800" i="1"/>
              <a:t>…</a:t>
            </a:r>
            <a:r>
              <a:rPr lang="en-US" sz="1600" i="1"/>
              <a:t> données d’instance</a:t>
            </a:r>
            <a:r>
              <a:rPr lang="en-US" sz="1800" i="1"/>
              <a:t> …</a:t>
            </a:r>
          </a:p>
          <a:p>
            <a:pPr>
              <a:lnSpc>
                <a:spcPct val="140000"/>
              </a:lnSpc>
              <a:spcBef>
                <a:spcPct val="50000"/>
              </a:spcBef>
            </a:pPr>
            <a:endParaRPr lang="en-US" sz="1800" i="1"/>
          </a:p>
        </p:txBody>
      </p:sp>
      <p:sp>
        <p:nvSpPr>
          <p:cNvPr id="35845" name="Text Box 5"/>
          <p:cNvSpPr txBox="1">
            <a:spLocks noChangeArrowheads="1"/>
          </p:cNvSpPr>
          <p:nvPr/>
        </p:nvSpPr>
        <p:spPr bwMode="auto">
          <a:xfrm>
            <a:off x="1493838" y="4022725"/>
            <a:ext cx="869950" cy="366713"/>
          </a:xfrm>
          <a:prstGeom prst="rect">
            <a:avLst/>
          </a:prstGeom>
          <a:noFill/>
          <a:ln w="12700">
            <a:noFill/>
            <a:miter lim="800000"/>
            <a:headEnd/>
            <a:tailEnd/>
          </a:ln>
        </p:spPr>
        <p:txBody>
          <a:bodyPr>
            <a:spAutoFit/>
          </a:bodyPr>
          <a:lstStyle/>
          <a:p>
            <a:pPr>
              <a:spcBef>
                <a:spcPct val="50000"/>
              </a:spcBef>
            </a:pPr>
            <a:r>
              <a:rPr lang="en-US" sz="1800" b="1">
                <a:latin typeface="Courier New" pitchFamily="49" charset="0"/>
              </a:rPr>
              <a:t>this</a:t>
            </a:r>
          </a:p>
        </p:txBody>
      </p:sp>
      <p:sp>
        <p:nvSpPr>
          <p:cNvPr id="35846" name="Text Box 6"/>
          <p:cNvSpPr txBox="1">
            <a:spLocks noChangeArrowheads="1"/>
          </p:cNvSpPr>
          <p:nvPr/>
        </p:nvSpPr>
        <p:spPr bwMode="auto">
          <a:xfrm>
            <a:off x="4829175" y="2884488"/>
            <a:ext cx="1406525" cy="641350"/>
          </a:xfrm>
          <a:prstGeom prst="rect">
            <a:avLst/>
          </a:prstGeom>
          <a:noFill/>
          <a:ln w="12700">
            <a:noFill/>
            <a:miter lim="800000"/>
            <a:headEnd/>
            <a:tailEnd/>
          </a:ln>
        </p:spPr>
        <p:txBody>
          <a:bodyPr>
            <a:spAutoFit/>
          </a:bodyPr>
          <a:lstStyle/>
          <a:p>
            <a:pPr algn="ctr">
              <a:spcBef>
                <a:spcPct val="50000"/>
              </a:spcBef>
            </a:pPr>
            <a:r>
              <a:rPr lang="en-US" sz="1800" i="1">
                <a:latin typeface="Courier New" pitchFamily="49" charset="0"/>
              </a:rPr>
              <a:t>objet courant</a:t>
            </a:r>
          </a:p>
        </p:txBody>
      </p:sp>
      <p:sp>
        <p:nvSpPr>
          <p:cNvPr id="35847" name="Oval 7"/>
          <p:cNvSpPr>
            <a:spLocks noChangeArrowheads="1"/>
          </p:cNvSpPr>
          <p:nvPr/>
        </p:nvSpPr>
        <p:spPr bwMode="auto">
          <a:xfrm>
            <a:off x="2255838" y="4014788"/>
            <a:ext cx="314325" cy="406400"/>
          </a:xfrm>
          <a:prstGeom prst="ellipse">
            <a:avLst/>
          </a:prstGeom>
          <a:solidFill>
            <a:schemeClr val="tx1"/>
          </a:solidFill>
          <a:ln w="12700">
            <a:solidFill>
              <a:schemeClr val="tx1"/>
            </a:solidFill>
            <a:round/>
            <a:headEnd/>
            <a:tailEnd/>
          </a:ln>
        </p:spPr>
        <p:txBody>
          <a:bodyPr anchor="ctr">
            <a:spAutoFit/>
          </a:bodyPr>
          <a:lstStyle/>
          <a:p>
            <a:endParaRPr lang="fr-FR"/>
          </a:p>
        </p:txBody>
      </p:sp>
      <p:sp>
        <p:nvSpPr>
          <p:cNvPr id="35848" name="Line 8"/>
          <p:cNvSpPr>
            <a:spLocks noChangeShapeType="1"/>
          </p:cNvSpPr>
          <p:nvPr/>
        </p:nvSpPr>
        <p:spPr bwMode="auto">
          <a:xfrm>
            <a:off x="2503488" y="4191000"/>
            <a:ext cx="1606550" cy="0"/>
          </a:xfrm>
          <a:prstGeom prst="line">
            <a:avLst/>
          </a:prstGeom>
          <a:noFill/>
          <a:ln w="38100">
            <a:solidFill>
              <a:schemeClr val="tx1"/>
            </a:solidFill>
            <a:round/>
            <a:headEnd/>
            <a:tailEnd type="triangle" w="med" len="med"/>
          </a:ln>
        </p:spPr>
        <p:txBody>
          <a:bodyPr>
            <a:spAutoFit/>
          </a:bodyPr>
          <a:lstStyle/>
          <a:p>
            <a:endParaRPr lang="fr-FR"/>
          </a:p>
        </p:txBody>
      </p:sp>
      <p:sp>
        <p:nvSpPr>
          <p:cNvPr id="447497" name="Rectangle 9"/>
          <p:cNvSpPr>
            <a:spLocks noGrp="1" noChangeArrowheads="1"/>
          </p:cNvSpPr>
          <p:nvPr>
            <p:ph type="title"/>
          </p:nvPr>
        </p:nvSpPr>
        <p:spPr/>
        <p:txBody>
          <a:bodyPr/>
          <a:lstStyle/>
          <a:p>
            <a:pPr>
              <a:defRPr/>
            </a:pPr>
            <a:r>
              <a:rPr lang="fr-FR"/>
              <a:t>La référence </a:t>
            </a:r>
            <a:r>
              <a:rPr lang="fr-FR">
                <a:latin typeface="Courier New" pitchFamily="49" charset="0"/>
              </a:rPr>
              <a:t>this</a:t>
            </a:r>
            <a:r>
              <a:rPr lang="fr-FR"/>
              <a:t> </a:t>
            </a:r>
          </a:p>
        </p:txBody>
      </p:sp>
      <p:sp>
        <p:nvSpPr>
          <p:cNvPr id="35850" name="Rectangle 10"/>
          <p:cNvSpPr>
            <a:spLocks noGrp="1" noChangeArrowheads="1"/>
          </p:cNvSpPr>
          <p:nvPr>
            <p:ph idx="1"/>
          </p:nvPr>
        </p:nvSpPr>
        <p:spPr>
          <a:xfrm>
            <a:off x="279400" y="1312863"/>
            <a:ext cx="8599488" cy="1279525"/>
          </a:xfrm>
        </p:spPr>
        <p:txBody>
          <a:bodyPr/>
          <a:lstStyle/>
          <a:p>
            <a:pPr>
              <a:spcBef>
                <a:spcPts val="1200"/>
              </a:spcBef>
              <a:spcAft>
                <a:spcPts val="300"/>
              </a:spcAft>
              <a:buFontTx/>
              <a:buChar char="•"/>
            </a:pPr>
            <a:r>
              <a:rPr lang="fr-FR">
                <a:cs typeface="Arial" charset="0"/>
              </a:rPr>
              <a:t>Quand une méthode est appelée sur un objet, une référence spéciale, nommée </a:t>
            </a:r>
            <a:r>
              <a:rPr lang="fr-FR">
                <a:latin typeface="Courier New" pitchFamily="49" charset="0"/>
                <a:cs typeface="Courier New" pitchFamily="49" charset="0"/>
              </a:rPr>
              <a:t>this,</a:t>
            </a:r>
            <a:r>
              <a:rPr lang="fr-FR">
                <a:cs typeface="Arial" charset="0"/>
              </a:rPr>
              <a:t> est positionnée pour pointer sur cet objet</a:t>
            </a:r>
          </a:p>
          <a:p>
            <a:pPr lvl="1"/>
            <a:r>
              <a:rPr lang="fr-FR" b="1">
                <a:latin typeface="Courier New" pitchFamily="49" charset="0"/>
                <a:cs typeface="Courier New" pitchFamily="49" charset="0"/>
              </a:rPr>
              <a:t>this</a:t>
            </a:r>
            <a:r>
              <a:rPr lang="fr-FR">
                <a:cs typeface="Arial" charset="0"/>
              </a:rPr>
              <a:t> est un mot-clé</a:t>
            </a:r>
          </a:p>
          <a:p>
            <a:pPr lvl="1">
              <a:buFontTx/>
              <a:buChar char="—"/>
            </a:pPr>
            <a:r>
              <a:rPr lang="fr-FR">
                <a:cs typeface="Arial" charset="0"/>
              </a:rPr>
              <a:t>Il n’a de sens </a:t>
            </a:r>
            <a:r>
              <a:rPr lang="fr-FR" i="1">
                <a:latin typeface="Century Schoolbook" pitchFamily="18" charset="0"/>
                <a:cs typeface="Arial" charset="0"/>
              </a:rPr>
              <a:t>que</a:t>
            </a:r>
            <a:r>
              <a:rPr lang="fr-FR">
                <a:cs typeface="Arial" charset="0"/>
              </a:rPr>
              <a:t> dans le corps des méthodes d’instance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pPr>
              <a:defRPr/>
            </a:pPr>
            <a:r>
              <a:rPr lang="fr-FR"/>
              <a:t>Champs publics ?</a:t>
            </a:r>
          </a:p>
        </p:txBody>
      </p:sp>
      <p:sp>
        <p:nvSpPr>
          <p:cNvPr id="175107" name="Rectangle 3"/>
          <p:cNvSpPr>
            <a:spLocks noGrp="1" noChangeArrowheads="1"/>
          </p:cNvSpPr>
          <p:nvPr>
            <p:ph idx="1"/>
          </p:nvPr>
        </p:nvSpPr>
        <p:spPr>
          <a:xfrm>
            <a:off x="279400" y="1140343"/>
            <a:ext cx="8599488" cy="1266825"/>
          </a:xfrm>
          <a:noFill/>
        </p:spPr>
        <p:txBody>
          <a:bodyPr/>
          <a:lstStyle/>
          <a:p>
            <a:r>
              <a:rPr lang="fr-FR" dirty="0"/>
              <a:t>Pour la qualité de l’encapsulation, les champs publics sont indésirables</a:t>
            </a:r>
          </a:p>
          <a:p>
            <a:pPr>
              <a:spcBef>
                <a:spcPts val="1000"/>
              </a:spcBef>
            </a:pPr>
            <a:r>
              <a:rPr lang="fr-FR" dirty="0"/>
              <a:t>Ce qui signifie dans les langages OO traditionnels, une classe a souvent des méthodes </a:t>
            </a:r>
            <a:r>
              <a:rPr lang="fr-FR" i="1" dirty="0" err="1">
                <a:latin typeface="Century Schoolbook" pitchFamily="18" charset="0"/>
              </a:rPr>
              <a:t>get</a:t>
            </a:r>
            <a:r>
              <a:rPr lang="fr-FR" i="1" dirty="0">
                <a:latin typeface="Century Schoolbook" pitchFamily="18" charset="0"/>
              </a:rPr>
              <a:t>*</a:t>
            </a:r>
            <a:r>
              <a:rPr lang="fr-FR" dirty="0"/>
              <a:t> et </a:t>
            </a:r>
            <a:r>
              <a:rPr lang="fr-FR" i="1" dirty="0">
                <a:latin typeface="Century Schoolbook" pitchFamily="18" charset="0"/>
              </a:rPr>
              <a:t>set*</a:t>
            </a:r>
            <a:r>
              <a:rPr lang="fr-FR" dirty="0"/>
              <a:t> </a:t>
            </a:r>
            <a:endParaRPr lang="fr-FR" dirty="0">
              <a:latin typeface="Century Schoolbook" pitchFamily="18" charset="0"/>
            </a:endParaRPr>
          </a:p>
          <a:p>
            <a:pPr lvl="1"/>
            <a:r>
              <a:rPr lang="fr-FR" dirty="0"/>
              <a:t>Nommées méthodes </a:t>
            </a:r>
            <a:r>
              <a:rPr lang="fr-FR" i="1" dirty="0">
                <a:latin typeface="Century Schoolbook" pitchFamily="18" charset="0"/>
              </a:rPr>
              <a:t>accesseur </a:t>
            </a:r>
            <a:r>
              <a:rPr lang="fr-FR" dirty="0"/>
              <a:t>et </a:t>
            </a:r>
            <a:r>
              <a:rPr lang="fr-FR" i="1" dirty="0">
                <a:latin typeface="Century Schoolbook" pitchFamily="18" charset="0"/>
              </a:rPr>
              <a:t>mutateur</a:t>
            </a:r>
            <a:endParaRPr lang="fr-FR" dirty="0"/>
          </a:p>
          <a:p>
            <a:endParaRPr lang="fr-FR" dirty="0"/>
          </a:p>
          <a:p>
            <a:endParaRPr lang="fr-FR" dirty="0"/>
          </a:p>
          <a:p>
            <a:endParaRPr lang="fr-FR" dirty="0"/>
          </a:p>
          <a:p>
            <a:endParaRPr lang="fr-FR" sz="1600" dirty="0"/>
          </a:p>
          <a:p>
            <a:endParaRPr lang="fr-FR" sz="1600" dirty="0"/>
          </a:p>
          <a:p>
            <a:r>
              <a:rPr lang="fr-FR" dirty="0"/>
              <a:t>Dont l’usage devient rapidement pénible pour l’utilisateur :</a:t>
            </a:r>
            <a:br>
              <a:rPr lang="fr-FR" dirty="0"/>
            </a:br>
            <a:r>
              <a:rPr lang="fr-FR" dirty="0" err="1">
                <a:latin typeface="Courier New" pitchFamily="49" charset="0"/>
              </a:rPr>
              <a:t>truc.SetValeur</a:t>
            </a:r>
            <a:r>
              <a:rPr lang="fr-FR" dirty="0">
                <a:latin typeface="Courier New" pitchFamily="49" charset="0"/>
              </a:rPr>
              <a:t>(</a:t>
            </a:r>
            <a:r>
              <a:rPr lang="fr-FR" dirty="0" err="1">
                <a:latin typeface="Courier New" pitchFamily="49" charset="0"/>
              </a:rPr>
              <a:t>truc.GetValeur</a:t>
            </a:r>
            <a:r>
              <a:rPr lang="fr-FR" dirty="0">
                <a:latin typeface="Courier New" pitchFamily="49" charset="0"/>
              </a:rPr>
              <a:t>() + 100.00);</a:t>
            </a:r>
          </a:p>
          <a:p>
            <a:pPr>
              <a:spcBef>
                <a:spcPts val="1000"/>
              </a:spcBef>
            </a:pPr>
            <a:r>
              <a:rPr lang="fr-FR" dirty="0"/>
              <a:t>Ceci serait bien plus simple :</a:t>
            </a:r>
            <a:br>
              <a:rPr lang="fr-FR" dirty="0"/>
            </a:br>
            <a:r>
              <a:rPr lang="fr-FR" dirty="0" err="1">
                <a:latin typeface="Courier New" pitchFamily="49" charset="0"/>
              </a:rPr>
              <a:t>truc.Valeur</a:t>
            </a:r>
            <a:r>
              <a:rPr lang="fr-FR" dirty="0">
                <a:latin typeface="Courier New" pitchFamily="49" charset="0"/>
              </a:rPr>
              <a:t> += 100.00;</a:t>
            </a:r>
          </a:p>
          <a:p>
            <a:pPr>
              <a:spcBef>
                <a:spcPts val="1000"/>
              </a:spcBef>
            </a:pPr>
            <a:r>
              <a:rPr lang="fr-FR" dirty="0"/>
              <a:t>Les</a:t>
            </a:r>
            <a:r>
              <a:rPr lang="fr-FR" i="1" dirty="0">
                <a:latin typeface="Century Schoolbook" pitchFamily="18" charset="0"/>
              </a:rPr>
              <a:t> propriétés </a:t>
            </a:r>
            <a:r>
              <a:rPr lang="fr-FR" dirty="0"/>
              <a:t>permettent cet usage sans sacrifier l’encapsulation</a:t>
            </a:r>
          </a:p>
        </p:txBody>
      </p:sp>
      <p:sp>
        <p:nvSpPr>
          <p:cNvPr id="477188" name="Rectangle 4"/>
          <p:cNvSpPr>
            <a:spLocks noChangeArrowheads="1"/>
          </p:cNvSpPr>
          <p:nvPr/>
        </p:nvSpPr>
        <p:spPr bwMode="blackWhite">
          <a:xfrm>
            <a:off x="546100" y="2587625"/>
            <a:ext cx="6654800" cy="19589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5000"/>
              </a:lnSpc>
              <a:defRPr/>
            </a:pPr>
            <a:r>
              <a:rPr lang="en-US" sz="1600" b="1">
                <a:latin typeface="Courier New" pitchFamily="49" charset="0"/>
              </a:rPr>
              <a:t>using</a:t>
            </a:r>
            <a:r>
              <a:rPr lang="en-US" sz="1600">
                <a:latin typeface="Courier New" pitchFamily="49" charset="0"/>
              </a:rPr>
              <a:t> System;</a:t>
            </a:r>
          </a:p>
          <a:p>
            <a:pPr>
              <a:lnSpc>
                <a:spcPct val="75000"/>
              </a:lnSpc>
              <a:defRPr/>
            </a:pPr>
            <a:r>
              <a:rPr lang="en-US" sz="1600" b="1">
                <a:latin typeface="Courier New" pitchFamily="49" charset="0"/>
              </a:rPr>
              <a:t>namespace</a:t>
            </a:r>
            <a:r>
              <a:rPr lang="en-US" sz="1600">
                <a:latin typeface="Courier New" pitchFamily="49" charset="0"/>
              </a:rPr>
              <a:t> Banque</a:t>
            </a:r>
          </a:p>
          <a:p>
            <a:pPr>
              <a:lnSpc>
                <a:spcPct val="75000"/>
              </a:lnSpc>
              <a:defRPr/>
            </a:pPr>
            <a:r>
              <a:rPr lang="en-US" sz="1600">
                <a:latin typeface="Courier New" pitchFamily="49" charset="0"/>
              </a:rPr>
              <a:t>{</a:t>
            </a:r>
          </a:p>
          <a:p>
            <a:pPr>
              <a:lnSpc>
                <a:spcPct val="75000"/>
              </a:lnSpc>
              <a:defRPr/>
            </a:pPr>
            <a:r>
              <a:rPr lang="en-US" sz="1600" b="1">
                <a:latin typeface="Courier New" pitchFamily="49" charset="0"/>
              </a:rPr>
              <a:t>  public class</a:t>
            </a:r>
            <a:r>
              <a:rPr lang="en-US" sz="1600">
                <a:latin typeface="Courier New" pitchFamily="49" charset="0"/>
              </a:rPr>
              <a:t> CompteBancaire</a:t>
            </a:r>
          </a:p>
          <a:p>
            <a:pPr>
              <a:lnSpc>
                <a:spcPct val="75000"/>
              </a:lnSpc>
              <a:spcBef>
                <a:spcPct val="5000"/>
              </a:spcBef>
              <a:defRPr/>
            </a:pPr>
            <a:r>
              <a:rPr lang="en-US" sz="1600">
                <a:latin typeface="Courier New" pitchFamily="49" charset="0"/>
              </a:rPr>
              <a:t>  {</a:t>
            </a:r>
          </a:p>
          <a:p>
            <a:pPr>
              <a:lnSpc>
                <a:spcPct val="75000"/>
              </a:lnSpc>
              <a:defRPr/>
            </a:pPr>
            <a:r>
              <a:rPr lang="en-US" sz="1600" b="1">
                <a:latin typeface="Courier New" pitchFamily="49" charset="0"/>
              </a:rPr>
              <a:t>    private decimal</a:t>
            </a:r>
            <a:r>
              <a:rPr lang="en-US" sz="1600">
                <a:latin typeface="Courier New" pitchFamily="49" charset="0"/>
              </a:rPr>
              <a:t> solde;</a:t>
            </a:r>
          </a:p>
          <a:p>
            <a:pPr>
              <a:lnSpc>
                <a:spcPct val="75000"/>
              </a:lnSpc>
              <a:defRPr/>
            </a:pPr>
            <a:r>
              <a:rPr lang="en-US" sz="1600" i="1">
                <a:latin typeface="Courier New" pitchFamily="49" charset="0"/>
              </a:rPr>
              <a:t>    … autres champs …</a:t>
            </a:r>
          </a:p>
          <a:p>
            <a:pPr>
              <a:lnSpc>
                <a:spcPct val="75000"/>
              </a:lnSpc>
              <a:defRPr/>
            </a:pPr>
            <a:r>
              <a:rPr lang="en-US" sz="1600" i="1">
                <a:latin typeface="Courier New" pitchFamily="49" charset="0"/>
              </a:rPr>
              <a:t>    … autres méthodes …</a:t>
            </a:r>
            <a:endParaRPr lang="en-US" sz="1600">
              <a:latin typeface="Courier New" pitchFamily="49" charset="0"/>
            </a:endParaRPr>
          </a:p>
          <a:p>
            <a:pPr>
              <a:lnSpc>
                <a:spcPct val="75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GetSolde() { </a:t>
            </a:r>
            <a:r>
              <a:rPr lang="en-US" sz="1600" b="1">
                <a:latin typeface="Courier New" pitchFamily="49" charset="0"/>
              </a:rPr>
              <a:t>return</a:t>
            </a:r>
            <a:r>
              <a:rPr lang="en-US" sz="1600">
                <a:latin typeface="Courier New" pitchFamily="49" charset="0"/>
              </a:rPr>
              <a:t> solde; }</a:t>
            </a:r>
          </a:p>
          <a:p>
            <a:pPr>
              <a:lnSpc>
                <a:spcPct val="75000"/>
              </a:lnSpc>
              <a:defRPr/>
            </a:pPr>
            <a:r>
              <a:rPr lang="en-US" sz="1600">
                <a:latin typeface="Courier New" pitchFamily="49" charset="0"/>
              </a:rPr>
              <a:t>} }</a:t>
            </a:r>
          </a:p>
        </p:txBody>
      </p:sp>
      <p:sp>
        <p:nvSpPr>
          <p:cNvPr id="477192" name="Rectangle 8"/>
          <p:cNvSpPr>
            <a:spLocks noChangeArrowheads="1"/>
          </p:cNvSpPr>
          <p:nvPr/>
        </p:nvSpPr>
        <p:spPr bwMode="blackWhite">
          <a:xfrm>
            <a:off x="2290763" y="4418013"/>
            <a:ext cx="5837237" cy="2571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wrap="none" lIns="92075" tIns="46038" rIns="92075" bIns="46038" anchor="ctr"/>
          <a:lstStyle/>
          <a:p>
            <a:pPr>
              <a:lnSpc>
                <a:spcPct val="80000"/>
              </a:lnSpc>
              <a:defRPr/>
            </a:pPr>
            <a:r>
              <a:rPr lang="en-US" sz="1600">
                <a:latin typeface="Courier New" pitchFamily="49" charset="0"/>
              </a:rPr>
              <a:t>Console.WriteLine("Solde: " + a2.GetSolde());</a:t>
            </a:r>
          </a:p>
        </p:txBody>
      </p:sp>
      <p:sp>
        <p:nvSpPr>
          <p:cNvPr id="175110" name="AutoShape 9"/>
          <p:cNvSpPr>
            <a:spLocks noChangeArrowheads="1"/>
          </p:cNvSpPr>
          <p:nvPr/>
        </p:nvSpPr>
        <p:spPr bwMode="blackWhite">
          <a:xfrm>
            <a:off x="7102475" y="5140325"/>
            <a:ext cx="1860550" cy="742950"/>
          </a:xfrm>
          <a:prstGeom prst="wedgeRectCallout">
            <a:avLst>
              <a:gd name="adj1" fmla="val -37884"/>
              <a:gd name="adj2" fmla="val -90384"/>
            </a:avLst>
          </a:prstGeom>
          <a:solidFill>
            <a:schemeClr val="hlink"/>
          </a:solidFill>
          <a:ln w="12700">
            <a:solidFill>
              <a:schemeClr val="tx1"/>
            </a:solidFill>
            <a:miter lim="800000"/>
            <a:headEnd/>
            <a:tailEnd/>
          </a:ln>
        </p:spPr>
        <p:txBody>
          <a:bodyPr>
            <a:spAutoFit/>
          </a:bodyPr>
          <a:lstStyle/>
          <a:p>
            <a:r>
              <a:rPr lang="en-US" b="1"/>
              <a:t>Appel de la méthode accesseur nécessaire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a:defRPr/>
            </a:pPr>
            <a:r>
              <a:rPr lang="fr-FR"/>
              <a:t>Qu’est-ce que l’orienté objet ?</a:t>
            </a:r>
          </a:p>
        </p:txBody>
      </p:sp>
      <p:sp>
        <p:nvSpPr>
          <p:cNvPr id="7171" name="Rectangle 3"/>
          <p:cNvSpPr>
            <a:spLocks noGrp="1" noChangeArrowheads="1"/>
          </p:cNvSpPr>
          <p:nvPr>
            <p:ph idx="1"/>
          </p:nvPr>
        </p:nvSpPr>
        <p:spPr>
          <a:xfrm>
            <a:off x="279400" y="1312863"/>
            <a:ext cx="8599488" cy="3646487"/>
          </a:xfrm>
        </p:spPr>
        <p:txBody>
          <a:bodyPr/>
          <a:lstStyle/>
          <a:p>
            <a:r>
              <a:rPr lang="fr-FR" dirty="0"/>
              <a:t>La programmation orientée objet (OO) est un style de programmation</a:t>
            </a:r>
          </a:p>
          <a:p>
            <a:pPr lvl="1"/>
            <a:r>
              <a:rPr lang="fr-FR" dirty="0"/>
              <a:t>Ne nécessite pas un langage de programmation OO mais…</a:t>
            </a:r>
          </a:p>
          <a:p>
            <a:pPr lvl="2"/>
            <a:r>
              <a:rPr lang="fr-FR" dirty="0"/>
              <a:t>En avoir un rend les choses nettement plus faciles</a:t>
            </a:r>
          </a:p>
          <a:p>
            <a:r>
              <a:rPr lang="fr-FR" dirty="0"/>
              <a:t>La programmation OO se résume essentiellement à l’« abstraction de données »</a:t>
            </a:r>
          </a:p>
          <a:p>
            <a:pPr lvl="1"/>
            <a:r>
              <a:rPr lang="fr-FR" dirty="0"/>
              <a:t>C'est-à-dire à « définir de nouveaux types de données »</a:t>
            </a:r>
          </a:p>
          <a:p>
            <a:pPr lvl="1"/>
            <a:r>
              <a:rPr lang="fr-FR" dirty="0"/>
              <a:t>Habituellement en correspondance avec les entités du monde réel</a:t>
            </a:r>
          </a:p>
          <a:p>
            <a:r>
              <a:rPr lang="fr-FR" dirty="0"/>
              <a:t>Les objets du monde réel ont trois caractéristiques importantes</a:t>
            </a:r>
          </a:p>
          <a:p>
            <a:pPr lvl="1"/>
            <a:r>
              <a:rPr lang="fr-FR" dirty="0"/>
              <a:t>Un état</a:t>
            </a:r>
          </a:p>
          <a:p>
            <a:pPr lvl="1"/>
            <a:r>
              <a:rPr lang="fr-FR" dirty="0"/>
              <a:t>Un comportement</a:t>
            </a:r>
          </a:p>
          <a:p>
            <a:pPr lvl="1"/>
            <a:r>
              <a:rPr lang="fr-FR" dirty="0"/>
              <a:t>Une identité</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279400" y="1198563"/>
            <a:ext cx="8599488" cy="5175250"/>
          </a:xfrm>
          <a:prstGeom prst="rect">
            <a:avLst/>
          </a:prstGeom>
          <a:noFill/>
          <a:ln w="9525">
            <a:noFill/>
            <a:miter lim="800000"/>
            <a:headEnd/>
            <a:tailEnd/>
          </a:ln>
        </p:spPr>
        <p:txBody>
          <a:bodyPr>
            <a:spAutoFit/>
          </a:bodyPr>
          <a:lstStyle/>
          <a:p>
            <a:pPr marL="230188" indent="-230188">
              <a:spcBef>
                <a:spcPts val="1200"/>
              </a:spcBef>
              <a:buClr>
                <a:schemeClr val="accent2"/>
              </a:buClr>
              <a:buSzPct val="115000"/>
              <a:buFont typeface="Arial" charset="0"/>
              <a:buChar char="•"/>
            </a:pPr>
            <a:r>
              <a:rPr lang="fr-CA" sz="1800" b="1" dirty="0">
                <a:solidFill>
                  <a:srgbClr val="000080"/>
                </a:solidFill>
              </a:rPr>
              <a:t>La syntaxe générale pour les propriétés en C# est la suivante :</a:t>
            </a:r>
          </a:p>
          <a:p>
            <a:pPr marL="230188" indent="-230188">
              <a:lnSpc>
                <a:spcPct val="70000"/>
              </a:lnSpc>
              <a:spcAft>
                <a:spcPts val="300"/>
              </a:spcAft>
              <a:buClr>
                <a:schemeClr val="accent2"/>
              </a:buClr>
              <a:buSzPct val="115000"/>
              <a:buFont typeface="Arial" charset="0"/>
              <a:buNone/>
            </a:pPr>
            <a:r>
              <a:rPr lang="fr-CA" sz="1800" b="1" dirty="0">
                <a:solidFill>
                  <a:srgbClr val="000080"/>
                </a:solidFill>
              </a:rPr>
              <a:t>	</a:t>
            </a:r>
            <a:r>
              <a:rPr lang="fr-CA" sz="1600" b="1" dirty="0">
                <a:solidFill>
                  <a:srgbClr val="000080"/>
                </a:solidFill>
              </a:rPr>
              <a:t>	</a:t>
            </a:r>
          </a:p>
          <a:p>
            <a:pPr marL="230188" indent="-230188">
              <a:lnSpc>
                <a:spcPct val="80000"/>
              </a:lnSpc>
              <a:buClr>
                <a:schemeClr val="accent2"/>
              </a:buClr>
              <a:buSzPct val="115000"/>
              <a:buFont typeface="Arial" charset="0"/>
              <a:buNone/>
            </a:pPr>
            <a:r>
              <a:rPr lang="fr-CA" sz="1600" b="1" dirty="0">
                <a:solidFill>
                  <a:srgbClr val="000080"/>
                </a:solidFill>
              </a:rPr>
              <a:t>	</a:t>
            </a:r>
            <a:r>
              <a:rPr lang="fr-CA" sz="1800" b="1" i="1" dirty="0">
                <a:solidFill>
                  <a:srgbClr val="000080"/>
                </a:solidFill>
                <a:latin typeface="Courier New" pitchFamily="49" charset="0"/>
              </a:rPr>
              <a:t>visibilité type nom</a:t>
            </a:r>
            <a:br>
              <a:rPr lang="fr-CA" sz="1800" b="1" i="1" dirty="0">
                <a:solidFill>
                  <a:srgbClr val="000080"/>
                </a:solidFill>
                <a:latin typeface="Courier New" pitchFamily="49" charset="0"/>
              </a:rPr>
            </a:br>
            <a:r>
              <a:rPr lang="fr-CA" sz="1800" b="1" dirty="0">
                <a:solidFill>
                  <a:srgbClr val="000080"/>
                </a:solidFill>
                <a:latin typeface="Courier New" pitchFamily="49" charset="0"/>
              </a:rPr>
              <a: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visibilité </a:t>
            </a:r>
            <a:r>
              <a:rPr lang="fr-CA" sz="1800" b="1" dirty="0" err="1">
                <a:solidFill>
                  <a:srgbClr val="000080"/>
                </a:solidFill>
                <a:latin typeface="Courier New" pitchFamily="49" charset="0"/>
              </a:rPr>
              <a:t>get</a:t>
            </a:r>
            <a:endParaRPr lang="fr-CA" sz="1800" b="1" dirty="0">
              <a:solidFill>
                <a:srgbClr val="000080"/>
              </a:solidFill>
              <a:latin typeface="Courier New" pitchFamily="49" charset="0"/>
            </a:endParaRP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 logique</a:t>
            </a: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return </a:t>
            </a:r>
            <a:r>
              <a:rPr lang="fr-CA" sz="1800" b="1" i="1" dirty="0" err="1">
                <a:solidFill>
                  <a:srgbClr val="000080"/>
                </a:solidFill>
                <a:latin typeface="Courier New" pitchFamily="49" charset="0"/>
              </a:rPr>
              <a:t>field</a:t>
            </a:r>
            <a:r>
              <a:rPr lang="fr-CA" sz="1800" b="1" dirty="0">
                <a:solidFill>
                  <a:srgbClr val="000080"/>
                </a:solidFill>
                <a:latin typeface="Courier New" pitchFamily="49" charset="0"/>
              </a:rPr>
              <a: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visibilité </a:t>
            </a:r>
            <a:r>
              <a:rPr lang="fr-CA" sz="1800" b="1" dirty="0">
                <a:solidFill>
                  <a:srgbClr val="000080"/>
                </a:solidFill>
                <a:latin typeface="Courier New" pitchFamily="49" charset="0"/>
              </a:rPr>
              <a:t>set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a:solidFill>
                  <a:srgbClr val="000080"/>
                </a:solidFill>
                <a:latin typeface="Courier New" pitchFamily="49" charset="0"/>
              </a:rPr>
              <a:t>… logique …</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r>
              <a:rPr lang="fr-CA" sz="1800" b="1" i="1" dirty="0" err="1">
                <a:solidFill>
                  <a:srgbClr val="000080"/>
                </a:solidFill>
                <a:latin typeface="Courier New" pitchFamily="49" charset="0"/>
              </a:rPr>
              <a:t>field</a:t>
            </a:r>
            <a:r>
              <a:rPr lang="fr-CA" sz="1800" b="1" dirty="0">
                <a:solidFill>
                  <a:srgbClr val="000080"/>
                </a:solidFill>
                <a:latin typeface="Courier New" pitchFamily="49" charset="0"/>
              </a:rPr>
              <a:t> = value</a:t>
            </a:r>
            <a:r>
              <a:rPr lang="fr-CA" sz="1800" b="1" i="1" dirty="0">
                <a:solidFill>
                  <a:srgbClr val="000080"/>
                </a:solidFill>
                <a:latin typeface="Courier New" pitchFamily="49" charset="0"/>
              </a:rPr>
              <a:t>;</a:t>
            </a:r>
          </a:p>
          <a:p>
            <a:pPr marL="685800" lvl="1" indent="-341313">
              <a:lnSpc>
                <a:spcPct val="80000"/>
              </a:lnSpc>
              <a:spcBef>
                <a:spcPts val="200"/>
              </a:spcBef>
              <a:buClr>
                <a:schemeClr val="accent2"/>
              </a:buClr>
              <a:buFont typeface="Arial" charset="0"/>
              <a:buNone/>
            </a:pPr>
            <a:r>
              <a:rPr lang="fr-CA" sz="1800" b="1" dirty="0">
                <a:solidFill>
                  <a:srgbClr val="000080"/>
                </a:solidFill>
                <a:latin typeface="Courier New" pitchFamily="49" charset="0"/>
              </a:rPr>
              <a:t> }</a:t>
            </a:r>
            <a:endParaRPr lang="fr-CA" sz="1600" b="1" dirty="0">
              <a:solidFill>
                <a:srgbClr val="000080"/>
              </a:solidFill>
            </a:endParaRPr>
          </a:p>
          <a:p>
            <a:pPr marL="230188" indent="-230188">
              <a:lnSpc>
                <a:spcPct val="60000"/>
              </a:lnSpc>
              <a:spcAft>
                <a:spcPts val="300"/>
              </a:spcAft>
              <a:buClr>
                <a:schemeClr val="accent2"/>
              </a:buClr>
              <a:buSzPct val="115000"/>
              <a:buFont typeface="Arial" charset="0"/>
              <a:buNone/>
            </a:pPr>
            <a:r>
              <a:rPr lang="fr-CA" sz="1600" b="1" dirty="0">
                <a:solidFill>
                  <a:srgbClr val="000080"/>
                </a:solidFill>
              </a:rPr>
              <a:t>	</a:t>
            </a:r>
            <a:r>
              <a:rPr lang="fr-CA" sz="1800" b="1" dirty="0">
                <a:solidFill>
                  <a:srgbClr val="000080"/>
                </a:solidFill>
                <a:latin typeface="Courier New" pitchFamily="49" charset="0"/>
              </a:rPr>
              <a:t>} </a:t>
            </a:r>
            <a:br>
              <a:rPr lang="fr-CA" sz="1800" b="1" dirty="0">
                <a:solidFill>
                  <a:srgbClr val="000080"/>
                </a:solidFill>
                <a:latin typeface="Courier New" pitchFamily="49" charset="0"/>
              </a:rPr>
            </a:br>
            <a:endParaRPr lang="fr-CA" sz="1800" b="1" dirty="0">
              <a:solidFill>
                <a:srgbClr val="000080"/>
              </a:solidFill>
            </a:endParaRPr>
          </a:p>
          <a:p>
            <a:pPr marL="685800" lvl="1" indent="-341313">
              <a:lnSpc>
                <a:spcPct val="30000"/>
              </a:lnSpc>
              <a:spcBef>
                <a:spcPts val="1200"/>
              </a:spcBef>
              <a:spcAft>
                <a:spcPts val="300"/>
              </a:spcAft>
              <a:buClr>
                <a:schemeClr val="accent2"/>
              </a:buClr>
              <a:buFont typeface="Arial" charset="0"/>
              <a:buChar char="—"/>
            </a:pPr>
            <a:r>
              <a:rPr lang="fr-CA" sz="1800" b="1" i="1" dirty="0">
                <a:solidFill>
                  <a:srgbClr val="000080"/>
                </a:solidFill>
                <a:latin typeface="Courier New" pitchFamily="49" charset="0"/>
              </a:rPr>
              <a:t>visibilité</a:t>
            </a:r>
            <a:r>
              <a:rPr lang="fr-CA" sz="1800" b="1" dirty="0">
                <a:solidFill>
                  <a:srgbClr val="000080"/>
                </a:solidFill>
              </a:rPr>
              <a:t> </a:t>
            </a:r>
            <a:r>
              <a:rPr lang="fr-CA" sz="1800" dirty="0">
                <a:solidFill>
                  <a:srgbClr val="000080"/>
                </a:solidFill>
              </a:rPr>
              <a:t>est le type d’accès pour la propriété : </a:t>
            </a:r>
            <a:r>
              <a:rPr lang="fr-CA" sz="1800" b="1" dirty="0">
                <a:solidFill>
                  <a:srgbClr val="000080"/>
                </a:solidFill>
                <a:latin typeface="Courier New" pitchFamily="49" charset="0"/>
              </a:rPr>
              <a:t>public, </a:t>
            </a:r>
            <a:r>
              <a:rPr lang="fr-CA" sz="1800" b="1" dirty="0" err="1">
                <a:solidFill>
                  <a:srgbClr val="000080"/>
                </a:solidFill>
                <a:latin typeface="Courier New" pitchFamily="49" charset="0"/>
              </a:rPr>
              <a:t>protected</a:t>
            </a:r>
            <a:endParaRPr lang="fr-CA" sz="1800" b="1" dirty="0">
              <a:solidFill>
                <a:srgbClr val="000080"/>
              </a:solidFill>
              <a:latin typeface="Courier New" pitchFamily="49" charset="0"/>
            </a:endParaRPr>
          </a:p>
          <a:p>
            <a:pPr marL="685800" lvl="1" indent="-341313">
              <a:lnSpc>
                <a:spcPct val="30000"/>
              </a:lnSpc>
              <a:spcBef>
                <a:spcPts val="1200"/>
              </a:spcBef>
              <a:spcAft>
                <a:spcPts val="300"/>
              </a:spcAft>
              <a:buClr>
                <a:schemeClr val="accent2"/>
              </a:buClr>
              <a:buFont typeface="Arial" charset="0"/>
              <a:buChar char="—"/>
            </a:pPr>
            <a:r>
              <a:rPr lang="fr-CA" sz="1800" b="1" i="1" dirty="0">
                <a:solidFill>
                  <a:srgbClr val="000080"/>
                </a:solidFill>
                <a:latin typeface="Courier New" pitchFamily="49" charset="0"/>
              </a:rPr>
              <a:t>type</a:t>
            </a:r>
            <a:r>
              <a:rPr lang="fr-CA" sz="1800" b="1" dirty="0">
                <a:solidFill>
                  <a:srgbClr val="000080"/>
                </a:solidFill>
              </a:rPr>
              <a:t> </a:t>
            </a:r>
            <a:r>
              <a:rPr lang="fr-CA" sz="1800" dirty="0">
                <a:solidFill>
                  <a:srgbClr val="000080"/>
                </a:solidFill>
              </a:rPr>
              <a:t>est le type de données de la propriété</a:t>
            </a:r>
          </a:p>
          <a:p>
            <a:pPr marL="1017588" lvl="2" indent="-217488">
              <a:lnSpc>
                <a:spcPct val="30000"/>
              </a:lnSpc>
              <a:spcBef>
                <a:spcPts val="1200"/>
              </a:spcBef>
              <a:spcAft>
                <a:spcPts val="300"/>
              </a:spcAft>
              <a:buClr>
                <a:schemeClr val="accent2"/>
              </a:buClr>
              <a:buFont typeface="Arial" charset="0"/>
              <a:buChar char="–"/>
            </a:pPr>
            <a:r>
              <a:rPr lang="fr-CA" sz="1800" dirty="0">
                <a:solidFill>
                  <a:srgbClr val="000080"/>
                </a:solidFill>
              </a:rPr>
              <a:t>N’est </a:t>
            </a:r>
            <a:r>
              <a:rPr lang="fr-CA" sz="1800" i="1" dirty="0">
                <a:solidFill>
                  <a:srgbClr val="000080"/>
                </a:solidFill>
                <a:latin typeface="Century Schoolbook" pitchFamily="18" charset="0"/>
              </a:rPr>
              <a:t>pas</a:t>
            </a:r>
            <a:r>
              <a:rPr lang="fr-CA" sz="1800" dirty="0">
                <a:solidFill>
                  <a:srgbClr val="000080"/>
                </a:solidFill>
              </a:rPr>
              <a:t> nécessairement le type du champ</a:t>
            </a:r>
          </a:p>
          <a:p>
            <a:pPr marL="685800" lvl="1" indent="-341313">
              <a:lnSpc>
                <a:spcPct val="30000"/>
              </a:lnSpc>
              <a:spcBef>
                <a:spcPts val="1200"/>
              </a:spcBef>
              <a:spcAft>
                <a:spcPts val="300"/>
              </a:spcAft>
              <a:buClr>
                <a:schemeClr val="accent2"/>
              </a:buClr>
              <a:buFont typeface="Arial" charset="0"/>
              <a:buChar char="—"/>
            </a:pPr>
            <a:r>
              <a:rPr lang="fr-CA" sz="1800" b="1" i="1" dirty="0" err="1">
                <a:solidFill>
                  <a:srgbClr val="000080"/>
                </a:solidFill>
                <a:latin typeface="Courier New" pitchFamily="49" charset="0"/>
              </a:rPr>
              <a:t>field</a:t>
            </a:r>
            <a:r>
              <a:rPr lang="fr-CA" sz="1800" b="1" dirty="0">
                <a:solidFill>
                  <a:srgbClr val="000080"/>
                </a:solidFill>
              </a:rPr>
              <a:t> </a:t>
            </a:r>
            <a:r>
              <a:rPr lang="fr-CA" sz="1800" dirty="0">
                <a:solidFill>
                  <a:srgbClr val="000080"/>
                </a:solidFill>
              </a:rPr>
              <a:t>est le champ apparemment manipulé</a:t>
            </a:r>
          </a:p>
          <a:p>
            <a:pPr marL="685800" lvl="1" indent="-341313">
              <a:lnSpc>
                <a:spcPct val="30000"/>
              </a:lnSpc>
              <a:spcBef>
                <a:spcPts val="1200"/>
              </a:spcBef>
              <a:spcAft>
                <a:spcPts val="300"/>
              </a:spcAft>
              <a:buClr>
                <a:schemeClr val="accent2"/>
              </a:buClr>
              <a:buFont typeface="Arial" charset="0"/>
              <a:buChar char="—"/>
            </a:pPr>
            <a:r>
              <a:rPr lang="fr-CA" sz="1800" b="1" dirty="0">
                <a:solidFill>
                  <a:srgbClr val="000080"/>
                </a:solidFill>
                <a:latin typeface="Courier New" pitchFamily="49" charset="0"/>
              </a:rPr>
              <a:t>value</a:t>
            </a:r>
            <a:r>
              <a:rPr lang="fr-CA" sz="1800" b="1" dirty="0">
                <a:solidFill>
                  <a:srgbClr val="000080"/>
                </a:solidFill>
              </a:rPr>
              <a:t> </a:t>
            </a:r>
            <a:r>
              <a:rPr lang="fr-CA" sz="1800" dirty="0">
                <a:solidFill>
                  <a:srgbClr val="000080"/>
                </a:solidFill>
              </a:rPr>
              <a:t>est un mot-clé représentant la valeur du type fournie</a:t>
            </a:r>
          </a:p>
        </p:txBody>
      </p:sp>
      <p:sp>
        <p:nvSpPr>
          <p:cNvPr id="420867" name="Rectangle 3"/>
          <p:cNvSpPr>
            <a:spLocks noGrp="1" noChangeArrowheads="1"/>
          </p:cNvSpPr>
          <p:nvPr>
            <p:ph type="title"/>
          </p:nvPr>
        </p:nvSpPr>
        <p:spPr/>
        <p:txBody>
          <a:bodyPr/>
          <a:lstStyle/>
          <a:p>
            <a:pPr>
              <a:defRPr/>
            </a:pPr>
            <a:r>
              <a:rPr lang="fr-FR" dirty="0"/>
              <a:t>Implémentation des propriétés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6" name="Rectangle 4"/>
          <p:cNvSpPr>
            <a:spLocks noChangeArrowheads="1"/>
          </p:cNvSpPr>
          <p:nvPr/>
        </p:nvSpPr>
        <p:spPr bwMode="blackWhite">
          <a:xfrm>
            <a:off x="254000" y="1566863"/>
            <a:ext cx="8645525" cy="4276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5000"/>
              </a:lnSpc>
              <a:defRPr/>
            </a:pPr>
            <a:r>
              <a:rPr lang="en-US" sz="1600" b="1">
                <a:latin typeface="Courier New" pitchFamily="49" charset="0"/>
              </a:rPr>
              <a:t>using</a:t>
            </a:r>
            <a:r>
              <a:rPr lang="en-US" sz="1600">
                <a:latin typeface="Courier New" pitchFamily="49" charset="0"/>
              </a:rPr>
              <a:t> System;</a:t>
            </a:r>
          </a:p>
          <a:p>
            <a:pPr>
              <a:lnSpc>
                <a:spcPct val="85000"/>
              </a:lnSpc>
              <a:defRPr/>
            </a:pPr>
            <a:r>
              <a:rPr lang="en-US" sz="1600" b="1">
                <a:latin typeface="Courier New" pitchFamily="49" charset="0"/>
              </a:rPr>
              <a:t>namespace</a:t>
            </a:r>
            <a:r>
              <a:rPr lang="en-US" sz="1600">
                <a:latin typeface="Courier New" pitchFamily="49" charset="0"/>
              </a:rPr>
              <a:t> Banque</a:t>
            </a:r>
          </a:p>
          <a:p>
            <a:pPr>
              <a:lnSpc>
                <a:spcPct val="85000"/>
              </a:lnSpc>
              <a:defRPr/>
            </a:pPr>
            <a:r>
              <a:rPr lang="en-US" sz="1600">
                <a:latin typeface="Courier New" pitchFamily="49" charset="0"/>
              </a:rPr>
              <a:t>{</a:t>
            </a:r>
          </a:p>
          <a:p>
            <a:pPr>
              <a:lnSpc>
                <a:spcPct val="85000"/>
              </a:lnSpc>
              <a:defRPr/>
            </a:pPr>
            <a:r>
              <a:rPr lang="en-US" sz="1600" b="1">
                <a:latin typeface="Courier New" pitchFamily="49" charset="0"/>
              </a:rPr>
              <a:t>  public class</a:t>
            </a:r>
            <a:r>
              <a:rPr lang="en-US" sz="1600">
                <a:latin typeface="Courier New" pitchFamily="49" charset="0"/>
              </a:rPr>
              <a:t> CompteBancaire</a:t>
            </a:r>
          </a:p>
          <a:p>
            <a:pPr>
              <a:lnSpc>
                <a:spcPct val="85000"/>
              </a:lnSpc>
              <a:spcBef>
                <a:spcPct val="5000"/>
              </a:spcBef>
              <a:defRPr/>
            </a:pPr>
            <a:r>
              <a:rPr lang="en-US" sz="1600">
                <a:latin typeface="Courier New" pitchFamily="49" charset="0"/>
              </a:rPr>
              <a:t>  {</a:t>
            </a:r>
          </a:p>
          <a:p>
            <a:pPr>
              <a:lnSpc>
                <a:spcPct val="85000"/>
              </a:lnSpc>
              <a:defRPr/>
            </a:pPr>
            <a:r>
              <a:rPr lang="en-US" sz="1600" b="1">
                <a:latin typeface="Courier New" pitchFamily="49" charset="0"/>
              </a:rPr>
              <a:t>    private decimal</a:t>
            </a:r>
            <a:r>
              <a:rPr lang="en-US" sz="1600">
                <a:latin typeface="Courier New" pitchFamily="49" charset="0"/>
              </a:rPr>
              <a:t> solde;</a:t>
            </a:r>
          </a:p>
          <a:p>
            <a:pPr>
              <a:lnSpc>
                <a:spcPct val="85000"/>
              </a:lnSpc>
              <a:defRPr/>
            </a:pPr>
            <a:r>
              <a:rPr lang="en-US" sz="1600">
                <a:latin typeface="Courier New" pitchFamily="49" charset="0"/>
              </a:rPr>
              <a:t>    </a:t>
            </a:r>
            <a:r>
              <a:rPr lang="en-US" sz="1600" b="1">
                <a:latin typeface="Courier New" pitchFamily="49" charset="0"/>
              </a:rPr>
              <a:t>private string</a:t>
            </a:r>
            <a:r>
              <a:rPr lang="en-US" sz="1600">
                <a:latin typeface="Courier New" pitchFamily="49" charset="0"/>
              </a:rPr>
              <a:t> titulaire;</a:t>
            </a:r>
          </a:p>
          <a:p>
            <a:pPr>
              <a:lnSpc>
                <a:spcPct val="85000"/>
              </a:lnSpc>
              <a:defRPr/>
            </a:pPr>
            <a:r>
              <a:rPr lang="en-US" sz="1600" i="1">
                <a:latin typeface="Courier New" pitchFamily="49" charset="0"/>
              </a:rPr>
              <a:t>    … autres champs et méthodes …</a:t>
            </a:r>
            <a:endParaRPr lang="en-US" sz="1600">
              <a:latin typeface="Courier New" pitchFamily="49" charset="0"/>
            </a:endParaRPr>
          </a:p>
          <a:p>
            <a:pPr>
              <a:lnSpc>
                <a:spcPct val="85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Solde {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solde; } }</a:t>
            </a:r>
          </a:p>
          <a:p>
            <a:pPr>
              <a:lnSpc>
                <a:spcPct val="85000"/>
              </a:lnSpc>
              <a:defRPr/>
            </a:pPr>
            <a:r>
              <a:rPr lang="en-US" sz="1600" b="1">
                <a:latin typeface="Courier New" pitchFamily="49" charset="0"/>
              </a:rPr>
              <a:t>    public string</a:t>
            </a:r>
            <a:r>
              <a:rPr lang="en-US" sz="1600">
                <a:latin typeface="Courier New" pitchFamily="49" charset="0"/>
              </a:rPr>
              <a:t> Titulaire</a:t>
            </a:r>
          </a:p>
          <a:p>
            <a:pPr>
              <a:lnSpc>
                <a:spcPct val="85000"/>
              </a:lnSpc>
              <a:defRPr/>
            </a:pPr>
            <a:r>
              <a:rPr lang="en-US" sz="1600">
                <a:latin typeface="Courier New" pitchFamily="49" charset="0"/>
              </a:rPr>
              <a:t>    {</a:t>
            </a:r>
          </a:p>
          <a:p>
            <a:pPr>
              <a:lnSpc>
                <a:spcPct val="85000"/>
              </a:lnSpc>
              <a:defRPr/>
            </a:pPr>
            <a:r>
              <a:rPr lang="en-US" sz="1600">
                <a:latin typeface="Courier New" pitchFamily="49" charset="0"/>
              </a:rPr>
              <a:t>      </a:t>
            </a:r>
            <a:r>
              <a:rPr lang="en-US" sz="1600" b="1">
                <a:latin typeface="Courier New" pitchFamily="49" charset="0"/>
              </a:rPr>
              <a:t>set</a:t>
            </a:r>
            <a:endParaRPr lang="en-US" sz="1600">
              <a:latin typeface="Courier New" pitchFamily="49" charset="0"/>
            </a:endParaRPr>
          </a:p>
          <a:p>
            <a:pPr>
              <a:lnSpc>
                <a:spcPct val="85000"/>
              </a:lnSpc>
              <a:defRPr/>
            </a:pPr>
            <a:r>
              <a:rPr lang="en-US" sz="1600">
                <a:latin typeface="Courier New" pitchFamily="49" charset="0"/>
              </a:rPr>
              <a:t>      {</a:t>
            </a:r>
          </a:p>
          <a:p>
            <a:pPr>
              <a:lnSpc>
                <a:spcPct val="85000"/>
              </a:lnSpc>
              <a:defRPr/>
            </a:pPr>
            <a:r>
              <a:rPr lang="en-US" sz="1600">
                <a:latin typeface="Courier New" pitchFamily="49" charset="0"/>
              </a:rPr>
              <a:t>        </a:t>
            </a:r>
            <a:r>
              <a:rPr lang="en-US" sz="1600" b="1">
                <a:latin typeface="Courier New" pitchFamily="49" charset="0"/>
              </a:rPr>
              <a:t>if</a:t>
            </a:r>
            <a:r>
              <a:rPr lang="en-US" sz="1600">
                <a:latin typeface="Courier New" pitchFamily="49" charset="0"/>
              </a:rPr>
              <a:t> (</a:t>
            </a:r>
            <a:r>
              <a:rPr lang="en-US" sz="1600" b="1">
                <a:latin typeface="Courier New" pitchFamily="49" charset="0"/>
              </a:rPr>
              <a:t>value</a:t>
            </a:r>
            <a:r>
              <a:rPr lang="en-US" sz="1600">
                <a:latin typeface="Courier New" pitchFamily="49" charset="0"/>
              </a:rPr>
              <a:t>.Length != 0) </a:t>
            </a:r>
          </a:p>
          <a:p>
            <a:pPr>
              <a:lnSpc>
                <a:spcPct val="85000"/>
              </a:lnSpc>
              <a:defRPr/>
            </a:pPr>
            <a:r>
              <a:rPr lang="en-US" sz="1600">
                <a:latin typeface="Courier New" pitchFamily="49" charset="0"/>
              </a:rPr>
              <a:t>          titulaire = </a:t>
            </a:r>
            <a:r>
              <a:rPr lang="en-US" sz="1600" b="1">
                <a:latin typeface="Courier New" pitchFamily="49" charset="0"/>
              </a:rPr>
              <a:t>value</a:t>
            </a:r>
            <a:r>
              <a:rPr lang="en-US" sz="1600">
                <a:latin typeface="Courier New" pitchFamily="49" charset="0"/>
              </a:rPr>
              <a:t>;</a:t>
            </a:r>
          </a:p>
          <a:p>
            <a:pPr>
              <a:lnSpc>
                <a:spcPct val="85000"/>
              </a:lnSpc>
              <a:defRPr/>
            </a:pPr>
            <a:r>
              <a:rPr lang="en-US" sz="1600">
                <a:latin typeface="Courier New" pitchFamily="49" charset="0"/>
              </a:rPr>
              <a:t>        </a:t>
            </a:r>
            <a:r>
              <a:rPr lang="en-US" sz="1600" b="1">
                <a:latin typeface="Courier New" pitchFamily="49" charset="0"/>
              </a:rPr>
              <a:t>else </a:t>
            </a:r>
          </a:p>
          <a:p>
            <a:pPr>
              <a:lnSpc>
                <a:spcPct val="85000"/>
              </a:lnSpc>
              <a:defRPr/>
            </a:pPr>
            <a:r>
              <a:rPr lang="en-US" sz="1600" b="1">
                <a:latin typeface="Courier New" pitchFamily="49" charset="0"/>
              </a:rPr>
              <a:t>          throw new</a:t>
            </a:r>
            <a:r>
              <a:rPr lang="en-US" sz="1600">
                <a:latin typeface="Courier New" pitchFamily="49" charset="0"/>
              </a:rPr>
              <a:t> Exception("Titulaire: chaîne vide inacceptable");</a:t>
            </a:r>
          </a:p>
          <a:p>
            <a:pPr>
              <a:lnSpc>
                <a:spcPct val="85000"/>
              </a:lnSpc>
              <a:defRPr/>
            </a:pPr>
            <a:r>
              <a:rPr lang="en-US" sz="1600">
                <a:latin typeface="Courier New" pitchFamily="49" charset="0"/>
              </a:rPr>
              <a:t>      }</a:t>
            </a:r>
          </a:p>
          <a:p>
            <a:pPr>
              <a:lnSpc>
                <a:spcPct val="85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titulaire; }</a:t>
            </a:r>
          </a:p>
          <a:p>
            <a:pPr>
              <a:lnSpc>
                <a:spcPct val="85000"/>
              </a:lnSpc>
              <a:defRPr/>
            </a:pPr>
            <a:r>
              <a:rPr lang="en-US" sz="1600">
                <a:latin typeface="Courier New" pitchFamily="49" charset="0"/>
              </a:rPr>
              <a:t>} } }</a:t>
            </a:r>
          </a:p>
        </p:txBody>
      </p:sp>
      <p:sp>
        <p:nvSpPr>
          <p:cNvPr id="499722" name="Rectangle 10"/>
          <p:cNvSpPr>
            <a:spLocks noChangeArrowheads="1"/>
          </p:cNvSpPr>
          <p:nvPr/>
        </p:nvSpPr>
        <p:spPr bwMode="blackWhite">
          <a:xfrm>
            <a:off x="1409700" y="5757863"/>
            <a:ext cx="6896100" cy="5207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5000"/>
              </a:lnSpc>
              <a:defRPr/>
            </a:pPr>
            <a:r>
              <a:rPr lang="en-US" sz="1600">
                <a:latin typeface="Courier New" pitchFamily="49" charset="0"/>
              </a:rPr>
              <a:t>c2.Titulaire = "Jean Peuplus";</a:t>
            </a:r>
          </a:p>
          <a:p>
            <a:pPr>
              <a:lnSpc>
                <a:spcPct val="85000"/>
              </a:lnSpc>
              <a:defRPr/>
            </a:pPr>
            <a:r>
              <a:rPr lang="en-US" sz="1600">
                <a:latin typeface="Courier New" pitchFamily="49" charset="0"/>
              </a:rPr>
              <a:t>Console.WriteLine("Solde: " + c2.Solde);</a:t>
            </a:r>
          </a:p>
        </p:txBody>
      </p:sp>
      <p:sp>
        <p:nvSpPr>
          <p:cNvPr id="422914" name="Rectangle 2"/>
          <p:cNvSpPr>
            <a:spLocks noGrp="1" noChangeArrowheads="1"/>
          </p:cNvSpPr>
          <p:nvPr>
            <p:ph type="title"/>
          </p:nvPr>
        </p:nvSpPr>
        <p:spPr/>
        <p:txBody>
          <a:bodyPr/>
          <a:lstStyle/>
          <a:p>
            <a:pPr>
              <a:defRPr/>
            </a:pPr>
            <a:r>
              <a:rPr lang="fr-FR"/>
              <a:t>Implémentation des propriétés </a:t>
            </a:r>
            <a:br>
              <a:rPr lang="fr-FR"/>
            </a:br>
            <a:r>
              <a:rPr lang="fr-FR"/>
              <a:t>(suite)</a:t>
            </a:r>
          </a:p>
        </p:txBody>
      </p:sp>
      <p:sp>
        <p:nvSpPr>
          <p:cNvPr id="179205" name="Rectangle 3"/>
          <p:cNvSpPr>
            <a:spLocks noChangeArrowheads="1"/>
          </p:cNvSpPr>
          <p:nvPr/>
        </p:nvSpPr>
        <p:spPr bwMode="auto">
          <a:xfrm>
            <a:off x="279400" y="1171575"/>
            <a:ext cx="8599488" cy="366713"/>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Exemple :</a:t>
            </a:r>
          </a:p>
        </p:txBody>
      </p:sp>
      <p:sp>
        <p:nvSpPr>
          <p:cNvPr id="179206" name="AutoShape 6"/>
          <p:cNvSpPr>
            <a:spLocks noChangeArrowheads="1"/>
          </p:cNvSpPr>
          <p:nvPr/>
        </p:nvSpPr>
        <p:spPr bwMode="blackWhite">
          <a:xfrm>
            <a:off x="4791075" y="2693988"/>
            <a:ext cx="3744913" cy="317500"/>
          </a:xfrm>
          <a:prstGeom prst="wedgeRectCallout">
            <a:avLst>
              <a:gd name="adj1" fmla="val -73102"/>
              <a:gd name="adj2" fmla="val 45000"/>
            </a:avLst>
          </a:prstGeom>
          <a:solidFill>
            <a:schemeClr val="hlink"/>
          </a:solidFill>
          <a:ln w="12700">
            <a:solidFill>
              <a:schemeClr val="tx1"/>
            </a:solidFill>
            <a:miter lim="800000"/>
            <a:headEnd/>
            <a:tailEnd/>
          </a:ln>
        </p:spPr>
        <p:txBody>
          <a:bodyPr>
            <a:spAutoFit/>
          </a:bodyPr>
          <a:lstStyle/>
          <a:p>
            <a:pPr>
              <a:buFont typeface="Wingdings" pitchFamily="2" charset="2"/>
              <a:buNone/>
            </a:pPr>
            <a:r>
              <a:rPr lang="fr-FR" b="1"/>
              <a:t>Un champ commence par une minuscule</a:t>
            </a:r>
          </a:p>
        </p:txBody>
      </p:sp>
      <p:sp>
        <p:nvSpPr>
          <p:cNvPr id="179207" name="AutoShape 7"/>
          <p:cNvSpPr>
            <a:spLocks noChangeArrowheads="1"/>
          </p:cNvSpPr>
          <p:nvPr/>
        </p:nvSpPr>
        <p:spPr bwMode="blackWhite">
          <a:xfrm>
            <a:off x="5589588" y="3573463"/>
            <a:ext cx="1465262" cy="725487"/>
          </a:xfrm>
          <a:prstGeom prst="wedgeRectCallout">
            <a:avLst>
              <a:gd name="adj1" fmla="val -174593"/>
              <a:gd name="adj2" fmla="val -43218"/>
            </a:avLst>
          </a:prstGeom>
          <a:solidFill>
            <a:schemeClr val="hlink"/>
          </a:solidFill>
          <a:ln w="12700">
            <a:solidFill>
              <a:schemeClr val="tx1"/>
            </a:solidFill>
            <a:miter lim="800000"/>
            <a:headEnd/>
            <a:tailEnd/>
          </a:ln>
        </p:spPr>
        <p:txBody>
          <a:bodyPr/>
          <a:lstStyle/>
          <a:p>
            <a:pPr>
              <a:buFont typeface="Wingdings" pitchFamily="2" charset="2"/>
              <a:buNone/>
            </a:pPr>
            <a:r>
              <a:rPr lang="fr-FR" b="1"/>
              <a:t>Une propriété commence par une majuscule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279400" y="1312863"/>
            <a:ext cx="8599488" cy="3773487"/>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Les propriétés n’ont </a:t>
            </a:r>
            <a:r>
              <a:rPr lang="fr-FR" sz="1800" b="1" i="1">
                <a:solidFill>
                  <a:srgbClr val="000080"/>
                </a:solidFill>
                <a:latin typeface="Century Schoolbook" pitchFamily="18" charset="0"/>
              </a:rPr>
              <a:t>pas</a:t>
            </a:r>
            <a:r>
              <a:rPr lang="fr-FR" sz="1800" i="1">
                <a:solidFill>
                  <a:srgbClr val="000080"/>
                </a:solidFill>
                <a:latin typeface="Century Schoolbook" pitchFamily="18" charset="0"/>
              </a:rPr>
              <a:t> </a:t>
            </a:r>
            <a:r>
              <a:rPr lang="fr-FR" sz="1800" b="1">
                <a:solidFill>
                  <a:srgbClr val="000080"/>
                </a:solidFill>
              </a:rPr>
              <a:t>besoin de correspondre à un champ</a:t>
            </a:r>
          </a:p>
          <a:p>
            <a:pPr marL="230188" indent="-230188">
              <a:spcBef>
                <a:spcPts val="1400"/>
              </a:spcBef>
              <a:buClr>
                <a:schemeClr val="accent2"/>
              </a:buClr>
              <a:buSzPct val="115000"/>
              <a:buFont typeface="Arial" charset="0"/>
              <a:buChar char="•"/>
            </a:pPr>
            <a:r>
              <a:rPr lang="fr-FR" sz="1800" b="1">
                <a:solidFill>
                  <a:srgbClr val="000080"/>
                </a:solidFill>
              </a:rPr>
              <a:t>Pour une propriété, si </a:t>
            </a:r>
            <a:r>
              <a:rPr lang="fr-FR" sz="1800" b="1">
                <a:solidFill>
                  <a:srgbClr val="000080"/>
                </a:solidFill>
                <a:latin typeface="Courier New" pitchFamily="49" charset="0"/>
              </a:rPr>
              <a:t>set</a:t>
            </a:r>
            <a:r>
              <a:rPr lang="fr-FR" sz="1800" b="1">
                <a:solidFill>
                  <a:srgbClr val="000080"/>
                </a:solidFill>
              </a:rPr>
              <a:t> n’est pas fournie, la propriété est read-only</a:t>
            </a:r>
          </a:p>
          <a:p>
            <a:pPr marL="685800" lvl="1" indent="-341313">
              <a:spcBef>
                <a:spcPts val="200"/>
              </a:spcBef>
              <a:buClr>
                <a:schemeClr val="accent2"/>
              </a:buClr>
              <a:buFont typeface="Arial" charset="0"/>
              <a:buChar char="—"/>
            </a:pPr>
            <a:r>
              <a:rPr lang="fr-FR" sz="1800">
                <a:solidFill>
                  <a:srgbClr val="000080"/>
                </a:solidFill>
              </a:rPr>
              <a:t>Vrai aussi pour </a:t>
            </a:r>
            <a:r>
              <a:rPr lang="fr-FR" sz="1800" b="1">
                <a:solidFill>
                  <a:srgbClr val="000080"/>
                </a:solidFill>
                <a:latin typeface="Courier New" pitchFamily="49" charset="0"/>
              </a:rPr>
              <a:t>get</a:t>
            </a:r>
            <a:r>
              <a:rPr lang="fr-FR" sz="1800">
                <a:solidFill>
                  <a:srgbClr val="000080"/>
                </a:solidFill>
              </a:rPr>
              <a:t> - write-only peut être utile</a:t>
            </a:r>
          </a:p>
          <a:p>
            <a:pPr marL="230188" indent="-230188">
              <a:spcBef>
                <a:spcPts val="1400"/>
              </a:spcBef>
              <a:buClr>
                <a:schemeClr val="accent2"/>
              </a:buClr>
              <a:buSzPct val="115000"/>
              <a:buFont typeface="Arial" charset="0"/>
              <a:buChar char="•"/>
            </a:pPr>
            <a:r>
              <a:rPr lang="fr-FR" sz="1800" b="1">
                <a:solidFill>
                  <a:srgbClr val="000080"/>
                </a:solidFill>
              </a:rPr>
              <a:t>Comme les méthodes, les propriétés peuvent être </a:t>
            </a:r>
            <a:r>
              <a:rPr lang="fr-FR" sz="1800" b="1">
                <a:solidFill>
                  <a:srgbClr val="000080"/>
                </a:solidFill>
                <a:latin typeface="Courier New" pitchFamily="49" charset="0"/>
              </a:rPr>
              <a:t>static</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Disponibles au niveau de la classe et non au niveau des instances</a:t>
            </a:r>
          </a:p>
          <a:p>
            <a:pPr marL="230188" indent="-230188">
              <a:spcBef>
                <a:spcPts val="1400"/>
              </a:spcBef>
              <a:buClr>
                <a:schemeClr val="accent2"/>
              </a:buClr>
              <a:buSzPct val="115000"/>
              <a:buFont typeface="Arial" charset="0"/>
              <a:buChar char="•"/>
            </a:pPr>
            <a:r>
              <a:rPr lang="fr-FR" sz="1800" b="1">
                <a:solidFill>
                  <a:srgbClr val="000080"/>
                </a:solidFill>
              </a:rPr>
              <a:t>La convention de nommage des propriétés de Microsoft consiste à  </a:t>
            </a:r>
            <a:r>
              <a:rPr lang="fr-FR" sz="1800" b="1" i="1">
                <a:solidFill>
                  <a:srgbClr val="000080"/>
                </a:solidFill>
                <a:latin typeface="Century Schoolbook" pitchFamily="18" charset="0"/>
              </a:rPr>
              <a:t>commencer par une majuscule</a:t>
            </a:r>
            <a:endParaRPr lang="fr-FR" sz="1800" b="1">
              <a:solidFill>
                <a:srgbClr val="000080"/>
              </a:solidFill>
            </a:endParaRPr>
          </a:p>
          <a:p>
            <a:pPr marL="685800" lvl="1" indent="-341313">
              <a:spcBef>
                <a:spcPts val="200"/>
              </a:spcBef>
              <a:buClr>
                <a:schemeClr val="accent2"/>
              </a:buClr>
              <a:buFont typeface="Arial" charset="0"/>
              <a:buChar char="—"/>
            </a:pPr>
            <a:r>
              <a:rPr lang="fr-FR" sz="1800" b="1">
                <a:latin typeface="Courier New" pitchFamily="49" charset="0"/>
              </a:rPr>
              <a:t>UnNom</a:t>
            </a:r>
            <a:r>
              <a:rPr lang="fr-FR" sz="1800">
                <a:solidFill>
                  <a:srgbClr val="000080"/>
                </a:solidFill>
              </a:rPr>
              <a:t> </a:t>
            </a:r>
            <a:r>
              <a:rPr lang="fr-FR" sz="1800" i="1">
                <a:solidFill>
                  <a:srgbClr val="000080"/>
                </a:solidFill>
                <a:latin typeface="Century Schoolbook" pitchFamily="18" charset="0"/>
              </a:rPr>
              <a:t>et pas </a:t>
            </a:r>
            <a:r>
              <a:rPr lang="fr-FR" sz="1800" b="1" i="1">
                <a:solidFill>
                  <a:srgbClr val="000080"/>
                </a:solidFill>
                <a:latin typeface="Courier New" pitchFamily="49" charset="0"/>
              </a:rPr>
              <a:t>un_nom</a:t>
            </a:r>
            <a:endParaRPr lang="fr-FR" sz="1800" b="1">
              <a:solidFill>
                <a:srgbClr val="000080"/>
              </a:solidFill>
              <a:latin typeface="Courier New" pitchFamily="49" charset="0"/>
            </a:endParaRPr>
          </a:p>
          <a:p>
            <a:pPr marL="230188" indent="-230188">
              <a:spcBef>
                <a:spcPts val="200"/>
              </a:spcBef>
              <a:buClr>
                <a:schemeClr val="accent2"/>
              </a:buClr>
              <a:buFont typeface="Arial" charset="0"/>
              <a:buNone/>
            </a:pPr>
            <a:endParaRPr lang="fr-FR" sz="1800" b="1">
              <a:solidFill>
                <a:srgbClr val="000080"/>
              </a:solidFill>
              <a:latin typeface="Courier New" pitchFamily="49" charset="0"/>
            </a:endParaRPr>
          </a:p>
          <a:p>
            <a:pPr marL="230188" indent="-230188">
              <a:spcBef>
                <a:spcPts val="200"/>
              </a:spcBef>
              <a:buClr>
                <a:schemeClr val="accent2"/>
              </a:buClr>
              <a:buFont typeface="Arial" charset="0"/>
              <a:buNone/>
            </a:pPr>
            <a:r>
              <a:rPr lang="fr-FR" sz="1800" b="1">
                <a:solidFill>
                  <a:srgbClr val="000080"/>
                </a:solidFill>
                <a:latin typeface="Courier New" pitchFamily="49" charset="0"/>
              </a:rPr>
              <a:t>	  </a:t>
            </a:r>
            <a:r>
              <a:rPr lang="fr-FR" sz="1800" b="1">
                <a:solidFill>
                  <a:srgbClr val="000080"/>
                </a:solidFill>
              </a:rPr>
              <a:t>Quand des composants visuels sont écrits en C#, les propriétés</a:t>
            </a:r>
            <a:br>
              <a:rPr lang="fr-FR" sz="1800" b="1">
                <a:solidFill>
                  <a:srgbClr val="000080"/>
                </a:solidFill>
              </a:rPr>
            </a:br>
            <a:r>
              <a:rPr lang="fr-FR" sz="1800" b="1">
                <a:solidFill>
                  <a:srgbClr val="000080"/>
                </a:solidFill>
              </a:rPr>
              <a:t>    apparaissent avec Visual Studio dans les feuilles de propriétés</a:t>
            </a:r>
          </a:p>
        </p:txBody>
      </p:sp>
      <p:grpSp>
        <p:nvGrpSpPr>
          <p:cNvPr id="181251" name="Group 3"/>
          <p:cNvGrpSpPr>
            <a:grpSpLocks/>
          </p:cNvGrpSpPr>
          <p:nvPr/>
        </p:nvGrpSpPr>
        <p:grpSpPr bwMode="auto">
          <a:xfrm>
            <a:off x="400050" y="4454525"/>
            <a:ext cx="407988" cy="563563"/>
            <a:chOff x="175" y="723"/>
            <a:chExt cx="321" cy="443"/>
          </a:xfrm>
        </p:grpSpPr>
        <p:sp>
          <p:nvSpPr>
            <p:cNvPr id="181252" name="Freeform 4"/>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81253" name="Oval 5"/>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81254" name="Freeform 6"/>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81255" name="Freeform 7"/>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424968" name="Rectangle 8"/>
          <p:cNvSpPr>
            <a:spLocks noGrp="1" noChangeArrowheads="1"/>
          </p:cNvSpPr>
          <p:nvPr>
            <p:ph type="title"/>
          </p:nvPr>
        </p:nvSpPr>
        <p:spPr/>
        <p:txBody>
          <a:bodyPr/>
          <a:lstStyle/>
          <a:p>
            <a:pPr>
              <a:defRPr/>
            </a:pPr>
            <a:r>
              <a:rPr lang="fr-FR" dirty="0"/>
              <a:t>À propos des propriétés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a:defRPr/>
            </a:pPr>
            <a:r>
              <a:rPr lang="en-US"/>
              <a:t>Lourdeur des propriétés</a:t>
            </a:r>
          </a:p>
        </p:txBody>
      </p:sp>
      <p:sp>
        <p:nvSpPr>
          <p:cNvPr id="183299" name="Rectangle 3"/>
          <p:cNvSpPr>
            <a:spLocks noGrp="1" noChangeArrowheads="1"/>
          </p:cNvSpPr>
          <p:nvPr>
            <p:ph idx="1"/>
          </p:nvPr>
        </p:nvSpPr>
        <p:spPr>
          <a:xfrm>
            <a:off x="279400" y="1131717"/>
            <a:ext cx="8599488" cy="1266825"/>
          </a:xfrm>
        </p:spPr>
        <p:txBody>
          <a:bodyPr/>
          <a:lstStyle/>
          <a:p>
            <a:r>
              <a:rPr lang="fr-FR" dirty="0"/>
              <a:t>Bien que les propriétés soient pratiques pour les clients, les classes peuvent rapidement devenir délicates à relire en raison du code des propriétés</a:t>
            </a:r>
          </a:p>
          <a:p>
            <a:pPr lvl="1"/>
            <a:r>
              <a:rPr lang="fr-FR" dirty="0"/>
              <a:t>Dans la plupart des cas, elles ne représentent qu’une simple encapsulation sans autre traitement</a:t>
            </a:r>
          </a:p>
          <a:p>
            <a:r>
              <a:rPr lang="fr-FR" dirty="0"/>
              <a:t>Par exemple :</a:t>
            </a:r>
          </a:p>
        </p:txBody>
      </p:sp>
      <p:sp>
        <p:nvSpPr>
          <p:cNvPr id="485380" name="Rectangle 4"/>
          <p:cNvSpPr>
            <a:spLocks noChangeArrowheads="1"/>
          </p:cNvSpPr>
          <p:nvPr/>
        </p:nvSpPr>
        <p:spPr bwMode="blackWhite">
          <a:xfrm>
            <a:off x="2236788" y="2632075"/>
            <a:ext cx="5067300" cy="37052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0000"/>
              </a:lnSpc>
              <a:defRPr/>
            </a:pPr>
            <a:r>
              <a:rPr lang="en-US" sz="1600" b="1">
                <a:latin typeface="Courier New" pitchFamily="49" charset="0"/>
              </a:rPr>
              <a:t>public class</a:t>
            </a:r>
            <a:r>
              <a:rPr lang="en-US" sz="1600">
                <a:latin typeface="Courier New" pitchFamily="49" charset="0"/>
              </a:rPr>
              <a:t> CompteBancaire {</a:t>
            </a:r>
          </a:p>
          <a:p>
            <a:pPr>
              <a:lnSpc>
                <a:spcPct val="70000"/>
              </a:lnSpc>
              <a:defRPr/>
            </a:pPr>
            <a:r>
              <a:rPr lang="en-US" sz="1600">
                <a:latin typeface="Courier New" pitchFamily="49" charset="0"/>
              </a:rPr>
              <a:t>  </a:t>
            </a:r>
            <a:r>
              <a:rPr lang="en-US" sz="1600" b="1">
                <a:latin typeface="Courier New" pitchFamily="49" charset="0"/>
              </a:rPr>
              <a:t>private</a:t>
            </a:r>
            <a:r>
              <a:rPr lang="en-US" sz="1600">
                <a:latin typeface="Courier New" pitchFamily="49" charset="0"/>
              </a:rPr>
              <a:t> </a:t>
            </a:r>
            <a:r>
              <a:rPr lang="en-US" sz="1600" b="1">
                <a:latin typeface="Courier New" pitchFamily="49" charset="0"/>
              </a:rPr>
              <a:t>decimal</a:t>
            </a:r>
            <a:r>
              <a:rPr lang="en-US" sz="1600">
                <a:latin typeface="Courier New" pitchFamily="49" charset="0"/>
              </a:rPr>
              <a:t> solde;</a:t>
            </a:r>
          </a:p>
          <a:p>
            <a:pPr>
              <a:lnSpc>
                <a:spcPct val="70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Solde</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solde; }</a:t>
            </a:r>
          </a:p>
          <a:p>
            <a:pPr>
              <a:lnSpc>
                <a:spcPct val="70000"/>
              </a:lnSpc>
              <a:defRPr/>
            </a:pPr>
            <a:r>
              <a:rPr lang="en-US" sz="1600">
                <a:latin typeface="Courier New" pitchFamily="49" charset="0"/>
              </a:rPr>
              <a:t>  }</a:t>
            </a:r>
          </a:p>
          <a:p>
            <a:pPr>
              <a:lnSpc>
                <a:spcPct val="70000"/>
              </a:lnSpc>
              <a:defRPr/>
            </a:pPr>
            <a:r>
              <a:rPr lang="en-US" sz="1600" b="1">
                <a:latin typeface="Courier New" pitchFamily="49" charset="0"/>
              </a:rPr>
              <a:t>  private</a:t>
            </a:r>
            <a:r>
              <a:rPr lang="en-US" sz="1600">
                <a:latin typeface="Courier New" pitchFamily="49" charset="0"/>
              </a:rPr>
              <a:t> </a:t>
            </a:r>
            <a:r>
              <a:rPr lang="en-US" sz="1600" b="1">
                <a:latin typeface="Courier New" pitchFamily="49" charset="0"/>
              </a:rPr>
              <a:t>ulong</a:t>
            </a:r>
            <a:r>
              <a:rPr lang="en-US" sz="1600">
                <a:latin typeface="Courier New" pitchFamily="49" charset="0"/>
              </a:rPr>
              <a:t> numcpte;</a:t>
            </a:r>
          </a:p>
          <a:p>
            <a:pPr>
              <a:lnSpc>
                <a:spcPct val="70000"/>
              </a:lnSpc>
              <a:defRPr/>
            </a:pPr>
            <a:r>
              <a:rPr lang="en-US" sz="1600">
                <a:latin typeface="Courier New" pitchFamily="49" charset="0"/>
              </a:rPr>
              <a:t>  </a:t>
            </a:r>
            <a:r>
              <a:rPr lang="en-US" sz="1600" b="1">
                <a:latin typeface="Courier New" pitchFamily="49" charset="0"/>
              </a:rPr>
              <a:t>public ulong </a:t>
            </a:r>
            <a:r>
              <a:rPr lang="en-US" sz="1600">
                <a:latin typeface="Courier New" pitchFamily="49" charset="0"/>
              </a:rPr>
              <a:t>Numero</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numcpte; }</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private</a:t>
            </a:r>
            <a:r>
              <a:rPr lang="en-US" sz="1600">
                <a:latin typeface="Courier New" pitchFamily="49" charset="0"/>
              </a:rPr>
              <a:t> </a:t>
            </a:r>
            <a:r>
              <a:rPr lang="en-US" sz="1600" b="1">
                <a:latin typeface="Courier New" pitchFamily="49" charset="0"/>
              </a:rPr>
              <a:t>decimal</a:t>
            </a:r>
            <a:r>
              <a:rPr lang="en-US" sz="1600">
                <a:latin typeface="Courier New" pitchFamily="49" charset="0"/>
              </a:rPr>
              <a:t> tauxInteret;</a:t>
            </a:r>
          </a:p>
          <a:p>
            <a:pPr>
              <a:lnSpc>
                <a:spcPct val="70000"/>
              </a:lnSpc>
              <a:defRPr/>
            </a:pPr>
            <a:r>
              <a:rPr lang="en-US" sz="1600">
                <a:latin typeface="Courier New" pitchFamily="49" charset="0"/>
              </a:rPr>
              <a:t>  </a:t>
            </a:r>
            <a:r>
              <a:rPr lang="en-US" sz="1600" b="1">
                <a:latin typeface="Courier New" pitchFamily="49" charset="0"/>
              </a:rPr>
              <a:t>public decimal</a:t>
            </a:r>
            <a:r>
              <a:rPr lang="en-US" sz="1600">
                <a:latin typeface="Courier New" pitchFamily="49" charset="0"/>
              </a:rPr>
              <a:t> Taux</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get</a:t>
            </a:r>
            <a:r>
              <a:rPr lang="en-US" sz="1600">
                <a:latin typeface="Courier New" pitchFamily="49" charset="0"/>
              </a:rPr>
              <a:t> { </a:t>
            </a:r>
            <a:r>
              <a:rPr lang="en-US" sz="1600" b="1">
                <a:latin typeface="Courier New" pitchFamily="49" charset="0"/>
              </a:rPr>
              <a:t>return</a:t>
            </a:r>
            <a:r>
              <a:rPr lang="en-US" sz="1600">
                <a:latin typeface="Courier New" pitchFamily="49" charset="0"/>
              </a:rPr>
              <a:t> tauxInteret; }</a:t>
            </a:r>
          </a:p>
          <a:p>
            <a:pPr>
              <a:lnSpc>
                <a:spcPct val="70000"/>
              </a:lnSpc>
              <a:defRPr/>
            </a:pPr>
            <a:r>
              <a:rPr lang="en-US" sz="1600">
                <a:latin typeface="Courier New" pitchFamily="49" charset="0"/>
              </a:rPr>
              <a:t>    </a:t>
            </a:r>
            <a:r>
              <a:rPr lang="en-US" sz="1600" b="1">
                <a:latin typeface="Courier New" pitchFamily="49" charset="0"/>
              </a:rPr>
              <a:t>set</a:t>
            </a:r>
            <a:r>
              <a:rPr lang="en-US" sz="1600">
                <a:latin typeface="Courier New" pitchFamily="49" charset="0"/>
              </a:rPr>
              <a:t> { tauxInteret = </a:t>
            </a:r>
            <a:r>
              <a:rPr lang="en-US" sz="1600" b="1">
                <a:latin typeface="Courier New" pitchFamily="49" charset="0"/>
              </a:rPr>
              <a:t>value</a:t>
            </a:r>
            <a:r>
              <a:rPr lang="en-US" sz="1600">
                <a:latin typeface="Courier New" pitchFamily="49" charset="0"/>
              </a:rPr>
              <a:t>; }</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a:t>
            </a:r>
            <a:r>
              <a:rPr lang="en-US" sz="1600" b="1">
                <a:latin typeface="Courier New" pitchFamily="49" charset="0"/>
              </a:rPr>
              <a:t>public void</a:t>
            </a:r>
            <a:r>
              <a:rPr lang="en-US" sz="1600">
                <a:latin typeface="Courier New" pitchFamily="49" charset="0"/>
              </a:rPr>
              <a:t> Deposer(</a:t>
            </a:r>
            <a:r>
              <a:rPr lang="en-US" sz="1600" b="1">
                <a:latin typeface="Courier New" pitchFamily="49" charset="0"/>
              </a:rPr>
              <a:t>decimal</a:t>
            </a:r>
            <a:r>
              <a:rPr lang="en-US" sz="1600">
                <a:latin typeface="Courier New" pitchFamily="49" charset="0"/>
              </a:rPr>
              <a:t> montant)</a:t>
            </a:r>
          </a:p>
          <a:p>
            <a:pPr>
              <a:lnSpc>
                <a:spcPct val="70000"/>
              </a:lnSpc>
              <a:defRPr/>
            </a:pPr>
            <a:r>
              <a:rPr lang="en-US" sz="1600">
                <a:latin typeface="Courier New" pitchFamily="49" charset="0"/>
              </a:rPr>
              <a:t>  {</a:t>
            </a:r>
          </a:p>
          <a:p>
            <a:pPr>
              <a:lnSpc>
                <a:spcPct val="70000"/>
              </a:lnSpc>
              <a:defRPr/>
            </a:pPr>
            <a:r>
              <a:rPr lang="en-US" sz="1600">
                <a:latin typeface="Courier New" pitchFamily="49" charset="0"/>
              </a:rPr>
              <a:t>    solde += montant;</a:t>
            </a:r>
          </a:p>
          <a:p>
            <a:pPr>
              <a:lnSpc>
                <a:spcPct val="70000"/>
              </a:lnSpc>
              <a:defRPr/>
            </a:pPr>
            <a:r>
              <a:rPr lang="en-US" sz="1600">
                <a:latin typeface="Courier New" pitchFamily="49" charset="0"/>
              </a:rPr>
              <a:t>} }</a:t>
            </a:r>
          </a:p>
        </p:txBody>
      </p:sp>
      <p:sp>
        <p:nvSpPr>
          <p:cNvPr id="183301" name="AutoShape 5"/>
          <p:cNvSpPr>
            <a:spLocks noChangeArrowheads="1"/>
          </p:cNvSpPr>
          <p:nvPr/>
        </p:nvSpPr>
        <p:spPr bwMode="blackWhite">
          <a:xfrm>
            <a:off x="355600" y="5383213"/>
            <a:ext cx="1466850" cy="955675"/>
          </a:xfrm>
          <a:prstGeom prst="wedgeRectCallout">
            <a:avLst>
              <a:gd name="adj1" fmla="val 111903"/>
              <a:gd name="adj2" fmla="val 12792"/>
            </a:avLst>
          </a:prstGeom>
          <a:solidFill>
            <a:schemeClr val="hlink"/>
          </a:solidFill>
          <a:ln w="12700">
            <a:solidFill>
              <a:schemeClr val="tx1"/>
            </a:solidFill>
            <a:miter lim="800000"/>
            <a:headEnd/>
            <a:tailEnd/>
          </a:ln>
        </p:spPr>
        <p:txBody>
          <a:bodyPr>
            <a:spAutoFit/>
          </a:bodyPr>
          <a:lstStyle/>
          <a:p>
            <a:pPr>
              <a:buFont typeface="Wingdings" pitchFamily="2" charset="2"/>
              <a:buNone/>
            </a:pPr>
            <a:r>
              <a:rPr lang="fr-FR" b="1"/>
              <a:t>Notez que les méthodes référencent les champs</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pPr>
              <a:defRPr/>
            </a:pPr>
            <a:r>
              <a:rPr lang="en-US"/>
              <a:t>Propriétés </a:t>
            </a:r>
            <a:r>
              <a:rPr lang="fr-FR"/>
              <a:t>auto-implémentées</a:t>
            </a:r>
          </a:p>
        </p:txBody>
      </p:sp>
      <p:sp>
        <p:nvSpPr>
          <p:cNvPr id="185347" name="Rectangle 3"/>
          <p:cNvSpPr>
            <a:spLocks noGrp="1" noChangeArrowheads="1"/>
          </p:cNvSpPr>
          <p:nvPr>
            <p:ph idx="1"/>
          </p:nvPr>
        </p:nvSpPr>
        <p:spPr/>
        <p:txBody>
          <a:bodyPr/>
          <a:lstStyle/>
          <a:p>
            <a:r>
              <a:rPr lang="fr-FR"/>
              <a:t>Pour améliorer la lisibilité, les </a:t>
            </a:r>
            <a:r>
              <a:rPr lang="fr-FR" i="1">
                <a:latin typeface="Century Schoolbook" pitchFamily="18" charset="0"/>
              </a:rPr>
              <a:t>propriétés auto-implémentées</a:t>
            </a:r>
            <a:r>
              <a:rPr lang="fr-FR"/>
              <a:t> peuvent être utilisées</a:t>
            </a:r>
          </a:p>
          <a:p>
            <a:r>
              <a:rPr lang="fr-FR"/>
              <a:t>Avec l’intérêt de l’emploi des propriétés sans la lourdeur syntaxique</a:t>
            </a:r>
          </a:p>
          <a:p>
            <a:pPr lvl="1"/>
            <a:r>
              <a:rPr lang="fr-FR"/>
              <a:t>Elles minimisent aussi la frappe !</a:t>
            </a: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lvl="1"/>
            <a:endParaRPr lang="fr-FR"/>
          </a:p>
          <a:p>
            <a:pPr eaLnBrk="1" hangingPunct="1"/>
            <a:r>
              <a:rPr lang="fr-FR"/>
              <a:t>Les propriétés auto-implémentées ne sont qu’une syntaxe alternative</a:t>
            </a:r>
          </a:p>
          <a:p>
            <a:pPr lvl="1" eaLnBrk="1" hangingPunct="1"/>
            <a:r>
              <a:rPr lang="fr-FR"/>
              <a:t>Elles peuvent être transformées en propriétés, voire en méthode, si une logique supplémentaire doit être encapsulée</a:t>
            </a:r>
          </a:p>
        </p:txBody>
      </p:sp>
      <p:sp>
        <p:nvSpPr>
          <p:cNvPr id="486405" name="Rectangle 5"/>
          <p:cNvSpPr>
            <a:spLocks noChangeArrowheads="1"/>
          </p:cNvSpPr>
          <p:nvPr/>
        </p:nvSpPr>
        <p:spPr bwMode="blackWhite">
          <a:xfrm>
            <a:off x="1917700" y="2882900"/>
            <a:ext cx="5918200" cy="20574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en-US" sz="1600" b="1">
                <a:latin typeface="Courier New" pitchFamily="49" charset="0"/>
              </a:rPr>
              <a:t>public class</a:t>
            </a:r>
            <a:r>
              <a:rPr lang="en-US" sz="1600">
                <a:latin typeface="Courier New" pitchFamily="49" charset="0"/>
              </a:rPr>
              <a:t> CompteBancaire</a:t>
            </a:r>
          </a:p>
          <a:p>
            <a:pPr>
              <a:lnSpc>
                <a:spcPct val="80000"/>
              </a:lnSpc>
            </a:pPr>
            <a:r>
              <a:rPr lang="en-US" sz="1600">
                <a:latin typeface="Courier New" pitchFamily="49" charset="0"/>
              </a:rPr>
              <a:t>{</a:t>
            </a:r>
          </a:p>
          <a:p>
            <a:pPr>
              <a:lnSpc>
                <a:spcPct val="80000"/>
              </a:lnSpc>
            </a:pPr>
            <a:r>
              <a:rPr lang="en-US" sz="1600" b="1">
                <a:latin typeface="Courier New" pitchFamily="49" charset="0"/>
              </a:rPr>
              <a:t>  public decimal</a:t>
            </a:r>
            <a:r>
              <a:rPr lang="en-US" sz="1600">
                <a:latin typeface="Courier New" pitchFamily="49" charset="0"/>
              </a:rPr>
              <a:t> Solde { </a:t>
            </a:r>
            <a:r>
              <a:rPr lang="en-US" sz="1600" b="1">
                <a:latin typeface="Courier New" pitchFamily="49" charset="0"/>
              </a:rPr>
              <a:t>get; private set;</a:t>
            </a:r>
            <a:r>
              <a:rPr lang="en-US" sz="1600">
                <a:latin typeface="Courier New" pitchFamily="49" charset="0"/>
              </a:rPr>
              <a:t> }</a:t>
            </a:r>
          </a:p>
          <a:p>
            <a:pPr>
              <a:lnSpc>
                <a:spcPct val="80000"/>
              </a:lnSpc>
            </a:pPr>
            <a:r>
              <a:rPr lang="en-US" sz="1600" b="1">
                <a:latin typeface="Courier New" pitchFamily="49" charset="0"/>
              </a:rPr>
              <a:t>  public ulong </a:t>
            </a:r>
            <a:r>
              <a:rPr lang="en-US" sz="1600">
                <a:latin typeface="Courier New" pitchFamily="49" charset="0"/>
              </a:rPr>
              <a:t>Numero { </a:t>
            </a:r>
            <a:r>
              <a:rPr lang="en-US" sz="1600" b="1">
                <a:latin typeface="Courier New" pitchFamily="49" charset="0"/>
              </a:rPr>
              <a:t>get; private set; </a:t>
            </a:r>
            <a:r>
              <a:rPr lang="en-US" sz="1600">
                <a:latin typeface="Courier New" pitchFamily="49" charset="0"/>
              </a:rPr>
              <a:t>}</a:t>
            </a:r>
          </a:p>
          <a:p>
            <a:pPr>
              <a:lnSpc>
                <a:spcPct val="80000"/>
              </a:lnSpc>
            </a:pPr>
            <a:r>
              <a:rPr lang="en-US" sz="1600" b="1">
                <a:latin typeface="Courier New" pitchFamily="49" charset="0"/>
              </a:rPr>
              <a:t>  public decimal</a:t>
            </a:r>
            <a:r>
              <a:rPr lang="en-US" sz="1600">
                <a:latin typeface="Courier New" pitchFamily="49" charset="0"/>
              </a:rPr>
              <a:t> Taux { </a:t>
            </a:r>
            <a:r>
              <a:rPr lang="en-US" sz="1600" b="1">
                <a:latin typeface="Courier New" pitchFamily="49" charset="0"/>
              </a:rPr>
              <a:t>get; set; </a:t>
            </a:r>
            <a:r>
              <a:rPr lang="en-US" sz="1600">
                <a:latin typeface="Courier New" pitchFamily="49" charset="0"/>
              </a:rPr>
              <a:t>}</a:t>
            </a:r>
          </a:p>
          <a:p>
            <a:pPr>
              <a:lnSpc>
                <a:spcPct val="80000"/>
              </a:lnSpc>
            </a:pPr>
            <a:r>
              <a:rPr lang="en-US" sz="1600">
                <a:latin typeface="Courier New" pitchFamily="49" charset="0"/>
              </a:rPr>
              <a:t>  </a:t>
            </a:r>
            <a:r>
              <a:rPr lang="en-US" sz="1600" b="1">
                <a:latin typeface="Courier New" pitchFamily="49" charset="0"/>
              </a:rPr>
              <a:t>public void</a:t>
            </a:r>
            <a:r>
              <a:rPr lang="en-US" sz="1600">
                <a:latin typeface="Courier New" pitchFamily="49" charset="0"/>
              </a:rPr>
              <a:t> Deposer(</a:t>
            </a:r>
            <a:r>
              <a:rPr lang="en-US" sz="1600" b="1">
                <a:latin typeface="Courier New" pitchFamily="49" charset="0"/>
              </a:rPr>
              <a:t>decimal</a:t>
            </a:r>
            <a:r>
              <a:rPr lang="en-US" sz="1600">
                <a:latin typeface="Courier New" pitchFamily="49" charset="0"/>
              </a:rPr>
              <a:t> montant)</a:t>
            </a:r>
          </a:p>
          <a:p>
            <a:pPr>
              <a:lnSpc>
                <a:spcPct val="80000"/>
              </a:lnSpc>
            </a:pPr>
            <a:r>
              <a:rPr lang="en-US" sz="1600">
                <a:latin typeface="Courier New" pitchFamily="49" charset="0"/>
              </a:rPr>
              <a:t>  {</a:t>
            </a:r>
          </a:p>
          <a:p>
            <a:pPr>
              <a:lnSpc>
                <a:spcPct val="80000"/>
              </a:lnSpc>
            </a:pPr>
            <a:r>
              <a:rPr lang="en-US" sz="1600">
                <a:latin typeface="Courier New" pitchFamily="49" charset="0"/>
              </a:rPr>
              <a:t>    Solde += montant;</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
        <p:nvSpPr>
          <p:cNvPr id="185349" name="AutoShape 6"/>
          <p:cNvSpPr>
            <a:spLocks noChangeArrowheads="1"/>
          </p:cNvSpPr>
          <p:nvPr/>
        </p:nvSpPr>
        <p:spPr bwMode="blackWhite">
          <a:xfrm>
            <a:off x="2632075" y="4816475"/>
            <a:ext cx="2436813" cy="541338"/>
          </a:xfrm>
          <a:prstGeom prst="wedgeRectCallout">
            <a:avLst>
              <a:gd name="adj1" fmla="val -46875"/>
              <a:gd name="adj2" fmla="val -104838"/>
            </a:avLst>
          </a:prstGeom>
          <a:solidFill>
            <a:schemeClr val="hlink"/>
          </a:solidFill>
          <a:ln w="12700">
            <a:solidFill>
              <a:schemeClr val="tx1"/>
            </a:solidFill>
            <a:miter lim="800000"/>
            <a:headEnd/>
            <a:tailEnd/>
          </a:ln>
        </p:spPr>
        <p:txBody>
          <a:bodyPr/>
          <a:lstStyle/>
          <a:p>
            <a:pPr>
              <a:buFont typeface="Wingdings" pitchFamily="2" charset="2"/>
              <a:buNone/>
            </a:pPr>
            <a:r>
              <a:rPr lang="fr-FR" b="1"/>
              <a:t>Notez que les méthodes référencent les</a:t>
            </a:r>
            <a:r>
              <a:rPr lang="fr-FR"/>
              <a:t> </a:t>
            </a:r>
            <a:r>
              <a:rPr lang="fr-FR" b="1"/>
              <a:t>propriétés</a:t>
            </a:r>
          </a:p>
        </p:txBody>
      </p:sp>
      <p:sp>
        <p:nvSpPr>
          <p:cNvPr id="185350" name="AutoShape 7"/>
          <p:cNvSpPr>
            <a:spLocks noChangeArrowheads="1"/>
          </p:cNvSpPr>
          <p:nvPr/>
        </p:nvSpPr>
        <p:spPr bwMode="blackWhite">
          <a:xfrm>
            <a:off x="6143625" y="2581275"/>
            <a:ext cx="2030413" cy="517525"/>
          </a:xfrm>
          <a:prstGeom prst="wedgeRectCallout">
            <a:avLst>
              <a:gd name="adj1" fmla="val -38741"/>
              <a:gd name="adj2" fmla="val 87116"/>
            </a:avLst>
          </a:prstGeom>
          <a:solidFill>
            <a:schemeClr val="hlink"/>
          </a:solidFill>
          <a:ln w="12700">
            <a:solidFill>
              <a:schemeClr val="tx1"/>
            </a:solidFill>
            <a:miter lim="800000"/>
            <a:headEnd/>
            <a:tailEnd/>
          </a:ln>
        </p:spPr>
        <p:txBody>
          <a:bodyPr/>
          <a:lstStyle/>
          <a:p>
            <a:pPr>
              <a:buFont typeface="Wingdings" pitchFamily="2" charset="2"/>
              <a:buNone/>
            </a:pPr>
            <a:r>
              <a:rPr lang="fr-FR" b="1">
                <a:latin typeface="Courier New" pitchFamily="49" charset="0"/>
              </a:rPr>
              <a:t>private</a:t>
            </a:r>
            <a:r>
              <a:rPr lang="fr-FR" b="1"/>
              <a:t> indique </a:t>
            </a:r>
            <a:r>
              <a:rPr lang="fr-FR" b="1">
                <a:latin typeface="Courier New" pitchFamily="49" charset="0"/>
              </a:rPr>
              <a:t>get</a:t>
            </a:r>
            <a:r>
              <a:rPr lang="fr-FR" b="1"/>
              <a:t> uniquement</a:t>
            </a:r>
          </a:p>
        </p:txBody>
      </p:sp>
      <p:grpSp>
        <p:nvGrpSpPr>
          <p:cNvPr id="185351" name="Group 165"/>
          <p:cNvGrpSpPr>
            <a:grpSpLocks/>
          </p:cNvGrpSpPr>
          <p:nvPr/>
        </p:nvGrpSpPr>
        <p:grpSpPr bwMode="auto">
          <a:xfrm>
            <a:off x="862013" y="3490913"/>
            <a:ext cx="660400" cy="585787"/>
            <a:chOff x="3169" y="2970"/>
            <a:chExt cx="416" cy="369"/>
          </a:xfrm>
        </p:grpSpPr>
        <p:grpSp>
          <p:nvGrpSpPr>
            <p:cNvPr id="185352" name="Group 166"/>
            <p:cNvGrpSpPr>
              <a:grpSpLocks/>
            </p:cNvGrpSpPr>
            <p:nvPr/>
          </p:nvGrpSpPr>
          <p:grpSpPr bwMode="auto">
            <a:xfrm>
              <a:off x="3169" y="2970"/>
              <a:ext cx="416" cy="369"/>
              <a:chOff x="3083" y="2970"/>
              <a:chExt cx="502" cy="445"/>
            </a:xfrm>
          </p:grpSpPr>
          <p:sp>
            <p:nvSpPr>
              <p:cNvPr id="185353" name="Freeform 167"/>
              <p:cNvSpPr>
                <a:spLocks/>
              </p:cNvSpPr>
              <p:nvPr/>
            </p:nvSpPr>
            <p:spPr bwMode="auto">
              <a:xfrm>
                <a:off x="3084" y="2973"/>
                <a:ext cx="486" cy="442"/>
              </a:xfrm>
              <a:custGeom>
                <a:avLst/>
                <a:gdLst>
                  <a:gd name="T0" fmla="*/ 52 w 970"/>
                  <a:gd name="T1" fmla="*/ 6 h 885"/>
                  <a:gd name="T2" fmla="*/ 52 w 970"/>
                  <a:gd name="T3" fmla="*/ 6 h 885"/>
                  <a:gd name="T4" fmla="*/ 53 w 970"/>
                  <a:gd name="T5" fmla="*/ 8 h 885"/>
                  <a:gd name="T6" fmla="*/ 54 w 970"/>
                  <a:gd name="T7" fmla="*/ 13 h 885"/>
                  <a:gd name="T8" fmla="*/ 57 w 970"/>
                  <a:gd name="T9" fmla="*/ 24 h 885"/>
                  <a:gd name="T10" fmla="*/ 61 w 970"/>
                  <a:gd name="T11" fmla="*/ 43 h 885"/>
                  <a:gd name="T12" fmla="*/ 9 w 970"/>
                  <a:gd name="T13" fmla="*/ 55 h 885"/>
                  <a:gd name="T14" fmla="*/ 9 w 970"/>
                  <a:gd name="T15" fmla="*/ 55 h 885"/>
                  <a:gd name="T16" fmla="*/ 5 w 970"/>
                  <a:gd name="T17" fmla="*/ 38 h 885"/>
                  <a:gd name="T18" fmla="*/ 3 w 970"/>
                  <a:gd name="T19" fmla="*/ 26 h 885"/>
                  <a:gd name="T20" fmla="*/ 1 w 970"/>
                  <a:gd name="T21" fmla="*/ 19 h 885"/>
                  <a:gd name="T22" fmla="*/ 1 w 970"/>
                  <a:gd name="T23" fmla="*/ 19 h 885"/>
                  <a:gd name="T24" fmla="*/ 1 w 970"/>
                  <a:gd name="T25" fmla="*/ 16 h 885"/>
                  <a:gd name="T26" fmla="*/ 0 w 970"/>
                  <a:gd name="T27" fmla="*/ 13 h 885"/>
                  <a:gd name="T28" fmla="*/ 0 w 970"/>
                  <a:gd name="T29" fmla="*/ 11 h 885"/>
                  <a:gd name="T30" fmla="*/ 52 w 970"/>
                  <a:gd name="T31" fmla="*/ 0 h 885"/>
                  <a:gd name="T32" fmla="*/ 52 w 970"/>
                  <a:gd name="T33" fmla="*/ 0 h 885"/>
                  <a:gd name="T34" fmla="*/ 52 w 970"/>
                  <a:gd name="T35" fmla="*/ 0 h 885"/>
                  <a:gd name="T36" fmla="*/ 52 w 970"/>
                  <a:gd name="T37" fmla="*/ 2 h 885"/>
                  <a:gd name="T38" fmla="*/ 52 w 970"/>
                  <a:gd name="T39" fmla="*/ 3 h 885"/>
                  <a:gd name="T40" fmla="*/ 52 w 970"/>
                  <a:gd name="T41" fmla="*/ 3 h 885"/>
                  <a:gd name="T42" fmla="*/ 52 w 970"/>
                  <a:gd name="T43" fmla="*/ 5 h 885"/>
                  <a:gd name="T44" fmla="*/ 52 w 970"/>
                  <a:gd name="T45" fmla="*/ 6 h 885"/>
                  <a:gd name="T46" fmla="*/ 52 w 970"/>
                  <a:gd name="T47" fmla="*/ 6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185354" name="Freeform 168"/>
              <p:cNvSpPr>
                <a:spLocks/>
              </p:cNvSpPr>
              <p:nvPr/>
            </p:nvSpPr>
            <p:spPr bwMode="blackWhite">
              <a:xfrm>
                <a:off x="3083" y="2970"/>
                <a:ext cx="502" cy="430"/>
              </a:xfrm>
              <a:custGeom>
                <a:avLst/>
                <a:gdLst>
                  <a:gd name="T0" fmla="*/ 53 w 1006"/>
                  <a:gd name="T1" fmla="*/ 7 h 860"/>
                  <a:gd name="T2" fmla="*/ 53 w 1006"/>
                  <a:gd name="T3" fmla="*/ 7 h 860"/>
                  <a:gd name="T4" fmla="*/ 55 w 1006"/>
                  <a:gd name="T5" fmla="*/ 13 h 860"/>
                  <a:gd name="T6" fmla="*/ 58 w 1006"/>
                  <a:gd name="T7" fmla="*/ 26 h 860"/>
                  <a:gd name="T8" fmla="*/ 62 w 1006"/>
                  <a:gd name="T9" fmla="*/ 42 h 860"/>
                  <a:gd name="T10" fmla="*/ 9 w 1006"/>
                  <a:gd name="T11" fmla="*/ 54 h 860"/>
                  <a:gd name="T12" fmla="*/ 9 w 1006"/>
                  <a:gd name="T13" fmla="*/ 54 h 860"/>
                  <a:gd name="T14" fmla="*/ 5 w 1006"/>
                  <a:gd name="T15" fmla="*/ 38 h 860"/>
                  <a:gd name="T16" fmla="*/ 2 w 1006"/>
                  <a:gd name="T17" fmla="*/ 27 h 860"/>
                  <a:gd name="T18" fmla="*/ 0 w 1006"/>
                  <a:gd name="T19" fmla="*/ 19 h 860"/>
                  <a:gd name="T20" fmla="*/ 0 w 1006"/>
                  <a:gd name="T21" fmla="*/ 19 h 860"/>
                  <a:gd name="T22" fmla="*/ 0 w 1006"/>
                  <a:gd name="T23" fmla="*/ 17 h 860"/>
                  <a:gd name="T24" fmla="*/ 0 w 1006"/>
                  <a:gd name="T25" fmla="*/ 13 h 860"/>
                  <a:gd name="T26" fmla="*/ 0 w 1006"/>
                  <a:gd name="T27" fmla="*/ 12 h 860"/>
                  <a:gd name="T28" fmla="*/ 52 w 1006"/>
                  <a:gd name="T29" fmla="*/ 0 h 860"/>
                  <a:gd name="T30" fmla="*/ 52 w 1006"/>
                  <a:gd name="T31" fmla="*/ 0 h 860"/>
                  <a:gd name="T32" fmla="*/ 52 w 1006"/>
                  <a:gd name="T33" fmla="*/ 2 h 860"/>
                  <a:gd name="T34" fmla="*/ 53 w 1006"/>
                  <a:gd name="T35" fmla="*/ 3 h 860"/>
                  <a:gd name="T36" fmla="*/ 53 w 1006"/>
                  <a:gd name="T37" fmla="*/ 7 h 860"/>
                  <a:gd name="T38" fmla="*/ 53 w 1006"/>
                  <a:gd name="T39" fmla="*/ 7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185355" name="Freeform 169"/>
              <p:cNvSpPr>
                <a:spLocks/>
              </p:cNvSpPr>
              <p:nvPr/>
            </p:nvSpPr>
            <p:spPr bwMode="white">
              <a:xfrm>
                <a:off x="3264" y="3016"/>
                <a:ext cx="71" cy="70"/>
              </a:xfrm>
              <a:custGeom>
                <a:avLst/>
                <a:gdLst>
                  <a:gd name="T0" fmla="*/ 9 w 142"/>
                  <a:gd name="T1" fmla="*/ 6 h 139"/>
                  <a:gd name="T2" fmla="*/ 9 w 142"/>
                  <a:gd name="T3" fmla="*/ 6 h 139"/>
                  <a:gd name="T4" fmla="*/ 9 w 142"/>
                  <a:gd name="T5" fmla="*/ 7 h 139"/>
                  <a:gd name="T6" fmla="*/ 7 w 142"/>
                  <a:gd name="T7" fmla="*/ 8 h 139"/>
                  <a:gd name="T8" fmla="*/ 7 w 142"/>
                  <a:gd name="T9" fmla="*/ 8 h 139"/>
                  <a:gd name="T10" fmla="*/ 6 w 142"/>
                  <a:gd name="T11" fmla="*/ 9 h 139"/>
                  <a:gd name="T12" fmla="*/ 5 w 142"/>
                  <a:gd name="T13" fmla="*/ 9 h 139"/>
                  <a:gd name="T14" fmla="*/ 4 w 142"/>
                  <a:gd name="T15" fmla="*/ 9 h 139"/>
                  <a:gd name="T16" fmla="*/ 3 w 142"/>
                  <a:gd name="T17" fmla="*/ 9 h 139"/>
                  <a:gd name="T18" fmla="*/ 3 w 142"/>
                  <a:gd name="T19" fmla="*/ 9 h 139"/>
                  <a:gd name="T20" fmla="*/ 3 w 142"/>
                  <a:gd name="T21" fmla="*/ 9 h 139"/>
                  <a:gd name="T22" fmla="*/ 2 w 142"/>
                  <a:gd name="T23" fmla="*/ 9 h 139"/>
                  <a:gd name="T24" fmla="*/ 1 w 142"/>
                  <a:gd name="T25" fmla="*/ 8 h 139"/>
                  <a:gd name="T26" fmla="*/ 1 w 142"/>
                  <a:gd name="T27" fmla="*/ 7 h 139"/>
                  <a:gd name="T28" fmla="*/ 1 w 142"/>
                  <a:gd name="T29" fmla="*/ 7 h 139"/>
                  <a:gd name="T30" fmla="*/ 1 w 142"/>
                  <a:gd name="T31" fmla="*/ 6 h 139"/>
                  <a:gd name="T32" fmla="*/ 0 w 142"/>
                  <a:gd name="T33" fmla="*/ 5 h 139"/>
                  <a:gd name="T34" fmla="*/ 0 w 142"/>
                  <a:gd name="T35" fmla="*/ 4 h 139"/>
                  <a:gd name="T36" fmla="*/ 1 w 142"/>
                  <a:gd name="T37" fmla="*/ 3 h 139"/>
                  <a:gd name="T38" fmla="*/ 1 w 142"/>
                  <a:gd name="T39" fmla="*/ 3 h 139"/>
                  <a:gd name="T40" fmla="*/ 1 w 142"/>
                  <a:gd name="T41" fmla="*/ 3 h 139"/>
                  <a:gd name="T42" fmla="*/ 1 w 142"/>
                  <a:gd name="T43" fmla="*/ 2 h 139"/>
                  <a:gd name="T44" fmla="*/ 1 w 142"/>
                  <a:gd name="T45" fmla="*/ 1 h 139"/>
                  <a:gd name="T46" fmla="*/ 2 w 142"/>
                  <a:gd name="T47" fmla="*/ 1 h 139"/>
                  <a:gd name="T48" fmla="*/ 3 w 142"/>
                  <a:gd name="T49" fmla="*/ 1 h 139"/>
                  <a:gd name="T50" fmla="*/ 4 w 142"/>
                  <a:gd name="T51" fmla="*/ 0 h 139"/>
                  <a:gd name="T52" fmla="*/ 4 w 142"/>
                  <a:gd name="T53" fmla="*/ 0 h 139"/>
                  <a:gd name="T54" fmla="*/ 5 w 142"/>
                  <a:gd name="T55" fmla="*/ 1 h 139"/>
                  <a:gd name="T56" fmla="*/ 5 w 142"/>
                  <a:gd name="T57" fmla="*/ 1 h 139"/>
                  <a:gd name="T58" fmla="*/ 6 w 142"/>
                  <a:gd name="T59" fmla="*/ 1 h 139"/>
                  <a:gd name="T60" fmla="*/ 7 w 142"/>
                  <a:gd name="T61" fmla="*/ 2 h 139"/>
                  <a:gd name="T62" fmla="*/ 7 w 142"/>
                  <a:gd name="T63" fmla="*/ 2 h 139"/>
                  <a:gd name="T64" fmla="*/ 9 w 142"/>
                  <a:gd name="T65" fmla="*/ 3 h 139"/>
                  <a:gd name="T66" fmla="*/ 9 w 142"/>
                  <a:gd name="T67" fmla="*/ 4 h 139"/>
                  <a:gd name="T68" fmla="*/ 9 w 142"/>
                  <a:gd name="T69" fmla="*/ 4 h 139"/>
                  <a:gd name="T70" fmla="*/ 9 w 142"/>
                  <a:gd name="T71" fmla="*/ 5 h 139"/>
                  <a:gd name="T72" fmla="*/ 9 w 142"/>
                  <a:gd name="T73" fmla="*/ 6 h 139"/>
                  <a:gd name="T74" fmla="*/ 9 w 142"/>
                  <a:gd name="T75" fmla="*/ 6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185356" name="Freeform 170"/>
              <p:cNvSpPr>
                <a:spLocks/>
              </p:cNvSpPr>
              <p:nvPr/>
            </p:nvSpPr>
            <p:spPr bwMode="auto">
              <a:xfrm>
                <a:off x="3268" y="3025"/>
                <a:ext cx="22" cy="50"/>
              </a:xfrm>
              <a:custGeom>
                <a:avLst/>
                <a:gdLst>
                  <a:gd name="T0" fmla="*/ 0 w 46"/>
                  <a:gd name="T1" fmla="*/ 1 h 101"/>
                  <a:gd name="T2" fmla="*/ 0 w 46"/>
                  <a:gd name="T3" fmla="*/ 1 h 101"/>
                  <a:gd name="T4" fmla="*/ 0 w 46"/>
                  <a:gd name="T5" fmla="*/ 0 h 101"/>
                  <a:gd name="T6" fmla="*/ 0 w 46"/>
                  <a:gd name="T7" fmla="*/ 0 h 101"/>
                  <a:gd name="T8" fmla="*/ 0 w 46"/>
                  <a:gd name="T9" fmla="*/ 0 h 101"/>
                  <a:gd name="T10" fmla="*/ 0 w 46"/>
                  <a:gd name="T11" fmla="*/ 0 h 101"/>
                  <a:gd name="T12" fmla="*/ 0 w 46"/>
                  <a:gd name="T13" fmla="*/ 1 h 101"/>
                  <a:gd name="T14" fmla="*/ 0 w 46"/>
                  <a:gd name="T15" fmla="*/ 1 h 101"/>
                  <a:gd name="T16" fmla="*/ 0 w 46"/>
                  <a:gd name="T17" fmla="*/ 2 h 101"/>
                  <a:gd name="T18" fmla="*/ 0 w 46"/>
                  <a:gd name="T19" fmla="*/ 2 h 101"/>
                  <a:gd name="T20" fmla="*/ 0 w 46"/>
                  <a:gd name="T21" fmla="*/ 3 h 101"/>
                  <a:gd name="T22" fmla="*/ 0 w 46"/>
                  <a:gd name="T23" fmla="*/ 3 h 101"/>
                  <a:gd name="T24" fmla="*/ 0 w 46"/>
                  <a:gd name="T25" fmla="*/ 4 h 101"/>
                  <a:gd name="T26" fmla="*/ 0 w 46"/>
                  <a:gd name="T27" fmla="*/ 4 h 101"/>
                  <a:gd name="T28" fmla="*/ 1 w 46"/>
                  <a:gd name="T29" fmla="*/ 5 h 101"/>
                  <a:gd name="T30" fmla="*/ 1 w 46"/>
                  <a:gd name="T31" fmla="*/ 5 h 101"/>
                  <a:gd name="T32" fmla="*/ 1 w 46"/>
                  <a:gd name="T33" fmla="*/ 6 h 101"/>
                  <a:gd name="T34" fmla="*/ 2 w 46"/>
                  <a:gd name="T35" fmla="*/ 6 h 101"/>
                  <a:gd name="T36" fmla="*/ 2 w 46"/>
                  <a:gd name="T37" fmla="*/ 5 h 101"/>
                  <a:gd name="T38" fmla="*/ 2 w 46"/>
                  <a:gd name="T39" fmla="*/ 5 h 101"/>
                  <a:gd name="T40" fmla="*/ 2 w 46"/>
                  <a:gd name="T41" fmla="*/ 5 h 101"/>
                  <a:gd name="T42" fmla="*/ 1 w 46"/>
                  <a:gd name="T43" fmla="*/ 4 h 101"/>
                  <a:gd name="T44" fmla="*/ 1 w 46"/>
                  <a:gd name="T45" fmla="*/ 4 h 101"/>
                  <a:gd name="T46" fmla="*/ 1 w 46"/>
                  <a:gd name="T47" fmla="*/ 4 h 101"/>
                  <a:gd name="T48" fmla="*/ 0 w 46"/>
                  <a:gd name="T49" fmla="*/ 3 h 101"/>
                  <a:gd name="T50" fmla="*/ 0 w 46"/>
                  <a:gd name="T51" fmla="*/ 2 h 101"/>
                  <a:gd name="T52" fmla="*/ 0 w 46"/>
                  <a:gd name="T53" fmla="*/ 2 h 101"/>
                  <a:gd name="T54" fmla="*/ 0 w 46"/>
                  <a:gd name="T55" fmla="*/ 1 h 101"/>
                  <a:gd name="T56" fmla="*/ 0 w 46"/>
                  <a:gd name="T57" fmla="*/ 1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185357" name="Freeform 171"/>
              <p:cNvSpPr>
                <a:spLocks/>
              </p:cNvSpPr>
              <p:nvPr/>
            </p:nvSpPr>
            <p:spPr bwMode="auto">
              <a:xfrm>
                <a:off x="3286" y="3059"/>
                <a:ext cx="47" cy="21"/>
              </a:xfrm>
              <a:custGeom>
                <a:avLst/>
                <a:gdLst>
                  <a:gd name="T0" fmla="*/ 6 w 94"/>
                  <a:gd name="T1" fmla="*/ 0 h 42"/>
                  <a:gd name="T2" fmla="*/ 6 w 94"/>
                  <a:gd name="T3" fmla="*/ 0 h 42"/>
                  <a:gd name="T4" fmla="*/ 6 w 94"/>
                  <a:gd name="T5" fmla="*/ 1 h 42"/>
                  <a:gd name="T6" fmla="*/ 5 w 94"/>
                  <a:gd name="T7" fmla="*/ 1 h 42"/>
                  <a:gd name="T8" fmla="*/ 3 w 94"/>
                  <a:gd name="T9" fmla="*/ 1 h 42"/>
                  <a:gd name="T10" fmla="*/ 3 w 94"/>
                  <a:gd name="T11" fmla="*/ 1 h 42"/>
                  <a:gd name="T12" fmla="*/ 3 w 94"/>
                  <a:gd name="T13" fmla="*/ 1 h 42"/>
                  <a:gd name="T14" fmla="*/ 1 w 94"/>
                  <a:gd name="T15" fmla="*/ 1 h 42"/>
                  <a:gd name="T16" fmla="*/ 1 w 94"/>
                  <a:gd name="T17" fmla="*/ 1 h 42"/>
                  <a:gd name="T18" fmla="*/ 0 w 94"/>
                  <a:gd name="T19" fmla="*/ 3 h 42"/>
                  <a:gd name="T20" fmla="*/ 0 w 94"/>
                  <a:gd name="T21" fmla="*/ 3 h 42"/>
                  <a:gd name="T22" fmla="*/ 1 w 94"/>
                  <a:gd name="T23" fmla="*/ 3 h 42"/>
                  <a:gd name="T24" fmla="*/ 1 w 94"/>
                  <a:gd name="T25" fmla="*/ 3 h 42"/>
                  <a:gd name="T26" fmla="*/ 1 w 94"/>
                  <a:gd name="T27" fmla="*/ 3 h 42"/>
                  <a:gd name="T28" fmla="*/ 1 w 94"/>
                  <a:gd name="T29" fmla="*/ 3 h 42"/>
                  <a:gd name="T30" fmla="*/ 3 w 94"/>
                  <a:gd name="T31" fmla="*/ 3 h 42"/>
                  <a:gd name="T32" fmla="*/ 3 w 94"/>
                  <a:gd name="T33" fmla="*/ 3 h 42"/>
                  <a:gd name="T34" fmla="*/ 3 w 94"/>
                  <a:gd name="T35" fmla="*/ 3 h 42"/>
                  <a:gd name="T36" fmla="*/ 5 w 94"/>
                  <a:gd name="T37" fmla="*/ 1 h 42"/>
                  <a:gd name="T38" fmla="*/ 5 w 94"/>
                  <a:gd name="T39" fmla="*/ 1 h 42"/>
                  <a:gd name="T40" fmla="*/ 6 w 94"/>
                  <a:gd name="T41" fmla="*/ 1 h 42"/>
                  <a:gd name="T42" fmla="*/ 6 w 94"/>
                  <a:gd name="T43" fmla="*/ 1 h 42"/>
                  <a:gd name="T44" fmla="*/ 6 w 94"/>
                  <a:gd name="T45" fmla="*/ 0 h 42"/>
                  <a:gd name="T46" fmla="*/ 6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185358" name="Freeform 172"/>
              <p:cNvSpPr>
                <a:spLocks/>
              </p:cNvSpPr>
              <p:nvPr/>
            </p:nvSpPr>
            <p:spPr bwMode="blackWhite">
              <a:xfrm>
                <a:off x="3271" y="3006"/>
                <a:ext cx="68" cy="67"/>
              </a:xfrm>
              <a:custGeom>
                <a:avLst/>
                <a:gdLst>
                  <a:gd name="T0" fmla="*/ 9 w 136"/>
                  <a:gd name="T1" fmla="*/ 5 h 132"/>
                  <a:gd name="T2" fmla="*/ 9 w 136"/>
                  <a:gd name="T3" fmla="*/ 5 h 132"/>
                  <a:gd name="T4" fmla="*/ 9 w 136"/>
                  <a:gd name="T5" fmla="*/ 6 h 132"/>
                  <a:gd name="T6" fmla="*/ 9 w 136"/>
                  <a:gd name="T7" fmla="*/ 6 h 132"/>
                  <a:gd name="T8" fmla="*/ 7 w 136"/>
                  <a:gd name="T9" fmla="*/ 7 h 132"/>
                  <a:gd name="T10" fmla="*/ 7 w 136"/>
                  <a:gd name="T11" fmla="*/ 8 h 132"/>
                  <a:gd name="T12" fmla="*/ 6 w 136"/>
                  <a:gd name="T13" fmla="*/ 8 h 132"/>
                  <a:gd name="T14" fmla="*/ 5 w 136"/>
                  <a:gd name="T15" fmla="*/ 8 h 132"/>
                  <a:gd name="T16" fmla="*/ 5 w 136"/>
                  <a:gd name="T17" fmla="*/ 9 h 132"/>
                  <a:gd name="T18" fmla="*/ 4 w 136"/>
                  <a:gd name="T19" fmla="*/ 9 h 132"/>
                  <a:gd name="T20" fmla="*/ 4 w 136"/>
                  <a:gd name="T21" fmla="*/ 9 h 132"/>
                  <a:gd name="T22" fmla="*/ 3 w 136"/>
                  <a:gd name="T23" fmla="*/ 9 h 132"/>
                  <a:gd name="T24" fmla="*/ 2 w 136"/>
                  <a:gd name="T25" fmla="*/ 8 h 132"/>
                  <a:gd name="T26" fmla="*/ 1 w 136"/>
                  <a:gd name="T27" fmla="*/ 8 h 132"/>
                  <a:gd name="T28" fmla="*/ 1 w 136"/>
                  <a:gd name="T29" fmla="*/ 8 h 132"/>
                  <a:gd name="T30" fmla="*/ 1 w 136"/>
                  <a:gd name="T31" fmla="*/ 7 h 132"/>
                  <a:gd name="T32" fmla="*/ 1 w 136"/>
                  <a:gd name="T33" fmla="*/ 6 h 132"/>
                  <a:gd name="T34" fmla="*/ 0 w 136"/>
                  <a:gd name="T35" fmla="*/ 6 h 132"/>
                  <a:gd name="T36" fmla="*/ 0 w 136"/>
                  <a:gd name="T37" fmla="*/ 5 h 132"/>
                  <a:gd name="T38" fmla="*/ 0 w 136"/>
                  <a:gd name="T39" fmla="*/ 5 h 132"/>
                  <a:gd name="T40" fmla="*/ 0 w 136"/>
                  <a:gd name="T41" fmla="*/ 4 h 132"/>
                  <a:gd name="T42" fmla="*/ 1 w 136"/>
                  <a:gd name="T43" fmla="*/ 3 h 132"/>
                  <a:gd name="T44" fmla="*/ 1 w 136"/>
                  <a:gd name="T45" fmla="*/ 2 h 132"/>
                  <a:gd name="T46" fmla="*/ 1 w 136"/>
                  <a:gd name="T47" fmla="*/ 2 h 132"/>
                  <a:gd name="T48" fmla="*/ 1 w 136"/>
                  <a:gd name="T49" fmla="*/ 1 h 132"/>
                  <a:gd name="T50" fmla="*/ 2 w 136"/>
                  <a:gd name="T51" fmla="*/ 1 h 132"/>
                  <a:gd name="T52" fmla="*/ 3 w 136"/>
                  <a:gd name="T53" fmla="*/ 1 h 132"/>
                  <a:gd name="T54" fmla="*/ 4 w 136"/>
                  <a:gd name="T55" fmla="*/ 0 h 132"/>
                  <a:gd name="T56" fmla="*/ 4 w 136"/>
                  <a:gd name="T57" fmla="*/ 0 h 132"/>
                  <a:gd name="T58" fmla="*/ 5 w 136"/>
                  <a:gd name="T59" fmla="*/ 1 h 132"/>
                  <a:gd name="T60" fmla="*/ 5 w 136"/>
                  <a:gd name="T61" fmla="*/ 1 h 132"/>
                  <a:gd name="T62" fmla="*/ 6 w 136"/>
                  <a:gd name="T63" fmla="*/ 1 h 132"/>
                  <a:gd name="T64" fmla="*/ 7 w 136"/>
                  <a:gd name="T65" fmla="*/ 2 h 132"/>
                  <a:gd name="T66" fmla="*/ 7 w 136"/>
                  <a:gd name="T67" fmla="*/ 2 h 132"/>
                  <a:gd name="T68" fmla="*/ 9 w 136"/>
                  <a:gd name="T69" fmla="*/ 3 h 132"/>
                  <a:gd name="T70" fmla="*/ 9 w 136"/>
                  <a:gd name="T71" fmla="*/ 4 h 132"/>
                  <a:gd name="T72" fmla="*/ 9 w 136"/>
                  <a:gd name="T73" fmla="*/ 5 h 132"/>
                  <a:gd name="T74" fmla="*/ 9 w 136"/>
                  <a:gd name="T75" fmla="*/ 5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185359" name="Freeform 173"/>
              <p:cNvSpPr>
                <a:spLocks/>
              </p:cNvSpPr>
              <p:nvPr/>
            </p:nvSpPr>
            <p:spPr bwMode="blackWhite">
              <a:xfrm>
                <a:off x="3290" y="3043"/>
                <a:ext cx="47" cy="30"/>
              </a:xfrm>
              <a:custGeom>
                <a:avLst/>
                <a:gdLst>
                  <a:gd name="T0" fmla="*/ 6 w 94"/>
                  <a:gd name="T1" fmla="*/ 1 h 59"/>
                  <a:gd name="T2" fmla="*/ 5 w 94"/>
                  <a:gd name="T3" fmla="*/ 0 h 59"/>
                  <a:gd name="T4" fmla="*/ 1 w 94"/>
                  <a:gd name="T5" fmla="*/ 2 h 59"/>
                  <a:gd name="T6" fmla="*/ 0 w 94"/>
                  <a:gd name="T7" fmla="*/ 4 h 59"/>
                  <a:gd name="T8" fmla="*/ 0 w 94"/>
                  <a:gd name="T9" fmla="*/ 4 h 59"/>
                  <a:gd name="T10" fmla="*/ 1 w 94"/>
                  <a:gd name="T11" fmla="*/ 4 h 59"/>
                  <a:gd name="T12" fmla="*/ 1 w 94"/>
                  <a:gd name="T13" fmla="*/ 4 h 59"/>
                  <a:gd name="T14" fmla="*/ 1 w 94"/>
                  <a:gd name="T15" fmla="*/ 4 h 59"/>
                  <a:gd name="T16" fmla="*/ 3 w 94"/>
                  <a:gd name="T17" fmla="*/ 4 h 59"/>
                  <a:gd name="T18" fmla="*/ 3 w 94"/>
                  <a:gd name="T19" fmla="*/ 4 h 59"/>
                  <a:gd name="T20" fmla="*/ 3 w 94"/>
                  <a:gd name="T21" fmla="*/ 4 h 59"/>
                  <a:gd name="T22" fmla="*/ 5 w 94"/>
                  <a:gd name="T23" fmla="*/ 3 h 59"/>
                  <a:gd name="T24" fmla="*/ 5 w 94"/>
                  <a:gd name="T25" fmla="*/ 3 h 59"/>
                  <a:gd name="T26" fmla="*/ 6 w 94"/>
                  <a:gd name="T27" fmla="*/ 2 h 59"/>
                  <a:gd name="T28" fmla="*/ 6 w 94"/>
                  <a:gd name="T29" fmla="*/ 2 h 59"/>
                  <a:gd name="T30" fmla="*/ 6 w 94"/>
                  <a:gd name="T31" fmla="*/ 1 h 59"/>
                  <a:gd name="T32" fmla="*/ 6 w 94"/>
                  <a:gd name="T33" fmla="*/ 1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185360" name="Freeform 174"/>
              <p:cNvSpPr>
                <a:spLocks/>
              </p:cNvSpPr>
              <p:nvPr/>
            </p:nvSpPr>
            <p:spPr bwMode="auto">
              <a:xfrm>
                <a:off x="3285" y="3020"/>
                <a:ext cx="31" cy="37"/>
              </a:xfrm>
              <a:custGeom>
                <a:avLst/>
                <a:gdLst>
                  <a:gd name="T0" fmla="*/ 3 w 61"/>
                  <a:gd name="T1" fmla="*/ 0 h 73"/>
                  <a:gd name="T2" fmla="*/ 3 w 61"/>
                  <a:gd name="T3" fmla="*/ 0 h 73"/>
                  <a:gd name="T4" fmla="*/ 2 w 61"/>
                  <a:gd name="T5" fmla="*/ 1 h 73"/>
                  <a:gd name="T6" fmla="*/ 2 w 61"/>
                  <a:gd name="T7" fmla="*/ 1 h 73"/>
                  <a:gd name="T8" fmla="*/ 1 w 61"/>
                  <a:gd name="T9" fmla="*/ 1 h 73"/>
                  <a:gd name="T10" fmla="*/ 1 w 61"/>
                  <a:gd name="T11" fmla="*/ 1 h 73"/>
                  <a:gd name="T12" fmla="*/ 1 w 61"/>
                  <a:gd name="T13" fmla="*/ 2 h 73"/>
                  <a:gd name="T14" fmla="*/ 1 w 61"/>
                  <a:gd name="T15" fmla="*/ 2 h 73"/>
                  <a:gd name="T16" fmla="*/ 0 w 61"/>
                  <a:gd name="T17" fmla="*/ 3 h 73"/>
                  <a:gd name="T18" fmla="*/ 1 w 61"/>
                  <a:gd name="T19" fmla="*/ 3 h 73"/>
                  <a:gd name="T20" fmla="*/ 1 w 61"/>
                  <a:gd name="T21" fmla="*/ 3 h 73"/>
                  <a:gd name="T22" fmla="*/ 1 w 61"/>
                  <a:gd name="T23" fmla="*/ 4 h 73"/>
                  <a:gd name="T24" fmla="*/ 1 w 61"/>
                  <a:gd name="T25" fmla="*/ 4 h 73"/>
                  <a:gd name="T26" fmla="*/ 1 w 61"/>
                  <a:gd name="T27" fmla="*/ 5 h 73"/>
                  <a:gd name="T28" fmla="*/ 2 w 61"/>
                  <a:gd name="T29" fmla="*/ 5 h 73"/>
                  <a:gd name="T30" fmla="*/ 4 w 61"/>
                  <a:gd name="T31" fmla="*/ 1 h 73"/>
                  <a:gd name="T32" fmla="*/ 4 w 61"/>
                  <a:gd name="T33" fmla="*/ 1 h 73"/>
                  <a:gd name="T34" fmla="*/ 4 w 61"/>
                  <a:gd name="T35" fmla="*/ 1 h 73"/>
                  <a:gd name="T36" fmla="*/ 3 w 61"/>
                  <a:gd name="T37" fmla="*/ 1 h 73"/>
                  <a:gd name="T38" fmla="*/ 3 w 61"/>
                  <a:gd name="T39" fmla="*/ 0 h 73"/>
                  <a:gd name="T40" fmla="*/ 3 w 61"/>
                  <a:gd name="T41" fmla="*/ 0 h 73"/>
                  <a:gd name="T42" fmla="*/ 3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185361" name="Freeform 175"/>
              <p:cNvSpPr>
                <a:spLocks/>
              </p:cNvSpPr>
              <p:nvPr/>
            </p:nvSpPr>
            <p:spPr bwMode="auto">
              <a:xfrm>
                <a:off x="3296" y="3024"/>
                <a:ext cx="28" cy="35"/>
              </a:xfrm>
              <a:custGeom>
                <a:avLst/>
                <a:gdLst>
                  <a:gd name="T0" fmla="*/ 3 w 58"/>
                  <a:gd name="T1" fmla="*/ 2 h 69"/>
                  <a:gd name="T2" fmla="*/ 3 w 58"/>
                  <a:gd name="T3" fmla="*/ 2 h 69"/>
                  <a:gd name="T4" fmla="*/ 3 w 58"/>
                  <a:gd name="T5" fmla="*/ 2 h 69"/>
                  <a:gd name="T6" fmla="*/ 3 w 58"/>
                  <a:gd name="T7" fmla="*/ 1 h 69"/>
                  <a:gd name="T8" fmla="*/ 2 w 58"/>
                  <a:gd name="T9" fmla="*/ 1 h 69"/>
                  <a:gd name="T10" fmla="*/ 2 w 58"/>
                  <a:gd name="T11" fmla="*/ 0 h 69"/>
                  <a:gd name="T12" fmla="*/ 0 w 58"/>
                  <a:gd name="T13" fmla="*/ 5 h 69"/>
                  <a:gd name="T14" fmla="*/ 0 w 58"/>
                  <a:gd name="T15" fmla="*/ 5 h 69"/>
                  <a:gd name="T16" fmla="*/ 0 w 58"/>
                  <a:gd name="T17" fmla="*/ 5 h 69"/>
                  <a:gd name="T18" fmla="*/ 1 w 58"/>
                  <a:gd name="T19" fmla="*/ 5 h 69"/>
                  <a:gd name="T20" fmla="*/ 1 w 58"/>
                  <a:gd name="T21" fmla="*/ 5 h 69"/>
                  <a:gd name="T22" fmla="*/ 1 w 58"/>
                  <a:gd name="T23" fmla="*/ 5 h 69"/>
                  <a:gd name="T24" fmla="*/ 2 w 58"/>
                  <a:gd name="T25" fmla="*/ 5 h 69"/>
                  <a:gd name="T26" fmla="*/ 2 w 58"/>
                  <a:gd name="T27" fmla="*/ 4 h 69"/>
                  <a:gd name="T28" fmla="*/ 2 w 58"/>
                  <a:gd name="T29" fmla="*/ 4 h 69"/>
                  <a:gd name="T30" fmla="*/ 3 w 58"/>
                  <a:gd name="T31" fmla="*/ 4 h 69"/>
                  <a:gd name="T32" fmla="*/ 3 w 58"/>
                  <a:gd name="T33" fmla="*/ 3 h 69"/>
                  <a:gd name="T34" fmla="*/ 3 w 58"/>
                  <a:gd name="T35" fmla="*/ 3 h 69"/>
                  <a:gd name="T36" fmla="*/ 3 w 58"/>
                  <a:gd name="T37" fmla="*/ 2 h 69"/>
                  <a:gd name="T38" fmla="*/ 3 w 58"/>
                  <a:gd name="T39" fmla="*/ 2 h 69"/>
                  <a:gd name="T40" fmla="*/ 3 w 58"/>
                  <a:gd name="T41" fmla="*/ 2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185362" name="Freeform 176"/>
              <p:cNvSpPr>
                <a:spLocks/>
              </p:cNvSpPr>
              <p:nvPr/>
            </p:nvSpPr>
            <p:spPr bwMode="auto">
              <a:xfrm>
                <a:off x="3288" y="3014"/>
                <a:ext cx="21" cy="37"/>
              </a:xfrm>
              <a:custGeom>
                <a:avLst/>
                <a:gdLst>
                  <a:gd name="T0" fmla="*/ 1 w 41"/>
                  <a:gd name="T1" fmla="*/ 1 h 74"/>
                  <a:gd name="T2" fmla="*/ 1 w 41"/>
                  <a:gd name="T3" fmla="*/ 1 h 74"/>
                  <a:gd name="T4" fmla="*/ 1 w 41"/>
                  <a:gd name="T5" fmla="*/ 1 h 74"/>
                  <a:gd name="T6" fmla="*/ 1 w 41"/>
                  <a:gd name="T7" fmla="*/ 0 h 74"/>
                  <a:gd name="T8" fmla="*/ 1 w 41"/>
                  <a:gd name="T9" fmla="*/ 0 h 74"/>
                  <a:gd name="T10" fmla="*/ 1 w 41"/>
                  <a:gd name="T11" fmla="*/ 1 h 74"/>
                  <a:gd name="T12" fmla="*/ 1 w 41"/>
                  <a:gd name="T13" fmla="*/ 1 h 74"/>
                  <a:gd name="T14" fmla="*/ 1 w 41"/>
                  <a:gd name="T15" fmla="*/ 1 h 74"/>
                  <a:gd name="T16" fmla="*/ 0 w 41"/>
                  <a:gd name="T17" fmla="*/ 1 h 74"/>
                  <a:gd name="T18" fmla="*/ 0 w 41"/>
                  <a:gd name="T19" fmla="*/ 1 h 74"/>
                  <a:gd name="T20" fmla="*/ 1 w 41"/>
                  <a:gd name="T21" fmla="*/ 2 h 74"/>
                  <a:gd name="T22" fmla="*/ 1 w 41"/>
                  <a:gd name="T23" fmla="*/ 2 h 74"/>
                  <a:gd name="T24" fmla="*/ 1 w 41"/>
                  <a:gd name="T25" fmla="*/ 3 h 74"/>
                  <a:gd name="T26" fmla="*/ 1 w 41"/>
                  <a:gd name="T27" fmla="*/ 3 h 74"/>
                  <a:gd name="T28" fmla="*/ 1 w 41"/>
                  <a:gd name="T29" fmla="*/ 3 h 74"/>
                  <a:gd name="T30" fmla="*/ 2 w 41"/>
                  <a:gd name="T31" fmla="*/ 5 h 74"/>
                  <a:gd name="T32" fmla="*/ 2 w 41"/>
                  <a:gd name="T33" fmla="*/ 5 h 74"/>
                  <a:gd name="T34" fmla="*/ 3 w 41"/>
                  <a:gd name="T35" fmla="*/ 5 h 74"/>
                  <a:gd name="T36" fmla="*/ 3 w 41"/>
                  <a:gd name="T37" fmla="*/ 3 h 74"/>
                  <a:gd name="T38" fmla="*/ 3 w 41"/>
                  <a:gd name="T39" fmla="*/ 3 h 74"/>
                  <a:gd name="T40" fmla="*/ 3 w 41"/>
                  <a:gd name="T41" fmla="*/ 3 h 74"/>
                  <a:gd name="T42" fmla="*/ 2 w 41"/>
                  <a:gd name="T43" fmla="*/ 3 h 74"/>
                  <a:gd name="T44" fmla="*/ 2 w 41"/>
                  <a:gd name="T45" fmla="*/ 3 h 74"/>
                  <a:gd name="T46" fmla="*/ 2 w 41"/>
                  <a:gd name="T47" fmla="*/ 2 h 74"/>
                  <a:gd name="T48" fmla="*/ 1 w 41"/>
                  <a:gd name="T49" fmla="*/ 2 h 74"/>
                  <a:gd name="T50" fmla="*/ 1 w 41"/>
                  <a:gd name="T51" fmla="*/ 2 h 74"/>
                  <a:gd name="T52" fmla="*/ 1 w 41"/>
                  <a:gd name="T53" fmla="*/ 1 h 74"/>
                  <a:gd name="T54" fmla="*/ 1 w 41"/>
                  <a:gd name="T55" fmla="*/ 1 h 74"/>
                  <a:gd name="T56" fmla="*/ 1 w 41"/>
                  <a:gd name="T57" fmla="*/ 1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185363" name="Freeform 177"/>
              <p:cNvSpPr>
                <a:spLocks/>
              </p:cNvSpPr>
              <p:nvPr/>
            </p:nvSpPr>
            <p:spPr bwMode="auto">
              <a:xfrm>
                <a:off x="3304" y="3037"/>
                <a:ext cx="29" cy="15"/>
              </a:xfrm>
              <a:custGeom>
                <a:avLst/>
                <a:gdLst>
                  <a:gd name="T0" fmla="*/ 4 w 57"/>
                  <a:gd name="T1" fmla="*/ 0 h 29"/>
                  <a:gd name="T2" fmla="*/ 4 w 57"/>
                  <a:gd name="T3" fmla="*/ 0 h 29"/>
                  <a:gd name="T4" fmla="*/ 4 w 57"/>
                  <a:gd name="T5" fmla="*/ 1 h 29"/>
                  <a:gd name="T6" fmla="*/ 3 w 57"/>
                  <a:gd name="T7" fmla="*/ 1 h 29"/>
                  <a:gd name="T8" fmla="*/ 2 w 57"/>
                  <a:gd name="T9" fmla="*/ 1 h 29"/>
                  <a:gd name="T10" fmla="*/ 2 w 57"/>
                  <a:gd name="T11" fmla="*/ 2 h 29"/>
                  <a:gd name="T12" fmla="*/ 2 w 57"/>
                  <a:gd name="T13" fmla="*/ 2 h 29"/>
                  <a:gd name="T14" fmla="*/ 1 w 57"/>
                  <a:gd name="T15" fmla="*/ 1 h 29"/>
                  <a:gd name="T16" fmla="*/ 0 w 57"/>
                  <a:gd name="T17" fmla="*/ 2 h 29"/>
                  <a:gd name="T18" fmla="*/ 0 w 57"/>
                  <a:gd name="T19" fmla="*/ 2 h 29"/>
                  <a:gd name="T20" fmla="*/ 1 w 57"/>
                  <a:gd name="T21" fmla="*/ 2 h 29"/>
                  <a:gd name="T22" fmla="*/ 1 w 57"/>
                  <a:gd name="T23" fmla="*/ 2 h 29"/>
                  <a:gd name="T24" fmla="*/ 1 w 57"/>
                  <a:gd name="T25" fmla="*/ 2 h 29"/>
                  <a:gd name="T26" fmla="*/ 2 w 57"/>
                  <a:gd name="T27" fmla="*/ 2 h 29"/>
                  <a:gd name="T28" fmla="*/ 2 w 57"/>
                  <a:gd name="T29" fmla="*/ 2 h 29"/>
                  <a:gd name="T30" fmla="*/ 3 w 57"/>
                  <a:gd name="T31" fmla="*/ 2 h 29"/>
                  <a:gd name="T32" fmla="*/ 3 w 57"/>
                  <a:gd name="T33" fmla="*/ 2 h 29"/>
                  <a:gd name="T34" fmla="*/ 4 w 57"/>
                  <a:gd name="T35" fmla="*/ 1 h 29"/>
                  <a:gd name="T36" fmla="*/ 4 w 57"/>
                  <a:gd name="T37" fmla="*/ 0 h 29"/>
                  <a:gd name="T38" fmla="*/ 4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185364" name="Freeform 178"/>
              <p:cNvSpPr>
                <a:spLocks/>
              </p:cNvSpPr>
              <p:nvPr/>
            </p:nvSpPr>
            <p:spPr bwMode="blackWhite">
              <a:xfrm>
                <a:off x="3291" y="2999"/>
                <a:ext cx="47" cy="47"/>
              </a:xfrm>
              <a:custGeom>
                <a:avLst/>
                <a:gdLst>
                  <a:gd name="T0" fmla="*/ 6 w 94"/>
                  <a:gd name="T1" fmla="*/ 3 h 92"/>
                  <a:gd name="T2" fmla="*/ 6 w 94"/>
                  <a:gd name="T3" fmla="*/ 3 h 92"/>
                  <a:gd name="T4" fmla="*/ 6 w 94"/>
                  <a:gd name="T5" fmla="*/ 4 h 92"/>
                  <a:gd name="T6" fmla="*/ 6 w 94"/>
                  <a:gd name="T7" fmla="*/ 5 h 92"/>
                  <a:gd name="T8" fmla="*/ 6 w 94"/>
                  <a:gd name="T9" fmla="*/ 5 h 92"/>
                  <a:gd name="T10" fmla="*/ 5 w 94"/>
                  <a:gd name="T11" fmla="*/ 5 h 92"/>
                  <a:gd name="T12" fmla="*/ 5 w 94"/>
                  <a:gd name="T13" fmla="*/ 6 h 92"/>
                  <a:gd name="T14" fmla="*/ 5 w 94"/>
                  <a:gd name="T15" fmla="*/ 6 h 92"/>
                  <a:gd name="T16" fmla="*/ 3 w 94"/>
                  <a:gd name="T17" fmla="*/ 6 h 92"/>
                  <a:gd name="T18" fmla="*/ 3 w 94"/>
                  <a:gd name="T19" fmla="*/ 6 h 92"/>
                  <a:gd name="T20" fmla="*/ 3 w 94"/>
                  <a:gd name="T21" fmla="*/ 6 h 92"/>
                  <a:gd name="T22" fmla="*/ 3 w 94"/>
                  <a:gd name="T23" fmla="*/ 6 h 92"/>
                  <a:gd name="T24" fmla="*/ 1 w 94"/>
                  <a:gd name="T25" fmla="*/ 6 h 92"/>
                  <a:gd name="T26" fmla="*/ 1 w 94"/>
                  <a:gd name="T27" fmla="*/ 6 h 92"/>
                  <a:gd name="T28" fmla="*/ 1 w 94"/>
                  <a:gd name="T29" fmla="*/ 5 h 92"/>
                  <a:gd name="T30" fmla="*/ 1 w 94"/>
                  <a:gd name="T31" fmla="*/ 5 h 92"/>
                  <a:gd name="T32" fmla="*/ 1 w 94"/>
                  <a:gd name="T33" fmla="*/ 5 h 92"/>
                  <a:gd name="T34" fmla="*/ 1 w 94"/>
                  <a:gd name="T35" fmla="*/ 4 h 92"/>
                  <a:gd name="T36" fmla="*/ 0 w 94"/>
                  <a:gd name="T37" fmla="*/ 3 h 92"/>
                  <a:gd name="T38" fmla="*/ 0 w 94"/>
                  <a:gd name="T39" fmla="*/ 3 h 92"/>
                  <a:gd name="T40" fmla="*/ 1 w 94"/>
                  <a:gd name="T41" fmla="*/ 3 h 92"/>
                  <a:gd name="T42" fmla="*/ 1 w 94"/>
                  <a:gd name="T43" fmla="*/ 2 h 92"/>
                  <a:gd name="T44" fmla="*/ 1 w 94"/>
                  <a:gd name="T45" fmla="*/ 2 h 92"/>
                  <a:gd name="T46" fmla="*/ 1 w 94"/>
                  <a:gd name="T47" fmla="*/ 1 h 92"/>
                  <a:gd name="T48" fmla="*/ 1 w 94"/>
                  <a:gd name="T49" fmla="*/ 1 h 92"/>
                  <a:gd name="T50" fmla="*/ 1 w 94"/>
                  <a:gd name="T51" fmla="*/ 1 h 92"/>
                  <a:gd name="T52" fmla="*/ 3 w 94"/>
                  <a:gd name="T53" fmla="*/ 0 h 92"/>
                  <a:gd name="T54" fmla="*/ 3 w 94"/>
                  <a:gd name="T55" fmla="*/ 0 h 92"/>
                  <a:gd name="T56" fmla="*/ 3 w 94"/>
                  <a:gd name="T57" fmla="*/ 0 h 92"/>
                  <a:gd name="T58" fmla="*/ 3 w 94"/>
                  <a:gd name="T59" fmla="*/ 0 h 92"/>
                  <a:gd name="T60" fmla="*/ 5 w 94"/>
                  <a:gd name="T61" fmla="*/ 1 h 92"/>
                  <a:gd name="T62" fmla="*/ 5 w 94"/>
                  <a:gd name="T63" fmla="*/ 1 h 92"/>
                  <a:gd name="T64" fmla="*/ 5 w 94"/>
                  <a:gd name="T65" fmla="*/ 1 h 92"/>
                  <a:gd name="T66" fmla="*/ 6 w 94"/>
                  <a:gd name="T67" fmla="*/ 2 h 92"/>
                  <a:gd name="T68" fmla="*/ 6 w 94"/>
                  <a:gd name="T69" fmla="*/ 2 h 92"/>
                  <a:gd name="T70" fmla="*/ 6 w 94"/>
                  <a:gd name="T71" fmla="*/ 3 h 92"/>
                  <a:gd name="T72" fmla="*/ 6 w 94"/>
                  <a:gd name="T73" fmla="*/ 3 h 92"/>
                  <a:gd name="T74" fmla="*/ 6 w 94"/>
                  <a:gd name="T75" fmla="*/ 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185365" name="Text Box 179"/>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185366" name="Line 180"/>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185367" name="Line 181"/>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p:txBody>
          <a:bodyPr/>
          <a:lstStyle/>
          <a:p>
            <a:pPr>
              <a:defRPr/>
            </a:pPr>
            <a:r>
              <a:rPr lang="fr-FR"/>
              <a:t>Propriétés vs. méthodes</a:t>
            </a:r>
          </a:p>
        </p:txBody>
      </p:sp>
      <p:sp>
        <p:nvSpPr>
          <p:cNvPr id="187395" name="Rectangle 3"/>
          <p:cNvSpPr>
            <a:spLocks noGrp="1" noChangeArrowheads="1"/>
          </p:cNvSpPr>
          <p:nvPr>
            <p:ph idx="1"/>
          </p:nvPr>
        </p:nvSpPr>
        <p:spPr/>
        <p:txBody>
          <a:bodyPr/>
          <a:lstStyle/>
          <a:p>
            <a:r>
              <a:rPr lang="fr-FR"/>
              <a:t>Quand utiliser une propriété et quand faut-il préférer une méthode ?</a:t>
            </a:r>
          </a:p>
          <a:p>
            <a:pPr lvl="1"/>
            <a:r>
              <a:rPr lang="fr-FR"/>
              <a:t>Les propriétés servent pour des accès simples aux données</a:t>
            </a:r>
          </a:p>
          <a:p>
            <a:pPr lvl="1"/>
            <a:r>
              <a:rPr lang="fr-FR"/>
              <a:t>Les méthodes implémentent la logique métier</a:t>
            </a:r>
          </a:p>
          <a:p>
            <a:r>
              <a:rPr lang="fr-FR"/>
              <a:t>Par exemple, dans notre classe </a:t>
            </a:r>
            <a:r>
              <a:rPr lang="fr-FR">
                <a:latin typeface="Courier New" pitchFamily="49" charset="0"/>
                <a:cs typeface="Courier New" pitchFamily="49" charset="0"/>
              </a:rPr>
              <a:t>CompteBancaire</a:t>
            </a:r>
          </a:p>
          <a:p>
            <a:pPr lvl="1"/>
            <a:r>
              <a:rPr lang="fr-FR">
                <a:latin typeface="Courier New" pitchFamily="49" charset="0"/>
              </a:rPr>
              <a:t>Deposer</a:t>
            </a:r>
            <a:r>
              <a:rPr lang="fr-FR"/>
              <a:t> et </a:t>
            </a:r>
            <a:r>
              <a:rPr lang="fr-FR">
                <a:latin typeface="Courier New" pitchFamily="49" charset="0"/>
              </a:rPr>
              <a:t>Retirer</a:t>
            </a:r>
            <a:r>
              <a:rPr lang="fr-FR"/>
              <a:t> sont des méthodes</a:t>
            </a:r>
          </a:p>
          <a:p>
            <a:pPr lvl="1"/>
            <a:r>
              <a:rPr lang="fr-FR">
                <a:latin typeface="Courier New" pitchFamily="49" charset="0"/>
              </a:rPr>
              <a:t>Solde</a:t>
            </a:r>
            <a:r>
              <a:rPr lang="fr-FR"/>
              <a:t> pourrait être une propriété en lecture seule</a:t>
            </a:r>
          </a:p>
          <a:p>
            <a:r>
              <a:rPr lang="fr-FR"/>
              <a:t>Il n’y a pas de syntaxe UML pour les spécifications de propriétés : nous utiliserons donc </a:t>
            </a:r>
            <a:r>
              <a:rPr lang="fr-FR">
                <a:latin typeface="Courier New" pitchFamily="49" charset="0"/>
              </a:rPr>
              <a:t>{ get, set }</a:t>
            </a:r>
            <a:r>
              <a:rPr lang="fr-FR"/>
              <a:t> dans la zone des méthodes :</a:t>
            </a:r>
          </a:p>
        </p:txBody>
      </p:sp>
      <p:graphicFrame>
        <p:nvGraphicFramePr>
          <p:cNvPr id="187408" name="Group 16"/>
          <p:cNvGraphicFramePr>
            <a:graphicFrameLocks noGrp="1"/>
          </p:cNvGraphicFramePr>
          <p:nvPr/>
        </p:nvGraphicFramePr>
        <p:xfrm>
          <a:off x="2857500" y="4178300"/>
          <a:ext cx="2895600" cy="2017713"/>
        </p:xfrm>
        <a:graphic>
          <a:graphicData uri="http://schemas.openxmlformats.org/drawingml/2006/table">
            <a:tbl>
              <a:tblPr/>
              <a:tblGrid>
                <a:gridCol w="2895600">
                  <a:extLst>
                    <a:ext uri="{9D8B030D-6E8A-4147-A177-3AD203B41FA5}">
                      <a16:colId xmlns:a16="http://schemas.microsoft.com/office/drawing/2014/main" val="20000"/>
                    </a:ext>
                  </a:extLst>
                </a:gridCol>
              </a:tblGrid>
              <a:tr h="4270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CompteBancaire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210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noProof="1">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2985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Deposer(montant : decimal)</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Retirer(montant : decimal)</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Solde { get } : decimal </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Numero { get } : ulong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pPr>
              <a:defRPr/>
            </a:pPr>
            <a:r>
              <a:rPr lang="en-US"/>
              <a:t>Initialiseurs d’objets</a:t>
            </a:r>
          </a:p>
        </p:txBody>
      </p:sp>
      <p:sp>
        <p:nvSpPr>
          <p:cNvPr id="189443" name="Rectangle 3"/>
          <p:cNvSpPr>
            <a:spLocks noGrp="1" noChangeArrowheads="1"/>
          </p:cNvSpPr>
          <p:nvPr>
            <p:ph idx="1"/>
          </p:nvPr>
        </p:nvSpPr>
        <p:spPr/>
        <p:txBody>
          <a:bodyPr/>
          <a:lstStyle/>
          <a:p>
            <a:r>
              <a:rPr lang="en-US"/>
              <a:t>Les </a:t>
            </a:r>
            <a:r>
              <a:rPr lang="en-US" i="1">
                <a:latin typeface="Century Schoolbook" pitchFamily="18" charset="0"/>
              </a:rPr>
              <a:t>initialiseurs d’objets</a:t>
            </a:r>
            <a:r>
              <a:rPr lang="en-US"/>
              <a:t> sont une alternative aux constructeurs</a:t>
            </a:r>
          </a:p>
          <a:p>
            <a:pPr lvl="1"/>
            <a:r>
              <a:rPr lang="en-US"/>
              <a:t>Opèrent avec des propriétés disposant de </a:t>
            </a:r>
            <a:r>
              <a:rPr lang="en-US">
                <a:latin typeface="Courier New" pitchFamily="49" charset="0"/>
                <a:cs typeface="Courier New" pitchFamily="49" charset="0"/>
              </a:rPr>
              <a:t>set</a:t>
            </a:r>
            <a:r>
              <a:rPr lang="en-US"/>
              <a:t> public</a:t>
            </a:r>
          </a:p>
        </p:txBody>
      </p:sp>
      <p:sp>
        <p:nvSpPr>
          <p:cNvPr id="564228" name="Rectangle 4"/>
          <p:cNvSpPr>
            <a:spLocks noChangeArrowheads="1"/>
          </p:cNvSpPr>
          <p:nvPr/>
        </p:nvSpPr>
        <p:spPr bwMode="blackWhite">
          <a:xfrm>
            <a:off x="561975" y="2143125"/>
            <a:ext cx="5002213" cy="118268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en-US" sz="1600" b="1">
                <a:latin typeface="Courier New" pitchFamily="49" charset="0"/>
              </a:rPr>
              <a:t>public class</a:t>
            </a:r>
            <a:r>
              <a:rPr lang="en-US" sz="1600">
                <a:latin typeface="Courier New" pitchFamily="49" charset="0"/>
              </a:rPr>
              <a:t> Instructeur</a:t>
            </a:r>
          </a:p>
          <a:p>
            <a:pPr>
              <a:lnSpc>
                <a:spcPct val="80000"/>
              </a:lnSpc>
              <a:spcBef>
                <a:spcPts val="200"/>
              </a:spcBef>
              <a:buClr>
                <a:schemeClr val="accent2"/>
              </a:buClr>
              <a:buSzPct val="115000"/>
              <a:buFont typeface="Arial" charset="0"/>
              <a:buNone/>
              <a:defRPr/>
            </a:pPr>
            <a:r>
              <a:rPr lang="en-US" sz="1600">
                <a:latin typeface="Courier New" pitchFamily="49" charset="0"/>
              </a:rPr>
              <a:t>{</a:t>
            </a:r>
          </a:p>
          <a:p>
            <a:pPr>
              <a:lnSpc>
                <a:spcPct val="80000"/>
              </a:lnSpc>
              <a:spcBef>
                <a:spcPts val="200"/>
              </a:spcBef>
              <a:buClr>
                <a:schemeClr val="accent2"/>
              </a:buClr>
              <a:buSzPct val="115000"/>
              <a:buFont typeface="Arial" charset="0"/>
              <a:buNone/>
              <a:defRPr/>
            </a:pPr>
            <a:r>
              <a:rPr lang="en-US" sz="1600">
                <a:latin typeface="Courier New" pitchFamily="49" charset="0"/>
              </a:rPr>
              <a:t>   </a:t>
            </a:r>
            <a:r>
              <a:rPr lang="en-US" sz="1600" b="1">
                <a:latin typeface="Courier New" pitchFamily="49" charset="0"/>
              </a:rPr>
              <a:t>public string</a:t>
            </a:r>
            <a:r>
              <a:rPr lang="en-US" sz="1600">
                <a:latin typeface="Courier New" pitchFamily="49" charset="0"/>
              </a:rPr>
              <a:t> Nom { </a:t>
            </a:r>
            <a:r>
              <a:rPr lang="en-US" sz="1600" b="1">
                <a:latin typeface="Courier New" pitchFamily="49" charset="0"/>
              </a:rPr>
              <a:t>get</a:t>
            </a:r>
            <a:r>
              <a:rPr lang="en-US" sz="1600">
                <a:latin typeface="Courier New" pitchFamily="49" charset="0"/>
              </a:rPr>
              <a:t>; </a:t>
            </a:r>
            <a:r>
              <a:rPr lang="en-US" sz="1600" b="1">
                <a:latin typeface="Courier New" pitchFamily="49" charset="0"/>
              </a:rPr>
              <a:t>set</a:t>
            </a:r>
            <a:r>
              <a:rPr lang="en-US" sz="1600">
                <a:latin typeface="Courier New" pitchFamily="49" charset="0"/>
              </a:rPr>
              <a:t>; }</a:t>
            </a:r>
          </a:p>
          <a:p>
            <a:pPr>
              <a:lnSpc>
                <a:spcPct val="80000"/>
              </a:lnSpc>
              <a:spcBef>
                <a:spcPts val="200"/>
              </a:spcBef>
              <a:buClr>
                <a:schemeClr val="accent2"/>
              </a:buClr>
              <a:buSzPct val="115000"/>
              <a:buFont typeface="Arial" charset="0"/>
              <a:buNone/>
              <a:defRPr/>
            </a:pPr>
            <a:r>
              <a:rPr lang="en-US" sz="1600" b="1">
                <a:latin typeface="Courier New" pitchFamily="49" charset="0"/>
              </a:rPr>
              <a:t>   public string</a:t>
            </a:r>
            <a:r>
              <a:rPr lang="en-US" sz="1600">
                <a:latin typeface="Courier New" pitchFamily="49" charset="0"/>
              </a:rPr>
              <a:t> Pays { </a:t>
            </a:r>
            <a:r>
              <a:rPr lang="en-US" sz="1600" b="1">
                <a:latin typeface="Courier New" pitchFamily="49" charset="0"/>
              </a:rPr>
              <a:t>get</a:t>
            </a:r>
            <a:r>
              <a:rPr lang="en-US" sz="1600">
                <a:latin typeface="Courier New" pitchFamily="49" charset="0"/>
              </a:rPr>
              <a:t>; </a:t>
            </a:r>
            <a:r>
              <a:rPr lang="en-US" sz="1600" b="1">
                <a:latin typeface="Courier New" pitchFamily="49" charset="0"/>
              </a:rPr>
              <a:t>set</a:t>
            </a:r>
            <a:r>
              <a:rPr lang="en-US" sz="1600">
                <a:latin typeface="Courier New" pitchFamily="49" charset="0"/>
              </a:rPr>
              <a:t>; }</a:t>
            </a:r>
          </a:p>
          <a:p>
            <a:pPr>
              <a:lnSpc>
                <a:spcPct val="80000"/>
              </a:lnSpc>
              <a:spcBef>
                <a:spcPts val="200"/>
              </a:spcBef>
              <a:buClr>
                <a:schemeClr val="accent2"/>
              </a:buClr>
              <a:buSzPct val="115000"/>
              <a:buFont typeface="Arial" charset="0"/>
              <a:buNone/>
              <a:defRPr/>
            </a:pPr>
            <a:r>
              <a:rPr lang="en-US" sz="1600">
                <a:latin typeface="Courier New" pitchFamily="49" charset="0"/>
              </a:rPr>
              <a:t>}</a:t>
            </a:r>
          </a:p>
        </p:txBody>
      </p:sp>
      <p:sp>
        <p:nvSpPr>
          <p:cNvPr id="564229" name="Rectangle 5"/>
          <p:cNvSpPr>
            <a:spLocks noChangeArrowheads="1"/>
          </p:cNvSpPr>
          <p:nvPr/>
        </p:nvSpPr>
        <p:spPr bwMode="blackWhite">
          <a:xfrm>
            <a:off x="914400" y="3249613"/>
            <a:ext cx="7400925" cy="21209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0000"/>
              </a:lnSpc>
              <a:spcBef>
                <a:spcPts val="200"/>
              </a:spcBef>
              <a:buClr>
                <a:schemeClr val="accent2"/>
              </a:buClr>
              <a:buSzPct val="115000"/>
              <a:buFont typeface="Arial" charset="0"/>
              <a:buNone/>
            </a:pPr>
            <a:r>
              <a:rPr lang="en-US" sz="1600" b="1">
                <a:latin typeface="Courier New" pitchFamily="49" charset="0"/>
              </a:rPr>
              <a:t>public void</a:t>
            </a:r>
            <a:r>
              <a:rPr lang="en-US" sz="1600">
                <a:latin typeface="Courier New" pitchFamily="49" charset="0"/>
              </a:rPr>
              <a:t> UneMethode()</a:t>
            </a:r>
          </a:p>
          <a:p>
            <a:pPr>
              <a:lnSpc>
                <a:spcPct val="70000"/>
              </a:lnSpc>
              <a:spcBef>
                <a:spcPts val="200"/>
              </a:spcBef>
              <a:buClr>
                <a:schemeClr val="accent2"/>
              </a:buClr>
              <a:buSzPct val="115000"/>
              <a:buFont typeface="Arial" charset="0"/>
              <a:buNone/>
            </a:pPr>
            <a:r>
              <a:rPr lang="en-US" sz="1600">
                <a:latin typeface="Courier New" pitchFamily="49" charset="0"/>
              </a:rPr>
              <a:t>{</a:t>
            </a:r>
          </a:p>
          <a:p>
            <a:pPr>
              <a:lnSpc>
                <a:spcPct val="70000"/>
              </a:lnSpc>
              <a:spcBef>
                <a:spcPts val="200"/>
              </a:spcBef>
              <a:buClr>
                <a:schemeClr val="accent2"/>
              </a:buClr>
              <a:buSzPct val="115000"/>
              <a:buFont typeface="Arial" charset="0"/>
              <a:buNone/>
            </a:pPr>
            <a:r>
              <a:rPr lang="en-US" sz="1600">
                <a:latin typeface="Courier New" pitchFamily="49" charset="0"/>
              </a:rPr>
              <a:t>   Instructeur i1 = </a:t>
            </a:r>
            <a:r>
              <a:rPr lang="en-US" sz="1600" b="1">
                <a:latin typeface="Courier New" pitchFamily="49" charset="0"/>
              </a:rPr>
              <a:t>new</a:t>
            </a:r>
            <a:r>
              <a:rPr lang="en-US" sz="1600">
                <a:latin typeface="Courier New" pitchFamily="49" charset="0"/>
              </a:rPr>
              <a:t> Instructeur();</a:t>
            </a:r>
          </a:p>
          <a:p>
            <a:pPr>
              <a:lnSpc>
                <a:spcPct val="70000"/>
              </a:lnSpc>
              <a:spcBef>
                <a:spcPts val="200"/>
              </a:spcBef>
              <a:buClr>
                <a:schemeClr val="accent2"/>
              </a:buClr>
              <a:buSzPct val="115000"/>
              <a:buFont typeface="Arial" charset="0"/>
              <a:buNone/>
            </a:pPr>
            <a:r>
              <a:rPr lang="en-US" sz="1600">
                <a:latin typeface="Courier New" pitchFamily="49" charset="0"/>
              </a:rPr>
              <a:t>   i1.Nom = "</a:t>
            </a:r>
            <a:r>
              <a:rPr lang="en-US" sz="1600">
                <a:solidFill>
                  <a:srgbClr val="000000"/>
                </a:solidFill>
                <a:latin typeface="Courier New" pitchFamily="49" charset="0"/>
              </a:rPr>
              <a:t>Jole Jonikic</a:t>
            </a:r>
            <a:r>
              <a:rPr lang="en-US" sz="1600">
                <a:latin typeface="Courier New" pitchFamily="49" charset="0"/>
              </a:rPr>
              <a:t>";</a:t>
            </a:r>
          </a:p>
          <a:p>
            <a:pPr>
              <a:lnSpc>
                <a:spcPct val="70000"/>
              </a:lnSpc>
              <a:spcBef>
                <a:spcPts val="200"/>
              </a:spcBef>
              <a:buClr>
                <a:schemeClr val="accent2"/>
              </a:buClr>
              <a:buSzPct val="115000"/>
              <a:buFont typeface="Arial" charset="0"/>
              <a:buNone/>
            </a:pPr>
            <a:r>
              <a:rPr lang="en-US" sz="1600">
                <a:latin typeface="Courier New" pitchFamily="49" charset="0"/>
              </a:rPr>
              <a:t>   i1.Pays = "Sweden";</a:t>
            </a:r>
          </a:p>
          <a:p>
            <a:pPr>
              <a:lnSpc>
                <a:spcPct val="70000"/>
              </a:lnSpc>
              <a:spcBef>
                <a:spcPts val="200"/>
              </a:spcBef>
              <a:buClr>
                <a:schemeClr val="accent2"/>
              </a:buClr>
              <a:buSzPct val="115000"/>
              <a:buFont typeface="Arial" charset="0"/>
              <a:buNone/>
            </a:pPr>
            <a:endParaRPr lang="en-US" sz="1600">
              <a:latin typeface="Courier New" pitchFamily="49" charset="0"/>
            </a:endParaRPr>
          </a:p>
          <a:p>
            <a:pPr>
              <a:lnSpc>
                <a:spcPct val="70000"/>
              </a:lnSpc>
              <a:spcBef>
                <a:spcPts val="200"/>
              </a:spcBef>
              <a:buClr>
                <a:schemeClr val="accent2"/>
              </a:buClr>
              <a:buSzPct val="115000"/>
              <a:buFont typeface="Arial" charset="0"/>
              <a:buNone/>
            </a:pPr>
            <a:r>
              <a:rPr lang="en-US" sz="1600">
                <a:latin typeface="Courier New" pitchFamily="49" charset="0"/>
              </a:rPr>
              <a:t>   Instructeur i2 = </a:t>
            </a:r>
            <a:r>
              <a:rPr lang="en-US" sz="1600" b="1">
                <a:latin typeface="Courier New" pitchFamily="49" charset="0"/>
              </a:rPr>
              <a:t>new</a:t>
            </a:r>
            <a:r>
              <a:rPr lang="en-US" sz="1600">
                <a:latin typeface="Courier New" pitchFamily="49" charset="0"/>
              </a:rPr>
              <a:t> Instructeur { Nom  = "</a:t>
            </a:r>
            <a:r>
              <a:rPr lang="en-US" sz="1600">
                <a:solidFill>
                  <a:srgbClr val="000000"/>
                </a:solidFill>
                <a:latin typeface="Courier New" pitchFamily="49" charset="0"/>
              </a:rPr>
              <a:t>Greg Adams</a:t>
            </a:r>
            <a:r>
              <a:rPr lang="en-US" sz="1600">
                <a:latin typeface="Courier New" pitchFamily="49" charset="0"/>
              </a:rPr>
              <a:t>",</a:t>
            </a:r>
          </a:p>
          <a:p>
            <a:pPr>
              <a:lnSpc>
                <a:spcPct val="70000"/>
              </a:lnSpc>
              <a:spcBef>
                <a:spcPts val="200"/>
              </a:spcBef>
              <a:buClr>
                <a:schemeClr val="accent2"/>
              </a:buClr>
              <a:buSzPct val="115000"/>
              <a:buFont typeface="Arial" charset="0"/>
              <a:buNone/>
            </a:pPr>
            <a:r>
              <a:rPr lang="en-US" sz="1600">
                <a:latin typeface="Courier New" pitchFamily="49" charset="0"/>
              </a:rPr>
              <a:t>                                      Pays = "USA" };</a:t>
            </a:r>
          </a:p>
          <a:p>
            <a:pPr>
              <a:spcBef>
                <a:spcPts val="200"/>
              </a:spcBef>
              <a:buClr>
                <a:schemeClr val="accent2"/>
              </a:buClr>
              <a:buSzPct val="115000"/>
              <a:buFont typeface="Arial" charset="0"/>
              <a:buNone/>
            </a:pPr>
            <a:r>
              <a:rPr lang="en-US" sz="1600" i="1">
                <a:latin typeface="Courier New" pitchFamily="49" charset="0"/>
              </a:rPr>
              <a:t>   ...</a:t>
            </a:r>
          </a:p>
          <a:p>
            <a:pPr>
              <a:lnSpc>
                <a:spcPct val="70000"/>
              </a:lnSpc>
              <a:spcBef>
                <a:spcPts val="200"/>
              </a:spcBef>
              <a:buClr>
                <a:schemeClr val="accent2"/>
              </a:buClr>
              <a:buSzPct val="115000"/>
              <a:buFont typeface="Arial" charset="0"/>
              <a:buNone/>
            </a:pPr>
            <a:r>
              <a:rPr lang="en-US" sz="1600">
                <a:latin typeface="Courier New" pitchFamily="49" charset="0"/>
              </a:rPr>
              <a:t>}</a:t>
            </a:r>
          </a:p>
        </p:txBody>
      </p:sp>
      <p:sp>
        <p:nvSpPr>
          <p:cNvPr id="189446" name="Text Box 6"/>
          <p:cNvSpPr txBox="1">
            <a:spLocks noChangeArrowheads="1"/>
          </p:cNvSpPr>
          <p:nvPr/>
        </p:nvSpPr>
        <p:spPr bwMode="auto">
          <a:xfrm>
            <a:off x="708025" y="6145213"/>
            <a:ext cx="4584700" cy="304800"/>
          </a:xfrm>
          <a:prstGeom prst="rect">
            <a:avLst/>
          </a:prstGeom>
          <a:noFill/>
          <a:ln w="12700">
            <a:noFill/>
            <a:miter lim="800000"/>
            <a:headEnd/>
            <a:tailEnd/>
          </a:ln>
        </p:spPr>
        <p:txBody>
          <a:bodyPr>
            <a:spAutoFit/>
          </a:bodyPr>
          <a:lstStyle/>
          <a:p>
            <a:pPr>
              <a:spcBef>
                <a:spcPct val="50000"/>
              </a:spcBef>
            </a:pPr>
            <a:r>
              <a:rPr lang="en-US"/>
              <a:t>\Course\419\Samples\ObjectInitializers</a:t>
            </a:r>
          </a:p>
        </p:txBody>
      </p:sp>
      <p:sp>
        <p:nvSpPr>
          <p:cNvPr id="189447" name="cddrive"/>
          <p:cNvSpPr>
            <a:spLocks noEditPoints="1" noChangeArrowheads="1"/>
          </p:cNvSpPr>
          <p:nvPr/>
        </p:nvSpPr>
        <p:spPr bwMode="auto">
          <a:xfrm>
            <a:off x="315913" y="614362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
        <p:nvSpPr>
          <p:cNvPr id="189448" name="AutoShape 8"/>
          <p:cNvSpPr>
            <a:spLocks noChangeArrowheads="1"/>
          </p:cNvSpPr>
          <p:nvPr/>
        </p:nvSpPr>
        <p:spPr bwMode="blackWhite">
          <a:xfrm>
            <a:off x="5000625" y="3135313"/>
            <a:ext cx="2452688" cy="339725"/>
          </a:xfrm>
          <a:prstGeom prst="wedgeRectCallout">
            <a:avLst>
              <a:gd name="adj1" fmla="val -93366"/>
              <a:gd name="adj2" fmla="val -55606"/>
            </a:avLst>
          </a:prstGeom>
          <a:solidFill>
            <a:schemeClr val="hlink"/>
          </a:solidFill>
          <a:ln w="12700">
            <a:solidFill>
              <a:schemeClr val="tx1"/>
            </a:solidFill>
            <a:miter lim="800000"/>
            <a:headEnd/>
            <a:tailEnd/>
          </a:ln>
        </p:spPr>
        <p:txBody>
          <a:bodyPr/>
          <a:lstStyle/>
          <a:p>
            <a:r>
              <a:rPr lang="en-US" b="1"/>
              <a:t>Note : pas de constructeur</a:t>
            </a:r>
          </a:p>
        </p:txBody>
      </p:sp>
      <p:sp>
        <p:nvSpPr>
          <p:cNvPr id="189449" name="AutoShape 9"/>
          <p:cNvSpPr>
            <a:spLocks noChangeArrowheads="1"/>
          </p:cNvSpPr>
          <p:nvPr/>
        </p:nvSpPr>
        <p:spPr bwMode="blackWhite">
          <a:xfrm>
            <a:off x="1968500" y="5040313"/>
            <a:ext cx="2171700" cy="542925"/>
          </a:xfrm>
          <a:prstGeom prst="wedgeRectCallout">
            <a:avLst>
              <a:gd name="adj1" fmla="val 61694"/>
              <a:gd name="adj2" fmla="val -85380"/>
            </a:avLst>
          </a:prstGeom>
          <a:solidFill>
            <a:schemeClr val="hlink"/>
          </a:solidFill>
          <a:ln w="12700">
            <a:solidFill>
              <a:schemeClr val="tx1"/>
            </a:solidFill>
            <a:miter lim="800000"/>
            <a:headEnd/>
            <a:tailEnd/>
          </a:ln>
        </p:spPr>
        <p:txBody>
          <a:bodyPr/>
          <a:lstStyle/>
          <a:p>
            <a:r>
              <a:rPr lang="en-US" b="1"/>
              <a:t>La syntaxe initialiseur d’objets est plus saine</a:t>
            </a:r>
          </a:p>
        </p:txBody>
      </p:sp>
      <p:sp>
        <p:nvSpPr>
          <p:cNvPr id="189450" name="AutoShape 11"/>
          <p:cNvSpPr>
            <a:spLocks noChangeArrowheads="1"/>
          </p:cNvSpPr>
          <p:nvPr/>
        </p:nvSpPr>
        <p:spPr bwMode="blackWhite">
          <a:xfrm>
            <a:off x="5767388" y="3802063"/>
            <a:ext cx="2836862" cy="530225"/>
          </a:xfrm>
          <a:prstGeom prst="wedgeRectCallout">
            <a:avLst>
              <a:gd name="adj1" fmla="val -102713"/>
              <a:gd name="adj2" fmla="val -898"/>
            </a:avLst>
          </a:prstGeom>
          <a:solidFill>
            <a:schemeClr val="hlink"/>
          </a:solidFill>
          <a:ln w="12700">
            <a:solidFill>
              <a:schemeClr val="tx1"/>
            </a:solidFill>
            <a:miter lim="800000"/>
            <a:headEnd/>
            <a:tailEnd/>
          </a:ln>
        </p:spPr>
        <p:txBody>
          <a:bodyPr rIns="54000">
            <a:spAutoFit/>
          </a:bodyPr>
          <a:lstStyle/>
          <a:p>
            <a:r>
              <a:rPr lang="en-US" b="1"/>
              <a:t>On pourrait fixer manuellement chaque propriété</a:t>
            </a:r>
          </a:p>
        </p:txBody>
      </p:sp>
      <p:grpSp>
        <p:nvGrpSpPr>
          <p:cNvPr id="189451" name="Group 12"/>
          <p:cNvGrpSpPr>
            <a:grpSpLocks/>
          </p:cNvGrpSpPr>
          <p:nvPr/>
        </p:nvGrpSpPr>
        <p:grpSpPr bwMode="auto">
          <a:xfrm>
            <a:off x="6430963" y="2073275"/>
            <a:ext cx="660400" cy="585788"/>
            <a:chOff x="3169" y="2970"/>
            <a:chExt cx="416" cy="369"/>
          </a:xfrm>
        </p:grpSpPr>
        <p:grpSp>
          <p:nvGrpSpPr>
            <p:cNvPr id="189452" name="Group 13"/>
            <p:cNvGrpSpPr>
              <a:grpSpLocks/>
            </p:cNvGrpSpPr>
            <p:nvPr/>
          </p:nvGrpSpPr>
          <p:grpSpPr bwMode="auto">
            <a:xfrm>
              <a:off x="3169" y="2970"/>
              <a:ext cx="416" cy="369"/>
              <a:chOff x="3083" y="2970"/>
              <a:chExt cx="502" cy="445"/>
            </a:xfrm>
          </p:grpSpPr>
          <p:sp>
            <p:nvSpPr>
              <p:cNvPr id="189453" name="Freeform 14"/>
              <p:cNvSpPr>
                <a:spLocks/>
              </p:cNvSpPr>
              <p:nvPr/>
            </p:nvSpPr>
            <p:spPr bwMode="auto">
              <a:xfrm>
                <a:off x="3084" y="2973"/>
                <a:ext cx="486" cy="442"/>
              </a:xfrm>
              <a:custGeom>
                <a:avLst/>
                <a:gdLst>
                  <a:gd name="T0" fmla="*/ 52 w 970"/>
                  <a:gd name="T1" fmla="*/ 6 h 885"/>
                  <a:gd name="T2" fmla="*/ 52 w 970"/>
                  <a:gd name="T3" fmla="*/ 6 h 885"/>
                  <a:gd name="T4" fmla="*/ 53 w 970"/>
                  <a:gd name="T5" fmla="*/ 8 h 885"/>
                  <a:gd name="T6" fmla="*/ 54 w 970"/>
                  <a:gd name="T7" fmla="*/ 13 h 885"/>
                  <a:gd name="T8" fmla="*/ 57 w 970"/>
                  <a:gd name="T9" fmla="*/ 24 h 885"/>
                  <a:gd name="T10" fmla="*/ 61 w 970"/>
                  <a:gd name="T11" fmla="*/ 43 h 885"/>
                  <a:gd name="T12" fmla="*/ 9 w 970"/>
                  <a:gd name="T13" fmla="*/ 55 h 885"/>
                  <a:gd name="T14" fmla="*/ 9 w 970"/>
                  <a:gd name="T15" fmla="*/ 55 h 885"/>
                  <a:gd name="T16" fmla="*/ 5 w 970"/>
                  <a:gd name="T17" fmla="*/ 38 h 885"/>
                  <a:gd name="T18" fmla="*/ 3 w 970"/>
                  <a:gd name="T19" fmla="*/ 26 h 885"/>
                  <a:gd name="T20" fmla="*/ 1 w 970"/>
                  <a:gd name="T21" fmla="*/ 19 h 885"/>
                  <a:gd name="T22" fmla="*/ 1 w 970"/>
                  <a:gd name="T23" fmla="*/ 19 h 885"/>
                  <a:gd name="T24" fmla="*/ 1 w 970"/>
                  <a:gd name="T25" fmla="*/ 16 h 885"/>
                  <a:gd name="T26" fmla="*/ 0 w 970"/>
                  <a:gd name="T27" fmla="*/ 13 h 885"/>
                  <a:gd name="T28" fmla="*/ 0 w 970"/>
                  <a:gd name="T29" fmla="*/ 11 h 885"/>
                  <a:gd name="T30" fmla="*/ 52 w 970"/>
                  <a:gd name="T31" fmla="*/ 0 h 885"/>
                  <a:gd name="T32" fmla="*/ 52 w 970"/>
                  <a:gd name="T33" fmla="*/ 0 h 885"/>
                  <a:gd name="T34" fmla="*/ 52 w 970"/>
                  <a:gd name="T35" fmla="*/ 0 h 885"/>
                  <a:gd name="T36" fmla="*/ 52 w 970"/>
                  <a:gd name="T37" fmla="*/ 2 h 885"/>
                  <a:gd name="T38" fmla="*/ 52 w 970"/>
                  <a:gd name="T39" fmla="*/ 3 h 885"/>
                  <a:gd name="T40" fmla="*/ 52 w 970"/>
                  <a:gd name="T41" fmla="*/ 3 h 885"/>
                  <a:gd name="T42" fmla="*/ 52 w 970"/>
                  <a:gd name="T43" fmla="*/ 5 h 885"/>
                  <a:gd name="T44" fmla="*/ 52 w 970"/>
                  <a:gd name="T45" fmla="*/ 6 h 885"/>
                  <a:gd name="T46" fmla="*/ 52 w 970"/>
                  <a:gd name="T47" fmla="*/ 6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189454" name="Freeform 15"/>
              <p:cNvSpPr>
                <a:spLocks/>
              </p:cNvSpPr>
              <p:nvPr/>
            </p:nvSpPr>
            <p:spPr bwMode="blackWhite">
              <a:xfrm>
                <a:off x="3083" y="2970"/>
                <a:ext cx="502" cy="430"/>
              </a:xfrm>
              <a:custGeom>
                <a:avLst/>
                <a:gdLst>
                  <a:gd name="T0" fmla="*/ 53 w 1006"/>
                  <a:gd name="T1" fmla="*/ 7 h 860"/>
                  <a:gd name="T2" fmla="*/ 53 w 1006"/>
                  <a:gd name="T3" fmla="*/ 7 h 860"/>
                  <a:gd name="T4" fmla="*/ 55 w 1006"/>
                  <a:gd name="T5" fmla="*/ 13 h 860"/>
                  <a:gd name="T6" fmla="*/ 58 w 1006"/>
                  <a:gd name="T7" fmla="*/ 26 h 860"/>
                  <a:gd name="T8" fmla="*/ 62 w 1006"/>
                  <a:gd name="T9" fmla="*/ 42 h 860"/>
                  <a:gd name="T10" fmla="*/ 9 w 1006"/>
                  <a:gd name="T11" fmla="*/ 54 h 860"/>
                  <a:gd name="T12" fmla="*/ 9 w 1006"/>
                  <a:gd name="T13" fmla="*/ 54 h 860"/>
                  <a:gd name="T14" fmla="*/ 5 w 1006"/>
                  <a:gd name="T15" fmla="*/ 38 h 860"/>
                  <a:gd name="T16" fmla="*/ 2 w 1006"/>
                  <a:gd name="T17" fmla="*/ 27 h 860"/>
                  <a:gd name="T18" fmla="*/ 0 w 1006"/>
                  <a:gd name="T19" fmla="*/ 19 h 860"/>
                  <a:gd name="T20" fmla="*/ 0 w 1006"/>
                  <a:gd name="T21" fmla="*/ 19 h 860"/>
                  <a:gd name="T22" fmla="*/ 0 w 1006"/>
                  <a:gd name="T23" fmla="*/ 17 h 860"/>
                  <a:gd name="T24" fmla="*/ 0 w 1006"/>
                  <a:gd name="T25" fmla="*/ 13 h 860"/>
                  <a:gd name="T26" fmla="*/ 0 w 1006"/>
                  <a:gd name="T27" fmla="*/ 12 h 860"/>
                  <a:gd name="T28" fmla="*/ 52 w 1006"/>
                  <a:gd name="T29" fmla="*/ 0 h 860"/>
                  <a:gd name="T30" fmla="*/ 52 w 1006"/>
                  <a:gd name="T31" fmla="*/ 0 h 860"/>
                  <a:gd name="T32" fmla="*/ 52 w 1006"/>
                  <a:gd name="T33" fmla="*/ 2 h 860"/>
                  <a:gd name="T34" fmla="*/ 53 w 1006"/>
                  <a:gd name="T35" fmla="*/ 3 h 860"/>
                  <a:gd name="T36" fmla="*/ 53 w 1006"/>
                  <a:gd name="T37" fmla="*/ 7 h 860"/>
                  <a:gd name="T38" fmla="*/ 53 w 1006"/>
                  <a:gd name="T39" fmla="*/ 7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189455" name="Freeform 16"/>
              <p:cNvSpPr>
                <a:spLocks/>
              </p:cNvSpPr>
              <p:nvPr/>
            </p:nvSpPr>
            <p:spPr bwMode="white">
              <a:xfrm>
                <a:off x="3264" y="3016"/>
                <a:ext cx="71" cy="70"/>
              </a:xfrm>
              <a:custGeom>
                <a:avLst/>
                <a:gdLst>
                  <a:gd name="T0" fmla="*/ 9 w 142"/>
                  <a:gd name="T1" fmla="*/ 6 h 139"/>
                  <a:gd name="T2" fmla="*/ 9 w 142"/>
                  <a:gd name="T3" fmla="*/ 6 h 139"/>
                  <a:gd name="T4" fmla="*/ 9 w 142"/>
                  <a:gd name="T5" fmla="*/ 7 h 139"/>
                  <a:gd name="T6" fmla="*/ 7 w 142"/>
                  <a:gd name="T7" fmla="*/ 8 h 139"/>
                  <a:gd name="T8" fmla="*/ 7 w 142"/>
                  <a:gd name="T9" fmla="*/ 8 h 139"/>
                  <a:gd name="T10" fmla="*/ 6 w 142"/>
                  <a:gd name="T11" fmla="*/ 9 h 139"/>
                  <a:gd name="T12" fmla="*/ 5 w 142"/>
                  <a:gd name="T13" fmla="*/ 9 h 139"/>
                  <a:gd name="T14" fmla="*/ 4 w 142"/>
                  <a:gd name="T15" fmla="*/ 9 h 139"/>
                  <a:gd name="T16" fmla="*/ 3 w 142"/>
                  <a:gd name="T17" fmla="*/ 9 h 139"/>
                  <a:gd name="T18" fmla="*/ 3 w 142"/>
                  <a:gd name="T19" fmla="*/ 9 h 139"/>
                  <a:gd name="T20" fmla="*/ 3 w 142"/>
                  <a:gd name="T21" fmla="*/ 9 h 139"/>
                  <a:gd name="T22" fmla="*/ 2 w 142"/>
                  <a:gd name="T23" fmla="*/ 9 h 139"/>
                  <a:gd name="T24" fmla="*/ 1 w 142"/>
                  <a:gd name="T25" fmla="*/ 8 h 139"/>
                  <a:gd name="T26" fmla="*/ 1 w 142"/>
                  <a:gd name="T27" fmla="*/ 7 h 139"/>
                  <a:gd name="T28" fmla="*/ 1 w 142"/>
                  <a:gd name="T29" fmla="*/ 7 h 139"/>
                  <a:gd name="T30" fmla="*/ 1 w 142"/>
                  <a:gd name="T31" fmla="*/ 6 h 139"/>
                  <a:gd name="T32" fmla="*/ 0 w 142"/>
                  <a:gd name="T33" fmla="*/ 5 h 139"/>
                  <a:gd name="T34" fmla="*/ 0 w 142"/>
                  <a:gd name="T35" fmla="*/ 4 h 139"/>
                  <a:gd name="T36" fmla="*/ 1 w 142"/>
                  <a:gd name="T37" fmla="*/ 3 h 139"/>
                  <a:gd name="T38" fmla="*/ 1 w 142"/>
                  <a:gd name="T39" fmla="*/ 3 h 139"/>
                  <a:gd name="T40" fmla="*/ 1 w 142"/>
                  <a:gd name="T41" fmla="*/ 3 h 139"/>
                  <a:gd name="T42" fmla="*/ 1 w 142"/>
                  <a:gd name="T43" fmla="*/ 2 h 139"/>
                  <a:gd name="T44" fmla="*/ 1 w 142"/>
                  <a:gd name="T45" fmla="*/ 1 h 139"/>
                  <a:gd name="T46" fmla="*/ 2 w 142"/>
                  <a:gd name="T47" fmla="*/ 1 h 139"/>
                  <a:gd name="T48" fmla="*/ 3 w 142"/>
                  <a:gd name="T49" fmla="*/ 1 h 139"/>
                  <a:gd name="T50" fmla="*/ 4 w 142"/>
                  <a:gd name="T51" fmla="*/ 0 h 139"/>
                  <a:gd name="T52" fmla="*/ 4 w 142"/>
                  <a:gd name="T53" fmla="*/ 0 h 139"/>
                  <a:gd name="T54" fmla="*/ 5 w 142"/>
                  <a:gd name="T55" fmla="*/ 1 h 139"/>
                  <a:gd name="T56" fmla="*/ 5 w 142"/>
                  <a:gd name="T57" fmla="*/ 1 h 139"/>
                  <a:gd name="T58" fmla="*/ 6 w 142"/>
                  <a:gd name="T59" fmla="*/ 1 h 139"/>
                  <a:gd name="T60" fmla="*/ 7 w 142"/>
                  <a:gd name="T61" fmla="*/ 2 h 139"/>
                  <a:gd name="T62" fmla="*/ 7 w 142"/>
                  <a:gd name="T63" fmla="*/ 2 h 139"/>
                  <a:gd name="T64" fmla="*/ 9 w 142"/>
                  <a:gd name="T65" fmla="*/ 3 h 139"/>
                  <a:gd name="T66" fmla="*/ 9 w 142"/>
                  <a:gd name="T67" fmla="*/ 4 h 139"/>
                  <a:gd name="T68" fmla="*/ 9 w 142"/>
                  <a:gd name="T69" fmla="*/ 4 h 139"/>
                  <a:gd name="T70" fmla="*/ 9 w 142"/>
                  <a:gd name="T71" fmla="*/ 5 h 139"/>
                  <a:gd name="T72" fmla="*/ 9 w 142"/>
                  <a:gd name="T73" fmla="*/ 6 h 139"/>
                  <a:gd name="T74" fmla="*/ 9 w 142"/>
                  <a:gd name="T75" fmla="*/ 6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189456" name="Freeform 17"/>
              <p:cNvSpPr>
                <a:spLocks/>
              </p:cNvSpPr>
              <p:nvPr/>
            </p:nvSpPr>
            <p:spPr bwMode="auto">
              <a:xfrm>
                <a:off x="3268" y="3025"/>
                <a:ext cx="22" cy="50"/>
              </a:xfrm>
              <a:custGeom>
                <a:avLst/>
                <a:gdLst>
                  <a:gd name="T0" fmla="*/ 0 w 46"/>
                  <a:gd name="T1" fmla="*/ 1 h 101"/>
                  <a:gd name="T2" fmla="*/ 0 w 46"/>
                  <a:gd name="T3" fmla="*/ 1 h 101"/>
                  <a:gd name="T4" fmla="*/ 0 w 46"/>
                  <a:gd name="T5" fmla="*/ 0 h 101"/>
                  <a:gd name="T6" fmla="*/ 0 w 46"/>
                  <a:gd name="T7" fmla="*/ 0 h 101"/>
                  <a:gd name="T8" fmla="*/ 0 w 46"/>
                  <a:gd name="T9" fmla="*/ 0 h 101"/>
                  <a:gd name="T10" fmla="*/ 0 w 46"/>
                  <a:gd name="T11" fmla="*/ 0 h 101"/>
                  <a:gd name="T12" fmla="*/ 0 w 46"/>
                  <a:gd name="T13" fmla="*/ 1 h 101"/>
                  <a:gd name="T14" fmla="*/ 0 w 46"/>
                  <a:gd name="T15" fmla="*/ 1 h 101"/>
                  <a:gd name="T16" fmla="*/ 0 w 46"/>
                  <a:gd name="T17" fmla="*/ 2 h 101"/>
                  <a:gd name="T18" fmla="*/ 0 w 46"/>
                  <a:gd name="T19" fmla="*/ 2 h 101"/>
                  <a:gd name="T20" fmla="*/ 0 w 46"/>
                  <a:gd name="T21" fmla="*/ 3 h 101"/>
                  <a:gd name="T22" fmla="*/ 0 w 46"/>
                  <a:gd name="T23" fmla="*/ 3 h 101"/>
                  <a:gd name="T24" fmla="*/ 0 w 46"/>
                  <a:gd name="T25" fmla="*/ 4 h 101"/>
                  <a:gd name="T26" fmla="*/ 0 w 46"/>
                  <a:gd name="T27" fmla="*/ 4 h 101"/>
                  <a:gd name="T28" fmla="*/ 1 w 46"/>
                  <a:gd name="T29" fmla="*/ 5 h 101"/>
                  <a:gd name="T30" fmla="*/ 1 w 46"/>
                  <a:gd name="T31" fmla="*/ 5 h 101"/>
                  <a:gd name="T32" fmla="*/ 1 w 46"/>
                  <a:gd name="T33" fmla="*/ 6 h 101"/>
                  <a:gd name="T34" fmla="*/ 2 w 46"/>
                  <a:gd name="T35" fmla="*/ 6 h 101"/>
                  <a:gd name="T36" fmla="*/ 2 w 46"/>
                  <a:gd name="T37" fmla="*/ 5 h 101"/>
                  <a:gd name="T38" fmla="*/ 2 w 46"/>
                  <a:gd name="T39" fmla="*/ 5 h 101"/>
                  <a:gd name="T40" fmla="*/ 2 w 46"/>
                  <a:gd name="T41" fmla="*/ 5 h 101"/>
                  <a:gd name="T42" fmla="*/ 1 w 46"/>
                  <a:gd name="T43" fmla="*/ 4 h 101"/>
                  <a:gd name="T44" fmla="*/ 1 w 46"/>
                  <a:gd name="T45" fmla="*/ 4 h 101"/>
                  <a:gd name="T46" fmla="*/ 1 w 46"/>
                  <a:gd name="T47" fmla="*/ 4 h 101"/>
                  <a:gd name="T48" fmla="*/ 0 w 46"/>
                  <a:gd name="T49" fmla="*/ 3 h 101"/>
                  <a:gd name="T50" fmla="*/ 0 w 46"/>
                  <a:gd name="T51" fmla="*/ 2 h 101"/>
                  <a:gd name="T52" fmla="*/ 0 w 46"/>
                  <a:gd name="T53" fmla="*/ 2 h 101"/>
                  <a:gd name="T54" fmla="*/ 0 w 46"/>
                  <a:gd name="T55" fmla="*/ 1 h 101"/>
                  <a:gd name="T56" fmla="*/ 0 w 46"/>
                  <a:gd name="T57" fmla="*/ 1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189457" name="Freeform 18"/>
              <p:cNvSpPr>
                <a:spLocks/>
              </p:cNvSpPr>
              <p:nvPr/>
            </p:nvSpPr>
            <p:spPr bwMode="auto">
              <a:xfrm>
                <a:off x="3286" y="3059"/>
                <a:ext cx="47" cy="21"/>
              </a:xfrm>
              <a:custGeom>
                <a:avLst/>
                <a:gdLst>
                  <a:gd name="T0" fmla="*/ 6 w 94"/>
                  <a:gd name="T1" fmla="*/ 0 h 42"/>
                  <a:gd name="T2" fmla="*/ 6 w 94"/>
                  <a:gd name="T3" fmla="*/ 0 h 42"/>
                  <a:gd name="T4" fmla="*/ 6 w 94"/>
                  <a:gd name="T5" fmla="*/ 1 h 42"/>
                  <a:gd name="T6" fmla="*/ 5 w 94"/>
                  <a:gd name="T7" fmla="*/ 1 h 42"/>
                  <a:gd name="T8" fmla="*/ 3 w 94"/>
                  <a:gd name="T9" fmla="*/ 1 h 42"/>
                  <a:gd name="T10" fmla="*/ 3 w 94"/>
                  <a:gd name="T11" fmla="*/ 1 h 42"/>
                  <a:gd name="T12" fmla="*/ 3 w 94"/>
                  <a:gd name="T13" fmla="*/ 1 h 42"/>
                  <a:gd name="T14" fmla="*/ 1 w 94"/>
                  <a:gd name="T15" fmla="*/ 1 h 42"/>
                  <a:gd name="T16" fmla="*/ 1 w 94"/>
                  <a:gd name="T17" fmla="*/ 1 h 42"/>
                  <a:gd name="T18" fmla="*/ 0 w 94"/>
                  <a:gd name="T19" fmla="*/ 3 h 42"/>
                  <a:gd name="T20" fmla="*/ 0 w 94"/>
                  <a:gd name="T21" fmla="*/ 3 h 42"/>
                  <a:gd name="T22" fmla="*/ 1 w 94"/>
                  <a:gd name="T23" fmla="*/ 3 h 42"/>
                  <a:gd name="T24" fmla="*/ 1 w 94"/>
                  <a:gd name="T25" fmla="*/ 3 h 42"/>
                  <a:gd name="T26" fmla="*/ 1 w 94"/>
                  <a:gd name="T27" fmla="*/ 3 h 42"/>
                  <a:gd name="T28" fmla="*/ 1 w 94"/>
                  <a:gd name="T29" fmla="*/ 3 h 42"/>
                  <a:gd name="T30" fmla="*/ 3 w 94"/>
                  <a:gd name="T31" fmla="*/ 3 h 42"/>
                  <a:gd name="T32" fmla="*/ 3 w 94"/>
                  <a:gd name="T33" fmla="*/ 3 h 42"/>
                  <a:gd name="T34" fmla="*/ 3 w 94"/>
                  <a:gd name="T35" fmla="*/ 3 h 42"/>
                  <a:gd name="T36" fmla="*/ 5 w 94"/>
                  <a:gd name="T37" fmla="*/ 1 h 42"/>
                  <a:gd name="T38" fmla="*/ 5 w 94"/>
                  <a:gd name="T39" fmla="*/ 1 h 42"/>
                  <a:gd name="T40" fmla="*/ 6 w 94"/>
                  <a:gd name="T41" fmla="*/ 1 h 42"/>
                  <a:gd name="T42" fmla="*/ 6 w 94"/>
                  <a:gd name="T43" fmla="*/ 1 h 42"/>
                  <a:gd name="T44" fmla="*/ 6 w 94"/>
                  <a:gd name="T45" fmla="*/ 0 h 42"/>
                  <a:gd name="T46" fmla="*/ 6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189458" name="Freeform 19"/>
              <p:cNvSpPr>
                <a:spLocks/>
              </p:cNvSpPr>
              <p:nvPr/>
            </p:nvSpPr>
            <p:spPr bwMode="blackWhite">
              <a:xfrm>
                <a:off x="3271" y="3006"/>
                <a:ext cx="68" cy="67"/>
              </a:xfrm>
              <a:custGeom>
                <a:avLst/>
                <a:gdLst>
                  <a:gd name="T0" fmla="*/ 9 w 136"/>
                  <a:gd name="T1" fmla="*/ 5 h 132"/>
                  <a:gd name="T2" fmla="*/ 9 w 136"/>
                  <a:gd name="T3" fmla="*/ 5 h 132"/>
                  <a:gd name="T4" fmla="*/ 9 w 136"/>
                  <a:gd name="T5" fmla="*/ 6 h 132"/>
                  <a:gd name="T6" fmla="*/ 9 w 136"/>
                  <a:gd name="T7" fmla="*/ 6 h 132"/>
                  <a:gd name="T8" fmla="*/ 7 w 136"/>
                  <a:gd name="T9" fmla="*/ 7 h 132"/>
                  <a:gd name="T10" fmla="*/ 7 w 136"/>
                  <a:gd name="T11" fmla="*/ 8 h 132"/>
                  <a:gd name="T12" fmla="*/ 6 w 136"/>
                  <a:gd name="T13" fmla="*/ 8 h 132"/>
                  <a:gd name="T14" fmla="*/ 5 w 136"/>
                  <a:gd name="T15" fmla="*/ 8 h 132"/>
                  <a:gd name="T16" fmla="*/ 5 w 136"/>
                  <a:gd name="T17" fmla="*/ 9 h 132"/>
                  <a:gd name="T18" fmla="*/ 4 w 136"/>
                  <a:gd name="T19" fmla="*/ 9 h 132"/>
                  <a:gd name="T20" fmla="*/ 4 w 136"/>
                  <a:gd name="T21" fmla="*/ 9 h 132"/>
                  <a:gd name="T22" fmla="*/ 3 w 136"/>
                  <a:gd name="T23" fmla="*/ 9 h 132"/>
                  <a:gd name="T24" fmla="*/ 2 w 136"/>
                  <a:gd name="T25" fmla="*/ 8 h 132"/>
                  <a:gd name="T26" fmla="*/ 1 w 136"/>
                  <a:gd name="T27" fmla="*/ 8 h 132"/>
                  <a:gd name="T28" fmla="*/ 1 w 136"/>
                  <a:gd name="T29" fmla="*/ 8 h 132"/>
                  <a:gd name="T30" fmla="*/ 1 w 136"/>
                  <a:gd name="T31" fmla="*/ 7 h 132"/>
                  <a:gd name="T32" fmla="*/ 1 w 136"/>
                  <a:gd name="T33" fmla="*/ 6 h 132"/>
                  <a:gd name="T34" fmla="*/ 0 w 136"/>
                  <a:gd name="T35" fmla="*/ 6 h 132"/>
                  <a:gd name="T36" fmla="*/ 0 w 136"/>
                  <a:gd name="T37" fmla="*/ 5 h 132"/>
                  <a:gd name="T38" fmla="*/ 0 w 136"/>
                  <a:gd name="T39" fmla="*/ 5 h 132"/>
                  <a:gd name="T40" fmla="*/ 0 w 136"/>
                  <a:gd name="T41" fmla="*/ 4 h 132"/>
                  <a:gd name="T42" fmla="*/ 1 w 136"/>
                  <a:gd name="T43" fmla="*/ 3 h 132"/>
                  <a:gd name="T44" fmla="*/ 1 w 136"/>
                  <a:gd name="T45" fmla="*/ 2 h 132"/>
                  <a:gd name="T46" fmla="*/ 1 w 136"/>
                  <a:gd name="T47" fmla="*/ 2 h 132"/>
                  <a:gd name="T48" fmla="*/ 1 w 136"/>
                  <a:gd name="T49" fmla="*/ 1 h 132"/>
                  <a:gd name="T50" fmla="*/ 2 w 136"/>
                  <a:gd name="T51" fmla="*/ 1 h 132"/>
                  <a:gd name="T52" fmla="*/ 3 w 136"/>
                  <a:gd name="T53" fmla="*/ 1 h 132"/>
                  <a:gd name="T54" fmla="*/ 4 w 136"/>
                  <a:gd name="T55" fmla="*/ 0 h 132"/>
                  <a:gd name="T56" fmla="*/ 4 w 136"/>
                  <a:gd name="T57" fmla="*/ 0 h 132"/>
                  <a:gd name="T58" fmla="*/ 5 w 136"/>
                  <a:gd name="T59" fmla="*/ 1 h 132"/>
                  <a:gd name="T60" fmla="*/ 5 w 136"/>
                  <a:gd name="T61" fmla="*/ 1 h 132"/>
                  <a:gd name="T62" fmla="*/ 6 w 136"/>
                  <a:gd name="T63" fmla="*/ 1 h 132"/>
                  <a:gd name="T64" fmla="*/ 7 w 136"/>
                  <a:gd name="T65" fmla="*/ 2 h 132"/>
                  <a:gd name="T66" fmla="*/ 7 w 136"/>
                  <a:gd name="T67" fmla="*/ 2 h 132"/>
                  <a:gd name="T68" fmla="*/ 9 w 136"/>
                  <a:gd name="T69" fmla="*/ 3 h 132"/>
                  <a:gd name="T70" fmla="*/ 9 w 136"/>
                  <a:gd name="T71" fmla="*/ 4 h 132"/>
                  <a:gd name="T72" fmla="*/ 9 w 136"/>
                  <a:gd name="T73" fmla="*/ 5 h 132"/>
                  <a:gd name="T74" fmla="*/ 9 w 136"/>
                  <a:gd name="T75" fmla="*/ 5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189459" name="Freeform 20"/>
              <p:cNvSpPr>
                <a:spLocks/>
              </p:cNvSpPr>
              <p:nvPr/>
            </p:nvSpPr>
            <p:spPr bwMode="blackWhite">
              <a:xfrm>
                <a:off x="3290" y="3043"/>
                <a:ext cx="47" cy="30"/>
              </a:xfrm>
              <a:custGeom>
                <a:avLst/>
                <a:gdLst>
                  <a:gd name="T0" fmla="*/ 6 w 94"/>
                  <a:gd name="T1" fmla="*/ 1 h 59"/>
                  <a:gd name="T2" fmla="*/ 5 w 94"/>
                  <a:gd name="T3" fmla="*/ 0 h 59"/>
                  <a:gd name="T4" fmla="*/ 1 w 94"/>
                  <a:gd name="T5" fmla="*/ 2 h 59"/>
                  <a:gd name="T6" fmla="*/ 0 w 94"/>
                  <a:gd name="T7" fmla="*/ 4 h 59"/>
                  <a:gd name="T8" fmla="*/ 0 w 94"/>
                  <a:gd name="T9" fmla="*/ 4 h 59"/>
                  <a:gd name="T10" fmla="*/ 1 w 94"/>
                  <a:gd name="T11" fmla="*/ 4 h 59"/>
                  <a:gd name="T12" fmla="*/ 1 w 94"/>
                  <a:gd name="T13" fmla="*/ 4 h 59"/>
                  <a:gd name="T14" fmla="*/ 1 w 94"/>
                  <a:gd name="T15" fmla="*/ 4 h 59"/>
                  <a:gd name="T16" fmla="*/ 3 w 94"/>
                  <a:gd name="T17" fmla="*/ 4 h 59"/>
                  <a:gd name="T18" fmla="*/ 3 w 94"/>
                  <a:gd name="T19" fmla="*/ 4 h 59"/>
                  <a:gd name="T20" fmla="*/ 3 w 94"/>
                  <a:gd name="T21" fmla="*/ 4 h 59"/>
                  <a:gd name="T22" fmla="*/ 5 w 94"/>
                  <a:gd name="T23" fmla="*/ 3 h 59"/>
                  <a:gd name="T24" fmla="*/ 5 w 94"/>
                  <a:gd name="T25" fmla="*/ 3 h 59"/>
                  <a:gd name="T26" fmla="*/ 6 w 94"/>
                  <a:gd name="T27" fmla="*/ 2 h 59"/>
                  <a:gd name="T28" fmla="*/ 6 w 94"/>
                  <a:gd name="T29" fmla="*/ 2 h 59"/>
                  <a:gd name="T30" fmla="*/ 6 w 94"/>
                  <a:gd name="T31" fmla="*/ 1 h 59"/>
                  <a:gd name="T32" fmla="*/ 6 w 94"/>
                  <a:gd name="T33" fmla="*/ 1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189460" name="Freeform 21"/>
              <p:cNvSpPr>
                <a:spLocks/>
              </p:cNvSpPr>
              <p:nvPr/>
            </p:nvSpPr>
            <p:spPr bwMode="auto">
              <a:xfrm>
                <a:off x="3285" y="3020"/>
                <a:ext cx="31" cy="37"/>
              </a:xfrm>
              <a:custGeom>
                <a:avLst/>
                <a:gdLst>
                  <a:gd name="T0" fmla="*/ 3 w 61"/>
                  <a:gd name="T1" fmla="*/ 0 h 73"/>
                  <a:gd name="T2" fmla="*/ 3 w 61"/>
                  <a:gd name="T3" fmla="*/ 0 h 73"/>
                  <a:gd name="T4" fmla="*/ 2 w 61"/>
                  <a:gd name="T5" fmla="*/ 1 h 73"/>
                  <a:gd name="T6" fmla="*/ 2 w 61"/>
                  <a:gd name="T7" fmla="*/ 1 h 73"/>
                  <a:gd name="T8" fmla="*/ 1 w 61"/>
                  <a:gd name="T9" fmla="*/ 1 h 73"/>
                  <a:gd name="T10" fmla="*/ 1 w 61"/>
                  <a:gd name="T11" fmla="*/ 1 h 73"/>
                  <a:gd name="T12" fmla="*/ 1 w 61"/>
                  <a:gd name="T13" fmla="*/ 2 h 73"/>
                  <a:gd name="T14" fmla="*/ 1 w 61"/>
                  <a:gd name="T15" fmla="*/ 2 h 73"/>
                  <a:gd name="T16" fmla="*/ 0 w 61"/>
                  <a:gd name="T17" fmla="*/ 3 h 73"/>
                  <a:gd name="T18" fmla="*/ 1 w 61"/>
                  <a:gd name="T19" fmla="*/ 3 h 73"/>
                  <a:gd name="T20" fmla="*/ 1 w 61"/>
                  <a:gd name="T21" fmla="*/ 3 h 73"/>
                  <a:gd name="T22" fmla="*/ 1 w 61"/>
                  <a:gd name="T23" fmla="*/ 4 h 73"/>
                  <a:gd name="T24" fmla="*/ 1 w 61"/>
                  <a:gd name="T25" fmla="*/ 4 h 73"/>
                  <a:gd name="T26" fmla="*/ 1 w 61"/>
                  <a:gd name="T27" fmla="*/ 5 h 73"/>
                  <a:gd name="T28" fmla="*/ 2 w 61"/>
                  <a:gd name="T29" fmla="*/ 5 h 73"/>
                  <a:gd name="T30" fmla="*/ 4 w 61"/>
                  <a:gd name="T31" fmla="*/ 1 h 73"/>
                  <a:gd name="T32" fmla="*/ 4 w 61"/>
                  <a:gd name="T33" fmla="*/ 1 h 73"/>
                  <a:gd name="T34" fmla="*/ 4 w 61"/>
                  <a:gd name="T35" fmla="*/ 1 h 73"/>
                  <a:gd name="T36" fmla="*/ 3 w 61"/>
                  <a:gd name="T37" fmla="*/ 1 h 73"/>
                  <a:gd name="T38" fmla="*/ 3 w 61"/>
                  <a:gd name="T39" fmla="*/ 0 h 73"/>
                  <a:gd name="T40" fmla="*/ 3 w 61"/>
                  <a:gd name="T41" fmla="*/ 0 h 73"/>
                  <a:gd name="T42" fmla="*/ 3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189461" name="Freeform 22"/>
              <p:cNvSpPr>
                <a:spLocks/>
              </p:cNvSpPr>
              <p:nvPr/>
            </p:nvSpPr>
            <p:spPr bwMode="auto">
              <a:xfrm>
                <a:off x="3296" y="3024"/>
                <a:ext cx="28" cy="35"/>
              </a:xfrm>
              <a:custGeom>
                <a:avLst/>
                <a:gdLst>
                  <a:gd name="T0" fmla="*/ 3 w 58"/>
                  <a:gd name="T1" fmla="*/ 2 h 69"/>
                  <a:gd name="T2" fmla="*/ 3 w 58"/>
                  <a:gd name="T3" fmla="*/ 2 h 69"/>
                  <a:gd name="T4" fmla="*/ 3 w 58"/>
                  <a:gd name="T5" fmla="*/ 2 h 69"/>
                  <a:gd name="T6" fmla="*/ 3 w 58"/>
                  <a:gd name="T7" fmla="*/ 1 h 69"/>
                  <a:gd name="T8" fmla="*/ 2 w 58"/>
                  <a:gd name="T9" fmla="*/ 1 h 69"/>
                  <a:gd name="T10" fmla="*/ 2 w 58"/>
                  <a:gd name="T11" fmla="*/ 0 h 69"/>
                  <a:gd name="T12" fmla="*/ 0 w 58"/>
                  <a:gd name="T13" fmla="*/ 5 h 69"/>
                  <a:gd name="T14" fmla="*/ 0 w 58"/>
                  <a:gd name="T15" fmla="*/ 5 h 69"/>
                  <a:gd name="T16" fmla="*/ 0 w 58"/>
                  <a:gd name="T17" fmla="*/ 5 h 69"/>
                  <a:gd name="T18" fmla="*/ 1 w 58"/>
                  <a:gd name="T19" fmla="*/ 5 h 69"/>
                  <a:gd name="T20" fmla="*/ 1 w 58"/>
                  <a:gd name="T21" fmla="*/ 5 h 69"/>
                  <a:gd name="T22" fmla="*/ 1 w 58"/>
                  <a:gd name="T23" fmla="*/ 5 h 69"/>
                  <a:gd name="T24" fmla="*/ 2 w 58"/>
                  <a:gd name="T25" fmla="*/ 5 h 69"/>
                  <a:gd name="T26" fmla="*/ 2 w 58"/>
                  <a:gd name="T27" fmla="*/ 4 h 69"/>
                  <a:gd name="T28" fmla="*/ 2 w 58"/>
                  <a:gd name="T29" fmla="*/ 4 h 69"/>
                  <a:gd name="T30" fmla="*/ 3 w 58"/>
                  <a:gd name="T31" fmla="*/ 4 h 69"/>
                  <a:gd name="T32" fmla="*/ 3 w 58"/>
                  <a:gd name="T33" fmla="*/ 3 h 69"/>
                  <a:gd name="T34" fmla="*/ 3 w 58"/>
                  <a:gd name="T35" fmla="*/ 3 h 69"/>
                  <a:gd name="T36" fmla="*/ 3 w 58"/>
                  <a:gd name="T37" fmla="*/ 2 h 69"/>
                  <a:gd name="T38" fmla="*/ 3 w 58"/>
                  <a:gd name="T39" fmla="*/ 2 h 69"/>
                  <a:gd name="T40" fmla="*/ 3 w 58"/>
                  <a:gd name="T41" fmla="*/ 2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189462" name="Freeform 23"/>
              <p:cNvSpPr>
                <a:spLocks/>
              </p:cNvSpPr>
              <p:nvPr/>
            </p:nvSpPr>
            <p:spPr bwMode="auto">
              <a:xfrm>
                <a:off x="3288" y="3014"/>
                <a:ext cx="21" cy="37"/>
              </a:xfrm>
              <a:custGeom>
                <a:avLst/>
                <a:gdLst>
                  <a:gd name="T0" fmla="*/ 1 w 41"/>
                  <a:gd name="T1" fmla="*/ 1 h 74"/>
                  <a:gd name="T2" fmla="*/ 1 w 41"/>
                  <a:gd name="T3" fmla="*/ 1 h 74"/>
                  <a:gd name="T4" fmla="*/ 1 w 41"/>
                  <a:gd name="T5" fmla="*/ 1 h 74"/>
                  <a:gd name="T6" fmla="*/ 1 w 41"/>
                  <a:gd name="T7" fmla="*/ 0 h 74"/>
                  <a:gd name="T8" fmla="*/ 1 w 41"/>
                  <a:gd name="T9" fmla="*/ 0 h 74"/>
                  <a:gd name="T10" fmla="*/ 1 w 41"/>
                  <a:gd name="T11" fmla="*/ 1 h 74"/>
                  <a:gd name="T12" fmla="*/ 1 w 41"/>
                  <a:gd name="T13" fmla="*/ 1 h 74"/>
                  <a:gd name="T14" fmla="*/ 1 w 41"/>
                  <a:gd name="T15" fmla="*/ 1 h 74"/>
                  <a:gd name="T16" fmla="*/ 0 w 41"/>
                  <a:gd name="T17" fmla="*/ 1 h 74"/>
                  <a:gd name="T18" fmla="*/ 0 w 41"/>
                  <a:gd name="T19" fmla="*/ 1 h 74"/>
                  <a:gd name="T20" fmla="*/ 1 w 41"/>
                  <a:gd name="T21" fmla="*/ 2 h 74"/>
                  <a:gd name="T22" fmla="*/ 1 w 41"/>
                  <a:gd name="T23" fmla="*/ 2 h 74"/>
                  <a:gd name="T24" fmla="*/ 1 w 41"/>
                  <a:gd name="T25" fmla="*/ 3 h 74"/>
                  <a:gd name="T26" fmla="*/ 1 w 41"/>
                  <a:gd name="T27" fmla="*/ 3 h 74"/>
                  <a:gd name="T28" fmla="*/ 1 w 41"/>
                  <a:gd name="T29" fmla="*/ 3 h 74"/>
                  <a:gd name="T30" fmla="*/ 2 w 41"/>
                  <a:gd name="T31" fmla="*/ 5 h 74"/>
                  <a:gd name="T32" fmla="*/ 2 w 41"/>
                  <a:gd name="T33" fmla="*/ 5 h 74"/>
                  <a:gd name="T34" fmla="*/ 3 w 41"/>
                  <a:gd name="T35" fmla="*/ 5 h 74"/>
                  <a:gd name="T36" fmla="*/ 3 w 41"/>
                  <a:gd name="T37" fmla="*/ 3 h 74"/>
                  <a:gd name="T38" fmla="*/ 3 w 41"/>
                  <a:gd name="T39" fmla="*/ 3 h 74"/>
                  <a:gd name="T40" fmla="*/ 3 w 41"/>
                  <a:gd name="T41" fmla="*/ 3 h 74"/>
                  <a:gd name="T42" fmla="*/ 2 w 41"/>
                  <a:gd name="T43" fmla="*/ 3 h 74"/>
                  <a:gd name="T44" fmla="*/ 2 w 41"/>
                  <a:gd name="T45" fmla="*/ 3 h 74"/>
                  <a:gd name="T46" fmla="*/ 2 w 41"/>
                  <a:gd name="T47" fmla="*/ 2 h 74"/>
                  <a:gd name="T48" fmla="*/ 1 w 41"/>
                  <a:gd name="T49" fmla="*/ 2 h 74"/>
                  <a:gd name="T50" fmla="*/ 1 w 41"/>
                  <a:gd name="T51" fmla="*/ 2 h 74"/>
                  <a:gd name="T52" fmla="*/ 1 w 41"/>
                  <a:gd name="T53" fmla="*/ 1 h 74"/>
                  <a:gd name="T54" fmla="*/ 1 w 41"/>
                  <a:gd name="T55" fmla="*/ 1 h 74"/>
                  <a:gd name="T56" fmla="*/ 1 w 41"/>
                  <a:gd name="T57" fmla="*/ 1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189463" name="Freeform 24"/>
              <p:cNvSpPr>
                <a:spLocks/>
              </p:cNvSpPr>
              <p:nvPr/>
            </p:nvSpPr>
            <p:spPr bwMode="auto">
              <a:xfrm>
                <a:off x="3304" y="3037"/>
                <a:ext cx="29" cy="15"/>
              </a:xfrm>
              <a:custGeom>
                <a:avLst/>
                <a:gdLst>
                  <a:gd name="T0" fmla="*/ 4 w 57"/>
                  <a:gd name="T1" fmla="*/ 0 h 29"/>
                  <a:gd name="T2" fmla="*/ 4 w 57"/>
                  <a:gd name="T3" fmla="*/ 0 h 29"/>
                  <a:gd name="T4" fmla="*/ 4 w 57"/>
                  <a:gd name="T5" fmla="*/ 1 h 29"/>
                  <a:gd name="T6" fmla="*/ 3 w 57"/>
                  <a:gd name="T7" fmla="*/ 1 h 29"/>
                  <a:gd name="T8" fmla="*/ 2 w 57"/>
                  <a:gd name="T9" fmla="*/ 1 h 29"/>
                  <a:gd name="T10" fmla="*/ 2 w 57"/>
                  <a:gd name="T11" fmla="*/ 2 h 29"/>
                  <a:gd name="T12" fmla="*/ 2 w 57"/>
                  <a:gd name="T13" fmla="*/ 2 h 29"/>
                  <a:gd name="T14" fmla="*/ 1 w 57"/>
                  <a:gd name="T15" fmla="*/ 1 h 29"/>
                  <a:gd name="T16" fmla="*/ 0 w 57"/>
                  <a:gd name="T17" fmla="*/ 2 h 29"/>
                  <a:gd name="T18" fmla="*/ 0 w 57"/>
                  <a:gd name="T19" fmla="*/ 2 h 29"/>
                  <a:gd name="T20" fmla="*/ 1 w 57"/>
                  <a:gd name="T21" fmla="*/ 2 h 29"/>
                  <a:gd name="T22" fmla="*/ 1 w 57"/>
                  <a:gd name="T23" fmla="*/ 2 h 29"/>
                  <a:gd name="T24" fmla="*/ 1 w 57"/>
                  <a:gd name="T25" fmla="*/ 2 h 29"/>
                  <a:gd name="T26" fmla="*/ 2 w 57"/>
                  <a:gd name="T27" fmla="*/ 2 h 29"/>
                  <a:gd name="T28" fmla="*/ 2 w 57"/>
                  <a:gd name="T29" fmla="*/ 2 h 29"/>
                  <a:gd name="T30" fmla="*/ 3 w 57"/>
                  <a:gd name="T31" fmla="*/ 2 h 29"/>
                  <a:gd name="T32" fmla="*/ 3 w 57"/>
                  <a:gd name="T33" fmla="*/ 2 h 29"/>
                  <a:gd name="T34" fmla="*/ 4 w 57"/>
                  <a:gd name="T35" fmla="*/ 1 h 29"/>
                  <a:gd name="T36" fmla="*/ 4 w 57"/>
                  <a:gd name="T37" fmla="*/ 0 h 29"/>
                  <a:gd name="T38" fmla="*/ 4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189464" name="Freeform 25"/>
              <p:cNvSpPr>
                <a:spLocks/>
              </p:cNvSpPr>
              <p:nvPr/>
            </p:nvSpPr>
            <p:spPr bwMode="blackWhite">
              <a:xfrm>
                <a:off x="3291" y="2999"/>
                <a:ext cx="47" cy="47"/>
              </a:xfrm>
              <a:custGeom>
                <a:avLst/>
                <a:gdLst>
                  <a:gd name="T0" fmla="*/ 6 w 94"/>
                  <a:gd name="T1" fmla="*/ 3 h 92"/>
                  <a:gd name="T2" fmla="*/ 6 w 94"/>
                  <a:gd name="T3" fmla="*/ 3 h 92"/>
                  <a:gd name="T4" fmla="*/ 6 w 94"/>
                  <a:gd name="T5" fmla="*/ 4 h 92"/>
                  <a:gd name="T6" fmla="*/ 6 w 94"/>
                  <a:gd name="T7" fmla="*/ 5 h 92"/>
                  <a:gd name="T8" fmla="*/ 6 w 94"/>
                  <a:gd name="T9" fmla="*/ 5 h 92"/>
                  <a:gd name="T10" fmla="*/ 5 w 94"/>
                  <a:gd name="T11" fmla="*/ 5 h 92"/>
                  <a:gd name="T12" fmla="*/ 5 w 94"/>
                  <a:gd name="T13" fmla="*/ 6 h 92"/>
                  <a:gd name="T14" fmla="*/ 5 w 94"/>
                  <a:gd name="T15" fmla="*/ 6 h 92"/>
                  <a:gd name="T16" fmla="*/ 3 w 94"/>
                  <a:gd name="T17" fmla="*/ 6 h 92"/>
                  <a:gd name="T18" fmla="*/ 3 w 94"/>
                  <a:gd name="T19" fmla="*/ 6 h 92"/>
                  <a:gd name="T20" fmla="*/ 3 w 94"/>
                  <a:gd name="T21" fmla="*/ 6 h 92"/>
                  <a:gd name="T22" fmla="*/ 3 w 94"/>
                  <a:gd name="T23" fmla="*/ 6 h 92"/>
                  <a:gd name="T24" fmla="*/ 1 w 94"/>
                  <a:gd name="T25" fmla="*/ 6 h 92"/>
                  <a:gd name="T26" fmla="*/ 1 w 94"/>
                  <a:gd name="T27" fmla="*/ 6 h 92"/>
                  <a:gd name="T28" fmla="*/ 1 w 94"/>
                  <a:gd name="T29" fmla="*/ 5 h 92"/>
                  <a:gd name="T30" fmla="*/ 1 w 94"/>
                  <a:gd name="T31" fmla="*/ 5 h 92"/>
                  <a:gd name="T32" fmla="*/ 1 w 94"/>
                  <a:gd name="T33" fmla="*/ 5 h 92"/>
                  <a:gd name="T34" fmla="*/ 1 w 94"/>
                  <a:gd name="T35" fmla="*/ 4 h 92"/>
                  <a:gd name="T36" fmla="*/ 0 w 94"/>
                  <a:gd name="T37" fmla="*/ 3 h 92"/>
                  <a:gd name="T38" fmla="*/ 0 w 94"/>
                  <a:gd name="T39" fmla="*/ 3 h 92"/>
                  <a:gd name="T40" fmla="*/ 1 w 94"/>
                  <a:gd name="T41" fmla="*/ 3 h 92"/>
                  <a:gd name="T42" fmla="*/ 1 w 94"/>
                  <a:gd name="T43" fmla="*/ 2 h 92"/>
                  <a:gd name="T44" fmla="*/ 1 w 94"/>
                  <a:gd name="T45" fmla="*/ 2 h 92"/>
                  <a:gd name="T46" fmla="*/ 1 w 94"/>
                  <a:gd name="T47" fmla="*/ 1 h 92"/>
                  <a:gd name="T48" fmla="*/ 1 w 94"/>
                  <a:gd name="T49" fmla="*/ 1 h 92"/>
                  <a:gd name="T50" fmla="*/ 1 w 94"/>
                  <a:gd name="T51" fmla="*/ 1 h 92"/>
                  <a:gd name="T52" fmla="*/ 3 w 94"/>
                  <a:gd name="T53" fmla="*/ 0 h 92"/>
                  <a:gd name="T54" fmla="*/ 3 w 94"/>
                  <a:gd name="T55" fmla="*/ 0 h 92"/>
                  <a:gd name="T56" fmla="*/ 3 w 94"/>
                  <a:gd name="T57" fmla="*/ 0 h 92"/>
                  <a:gd name="T58" fmla="*/ 3 w 94"/>
                  <a:gd name="T59" fmla="*/ 0 h 92"/>
                  <a:gd name="T60" fmla="*/ 5 w 94"/>
                  <a:gd name="T61" fmla="*/ 1 h 92"/>
                  <a:gd name="T62" fmla="*/ 5 w 94"/>
                  <a:gd name="T63" fmla="*/ 1 h 92"/>
                  <a:gd name="T64" fmla="*/ 5 w 94"/>
                  <a:gd name="T65" fmla="*/ 1 h 92"/>
                  <a:gd name="T66" fmla="*/ 6 w 94"/>
                  <a:gd name="T67" fmla="*/ 2 h 92"/>
                  <a:gd name="T68" fmla="*/ 6 w 94"/>
                  <a:gd name="T69" fmla="*/ 2 h 92"/>
                  <a:gd name="T70" fmla="*/ 6 w 94"/>
                  <a:gd name="T71" fmla="*/ 3 h 92"/>
                  <a:gd name="T72" fmla="*/ 6 w 94"/>
                  <a:gd name="T73" fmla="*/ 3 h 92"/>
                  <a:gd name="T74" fmla="*/ 6 w 94"/>
                  <a:gd name="T75" fmla="*/ 3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189465" name="Text Box 26"/>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V3</a:t>
              </a:r>
            </a:p>
          </p:txBody>
        </p:sp>
        <p:sp>
          <p:nvSpPr>
            <p:cNvPr id="189466" name="Line 27"/>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189467" name="Line 28"/>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0" name="Rectangle 4"/>
          <p:cNvSpPr>
            <a:spLocks noGrp="1" noChangeArrowheads="1"/>
          </p:cNvSpPr>
          <p:nvPr>
            <p:ph type="title"/>
          </p:nvPr>
        </p:nvSpPr>
        <p:spPr/>
        <p:txBody>
          <a:bodyPr/>
          <a:lstStyle/>
          <a:p>
            <a:pPr>
              <a:defRPr/>
            </a:pPr>
            <a:r>
              <a:rPr lang="fr-FR"/>
              <a:t>Associations UML pour un </a:t>
            </a:r>
            <a:r>
              <a:rPr lang="fr-FR">
                <a:latin typeface="Courier New" pitchFamily="49" charset="0"/>
                <a:cs typeface="Courier New" pitchFamily="49" charset="0"/>
              </a:rPr>
              <a:t>Train</a:t>
            </a:r>
          </a:p>
        </p:txBody>
      </p:sp>
      <p:sp>
        <p:nvSpPr>
          <p:cNvPr id="21506" name="Rectangle 2"/>
          <p:cNvSpPr>
            <a:spLocks noGrp="1" noChangeArrowheads="1"/>
          </p:cNvSpPr>
          <p:nvPr>
            <p:ph idx="1"/>
          </p:nvPr>
        </p:nvSpPr>
        <p:spPr>
          <a:xfrm>
            <a:off x="279400" y="1160463"/>
            <a:ext cx="8599488" cy="5308600"/>
          </a:xfrm>
        </p:spPr>
        <p:txBody>
          <a:bodyPr/>
          <a:lstStyle/>
          <a:p>
            <a:r>
              <a:rPr lang="fr-FR"/>
              <a:t>En UML, les associations sont représentées par des lignes entre classes</a:t>
            </a:r>
          </a:p>
          <a:p>
            <a:pPr>
              <a:spcBef>
                <a:spcPts val="800"/>
              </a:spcBef>
            </a:pPr>
            <a:r>
              <a:rPr lang="fr-FR"/>
              <a:t>Par exemple, un « train de marchandises » se représente par :</a:t>
            </a:r>
          </a:p>
          <a:p>
            <a:endParaRPr lang="fr-FR"/>
          </a:p>
          <a:p>
            <a:endParaRPr lang="fr-FR"/>
          </a:p>
          <a:p>
            <a:endParaRPr lang="fr-FR"/>
          </a:p>
          <a:p>
            <a:endParaRPr lang="fr-FR"/>
          </a:p>
          <a:p>
            <a:endParaRPr lang="fr-FR"/>
          </a:p>
          <a:p>
            <a:endParaRPr lang="fr-FR"/>
          </a:p>
          <a:p>
            <a:endParaRPr lang="fr-FR"/>
          </a:p>
          <a:p>
            <a:r>
              <a:rPr lang="fr-FR"/>
              <a:t>Le </a:t>
            </a:r>
            <a:r>
              <a:rPr lang="fr-FR" i="1">
                <a:latin typeface="Century Schoolbook" pitchFamily="18" charset="0"/>
              </a:rPr>
              <a:t>groupe verbal de l’association </a:t>
            </a:r>
            <a:r>
              <a:rPr lang="fr-FR"/>
              <a:t>décrit la raison d’être de l’association</a:t>
            </a:r>
          </a:p>
          <a:p>
            <a:pPr>
              <a:lnSpc>
                <a:spcPct val="80000"/>
              </a:lnSpc>
              <a:spcBef>
                <a:spcPts val="1000"/>
              </a:spcBef>
            </a:pPr>
            <a:r>
              <a:rPr lang="fr-FR"/>
              <a:t>La</a:t>
            </a:r>
            <a:r>
              <a:rPr lang="fr-FR" i="1"/>
              <a:t> </a:t>
            </a:r>
            <a:r>
              <a:rPr lang="fr-FR" i="1">
                <a:latin typeface="Century Schoolbook" pitchFamily="18" charset="0"/>
              </a:rPr>
              <a:t>multiplicité </a:t>
            </a:r>
            <a:r>
              <a:rPr lang="fr-FR"/>
              <a:t>décrit le nombre d’objets associés</a:t>
            </a:r>
          </a:p>
          <a:p>
            <a:pPr lvl="1"/>
            <a:r>
              <a:rPr lang="fr-FR"/>
              <a:t>* indique une collection (n)</a:t>
            </a:r>
          </a:p>
          <a:p>
            <a:pPr lvl="1"/>
            <a:r>
              <a:rPr lang="fr-FR"/>
              <a:t>0..1 indique l’optionalité (zéro ou un)</a:t>
            </a:r>
          </a:p>
        </p:txBody>
      </p:sp>
      <p:sp>
        <p:nvSpPr>
          <p:cNvPr id="21507" name="Line 3"/>
          <p:cNvSpPr>
            <a:spLocks noChangeShapeType="1"/>
          </p:cNvSpPr>
          <p:nvPr/>
        </p:nvSpPr>
        <p:spPr bwMode="auto">
          <a:xfrm>
            <a:off x="1990725" y="2835275"/>
            <a:ext cx="2038350" cy="0"/>
          </a:xfrm>
          <a:prstGeom prst="line">
            <a:avLst/>
          </a:prstGeom>
          <a:noFill/>
          <a:ln w="28575">
            <a:solidFill>
              <a:schemeClr val="tx1"/>
            </a:solidFill>
            <a:round/>
            <a:headEnd/>
            <a:tailEnd/>
          </a:ln>
        </p:spPr>
        <p:txBody>
          <a:bodyPr>
            <a:spAutoFit/>
          </a:bodyPr>
          <a:lstStyle/>
          <a:p>
            <a:endParaRPr lang="fr-FR"/>
          </a:p>
        </p:txBody>
      </p:sp>
      <p:graphicFrame>
        <p:nvGraphicFramePr>
          <p:cNvPr id="480312" name="Group 56"/>
          <p:cNvGraphicFramePr>
            <a:graphicFrameLocks noGrp="1"/>
          </p:cNvGraphicFramePr>
          <p:nvPr/>
        </p:nvGraphicFramePr>
        <p:xfrm>
          <a:off x="739775" y="2335213"/>
          <a:ext cx="1239838" cy="994348"/>
        </p:xfrm>
        <a:graphic>
          <a:graphicData uri="http://schemas.openxmlformats.org/drawingml/2006/table">
            <a:tbl>
              <a:tblPr/>
              <a:tblGrid>
                <a:gridCol w="1239838">
                  <a:extLst>
                    <a:ext uri="{9D8B030D-6E8A-4147-A177-3AD203B41FA5}">
                      <a16:colId xmlns:a16="http://schemas.microsoft.com/office/drawing/2014/main" val="20000"/>
                    </a:ext>
                  </a:extLst>
                </a:gridCol>
              </a:tblGrid>
              <a:tr h="2301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1" i="0" u="none" strike="noStrike" cap="none" normalizeH="0" baseline="0">
                          <a:ln>
                            <a:noFill/>
                          </a:ln>
                          <a:solidFill>
                            <a:srgbClr val="000080"/>
                          </a:solidFill>
                          <a:effectLst/>
                          <a:latin typeface="Arial" charset="0"/>
                        </a:rPr>
                        <a:t>Train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4448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1519" name="Text Box 15"/>
          <p:cNvSpPr txBox="1">
            <a:spLocks noChangeArrowheads="1"/>
          </p:cNvSpPr>
          <p:nvPr/>
        </p:nvSpPr>
        <p:spPr bwMode="auto">
          <a:xfrm>
            <a:off x="1898650" y="2492375"/>
            <a:ext cx="2049463" cy="336550"/>
          </a:xfrm>
          <a:prstGeom prst="rect">
            <a:avLst/>
          </a:prstGeom>
          <a:noFill/>
          <a:ln w="12700">
            <a:noFill/>
            <a:miter lim="800000"/>
            <a:headEnd/>
            <a:tailEnd/>
          </a:ln>
        </p:spPr>
        <p:txBody>
          <a:bodyPr>
            <a:spAutoFit/>
          </a:bodyPr>
          <a:lstStyle/>
          <a:p>
            <a:pPr algn="ctr">
              <a:spcBef>
                <a:spcPct val="50000"/>
              </a:spcBef>
            </a:pPr>
            <a:r>
              <a:rPr lang="en-US" sz="1600"/>
              <a:t> </a:t>
            </a:r>
            <a:r>
              <a:rPr lang="en-US" sz="1600" i="1"/>
              <a:t>     Est tiré par   1..2</a:t>
            </a:r>
          </a:p>
        </p:txBody>
      </p:sp>
      <p:graphicFrame>
        <p:nvGraphicFramePr>
          <p:cNvPr id="480313" name="Group 57"/>
          <p:cNvGraphicFramePr>
            <a:graphicFrameLocks noGrp="1"/>
          </p:cNvGraphicFramePr>
          <p:nvPr/>
        </p:nvGraphicFramePr>
        <p:xfrm>
          <a:off x="3997325" y="2341563"/>
          <a:ext cx="1201738" cy="986410"/>
        </p:xfrm>
        <a:graphic>
          <a:graphicData uri="http://schemas.openxmlformats.org/drawingml/2006/table">
            <a:tbl>
              <a:tblPr/>
              <a:tblGrid>
                <a:gridCol w="1201738">
                  <a:extLst>
                    <a:ext uri="{9D8B030D-6E8A-4147-A177-3AD203B41FA5}">
                      <a16:colId xmlns:a16="http://schemas.microsoft.com/office/drawing/2014/main" val="20000"/>
                    </a:ext>
                  </a:extLst>
                </a:gridCol>
              </a:tblGrid>
              <a:tr h="2809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1" i="0" u="none" strike="noStrike" cap="none" normalizeH="0" baseline="0">
                          <a:ln>
                            <a:noFill/>
                          </a:ln>
                          <a:solidFill>
                            <a:srgbClr val="000080"/>
                          </a:solidFill>
                          <a:effectLst/>
                          <a:latin typeface="Arial" charset="0"/>
                        </a:rPr>
                        <a:t>Locomotive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702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24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480315" name="Group 59"/>
          <p:cNvGraphicFramePr>
            <a:graphicFrameLocks noGrp="1"/>
          </p:cNvGraphicFramePr>
          <p:nvPr/>
        </p:nvGraphicFramePr>
        <p:xfrm>
          <a:off x="3994150" y="3665538"/>
          <a:ext cx="1679575" cy="986410"/>
        </p:xfrm>
        <a:graphic>
          <a:graphicData uri="http://schemas.openxmlformats.org/drawingml/2006/table">
            <a:tbl>
              <a:tblPr/>
              <a:tblGrid>
                <a:gridCol w="1679575">
                  <a:extLst>
                    <a:ext uri="{9D8B030D-6E8A-4147-A177-3AD203B41FA5}">
                      <a16:colId xmlns:a16="http://schemas.microsoft.com/office/drawing/2014/main" val="20000"/>
                    </a:ext>
                  </a:extLst>
                </a:gridCol>
              </a:tblGrid>
              <a:tr h="2809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1" i="0" u="none" strike="noStrike" cap="none" normalizeH="0" baseline="0">
                          <a:ln>
                            <a:noFill/>
                          </a:ln>
                          <a:solidFill>
                            <a:srgbClr val="000080"/>
                          </a:solidFill>
                          <a:effectLst/>
                          <a:latin typeface="Arial" charset="0"/>
                        </a:rPr>
                        <a:t>FourgonQueue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702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24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1540" name="Text Box 36"/>
          <p:cNvSpPr txBox="1">
            <a:spLocks noChangeArrowheads="1"/>
          </p:cNvSpPr>
          <p:nvPr/>
        </p:nvSpPr>
        <p:spPr bwMode="auto">
          <a:xfrm>
            <a:off x="1716088" y="3794125"/>
            <a:ext cx="2484437" cy="336550"/>
          </a:xfrm>
          <a:prstGeom prst="rect">
            <a:avLst/>
          </a:prstGeom>
          <a:noFill/>
          <a:ln w="12700">
            <a:noFill/>
            <a:miter lim="800000"/>
            <a:headEnd/>
            <a:tailEnd/>
          </a:ln>
        </p:spPr>
        <p:txBody>
          <a:bodyPr>
            <a:spAutoFit/>
          </a:bodyPr>
          <a:lstStyle/>
          <a:p>
            <a:pPr>
              <a:spcBef>
                <a:spcPct val="50000"/>
              </a:spcBef>
            </a:pPr>
            <a:r>
              <a:rPr lang="en-US" sz="1600" i="1"/>
              <a:t>Possède à la fin    0..1</a:t>
            </a:r>
            <a:endParaRPr lang="en-US" sz="1800" b="1" i="1"/>
          </a:p>
        </p:txBody>
      </p:sp>
      <p:sp>
        <p:nvSpPr>
          <p:cNvPr id="21541" name="Line 37"/>
          <p:cNvSpPr>
            <a:spLocks noChangeShapeType="1"/>
          </p:cNvSpPr>
          <p:nvPr/>
        </p:nvSpPr>
        <p:spPr bwMode="auto">
          <a:xfrm flipV="1">
            <a:off x="1344613" y="4133850"/>
            <a:ext cx="2644775" cy="12700"/>
          </a:xfrm>
          <a:prstGeom prst="line">
            <a:avLst/>
          </a:prstGeom>
          <a:noFill/>
          <a:ln w="28575">
            <a:solidFill>
              <a:schemeClr val="tx1"/>
            </a:solidFill>
            <a:round/>
            <a:headEnd/>
            <a:tailEnd/>
          </a:ln>
        </p:spPr>
        <p:txBody>
          <a:bodyPr>
            <a:spAutoFit/>
          </a:bodyPr>
          <a:lstStyle/>
          <a:p>
            <a:endParaRPr lang="fr-FR"/>
          </a:p>
        </p:txBody>
      </p:sp>
      <p:sp>
        <p:nvSpPr>
          <p:cNvPr id="21542" name="Line 38"/>
          <p:cNvSpPr>
            <a:spLocks noChangeShapeType="1"/>
          </p:cNvSpPr>
          <p:nvPr/>
        </p:nvSpPr>
        <p:spPr bwMode="auto">
          <a:xfrm rot="5400000">
            <a:off x="963613" y="3736975"/>
            <a:ext cx="801688" cy="1587"/>
          </a:xfrm>
          <a:prstGeom prst="line">
            <a:avLst/>
          </a:prstGeom>
          <a:noFill/>
          <a:ln w="28575">
            <a:solidFill>
              <a:schemeClr val="tx1"/>
            </a:solidFill>
            <a:round/>
            <a:headEnd/>
            <a:tailEnd/>
          </a:ln>
        </p:spPr>
        <p:txBody>
          <a:bodyPr>
            <a:spAutoFit/>
          </a:bodyPr>
          <a:lstStyle/>
          <a:p>
            <a:endParaRPr lang="fr-FR"/>
          </a:p>
        </p:txBody>
      </p:sp>
      <p:sp>
        <p:nvSpPr>
          <p:cNvPr id="21543" name="Line 39"/>
          <p:cNvSpPr>
            <a:spLocks noChangeShapeType="1"/>
          </p:cNvSpPr>
          <p:nvPr/>
        </p:nvSpPr>
        <p:spPr bwMode="auto">
          <a:xfrm>
            <a:off x="1628775" y="3489325"/>
            <a:ext cx="4851400" cy="1588"/>
          </a:xfrm>
          <a:prstGeom prst="line">
            <a:avLst/>
          </a:prstGeom>
          <a:noFill/>
          <a:ln w="28575">
            <a:solidFill>
              <a:schemeClr val="tx1"/>
            </a:solidFill>
            <a:round/>
            <a:headEnd/>
            <a:tailEnd/>
          </a:ln>
        </p:spPr>
        <p:txBody>
          <a:bodyPr>
            <a:spAutoFit/>
          </a:bodyPr>
          <a:lstStyle/>
          <a:p>
            <a:endParaRPr lang="fr-FR"/>
          </a:p>
        </p:txBody>
      </p:sp>
      <p:sp>
        <p:nvSpPr>
          <p:cNvPr id="21544" name="Text Box 40"/>
          <p:cNvSpPr txBox="1">
            <a:spLocks noChangeArrowheads="1"/>
          </p:cNvSpPr>
          <p:nvPr/>
        </p:nvSpPr>
        <p:spPr bwMode="auto">
          <a:xfrm>
            <a:off x="1911350" y="3146425"/>
            <a:ext cx="3978275" cy="366713"/>
          </a:xfrm>
          <a:prstGeom prst="rect">
            <a:avLst/>
          </a:prstGeom>
          <a:noFill/>
          <a:ln w="12700">
            <a:noFill/>
            <a:miter lim="800000"/>
            <a:headEnd/>
            <a:tailEnd/>
          </a:ln>
        </p:spPr>
        <p:txBody>
          <a:bodyPr>
            <a:spAutoFit/>
          </a:bodyPr>
          <a:lstStyle/>
          <a:p>
            <a:pPr>
              <a:spcBef>
                <a:spcPct val="50000"/>
              </a:spcBef>
            </a:pPr>
            <a:r>
              <a:rPr lang="en-US" sz="1600"/>
              <a:t> </a:t>
            </a:r>
            <a:r>
              <a:rPr lang="en-US" sz="1600" i="1"/>
              <a:t>      Comporte                                      0..</a:t>
            </a:r>
            <a:r>
              <a:rPr lang="en-US" sz="1800" b="1" i="1"/>
              <a:t>*</a:t>
            </a:r>
          </a:p>
        </p:txBody>
      </p:sp>
      <p:graphicFrame>
        <p:nvGraphicFramePr>
          <p:cNvPr id="480314" name="Group 58"/>
          <p:cNvGraphicFramePr>
            <a:graphicFrameLocks noGrp="1"/>
          </p:cNvGraphicFramePr>
          <p:nvPr/>
        </p:nvGraphicFramePr>
        <p:xfrm>
          <a:off x="5837238" y="2995613"/>
          <a:ext cx="1906587" cy="986410"/>
        </p:xfrm>
        <a:graphic>
          <a:graphicData uri="http://schemas.openxmlformats.org/drawingml/2006/table">
            <a:tbl>
              <a:tblPr/>
              <a:tblGrid>
                <a:gridCol w="1906587">
                  <a:extLst>
                    <a:ext uri="{9D8B030D-6E8A-4147-A177-3AD203B41FA5}">
                      <a16:colId xmlns:a16="http://schemas.microsoft.com/office/drawing/2014/main" val="20000"/>
                    </a:ext>
                  </a:extLst>
                </a:gridCol>
              </a:tblGrid>
              <a:tr h="2809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en-US" sz="1400" b="1" i="0" u="none" strike="noStrike" cap="none" normalizeH="0" baseline="0">
                          <a:ln>
                            <a:noFill/>
                          </a:ln>
                          <a:solidFill>
                            <a:srgbClr val="000080"/>
                          </a:solidFill>
                          <a:effectLst/>
                          <a:latin typeface="Arial" charset="0"/>
                        </a:rPr>
                        <a:t>Wagon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702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524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endParaRPr kumimoji="0" lang="fr-FR" sz="1400" b="0" i="0" u="none" strike="noStrike" cap="none" normalizeH="0" baseline="0">
                        <a:ln>
                          <a:noFill/>
                        </a:ln>
                        <a:solidFill>
                          <a:srgbClr val="000080"/>
                        </a:solidFill>
                        <a:effectLst/>
                        <a:latin typeface="Arial" charset="0"/>
                      </a:endParaRP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1555" name="Line 51"/>
          <p:cNvSpPr>
            <a:spLocks noChangeShapeType="1"/>
          </p:cNvSpPr>
          <p:nvPr/>
        </p:nvSpPr>
        <p:spPr bwMode="auto">
          <a:xfrm rot="5400000">
            <a:off x="1556544" y="3413919"/>
            <a:ext cx="168275" cy="14287"/>
          </a:xfrm>
          <a:prstGeom prst="line">
            <a:avLst/>
          </a:prstGeom>
          <a:noFill/>
          <a:ln w="28575">
            <a:solidFill>
              <a:schemeClr val="tx1"/>
            </a:solidFill>
            <a:round/>
            <a:headEnd/>
            <a:tailEnd/>
          </a:ln>
        </p:spPr>
        <p:txBody>
          <a:bodyPr>
            <a:spAutoFit/>
          </a:bodyPr>
          <a:lstStyle/>
          <a:p>
            <a:endParaRPr lang="fr-FR"/>
          </a:p>
        </p:txBody>
      </p:sp>
      <p:pic>
        <p:nvPicPr>
          <p:cNvPr id="21556" name="Picture 54" descr="alcoswr[1]"/>
          <p:cNvPicPr>
            <a:picLocks noChangeAspect="1" noChangeArrowheads="1"/>
          </p:cNvPicPr>
          <p:nvPr/>
        </p:nvPicPr>
        <p:blipFill>
          <a:blip r:embed="rId3"/>
          <a:srcRect/>
          <a:stretch>
            <a:fillRect/>
          </a:stretch>
        </p:blipFill>
        <p:spPr bwMode="auto">
          <a:xfrm>
            <a:off x="5608638" y="1944688"/>
            <a:ext cx="1927225" cy="879475"/>
          </a:xfrm>
          <a:prstGeom prst="rect">
            <a:avLst/>
          </a:prstGeom>
          <a:noFill/>
          <a:ln w="9525">
            <a:noFill/>
            <a:miter lim="800000"/>
            <a:headEnd/>
            <a:tailEnd/>
          </a:ln>
        </p:spPr>
      </p:pic>
      <p:pic>
        <p:nvPicPr>
          <p:cNvPr id="21557" name="Picture 55" descr="caboose"/>
          <p:cNvPicPr>
            <a:picLocks noChangeAspect="1" noChangeArrowheads="1"/>
          </p:cNvPicPr>
          <p:nvPr/>
        </p:nvPicPr>
        <p:blipFill>
          <a:blip r:embed="rId4"/>
          <a:srcRect/>
          <a:stretch>
            <a:fillRect/>
          </a:stretch>
        </p:blipFill>
        <p:spPr bwMode="auto">
          <a:xfrm>
            <a:off x="5800725" y="4208463"/>
            <a:ext cx="1381125" cy="955675"/>
          </a:xfrm>
          <a:prstGeom prst="rect">
            <a:avLst/>
          </a:prstGeom>
          <a:noFill/>
          <a:ln w="9525">
            <a:noFill/>
            <a:miter lim="800000"/>
            <a:headEnd/>
            <a:tailEnd/>
          </a:ln>
        </p:spPr>
      </p:pic>
      <p:sp>
        <p:nvSpPr>
          <p:cNvPr id="21558" name="Rectangle 53"/>
          <p:cNvSpPr>
            <a:spLocks noChangeArrowheads="1"/>
          </p:cNvSpPr>
          <p:nvPr/>
        </p:nvSpPr>
        <p:spPr bwMode="auto">
          <a:xfrm>
            <a:off x="7037388" y="4505325"/>
            <a:ext cx="1501775" cy="304800"/>
          </a:xfrm>
          <a:prstGeom prst="rect">
            <a:avLst/>
          </a:prstGeom>
          <a:noFill/>
          <a:ln w="25400">
            <a:noFill/>
            <a:miter lim="800000"/>
            <a:headEnd/>
            <a:tailEnd/>
          </a:ln>
        </p:spPr>
        <p:txBody>
          <a:bodyPr wrap="none">
            <a:spAutoFit/>
          </a:bodyPr>
          <a:lstStyle/>
          <a:p>
            <a:pPr algn="ctr">
              <a:spcBef>
                <a:spcPct val="50000"/>
              </a:spcBef>
            </a:pPr>
            <a:r>
              <a:rPr lang="en-US" b="1"/>
              <a:t> </a:t>
            </a:r>
            <a:r>
              <a:rPr lang="en-US" b="1">
                <a:solidFill>
                  <a:srgbClr val="000080"/>
                </a:solidFill>
              </a:rPr>
              <a:t>FourgonQueue</a:t>
            </a:r>
          </a:p>
        </p:txBody>
      </p:sp>
      <p:sp>
        <p:nvSpPr>
          <p:cNvPr id="21559" name="Text Box 52"/>
          <p:cNvSpPr txBox="1">
            <a:spLocks noChangeArrowheads="1"/>
          </p:cNvSpPr>
          <p:nvPr/>
        </p:nvSpPr>
        <p:spPr bwMode="auto">
          <a:xfrm>
            <a:off x="7548563" y="2235200"/>
            <a:ext cx="1320800" cy="304800"/>
          </a:xfrm>
          <a:prstGeom prst="rect">
            <a:avLst/>
          </a:prstGeom>
          <a:noFill/>
          <a:ln w="25400">
            <a:noFill/>
            <a:miter lim="800000"/>
            <a:headEnd/>
            <a:tailEnd/>
          </a:ln>
        </p:spPr>
        <p:txBody>
          <a:bodyPr>
            <a:spAutoFit/>
          </a:bodyPr>
          <a:lstStyle/>
          <a:p>
            <a:pPr>
              <a:spcBef>
                <a:spcPct val="50000"/>
              </a:spcBef>
            </a:pPr>
            <a:r>
              <a:rPr lang="en-US" b="1"/>
              <a:t>Locomotive</a:t>
            </a:r>
          </a:p>
        </p:txBody>
      </p:sp>
    </p:spTree>
    <p:extLst>
      <p:ext uri="{BB962C8B-B14F-4D97-AF65-F5344CB8AC3E}">
        <p14:creationId xmlns:p14="http://schemas.microsoft.com/office/powerpoint/2010/main" val="275857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7" name="Rectangle 9"/>
          <p:cNvSpPr>
            <a:spLocks noChangeArrowheads="1"/>
          </p:cNvSpPr>
          <p:nvPr/>
        </p:nvSpPr>
        <p:spPr bwMode="blackWhite">
          <a:xfrm>
            <a:off x="733425" y="2181225"/>
            <a:ext cx="7099300" cy="41878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using </a:t>
            </a:r>
            <a:r>
              <a:rPr lang="fr-FR" sz="1600" noProof="1">
                <a:solidFill>
                  <a:srgbClr val="000080"/>
                </a:solidFill>
                <a:latin typeface="Courier New" pitchFamily="49" charset="0"/>
              </a:rPr>
              <a:t>System.Collections</a:t>
            </a:r>
            <a:r>
              <a:rPr lang="fr-FR" sz="1600">
                <a:solidFill>
                  <a:srgbClr val="000080"/>
                </a:solidFill>
                <a:latin typeface="Courier New" pitchFamily="49" charset="0"/>
              </a:rPr>
              <a:t>.Generic</a:t>
            </a:r>
            <a:r>
              <a:rPr lang="fr-FR" sz="1600" noProof="1">
                <a:solidFill>
                  <a:srgbClr val="000080"/>
                </a:solidFill>
                <a:latin typeface="Courier New" pitchFamily="49" charset="0"/>
              </a:rPr>
              <a:t>;</a:t>
            </a:r>
            <a:endParaRPr lang="fr-FR" sz="1600" b="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solidFill>
                  <a:srgbClr val="000080"/>
                </a:solidFill>
                <a:latin typeface="Courier New" pitchFamily="49" charset="0"/>
              </a:rPr>
              <a:t>namespace </a:t>
            </a:r>
            <a:r>
              <a:rPr lang="fr-FR" sz="1600" noProof="1">
                <a:solidFill>
                  <a:srgbClr val="000080"/>
                </a:solidFill>
                <a:latin typeface="Courier New" pitchFamily="49" charset="0"/>
              </a:rPr>
              <a:t>Trains</a:t>
            </a:r>
            <a:endParaRPr lang="fr-FR" sz="1600" b="1" noProof="1">
              <a:solidFill>
                <a:srgbClr val="000080"/>
              </a:solidFill>
              <a:latin typeface="Courier New" pitchFamily="49" charset="0"/>
            </a:endParaRP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r>
              <a:rPr lang="fr-FR" sz="1600" b="1" noProof="1">
                <a:solidFill>
                  <a:srgbClr val="000080"/>
                </a:solidFill>
                <a:latin typeface="Courier New" pitchFamily="49" charset="0"/>
              </a:rPr>
              <a:t>public class</a:t>
            </a:r>
            <a:r>
              <a:rPr lang="fr-FR" sz="1600" noProof="1">
                <a:solidFill>
                  <a:srgbClr val="000080"/>
                </a:solidFill>
                <a:latin typeface="Courier New" pitchFamily="49" charset="0"/>
              </a:rPr>
              <a:t> TrainMarchandise</a:t>
            </a:r>
          </a:p>
          <a:p>
            <a:pPr>
              <a:lnSpc>
                <a:spcPct val="80000"/>
              </a:lnSpc>
              <a:spcBef>
                <a:spcPts val="200"/>
              </a:spcBef>
              <a:buClr>
                <a:schemeClr val="accent2"/>
              </a:buClr>
              <a:buSzPct val="115000"/>
              <a:buFont typeface="Arial" charset="0"/>
              <a:buNone/>
              <a:defRPr/>
            </a:pPr>
            <a:r>
              <a:rPr lang="fr-FR" sz="1600" noProof="1">
                <a:solidFill>
                  <a:srgbClr val="000080"/>
                </a:solidFill>
                <a:latin typeface="Courier New" pitchFamily="49" charset="0"/>
              </a:rPr>
              <a:t>  {</a:t>
            </a:r>
          </a:p>
          <a:p>
            <a:pPr>
              <a:lnSpc>
                <a:spcPct val="80000"/>
              </a:lnSpc>
              <a:spcBef>
                <a:spcPts val="200"/>
              </a:spcBef>
              <a:buClr>
                <a:schemeClr val="accent2"/>
              </a:buClr>
              <a:buSzPct val="115000"/>
              <a:buFont typeface="Arial" charset="0"/>
              <a:buNone/>
              <a:defRPr/>
            </a:pPr>
            <a:r>
              <a:rPr lang="fr-FR" sz="1600" i="1" noProof="1">
                <a:latin typeface="Courier New" pitchFamily="49" charset="0"/>
              </a:rPr>
              <a:t>    … autres champs …</a:t>
            </a:r>
            <a:endParaRPr lang="fr-FR" sz="1600" noProof="1">
              <a:latin typeface="Courier New" pitchFamily="49" charset="0"/>
            </a:endParaRPr>
          </a:p>
          <a:p>
            <a:pPr>
              <a:lnSpc>
                <a:spcPct val="80000"/>
              </a:lnSpc>
              <a:spcBef>
                <a:spcPts val="200"/>
              </a:spcBef>
              <a:buClr>
                <a:schemeClr val="accent2"/>
              </a:buClr>
              <a:buSzPct val="115000"/>
              <a:buFont typeface="Arial" charset="0"/>
              <a:buNone/>
              <a:defRPr/>
            </a:pPr>
            <a:r>
              <a:rPr lang="fr-FR" sz="1600" b="1" noProof="1">
                <a:latin typeface="Courier New" pitchFamily="49" charset="0"/>
              </a:rPr>
              <a:t>    private </a:t>
            </a:r>
            <a:r>
              <a:rPr lang="fr-FR" sz="1600" noProof="1">
                <a:latin typeface="Courier New" pitchFamily="49" charset="0"/>
              </a:rPr>
              <a:t>List&lt;Wagon&gt; wagons = </a:t>
            </a:r>
            <a:r>
              <a:rPr lang="fr-FR" sz="1600" b="1" noProof="1">
                <a:latin typeface="Courier New" pitchFamily="49" charset="0"/>
              </a:rPr>
              <a:t>new</a:t>
            </a:r>
            <a:r>
              <a:rPr lang="fr-FR" sz="1600" noProof="1">
                <a:latin typeface="Courier New" pitchFamily="49" charset="0"/>
              </a:rPr>
              <a:t> List&lt;Wagon&gt;();</a:t>
            </a:r>
          </a:p>
          <a:p>
            <a:pPr>
              <a:lnSpc>
                <a:spcPct val="80000"/>
              </a:lnSpc>
              <a:spcBef>
                <a:spcPts val="200"/>
              </a:spcBef>
              <a:buClr>
                <a:schemeClr val="accent2"/>
              </a:buClr>
              <a:buSzPct val="115000"/>
              <a:buFont typeface="Arial" charset="0"/>
              <a:buNone/>
              <a:defRPr/>
            </a:pPr>
            <a:endParaRPr lang="fr-FR" sz="1600" noProof="1">
              <a:latin typeface="Courier New" pitchFamily="49" charset="0"/>
            </a:endParaRPr>
          </a:p>
          <a:p>
            <a:pPr>
              <a:lnSpc>
                <a:spcPct val="80000"/>
              </a:lnSpc>
              <a:defRPr/>
            </a:pPr>
            <a:r>
              <a:rPr lang="fr-FR" sz="1600" b="1" noProof="1">
                <a:latin typeface="Courier New" pitchFamily="49" charset="0"/>
              </a:rPr>
              <a:t>    public void</a:t>
            </a:r>
            <a:r>
              <a:rPr lang="fr-FR" sz="1600" noProof="1">
                <a:latin typeface="Courier New" pitchFamily="49" charset="0"/>
              </a:rPr>
              <a:t> AjouterWagon(Wagon c)</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wagons.Add(new </a:t>
            </a:r>
            <a:r>
              <a:rPr lang="fr-FR" sz="1600">
                <a:latin typeface="Courier New" pitchFamily="49" charset="0"/>
              </a:rPr>
              <a:t>Bidon</a:t>
            </a:r>
            <a:r>
              <a:rPr lang="fr-FR" sz="1600" noProof="1">
                <a:latin typeface="Courier New" pitchFamily="49" charset="0"/>
              </a:rPr>
              <a:t>());</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TraiterTousLesWagons()</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r>
              <a:rPr lang="fr-FR" sz="1600">
                <a:latin typeface="Courier New" pitchFamily="49" charset="0"/>
              </a:rPr>
              <a:t>       </a:t>
            </a:r>
            <a:r>
              <a:rPr lang="fr-FR" sz="1600" b="1" noProof="1">
                <a:solidFill>
                  <a:srgbClr val="000080"/>
                </a:solidFill>
                <a:latin typeface="Courier New" pitchFamily="49" charset="0"/>
              </a:rPr>
              <a:t>foreach</a:t>
            </a:r>
            <a:r>
              <a:rPr lang="fr-FR" sz="1600" noProof="1">
                <a:solidFill>
                  <a:srgbClr val="000080"/>
                </a:solidFill>
                <a:latin typeface="Courier New" pitchFamily="49" charset="0"/>
              </a:rPr>
              <a:t> (Wagon w </a:t>
            </a:r>
            <a:r>
              <a:rPr lang="fr-FR" sz="1600" b="1" noProof="1">
                <a:solidFill>
                  <a:srgbClr val="000080"/>
                </a:solidFill>
                <a:latin typeface="Courier New" pitchFamily="49" charset="0"/>
              </a:rPr>
              <a:t>in</a:t>
            </a:r>
            <a:r>
              <a:rPr lang="fr-FR" sz="1600" noProof="1">
                <a:solidFill>
                  <a:srgbClr val="000080"/>
                </a:solidFill>
                <a:latin typeface="Courier New" pitchFamily="49" charset="0"/>
              </a:rPr>
              <a:t> </a:t>
            </a:r>
            <a:r>
              <a:rPr lang="fr-FR" sz="1600" noProof="1">
                <a:latin typeface="Courier New" pitchFamily="49" charset="0"/>
                <a:cs typeface="Courier New" pitchFamily="49" charset="0"/>
              </a:rPr>
              <a:t>wagons</a:t>
            </a:r>
            <a:r>
              <a:rPr lang="fr-FR" sz="1600" noProof="1">
                <a:solidFill>
                  <a:srgbClr val="000080"/>
                </a:solidFill>
                <a:latin typeface="Courier New" pitchFamily="49" charset="0"/>
              </a:rPr>
              <a:t>)</a:t>
            </a:r>
            <a:r>
              <a:rPr lang="fr-FR" sz="1600">
                <a:latin typeface="Courier New" pitchFamily="49" charset="0"/>
              </a:rPr>
              <a:t> </a:t>
            </a:r>
            <a:r>
              <a:rPr lang="fr-FR" sz="1600" noProof="1">
                <a:latin typeface="Courier New" pitchFamily="49" charset="0"/>
              </a:rPr>
              <a:t>TraiterWagon(</a:t>
            </a:r>
            <a:r>
              <a:rPr lang="fr-FR" sz="1600">
                <a:latin typeface="Courier New" pitchFamily="49" charset="0"/>
              </a:rPr>
              <a:t>w</a:t>
            </a:r>
            <a:r>
              <a:rPr lang="fr-FR" sz="1600" noProof="1">
                <a:latin typeface="Courier New" pitchFamily="49" charset="0"/>
              </a:rPr>
              <a:t>); </a:t>
            </a:r>
            <a:endParaRPr lang="fr-FR" sz="1600">
              <a:latin typeface="Courier New" pitchFamily="49" charset="0"/>
            </a:endParaRPr>
          </a:p>
          <a:p>
            <a:pPr>
              <a:lnSpc>
                <a:spcPct val="80000"/>
              </a:lnSpc>
              <a:defRPr/>
            </a:pPr>
            <a:r>
              <a:rPr lang="fr-FR" sz="1600">
                <a:latin typeface="Courier New" pitchFamily="49" charset="0"/>
              </a:rPr>
              <a:t>        //</a:t>
            </a:r>
            <a:r>
              <a:rPr lang="fr-FR" sz="1600" b="1" noProof="1">
                <a:latin typeface="Courier New" pitchFamily="49" charset="0"/>
              </a:rPr>
              <a:t>for</a:t>
            </a: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i = 0; i &lt; wagons.Count; i++)</a:t>
            </a:r>
          </a:p>
          <a:p>
            <a:pPr>
              <a:lnSpc>
                <a:spcPct val="80000"/>
              </a:lnSpc>
              <a:defRPr/>
            </a:pPr>
            <a:r>
              <a:rPr lang="fr-FR" sz="1600">
                <a:latin typeface="Courier New" pitchFamily="49" charset="0"/>
              </a:rPr>
              <a:t>        //    </a:t>
            </a:r>
            <a:r>
              <a:rPr lang="fr-FR" sz="1600" noProof="1">
                <a:latin typeface="Courier New" pitchFamily="49" charset="0"/>
              </a:rPr>
              <a:t>TraiterWagon(wagons[i]);</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  }</a:t>
            </a:r>
          </a:p>
          <a:p>
            <a:pPr>
              <a:lnSpc>
                <a:spcPct val="80000"/>
              </a:lnSpc>
              <a:defRPr/>
            </a:pPr>
            <a:r>
              <a:rPr lang="fr-FR" sz="1600" noProof="1">
                <a:latin typeface="Courier New" pitchFamily="49" charset="0"/>
              </a:rPr>
              <a:t>}</a:t>
            </a:r>
          </a:p>
        </p:txBody>
      </p:sp>
      <p:sp>
        <p:nvSpPr>
          <p:cNvPr id="44237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27652" name="AutoShape 4"/>
          <p:cNvSpPr>
            <a:spLocks noChangeArrowheads="1"/>
          </p:cNvSpPr>
          <p:nvPr/>
        </p:nvSpPr>
        <p:spPr bwMode="blackWhite">
          <a:xfrm>
            <a:off x="4881563" y="2895600"/>
            <a:ext cx="2328862" cy="320675"/>
          </a:xfrm>
          <a:prstGeom prst="wedgeRectCallout">
            <a:avLst>
              <a:gd name="adj1" fmla="val -103306"/>
              <a:gd name="adj2" fmla="val 161880"/>
            </a:avLst>
          </a:prstGeom>
          <a:solidFill>
            <a:schemeClr val="hlink"/>
          </a:solidFill>
          <a:ln w="12700">
            <a:solidFill>
              <a:schemeClr val="tx1"/>
            </a:solidFill>
            <a:miter lim="800000"/>
            <a:headEnd/>
            <a:tailEnd/>
          </a:ln>
        </p:spPr>
        <p:txBody>
          <a:bodyPr/>
          <a:lstStyle/>
          <a:p>
            <a:r>
              <a:rPr lang="fr-FR" b="1"/>
              <a:t>Ne gère que des wagons</a:t>
            </a:r>
          </a:p>
        </p:txBody>
      </p:sp>
      <p:sp>
        <p:nvSpPr>
          <p:cNvPr id="442373" name="Rectangle 5"/>
          <p:cNvSpPr>
            <a:spLocks noGrp="1" noChangeArrowheads="1"/>
          </p:cNvSpPr>
          <p:nvPr>
            <p:ph type="title"/>
          </p:nvPr>
        </p:nvSpPr>
        <p:spPr/>
        <p:txBody>
          <a:bodyPr/>
          <a:lstStyle/>
          <a:p>
            <a:pPr>
              <a:defRPr/>
            </a:pPr>
            <a:r>
              <a:rPr lang="fr-FR">
                <a:latin typeface="Courier New" pitchFamily="49" charset="0"/>
              </a:rPr>
              <a:t>List</a:t>
            </a:r>
            <a:r>
              <a:rPr lang="fr-FR"/>
              <a:t> générique </a:t>
            </a:r>
          </a:p>
        </p:txBody>
      </p:sp>
      <p:sp>
        <p:nvSpPr>
          <p:cNvPr id="27654" name="Rectangle 6"/>
          <p:cNvSpPr>
            <a:spLocks noGrp="1" noChangeArrowheads="1"/>
          </p:cNvSpPr>
          <p:nvPr>
            <p:ph idx="1"/>
          </p:nvPr>
        </p:nvSpPr>
        <p:spPr>
          <a:xfrm>
            <a:off x="292100" y="1223963"/>
            <a:ext cx="8599488" cy="941387"/>
          </a:xfrm>
        </p:spPr>
        <p:txBody>
          <a:bodyPr/>
          <a:lstStyle/>
          <a:p>
            <a:pPr>
              <a:spcBef>
                <a:spcPts val="1200"/>
              </a:spcBef>
              <a:buFontTx/>
              <a:buChar char="•"/>
            </a:pPr>
            <a:r>
              <a:rPr lang="fr-FR"/>
              <a:t>Il n’y a pas de </a:t>
            </a:r>
            <a:r>
              <a:rPr lang="fr-FR">
                <a:latin typeface="Courier New" pitchFamily="49" charset="0"/>
              </a:rPr>
              <a:t>ArrayList</a:t>
            </a:r>
            <a:r>
              <a:rPr lang="fr-FR"/>
              <a:t> générique mais uniquement </a:t>
            </a:r>
            <a:r>
              <a:rPr lang="fr-FR">
                <a:latin typeface="Courier New" pitchFamily="49" charset="0"/>
              </a:rPr>
              <a:t>List</a:t>
            </a:r>
            <a:r>
              <a:rPr lang="fr-FR"/>
              <a:t> </a:t>
            </a:r>
          </a:p>
          <a:p>
            <a:pPr lvl="1">
              <a:buFontTx/>
              <a:buChar char="—"/>
            </a:pPr>
            <a:r>
              <a:rPr lang="fr-FR"/>
              <a:t>On ne peut placer des objets que du type avec lequel on a instancié la collection</a:t>
            </a:r>
          </a:p>
        </p:txBody>
      </p:sp>
      <p:sp>
        <p:nvSpPr>
          <p:cNvPr id="27655" name="AutoShape 7"/>
          <p:cNvSpPr>
            <a:spLocks noChangeArrowheads="1"/>
          </p:cNvSpPr>
          <p:nvPr/>
        </p:nvSpPr>
        <p:spPr bwMode="blackWhite">
          <a:xfrm>
            <a:off x="5578475" y="4159250"/>
            <a:ext cx="2782888" cy="333375"/>
          </a:xfrm>
          <a:prstGeom prst="wedgeRectCallout">
            <a:avLst>
              <a:gd name="adj1" fmla="val -87306"/>
              <a:gd name="adj2" fmla="val 40954"/>
            </a:avLst>
          </a:prstGeom>
          <a:solidFill>
            <a:schemeClr val="hlink"/>
          </a:solidFill>
          <a:ln w="12700">
            <a:solidFill>
              <a:schemeClr val="tx1"/>
            </a:solidFill>
            <a:miter lim="800000"/>
            <a:headEnd/>
            <a:tailEnd/>
          </a:ln>
        </p:spPr>
        <p:txBody>
          <a:bodyPr/>
          <a:lstStyle/>
          <a:p>
            <a:r>
              <a:rPr lang="fr-FR" b="1"/>
              <a:t>Que se passe-t-il maintenant ?</a:t>
            </a:r>
          </a:p>
        </p:txBody>
      </p:sp>
      <p:sp>
        <p:nvSpPr>
          <p:cNvPr id="27656" name="AutoShape 8"/>
          <p:cNvSpPr>
            <a:spLocks noChangeArrowheads="1"/>
          </p:cNvSpPr>
          <p:nvPr/>
        </p:nvSpPr>
        <p:spPr bwMode="blackWhite">
          <a:xfrm>
            <a:off x="6634163" y="5627688"/>
            <a:ext cx="1784350" cy="530225"/>
          </a:xfrm>
          <a:prstGeom prst="wedgeRectCallout">
            <a:avLst>
              <a:gd name="adj1" fmla="val -110056"/>
              <a:gd name="adj2" fmla="val -49403"/>
            </a:avLst>
          </a:prstGeom>
          <a:solidFill>
            <a:schemeClr val="hlink"/>
          </a:solidFill>
          <a:ln w="12700">
            <a:solidFill>
              <a:schemeClr val="tx1"/>
            </a:solidFill>
            <a:miter lim="800000"/>
            <a:headEnd/>
            <a:tailEnd/>
          </a:ln>
        </p:spPr>
        <p:txBody>
          <a:bodyPr>
            <a:spAutoFit/>
          </a:bodyPr>
          <a:lstStyle/>
          <a:p>
            <a:r>
              <a:rPr lang="fr-FR" b="1"/>
              <a:t>Plus de coercition nécessaire</a:t>
            </a:r>
            <a:endParaRPr lang="fr-FR" b="1">
              <a:latin typeface="Courier New" pitchFamily="49" charset="0"/>
            </a:endParaRPr>
          </a:p>
        </p:txBody>
      </p:sp>
      <p:grpSp>
        <p:nvGrpSpPr>
          <p:cNvPr id="27657" name="Group 8"/>
          <p:cNvGrpSpPr>
            <a:grpSpLocks/>
          </p:cNvGrpSpPr>
          <p:nvPr/>
        </p:nvGrpSpPr>
        <p:grpSpPr bwMode="auto">
          <a:xfrm>
            <a:off x="8256588" y="1192213"/>
            <a:ext cx="660400" cy="585787"/>
            <a:chOff x="3169" y="2970"/>
            <a:chExt cx="416" cy="369"/>
          </a:xfrm>
        </p:grpSpPr>
        <p:grpSp>
          <p:nvGrpSpPr>
            <p:cNvPr id="27658" name="Group 9"/>
            <p:cNvGrpSpPr>
              <a:grpSpLocks/>
            </p:cNvGrpSpPr>
            <p:nvPr/>
          </p:nvGrpSpPr>
          <p:grpSpPr bwMode="auto">
            <a:xfrm>
              <a:off x="3169" y="2970"/>
              <a:ext cx="416" cy="369"/>
              <a:chOff x="3083" y="2970"/>
              <a:chExt cx="502" cy="445"/>
            </a:xfrm>
          </p:grpSpPr>
          <p:sp>
            <p:nvSpPr>
              <p:cNvPr id="27662" name="Freeform 10"/>
              <p:cNvSpPr>
                <a:spLocks/>
              </p:cNvSpPr>
              <p:nvPr/>
            </p:nvSpPr>
            <p:spPr bwMode="auto">
              <a:xfrm>
                <a:off x="3084" y="2973"/>
                <a:ext cx="486" cy="442"/>
              </a:xfrm>
              <a:custGeom>
                <a:avLst/>
                <a:gdLst>
                  <a:gd name="T0" fmla="*/ 208 w 970"/>
                  <a:gd name="T1" fmla="*/ 25 h 885"/>
                  <a:gd name="T2" fmla="*/ 208 w 970"/>
                  <a:gd name="T3" fmla="*/ 25 h 885"/>
                  <a:gd name="T4" fmla="*/ 210 w 970"/>
                  <a:gd name="T5" fmla="*/ 35 h 885"/>
                  <a:gd name="T6" fmla="*/ 215 w 970"/>
                  <a:gd name="T7" fmla="*/ 54 h 885"/>
                  <a:gd name="T8" fmla="*/ 225 w 970"/>
                  <a:gd name="T9" fmla="*/ 96 h 885"/>
                  <a:gd name="T10" fmla="*/ 244 w 970"/>
                  <a:gd name="T11" fmla="*/ 172 h 885"/>
                  <a:gd name="T12" fmla="*/ 35 w 970"/>
                  <a:gd name="T13" fmla="*/ 221 h 885"/>
                  <a:gd name="T14" fmla="*/ 35 w 970"/>
                  <a:gd name="T15" fmla="*/ 221 h 885"/>
                  <a:gd name="T16" fmla="*/ 20 w 970"/>
                  <a:gd name="T17" fmla="*/ 155 h 885"/>
                  <a:gd name="T18" fmla="*/ 10 w 970"/>
                  <a:gd name="T19" fmla="*/ 106 h 885"/>
                  <a:gd name="T20" fmla="*/ 3 w 970"/>
                  <a:gd name="T21" fmla="*/ 77 h 885"/>
                  <a:gd name="T22" fmla="*/ 3 w 970"/>
                  <a:gd name="T23" fmla="*/ 77 h 885"/>
                  <a:gd name="T24" fmla="*/ 1 w 970"/>
                  <a:gd name="T25" fmla="*/ 65 h 885"/>
                  <a:gd name="T26" fmla="*/ 0 w 970"/>
                  <a:gd name="T27" fmla="*/ 55 h 885"/>
                  <a:gd name="T28" fmla="*/ 0 w 970"/>
                  <a:gd name="T29" fmla="*/ 46 h 885"/>
                  <a:gd name="T30" fmla="*/ 208 w 970"/>
                  <a:gd name="T31" fmla="*/ 0 h 885"/>
                  <a:gd name="T32" fmla="*/ 208 w 970"/>
                  <a:gd name="T33" fmla="*/ 0 h 885"/>
                  <a:gd name="T34" fmla="*/ 208 w 970"/>
                  <a:gd name="T35" fmla="*/ 2 h 885"/>
                  <a:gd name="T36" fmla="*/ 207 w 970"/>
                  <a:gd name="T37" fmla="*/ 8 h 885"/>
                  <a:gd name="T38" fmla="*/ 207 w 970"/>
                  <a:gd name="T39" fmla="*/ 12 h 885"/>
                  <a:gd name="T40" fmla="*/ 207 w 970"/>
                  <a:gd name="T41" fmla="*/ 15 h 885"/>
                  <a:gd name="T42" fmla="*/ 207 w 970"/>
                  <a:gd name="T43" fmla="*/ 20 h 885"/>
                  <a:gd name="T44" fmla="*/ 208 w 970"/>
                  <a:gd name="T45" fmla="*/ 25 h 885"/>
                  <a:gd name="T46" fmla="*/ 208 w 970"/>
                  <a:gd name="T47" fmla="*/ 25 h 8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70"/>
                  <a:gd name="T73" fmla="*/ 0 h 885"/>
                  <a:gd name="T74" fmla="*/ 970 w 970"/>
                  <a:gd name="T75" fmla="*/ 885 h 88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70" h="885">
                    <a:moveTo>
                      <a:pt x="829" y="102"/>
                    </a:moveTo>
                    <a:lnTo>
                      <a:pt x="829" y="102"/>
                    </a:lnTo>
                    <a:lnTo>
                      <a:pt x="837" y="143"/>
                    </a:lnTo>
                    <a:lnTo>
                      <a:pt x="857" y="218"/>
                    </a:lnTo>
                    <a:lnTo>
                      <a:pt x="897" y="384"/>
                    </a:lnTo>
                    <a:lnTo>
                      <a:pt x="970" y="691"/>
                    </a:lnTo>
                    <a:lnTo>
                      <a:pt x="140" y="885"/>
                    </a:lnTo>
                    <a:lnTo>
                      <a:pt x="80" y="621"/>
                    </a:lnTo>
                    <a:lnTo>
                      <a:pt x="37" y="426"/>
                    </a:lnTo>
                    <a:lnTo>
                      <a:pt x="10" y="309"/>
                    </a:lnTo>
                    <a:lnTo>
                      <a:pt x="3" y="260"/>
                    </a:lnTo>
                    <a:lnTo>
                      <a:pt x="0" y="222"/>
                    </a:lnTo>
                    <a:lnTo>
                      <a:pt x="0" y="187"/>
                    </a:lnTo>
                    <a:lnTo>
                      <a:pt x="831" y="0"/>
                    </a:lnTo>
                    <a:lnTo>
                      <a:pt x="829" y="9"/>
                    </a:lnTo>
                    <a:lnTo>
                      <a:pt x="825" y="32"/>
                    </a:lnTo>
                    <a:lnTo>
                      <a:pt x="824" y="48"/>
                    </a:lnTo>
                    <a:lnTo>
                      <a:pt x="824" y="63"/>
                    </a:lnTo>
                    <a:lnTo>
                      <a:pt x="825" y="82"/>
                    </a:lnTo>
                    <a:lnTo>
                      <a:pt x="829" y="102"/>
                    </a:lnTo>
                    <a:close/>
                  </a:path>
                </a:pathLst>
              </a:custGeom>
              <a:solidFill>
                <a:schemeClr val="tx1"/>
              </a:solidFill>
              <a:ln w="9525">
                <a:noFill/>
                <a:round/>
                <a:headEnd/>
                <a:tailEnd/>
              </a:ln>
            </p:spPr>
            <p:txBody>
              <a:bodyPr/>
              <a:lstStyle/>
              <a:p>
                <a:endParaRPr lang="fr-FR"/>
              </a:p>
            </p:txBody>
          </p:sp>
          <p:sp>
            <p:nvSpPr>
              <p:cNvPr id="27663" name="Freeform 11"/>
              <p:cNvSpPr>
                <a:spLocks/>
              </p:cNvSpPr>
              <p:nvPr/>
            </p:nvSpPr>
            <p:spPr bwMode="blackWhite">
              <a:xfrm>
                <a:off x="3083" y="2970"/>
                <a:ext cx="502" cy="430"/>
              </a:xfrm>
              <a:custGeom>
                <a:avLst/>
                <a:gdLst>
                  <a:gd name="T0" fmla="*/ 214 w 1006"/>
                  <a:gd name="T1" fmla="*/ 26 h 860"/>
                  <a:gd name="T2" fmla="*/ 214 w 1006"/>
                  <a:gd name="T3" fmla="*/ 26 h 860"/>
                  <a:gd name="T4" fmla="*/ 221 w 1006"/>
                  <a:gd name="T5" fmla="*/ 53 h 860"/>
                  <a:gd name="T6" fmla="*/ 233 w 1006"/>
                  <a:gd name="T7" fmla="*/ 101 h 860"/>
                  <a:gd name="T8" fmla="*/ 251 w 1006"/>
                  <a:gd name="T9" fmla="*/ 167 h 860"/>
                  <a:gd name="T10" fmla="*/ 39 w 1006"/>
                  <a:gd name="T11" fmla="*/ 215 h 860"/>
                  <a:gd name="T12" fmla="*/ 39 w 1006"/>
                  <a:gd name="T13" fmla="*/ 215 h 860"/>
                  <a:gd name="T14" fmla="*/ 22 w 1006"/>
                  <a:gd name="T15" fmla="*/ 152 h 860"/>
                  <a:gd name="T16" fmla="*/ 10 w 1006"/>
                  <a:gd name="T17" fmla="*/ 105 h 860"/>
                  <a:gd name="T18" fmla="*/ 3 w 1006"/>
                  <a:gd name="T19" fmla="*/ 76 h 860"/>
                  <a:gd name="T20" fmla="*/ 3 w 1006"/>
                  <a:gd name="T21" fmla="*/ 76 h 860"/>
                  <a:gd name="T22" fmla="*/ 1 w 1006"/>
                  <a:gd name="T23" fmla="*/ 65 h 860"/>
                  <a:gd name="T24" fmla="*/ 0 w 1006"/>
                  <a:gd name="T25" fmla="*/ 55 h 860"/>
                  <a:gd name="T26" fmla="*/ 0 w 1006"/>
                  <a:gd name="T27" fmla="*/ 46 h 860"/>
                  <a:gd name="T28" fmla="*/ 210 w 1006"/>
                  <a:gd name="T29" fmla="*/ 0 h 860"/>
                  <a:gd name="T30" fmla="*/ 210 w 1006"/>
                  <a:gd name="T31" fmla="*/ 0 h 860"/>
                  <a:gd name="T32" fmla="*/ 211 w 1006"/>
                  <a:gd name="T33" fmla="*/ 8 h 860"/>
                  <a:gd name="T34" fmla="*/ 212 w 1006"/>
                  <a:gd name="T35" fmla="*/ 15 h 860"/>
                  <a:gd name="T36" fmla="*/ 214 w 1006"/>
                  <a:gd name="T37" fmla="*/ 26 h 860"/>
                  <a:gd name="T38" fmla="*/ 214 w 1006"/>
                  <a:gd name="T39" fmla="*/ 26 h 8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06"/>
                  <a:gd name="T61" fmla="*/ 0 h 860"/>
                  <a:gd name="T62" fmla="*/ 1006 w 1006"/>
                  <a:gd name="T63" fmla="*/ 860 h 8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06" h="860">
                    <a:moveTo>
                      <a:pt x="859" y="102"/>
                    </a:moveTo>
                    <a:lnTo>
                      <a:pt x="859" y="102"/>
                    </a:lnTo>
                    <a:lnTo>
                      <a:pt x="887" y="211"/>
                    </a:lnTo>
                    <a:lnTo>
                      <a:pt x="936" y="403"/>
                    </a:lnTo>
                    <a:lnTo>
                      <a:pt x="1006" y="668"/>
                    </a:lnTo>
                    <a:lnTo>
                      <a:pt x="158" y="860"/>
                    </a:lnTo>
                    <a:lnTo>
                      <a:pt x="91" y="606"/>
                    </a:lnTo>
                    <a:lnTo>
                      <a:pt x="42" y="417"/>
                    </a:lnTo>
                    <a:lnTo>
                      <a:pt x="14" y="304"/>
                    </a:lnTo>
                    <a:lnTo>
                      <a:pt x="6" y="259"/>
                    </a:lnTo>
                    <a:lnTo>
                      <a:pt x="2" y="220"/>
                    </a:lnTo>
                    <a:lnTo>
                      <a:pt x="0" y="184"/>
                    </a:lnTo>
                    <a:lnTo>
                      <a:pt x="841" y="0"/>
                    </a:lnTo>
                    <a:lnTo>
                      <a:pt x="847" y="32"/>
                    </a:lnTo>
                    <a:lnTo>
                      <a:pt x="852" y="63"/>
                    </a:lnTo>
                    <a:lnTo>
                      <a:pt x="859" y="102"/>
                    </a:lnTo>
                    <a:close/>
                  </a:path>
                </a:pathLst>
              </a:custGeom>
              <a:solidFill>
                <a:srgbClr val="FEE692"/>
              </a:solidFill>
              <a:ln w="9525">
                <a:solidFill>
                  <a:schemeClr val="tx1"/>
                </a:solidFill>
                <a:round/>
                <a:headEnd/>
                <a:tailEnd/>
              </a:ln>
            </p:spPr>
            <p:txBody>
              <a:bodyPr/>
              <a:lstStyle/>
              <a:p>
                <a:endParaRPr lang="fr-FR"/>
              </a:p>
            </p:txBody>
          </p:sp>
          <p:sp>
            <p:nvSpPr>
              <p:cNvPr id="27664" name="Freeform 12"/>
              <p:cNvSpPr>
                <a:spLocks/>
              </p:cNvSpPr>
              <p:nvPr/>
            </p:nvSpPr>
            <p:spPr bwMode="white">
              <a:xfrm>
                <a:off x="3264" y="3016"/>
                <a:ext cx="71" cy="70"/>
              </a:xfrm>
              <a:custGeom>
                <a:avLst/>
                <a:gdLst>
                  <a:gd name="T0" fmla="*/ 35 w 142"/>
                  <a:gd name="T1" fmla="*/ 23 h 139"/>
                  <a:gd name="T2" fmla="*/ 35 w 142"/>
                  <a:gd name="T3" fmla="*/ 23 h 139"/>
                  <a:gd name="T4" fmla="*/ 34 w 142"/>
                  <a:gd name="T5" fmla="*/ 27 h 139"/>
                  <a:gd name="T6" fmla="*/ 31 w 142"/>
                  <a:gd name="T7" fmla="*/ 29 h 139"/>
                  <a:gd name="T8" fmla="*/ 29 w 142"/>
                  <a:gd name="T9" fmla="*/ 32 h 139"/>
                  <a:gd name="T10" fmla="*/ 25 w 142"/>
                  <a:gd name="T11" fmla="*/ 33 h 139"/>
                  <a:gd name="T12" fmla="*/ 22 w 142"/>
                  <a:gd name="T13" fmla="*/ 34 h 139"/>
                  <a:gd name="T14" fmla="*/ 19 w 142"/>
                  <a:gd name="T15" fmla="*/ 35 h 139"/>
                  <a:gd name="T16" fmla="*/ 15 w 142"/>
                  <a:gd name="T17" fmla="*/ 35 h 139"/>
                  <a:gd name="T18" fmla="*/ 12 w 142"/>
                  <a:gd name="T19" fmla="*/ 34 h 139"/>
                  <a:gd name="T20" fmla="*/ 12 w 142"/>
                  <a:gd name="T21" fmla="*/ 34 h 139"/>
                  <a:gd name="T22" fmla="*/ 9 w 142"/>
                  <a:gd name="T23" fmla="*/ 33 h 139"/>
                  <a:gd name="T24" fmla="*/ 6 w 142"/>
                  <a:gd name="T25" fmla="*/ 31 h 139"/>
                  <a:gd name="T26" fmla="*/ 3 w 142"/>
                  <a:gd name="T27" fmla="*/ 28 h 139"/>
                  <a:gd name="T28" fmla="*/ 1 w 142"/>
                  <a:gd name="T29" fmla="*/ 26 h 139"/>
                  <a:gd name="T30" fmla="*/ 1 w 142"/>
                  <a:gd name="T31" fmla="*/ 23 h 139"/>
                  <a:gd name="T32" fmla="*/ 0 w 142"/>
                  <a:gd name="T33" fmla="*/ 19 h 139"/>
                  <a:gd name="T34" fmla="*/ 0 w 142"/>
                  <a:gd name="T35" fmla="*/ 16 h 139"/>
                  <a:gd name="T36" fmla="*/ 1 w 142"/>
                  <a:gd name="T37" fmla="*/ 12 h 139"/>
                  <a:gd name="T38" fmla="*/ 1 w 142"/>
                  <a:gd name="T39" fmla="*/ 12 h 139"/>
                  <a:gd name="T40" fmla="*/ 2 w 142"/>
                  <a:gd name="T41" fmla="*/ 9 h 139"/>
                  <a:gd name="T42" fmla="*/ 4 w 142"/>
                  <a:gd name="T43" fmla="*/ 6 h 139"/>
                  <a:gd name="T44" fmla="*/ 6 w 142"/>
                  <a:gd name="T45" fmla="*/ 4 h 139"/>
                  <a:gd name="T46" fmla="*/ 9 w 142"/>
                  <a:gd name="T47" fmla="*/ 2 h 139"/>
                  <a:gd name="T48" fmla="*/ 12 w 142"/>
                  <a:gd name="T49" fmla="*/ 1 h 139"/>
                  <a:gd name="T50" fmla="*/ 17 w 142"/>
                  <a:gd name="T51" fmla="*/ 0 h 139"/>
                  <a:gd name="T52" fmla="*/ 19 w 142"/>
                  <a:gd name="T53" fmla="*/ 0 h 139"/>
                  <a:gd name="T54" fmla="*/ 23 w 142"/>
                  <a:gd name="T55" fmla="*/ 1 h 139"/>
                  <a:gd name="T56" fmla="*/ 23 w 142"/>
                  <a:gd name="T57" fmla="*/ 1 h 139"/>
                  <a:gd name="T58" fmla="*/ 26 w 142"/>
                  <a:gd name="T59" fmla="*/ 3 h 139"/>
                  <a:gd name="T60" fmla="*/ 29 w 142"/>
                  <a:gd name="T61" fmla="*/ 5 h 139"/>
                  <a:gd name="T62" fmla="*/ 31 w 142"/>
                  <a:gd name="T63" fmla="*/ 7 h 139"/>
                  <a:gd name="T64" fmla="*/ 34 w 142"/>
                  <a:gd name="T65" fmla="*/ 10 h 139"/>
                  <a:gd name="T66" fmla="*/ 35 w 142"/>
                  <a:gd name="T67" fmla="*/ 13 h 139"/>
                  <a:gd name="T68" fmla="*/ 36 w 142"/>
                  <a:gd name="T69" fmla="*/ 16 h 139"/>
                  <a:gd name="T70" fmla="*/ 36 w 142"/>
                  <a:gd name="T71" fmla="*/ 20 h 139"/>
                  <a:gd name="T72" fmla="*/ 35 w 142"/>
                  <a:gd name="T73" fmla="*/ 23 h 139"/>
                  <a:gd name="T74" fmla="*/ 35 w 142"/>
                  <a:gd name="T75" fmla="*/ 23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42"/>
                  <a:gd name="T115" fmla="*/ 0 h 139"/>
                  <a:gd name="T116" fmla="*/ 142 w 142"/>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42" h="139">
                    <a:moveTo>
                      <a:pt x="138" y="92"/>
                    </a:moveTo>
                    <a:lnTo>
                      <a:pt x="138" y="92"/>
                    </a:lnTo>
                    <a:lnTo>
                      <a:pt x="133" y="105"/>
                    </a:lnTo>
                    <a:lnTo>
                      <a:pt x="124" y="115"/>
                    </a:lnTo>
                    <a:lnTo>
                      <a:pt x="116" y="125"/>
                    </a:lnTo>
                    <a:lnTo>
                      <a:pt x="103" y="132"/>
                    </a:lnTo>
                    <a:lnTo>
                      <a:pt x="91" y="136"/>
                    </a:lnTo>
                    <a:lnTo>
                      <a:pt x="77" y="139"/>
                    </a:lnTo>
                    <a:lnTo>
                      <a:pt x="63" y="139"/>
                    </a:lnTo>
                    <a:lnTo>
                      <a:pt x="49" y="136"/>
                    </a:lnTo>
                    <a:lnTo>
                      <a:pt x="35" y="131"/>
                    </a:lnTo>
                    <a:lnTo>
                      <a:pt x="25" y="122"/>
                    </a:lnTo>
                    <a:lnTo>
                      <a:pt x="14" y="111"/>
                    </a:lnTo>
                    <a:lnTo>
                      <a:pt x="7" y="101"/>
                    </a:lnTo>
                    <a:lnTo>
                      <a:pt x="2" y="89"/>
                    </a:lnTo>
                    <a:lnTo>
                      <a:pt x="0" y="75"/>
                    </a:lnTo>
                    <a:lnTo>
                      <a:pt x="0" y="61"/>
                    </a:lnTo>
                    <a:lnTo>
                      <a:pt x="2" y="47"/>
                    </a:lnTo>
                    <a:lnTo>
                      <a:pt x="9" y="35"/>
                    </a:lnTo>
                    <a:lnTo>
                      <a:pt x="16" y="23"/>
                    </a:lnTo>
                    <a:lnTo>
                      <a:pt x="27" y="14"/>
                    </a:lnTo>
                    <a:lnTo>
                      <a:pt x="37" y="7"/>
                    </a:lnTo>
                    <a:lnTo>
                      <a:pt x="51" y="2"/>
                    </a:lnTo>
                    <a:lnTo>
                      <a:pt x="65" y="0"/>
                    </a:lnTo>
                    <a:lnTo>
                      <a:pt x="79" y="0"/>
                    </a:lnTo>
                    <a:lnTo>
                      <a:pt x="93" y="3"/>
                    </a:lnTo>
                    <a:lnTo>
                      <a:pt x="105" y="9"/>
                    </a:lnTo>
                    <a:lnTo>
                      <a:pt x="117" y="17"/>
                    </a:lnTo>
                    <a:lnTo>
                      <a:pt x="126" y="26"/>
                    </a:lnTo>
                    <a:lnTo>
                      <a:pt x="135" y="38"/>
                    </a:lnTo>
                    <a:lnTo>
                      <a:pt x="140" y="50"/>
                    </a:lnTo>
                    <a:lnTo>
                      <a:pt x="142" y="64"/>
                    </a:lnTo>
                    <a:lnTo>
                      <a:pt x="142" y="78"/>
                    </a:lnTo>
                    <a:lnTo>
                      <a:pt x="138" y="92"/>
                    </a:lnTo>
                    <a:close/>
                  </a:path>
                </a:pathLst>
              </a:custGeom>
              <a:solidFill>
                <a:srgbClr val="DDC854"/>
              </a:solidFill>
              <a:ln w="9525">
                <a:noFill/>
                <a:round/>
                <a:headEnd/>
                <a:tailEnd/>
              </a:ln>
            </p:spPr>
            <p:txBody>
              <a:bodyPr/>
              <a:lstStyle/>
              <a:p>
                <a:endParaRPr lang="fr-FR"/>
              </a:p>
            </p:txBody>
          </p:sp>
          <p:sp>
            <p:nvSpPr>
              <p:cNvPr id="27665" name="Freeform 13"/>
              <p:cNvSpPr>
                <a:spLocks/>
              </p:cNvSpPr>
              <p:nvPr/>
            </p:nvSpPr>
            <p:spPr bwMode="auto">
              <a:xfrm>
                <a:off x="3268" y="3025"/>
                <a:ext cx="22" cy="50"/>
              </a:xfrm>
              <a:custGeom>
                <a:avLst/>
                <a:gdLst>
                  <a:gd name="T0" fmla="*/ 1 w 46"/>
                  <a:gd name="T1" fmla="*/ 7 h 101"/>
                  <a:gd name="T2" fmla="*/ 1 w 46"/>
                  <a:gd name="T3" fmla="*/ 7 h 101"/>
                  <a:gd name="T4" fmla="*/ 2 w 46"/>
                  <a:gd name="T5" fmla="*/ 3 h 101"/>
                  <a:gd name="T6" fmla="*/ 3 w 46"/>
                  <a:gd name="T7" fmla="*/ 0 h 101"/>
                  <a:gd name="T8" fmla="*/ 3 w 46"/>
                  <a:gd name="T9" fmla="*/ 0 h 101"/>
                  <a:gd name="T10" fmla="*/ 1 w 46"/>
                  <a:gd name="T11" fmla="*/ 2 h 101"/>
                  <a:gd name="T12" fmla="*/ 1 w 46"/>
                  <a:gd name="T13" fmla="*/ 5 h 101"/>
                  <a:gd name="T14" fmla="*/ 0 w 46"/>
                  <a:gd name="T15" fmla="*/ 7 h 101"/>
                  <a:gd name="T16" fmla="*/ 0 w 46"/>
                  <a:gd name="T17" fmla="*/ 10 h 101"/>
                  <a:gd name="T18" fmla="*/ 0 w 46"/>
                  <a:gd name="T19" fmla="*/ 10 h 101"/>
                  <a:gd name="T20" fmla="*/ 0 w 46"/>
                  <a:gd name="T21" fmla="*/ 12 h 101"/>
                  <a:gd name="T22" fmla="*/ 0 w 46"/>
                  <a:gd name="T23" fmla="*/ 15 h 101"/>
                  <a:gd name="T24" fmla="*/ 1 w 46"/>
                  <a:gd name="T25" fmla="*/ 17 h 101"/>
                  <a:gd name="T26" fmla="*/ 2 w 46"/>
                  <a:gd name="T27" fmla="*/ 19 h 101"/>
                  <a:gd name="T28" fmla="*/ 4 w 46"/>
                  <a:gd name="T29" fmla="*/ 21 h 101"/>
                  <a:gd name="T30" fmla="*/ 5 w 46"/>
                  <a:gd name="T31" fmla="*/ 22 h 101"/>
                  <a:gd name="T32" fmla="*/ 6 w 46"/>
                  <a:gd name="T33" fmla="*/ 24 h 101"/>
                  <a:gd name="T34" fmla="*/ 9 w 46"/>
                  <a:gd name="T35" fmla="*/ 25 h 101"/>
                  <a:gd name="T36" fmla="*/ 11 w 46"/>
                  <a:gd name="T37" fmla="*/ 22 h 101"/>
                  <a:gd name="T38" fmla="*/ 11 w 46"/>
                  <a:gd name="T39" fmla="*/ 22 h 101"/>
                  <a:gd name="T40" fmla="*/ 9 w 46"/>
                  <a:gd name="T41" fmla="*/ 21 h 101"/>
                  <a:gd name="T42" fmla="*/ 7 w 46"/>
                  <a:gd name="T43" fmla="*/ 19 h 101"/>
                  <a:gd name="T44" fmla="*/ 6 w 46"/>
                  <a:gd name="T45" fmla="*/ 18 h 101"/>
                  <a:gd name="T46" fmla="*/ 4 w 46"/>
                  <a:gd name="T47" fmla="*/ 16 h 101"/>
                  <a:gd name="T48" fmla="*/ 3 w 46"/>
                  <a:gd name="T49" fmla="*/ 14 h 101"/>
                  <a:gd name="T50" fmla="*/ 2 w 46"/>
                  <a:gd name="T51" fmla="*/ 11 h 101"/>
                  <a:gd name="T52" fmla="*/ 2 w 46"/>
                  <a:gd name="T53" fmla="*/ 9 h 101"/>
                  <a:gd name="T54" fmla="*/ 1 w 46"/>
                  <a:gd name="T55" fmla="*/ 7 h 101"/>
                  <a:gd name="T56" fmla="*/ 1 w 46"/>
                  <a:gd name="T57" fmla="*/ 7 h 10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6"/>
                  <a:gd name="T88" fmla="*/ 0 h 101"/>
                  <a:gd name="T89" fmla="*/ 46 w 46"/>
                  <a:gd name="T90" fmla="*/ 101 h 10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6" h="101">
                    <a:moveTo>
                      <a:pt x="7" y="28"/>
                    </a:moveTo>
                    <a:lnTo>
                      <a:pt x="7" y="28"/>
                    </a:lnTo>
                    <a:lnTo>
                      <a:pt x="9" y="14"/>
                    </a:lnTo>
                    <a:lnTo>
                      <a:pt x="14" y="0"/>
                    </a:lnTo>
                    <a:lnTo>
                      <a:pt x="7" y="9"/>
                    </a:lnTo>
                    <a:lnTo>
                      <a:pt x="4" y="20"/>
                    </a:lnTo>
                    <a:lnTo>
                      <a:pt x="0" y="30"/>
                    </a:lnTo>
                    <a:lnTo>
                      <a:pt x="0" y="42"/>
                    </a:lnTo>
                    <a:lnTo>
                      <a:pt x="0" y="51"/>
                    </a:lnTo>
                    <a:lnTo>
                      <a:pt x="2" y="60"/>
                    </a:lnTo>
                    <a:lnTo>
                      <a:pt x="6" y="68"/>
                    </a:lnTo>
                    <a:lnTo>
                      <a:pt x="11" y="77"/>
                    </a:lnTo>
                    <a:lnTo>
                      <a:pt x="16" y="84"/>
                    </a:lnTo>
                    <a:lnTo>
                      <a:pt x="21" y="91"/>
                    </a:lnTo>
                    <a:lnTo>
                      <a:pt x="28" y="96"/>
                    </a:lnTo>
                    <a:lnTo>
                      <a:pt x="37" y="101"/>
                    </a:lnTo>
                    <a:lnTo>
                      <a:pt x="46" y="89"/>
                    </a:lnTo>
                    <a:lnTo>
                      <a:pt x="37" y="84"/>
                    </a:lnTo>
                    <a:lnTo>
                      <a:pt x="30" y="79"/>
                    </a:lnTo>
                    <a:lnTo>
                      <a:pt x="25" y="72"/>
                    </a:lnTo>
                    <a:lnTo>
                      <a:pt x="18" y="65"/>
                    </a:lnTo>
                    <a:lnTo>
                      <a:pt x="14" y="56"/>
                    </a:lnTo>
                    <a:lnTo>
                      <a:pt x="11" y="47"/>
                    </a:lnTo>
                    <a:lnTo>
                      <a:pt x="9" y="39"/>
                    </a:lnTo>
                    <a:lnTo>
                      <a:pt x="7" y="28"/>
                    </a:lnTo>
                    <a:close/>
                  </a:path>
                </a:pathLst>
              </a:custGeom>
              <a:solidFill>
                <a:schemeClr val="tx1"/>
              </a:solidFill>
              <a:ln w="9525">
                <a:noFill/>
                <a:round/>
                <a:headEnd/>
                <a:tailEnd/>
              </a:ln>
            </p:spPr>
            <p:txBody>
              <a:bodyPr/>
              <a:lstStyle/>
              <a:p>
                <a:endParaRPr lang="fr-FR"/>
              </a:p>
            </p:txBody>
          </p:sp>
          <p:sp>
            <p:nvSpPr>
              <p:cNvPr id="27666" name="Freeform 14"/>
              <p:cNvSpPr>
                <a:spLocks/>
              </p:cNvSpPr>
              <p:nvPr/>
            </p:nvSpPr>
            <p:spPr bwMode="auto">
              <a:xfrm>
                <a:off x="3286" y="3059"/>
                <a:ext cx="47" cy="21"/>
              </a:xfrm>
              <a:custGeom>
                <a:avLst/>
                <a:gdLst>
                  <a:gd name="T0" fmla="*/ 24 w 94"/>
                  <a:gd name="T1" fmla="*/ 0 h 42"/>
                  <a:gd name="T2" fmla="*/ 24 w 94"/>
                  <a:gd name="T3" fmla="*/ 0 h 42"/>
                  <a:gd name="T4" fmla="*/ 21 w 94"/>
                  <a:gd name="T5" fmla="*/ 3 h 42"/>
                  <a:gd name="T6" fmla="*/ 18 w 94"/>
                  <a:gd name="T7" fmla="*/ 5 h 42"/>
                  <a:gd name="T8" fmla="*/ 14 w 94"/>
                  <a:gd name="T9" fmla="*/ 6 h 42"/>
                  <a:gd name="T10" fmla="*/ 10 w 94"/>
                  <a:gd name="T11" fmla="*/ 7 h 42"/>
                  <a:gd name="T12" fmla="*/ 10 w 94"/>
                  <a:gd name="T13" fmla="*/ 7 h 42"/>
                  <a:gd name="T14" fmla="*/ 6 w 94"/>
                  <a:gd name="T15" fmla="*/ 6 h 42"/>
                  <a:gd name="T16" fmla="*/ 3 w 94"/>
                  <a:gd name="T17" fmla="*/ 5 h 42"/>
                  <a:gd name="T18" fmla="*/ 0 w 94"/>
                  <a:gd name="T19" fmla="*/ 9 h 42"/>
                  <a:gd name="T20" fmla="*/ 0 w 94"/>
                  <a:gd name="T21" fmla="*/ 9 h 42"/>
                  <a:gd name="T22" fmla="*/ 4 w 94"/>
                  <a:gd name="T23" fmla="*/ 10 h 42"/>
                  <a:gd name="T24" fmla="*/ 6 w 94"/>
                  <a:gd name="T25" fmla="*/ 10 h 42"/>
                  <a:gd name="T26" fmla="*/ 7 w 94"/>
                  <a:gd name="T27" fmla="*/ 11 h 42"/>
                  <a:gd name="T28" fmla="*/ 7 w 94"/>
                  <a:gd name="T29" fmla="*/ 11 h 42"/>
                  <a:gd name="T30" fmla="*/ 11 w 94"/>
                  <a:gd name="T31" fmla="*/ 10 h 42"/>
                  <a:gd name="T32" fmla="*/ 13 w 94"/>
                  <a:gd name="T33" fmla="*/ 10 h 42"/>
                  <a:gd name="T34" fmla="*/ 15 w 94"/>
                  <a:gd name="T35" fmla="*/ 9 h 42"/>
                  <a:gd name="T36" fmla="*/ 18 w 94"/>
                  <a:gd name="T37" fmla="*/ 7 h 42"/>
                  <a:gd name="T38" fmla="*/ 20 w 94"/>
                  <a:gd name="T39" fmla="*/ 6 h 42"/>
                  <a:gd name="T40" fmla="*/ 21 w 94"/>
                  <a:gd name="T41" fmla="*/ 5 h 42"/>
                  <a:gd name="T42" fmla="*/ 23 w 94"/>
                  <a:gd name="T43" fmla="*/ 3 h 42"/>
                  <a:gd name="T44" fmla="*/ 24 w 94"/>
                  <a:gd name="T45" fmla="*/ 0 h 42"/>
                  <a:gd name="T46" fmla="*/ 24 w 94"/>
                  <a:gd name="T47" fmla="*/ 0 h 4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42"/>
                  <a:gd name="T74" fmla="*/ 94 w 94"/>
                  <a:gd name="T75" fmla="*/ 42 h 4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42">
                    <a:moveTo>
                      <a:pt x="94" y="0"/>
                    </a:moveTo>
                    <a:lnTo>
                      <a:pt x="94" y="0"/>
                    </a:lnTo>
                    <a:lnTo>
                      <a:pt x="84" y="13"/>
                    </a:lnTo>
                    <a:lnTo>
                      <a:pt x="70" y="21"/>
                    </a:lnTo>
                    <a:lnTo>
                      <a:pt x="56" y="26"/>
                    </a:lnTo>
                    <a:lnTo>
                      <a:pt x="40" y="28"/>
                    </a:lnTo>
                    <a:lnTo>
                      <a:pt x="23" y="26"/>
                    </a:lnTo>
                    <a:lnTo>
                      <a:pt x="9" y="21"/>
                    </a:lnTo>
                    <a:lnTo>
                      <a:pt x="0" y="33"/>
                    </a:lnTo>
                    <a:lnTo>
                      <a:pt x="16" y="39"/>
                    </a:lnTo>
                    <a:lnTo>
                      <a:pt x="23" y="40"/>
                    </a:lnTo>
                    <a:lnTo>
                      <a:pt x="31" y="42"/>
                    </a:lnTo>
                    <a:lnTo>
                      <a:pt x="42" y="40"/>
                    </a:lnTo>
                    <a:lnTo>
                      <a:pt x="52" y="39"/>
                    </a:lnTo>
                    <a:lnTo>
                      <a:pt x="61" y="35"/>
                    </a:lnTo>
                    <a:lnTo>
                      <a:pt x="70" y="30"/>
                    </a:lnTo>
                    <a:lnTo>
                      <a:pt x="77" y="25"/>
                    </a:lnTo>
                    <a:lnTo>
                      <a:pt x="84" y="18"/>
                    </a:lnTo>
                    <a:lnTo>
                      <a:pt x="89" y="9"/>
                    </a:lnTo>
                    <a:lnTo>
                      <a:pt x="94" y="0"/>
                    </a:lnTo>
                    <a:close/>
                  </a:path>
                </a:pathLst>
              </a:custGeom>
              <a:solidFill>
                <a:schemeClr val="tx1"/>
              </a:solidFill>
              <a:ln w="9525">
                <a:noFill/>
                <a:round/>
                <a:headEnd/>
                <a:tailEnd/>
              </a:ln>
            </p:spPr>
            <p:txBody>
              <a:bodyPr/>
              <a:lstStyle/>
              <a:p>
                <a:endParaRPr lang="fr-FR"/>
              </a:p>
            </p:txBody>
          </p:sp>
          <p:sp>
            <p:nvSpPr>
              <p:cNvPr id="27667" name="Freeform 15"/>
              <p:cNvSpPr>
                <a:spLocks/>
              </p:cNvSpPr>
              <p:nvPr/>
            </p:nvSpPr>
            <p:spPr bwMode="blackWhite">
              <a:xfrm>
                <a:off x="3271" y="3006"/>
                <a:ext cx="68" cy="67"/>
              </a:xfrm>
              <a:custGeom>
                <a:avLst/>
                <a:gdLst>
                  <a:gd name="T0" fmla="*/ 34 w 136"/>
                  <a:gd name="T1" fmla="*/ 17 h 132"/>
                  <a:gd name="T2" fmla="*/ 34 w 136"/>
                  <a:gd name="T3" fmla="*/ 17 h 132"/>
                  <a:gd name="T4" fmla="*/ 34 w 136"/>
                  <a:gd name="T5" fmla="*/ 21 h 132"/>
                  <a:gd name="T6" fmla="*/ 33 w 136"/>
                  <a:gd name="T7" fmla="*/ 24 h 132"/>
                  <a:gd name="T8" fmla="*/ 31 w 136"/>
                  <a:gd name="T9" fmla="*/ 26 h 132"/>
                  <a:gd name="T10" fmla="*/ 29 w 136"/>
                  <a:gd name="T11" fmla="*/ 29 h 132"/>
                  <a:gd name="T12" fmla="*/ 26 w 136"/>
                  <a:gd name="T13" fmla="*/ 31 h 132"/>
                  <a:gd name="T14" fmla="*/ 23 w 136"/>
                  <a:gd name="T15" fmla="*/ 32 h 132"/>
                  <a:gd name="T16" fmla="*/ 20 w 136"/>
                  <a:gd name="T17" fmla="*/ 34 h 132"/>
                  <a:gd name="T18" fmla="*/ 17 w 136"/>
                  <a:gd name="T19" fmla="*/ 34 h 132"/>
                  <a:gd name="T20" fmla="*/ 17 w 136"/>
                  <a:gd name="T21" fmla="*/ 34 h 132"/>
                  <a:gd name="T22" fmla="*/ 13 w 136"/>
                  <a:gd name="T23" fmla="*/ 34 h 132"/>
                  <a:gd name="T24" fmla="*/ 10 w 136"/>
                  <a:gd name="T25" fmla="*/ 32 h 132"/>
                  <a:gd name="T26" fmla="*/ 7 w 136"/>
                  <a:gd name="T27" fmla="*/ 31 h 132"/>
                  <a:gd name="T28" fmla="*/ 5 w 136"/>
                  <a:gd name="T29" fmla="*/ 29 h 132"/>
                  <a:gd name="T30" fmla="*/ 2 w 136"/>
                  <a:gd name="T31" fmla="*/ 26 h 132"/>
                  <a:gd name="T32" fmla="*/ 1 w 136"/>
                  <a:gd name="T33" fmla="*/ 24 h 132"/>
                  <a:gd name="T34" fmla="*/ 0 w 136"/>
                  <a:gd name="T35" fmla="*/ 21 h 132"/>
                  <a:gd name="T36" fmla="*/ 0 w 136"/>
                  <a:gd name="T37" fmla="*/ 17 h 132"/>
                  <a:gd name="T38" fmla="*/ 0 w 136"/>
                  <a:gd name="T39" fmla="*/ 17 h 132"/>
                  <a:gd name="T40" fmla="*/ 0 w 136"/>
                  <a:gd name="T41" fmla="*/ 13 h 132"/>
                  <a:gd name="T42" fmla="*/ 1 w 136"/>
                  <a:gd name="T43" fmla="*/ 10 h 132"/>
                  <a:gd name="T44" fmla="*/ 2 w 136"/>
                  <a:gd name="T45" fmla="*/ 8 h 132"/>
                  <a:gd name="T46" fmla="*/ 5 w 136"/>
                  <a:gd name="T47" fmla="*/ 5 h 132"/>
                  <a:gd name="T48" fmla="*/ 7 w 136"/>
                  <a:gd name="T49" fmla="*/ 3 h 132"/>
                  <a:gd name="T50" fmla="*/ 10 w 136"/>
                  <a:gd name="T51" fmla="*/ 2 h 132"/>
                  <a:gd name="T52" fmla="*/ 13 w 136"/>
                  <a:gd name="T53" fmla="*/ 1 h 132"/>
                  <a:gd name="T54" fmla="*/ 17 w 136"/>
                  <a:gd name="T55" fmla="*/ 0 h 132"/>
                  <a:gd name="T56" fmla="*/ 17 w 136"/>
                  <a:gd name="T57" fmla="*/ 0 h 132"/>
                  <a:gd name="T58" fmla="*/ 20 w 136"/>
                  <a:gd name="T59" fmla="*/ 1 h 132"/>
                  <a:gd name="T60" fmla="*/ 23 w 136"/>
                  <a:gd name="T61" fmla="*/ 2 h 132"/>
                  <a:gd name="T62" fmla="*/ 26 w 136"/>
                  <a:gd name="T63" fmla="*/ 3 h 132"/>
                  <a:gd name="T64" fmla="*/ 29 w 136"/>
                  <a:gd name="T65" fmla="*/ 5 h 132"/>
                  <a:gd name="T66" fmla="*/ 31 w 136"/>
                  <a:gd name="T67" fmla="*/ 8 h 132"/>
                  <a:gd name="T68" fmla="*/ 33 w 136"/>
                  <a:gd name="T69" fmla="*/ 10 h 132"/>
                  <a:gd name="T70" fmla="*/ 34 w 136"/>
                  <a:gd name="T71" fmla="*/ 13 h 132"/>
                  <a:gd name="T72" fmla="*/ 34 w 136"/>
                  <a:gd name="T73" fmla="*/ 17 h 132"/>
                  <a:gd name="T74" fmla="*/ 34 w 136"/>
                  <a:gd name="T75" fmla="*/ 17 h 13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6"/>
                  <a:gd name="T115" fmla="*/ 0 h 132"/>
                  <a:gd name="T116" fmla="*/ 136 w 136"/>
                  <a:gd name="T117" fmla="*/ 132 h 13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6" h="132">
                    <a:moveTo>
                      <a:pt x="136" y="66"/>
                    </a:moveTo>
                    <a:lnTo>
                      <a:pt x="136" y="66"/>
                    </a:lnTo>
                    <a:lnTo>
                      <a:pt x="135" y="80"/>
                    </a:lnTo>
                    <a:lnTo>
                      <a:pt x="131" y="92"/>
                    </a:lnTo>
                    <a:lnTo>
                      <a:pt x="124" y="103"/>
                    </a:lnTo>
                    <a:lnTo>
                      <a:pt x="116" y="113"/>
                    </a:lnTo>
                    <a:lnTo>
                      <a:pt x="107" y="122"/>
                    </a:lnTo>
                    <a:lnTo>
                      <a:pt x="95" y="127"/>
                    </a:lnTo>
                    <a:lnTo>
                      <a:pt x="82" y="130"/>
                    </a:lnTo>
                    <a:lnTo>
                      <a:pt x="68" y="132"/>
                    </a:lnTo>
                    <a:lnTo>
                      <a:pt x="54" y="130"/>
                    </a:lnTo>
                    <a:lnTo>
                      <a:pt x="41" y="127"/>
                    </a:lnTo>
                    <a:lnTo>
                      <a:pt x="30" y="122"/>
                    </a:lnTo>
                    <a:lnTo>
                      <a:pt x="20" y="113"/>
                    </a:lnTo>
                    <a:lnTo>
                      <a:pt x="11" y="103"/>
                    </a:lnTo>
                    <a:lnTo>
                      <a:pt x="6" y="92"/>
                    </a:lnTo>
                    <a:lnTo>
                      <a:pt x="0" y="80"/>
                    </a:lnTo>
                    <a:lnTo>
                      <a:pt x="0" y="66"/>
                    </a:lnTo>
                    <a:lnTo>
                      <a:pt x="0" y="52"/>
                    </a:lnTo>
                    <a:lnTo>
                      <a:pt x="6" y="40"/>
                    </a:lnTo>
                    <a:lnTo>
                      <a:pt x="11" y="29"/>
                    </a:lnTo>
                    <a:lnTo>
                      <a:pt x="20" y="19"/>
                    </a:lnTo>
                    <a:lnTo>
                      <a:pt x="30" y="10"/>
                    </a:lnTo>
                    <a:lnTo>
                      <a:pt x="41" y="5"/>
                    </a:lnTo>
                    <a:lnTo>
                      <a:pt x="54" y="1"/>
                    </a:lnTo>
                    <a:lnTo>
                      <a:pt x="68" y="0"/>
                    </a:lnTo>
                    <a:lnTo>
                      <a:pt x="82" y="1"/>
                    </a:lnTo>
                    <a:lnTo>
                      <a:pt x="95" y="5"/>
                    </a:lnTo>
                    <a:lnTo>
                      <a:pt x="107" y="10"/>
                    </a:lnTo>
                    <a:lnTo>
                      <a:pt x="116" y="19"/>
                    </a:lnTo>
                    <a:lnTo>
                      <a:pt x="124" y="29"/>
                    </a:lnTo>
                    <a:lnTo>
                      <a:pt x="131" y="40"/>
                    </a:lnTo>
                    <a:lnTo>
                      <a:pt x="135" y="52"/>
                    </a:lnTo>
                    <a:lnTo>
                      <a:pt x="136" y="66"/>
                    </a:lnTo>
                    <a:close/>
                  </a:path>
                </a:pathLst>
              </a:custGeom>
              <a:solidFill>
                <a:schemeClr val="folHlink"/>
              </a:solidFill>
              <a:ln w="9525">
                <a:solidFill>
                  <a:schemeClr val="tx1"/>
                </a:solidFill>
                <a:round/>
                <a:headEnd/>
                <a:tailEnd/>
              </a:ln>
            </p:spPr>
            <p:txBody>
              <a:bodyPr/>
              <a:lstStyle/>
              <a:p>
                <a:endParaRPr lang="fr-FR"/>
              </a:p>
            </p:txBody>
          </p:sp>
          <p:sp>
            <p:nvSpPr>
              <p:cNvPr id="27668" name="Freeform 16"/>
              <p:cNvSpPr>
                <a:spLocks/>
              </p:cNvSpPr>
              <p:nvPr/>
            </p:nvSpPr>
            <p:spPr bwMode="blackWhite">
              <a:xfrm>
                <a:off x="3290" y="3043"/>
                <a:ext cx="47" cy="30"/>
              </a:xfrm>
              <a:custGeom>
                <a:avLst/>
                <a:gdLst>
                  <a:gd name="T0" fmla="*/ 24 w 94"/>
                  <a:gd name="T1" fmla="*/ 4 h 59"/>
                  <a:gd name="T2" fmla="*/ 17 w 94"/>
                  <a:gd name="T3" fmla="*/ 0 h 59"/>
                  <a:gd name="T4" fmla="*/ 3 w 94"/>
                  <a:gd name="T5" fmla="*/ 6 h 59"/>
                  <a:gd name="T6" fmla="*/ 0 w 94"/>
                  <a:gd name="T7" fmla="*/ 13 h 59"/>
                  <a:gd name="T8" fmla="*/ 0 w 94"/>
                  <a:gd name="T9" fmla="*/ 13 h 59"/>
                  <a:gd name="T10" fmla="*/ 3 w 94"/>
                  <a:gd name="T11" fmla="*/ 15 h 59"/>
                  <a:gd name="T12" fmla="*/ 7 w 94"/>
                  <a:gd name="T13" fmla="*/ 15 h 59"/>
                  <a:gd name="T14" fmla="*/ 7 w 94"/>
                  <a:gd name="T15" fmla="*/ 15 h 59"/>
                  <a:gd name="T16" fmla="*/ 10 w 94"/>
                  <a:gd name="T17" fmla="*/ 15 h 59"/>
                  <a:gd name="T18" fmla="*/ 12 w 94"/>
                  <a:gd name="T19" fmla="*/ 14 h 59"/>
                  <a:gd name="T20" fmla="*/ 15 w 94"/>
                  <a:gd name="T21" fmla="*/ 13 h 59"/>
                  <a:gd name="T22" fmla="*/ 18 w 94"/>
                  <a:gd name="T23" fmla="*/ 12 h 59"/>
                  <a:gd name="T24" fmla="*/ 20 w 94"/>
                  <a:gd name="T25" fmla="*/ 10 h 59"/>
                  <a:gd name="T26" fmla="*/ 22 w 94"/>
                  <a:gd name="T27" fmla="*/ 8 h 59"/>
                  <a:gd name="T28" fmla="*/ 23 w 94"/>
                  <a:gd name="T29" fmla="*/ 6 h 59"/>
                  <a:gd name="T30" fmla="*/ 24 w 94"/>
                  <a:gd name="T31" fmla="*/ 4 h 59"/>
                  <a:gd name="T32" fmla="*/ 24 w 94"/>
                  <a:gd name="T33" fmla="*/ 4 h 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4"/>
                  <a:gd name="T52" fmla="*/ 0 h 59"/>
                  <a:gd name="T53" fmla="*/ 94 w 94"/>
                  <a:gd name="T54" fmla="*/ 59 h 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4" h="59">
                    <a:moveTo>
                      <a:pt x="94" y="14"/>
                    </a:moveTo>
                    <a:lnTo>
                      <a:pt x="68" y="0"/>
                    </a:lnTo>
                    <a:lnTo>
                      <a:pt x="12" y="23"/>
                    </a:lnTo>
                    <a:lnTo>
                      <a:pt x="0" y="52"/>
                    </a:lnTo>
                    <a:lnTo>
                      <a:pt x="14" y="57"/>
                    </a:lnTo>
                    <a:lnTo>
                      <a:pt x="29" y="59"/>
                    </a:lnTo>
                    <a:lnTo>
                      <a:pt x="40" y="59"/>
                    </a:lnTo>
                    <a:lnTo>
                      <a:pt x="50" y="56"/>
                    </a:lnTo>
                    <a:lnTo>
                      <a:pt x="61" y="52"/>
                    </a:lnTo>
                    <a:lnTo>
                      <a:pt x="70" y="47"/>
                    </a:lnTo>
                    <a:lnTo>
                      <a:pt x="78" y="40"/>
                    </a:lnTo>
                    <a:lnTo>
                      <a:pt x="85" y="31"/>
                    </a:lnTo>
                    <a:lnTo>
                      <a:pt x="90" y="23"/>
                    </a:lnTo>
                    <a:lnTo>
                      <a:pt x="94" y="14"/>
                    </a:lnTo>
                    <a:close/>
                  </a:path>
                </a:pathLst>
              </a:custGeom>
              <a:solidFill>
                <a:schemeClr val="folHlink"/>
              </a:solidFill>
              <a:ln w="9525">
                <a:noFill/>
                <a:round/>
                <a:headEnd/>
                <a:tailEnd/>
              </a:ln>
            </p:spPr>
            <p:txBody>
              <a:bodyPr/>
              <a:lstStyle/>
              <a:p>
                <a:endParaRPr lang="fr-FR"/>
              </a:p>
            </p:txBody>
          </p:sp>
          <p:sp>
            <p:nvSpPr>
              <p:cNvPr id="27669" name="Freeform 17"/>
              <p:cNvSpPr>
                <a:spLocks/>
              </p:cNvSpPr>
              <p:nvPr/>
            </p:nvSpPr>
            <p:spPr bwMode="auto">
              <a:xfrm>
                <a:off x="3285" y="3020"/>
                <a:ext cx="31" cy="37"/>
              </a:xfrm>
              <a:custGeom>
                <a:avLst/>
                <a:gdLst>
                  <a:gd name="T0" fmla="*/ 9 w 61"/>
                  <a:gd name="T1" fmla="*/ 0 h 73"/>
                  <a:gd name="T2" fmla="*/ 9 w 61"/>
                  <a:gd name="T3" fmla="*/ 0 h 73"/>
                  <a:gd name="T4" fmla="*/ 7 w 61"/>
                  <a:gd name="T5" fmla="*/ 1 h 73"/>
                  <a:gd name="T6" fmla="*/ 5 w 61"/>
                  <a:gd name="T7" fmla="*/ 2 h 73"/>
                  <a:gd name="T8" fmla="*/ 4 w 61"/>
                  <a:gd name="T9" fmla="*/ 3 h 73"/>
                  <a:gd name="T10" fmla="*/ 2 w 61"/>
                  <a:gd name="T11" fmla="*/ 4 h 73"/>
                  <a:gd name="T12" fmla="*/ 1 w 61"/>
                  <a:gd name="T13" fmla="*/ 6 h 73"/>
                  <a:gd name="T14" fmla="*/ 1 w 61"/>
                  <a:gd name="T15" fmla="*/ 8 h 73"/>
                  <a:gd name="T16" fmla="*/ 0 w 61"/>
                  <a:gd name="T17" fmla="*/ 9 h 73"/>
                  <a:gd name="T18" fmla="*/ 1 w 61"/>
                  <a:gd name="T19" fmla="*/ 12 h 73"/>
                  <a:gd name="T20" fmla="*/ 1 w 61"/>
                  <a:gd name="T21" fmla="*/ 12 h 73"/>
                  <a:gd name="T22" fmla="*/ 1 w 61"/>
                  <a:gd name="T23" fmla="*/ 14 h 73"/>
                  <a:gd name="T24" fmla="*/ 3 w 61"/>
                  <a:gd name="T25" fmla="*/ 16 h 73"/>
                  <a:gd name="T26" fmla="*/ 4 w 61"/>
                  <a:gd name="T27" fmla="*/ 17 h 73"/>
                  <a:gd name="T28" fmla="*/ 6 w 61"/>
                  <a:gd name="T29" fmla="*/ 19 h 73"/>
                  <a:gd name="T30" fmla="*/ 16 w 61"/>
                  <a:gd name="T31" fmla="*/ 2 h 73"/>
                  <a:gd name="T32" fmla="*/ 16 w 61"/>
                  <a:gd name="T33" fmla="*/ 2 h 73"/>
                  <a:gd name="T34" fmla="*/ 14 w 61"/>
                  <a:gd name="T35" fmla="*/ 1 h 73"/>
                  <a:gd name="T36" fmla="*/ 12 w 61"/>
                  <a:gd name="T37" fmla="*/ 1 h 73"/>
                  <a:gd name="T38" fmla="*/ 10 w 61"/>
                  <a:gd name="T39" fmla="*/ 0 h 73"/>
                  <a:gd name="T40" fmla="*/ 9 w 61"/>
                  <a:gd name="T41" fmla="*/ 0 h 73"/>
                  <a:gd name="T42" fmla="*/ 9 w 61"/>
                  <a:gd name="T43" fmla="*/ 0 h 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1"/>
                  <a:gd name="T67" fmla="*/ 0 h 73"/>
                  <a:gd name="T68" fmla="*/ 61 w 61"/>
                  <a:gd name="T69" fmla="*/ 73 h 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1" h="73">
                    <a:moveTo>
                      <a:pt x="33" y="0"/>
                    </a:moveTo>
                    <a:lnTo>
                      <a:pt x="33" y="0"/>
                    </a:lnTo>
                    <a:lnTo>
                      <a:pt x="25" y="3"/>
                    </a:lnTo>
                    <a:lnTo>
                      <a:pt x="19" y="7"/>
                    </a:lnTo>
                    <a:lnTo>
                      <a:pt x="13" y="10"/>
                    </a:lnTo>
                    <a:lnTo>
                      <a:pt x="7" y="15"/>
                    </a:lnTo>
                    <a:lnTo>
                      <a:pt x="4" y="22"/>
                    </a:lnTo>
                    <a:lnTo>
                      <a:pt x="2" y="29"/>
                    </a:lnTo>
                    <a:lnTo>
                      <a:pt x="0" y="36"/>
                    </a:lnTo>
                    <a:lnTo>
                      <a:pt x="2" y="45"/>
                    </a:lnTo>
                    <a:lnTo>
                      <a:pt x="4" y="54"/>
                    </a:lnTo>
                    <a:lnTo>
                      <a:pt x="9" y="61"/>
                    </a:lnTo>
                    <a:lnTo>
                      <a:pt x="14" y="68"/>
                    </a:lnTo>
                    <a:lnTo>
                      <a:pt x="21" y="73"/>
                    </a:lnTo>
                    <a:lnTo>
                      <a:pt x="61" y="7"/>
                    </a:lnTo>
                    <a:lnTo>
                      <a:pt x="56" y="3"/>
                    </a:lnTo>
                    <a:lnTo>
                      <a:pt x="47" y="1"/>
                    </a:lnTo>
                    <a:lnTo>
                      <a:pt x="40" y="0"/>
                    </a:lnTo>
                    <a:lnTo>
                      <a:pt x="33" y="0"/>
                    </a:lnTo>
                    <a:close/>
                  </a:path>
                </a:pathLst>
              </a:custGeom>
              <a:solidFill>
                <a:schemeClr val="tx1"/>
              </a:solidFill>
              <a:ln w="9525">
                <a:noFill/>
                <a:round/>
                <a:headEnd/>
                <a:tailEnd/>
              </a:ln>
            </p:spPr>
            <p:txBody>
              <a:bodyPr/>
              <a:lstStyle/>
              <a:p>
                <a:endParaRPr lang="fr-FR"/>
              </a:p>
            </p:txBody>
          </p:sp>
          <p:sp>
            <p:nvSpPr>
              <p:cNvPr id="27670" name="Freeform 18"/>
              <p:cNvSpPr>
                <a:spLocks/>
              </p:cNvSpPr>
              <p:nvPr/>
            </p:nvSpPr>
            <p:spPr bwMode="auto">
              <a:xfrm>
                <a:off x="3296" y="3024"/>
                <a:ext cx="28" cy="35"/>
              </a:xfrm>
              <a:custGeom>
                <a:avLst/>
                <a:gdLst>
                  <a:gd name="T0" fmla="*/ 13 w 58"/>
                  <a:gd name="T1" fmla="*/ 6 h 69"/>
                  <a:gd name="T2" fmla="*/ 13 w 58"/>
                  <a:gd name="T3" fmla="*/ 6 h 69"/>
                  <a:gd name="T4" fmla="*/ 13 w 58"/>
                  <a:gd name="T5" fmla="*/ 5 h 69"/>
                  <a:gd name="T6" fmla="*/ 12 w 58"/>
                  <a:gd name="T7" fmla="*/ 3 h 69"/>
                  <a:gd name="T8" fmla="*/ 11 w 58"/>
                  <a:gd name="T9" fmla="*/ 2 h 69"/>
                  <a:gd name="T10" fmla="*/ 9 w 58"/>
                  <a:gd name="T11" fmla="*/ 0 h 69"/>
                  <a:gd name="T12" fmla="*/ 0 w 58"/>
                  <a:gd name="T13" fmla="*/ 17 h 69"/>
                  <a:gd name="T14" fmla="*/ 0 w 58"/>
                  <a:gd name="T15" fmla="*/ 17 h 69"/>
                  <a:gd name="T16" fmla="*/ 1 w 58"/>
                  <a:gd name="T17" fmla="*/ 17 h 69"/>
                  <a:gd name="T18" fmla="*/ 4 w 58"/>
                  <a:gd name="T19" fmla="*/ 18 h 69"/>
                  <a:gd name="T20" fmla="*/ 7 w 58"/>
                  <a:gd name="T21" fmla="*/ 17 h 69"/>
                  <a:gd name="T22" fmla="*/ 7 w 58"/>
                  <a:gd name="T23" fmla="*/ 17 h 69"/>
                  <a:gd name="T24" fmla="*/ 9 w 58"/>
                  <a:gd name="T25" fmla="*/ 17 h 69"/>
                  <a:gd name="T26" fmla="*/ 10 w 58"/>
                  <a:gd name="T27" fmla="*/ 16 h 69"/>
                  <a:gd name="T28" fmla="*/ 11 w 58"/>
                  <a:gd name="T29" fmla="*/ 15 h 69"/>
                  <a:gd name="T30" fmla="*/ 12 w 58"/>
                  <a:gd name="T31" fmla="*/ 13 h 69"/>
                  <a:gd name="T32" fmla="*/ 13 w 58"/>
                  <a:gd name="T33" fmla="*/ 12 h 69"/>
                  <a:gd name="T34" fmla="*/ 13 w 58"/>
                  <a:gd name="T35" fmla="*/ 10 h 69"/>
                  <a:gd name="T36" fmla="*/ 14 w 58"/>
                  <a:gd name="T37" fmla="*/ 8 h 69"/>
                  <a:gd name="T38" fmla="*/ 13 w 58"/>
                  <a:gd name="T39" fmla="*/ 6 h 69"/>
                  <a:gd name="T40" fmla="*/ 13 w 58"/>
                  <a:gd name="T41" fmla="*/ 6 h 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8"/>
                  <a:gd name="T64" fmla="*/ 0 h 69"/>
                  <a:gd name="T65" fmla="*/ 58 w 58"/>
                  <a:gd name="T66" fmla="*/ 69 h 6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8" h="69">
                    <a:moveTo>
                      <a:pt x="56" y="24"/>
                    </a:moveTo>
                    <a:lnTo>
                      <a:pt x="56" y="24"/>
                    </a:lnTo>
                    <a:lnTo>
                      <a:pt x="54" y="17"/>
                    </a:lnTo>
                    <a:lnTo>
                      <a:pt x="51" y="10"/>
                    </a:lnTo>
                    <a:lnTo>
                      <a:pt x="46" y="5"/>
                    </a:lnTo>
                    <a:lnTo>
                      <a:pt x="40" y="0"/>
                    </a:lnTo>
                    <a:lnTo>
                      <a:pt x="0" y="66"/>
                    </a:lnTo>
                    <a:lnTo>
                      <a:pt x="7" y="68"/>
                    </a:lnTo>
                    <a:lnTo>
                      <a:pt x="16" y="69"/>
                    </a:lnTo>
                    <a:lnTo>
                      <a:pt x="30" y="68"/>
                    </a:lnTo>
                    <a:lnTo>
                      <a:pt x="37" y="66"/>
                    </a:lnTo>
                    <a:lnTo>
                      <a:pt x="42" y="62"/>
                    </a:lnTo>
                    <a:lnTo>
                      <a:pt x="47" y="57"/>
                    </a:lnTo>
                    <a:lnTo>
                      <a:pt x="51" y="52"/>
                    </a:lnTo>
                    <a:lnTo>
                      <a:pt x="54" y="45"/>
                    </a:lnTo>
                    <a:lnTo>
                      <a:pt x="56" y="38"/>
                    </a:lnTo>
                    <a:lnTo>
                      <a:pt x="58" y="31"/>
                    </a:lnTo>
                    <a:lnTo>
                      <a:pt x="56" y="24"/>
                    </a:lnTo>
                    <a:close/>
                  </a:path>
                </a:pathLst>
              </a:custGeom>
              <a:solidFill>
                <a:schemeClr val="tx1"/>
              </a:solidFill>
              <a:ln w="9525">
                <a:noFill/>
                <a:round/>
                <a:headEnd/>
                <a:tailEnd/>
              </a:ln>
            </p:spPr>
            <p:txBody>
              <a:bodyPr/>
              <a:lstStyle/>
              <a:p>
                <a:endParaRPr lang="fr-FR"/>
              </a:p>
            </p:txBody>
          </p:sp>
          <p:sp>
            <p:nvSpPr>
              <p:cNvPr id="27671" name="Freeform 19"/>
              <p:cNvSpPr>
                <a:spLocks/>
              </p:cNvSpPr>
              <p:nvPr/>
            </p:nvSpPr>
            <p:spPr bwMode="auto">
              <a:xfrm>
                <a:off x="3288" y="3014"/>
                <a:ext cx="21" cy="37"/>
              </a:xfrm>
              <a:custGeom>
                <a:avLst/>
                <a:gdLst>
                  <a:gd name="T0" fmla="*/ 2 w 41"/>
                  <a:gd name="T1" fmla="*/ 4 h 74"/>
                  <a:gd name="T2" fmla="*/ 2 w 41"/>
                  <a:gd name="T3" fmla="*/ 4 h 74"/>
                  <a:gd name="T4" fmla="*/ 2 w 41"/>
                  <a:gd name="T5" fmla="*/ 2 h 74"/>
                  <a:gd name="T6" fmla="*/ 3 w 41"/>
                  <a:gd name="T7" fmla="*/ 0 h 74"/>
                  <a:gd name="T8" fmla="*/ 3 w 41"/>
                  <a:gd name="T9" fmla="*/ 0 h 74"/>
                  <a:gd name="T10" fmla="*/ 2 w 41"/>
                  <a:gd name="T11" fmla="*/ 1 h 74"/>
                  <a:gd name="T12" fmla="*/ 1 w 41"/>
                  <a:gd name="T13" fmla="*/ 3 h 74"/>
                  <a:gd name="T14" fmla="*/ 1 w 41"/>
                  <a:gd name="T15" fmla="*/ 5 h 74"/>
                  <a:gd name="T16" fmla="*/ 0 w 41"/>
                  <a:gd name="T17" fmla="*/ 7 h 74"/>
                  <a:gd name="T18" fmla="*/ 0 w 41"/>
                  <a:gd name="T19" fmla="*/ 7 h 74"/>
                  <a:gd name="T20" fmla="*/ 1 w 41"/>
                  <a:gd name="T21" fmla="*/ 9 h 74"/>
                  <a:gd name="T22" fmla="*/ 1 w 41"/>
                  <a:gd name="T23" fmla="*/ 11 h 74"/>
                  <a:gd name="T24" fmla="*/ 2 w 41"/>
                  <a:gd name="T25" fmla="*/ 12 h 74"/>
                  <a:gd name="T26" fmla="*/ 3 w 41"/>
                  <a:gd name="T27" fmla="*/ 14 h 74"/>
                  <a:gd name="T28" fmla="*/ 4 w 41"/>
                  <a:gd name="T29" fmla="*/ 15 h 74"/>
                  <a:gd name="T30" fmla="*/ 5 w 41"/>
                  <a:gd name="T31" fmla="*/ 17 h 74"/>
                  <a:gd name="T32" fmla="*/ 7 w 41"/>
                  <a:gd name="T33" fmla="*/ 18 h 74"/>
                  <a:gd name="T34" fmla="*/ 9 w 41"/>
                  <a:gd name="T35" fmla="*/ 19 h 74"/>
                  <a:gd name="T36" fmla="*/ 11 w 41"/>
                  <a:gd name="T37" fmla="*/ 15 h 74"/>
                  <a:gd name="T38" fmla="*/ 11 w 41"/>
                  <a:gd name="T39" fmla="*/ 15 h 74"/>
                  <a:gd name="T40" fmla="*/ 9 w 41"/>
                  <a:gd name="T41" fmla="*/ 15 h 74"/>
                  <a:gd name="T42" fmla="*/ 7 w 41"/>
                  <a:gd name="T43" fmla="*/ 13 h 74"/>
                  <a:gd name="T44" fmla="*/ 6 w 41"/>
                  <a:gd name="T45" fmla="*/ 12 h 74"/>
                  <a:gd name="T46" fmla="*/ 5 w 41"/>
                  <a:gd name="T47" fmla="*/ 11 h 74"/>
                  <a:gd name="T48" fmla="*/ 4 w 41"/>
                  <a:gd name="T49" fmla="*/ 9 h 74"/>
                  <a:gd name="T50" fmla="*/ 3 w 41"/>
                  <a:gd name="T51" fmla="*/ 8 h 74"/>
                  <a:gd name="T52" fmla="*/ 2 w 41"/>
                  <a:gd name="T53" fmla="*/ 6 h 74"/>
                  <a:gd name="T54" fmla="*/ 2 w 41"/>
                  <a:gd name="T55" fmla="*/ 4 h 74"/>
                  <a:gd name="T56" fmla="*/ 2 w 41"/>
                  <a:gd name="T57" fmla="*/ 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74"/>
                  <a:gd name="T89" fmla="*/ 41 w 41"/>
                  <a:gd name="T90" fmla="*/ 74 h 7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74">
                    <a:moveTo>
                      <a:pt x="8" y="16"/>
                    </a:moveTo>
                    <a:lnTo>
                      <a:pt x="8" y="16"/>
                    </a:lnTo>
                    <a:lnTo>
                      <a:pt x="8" y="9"/>
                    </a:lnTo>
                    <a:lnTo>
                      <a:pt x="10" y="0"/>
                    </a:lnTo>
                    <a:lnTo>
                      <a:pt x="7" y="7"/>
                    </a:lnTo>
                    <a:lnTo>
                      <a:pt x="3" y="14"/>
                    </a:lnTo>
                    <a:lnTo>
                      <a:pt x="1" y="21"/>
                    </a:lnTo>
                    <a:lnTo>
                      <a:pt x="0" y="30"/>
                    </a:lnTo>
                    <a:lnTo>
                      <a:pt x="1" y="37"/>
                    </a:lnTo>
                    <a:lnTo>
                      <a:pt x="3" y="44"/>
                    </a:lnTo>
                    <a:lnTo>
                      <a:pt x="5" y="51"/>
                    </a:lnTo>
                    <a:lnTo>
                      <a:pt x="10" y="58"/>
                    </a:lnTo>
                    <a:lnTo>
                      <a:pt x="13" y="63"/>
                    </a:lnTo>
                    <a:lnTo>
                      <a:pt x="19" y="67"/>
                    </a:lnTo>
                    <a:lnTo>
                      <a:pt x="26" y="70"/>
                    </a:lnTo>
                    <a:lnTo>
                      <a:pt x="33" y="74"/>
                    </a:lnTo>
                    <a:lnTo>
                      <a:pt x="41" y="61"/>
                    </a:lnTo>
                    <a:lnTo>
                      <a:pt x="34" y="60"/>
                    </a:lnTo>
                    <a:lnTo>
                      <a:pt x="27" y="54"/>
                    </a:lnTo>
                    <a:lnTo>
                      <a:pt x="22" y="51"/>
                    </a:lnTo>
                    <a:lnTo>
                      <a:pt x="17" y="46"/>
                    </a:lnTo>
                    <a:lnTo>
                      <a:pt x="13" y="39"/>
                    </a:lnTo>
                    <a:lnTo>
                      <a:pt x="10" y="32"/>
                    </a:lnTo>
                    <a:lnTo>
                      <a:pt x="8" y="25"/>
                    </a:lnTo>
                    <a:lnTo>
                      <a:pt x="8" y="16"/>
                    </a:lnTo>
                    <a:close/>
                  </a:path>
                </a:pathLst>
              </a:custGeom>
              <a:solidFill>
                <a:schemeClr val="folHlink"/>
              </a:solidFill>
              <a:ln w="9525">
                <a:noFill/>
                <a:round/>
                <a:headEnd/>
                <a:tailEnd/>
              </a:ln>
            </p:spPr>
            <p:txBody>
              <a:bodyPr/>
              <a:lstStyle/>
              <a:p>
                <a:endParaRPr lang="fr-FR"/>
              </a:p>
            </p:txBody>
          </p:sp>
          <p:sp>
            <p:nvSpPr>
              <p:cNvPr id="27672" name="Freeform 20"/>
              <p:cNvSpPr>
                <a:spLocks/>
              </p:cNvSpPr>
              <p:nvPr/>
            </p:nvSpPr>
            <p:spPr bwMode="auto">
              <a:xfrm>
                <a:off x="3304" y="3037"/>
                <a:ext cx="29" cy="15"/>
              </a:xfrm>
              <a:custGeom>
                <a:avLst/>
                <a:gdLst>
                  <a:gd name="T0" fmla="*/ 15 w 57"/>
                  <a:gd name="T1" fmla="*/ 0 h 29"/>
                  <a:gd name="T2" fmla="*/ 15 w 57"/>
                  <a:gd name="T3" fmla="*/ 0 h 29"/>
                  <a:gd name="T4" fmla="*/ 13 w 57"/>
                  <a:gd name="T5" fmla="*/ 2 h 29"/>
                  <a:gd name="T6" fmla="*/ 11 w 57"/>
                  <a:gd name="T7" fmla="*/ 3 h 29"/>
                  <a:gd name="T8" fmla="*/ 8 w 57"/>
                  <a:gd name="T9" fmla="*/ 4 h 29"/>
                  <a:gd name="T10" fmla="*/ 6 w 57"/>
                  <a:gd name="T11" fmla="*/ 5 h 29"/>
                  <a:gd name="T12" fmla="*/ 6 w 57"/>
                  <a:gd name="T13" fmla="*/ 5 h 29"/>
                  <a:gd name="T14" fmla="*/ 2 w 57"/>
                  <a:gd name="T15" fmla="*/ 4 h 29"/>
                  <a:gd name="T16" fmla="*/ 0 w 57"/>
                  <a:gd name="T17" fmla="*/ 7 h 29"/>
                  <a:gd name="T18" fmla="*/ 0 w 57"/>
                  <a:gd name="T19" fmla="*/ 7 h 29"/>
                  <a:gd name="T20" fmla="*/ 2 w 57"/>
                  <a:gd name="T21" fmla="*/ 8 h 29"/>
                  <a:gd name="T22" fmla="*/ 4 w 57"/>
                  <a:gd name="T23" fmla="*/ 8 h 29"/>
                  <a:gd name="T24" fmla="*/ 4 w 57"/>
                  <a:gd name="T25" fmla="*/ 8 h 29"/>
                  <a:gd name="T26" fmla="*/ 6 w 57"/>
                  <a:gd name="T27" fmla="*/ 8 h 29"/>
                  <a:gd name="T28" fmla="*/ 7 w 57"/>
                  <a:gd name="T29" fmla="*/ 7 h 29"/>
                  <a:gd name="T30" fmla="*/ 9 w 57"/>
                  <a:gd name="T31" fmla="*/ 7 h 29"/>
                  <a:gd name="T32" fmla="*/ 10 w 57"/>
                  <a:gd name="T33" fmla="*/ 6 h 29"/>
                  <a:gd name="T34" fmla="*/ 13 w 57"/>
                  <a:gd name="T35" fmla="*/ 3 h 29"/>
                  <a:gd name="T36" fmla="*/ 15 w 57"/>
                  <a:gd name="T37" fmla="*/ 0 h 29"/>
                  <a:gd name="T38" fmla="*/ 15 w 57"/>
                  <a:gd name="T39" fmla="*/ 0 h 2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29"/>
                  <a:gd name="T62" fmla="*/ 57 w 57"/>
                  <a:gd name="T63" fmla="*/ 29 h 2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29">
                    <a:moveTo>
                      <a:pt x="57" y="0"/>
                    </a:moveTo>
                    <a:lnTo>
                      <a:pt x="57" y="0"/>
                    </a:lnTo>
                    <a:lnTo>
                      <a:pt x="50" y="7"/>
                    </a:lnTo>
                    <a:lnTo>
                      <a:pt x="42" y="12"/>
                    </a:lnTo>
                    <a:lnTo>
                      <a:pt x="31" y="15"/>
                    </a:lnTo>
                    <a:lnTo>
                      <a:pt x="21" y="17"/>
                    </a:lnTo>
                    <a:lnTo>
                      <a:pt x="8" y="15"/>
                    </a:lnTo>
                    <a:lnTo>
                      <a:pt x="0" y="28"/>
                    </a:lnTo>
                    <a:lnTo>
                      <a:pt x="7" y="29"/>
                    </a:lnTo>
                    <a:lnTo>
                      <a:pt x="14" y="29"/>
                    </a:lnTo>
                    <a:lnTo>
                      <a:pt x="21" y="29"/>
                    </a:lnTo>
                    <a:lnTo>
                      <a:pt x="28" y="28"/>
                    </a:lnTo>
                    <a:lnTo>
                      <a:pt x="35" y="26"/>
                    </a:lnTo>
                    <a:lnTo>
                      <a:pt x="40" y="22"/>
                    </a:lnTo>
                    <a:lnTo>
                      <a:pt x="50" y="12"/>
                    </a:lnTo>
                    <a:lnTo>
                      <a:pt x="57" y="0"/>
                    </a:lnTo>
                    <a:close/>
                  </a:path>
                </a:pathLst>
              </a:custGeom>
              <a:solidFill>
                <a:schemeClr val="tx1"/>
              </a:solidFill>
              <a:ln w="9525">
                <a:noFill/>
                <a:round/>
                <a:headEnd/>
                <a:tailEnd/>
              </a:ln>
            </p:spPr>
            <p:txBody>
              <a:bodyPr/>
              <a:lstStyle/>
              <a:p>
                <a:endParaRPr lang="fr-FR"/>
              </a:p>
            </p:txBody>
          </p:sp>
          <p:sp>
            <p:nvSpPr>
              <p:cNvPr id="27673" name="Freeform 21"/>
              <p:cNvSpPr>
                <a:spLocks/>
              </p:cNvSpPr>
              <p:nvPr/>
            </p:nvSpPr>
            <p:spPr bwMode="blackWhite">
              <a:xfrm>
                <a:off x="3291" y="2999"/>
                <a:ext cx="47" cy="47"/>
              </a:xfrm>
              <a:custGeom>
                <a:avLst/>
                <a:gdLst>
                  <a:gd name="T0" fmla="*/ 24 w 94"/>
                  <a:gd name="T1" fmla="*/ 12 h 92"/>
                  <a:gd name="T2" fmla="*/ 24 w 94"/>
                  <a:gd name="T3" fmla="*/ 12 h 92"/>
                  <a:gd name="T4" fmla="*/ 23 w 94"/>
                  <a:gd name="T5" fmla="*/ 15 h 92"/>
                  <a:gd name="T6" fmla="*/ 23 w 94"/>
                  <a:gd name="T7" fmla="*/ 17 h 92"/>
                  <a:gd name="T8" fmla="*/ 22 w 94"/>
                  <a:gd name="T9" fmla="*/ 18 h 92"/>
                  <a:gd name="T10" fmla="*/ 20 w 94"/>
                  <a:gd name="T11" fmla="*/ 20 h 92"/>
                  <a:gd name="T12" fmla="*/ 19 w 94"/>
                  <a:gd name="T13" fmla="*/ 22 h 92"/>
                  <a:gd name="T14" fmla="*/ 17 w 94"/>
                  <a:gd name="T15" fmla="*/ 23 h 92"/>
                  <a:gd name="T16" fmla="*/ 14 w 94"/>
                  <a:gd name="T17" fmla="*/ 24 h 92"/>
                  <a:gd name="T18" fmla="*/ 12 w 94"/>
                  <a:gd name="T19" fmla="*/ 24 h 92"/>
                  <a:gd name="T20" fmla="*/ 12 w 94"/>
                  <a:gd name="T21" fmla="*/ 24 h 92"/>
                  <a:gd name="T22" fmla="*/ 10 w 94"/>
                  <a:gd name="T23" fmla="*/ 24 h 92"/>
                  <a:gd name="T24" fmla="*/ 7 w 94"/>
                  <a:gd name="T25" fmla="*/ 23 h 92"/>
                  <a:gd name="T26" fmla="*/ 5 w 94"/>
                  <a:gd name="T27" fmla="*/ 22 h 92"/>
                  <a:gd name="T28" fmla="*/ 3 w 94"/>
                  <a:gd name="T29" fmla="*/ 20 h 92"/>
                  <a:gd name="T30" fmla="*/ 2 w 94"/>
                  <a:gd name="T31" fmla="*/ 18 h 92"/>
                  <a:gd name="T32" fmla="*/ 1 w 94"/>
                  <a:gd name="T33" fmla="*/ 17 h 92"/>
                  <a:gd name="T34" fmla="*/ 1 w 94"/>
                  <a:gd name="T35" fmla="*/ 15 h 92"/>
                  <a:gd name="T36" fmla="*/ 0 w 94"/>
                  <a:gd name="T37" fmla="*/ 12 h 92"/>
                  <a:gd name="T38" fmla="*/ 0 w 94"/>
                  <a:gd name="T39" fmla="*/ 12 h 92"/>
                  <a:gd name="T40" fmla="*/ 1 w 94"/>
                  <a:gd name="T41" fmla="*/ 9 h 92"/>
                  <a:gd name="T42" fmla="*/ 1 w 94"/>
                  <a:gd name="T43" fmla="*/ 7 h 92"/>
                  <a:gd name="T44" fmla="*/ 2 w 94"/>
                  <a:gd name="T45" fmla="*/ 6 h 92"/>
                  <a:gd name="T46" fmla="*/ 3 w 94"/>
                  <a:gd name="T47" fmla="*/ 4 h 92"/>
                  <a:gd name="T48" fmla="*/ 5 w 94"/>
                  <a:gd name="T49" fmla="*/ 2 h 92"/>
                  <a:gd name="T50" fmla="*/ 7 w 94"/>
                  <a:gd name="T51" fmla="*/ 1 h 92"/>
                  <a:gd name="T52" fmla="*/ 10 w 94"/>
                  <a:gd name="T53" fmla="*/ 0 h 92"/>
                  <a:gd name="T54" fmla="*/ 12 w 94"/>
                  <a:gd name="T55" fmla="*/ 0 h 92"/>
                  <a:gd name="T56" fmla="*/ 12 w 94"/>
                  <a:gd name="T57" fmla="*/ 0 h 92"/>
                  <a:gd name="T58" fmla="*/ 14 w 94"/>
                  <a:gd name="T59" fmla="*/ 0 h 92"/>
                  <a:gd name="T60" fmla="*/ 17 w 94"/>
                  <a:gd name="T61" fmla="*/ 1 h 92"/>
                  <a:gd name="T62" fmla="*/ 19 w 94"/>
                  <a:gd name="T63" fmla="*/ 2 h 92"/>
                  <a:gd name="T64" fmla="*/ 20 w 94"/>
                  <a:gd name="T65" fmla="*/ 4 h 92"/>
                  <a:gd name="T66" fmla="*/ 22 w 94"/>
                  <a:gd name="T67" fmla="*/ 6 h 92"/>
                  <a:gd name="T68" fmla="*/ 23 w 94"/>
                  <a:gd name="T69" fmla="*/ 7 h 92"/>
                  <a:gd name="T70" fmla="*/ 23 w 94"/>
                  <a:gd name="T71" fmla="*/ 9 h 92"/>
                  <a:gd name="T72" fmla="*/ 24 w 94"/>
                  <a:gd name="T73" fmla="*/ 12 h 92"/>
                  <a:gd name="T74" fmla="*/ 24 w 94"/>
                  <a:gd name="T75" fmla="*/ 12 h 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4"/>
                  <a:gd name="T115" fmla="*/ 0 h 92"/>
                  <a:gd name="T116" fmla="*/ 94 w 94"/>
                  <a:gd name="T117" fmla="*/ 92 h 9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4" h="92">
                    <a:moveTo>
                      <a:pt x="94" y="47"/>
                    </a:moveTo>
                    <a:lnTo>
                      <a:pt x="94" y="47"/>
                    </a:lnTo>
                    <a:lnTo>
                      <a:pt x="92" y="56"/>
                    </a:lnTo>
                    <a:lnTo>
                      <a:pt x="90" y="64"/>
                    </a:lnTo>
                    <a:lnTo>
                      <a:pt x="85" y="71"/>
                    </a:lnTo>
                    <a:lnTo>
                      <a:pt x="80" y="78"/>
                    </a:lnTo>
                    <a:lnTo>
                      <a:pt x="73" y="85"/>
                    </a:lnTo>
                    <a:lnTo>
                      <a:pt x="66" y="89"/>
                    </a:lnTo>
                    <a:lnTo>
                      <a:pt x="57" y="92"/>
                    </a:lnTo>
                    <a:lnTo>
                      <a:pt x="47" y="92"/>
                    </a:lnTo>
                    <a:lnTo>
                      <a:pt x="38" y="92"/>
                    </a:lnTo>
                    <a:lnTo>
                      <a:pt x="29" y="89"/>
                    </a:lnTo>
                    <a:lnTo>
                      <a:pt x="20" y="85"/>
                    </a:lnTo>
                    <a:lnTo>
                      <a:pt x="13" y="78"/>
                    </a:lnTo>
                    <a:lnTo>
                      <a:pt x="8" y="71"/>
                    </a:lnTo>
                    <a:lnTo>
                      <a:pt x="5" y="64"/>
                    </a:lnTo>
                    <a:lnTo>
                      <a:pt x="1" y="56"/>
                    </a:lnTo>
                    <a:lnTo>
                      <a:pt x="0" y="47"/>
                    </a:lnTo>
                    <a:lnTo>
                      <a:pt x="1" y="36"/>
                    </a:lnTo>
                    <a:lnTo>
                      <a:pt x="5" y="28"/>
                    </a:lnTo>
                    <a:lnTo>
                      <a:pt x="8" y="21"/>
                    </a:lnTo>
                    <a:lnTo>
                      <a:pt x="13" y="14"/>
                    </a:lnTo>
                    <a:lnTo>
                      <a:pt x="20" y="7"/>
                    </a:lnTo>
                    <a:lnTo>
                      <a:pt x="29" y="3"/>
                    </a:lnTo>
                    <a:lnTo>
                      <a:pt x="38" y="0"/>
                    </a:lnTo>
                    <a:lnTo>
                      <a:pt x="47" y="0"/>
                    </a:lnTo>
                    <a:lnTo>
                      <a:pt x="57" y="0"/>
                    </a:lnTo>
                    <a:lnTo>
                      <a:pt x="66" y="3"/>
                    </a:lnTo>
                    <a:lnTo>
                      <a:pt x="73" y="7"/>
                    </a:lnTo>
                    <a:lnTo>
                      <a:pt x="80" y="14"/>
                    </a:lnTo>
                    <a:lnTo>
                      <a:pt x="85" y="21"/>
                    </a:lnTo>
                    <a:lnTo>
                      <a:pt x="90" y="28"/>
                    </a:lnTo>
                    <a:lnTo>
                      <a:pt x="92" y="36"/>
                    </a:lnTo>
                    <a:lnTo>
                      <a:pt x="94" y="47"/>
                    </a:lnTo>
                    <a:close/>
                  </a:path>
                </a:pathLst>
              </a:custGeom>
              <a:solidFill>
                <a:schemeClr val="folHlink"/>
              </a:solidFill>
              <a:ln w="9525">
                <a:solidFill>
                  <a:schemeClr val="tx1"/>
                </a:solidFill>
                <a:round/>
                <a:headEnd/>
                <a:tailEnd/>
              </a:ln>
            </p:spPr>
            <p:txBody>
              <a:bodyPr/>
              <a:lstStyle/>
              <a:p>
                <a:endParaRPr lang="fr-FR"/>
              </a:p>
            </p:txBody>
          </p:sp>
        </p:grpSp>
        <p:sp>
          <p:nvSpPr>
            <p:cNvPr id="27659" name="Text Box 22"/>
            <p:cNvSpPr txBox="1">
              <a:spLocks noChangeArrowheads="1"/>
            </p:cNvSpPr>
            <p:nvPr/>
          </p:nvSpPr>
          <p:spPr bwMode="auto">
            <a:xfrm rot="-749589">
              <a:off x="3232" y="3023"/>
              <a:ext cx="272" cy="212"/>
            </a:xfrm>
            <a:prstGeom prst="rect">
              <a:avLst/>
            </a:prstGeom>
            <a:noFill/>
            <a:ln w="12700">
              <a:noFill/>
              <a:miter lim="800000"/>
              <a:headEnd/>
              <a:tailEnd/>
            </a:ln>
          </p:spPr>
          <p:txBody>
            <a:bodyPr wrap="none">
              <a:spAutoFit/>
            </a:bodyPr>
            <a:lstStyle/>
            <a:p>
              <a:r>
                <a:rPr lang="en-US" sz="1600" b="1"/>
                <a:t>V2</a:t>
              </a:r>
            </a:p>
          </p:txBody>
        </p:sp>
        <p:sp>
          <p:nvSpPr>
            <p:cNvPr id="27660" name="Line 23"/>
            <p:cNvSpPr>
              <a:spLocks noChangeShapeType="1"/>
            </p:cNvSpPr>
            <p:nvPr/>
          </p:nvSpPr>
          <p:spPr bwMode="auto">
            <a:xfrm flipV="1">
              <a:off x="3271" y="3182"/>
              <a:ext cx="239" cy="52"/>
            </a:xfrm>
            <a:prstGeom prst="line">
              <a:avLst/>
            </a:prstGeom>
            <a:noFill/>
            <a:ln w="12700">
              <a:solidFill>
                <a:schemeClr val="tx1"/>
              </a:solidFill>
              <a:round/>
              <a:headEnd/>
              <a:tailEnd/>
            </a:ln>
          </p:spPr>
          <p:txBody>
            <a:bodyPr>
              <a:spAutoFit/>
            </a:bodyPr>
            <a:lstStyle/>
            <a:p>
              <a:endParaRPr lang="fr-FR"/>
            </a:p>
          </p:txBody>
        </p:sp>
        <p:sp>
          <p:nvSpPr>
            <p:cNvPr id="27661" name="Line 24"/>
            <p:cNvSpPr>
              <a:spLocks noChangeShapeType="1"/>
            </p:cNvSpPr>
            <p:nvPr/>
          </p:nvSpPr>
          <p:spPr bwMode="auto">
            <a:xfrm flipV="1">
              <a:off x="3291" y="3222"/>
              <a:ext cx="199" cy="44"/>
            </a:xfrm>
            <a:prstGeom prst="line">
              <a:avLst/>
            </a:prstGeom>
            <a:noFill/>
            <a:ln w="12700">
              <a:solidFill>
                <a:schemeClr val="tx1"/>
              </a:solidFill>
              <a:round/>
              <a:headEnd/>
              <a:tailEnd/>
            </a:ln>
          </p:spPr>
          <p:txBody>
            <a:bodyPr>
              <a:spAutoFit/>
            </a:bodyPr>
            <a:lstStyle/>
            <a:p>
              <a:endParaRPr lang="fr-FR"/>
            </a:p>
          </p:txBody>
        </p:sp>
      </p:grpSp>
    </p:spTree>
    <p:extLst>
      <p:ext uri="{BB962C8B-B14F-4D97-AF65-F5344CB8AC3E}">
        <p14:creationId xmlns:p14="http://schemas.microsoft.com/office/powerpoint/2010/main" val="2861555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pPr>
              <a:defRPr/>
            </a:pPr>
            <a:r>
              <a:rPr lang="fr-FR"/>
              <a:t>Héritage</a:t>
            </a:r>
          </a:p>
        </p:txBody>
      </p:sp>
      <p:sp>
        <p:nvSpPr>
          <p:cNvPr id="45059" name="Rectangle 3"/>
          <p:cNvSpPr>
            <a:spLocks noGrp="1" noChangeArrowheads="1"/>
          </p:cNvSpPr>
          <p:nvPr>
            <p:ph idx="1"/>
          </p:nvPr>
        </p:nvSpPr>
        <p:spPr>
          <a:xfrm>
            <a:off x="127000" y="1312863"/>
            <a:ext cx="8864600" cy="3773487"/>
          </a:xfrm>
        </p:spPr>
        <p:txBody>
          <a:bodyPr/>
          <a:lstStyle/>
          <a:p>
            <a:r>
              <a:rPr lang="fr-FR" dirty="0"/>
              <a:t>L’</a:t>
            </a:r>
            <a:r>
              <a:rPr lang="fr-FR" i="1" dirty="0">
                <a:latin typeface="Century Schoolbook" pitchFamily="18" charset="0"/>
              </a:rPr>
              <a:t>héritage</a:t>
            </a:r>
            <a:r>
              <a:rPr lang="fr-FR" dirty="0"/>
              <a:t> correspond à une façon naturelle de raisonner</a:t>
            </a:r>
          </a:p>
          <a:p>
            <a:pPr lvl="1"/>
            <a:r>
              <a:rPr lang="fr-FR" dirty="0"/>
              <a:t>Il est naturel de définir quelque chose de nouveau par rapport à quelque chose que nous connaissons</a:t>
            </a:r>
          </a:p>
          <a:p>
            <a:pPr lvl="1"/>
            <a:r>
              <a:rPr lang="fr-FR" dirty="0"/>
              <a:t>L’héritage est aussi nommé </a:t>
            </a:r>
            <a:r>
              <a:rPr lang="fr-FR" i="1" dirty="0">
                <a:latin typeface="Century Schoolbook" pitchFamily="18" charset="0"/>
              </a:rPr>
              <a:t>spécialisation</a:t>
            </a:r>
            <a:r>
              <a:rPr lang="fr-FR" dirty="0"/>
              <a:t>, terme technique plus précis</a:t>
            </a:r>
          </a:p>
          <a:p>
            <a:r>
              <a:rPr lang="fr-FR" dirty="0"/>
              <a:t>Par exemple :</a:t>
            </a:r>
          </a:p>
          <a:p>
            <a:pPr lvl="1">
              <a:buFont typeface="Arial" charset="0"/>
              <a:buNone/>
            </a:pPr>
            <a:r>
              <a:rPr lang="fr-FR" i="1" dirty="0">
                <a:latin typeface="Century Schoolbook" pitchFamily="18" charset="0"/>
              </a:rPr>
              <a:t>« Un manager est un employé qui supervise d’autres employés »</a:t>
            </a:r>
          </a:p>
          <a:p>
            <a:pPr lvl="1">
              <a:buFont typeface="Arial" charset="0"/>
              <a:buNone/>
            </a:pPr>
            <a:r>
              <a:rPr lang="fr-FR" i="1" dirty="0">
                <a:latin typeface="Century Schoolbook" pitchFamily="18" charset="0"/>
              </a:rPr>
              <a:t>« Un autobus est une sorte de véhicule conçu pour transporter des passagers »</a:t>
            </a:r>
          </a:p>
          <a:p>
            <a:pPr lvl="1">
              <a:buFont typeface="Arial" charset="0"/>
              <a:buNone/>
            </a:pPr>
            <a:r>
              <a:rPr lang="fr-FR" i="1" dirty="0">
                <a:latin typeface="Century Schoolbook" pitchFamily="18" charset="0"/>
              </a:rPr>
              <a:t>« Un compte épargne est un compte bancaire qui rapporte des intérêts »</a:t>
            </a:r>
          </a:p>
          <a:p>
            <a:r>
              <a:rPr lang="fr-FR" dirty="0"/>
              <a:t>Notez la présence de « est un » ou</a:t>
            </a:r>
            <a:r>
              <a:rPr lang="fr-FR" i="1" dirty="0"/>
              <a:t> « </a:t>
            </a:r>
            <a:r>
              <a:rPr lang="fr-FR" dirty="0"/>
              <a:t>est une sorte de »</a:t>
            </a:r>
            <a:r>
              <a:rPr lang="fr-FR" i="1" dirty="0"/>
              <a:t> </a:t>
            </a:r>
            <a:r>
              <a:rPr lang="fr-FR" dirty="0"/>
              <a:t>dans ces phrases</a:t>
            </a:r>
          </a:p>
          <a:p>
            <a:r>
              <a:rPr lang="fr-FR" dirty="0"/>
              <a:t>Cela favorise la réutilisation du code parce que nous pouvons </a:t>
            </a:r>
            <a:r>
              <a:rPr lang="fr-FR" i="1" dirty="0">
                <a:latin typeface="Century Schoolbook" pitchFamily="18" charset="0"/>
              </a:rPr>
              <a:t>étendre</a:t>
            </a:r>
            <a:r>
              <a:rPr lang="fr-FR" dirty="0"/>
              <a:t> une  classe existante qui fait « presque » ce que nous voulons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050"/>
          <p:cNvSpPr>
            <a:spLocks noGrp="1" noChangeArrowheads="1"/>
          </p:cNvSpPr>
          <p:nvPr>
            <p:ph type="title"/>
          </p:nvPr>
        </p:nvSpPr>
        <p:spPr/>
        <p:txBody>
          <a:bodyPr/>
          <a:lstStyle/>
          <a:p>
            <a:pPr>
              <a:defRPr/>
            </a:pPr>
            <a:r>
              <a:rPr lang="fr-FR" dirty="0"/>
              <a:t>Les trois concepts principaux de l’OO</a:t>
            </a:r>
          </a:p>
        </p:txBody>
      </p:sp>
      <p:sp>
        <p:nvSpPr>
          <p:cNvPr id="8195" name="Rectangle 2051"/>
          <p:cNvSpPr>
            <a:spLocks noGrp="1" noChangeArrowheads="1"/>
          </p:cNvSpPr>
          <p:nvPr>
            <p:ph idx="1"/>
          </p:nvPr>
        </p:nvSpPr>
        <p:spPr>
          <a:xfrm>
            <a:off x="279400" y="1312863"/>
            <a:ext cx="8599488" cy="3900487"/>
          </a:xfrm>
        </p:spPr>
        <p:txBody>
          <a:bodyPr/>
          <a:lstStyle/>
          <a:p>
            <a:pPr>
              <a:tabLst>
                <a:tab pos="8232775" algn="l"/>
              </a:tabLst>
            </a:pPr>
            <a:r>
              <a:rPr lang="fr-FR"/>
              <a:t>C# fournit un support pour les trois concepts principaux de l’OO </a:t>
            </a:r>
            <a:endParaRPr lang="fr-FR" i="1">
              <a:latin typeface="Century Schoolbook" pitchFamily="18" charset="0"/>
            </a:endParaRPr>
          </a:p>
          <a:p>
            <a:pPr lvl="1">
              <a:tabLst>
                <a:tab pos="8232775" algn="l"/>
              </a:tabLst>
            </a:pPr>
            <a:r>
              <a:rPr lang="fr-FR" i="1">
                <a:latin typeface="Century Schoolbook" pitchFamily="18" charset="0"/>
              </a:rPr>
              <a:t>Encapsulation </a:t>
            </a:r>
            <a:r>
              <a:rPr lang="fr-FR"/>
              <a:t>: possibilité de définir une classe en masquant son état derrière son comportement</a:t>
            </a:r>
          </a:p>
          <a:p>
            <a:pPr lvl="1">
              <a:tabLst>
                <a:tab pos="8232775" algn="l"/>
              </a:tabLst>
            </a:pPr>
            <a:r>
              <a:rPr lang="fr-FR" i="1">
                <a:latin typeface="Century Schoolbook" pitchFamily="18" charset="0"/>
              </a:rPr>
              <a:t>Héritage </a:t>
            </a:r>
            <a:r>
              <a:rPr lang="fr-FR"/>
              <a:t>: possibilité de définir une classe qui étend une classe précédemment définie</a:t>
            </a:r>
          </a:p>
          <a:p>
            <a:pPr lvl="1">
              <a:tabLst>
                <a:tab pos="8232775" algn="l"/>
              </a:tabLst>
            </a:pPr>
            <a:r>
              <a:rPr lang="fr-FR" i="1">
                <a:latin typeface="Century Schoolbook" pitchFamily="18" charset="0"/>
              </a:rPr>
              <a:t>Polymorphisme </a:t>
            </a:r>
            <a:r>
              <a:rPr lang="fr-FR"/>
              <a:t>: possibilité d’accéder à des méthodes de classes dérivées en utilisant l’interface de la classe dont elles dérivent</a:t>
            </a:r>
          </a:p>
          <a:p>
            <a:pPr>
              <a:buFont typeface="Arial" charset="0"/>
              <a:buNone/>
              <a:tabLst>
                <a:tab pos="8232775" algn="l"/>
              </a:tabLst>
            </a:pPr>
            <a:endParaRPr lang="fr-FR"/>
          </a:p>
          <a:p>
            <a:pPr>
              <a:buFont typeface="Arial" charset="0"/>
              <a:buNone/>
              <a:tabLst>
                <a:tab pos="8232775" algn="l"/>
              </a:tabLst>
            </a:pPr>
            <a:endParaRPr lang="fr-FR"/>
          </a:p>
          <a:p>
            <a:pPr>
              <a:buFont typeface="Arial" charset="0"/>
              <a:buNone/>
              <a:tabLst>
                <a:tab pos="8232775" algn="l"/>
              </a:tabLst>
            </a:pPr>
            <a:r>
              <a:rPr lang="fr-FR"/>
              <a:t>	   Quels sont les avantages d’une bonne programmation OO ?</a:t>
            </a:r>
          </a:p>
          <a:p>
            <a:pPr>
              <a:buFont typeface="Arial" charset="0"/>
              <a:buNone/>
              <a:tabLst>
                <a:tab pos="8232775" algn="l"/>
              </a:tabLst>
            </a:pPr>
            <a:r>
              <a:rPr lang="fr-FR"/>
              <a:t>	   </a:t>
            </a:r>
            <a:r>
              <a:rPr lang="fr-FR" b="0" u="sng"/>
              <a:t>	</a:t>
            </a:r>
          </a:p>
        </p:txBody>
      </p:sp>
      <p:grpSp>
        <p:nvGrpSpPr>
          <p:cNvPr id="8196" name="Group 2052"/>
          <p:cNvGrpSpPr>
            <a:grpSpLocks/>
          </p:cNvGrpSpPr>
          <p:nvPr/>
        </p:nvGrpSpPr>
        <p:grpSpPr bwMode="auto">
          <a:xfrm>
            <a:off x="342900" y="4406900"/>
            <a:ext cx="374650" cy="269875"/>
            <a:chOff x="590" y="209"/>
            <a:chExt cx="236" cy="170"/>
          </a:xfrm>
        </p:grpSpPr>
        <p:sp>
          <p:nvSpPr>
            <p:cNvPr id="267269" name="Oval 2053"/>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8198" name="Freeform 2054"/>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8199" name="Oval 2055"/>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8200" name="Freeform 2056"/>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46083" name="Text Box 3"/>
          <p:cNvSpPr txBox="1">
            <a:spLocks noChangeArrowheads="1"/>
          </p:cNvSpPr>
          <p:nvPr/>
        </p:nvSpPr>
        <p:spPr bwMode="auto">
          <a:xfrm>
            <a:off x="604838" y="5456238"/>
            <a:ext cx="7764462" cy="304800"/>
          </a:xfrm>
          <a:prstGeom prst="rect">
            <a:avLst/>
          </a:prstGeom>
          <a:noFill/>
          <a:ln w="25400">
            <a:noFill/>
            <a:miter lim="800000"/>
            <a:headEnd/>
            <a:tailEnd/>
          </a:ln>
        </p:spPr>
        <p:txBody>
          <a:bodyPr>
            <a:spAutoFit/>
          </a:bodyPr>
          <a:lstStyle/>
          <a:p>
            <a:pPr algn="ctr">
              <a:spcBef>
                <a:spcPct val="50000"/>
              </a:spcBef>
            </a:pPr>
            <a:r>
              <a:rPr lang="fr-FR" sz="1200"/>
              <a:t>      </a:t>
            </a:r>
            <a:r>
              <a:rPr lang="fr-FR" b="1"/>
              <a:t>Gondole                                          Fourgon                                             Citerne</a:t>
            </a:r>
          </a:p>
        </p:txBody>
      </p:sp>
      <p:sp>
        <p:nvSpPr>
          <p:cNvPr id="291844" name="Rectangle 4"/>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6085" name="Rectangle 5"/>
          <p:cNvSpPr>
            <a:spLocks noChangeArrowheads="1"/>
          </p:cNvSpPr>
          <p:nvPr/>
        </p:nvSpPr>
        <p:spPr bwMode="auto">
          <a:xfrm>
            <a:off x="279400" y="1312863"/>
            <a:ext cx="8599488" cy="199866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None/>
              <a:tabLst>
                <a:tab pos="8232775" algn="l"/>
              </a:tabLst>
            </a:pPr>
            <a:r>
              <a:rPr lang="fr-FR" sz="1800" b="1">
                <a:solidFill>
                  <a:srgbClr val="000080"/>
                </a:solidFill>
              </a:rPr>
              <a:t>	Regardez les exemples de wagons de marchandises ci-dessous. Comment pourriez-vous les définir en termes généraux ?</a:t>
            </a:r>
          </a:p>
          <a:p>
            <a:pPr marL="230188" indent="-230188">
              <a:spcBef>
                <a:spcPts val="1400"/>
              </a:spcBef>
              <a:buClr>
                <a:schemeClr val="accent2"/>
              </a:buClr>
              <a:buSzPct val="115000"/>
              <a:buFont typeface="Arial" charset="0"/>
              <a:buNone/>
              <a:tabLst>
                <a:tab pos="8232775" algn="l"/>
              </a:tabLst>
            </a:pPr>
            <a:r>
              <a:rPr lang="fr-FR" sz="1800" b="1">
                <a:solidFill>
                  <a:srgbClr val="000080"/>
                </a:solidFill>
              </a:rPr>
              <a:t>	</a:t>
            </a:r>
            <a:r>
              <a:rPr lang="fr-FR" sz="1800" b="1" u="sng">
                <a:solidFill>
                  <a:srgbClr val="000080"/>
                </a:solidFill>
              </a:rPr>
              <a:t>	</a:t>
            </a:r>
          </a:p>
          <a:p>
            <a:pPr marL="230188" indent="-230188">
              <a:spcBef>
                <a:spcPts val="1400"/>
              </a:spcBef>
              <a:buClr>
                <a:schemeClr val="accent2"/>
              </a:buClr>
              <a:buSzPct val="115000"/>
              <a:buFont typeface="Arial" charset="0"/>
              <a:buNone/>
              <a:tabLst>
                <a:tab pos="8232775" algn="l"/>
              </a:tabLst>
            </a:pPr>
            <a:r>
              <a:rPr lang="fr-FR" sz="1800" b="1">
                <a:solidFill>
                  <a:srgbClr val="000080"/>
                </a:solidFill>
              </a:rPr>
              <a:t>	Quelles sont les caractéristiques </a:t>
            </a:r>
            <a:r>
              <a:rPr lang="fr-FR" sz="1800" b="1" i="1">
                <a:solidFill>
                  <a:srgbClr val="000080"/>
                </a:solidFill>
                <a:latin typeface="Century Schoolbook" pitchFamily="18" charset="0"/>
              </a:rPr>
              <a:t>générales</a:t>
            </a:r>
            <a:r>
              <a:rPr lang="fr-FR" sz="1800" b="1">
                <a:solidFill>
                  <a:srgbClr val="000080"/>
                </a:solidFill>
              </a:rPr>
              <a:t> et celles qui sont </a:t>
            </a:r>
            <a:r>
              <a:rPr lang="fr-FR" sz="1800" b="1" i="1">
                <a:solidFill>
                  <a:srgbClr val="000080"/>
                </a:solidFill>
                <a:latin typeface="Century Schoolbook" pitchFamily="18" charset="0"/>
              </a:rPr>
              <a:t>uniques</a:t>
            </a:r>
            <a:r>
              <a:rPr lang="fr-FR" sz="1800" b="1">
                <a:solidFill>
                  <a:srgbClr val="000080"/>
                </a:solidFill>
              </a:rPr>
              <a:t> ?</a:t>
            </a:r>
          </a:p>
          <a:p>
            <a:pPr marL="230188" indent="-230188">
              <a:spcBef>
                <a:spcPts val="1400"/>
              </a:spcBef>
              <a:buClr>
                <a:schemeClr val="accent2"/>
              </a:buClr>
              <a:buSzPct val="115000"/>
              <a:buFont typeface="Arial" charset="0"/>
              <a:buNone/>
              <a:tabLst>
                <a:tab pos="8232775" algn="l"/>
              </a:tabLst>
            </a:pPr>
            <a:r>
              <a:rPr lang="fr-FR" sz="1800" b="1">
                <a:solidFill>
                  <a:srgbClr val="000080"/>
                </a:solidFill>
              </a:rPr>
              <a:t>	</a:t>
            </a:r>
            <a:r>
              <a:rPr lang="fr-FR" sz="1800" b="1" u="sng">
                <a:solidFill>
                  <a:srgbClr val="000080"/>
                </a:solidFill>
              </a:rPr>
              <a:t>	</a:t>
            </a:r>
            <a:endParaRPr lang="fr-FR" sz="1800">
              <a:solidFill>
                <a:srgbClr val="000080"/>
              </a:solidFill>
            </a:endParaRPr>
          </a:p>
        </p:txBody>
      </p:sp>
      <p:pic>
        <p:nvPicPr>
          <p:cNvPr id="46086" name="Picture 6" descr="gondola[1]"/>
          <p:cNvPicPr>
            <a:picLocks noChangeAspect="1" noChangeArrowheads="1"/>
          </p:cNvPicPr>
          <p:nvPr/>
        </p:nvPicPr>
        <p:blipFill>
          <a:blip r:embed="rId3"/>
          <a:srcRect/>
          <a:stretch>
            <a:fillRect/>
          </a:stretch>
        </p:blipFill>
        <p:spPr bwMode="auto">
          <a:xfrm>
            <a:off x="493713" y="4338638"/>
            <a:ext cx="2563812" cy="1157287"/>
          </a:xfrm>
          <a:prstGeom prst="rect">
            <a:avLst/>
          </a:prstGeom>
          <a:noFill/>
          <a:ln w="9525">
            <a:noFill/>
            <a:miter lim="800000"/>
            <a:headEnd/>
            <a:tailEnd/>
          </a:ln>
        </p:spPr>
      </p:pic>
      <p:pic>
        <p:nvPicPr>
          <p:cNvPr id="46087" name="Picture 7" descr="rndbox[1]"/>
          <p:cNvPicPr>
            <a:picLocks noChangeAspect="1" noChangeArrowheads="1"/>
          </p:cNvPicPr>
          <p:nvPr/>
        </p:nvPicPr>
        <p:blipFill>
          <a:blip r:embed="rId4"/>
          <a:srcRect/>
          <a:stretch>
            <a:fillRect/>
          </a:stretch>
        </p:blipFill>
        <p:spPr bwMode="auto">
          <a:xfrm>
            <a:off x="3222625" y="4170363"/>
            <a:ext cx="2619375" cy="1192212"/>
          </a:xfrm>
          <a:prstGeom prst="rect">
            <a:avLst/>
          </a:prstGeom>
          <a:noFill/>
          <a:ln w="9525">
            <a:noFill/>
            <a:miter lim="800000"/>
            <a:headEnd/>
            <a:tailEnd/>
          </a:ln>
        </p:spPr>
      </p:pic>
      <p:pic>
        <p:nvPicPr>
          <p:cNvPr id="46088" name="Picture 8" descr="hoacfx86240a[1]"/>
          <p:cNvPicPr>
            <a:picLocks noChangeAspect="1" noChangeArrowheads="1"/>
          </p:cNvPicPr>
          <p:nvPr/>
        </p:nvPicPr>
        <p:blipFill>
          <a:blip r:embed="rId5">
            <a:grayscl/>
          </a:blip>
          <a:srcRect/>
          <a:stretch>
            <a:fillRect/>
          </a:stretch>
        </p:blipFill>
        <p:spPr bwMode="auto">
          <a:xfrm>
            <a:off x="6100763" y="3954463"/>
            <a:ext cx="2224087" cy="1416050"/>
          </a:xfrm>
          <a:prstGeom prst="rect">
            <a:avLst/>
          </a:prstGeom>
          <a:noFill/>
          <a:ln w="9525">
            <a:noFill/>
            <a:miter lim="800000"/>
            <a:headEnd/>
            <a:tailEnd/>
          </a:ln>
        </p:spPr>
      </p:pic>
      <p:grpSp>
        <p:nvGrpSpPr>
          <p:cNvPr id="46089" name="Group 9"/>
          <p:cNvGrpSpPr>
            <a:grpSpLocks/>
          </p:cNvGrpSpPr>
          <p:nvPr/>
        </p:nvGrpSpPr>
        <p:grpSpPr bwMode="auto">
          <a:xfrm>
            <a:off x="136525" y="1341438"/>
            <a:ext cx="374650" cy="269875"/>
            <a:chOff x="590" y="209"/>
            <a:chExt cx="236" cy="170"/>
          </a:xfrm>
        </p:grpSpPr>
        <p:sp>
          <p:nvSpPr>
            <p:cNvPr id="291850" name="Oval 10"/>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6097" name="Freeform 11"/>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6098" name="Oval 12"/>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6099" name="Freeform 13"/>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46090" name="Group 14"/>
          <p:cNvGrpSpPr>
            <a:grpSpLocks/>
          </p:cNvGrpSpPr>
          <p:nvPr/>
        </p:nvGrpSpPr>
        <p:grpSpPr bwMode="auto">
          <a:xfrm>
            <a:off x="134938" y="2524125"/>
            <a:ext cx="374650" cy="269875"/>
            <a:chOff x="590" y="209"/>
            <a:chExt cx="236" cy="170"/>
          </a:xfrm>
        </p:grpSpPr>
        <p:sp>
          <p:nvSpPr>
            <p:cNvPr id="291855" name="Oval 1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46093" name="Freeform 1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46094" name="Oval 1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46095" name="Freeform 1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291859" name="Rectangle 19"/>
          <p:cNvSpPr>
            <a:spLocks noGrp="1" noChangeArrowheads="1"/>
          </p:cNvSpPr>
          <p:nvPr>
            <p:ph type="title"/>
          </p:nvPr>
        </p:nvSpPr>
        <p:spPr/>
        <p:txBody>
          <a:bodyPr/>
          <a:lstStyle/>
          <a:p>
            <a:pPr>
              <a:defRPr/>
            </a:pPr>
            <a:r>
              <a:rPr lang="fr-FR"/>
              <a:t>Analyse des wagons de marchandises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aphicFrame>
        <p:nvGraphicFramePr>
          <p:cNvPr id="47163" name="Group 59"/>
          <p:cNvGraphicFramePr>
            <a:graphicFrameLocks noGrp="1"/>
          </p:cNvGraphicFramePr>
          <p:nvPr/>
        </p:nvGraphicFramePr>
        <p:xfrm>
          <a:off x="333375" y="4795838"/>
          <a:ext cx="1901825" cy="1358202"/>
        </p:xfrm>
        <a:graphic>
          <a:graphicData uri="http://schemas.openxmlformats.org/drawingml/2006/table">
            <a:tbl>
              <a:tblPr/>
              <a:tblGrid>
                <a:gridCol w="1901825">
                  <a:extLst>
                    <a:ext uri="{9D8B030D-6E8A-4147-A177-3AD203B41FA5}">
                      <a16:colId xmlns:a16="http://schemas.microsoft.com/office/drawing/2014/main" val="20000"/>
                    </a:ext>
                  </a:extLst>
                </a:gridCol>
              </a:tblGrid>
              <a:tr h="223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Citerne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476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rayon</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a:t>
                      </a:r>
                      <a:r>
                        <a:rPr kumimoji="0" lang="fr-FR" sz="1400" b="0" i="0" u="none" strike="noStrike" cap="none" normalizeH="0" baseline="0">
                          <a:ln>
                            <a:noFill/>
                          </a:ln>
                          <a:solidFill>
                            <a:srgbClr val="000080"/>
                          </a:solidFill>
                          <a:effectLst/>
                          <a:latin typeface="Arial" charset="0"/>
                        </a:rPr>
                        <a:t>double</a:t>
                      </a:r>
                      <a:r>
                        <a:rPr kumimoji="0" lang="fr-FR" sz="1400" b="0" i="0" u="none" strike="noStrike" cap="none" normalizeH="0" baseline="0" noProof="1">
                          <a:ln>
                            <a:noFill/>
                          </a:ln>
                          <a:solidFill>
                            <a:srgbClr val="000080"/>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769938">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Rayon { get }</a:t>
                      </a:r>
                      <a:r>
                        <a:rPr kumimoji="0" lang="fr-FR" sz="1400" b="0" i="0" u="none" strike="noStrike" cap="none" normalizeH="0" baseline="0">
                          <a:ln>
                            <a:noFill/>
                          </a:ln>
                          <a:solidFill>
                            <a:srgbClr val="000080"/>
                          </a:solidFill>
                          <a:effectLst/>
                          <a:latin typeface="Arial" charset="0"/>
                        </a:rPr>
                        <a:t> : </a:t>
                      </a:r>
                      <a:r>
                        <a:rPr kumimoji="0" lang="fr-FR" sz="1400" b="0" i="0" u="none" strike="noStrike" cap="none" normalizeH="0" baseline="0" noProof="1">
                          <a:ln>
                            <a:noFill/>
                          </a:ln>
                          <a:solidFill>
                            <a:srgbClr val="000080"/>
                          </a:solidFill>
                          <a:effectLst/>
                          <a:latin typeface="Arial" charset="0"/>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graphicFrame>
        <p:nvGraphicFramePr>
          <p:cNvPr id="47162" name="Group 58"/>
          <p:cNvGraphicFramePr>
            <a:graphicFrameLocks noGrp="1"/>
          </p:cNvGraphicFramePr>
          <p:nvPr/>
        </p:nvGraphicFramePr>
        <p:xfrm>
          <a:off x="2455863" y="1717675"/>
          <a:ext cx="1935162" cy="2223708"/>
        </p:xfrm>
        <a:graphic>
          <a:graphicData uri="http://schemas.openxmlformats.org/drawingml/2006/table">
            <a:tbl>
              <a:tblPr/>
              <a:tblGrid>
                <a:gridCol w="1935162">
                  <a:extLst>
                    <a:ext uri="{9D8B030D-6E8A-4147-A177-3AD203B41FA5}">
                      <a16:colId xmlns:a16="http://schemas.microsoft.com/office/drawing/2014/main" val="20000"/>
                    </a:ext>
                  </a:extLst>
                </a:gridCol>
              </a:tblGrid>
              <a:tr h="34448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WagonMarchandise</a:t>
                      </a:r>
                    </a:p>
                  </a:txBody>
                  <a:tcPr marL="90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9715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longueur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int </a:t>
                      </a: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largeur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int</a:t>
                      </a: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hauteur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int </a:t>
                      </a:r>
                      <a:endParaRPr kumimoji="0" lang="fr-FR" sz="1400" b="0" i="0" u="none" strike="noStrike" cap="none" normalizeH="0" baseline="0">
                        <a:ln>
                          <a:noFill/>
                        </a:ln>
                        <a:solidFill>
                          <a:srgbClr val="000080"/>
                        </a:solidFill>
                        <a:effectLst/>
                        <a:latin typeface="Arial" charset="0"/>
                      </a:endParaRPr>
                    </a:p>
                    <a:p>
                      <a:pPr marL="0" marR="0" lvl="0" indent="0" algn="l" defTabSz="914400" rtl="0" eaLnBrk="0" fontAlgn="base" latinLnBrk="0" hangingPunct="0">
                        <a:lnSpc>
                          <a:spcPct val="90000"/>
                        </a:lnSpc>
                        <a:spcBef>
                          <a:spcPct val="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matricule : string</a:t>
                      </a: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 … autres champs …</a:t>
                      </a:r>
                    </a:p>
                  </a:txBody>
                  <a:tcPr marL="90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82550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int  Longueur { get }</a:t>
                      </a:r>
                      <a:br>
                        <a:rPr kumimoji="0" lang="fr-FR" sz="1400" b="0" i="0" u="none" strike="noStrike" cap="none" normalizeH="0" baseline="0">
                          <a:ln>
                            <a:noFill/>
                          </a:ln>
                          <a:solidFill>
                            <a:srgbClr val="000080"/>
                          </a:solidFill>
                          <a:effectLst/>
                          <a:latin typeface="Arial" charset="0"/>
                        </a:rPr>
                      </a:br>
                      <a:br>
                        <a:rPr kumimoji="0" lang="fr-FR" sz="1400" b="0" i="0" u="none" strike="noStrike" cap="none" normalizeH="0" baseline="0">
                          <a:ln>
                            <a:noFill/>
                          </a:ln>
                          <a:solidFill>
                            <a:srgbClr val="000080"/>
                          </a:solidFill>
                          <a:effectLst/>
                          <a:latin typeface="Arial" charset="0"/>
                        </a:rPr>
                      </a:br>
                      <a:r>
                        <a:rPr kumimoji="0" lang="fr-FR" sz="1400" b="0" i="0" u="none" strike="noStrike" cap="none" normalizeH="0" baseline="0" noProof="1">
                          <a:ln>
                            <a:noFill/>
                          </a:ln>
                          <a:solidFill>
                            <a:srgbClr val="000080"/>
                          </a:solidFill>
                          <a:effectLst/>
                          <a:latin typeface="Arial" charset="0"/>
                        </a:rPr>
                        <a:t>… autres méthodes</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a:t>
                      </a:r>
                    </a:p>
                  </a:txBody>
                  <a:tcPr marL="90000" marR="36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sp>
        <p:nvSpPr>
          <p:cNvPr id="300056" name="Rectangle 24"/>
          <p:cNvSpPr>
            <a:spLocks noGrp="1" noChangeArrowheads="1"/>
          </p:cNvSpPr>
          <p:nvPr>
            <p:ph type="title"/>
          </p:nvPr>
        </p:nvSpPr>
        <p:spPr/>
        <p:txBody>
          <a:bodyPr/>
          <a:lstStyle/>
          <a:p>
            <a:pPr>
              <a:defRPr/>
            </a:pPr>
            <a:r>
              <a:rPr lang="fr-FR"/>
              <a:t>Analyse des wagons de marchandises</a:t>
            </a:r>
            <a:r>
              <a:rPr lang="fr-FR">
                <a:cs typeface="Arial" charset="0"/>
              </a:rPr>
              <a:t> </a:t>
            </a:r>
            <a:br>
              <a:rPr lang="fr-FR">
                <a:cs typeface="Arial" charset="0"/>
              </a:rPr>
            </a:br>
            <a:r>
              <a:rPr lang="fr-FR">
                <a:cs typeface="Arial" charset="0"/>
              </a:rPr>
              <a:t>(suite)</a:t>
            </a:r>
          </a:p>
        </p:txBody>
      </p:sp>
      <p:sp>
        <p:nvSpPr>
          <p:cNvPr id="47128" name="Rectangle 25"/>
          <p:cNvSpPr>
            <a:spLocks noGrp="1" noChangeArrowheads="1"/>
          </p:cNvSpPr>
          <p:nvPr>
            <p:ph idx="1"/>
          </p:nvPr>
        </p:nvSpPr>
        <p:spPr>
          <a:xfrm>
            <a:off x="303213" y="1247775"/>
            <a:ext cx="8513762" cy="366713"/>
          </a:xfrm>
        </p:spPr>
        <p:txBody>
          <a:bodyPr/>
          <a:lstStyle/>
          <a:p>
            <a:r>
              <a:rPr lang="fr-FR">
                <a:cs typeface="Arial" charset="0"/>
              </a:rPr>
              <a:t>Nous pouvons créer une hiérarchie d’héritage représentée ici avec UML :</a:t>
            </a:r>
          </a:p>
        </p:txBody>
      </p:sp>
      <p:graphicFrame>
        <p:nvGraphicFramePr>
          <p:cNvPr id="300109" name="Group 77"/>
          <p:cNvGraphicFramePr>
            <a:graphicFrameLocks noGrp="1"/>
          </p:cNvGraphicFramePr>
          <p:nvPr/>
        </p:nvGraphicFramePr>
        <p:xfrm>
          <a:off x="2503488" y="4795838"/>
          <a:ext cx="1901825" cy="1401001"/>
        </p:xfrm>
        <a:graphic>
          <a:graphicData uri="http://schemas.openxmlformats.org/drawingml/2006/table">
            <a:tbl>
              <a:tblPr/>
              <a:tblGrid>
                <a:gridCol w="1901825">
                  <a:extLst>
                    <a:ext uri="{9D8B030D-6E8A-4147-A177-3AD203B41FA5}">
                      <a16:colId xmlns:a16="http://schemas.microsoft.com/office/drawing/2014/main" val="20000"/>
                    </a:ext>
                  </a:extLst>
                </a:gridCol>
              </a:tblGrid>
              <a:tr h="223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a:ln>
                            <a:noFill/>
                          </a:ln>
                          <a:solidFill>
                            <a:srgbClr val="000080"/>
                          </a:solidFill>
                          <a:effectLst/>
                          <a:latin typeface="Arial" charset="0"/>
                        </a:rPr>
                        <a:t>Fourgon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476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Champs spécifiques à un fourgon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6207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Méthodes spécifiques à un fourgon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graphicFrame>
        <p:nvGraphicFramePr>
          <p:cNvPr id="300107" name="Group 75"/>
          <p:cNvGraphicFramePr>
            <a:graphicFrameLocks noGrp="1"/>
          </p:cNvGraphicFramePr>
          <p:nvPr/>
        </p:nvGraphicFramePr>
        <p:xfrm>
          <a:off x="4600575" y="4783138"/>
          <a:ext cx="1946275" cy="1362901"/>
        </p:xfrm>
        <a:graphic>
          <a:graphicData uri="http://schemas.openxmlformats.org/drawingml/2006/table">
            <a:tbl>
              <a:tblPr/>
              <a:tblGrid>
                <a:gridCol w="1946275">
                  <a:extLst>
                    <a:ext uri="{9D8B030D-6E8A-4147-A177-3AD203B41FA5}">
                      <a16:colId xmlns:a16="http://schemas.microsoft.com/office/drawing/2014/main" val="20000"/>
                    </a:ext>
                  </a:extLst>
                </a:gridCol>
              </a:tblGrid>
              <a:tr h="223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a:ln>
                            <a:noFill/>
                          </a:ln>
                          <a:solidFill>
                            <a:srgbClr val="000080"/>
                          </a:solidFill>
                          <a:effectLst/>
                          <a:latin typeface="Arial" charset="0"/>
                        </a:rPr>
                        <a:t>Gondole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247650">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Champs spécifiques à une gondole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5826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FR" sz="1400" b="0" i="0" u="none" strike="noStrike" cap="none" normalizeH="0" baseline="0">
                          <a:ln>
                            <a:noFill/>
                          </a:ln>
                          <a:solidFill>
                            <a:srgbClr val="000080"/>
                          </a:solidFill>
                          <a:effectLst/>
                          <a:latin typeface="Arial" charset="0"/>
                        </a:rPr>
                        <a:t>Méthodes spécifiques à une gondole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sp>
        <p:nvSpPr>
          <p:cNvPr id="47149" name="Line 46"/>
          <p:cNvSpPr>
            <a:spLocks noChangeShapeType="1"/>
          </p:cNvSpPr>
          <p:nvPr/>
        </p:nvSpPr>
        <p:spPr bwMode="auto">
          <a:xfrm>
            <a:off x="1284288" y="4467225"/>
            <a:ext cx="1587" cy="330200"/>
          </a:xfrm>
          <a:prstGeom prst="line">
            <a:avLst/>
          </a:prstGeom>
          <a:noFill/>
          <a:ln w="25400">
            <a:solidFill>
              <a:schemeClr val="tx1"/>
            </a:solidFill>
            <a:round/>
            <a:headEnd/>
            <a:tailEnd/>
          </a:ln>
        </p:spPr>
        <p:txBody>
          <a:bodyPr>
            <a:spAutoFit/>
          </a:bodyPr>
          <a:lstStyle/>
          <a:p>
            <a:endParaRPr lang="fr-FR"/>
          </a:p>
        </p:txBody>
      </p:sp>
      <p:sp>
        <p:nvSpPr>
          <p:cNvPr id="47150" name="Line 47"/>
          <p:cNvSpPr>
            <a:spLocks noChangeShapeType="1"/>
          </p:cNvSpPr>
          <p:nvPr/>
        </p:nvSpPr>
        <p:spPr bwMode="auto">
          <a:xfrm>
            <a:off x="5618163" y="4445000"/>
            <a:ext cx="1587" cy="342900"/>
          </a:xfrm>
          <a:prstGeom prst="line">
            <a:avLst/>
          </a:prstGeom>
          <a:noFill/>
          <a:ln w="25400">
            <a:solidFill>
              <a:schemeClr val="tx1"/>
            </a:solidFill>
            <a:round/>
            <a:headEnd/>
            <a:tailEnd/>
          </a:ln>
        </p:spPr>
        <p:txBody>
          <a:bodyPr>
            <a:spAutoFit/>
          </a:bodyPr>
          <a:lstStyle/>
          <a:p>
            <a:endParaRPr lang="fr-FR"/>
          </a:p>
        </p:txBody>
      </p:sp>
      <p:sp>
        <p:nvSpPr>
          <p:cNvPr id="47151" name="Line 48"/>
          <p:cNvSpPr>
            <a:spLocks noChangeShapeType="1"/>
          </p:cNvSpPr>
          <p:nvPr/>
        </p:nvSpPr>
        <p:spPr bwMode="auto">
          <a:xfrm>
            <a:off x="1277938" y="4456113"/>
            <a:ext cx="4330700" cy="1587"/>
          </a:xfrm>
          <a:prstGeom prst="line">
            <a:avLst/>
          </a:prstGeom>
          <a:noFill/>
          <a:ln w="28575">
            <a:solidFill>
              <a:schemeClr val="tx1"/>
            </a:solidFill>
            <a:round/>
            <a:headEnd/>
            <a:tailEnd/>
          </a:ln>
        </p:spPr>
        <p:txBody>
          <a:bodyPr>
            <a:spAutoFit/>
          </a:bodyPr>
          <a:lstStyle/>
          <a:p>
            <a:endParaRPr lang="fr-FR"/>
          </a:p>
        </p:txBody>
      </p:sp>
      <p:sp>
        <p:nvSpPr>
          <p:cNvPr id="47152" name="AutoShape 49"/>
          <p:cNvSpPr>
            <a:spLocks noChangeArrowheads="1"/>
          </p:cNvSpPr>
          <p:nvPr/>
        </p:nvSpPr>
        <p:spPr bwMode="blackWhite">
          <a:xfrm>
            <a:off x="3227388" y="3962400"/>
            <a:ext cx="304800" cy="228600"/>
          </a:xfrm>
          <a:prstGeom prst="triangle">
            <a:avLst>
              <a:gd name="adj" fmla="val 50000"/>
            </a:avLst>
          </a:prstGeom>
          <a:solidFill>
            <a:schemeClr val="accent1"/>
          </a:solidFill>
          <a:ln w="12700">
            <a:solidFill>
              <a:schemeClr val="tx1"/>
            </a:solidFill>
            <a:miter lim="800000"/>
            <a:headEnd/>
            <a:tailEnd/>
          </a:ln>
        </p:spPr>
        <p:txBody>
          <a:bodyPr anchor="ctr">
            <a:spAutoFit/>
          </a:bodyPr>
          <a:lstStyle/>
          <a:p>
            <a:endParaRPr lang="fr-FR"/>
          </a:p>
        </p:txBody>
      </p:sp>
      <p:sp>
        <p:nvSpPr>
          <p:cNvPr id="47153" name="Line 50"/>
          <p:cNvSpPr>
            <a:spLocks noChangeShapeType="1"/>
          </p:cNvSpPr>
          <p:nvPr/>
        </p:nvSpPr>
        <p:spPr bwMode="auto">
          <a:xfrm>
            <a:off x="3381375" y="4200525"/>
            <a:ext cx="0" cy="596900"/>
          </a:xfrm>
          <a:prstGeom prst="line">
            <a:avLst/>
          </a:prstGeom>
          <a:noFill/>
          <a:ln w="28575">
            <a:solidFill>
              <a:schemeClr val="tx1"/>
            </a:solidFill>
            <a:round/>
            <a:headEnd/>
            <a:tailEnd/>
          </a:ln>
        </p:spPr>
        <p:txBody>
          <a:bodyPr>
            <a:spAutoFit/>
          </a:bodyPr>
          <a:lstStyle/>
          <a:p>
            <a:endParaRPr lang="fr-FR"/>
          </a:p>
        </p:txBody>
      </p:sp>
      <p:sp>
        <p:nvSpPr>
          <p:cNvPr id="47154" name="AutoShape 52"/>
          <p:cNvSpPr>
            <a:spLocks noChangeArrowheads="1"/>
          </p:cNvSpPr>
          <p:nvPr/>
        </p:nvSpPr>
        <p:spPr bwMode="blackWhite">
          <a:xfrm>
            <a:off x="4894263" y="3811588"/>
            <a:ext cx="2478087" cy="314325"/>
          </a:xfrm>
          <a:prstGeom prst="wedgeRectCallout">
            <a:avLst>
              <a:gd name="adj1" fmla="val -102657"/>
              <a:gd name="adj2" fmla="val 43435"/>
            </a:avLst>
          </a:prstGeom>
          <a:solidFill>
            <a:schemeClr val="hlink"/>
          </a:solidFill>
          <a:ln w="12700">
            <a:solidFill>
              <a:schemeClr val="tx1"/>
            </a:solidFill>
            <a:miter lim="800000"/>
            <a:headEnd/>
            <a:tailEnd/>
          </a:ln>
        </p:spPr>
        <p:txBody>
          <a:bodyPr/>
          <a:lstStyle/>
          <a:p>
            <a:r>
              <a:rPr lang="fr-FR" b="1"/>
              <a:t>Symbole UML de l’héritage</a:t>
            </a:r>
          </a:p>
        </p:txBody>
      </p:sp>
      <p:sp>
        <p:nvSpPr>
          <p:cNvPr id="47155" name="Text Box 53"/>
          <p:cNvSpPr txBox="1">
            <a:spLocks noChangeArrowheads="1"/>
          </p:cNvSpPr>
          <p:nvPr/>
        </p:nvSpPr>
        <p:spPr bwMode="auto">
          <a:xfrm>
            <a:off x="4530725" y="2219325"/>
            <a:ext cx="3522663" cy="825500"/>
          </a:xfrm>
          <a:prstGeom prst="rect">
            <a:avLst/>
          </a:prstGeom>
          <a:noFill/>
          <a:ln w="12700">
            <a:noFill/>
            <a:miter lim="800000"/>
            <a:headEnd/>
            <a:tailEnd/>
          </a:ln>
        </p:spPr>
        <p:txBody>
          <a:bodyPr>
            <a:spAutoFit/>
          </a:bodyPr>
          <a:lstStyle/>
          <a:p>
            <a:pPr>
              <a:buFont typeface="Wingdings" pitchFamily="2" charset="2"/>
              <a:buChar char="ß"/>
            </a:pPr>
            <a:r>
              <a:rPr lang="fr-FR" sz="1600"/>
              <a:t> </a:t>
            </a:r>
            <a:r>
              <a:rPr lang="fr-FR" sz="1600" b="1"/>
              <a:t>Classe de base :</a:t>
            </a:r>
          </a:p>
          <a:p>
            <a:pPr>
              <a:buFont typeface="Wingdings" pitchFamily="2" charset="2"/>
              <a:buNone/>
            </a:pPr>
            <a:r>
              <a:rPr lang="fr-FR" sz="1600" b="1"/>
              <a:t>    Tous les champs et méthodes</a:t>
            </a:r>
            <a:br>
              <a:rPr lang="fr-FR" sz="1600" b="1"/>
            </a:br>
            <a:r>
              <a:rPr lang="fr-FR" sz="1600" b="1"/>
              <a:t>    communs ou généraux sont ici</a:t>
            </a:r>
          </a:p>
        </p:txBody>
      </p:sp>
      <p:sp>
        <p:nvSpPr>
          <p:cNvPr id="47156" name="Text Box 60"/>
          <p:cNvSpPr txBox="1">
            <a:spLocks noChangeArrowheads="1"/>
          </p:cNvSpPr>
          <p:nvPr/>
        </p:nvSpPr>
        <p:spPr bwMode="auto">
          <a:xfrm>
            <a:off x="6573838" y="4986338"/>
            <a:ext cx="2401887" cy="1069975"/>
          </a:xfrm>
          <a:prstGeom prst="rect">
            <a:avLst/>
          </a:prstGeom>
          <a:noFill/>
          <a:ln w="12700">
            <a:noFill/>
            <a:miter lim="800000"/>
            <a:headEnd/>
            <a:tailEnd/>
          </a:ln>
        </p:spPr>
        <p:txBody>
          <a:bodyPr rIns="54000">
            <a:spAutoFit/>
          </a:bodyPr>
          <a:lstStyle/>
          <a:p>
            <a:pPr>
              <a:buFont typeface="Wingdings" pitchFamily="2" charset="2"/>
              <a:buChar char="ß"/>
            </a:pPr>
            <a:r>
              <a:rPr lang="fr-FR" sz="1600" b="1"/>
              <a:t> Classes dérivées :</a:t>
            </a:r>
            <a:endParaRPr lang="fr-FR" sz="1600" b="1">
              <a:sym typeface="Wingdings" pitchFamily="2" charset="2"/>
            </a:endParaRPr>
          </a:p>
          <a:p>
            <a:pPr>
              <a:buFont typeface="Wingdings" pitchFamily="2" charset="2"/>
              <a:buNone/>
            </a:pPr>
            <a:r>
              <a:rPr lang="fr-FR" sz="1600" b="1">
                <a:sym typeface="Wingdings" pitchFamily="2" charset="2"/>
              </a:rPr>
              <a:t>Tous les champs et méthodes particuliers sont ici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295939" name="Rectangle 3"/>
          <p:cNvSpPr>
            <a:spLocks noChangeArrowheads="1"/>
          </p:cNvSpPr>
          <p:nvPr/>
        </p:nvSpPr>
        <p:spPr bwMode="blackWhite">
          <a:xfrm>
            <a:off x="306388" y="1560513"/>
            <a:ext cx="8567737" cy="27527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en-US" sz="1600" b="1">
                <a:latin typeface="Courier New" pitchFamily="49" charset="0"/>
              </a:rPr>
              <a:t>using</a:t>
            </a:r>
            <a:r>
              <a:rPr lang="en-US" sz="1600">
                <a:latin typeface="Courier New" pitchFamily="49" charset="0"/>
              </a:rPr>
              <a:t> System;</a:t>
            </a:r>
          </a:p>
          <a:p>
            <a:pPr>
              <a:lnSpc>
                <a:spcPct val="90000"/>
              </a:lnSpc>
              <a:defRPr/>
            </a:pPr>
            <a:r>
              <a:rPr lang="en-US" sz="1600" b="1">
                <a:latin typeface="Courier New" pitchFamily="49" charset="0"/>
              </a:rPr>
              <a:t>namespace</a:t>
            </a:r>
            <a:r>
              <a:rPr lang="en-US" sz="1600">
                <a:latin typeface="Courier New" pitchFamily="49" charset="0"/>
              </a:rPr>
              <a:t> Trains</a:t>
            </a:r>
          </a:p>
          <a:p>
            <a:pPr>
              <a:lnSpc>
                <a:spcPct val="90000"/>
              </a:lnSpc>
              <a:defRPr/>
            </a:pPr>
            <a:r>
              <a:rPr lang="en-US" sz="1600">
                <a:latin typeface="Courier New" pitchFamily="49" charset="0"/>
              </a:rPr>
              <a:t>{</a:t>
            </a:r>
          </a:p>
          <a:p>
            <a:pPr>
              <a:lnSpc>
                <a:spcPct val="90000"/>
              </a:lnSpc>
              <a:defRPr/>
            </a:pPr>
            <a:r>
              <a:rPr lang="en-US" sz="1600" b="1">
                <a:latin typeface="Courier New" pitchFamily="49" charset="0"/>
              </a:rPr>
              <a:t>    public class</a:t>
            </a:r>
            <a:r>
              <a:rPr lang="en-US" sz="1600">
                <a:latin typeface="Courier New" pitchFamily="49" charset="0"/>
              </a:rPr>
              <a:t> WagonMarchandise</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	</a:t>
            </a:r>
            <a:r>
              <a:rPr lang="en-US" sz="1600" b="1">
                <a:latin typeface="Courier New" pitchFamily="49" charset="0"/>
              </a:rPr>
              <a:t>private int</a:t>
            </a:r>
            <a:r>
              <a:rPr lang="en-US" sz="1600">
                <a:latin typeface="Courier New" pitchFamily="49" charset="0"/>
              </a:rPr>
              <a:t> longueur, largeur, hauteur;</a:t>
            </a:r>
          </a:p>
          <a:p>
            <a:pPr>
              <a:lnSpc>
                <a:spcPct val="90000"/>
              </a:lnSpc>
              <a:defRPr/>
            </a:pPr>
            <a:r>
              <a:rPr lang="en-US" sz="1600">
                <a:latin typeface="Courier New" pitchFamily="49" charset="0"/>
              </a:rPr>
              <a:t>	</a:t>
            </a:r>
            <a:r>
              <a:rPr lang="en-US" sz="1600" b="1">
                <a:latin typeface="Courier New" pitchFamily="49" charset="0"/>
              </a:rPr>
              <a:t>private readonly string </a:t>
            </a:r>
            <a:r>
              <a:rPr lang="en-US" sz="1600">
                <a:latin typeface="Courier New" pitchFamily="49" charset="0"/>
              </a:rPr>
              <a:t>matricule;</a:t>
            </a:r>
          </a:p>
          <a:p>
            <a:pPr>
              <a:lnSpc>
                <a:spcPct val="90000"/>
              </a:lnSpc>
              <a:defRPr/>
            </a:pPr>
            <a:r>
              <a:rPr lang="en-US" sz="1600">
                <a:latin typeface="Courier New" pitchFamily="49" charset="0"/>
              </a:rPr>
              <a:t>	</a:t>
            </a:r>
            <a:r>
              <a:rPr lang="en-US" sz="1600" b="1">
                <a:latin typeface="Courier New" pitchFamily="49" charset="0"/>
              </a:rPr>
              <a:t>public string</a:t>
            </a:r>
            <a:r>
              <a:rPr lang="en-US" sz="1600">
                <a:latin typeface="Courier New" pitchFamily="49" charset="0"/>
              </a:rPr>
              <a:t> Matricule { </a:t>
            </a:r>
            <a:r>
              <a:rPr lang="en-US" sz="1600" b="1">
                <a:latin typeface="Courier New" pitchFamily="49" charset="0"/>
              </a:rPr>
              <a:t>get </a:t>
            </a:r>
            <a:r>
              <a:rPr lang="en-US" sz="1600">
                <a:latin typeface="Courier New" pitchFamily="49" charset="0"/>
              </a:rPr>
              <a:t>{ </a:t>
            </a:r>
            <a:r>
              <a:rPr lang="en-US" sz="1600" b="1">
                <a:latin typeface="Courier New" pitchFamily="49" charset="0"/>
              </a:rPr>
              <a:t>return</a:t>
            </a:r>
            <a:r>
              <a:rPr lang="en-US" sz="1600">
                <a:latin typeface="Courier New" pitchFamily="49" charset="0"/>
              </a:rPr>
              <a:t> matricule; } }</a:t>
            </a:r>
          </a:p>
          <a:p>
            <a:pPr>
              <a:lnSpc>
                <a:spcPct val="90000"/>
              </a:lnSpc>
              <a:defRPr/>
            </a:pPr>
            <a:r>
              <a:rPr lang="en-US" sz="1600">
                <a:latin typeface="Courier New" pitchFamily="49" charset="0"/>
              </a:rPr>
              <a:t>	</a:t>
            </a:r>
            <a:r>
              <a:rPr lang="en-US" sz="1600" b="1">
                <a:latin typeface="Courier New" pitchFamily="49" charset="0"/>
              </a:rPr>
              <a:t>public</a:t>
            </a:r>
            <a:r>
              <a:rPr lang="en-US" sz="1600">
                <a:latin typeface="Courier New" pitchFamily="49" charset="0"/>
              </a:rPr>
              <a:t> WagonMarchandise(</a:t>
            </a:r>
            <a:r>
              <a:rPr lang="en-US" sz="1600" b="1">
                <a:solidFill>
                  <a:srgbClr val="000080"/>
                </a:solidFill>
                <a:latin typeface="Courier New" pitchFamily="49" charset="0"/>
              </a:rPr>
              <a:t>string</a:t>
            </a:r>
            <a:r>
              <a:rPr lang="en-US" sz="1600">
                <a:solidFill>
                  <a:srgbClr val="000080"/>
                </a:solidFill>
                <a:latin typeface="Courier New" pitchFamily="49" charset="0"/>
              </a:rPr>
              <a:t> m, </a:t>
            </a:r>
            <a:r>
              <a:rPr lang="en-US" sz="1600" b="1">
                <a:solidFill>
                  <a:srgbClr val="000080"/>
                </a:solidFill>
                <a:latin typeface="Courier New" pitchFamily="49" charset="0"/>
              </a:rPr>
              <a:t>int</a:t>
            </a:r>
            <a:r>
              <a:rPr lang="en-US" sz="1600">
                <a:solidFill>
                  <a:srgbClr val="000080"/>
                </a:solidFill>
                <a:latin typeface="Courier New" pitchFamily="49" charset="0"/>
              </a:rPr>
              <a:t> l, </a:t>
            </a:r>
            <a:r>
              <a:rPr lang="en-US" sz="1600" b="1">
                <a:solidFill>
                  <a:srgbClr val="000080"/>
                </a:solidFill>
                <a:latin typeface="Courier New" pitchFamily="49" charset="0"/>
              </a:rPr>
              <a:t>int</a:t>
            </a:r>
            <a:r>
              <a:rPr lang="en-US" sz="1600">
                <a:solidFill>
                  <a:srgbClr val="000080"/>
                </a:solidFill>
                <a:latin typeface="Courier New" pitchFamily="49" charset="0"/>
              </a:rPr>
              <a:t> la, </a:t>
            </a:r>
            <a:r>
              <a:rPr lang="en-US" sz="1600" b="1">
                <a:solidFill>
                  <a:srgbClr val="000080"/>
                </a:solidFill>
                <a:latin typeface="Courier New" pitchFamily="49" charset="0"/>
              </a:rPr>
              <a:t>int</a:t>
            </a:r>
            <a:r>
              <a:rPr lang="en-US" sz="1600">
                <a:solidFill>
                  <a:srgbClr val="000080"/>
                </a:solidFill>
                <a:latin typeface="Courier New" pitchFamily="49" charset="0"/>
              </a:rPr>
              <a:t> h</a:t>
            </a:r>
            <a:r>
              <a:rPr lang="en-US" sz="1600">
                <a:latin typeface="Courier New" pitchFamily="49" charset="0"/>
              </a:rPr>
              <a:t>)</a:t>
            </a:r>
          </a:p>
          <a:p>
            <a:pPr>
              <a:lnSpc>
                <a:spcPct val="90000"/>
              </a:lnSpc>
              <a:defRPr/>
            </a:pPr>
            <a:r>
              <a:rPr lang="en-US" sz="1600">
                <a:latin typeface="Courier New" pitchFamily="49" charset="0"/>
              </a:rPr>
              <a:t>       { matricule = m; longueur = l; largeur = la; hauteur = h; }</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a:t>
            </a:r>
          </a:p>
        </p:txBody>
      </p:sp>
      <p:sp>
        <p:nvSpPr>
          <p:cNvPr id="295940" name="Rectangle 4"/>
          <p:cNvSpPr>
            <a:spLocks noChangeArrowheads="1"/>
          </p:cNvSpPr>
          <p:nvPr/>
        </p:nvSpPr>
        <p:spPr bwMode="blackWhite">
          <a:xfrm>
            <a:off x="808038" y="4092575"/>
            <a:ext cx="7143750" cy="20574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en-US" sz="1600" b="1">
                <a:latin typeface="Courier New" pitchFamily="49" charset="0"/>
              </a:rPr>
              <a:t>using</a:t>
            </a:r>
            <a:r>
              <a:rPr lang="en-US" sz="1600">
                <a:latin typeface="Courier New" pitchFamily="49" charset="0"/>
              </a:rPr>
              <a:t> System;</a:t>
            </a:r>
          </a:p>
          <a:p>
            <a:pPr>
              <a:lnSpc>
                <a:spcPct val="80000"/>
              </a:lnSpc>
            </a:pPr>
            <a:r>
              <a:rPr lang="en-US" sz="1600" b="1">
                <a:latin typeface="Courier New" pitchFamily="49" charset="0"/>
              </a:rPr>
              <a:t>namespace</a:t>
            </a:r>
            <a:r>
              <a:rPr lang="en-US" sz="1600">
                <a:latin typeface="Courier New" pitchFamily="49" charset="0"/>
              </a:rPr>
              <a:t> Trains</a:t>
            </a:r>
          </a:p>
          <a:p>
            <a:pPr>
              <a:lnSpc>
                <a:spcPct val="80000"/>
              </a:lnSpc>
            </a:pPr>
            <a:r>
              <a:rPr lang="en-US" sz="1600">
                <a:latin typeface="Courier New" pitchFamily="49" charset="0"/>
              </a:rPr>
              <a:t>{</a:t>
            </a:r>
          </a:p>
          <a:p>
            <a:pPr>
              <a:lnSpc>
                <a:spcPct val="80000"/>
              </a:lnSpc>
            </a:pPr>
            <a:r>
              <a:rPr lang="en-US" sz="1600" b="1">
                <a:latin typeface="Courier New" pitchFamily="49" charset="0"/>
              </a:rPr>
              <a:t>  public class</a:t>
            </a:r>
            <a:r>
              <a:rPr lang="en-US" sz="1600">
                <a:latin typeface="Courier New" pitchFamily="49" charset="0"/>
              </a:rPr>
              <a:t> Citerne : WagonMarchandise</a:t>
            </a:r>
          </a:p>
          <a:p>
            <a:pPr>
              <a:lnSpc>
                <a:spcPct val="80000"/>
              </a:lnSpc>
            </a:pPr>
            <a:r>
              <a:rPr lang="en-US" sz="1600">
                <a:latin typeface="Courier New" pitchFamily="49" charset="0"/>
              </a:rPr>
              <a:t>  {</a:t>
            </a:r>
          </a:p>
          <a:p>
            <a:pPr>
              <a:lnSpc>
                <a:spcPct val="80000"/>
              </a:lnSpc>
            </a:pPr>
            <a:r>
              <a:rPr lang="en-US" sz="1600">
                <a:latin typeface="Courier New" pitchFamily="49" charset="0"/>
              </a:rPr>
              <a:t>    </a:t>
            </a:r>
            <a:r>
              <a:rPr lang="en-US" sz="1600" b="1">
                <a:latin typeface="Courier New" pitchFamily="49" charset="0"/>
              </a:rPr>
              <a:t>private double</a:t>
            </a:r>
            <a:r>
              <a:rPr lang="en-US" sz="1600">
                <a:latin typeface="Courier New" pitchFamily="49" charset="0"/>
              </a:rPr>
              <a:t> rayon;</a:t>
            </a:r>
          </a:p>
          <a:p>
            <a:pPr>
              <a:lnSpc>
                <a:spcPct val="80000"/>
              </a:lnSpc>
            </a:pPr>
            <a:r>
              <a:rPr lang="en-US" sz="1600">
                <a:latin typeface="Courier New" pitchFamily="49" charset="0"/>
              </a:rPr>
              <a:t>    </a:t>
            </a:r>
            <a:r>
              <a:rPr lang="en-US" sz="1600" b="1">
                <a:latin typeface="Courier New" pitchFamily="49" charset="0"/>
              </a:rPr>
              <a:t>public double</a:t>
            </a:r>
            <a:r>
              <a:rPr lang="en-US" sz="1600">
                <a:latin typeface="Courier New" pitchFamily="49" charset="0"/>
              </a:rPr>
              <a:t> Rayon { </a:t>
            </a:r>
            <a:r>
              <a:rPr lang="en-US" sz="1600" b="1">
                <a:latin typeface="Courier New" pitchFamily="49" charset="0"/>
              </a:rPr>
              <a:t>get</a:t>
            </a:r>
            <a:r>
              <a:rPr lang="en-US" sz="1600">
                <a:latin typeface="Courier New" pitchFamily="49" charset="0"/>
              </a:rPr>
              <a:t> { return rayon; }}</a:t>
            </a:r>
          </a:p>
          <a:p>
            <a:pPr>
              <a:lnSpc>
                <a:spcPct val="80000"/>
              </a:lnSpc>
            </a:pPr>
            <a:r>
              <a:rPr lang="en-US" sz="1600" i="1">
                <a:latin typeface="Courier New" pitchFamily="49" charset="0"/>
              </a:rPr>
              <a:t>    … autres champs et méthodes propres à Citerne …</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
        <p:nvSpPr>
          <p:cNvPr id="295941" name="Rectangle 5"/>
          <p:cNvSpPr>
            <a:spLocks noGrp="1" noChangeArrowheads="1"/>
          </p:cNvSpPr>
          <p:nvPr>
            <p:ph type="title"/>
          </p:nvPr>
        </p:nvSpPr>
        <p:spPr/>
        <p:txBody>
          <a:bodyPr/>
          <a:lstStyle/>
          <a:p>
            <a:pPr>
              <a:defRPr/>
            </a:pPr>
            <a:r>
              <a:rPr lang="fr-FR"/>
              <a:t>Exemple d’héritage</a:t>
            </a:r>
          </a:p>
        </p:txBody>
      </p:sp>
      <p:sp>
        <p:nvSpPr>
          <p:cNvPr id="48134" name="Rectangle 6"/>
          <p:cNvSpPr>
            <a:spLocks noGrp="1" noChangeArrowheads="1"/>
          </p:cNvSpPr>
          <p:nvPr>
            <p:ph idx="1"/>
          </p:nvPr>
        </p:nvSpPr>
        <p:spPr>
          <a:xfrm>
            <a:off x="290513" y="1173163"/>
            <a:ext cx="8599487" cy="366712"/>
          </a:xfrm>
        </p:spPr>
        <p:txBody>
          <a:bodyPr/>
          <a:lstStyle/>
          <a:p>
            <a:r>
              <a:rPr lang="fr-FR">
                <a:cs typeface="Arial" charset="0"/>
              </a:rPr>
              <a:t>En C#, nous pouvons faire hériter </a:t>
            </a:r>
            <a:r>
              <a:rPr lang="fr-FR">
                <a:latin typeface="Courier New" pitchFamily="49" charset="0"/>
                <a:cs typeface="Courier New" pitchFamily="49" charset="0"/>
              </a:rPr>
              <a:t>Citerne</a:t>
            </a:r>
            <a:r>
              <a:rPr lang="fr-FR">
                <a:cs typeface="Arial" charset="0"/>
              </a:rPr>
              <a:t> de </a:t>
            </a:r>
            <a:r>
              <a:rPr lang="fr-FR">
                <a:latin typeface="Courier New" pitchFamily="49" charset="0"/>
                <a:cs typeface="Courier New" pitchFamily="49" charset="0"/>
              </a:rPr>
              <a:t>WagonMarchandise </a:t>
            </a:r>
            <a:r>
              <a:rPr lang="fr-FR">
                <a:cs typeface="Arial" charset="0"/>
              </a:rPr>
              <a:t>:</a:t>
            </a:r>
          </a:p>
        </p:txBody>
      </p:sp>
      <p:sp>
        <p:nvSpPr>
          <p:cNvPr id="48135" name="AutoShape 7"/>
          <p:cNvSpPr>
            <a:spLocks noChangeArrowheads="1"/>
          </p:cNvSpPr>
          <p:nvPr/>
        </p:nvSpPr>
        <p:spPr bwMode="blackWhite">
          <a:xfrm>
            <a:off x="4311650" y="4003675"/>
            <a:ext cx="2203450" cy="314325"/>
          </a:xfrm>
          <a:prstGeom prst="wedgeRectCallout">
            <a:avLst>
              <a:gd name="adj1" fmla="val -74065"/>
              <a:gd name="adj2" fmla="val 173231"/>
            </a:avLst>
          </a:prstGeom>
          <a:solidFill>
            <a:schemeClr val="hlink"/>
          </a:solidFill>
          <a:ln w="12700">
            <a:solidFill>
              <a:schemeClr val="tx1"/>
            </a:solidFill>
            <a:miter lim="800000"/>
            <a:headEnd/>
            <a:tailEnd/>
          </a:ln>
        </p:spPr>
        <p:txBody>
          <a:bodyPr/>
          <a:lstStyle/>
          <a:p>
            <a:r>
              <a:rPr lang="en-US" b="1"/>
              <a:t>Syntaxe pour l’héritage</a:t>
            </a:r>
          </a:p>
        </p:txBody>
      </p:sp>
      <p:sp>
        <p:nvSpPr>
          <p:cNvPr id="48136" name="Text Box 8"/>
          <p:cNvSpPr txBox="1">
            <a:spLocks noChangeArrowheads="1"/>
          </p:cNvSpPr>
          <p:nvPr/>
        </p:nvSpPr>
        <p:spPr bwMode="auto">
          <a:xfrm>
            <a:off x="708025" y="6211888"/>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48137" name="cddrive"/>
          <p:cNvSpPr>
            <a:spLocks noEditPoints="1" noChangeArrowheads="1"/>
          </p:cNvSpPr>
          <p:nvPr/>
        </p:nvSpPr>
        <p:spPr bwMode="auto">
          <a:xfrm>
            <a:off x="315913" y="6149975"/>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050"/>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297987" name="Rectangle 2051"/>
          <p:cNvSpPr>
            <a:spLocks noChangeArrowheads="1"/>
          </p:cNvSpPr>
          <p:nvPr/>
        </p:nvSpPr>
        <p:spPr bwMode="blackWhite">
          <a:xfrm>
            <a:off x="703263" y="2100263"/>
            <a:ext cx="7645400" cy="297338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en-US" sz="1600" b="1">
                <a:latin typeface="Courier New" pitchFamily="49" charset="0"/>
              </a:rPr>
              <a:t>using</a:t>
            </a:r>
            <a:r>
              <a:rPr lang="en-US" sz="1600">
                <a:latin typeface="Courier New" pitchFamily="49" charset="0"/>
              </a:rPr>
              <a:t> System;</a:t>
            </a:r>
          </a:p>
          <a:p>
            <a:pPr>
              <a:lnSpc>
                <a:spcPct val="90000"/>
              </a:lnSpc>
              <a:defRPr/>
            </a:pPr>
            <a:r>
              <a:rPr lang="en-US" sz="1600" b="1">
                <a:latin typeface="Courier New" pitchFamily="49" charset="0"/>
              </a:rPr>
              <a:t>namespace</a:t>
            </a:r>
            <a:r>
              <a:rPr lang="en-US" sz="1600">
                <a:latin typeface="Courier New" pitchFamily="49" charset="0"/>
              </a:rPr>
              <a:t> Trains</a:t>
            </a:r>
          </a:p>
          <a:p>
            <a:pPr>
              <a:lnSpc>
                <a:spcPct val="90000"/>
              </a:lnSpc>
              <a:defRPr/>
            </a:pPr>
            <a:r>
              <a:rPr lang="en-US" sz="1600">
                <a:latin typeface="Courier New" pitchFamily="49" charset="0"/>
              </a:rPr>
              <a:t>{</a:t>
            </a:r>
          </a:p>
          <a:p>
            <a:pPr>
              <a:lnSpc>
                <a:spcPct val="90000"/>
              </a:lnSpc>
              <a:defRPr/>
            </a:pPr>
            <a:r>
              <a:rPr lang="en-US" sz="1600" b="1">
                <a:latin typeface="Courier New" pitchFamily="49" charset="0"/>
              </a:rPr>
              <a:t>  public class</a:t>
            </a:r>
            <a:r>
              <a:rPr lang="en-US" sz="1600">
                <a:latin typeface="Courier New" pitchFamily="49" charset="0"/>
              </a:rPr>
              <a:t> TrainClient</a:t>
            </a:r>
          </a:p>
          <a:p>
            <a:pPr>
              <a:lnSpc>
                <a:spcPct val="90000"/>
              </a:lnSpc>
              <a:defRPr/>
            </a:pPr>
            <a:r>
              <a:rPr lang="en-US" sz="1600">
                <a:latin typeface="Courier New" pitchFamily="49" charset="0"/>
              </a:rPr>
              <a:t>  {</a:t>
            </a:r>
          </a:p>
          <a:p>
            <a:pPr>
              <a:lnSpc>
                <a:spcPct val="90000"/>
              </a:lnSpc>
              <a:defRPr/>
            </a:pPr>
            <a:r>
              <a:rPr lang="en-US" sz="1600" b="1">
                <a:latin typeface="Courier New" pitchFamily="49" charset="0"/>
              </a:rPr>
              <a:t>    public static void</a:t>
            </a:r>
            <a:r>
              <a:rPr lang="en-US" sz="1600">
                <a:latin typeface="Courier New" pitchFamily="49" charset="0"/>
              </a:rPr>
              <a:t> Main()</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      Citerne car = </a:t>
            </a:r>
            <a:r>
              <a:rPr lang="en-US" sz="1600" b="1">
                <a:latin typeface="Courier New" pitchFamily="49" charset="0"/>
              </a:rPr>
              <a:t>new</a:t>
            </a:r>
            <a:r>
              <a:rPr lang="en-US" sz="1600">
                <a:latin typeface="Courier New" pitchFamily="49" charset="0"/>
              </a:rPr>
              <a:t> Citerne(</a:t>
            </a:r>
            <a:r>
              <a:rPr lang="en-US" sz="1600" i="1">
                <a:latin typeface="Courier New" pitchFamily="49" charset="0"/>
              </a:rPr>
              <a:t>… infos d’initialisation …</a:t>
            </a:r>
            <a:r>
              <a:rPr lang="en-US" sz="1600">
                <a:latin typeface="Courier New" pitchFamily="49" charset="0"/>
              </a:rPr>
              <a:t>);</a:t>
            </a:r>
          </a:p>
          <a:p>
            <a:pPr>
              <a:lnSpc>
                <a:spcPct val="90000"/>
              </a:lnSpc>
              <a:defRPr/>
            </a:pPr>
            <a:r>
              <a:rPr lang="en-US" sz="1600">
                <a:latin typeface="Courier New" pitchFamily="49" charset="0"/>
              </a:rPr>
              <a:t>      </a:t>
            </a:r>
            <a:r>
              <a:rPr lang="en-US" sz="1600" b="1">
                <a:latin typeface="Courier New" pitchFamily="49" charset="0"/>
              </a:rPr>
              <a:t>int</a:t>
            </a:r>
            <a:r>
              <a:rPr lang="en-US" sz="1600">
                <a:latin typeface="Courier New" pitchFamily="49" charset="0"/>
              </a:rPr>
              <a:t> ray = car.Rayon;</a:t>
            </a:r>
          </a:p>
          <a:p>
            <a:pPr>
              <a:lnSpc>
                <a:spcPct val="90000"/>
              </a:lnSpc>
              <a:defRPr/>
            </a:pPr>
            <a:r>
              <a:rPr lang="en-US" sz="1600">
                <a:latin typeface="Courier New" pitchFamily="49" charset="0"/>
              </a:rPr>
              <a:t>      </a:t>
            </a:r>
            <a:r>
              <a:rPr lang="en-US" sz="1600" b="1">
                <a:latin typeface="Courier New" pitchFamily="49" charset="0"/>
              </a:rPr>
              <a:t>string</a:t>
            </a:r>
            <a:r>
              <a:rPr lang="en-US" sz="1600">
                <a:latin typeface="Courier New" pitchFamily="49" charset="0"/>
              </a:rPr>
              <a:t> num = car.Matricule;</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  }</a:t>
            </a:r>
          </a:p>
          <a:p>
            <a:pPr>
              <a:lnSpc>
                <a:spcPct val="90000"/>
              </a:lnSpc>
              <a:defRPr/>
            </a:pPr>
            <a:r>
              <a:rPr lang="en-US" sz="1600">
                <a:latin typeface="Courier New" pitchFamily="49" charset="0"/>
              </a:rPr>
              <a:t>}</a:t>
            </a:r>
          </a:p>
        </p:txBody>
      </p:sp>
      <p:sp>
        <p:nvSpPr>
          <p:cNvPr id="49156" name="AutoShape 2052"/>
          <p:cNvSpPr>
            <a:spLocks noChangeArrowheads="1"/>
          </p:cNvSpPr>
          <p:nvPr/>
        </p:nvSpPr>
        <p:spPr bwMode="blackWhite">
          <a:xfrm>
            <a:off x="5138738" y="2725738"/>
            <a:ext cx="2371725" cy="561975"/>
          </a:xfrm>
          <a:prstGeom prst="wedgeRectCallout">
            <a:avLst>
              <a:gd name="adj1" fmla="val -86611"/>
              <a:gd name="adj2" fmla="val 118926"/>
            </a:avLst>
          </a:prstGeom>
          <a:solidFill>
            <a:schemeClr val="hlink"/>
          </a:solidFill>
          <a:ln w="12700">
            <a:solidFill>
              <a:schemeClr val="tx1"/>
            </a:solidFill>
            <a:miter lim="800000"/>
            <a:headEnd/>
            <a:tailEnd/>
          </a:ln>
        </p:spPr>
        <p:txBody>
          <a:bodyPr/>
          <a:lstStyle/>
          <a:p>
            <a:r>
              <a:rPr lang="en-US" b="1"/>
              <a:t>Création d’une instance de </a:t>
            </a:r>
            <a:r>
              <a:rPr lang="en-US" b="1">
                <a:latin typeface="Courier New" pitchFamily="49" charset="0"/>
              </a:rPr>
              <a:t>Citerne</a:t>
            </a:r>
          </a:p>
        </p:txBody>
      </p:sp>
      <p:sp>
        <p:nvSpPr>
          <p:cNvPr id="49157" name="AutoShape 2053"/>
          <p:cNvSpPr>
            <a:spLocks noChangeArrowheads="1"/>
          </p:cNvSpPr>
          <p:nvPr/>
        </p:nvSpPr>
        <p:spPr bwMode="blackWhite">
          <a:xfrm>
            <a:off x="5611813" y="4059238"/>
            <a:ext cx="2859087" cy="504825"/>
          </a:xfrm>
          <a:prstGeom prst="wedgeRectCallout">
            <a:avLst>
              <a:gd name="adj1" fmla="val -105523"/>
              <a:gd name="adj2" fmla="val -57861"/>
            </a:avLst>
          </a:prstGeom>
          <a:solidFill>
            <a:schemeClr val="hlink"/>
          </a:solidFill>
          <a:ln w="12700">
            <a:solidFill>
              <a:schemeClr val="tx1"/>
            </a:solidFill>
            <a:miter lim="800000"/>
            <a:headEnd/>
            <a:tailEnd/>
          </a:ln>
        </p:spPr>
        <p:txBody>
          <a:bodyPr/>
          <a:lstStyle/>
          <a:p>
            <a:r>
              <a:rPr lang="en-US" b="1"/>
              <a:t>Utilisation d’un comportement spécifique à la classe </a:t>
            </a:r>
            <a:r>
              <a:rPr lang="en-US" b="1">
                <a:latin typeface="Courier New" pitchFamily="49" charset="0"/>
              </a:rPr>
              <a:t>Citerne</a:t>
            </a:r>
            <a:endParaRPr lang="en-US" b="1"/>
          </a:p>
        </p:txBody>
      </p:sp>
      <p:sp>
        <p:nvSpPr>
          <p:cNvPr id="49158" name="AutoShape 2054"/>
          <p:cNvSpPr>
            <a:spLocks noChangeArrowheads="1"/>
          </p:cNvSpPr>
          <p:nvPr/>
        </p:nvSpPr>
        <p:spPr bwMode="blackWhite">
          <a:xfrm>
            <a:off x="1616075" y="4911725"/>
            <a:ext cx="2206625" cy="750888"/>
          </a:xfrm>
          <a:prstGeom prst="wedgeRectCallout">
            <a:avLst>
              <a:gd name="adj1" fmla="val 42157"/>
              <a:gd name="adj2" fmla="val -119556"/>
            </a:avLst>
          </a:prstGeom>
          <a:solidFill>
            <a:schemeClr val="hlink"/>
          </a:solidFill>
          <a:ln w="12700">
            <a:solidFill>
              <a:schemeClr val="tx1"/>
            </a:solidFill>
            <a:miter lim="800000"/>
            <a:headEnd/>
            <a:tailEnd/>
          </a:ln>
        </p:spPr>
        <p:txBody>
          <a:bodyPr/>
          <a:lstStyle/>
          <a:p>
            <a:r>
              <a:rPr lang="en-US" b="1"/>
              <a:t>Utilisation d’un comportement hérité de </a:t>
            </a:r>
            <a:r>
              <a:rPr lang="en-US" b="1">
                <a:latin typeface="Courier New" pitchFamily="49" charset="0"/>
              </a:rPr>
              <a:t>WagonMarchandise</a:t>
            </a:r>
          </a:p>
        </p:txBody>
      </p:sp>
      <p:sp>
        <p:nvSpPr>
          <p:cNvPr id="297991" name="Rectangle 2055"/>
          <p:cNvSpPr>
            <a:spLocks noGrp="1" noChangeArrowheads="1"/>
          </p:cNvSpPr>
          <p:nvPr>
            <p:ph type="title"/>
          </p:nvPr>
        </p:nvSpPr>
        <p:spPr/>
        <p:txBody>
          <a:bodyPr/>
          <a:lstStyle/>
          <a:p>
            <a:pPr>
              <a:defRPr/>
            </a:pPr>
            <a:r>
              <a:rPr lang="fr-FR"/>
              <a:t>Exemple d’héritage </a:t>
            </a:r>
            <a:br>
              <a:rPr lang="fr-FR"/>
            </a:br>
            <a:r>
              <a:rPr lang="fr-FR"/>
              <a:t>(suite)</a:t>
            </a:r>
          </a:p>
        </p:txBody>
      </p:sp>
      <p:sp>
        <p:nvSpPr>
          <p:cNvPr id="49160" name="Rectangle 2056"/>
          <p:cNvSpPr>
            <a:spLocks noGrp="1" noChangeArrowheads="1"/>
          </p:cNvSpPr>
          <p:nvPr>
            <p:ph idx="1"/>
          </p:nvPr>
        </p:nvSpPr>
        <p:spPr>
          <a:xfrm>
            <a:off x="279400" y="1312863"/>
            <a:ext cx="8599488" cy="366712"/>
          </a:xfrm>
        </p:spPr>
        <p:txBody>
          <a:bodyPr/>
          <a:lstStyle/>
          <a:p>
            <a:pPr>
              <a:spcBef>
                <a:spcPts val="1200"/>
              </a:spcBef>
              <a:spcAft>
                <a:spcPts val="300"/>
              </a:spcAft>
              <a:buFontTx/>
              <a:buChar char="•"/>
            </a:pPr>
            <a:r>
              <a:rPr lang="fr-FR">
                <a:cs typeface="Arial" charset="0"/>
              </a:rPr>
              <a:t>On peut alors créer et utiliser des instances de </a:t>
            </a:r>
            <a:r>
              <a:rPr lang="fr-FR">
                <a:latin typeface="Courier New" pitchFamily="49" charset="0"/>
                <a:cs typeface="Courier New" pitchFamily="49" charset="0"/>
              </a:rPr>
              <a:t>Citerne</a:t>
            </a:r>
            <a:endParaRPr lang="fr-FR">
              <a:cs typeface="Arial" charset="0"/>
            </a:endParaRPr>
          </a:p>
        </p:txBody>
      </p:sp>
      <p:sp>
        <p:nvSpPr>
          <p:cNvPr id="49161" name="Text Box 9"/>
          <p:cNvSpPr txBox="1">
            <a:spLocks noChangeArrowheads="1"/>
          </p:cNvSpPr>
          <p:nvPr/>
        </p:nvSpPr>
        <p:spPr bwMode="auto">
          <a:xfrm>
            <a:off x="708025" y="6142038"/>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49162" name="cddrive"/>
          <p:cNvSpPr>
            <a:spLocks noEditPoints="1" noChangeArrowheads="1"/>
          </p:cNvSpPr>
          <p:nvPr/>
        </p:nvSpPr>
        <p:spPr bwMode="auto">
          <a:xfrm>
            <a:off x="315913" y="61404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50179" name="Group 3"/>
          <p:cNvGrpSpPr>
            <a:grpSpLocks/>
          </p:cNvGrpSpPr>
          <p:nvPr/>
        </p:nvGrpSpPr>
        <p:grpSpPr bwMode="auto">
          <a:xfrm>
            <a:off x="244475" y="1776413"/>
            <a:ext cx="374650" cy="269875"/>
            <a:chOff x="590" y="209"/>
            <a:chExt cx="236" cy="170"/>
          </a:xfrm>
        </p:grpSpPr>
        <p:sp>
          <p:nvSpPr>
            <p:cNvPr id="306180" name="Oval 4"/>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50187" name="Freeform 5"/>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50188" name="Oval 6"/>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50189" name="Freeform 7"/>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306184" name="Rectangle 8"/>
          <p:cNvSpPr>
            <a:spLocks noChangeArrowheads="1"/>
          </p:cNvSpPr>
          <p:nvPr/>
        </p:nvSpPr>
        <p:spPr bwMode="blackWhite">
          <a:xfrm>
            <a:off x="736600" y="2652713"/>
            <a:ext cx="7554913" cy="33702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en-US" b="1">
                <a:latin typeface="Courier New" pitchFamily="49" charset="0"/>
              </a:rPr>
              <a:t>using</a:t>
            </a:r>
            <a:r>
              <a:rPr lang="en-US">
                <a:latin typeface="Courier New" pitchFamily="49" charset="0"/>
              </a:rPr>
              <a:t> System;</a:t>
            </a:r>
          </a:p>
          <a:p>
            <a:pPr>
              <a:lnSpc>
                <a:spcPct val="90000"/>
              </a:lnSpc>
            </a:pPr>
            <a:r>
              <a:rPr lang="en-US" b="1">
                <a:latin typeface="Courier New" pitchFamily="49" charset="0"/>
              </a:rPr>
              <a:t>namespace</a:t>
            </a:r>
            <a:r>
              <a:rPr lang="en-US">
                <a:latin typeface="Courier New" pitchFamily="49" charset="0"/>
              </a:rPr>
              <a:t> Trains</a:t>
            </a:r>
          </a:p>
          <a:p>
            <a:pPr>
              <a:lnSpc>
                <a:spcPct val="90000"/>
              </a:lnSpc>
            </a:pPr>
            <a:r>
              <a:rPr lang="en-US">
                <a:latin typeface="Courier New" pitchFamily="49" charset="0"/>
              </a:rPr>
              <a:t>{</a:t>
            </a:r>
          </a:p>
          <a:p>
            <a:pPr>
              <a:lnSpc>
                <a:spcPct val="90000"/>
              </a:lnSpc>
            </a:pPr>
            <a:r>
              <a:rPr lang="en-US" b="1">
                <a:latin typeface="Courier New" pitchFamily="49" charset="0"/>
              </a:rPr>
              <a:t>  public class</a:t>
            </a:r>
            <a:r>
              <a:rPr lang="en-US">
                <a:latin typeface="Courier New" pitchFamily="49" charset="0"/>
              </a:rPr>
              <a:t> Citerne : WagonMarchandise</a:t>
            </a:r>
          </a:p>
          <a:p>
            <a:pPr>
              <a:lnSpc>
                <a:spcPct val="90000"/>
              </a:lnSpc>
            </a:pPr>
            <a:r>
              <a:rPr lang="en-US">
                <a:latin typeface="Courier New" pitchFamily="49" charset="0"/>
              </a:rPr>
              <a:t>  {</a:t>
            </a:r>
          </a:p>
          <a:p>
            <a:pPr>
              <a:lnSpc>
                <a:spcPct val="90000"/>
              </a:lnSpc>
            </a:pPr>
            <a:r>
              <a:rPr lang="en-US" b="1">
                <a:latin typeface="Courier New" pitchFamily="49" charset="0"/>
              </a:rPr>
              <a:t>    private double</a:t>
            </a:r>
            <a:r>
              <a:rPr lang="en-US">
                <a:latin typeface="Courier New" pitchFamily="49" charset="0"/>
              </a:rPr>
              <a:t> rayon;</a:t>
            </a:r>
          </a:p>
          <a:p>
            <a:pPr>
              <a:lnSpc>
                <a:spcPct val="90000"/>
              </a:lnSpc>
            </a:pPr>
            <a:r>
              <a:rPr lang="en-US">
                <a:latin typeface="Courier New" pitchFamily="49" charset="0"/>
              </a:rPr>
              <a:t>    </a:t>
            </a:r>
            <a:r>
              <a:rPr lang="en-US" b="1">
                <a:latin typeface="Courier New" pitchFamily="49" charset="0"/>
              </a:rPr>
              <a:t>public double</a:t>
            </a:r>
            <a:r>
              <a:rPr lang="en-US">
                <a:latin typeface="Courier New" pitchFamily="49" charset="0"/>
              </a:rPr>
              <a:t> Rayon {</a:t>
            </a:r>
            <a:r>
              <a:rPr lang="en-US" b="1">
                <a:latin typeface="Courier New" pitchFamily="49" charset="0"/>
              </a:rPr>
              <a:t>get </a:t>
            </a:r>
            <a:r>
              <a:rPr lang="en-US">
                <a:latin typeface="Courier New" pitchFamily="49" charset="0"/>
              </a:rPr>
              <a:t>{ </a:t>
            </a:r>
            <a:r>
              <a:rPr lang="en-US" b="1">
                <a:latin typeface="Courier New" pitchFamily="49" charset="0"/>
              </a:rPr>
              <a:t>return</a:t>
            </a:r>
            <a:r>
              <a:rPr lang="en-US">
                <a:latin typeface="Courier New" pitchFamily="49" charset="0"/>
              </a:rPr>
              <a:t> rayon; } }</a:t>
            </a:r>
          </a:p>
          <a:p>
            <a:pPr>
              <a:lnSpc>
                <a:spcPct val="90000"/>
              </a:lnSpc>
            </a:pPr>
            <a:r>
              <a:rPr lang="en-US">
                <a:latin typeface="Courier New" pitchFamily="49" charset="0"/>
              </a:rPr>
              <a:t>    </a:t>
            </a:r>
            <a:r>
              <a:rPr lang="en-US" b="1">
                <a:latin typeface="Courier New" pitchFamily="49" charset="0"/>
              </a:rPr>
              <a:t>public</a:t>
            </a:r>
            <a:r>
              <a:rPr lang="en-US">
                <a:latin typeface="Courier New" pitchFamily="49" charset="0"/>
              </a:rPr>
              <a:t> Citerne(</a:t>
            </a:r>
            <a:r>
              <a:rPr lang="en-US" b="1">
                <a:solidFill>
                  <a:srgbClr val="000080"/>
                </a:solidFill>
                <a:latin typeface="Courier New" pitchFamily="49" charset="0"/>
              </a:rPr>
              <a:t>string</a:t>
            </a:r>
            <a:r>
              <a:rPr lang="en-US">
                <a:solidFill>
                  <a:srgbClr val="000080"/>
                </a:solidFill>
                <a:latin typeface="Courier New" pitchFamily="49" charset="0"/>
              </a:rPr>
              <a:t> m, </a:t>
            </a:r>
            <a:r>
              <a:rPr lang="en-US" b="1">
                <a:solidFill>
                  <a:srgbClr val="000080"/>
                </a:solidFill>
                <a:latin typeface="Courier New" pitchFamily="49" charset="0"/>
              </a:rPr>
              <a:t>int</a:t>
            </a:r>
            <a:r>
              <a:rPr lang="en-US">
                <a:solidFill>
                  <a:srgbClr val="000080"/>
                </a:solidFill>
                <a:latin typeface="Courier New" pitchFamily="49" charset="0"/>
              </a:rPr>
              <a:t> l, </a:t>
            </a:r>
            <a:r>
              <a:rPr lang="en-US" b="1">
                <a:solidFill>
                  <a:srgbClr val="000080"/>
                </a:solidFill>
                <a:latin typeface="Courier New" pitchFamily="49" charset="0"/>
              </a:rPr>
              <a:t>int</a:t>
            </a:r>
            <a:r>
              <a:rPr lang="en-US">
                <a:solidFill>
                  <a:srgbClr val="000080"/>
                </a:solidFill>
                <a:latin typeface="Courier New" pitchFamily="49" charset="0"/>
              </a:rPr>
              <a:t> la, </a:t>
            </a:r>
            <a:r>
              <a:rPr lang="en-US" b="1">
                <a:solidFill>
                  <a:srgbClr val="000080"/>
                </a:solidFill>
                <a:latin typeface="Courier New" pitchFamily="49" charset="0"/>
              </a:rPr>
              <a:t>int</a:t>
            </a:r>
            <a:r>
              <a:rPr lang="en-US">
                <a:solidFill>
                  <a:srgbClr val="000080"/>
                </a:solidFill>
                <a:latin typeface="Courier New" pitchFamily="49" charset="0"/>
              </a:rPr>
              <a:t> h, </a:t>
            </a:r>
            <a:r>
              <a:rPr lang="en-US" b="1">
                <a:solidFill>
                  <a:srgbClr val="000080"/>
                </a:solidFill>
                <a:latin typeface="Courier New" pitchFamily="49" charset="0"/>
              </a:rPr>
              <a:t>double</a:t>
            </a:r>
            <a:r>
              <a:rPr lang="en-US">
                <a:solidFill>
                  <a:srgbClr val="000080"/>
                </a:solidFill>
                <a:latin typeface="Courier New" pitchFamily="49" charset="0"/>
              </a:rPr>
              <a:t> r</a:t>
            </a:r>
            <a:r>
              <a:rPr lang="en-US">
                <a:latin typeface="Courier New" pitchFamily="49" charset="0"/>
              </a:rPr>
              <a:t>)</a:t>
            </a:r>
          </a:p>
          <a:p>
            <a:pPr>
              <a:lnSpc>
                <a:spcPct val="90000"/>
              </a:lnSpc>
            </a:pPr>
            <a:r>
              <a:rPr lang="en-US">
                <a:latin typeface="Courier New" pitchFamily="49" charset="0"/>
              </a:rPr>
              <a:t>    {</a:t>
            </a:r>
          </a:p>
          <a:p>
            <a:pPr>
              <a:lnSpc>
                <a:spcPct val="90000"/>
              </a:lnSpc>
            </a:pPr>
            <a:r>
              <a:rPr lang="en-US">
                <a:latin typeface="Courier New" pitchFamily="49" charset="0"/>
              </a:rPr>
              <a:t>      matricule = m;</a:t>
            </a:r>
          </a:p>
          <a:p>
            <a:pPr>
              <a:lnSpc>
                <a:spcPct val="90000"/>
              </a:lnSpc>
            </a:pPr>
            <a:r>
              <a:rPr lang="en-US">
                <a:latin typeface="Courier New" pitchFamily="49" charset="0"/>
              </a:rPr>
              <a:t>      longueur = l;</a:t>
            </a:r>
          </a:p>
          <a:p>
            <a:pPr>
              <a:lnSpc>
                <a:spcPct val="90000"/>
              </a:lnSpc>
            </a:pPr>
            <a:r>
              <a:rPr lang="en-US">
                <a:latin typeface="Courier New" pitchFamily="49" charset="0"/>
              </a:rPr>
              <a:t>      largeur = la;</a:t>
            </a:r>
          </a:p>
          <a:p>
            <a:pPr>
              <a:lnSpc>
                <a:spcPct val="90000"/>
              </a:lnSpc>
            </a:pPr>
            <a:r>
              <a:rPr lang="en-US">
                <a:latin typeface="Courier New" pitchFamily="49" charset="0"/>
              </a:rPr>
              <a:t>      hauteur = h;</a:t>
            </a:r>
          </a:p>
          <a:p>
            <a:pPr>
              <a:lnSpc>
                <a:spcPct val="90000"/>
              </a:lnSpc>
            </a:pPr>
            <a:r>
              <a:rPr lang="en-US">
                <a:latin typeface="Courier New" pitchFamily="49" charset="0"/>
              </a:rPr>
              <a:t>      rayon = r;</a:t>
            </a:r>
          </a:p>
          <a:p>
            <a:pPr>
              <a:lnSpc>
                <a:spcPct val="90000"/>
              </a:lnSpc>
            </a:pPr>
            <a:r>
              <a:rPr lang="en-US">
                <a:latin typeface="Courier New" pitchFamily="49" charset="0"/>
              </a:rPr>
              <a:t>    }</a:t>
            </a:r>
          </a:p>
          <a:p>
            <a:pPr>
              <a:lnSpc>
                <a:spcPct val="90000"/>
              </a:lnSpc>
            </a:pPr>
            <a:r>
              <a:rPr lang="en-US">
                <a:latin typeface="Courier New" pitchFamily="49" charset="0"/>
              </a:rPr>
              <a:t>  }</a:t>
            </a:r>
          </a:p>
          <a:p>
            <a:pPr>
              <a:lnSpc>
                <a:spcPct val="90000"/>
              </a:lnSpc>
            </a:pPr>
            <a:r>
              <a:rPr lang="en-US">
                <a:latin typeface="Courier New" pitchFamily="49" charset="0"/>
              </a:rPr>
              <a:t>}</a:t>
            </a:r>
          </a:p>
        </p:txBody>
      </p:sp>
      <p:sp>
        <p:nvSpPr>
          <p:cNvPr id="306185" name="Rectangle 9"/>
          <p:cNvSpPr>
            <a:spLocks noGrp="1" noChangeArrowheads="1"/>
          </p:cNvSpPr>
          <p:nvPr>
            <p:ph type="title"/>
          </p:nvPr>
        </p:nvSpPr>
        <p:spPr/>
        <p:txBody>
          <a:bodyPr/>
          <a:lstStyle/>
          <a:p>
            <a:pPr>
              <a:defRPr/>
            </a:pPr>
            <a:r>
              <a:rPr lang="fr-FR"/>
              <a:t>Initialisation de la classe de base</a:t>
            </a:r>
          </a:p>
        </p:txBody>
      </p:sp>
      <p:sp>
        <p:nvSpPr>
          <p:cNvPr id="50182" name="Rectangle 10"/>
          <p:cNvSpPr>
            <a:spLocks noGrp="1" noChangeArrowheads="1"/>
          </p:cNvSpPr>
          <p:nvPr>
            <p:ph idx="1"/>
          </p:nvPr>
        </p:nvSpPr>
        <p:spPr>
          <a:xfrm>
            <a:off x="279400" y="1312863"/>
            <a:ext cx="8599488" cy="831850"/>
          </a:xfrm>
        </p:spPr>
        <p:txBody>
          <a:bodyPr/>
          <a:lstStyle/>
          <a:p>
            <a:pPr>
              <a:spcBef>
                <a:spcPts val="1200"/>
              </a:spcBef>
              <a:spcAft>
                <a:spcPts val="300"/>
              </a:spcAft>
              <a:buFontTx/>
              <a:buChar char="•"/>
            </a:pPr>
            <a:r>
              <a:rPr lang="fr-FR">
                <a:cs typeface="Arial" charset="0"/>
              </a:rPr>
              <a:t>Dans l’exemple précédent, nous avons omis les détails de construction</a:t>
            </a:r>
            <a:endParaRPr lang="fr-FR">
              <a:cs typeface="Courier New" pitchFamily="49" charset="0"/>
            </a:endParaRPr>
          </a:p>
          <a:p>
            <a:pPr>
              <a:spcBef>
                <a:spcPts val="1200"/>
              </a:spcBef>
              <a:spcAft>
                <a:spcPts val="300"/>
              </a:spcAft>
              <a:buClrTx/>
              <a:buSzTx/>
              <a:buFontTx/>
              <a:buNone/>
            </a:pPr>
            <a:r>
              <a:rPr lang="fr-FR">
                <a:cs typeface="Arial" charset="0"/>
              </a:rPr>
              <a:t>	  Si nous avions écrit cela, il y aurait eu erreur de compilation. Pourquoi ?</a:t>
            </a:r>
          </a:p>
        </p:txBody>
      </p:sp>
      <p:sp>
        <p:nvSpPr>
          <p:cNvPr id="50183" name="Line 11"/>
          <p:cNvSpPr>
            <a:spLocks noChangeShapeType="1"/>
          </p:cNvSpPr>
          <p:nvPr/>
        </p:nvSpPr>
        <p:spPr bwMode="auto">
          <a:xfrm>
            <a:off x="730250" y="2462213"/>
            <a:ext cx="7561263" cy="0"/>
          </a:xfrm>
          <a:prstGeom prst="line">
            <a:avLst/>
          </a:prstGeom>
          <a:noFill/>
          <a:ln w="12700">
            <a:solidFill>
              <a:schemeClr val="tx1"/>
            </a:solidFill>
            <a:round/>
            <a:headEnd/>
            <a:tailEnd/>
          </a:ln>
        </p:spPr>
        <p:txBody>
          <a:bodyPr>
            <a:spAutoFit/>
          </a:bodyPr>
          <a:lstStyle/>
          <a:p>
            <a:endParaRPr lang="fr-FR"/>
          </a:p>
        </p:txBody>
      </p:sp>
      <p:sp>
        <p:nvSpPr>
          <p:cNvPr id="50184" name="Text Box 12"/>
          <p:cNvSpPr txBox="1">
            <a:spLocks noChangeArrowheads="1"/>
          </p:cNvSpPr>
          <p:nvPr/>
        </p:nvSpPr>
        <p:spPr bwMode="auto">
          <a:xfrm>
            <a:off x="719138" y="6188075"/>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50185" name="cddrive"/>
          <p:cNvSpPr>
            <a:spLocks noEditPoints="1" noChangeArrowheads="1"/>
          </p:cNvSpPr>
          <p:nvPr/>
        </p:nvSpPr>
        <p:spPr bwMode="auto">
          <a:xfrm>
            <a:off x="315913" y="61404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a:defRPr/>
            </a:pPr>
            <a:r>
              <a:rPr lang="fr-FR"/>
              <a:t>Construction « par le haut »</a:t>
            </a:r>
          </a:p>
        </p:txBody>
      </p:sp>
      <p:sp>
        <p:nvSpPr>
          <p:cNvPr id="51203" name="Rectangle 3"/>
          <p:cNvSpPr>
            <a:spLocks noGrp="1" noChangeArrowheads="1"/>
          </p:cNvSpPr>
          <p:nvPr>
            <p:ph idx="1"/>
          </p:nvPr>
        </p:nvSpPr>
        <p:spPr>
          <a:xfrm>
            <a:off x="279400" y="1312863"/>
            <a:ext cx="8599488" cy="3798887"/>
          </a:xfrm>
        </p:spPr>
        <p:txBody>
          <a:bodyPr/>
          <a:lstStyle/>
          <a:p>
            <a:pPr marL="342900" indent="-342900">
              <a:spcBef>
                <a:spcPts val="1200"/>
              </a:spcBef>
              <a:spcAft>
                <a:spcPts val="300"/>
              </a:spcAft>
            </a:pPr>
            <a:r>
              <a:rPr lang="fr-FR"/>
              <a:t>Il n’y a pas de méthodes ou de propriétés permettant d’initialiser les champs de la classe de base ; nous devons donc appeler le constructeur de la classe de base</a:t>
            </a:r>
          </a:p>
          <a:p>
            <a:pPr marL="342900" indent="-342900">
              <a:spcBef>
                <a:spcPts val="1200"/>
              </a:spcBef>
              <a:spcAft>
                <a:spcPts val="300"/>
              </a:spcAft>
              <a:buFont typeface="Arial" charset="0"/>
              <a:buNone/>
            </a:pPr>
            <a:r>
              <a:rPr lang="fr-FR"/>
              <a:t>Mais …</a:t>
            </a:r>
          </a:p>
          <a:p>
            <a:pPr marL="342900" indent="-342900">
              <a:spcBef>
                <a:spcPts val="1200"/>
              </a:spcBef>
              <a:spcAft>
                <a:spcPts val="300"/>
              </a:spcAft>
            </a:pPr>
            <a:r>
              <a:rPr lang="fr-FR"/>
              <a:t>Les objets de classe dérivée doivent être construits « par le haut »</a:t>
            </a:r>
          </a:p>
          <a:p>
            <a:pPr marL="687388" lvl="1" indent="-342900"/>
            <a:r>
              <a:rPr lang="fr-FR"/>
              <a:t>La classe de base </a:t>
            </a:r>
            <a:r>
              <a:rPr lang="fr-FR" i="1">
                <a:latin typeface="Century Schoolbook" pitchFamily="18" charset="0"/>
              </a:rPr>
              <a:t>doit</a:t>
            </a:r>
            <a:r>
              <a:rPr lang="fr-FR"/>
              <a:t> être construite d’abord</a:t>
            </a:r>
          </a:p>
          <a:p>
            <a:pPr marL="687388" lvl="1" indent="-342900"/>
            <a:r>
              <a:rPr lang="fr-FR"/>
              <a:t>Puis les champs de la classe dérivée sont initialisés dans le constructeur </a:t>
            </a:r>
          </a:p>
          <a:p>
            <a:pPr marL="342900" indent="-342900">
              <a:spcBef>
                <a:spcPts val="1200"/>
              </a:spcBef>
              <a:spcAft>
                <a:spcPts val="300"/>
              </a:spcAft>
            </a:pPr>
            <a:r>
              <a:rPr lang="fr-FR"/>
              <a:t>Si le constructeur de la classe dérivée n’appelle </a:t>
            </a:r>
            <a:r>
              <a:rPr lang="fr-FR" i="1">
                <a:latin typeface="Century Schoolbook" pitchFamily="18" charset="0"/>
              </a:rPr>
              <a:t>pas </a:t>
            </a:r>
            <a:r>
              <a:rPr lang="fr-FR"/>
              <a:t>explicitement un constructeur de la classe de base, le constructeur par défaut de la classe de base est utilisé</a:t>
            </a:r>
          </a:p>
          <a:p>
            <a:pPr marL="687388" lvl="1" indent="-342900"/>
            <a:r>
              <a:rPr lang="fr-FR"/>
              <a:t>Et si la classe de base n’a </a:t>
            </a:r>
            <a:r>
              <a:rPr lang="fr-FR" i="1">
                <a:latin typeface="Century Schoolbook" pitchFamily="18" charset="0"/>
              </a:rPr>
              <a:t>pas</a:t>
            </a:r>
            <a:r>
              <a:rPr lang="fr-FR"/>
              <a:t> de constructeur par défaut, c’est une erreur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304132" name="Rectangle 4"/>
          <p:cNvSpPr>
            <a:spLocks noChangeArrowheads="1"/>
          </p:cNvSpPr>
          <p:nvPr/>
        </p:nvSpPr>
        <p:spPr bwMode="blackWhite">
          <a:xfrm>
            <a:off x="501650" y="1930400"/>
            <a:ext cx="8407400" cy="3349625"/>
          </a:xfrm>
          <a:prstGeom prst="rect">
            <a:avLst/>
          </a:prstGeom>
          <a:solidFill>
            <a:schemeClr val="accent1"/>
          </a:solidFill>
          <a:ln w="12700">
            <a:solidFill>
              <a:schemeClr val="tx1"/>
            </a:solidFill>
            <a:miter lim="800000"/>
            <a:headEnd/>
            <a:tailEnd/>
          </a:ln>
          <a:effectLst>
            <a:outerShdw dist="45791" dir="2021404" algn="ctr" rotWithShape="0">
              <a:schemeClr val="tx1"/>
            </a:outerShdw>
          </a:effectLst>
        </p:spPr>
        <p:txBody>
          <a:bodyPr lIns="92075" tIns="46038" rIns="92075" bIns="46038">
            <a:spAutoFit/>
          </a:bodyPr>
          <a:lstStyle/>
          <a:p>
            <a:pPr>
              <a:lnSpc>
                <a:spcPct val="95000"/>
              </a:lnSpc>
            </a:pPr>
            <a:r>
              <a:rPr lang="en-US" sz="1600" b="1">
                <a:latin typeface="Courier New" pitchFamily="49" charset="0"/>
              </a:rPr>
              <a:t>using</a:t>
            </a:r>
            <a:r>
              <a:rPr lang="en-US" sz="1600">
                <a:latin typeface="Courier New" pitchFamily="49" charset="0"/>
              </a:rPr>
              <a:t> System;</a:t>
            </a:r>
          </a:p>
          <a:p>
            <a:pPr>
              <a:lnSpc>
                <a:spcPct val="95000"/>
              </a:lnSpc>
            </a:pPr>
            <a:r>
              <a:rPr lang="en-US" sz="1600" b="1">
                <a:latin typeface="Courier New" pitchFamily="49" charset="0"/>
              </a:rPr>
              <a:t>namespace</a:t>
            </a:r>
            <a:r>
              <a:rPr lang="en-US" sz="1600">
                <a:latin typeface="Courier New" pitchFamily="49" charset="0"/>
              </a:rPr>
              <a:t> Trains</a:t>
            </a:r>
          </a:p>
          <a:p>
            <a:pPr>
              <a:lnSpc>
                <a:spcPct val="95000"/>
              </a:lnSpc>
            </a:pPr>
            <a:r>
              <a:rPr lang="en-US" sz="1600">
                <a:latin typeface="Courier New" pitchFamily="49" charset="0"/>
              </a:rPr>
              <a:t>{</a:t>
            </a:r>
          </a:p>
          <a:p>
            <a:pPr>
              <a:lnSpc>
                <a:spcPct val="95000"/>
              </a:lnSpc>
            </a:pPr>
            <a:r>
              <a:rPr lang="en-US" sz="1600" b="1">
                <a:latin typeface="Courier New" pitchFamily="49" charset="0"/>
              </a:rPr>
              <a:t>  public class</a:t>
            </a:r>
            <a:r>
              <a:rPr lang="en-US" sz="1600">
                <a:latin typeface="Courier New" pitchFamily="49" charset="0"/>
              </a:rPr>
              <a:t> Citerne : WagonMarchandise</a:t>
            </a:r>
          </a:p>
          <a:p>
            <a:pPr>
              <a:lnSpc>
                <a:spcPct val="95000"/>
              </a:lnSpc>
            </a:pPr>
            <a:r>
              <a:rPr lang="en-US" sz="1600">
                <a:latin typeface="Courier New" pitchFamily="49" charset="0"/>
              </a:rPr>
              <a:t>  {</a:t>
            </a:r>
          </a:p>
          <a:p>
            <a:pPr>
              <a:lnSpc>
                <a:spcPct val="95000"/>
              </a:lnSpc>
            </a:pPr>
            <a:r>
              <a:rPr lang="en-US" sz="1600">
                <a:latin typeface="Courier New" pitchFamily="49" charset="0"/>
              </a:rPr>
              <a:t>    </a:t>
            </a:r>
            <a:r>
              <a:rPr lang="en-US" sz="1600" b="1">
                <a:latin typeface="Courier New" pitchFamily="49" charset="0"/>
              </a:rPr>
              <a:t>private double</a:t>
            </a:r>
            <a:r>
              <a:rPr lang="en-US" sz="1600">
                <a:latin typeface="Courier New" pitchFamily="49" charset="0"/>
              </a:rPr>
              <a:t> rayon;</a:t>
            </a:r>
          </a:p>
          <a:p>
            <a:pPr>
              <a:lnSpc>
                <a:spcPct val="95000"/>
              </a:lnSpc>
            </a:pPr>
            <a:r>
              <a:rPr lang="en-US" sz="1600">
                <a:latin typeface="Courier New" pitchFamily="49" charset="0"/>
              </a:rPr>
              <a:t>    </a:t>
            </a:r>
            <a:r>
              <a:rPr lang="en-US" sz="1600" b="1">
                <a:latin typeface="Courier New" pitchFamily="49" charset="0"/>
              </a:rPr>
              <a:t>public double</a:t>
            </a:r>
            <a:r>
              <a:rPr lang="en-US" sz="1600">
                <a:latin typeface="Courier New" pitchFamily="49" charset="0"/>
              </a:rPr>
              <a:t> Rayon { </a:t>
            </a:r>
            <a:r>
              <a:rPr lang="en-US" sz="1600" b="1">
                <a:latin typeface="Courier New" pitchFamily="49" charset="0"/>
              </a:rPr>
              <a:t>get </a:t>
            </a:r>
            <a:r>
              <a:rPr lang="en-US" sz="1600">
                <a:latin typeface="Courier New" pitchFamily="49" charset="0"/>
              </a:rPr>
              <a:t>{ </a:t>
            </a:r>
            <a:r>
              <a:rPr lang="en-US" sz="1600" b="1">
                <a:latin typeface="Courier New" pitchFamily="49" charset="0"/>
              </a:rPr>
              <a:t>return</a:t>
            </a:r>
            <a:r>
              <a:rPr lang="en-US" sz="1600">
                <a:latin typeface="Courier New" pitchFamily="49" charset="0"/>
              </a:rPr>
              <a:t> rayon; } }</a:t>
            </a:r>
          </a:p>
          <a:p>
            <a:pPr>
              <a:lnSpc>
                <a:spcPct val="95000"/>
              </a:lnSpc>
            </a:pPr>
            <a:r>
              <a:rPr lang="en-US" sz="1600">
                <a:latin typeface="Courier New" pitchFamily="49" charset="0"/>
              </a:rPr>
              <a:t>    </a:t>
            </a:r>
            <a:r>
              <a:rPr lang="en-US" sz="1600" b="1">
                <a:latin typeface="Courier New" pitchFamily="49" charset="0"/>
              </a:rPr>
              <a:t>public</a:t>
            </a:r>
            <a:r>
              <a:rPr lang="en-US" sz="1600">
                <a:latin typeface="Courier New" pitchFamily="49" charset="0"/>
              </a:rPr>
              <a:t> Citerne(</a:t>
            </a:r>
            <a:r>
              <a:rPr lang="en-US" sz="1600" b="1">
                <a:solidFill>
                  <a:srgbClr val="000080"/>
                </a:solidFill>
                <a:latin typeface="Courier New" pitchFamily="49" charset="0"/>
              </a:rPr>
              <a:t>string</a:t>
            </a:r>
            <a:r>
              <a:rPr lang="en-US" sz="1600">
                <a:solidFill>
                  <a:srgbClr val="000080"/>
                </a:solidFill>
                <a:latin typeface="Courier New" pitchFamily="49" charset="0"/>
              </a:rPr>
              <a:t> m, </a:t>
            </a:r>
            <a:r>
              <a:rPr lang="en-US" sz="1600" b="1">
                <a:solidFill>
                  <a:srgbClr val="000080"/>
                </a:solidFill>
                <a:latin typeface="Courier New" pitchFamily="49" charset="0"/>
              </a:rPr>
              <a:t>int</a:t>
            </a:r>
            <a:r>
              <a:rPr lang="en-US" sz="1600">
                <a:solidFill>
                  <a:srgbClr val="000080"/>
                </a:solidFill>
                <a:latin typeface="Courier New" pitchFamily="49" charset="0"/>
              </a:rPr>
              <a:t> l, </a:t>
            </a:r>
            <a:r>
              <a:rPr lang="en-US" sz="1600" b="1">
                <a:solidFill>
                  <a:srgbClr val="000080"/>
                </a:solidFill>
                <a:latin typeface="Courier New" pitchFamily="49" charset="0"/>
              </a:rPr>
              <a:t>int</a:t>
            </a:r>
            <a:r>
              <a:rPr lang="en-US" sz="1600">
                <a:solidFill>
                  <a:srgbClr val="000080"/>
                </a:solidFill>
                <a:latin typeface="Courier New" pitchFamily="49" charset="0"/>
              </a:rPr>
              <a:t> la, </a:t>
            </a:r>
            <a:r>
              <a:rPr lang="en-US" sz="1600" b="1">
                <a:solidFill>
                  <a:srgbClr val="000080"/>
                </a:solidFill>
                <a:latin typeface="Courier New" pitchFamily="49" charset="0"/>
              </a:rPr>
              <a:t>int</a:t>
            </a:r>
            <a:r>
              <a:rPr lang="en-US" sz="1600">
                <a:solidFill>
                  <a:srgbClr val="000080"/>
                </a:solidFill>
                <a:latin typeface="Courier New" pitchFamily="49" charset="0"/>
              </a:rPr>
              <a:t> h, </a:t>
            </a:r>
            <a:r>
              <a:rPr lang="en-US" sz="1600" b="1">
                <a:solidFill>
                  <a:srgbClr val="000080"/>
                </a:solidFill>
                <a:latin typeface="Courier New" pitchFamily="49" charset="0"/>
              </a:rPr>
              <a:t>double</a:t>
            </a:r>
            <a:r>
              <a:rPr lang="en-US" sz="1600">
                <a:solidFill>
                  <a:srgbClr val="000080"/>
                </a:solidFill>
                <a:latin typeface="Courier New" pitchFamily="49" charset="0"/>
              </a:rPr>
              <a:t> r</a:t>
            </a:r>
            <a:r>
              <a:rPr lang="en-US" sz="1600">
                <a:latin typeface="Courier New" pitchFamily="49" charset="0"/>
              </a:rPr>
              <a:t>)</a:t>
            </a:r>
          </a:p>
          <a:p>
            <a:pPr>
              <a:lnSpc>
                <a:spcPct val="95000"/>
              </a:lnSpc>
            </a:pPr>
            <a:r>
              <a:rPr lang="en-US" sz="1600">
                <a:latin typeface="Courier New" pitchFamily="49" charset="0"/>
              </a:rPr>
              <a:t>    : </a:t>
            </a:r>
            <a:r>
              <a:rPr lang="en-US" sz="1600" b="1">
                <a:latin typeface="Courier New" pitchFamily="49" charset="0"/>
              </a:rPr>
              <a:t>base</a:t>
            </a:r>
            <a:r>
              <a:rPr lang="en-US" sz="1600">
                <a:latin typeface="Courier New" pitchFamily="49" charset="0"/>
              </a:rPr>
              <a:t>(m, l, la, h)</a:t>
            </a:r>
          </a:p>
          <a:p>
            <a:pPr>
              <a:lnSpc>
                <a:spcPct val="95000"/>
              </a:lnSpc>
            </a:pPr>
            <a:r>
              <a:rPr lang="en-US" sz="1600">
                <a:latin typeface="Courier New" pitchFamily="49" charset="0"/>
              </a:rPr>
              <a:t>    {</a:t>
            </a:r>
          </a:p>
          <a:p>
            <a:pPr>
              <a:lnSpc>
                <a:spcPct val="95000"/>
              </a:lnSpc>
            </a:pPr>
            <a:r>
              <a:rPr lang="en-US" sz="1600">
                <a:latin typeface="Courier New" pitchFamily="49" charset="0"/>
              </a:rPr>
              <a:t>      rayon = r;</a:t>
            </a:r>
          </a:p>
          <a:p>
            <a:pPr>
              <a:lnSpc>
                <a:spcPct val="95000"/>
              </a:lnSpc>
            </a:pPr>
            <a:r>
              <a:rPr lang="en-US" sz="1600">
                <a:latin typeface="Courier New" pitchFamily="49" charset="0"/>
              </a:rPr>
              <a:t>    }</a:t>
            </a:r>
          </a:p>
          <a:p>
            <a:pPr>
              <a:lnSpc>
                <a:spcPct val="95000"/>
              </a:lnSpc>
            </a:pPr>
            <a:r>
              <a:rPr lang="en-US" sz="1600">
                <a:latin typeface="Courier New" pitchFamily="49" charset="0"/>
              </a:rPr>
              <a:t>  }</a:t>
            </a:r>
          </a:p>
          <a:p>
            <a:pPr>
              <a:lnSpc>
                <a:spcPct val="95000"/>
              </a:lnSpc>
            </a:pPr>
            <a:r>
              <a:rPr lang="en-US" sz="1600">
                <a:latin typeface="Courier New" pitchFamily="49" charset="0"/>
              </a:rPr>
              <a:t>}</a:t>
            </a:r>
          </a:p>
        </p:txBody>
      </p:sp>
      <p:sp>
        <p:nvSpPr>
          <p:cNvPr id="52228" name="AutoShape 5"/>
          <p:cNvSpPr>
            <a:spLocks noChangeArrowheads="1"/>
          </p:cNvSpPr>
          <p:nvPr/>
        </p:nvSpPr>
        <p:spPr bwMode="blackWhite">
          <a:xfrm>
            <a:off x="5160963" y="4767263"/>
            <a:ext cx="2651125" cy="708025"/>
          </a:xfrm>
          <a:prstGeom prst="wedgeRectCallout">
            <a:avLst>
              <a:gd name="adj1" fmla="val -104491"/>
              <a:gd name="adj2" fmla="val -158519"/>
            </a:avLst>
          </a:prstGeom>
          <a:solidFill>
            <a:schemeClr val="hlink"/>
          </a:solidFill>
          <a:ln w="12700">
            <a:solidFill>
              <a:schemeClr val="tx1"/>
            </a:solidFill>
            <a:miter lim="800000"/>
            <a:headEnd/>
            <a:tailEnd/>
          </a:ln>
        </p:spPr>
        <p:txBody>
          <a:bodyPr/>
          <a:lstStyle/>
          <a:p>
            <a:r>
              <a:rPr lang="fr-FR" b="1"/>
              <a:t>Appel du constructeur </a:t>
            </a:r>
            <a:r>
              <a:rPr lang="fr-FR" b="1">
                <a:latin typeface="Courier New" pitchFamily="49" charset="0"/>
              </a:rPr>
              <a:t>base</a:t>
            </a:r>
            <a:r>
              <a:rPr lang="fr-FR" b="1"/>
              <a:t> avant d’exécuter le corps du constructeur de </a:t>
            </a:r>
            <a:r>
              <a:rPr lang="fr-FR" b="1">
                <a:latin typeface="Courier New" pitchFamily="49" charset="0"/>
              </a:rPr>
              <a:t>Citerne</a:t>
            </a:r>
            <a:endParaRPr lang="fr-FR" b="1"/>
          </a:p>
        </p:txBody>
      </p:sp>
      <p:sp>
        <p:nvSpPr>
          <p:cNvPr id="304134" name="Rectangle 6"/>
          <p:cNvSpPr>
            <a:spLocks noGrp="1" noChangeArrowheads="1"/>
          </p:cNvSpPr>
          <p:nvPr>
            <p:ph type="title"/>
          </p:nvPr>
        </p:nvSpPr>
        <p:spPr/>
        <p:txBody>
          <a:bodyPr/>
          <a:lstStyle/>
          <a:p>
            <a:pPr>
              <a:defRPr/>
            </a:pPr>
            <a:r>
              <a:rPr lang="fr-FR">
                <a:cs typeface="Arial" charset="0"/>
              </a:rPr>
              <a:t>Syntaxe de constructeur de classe dérivée</a:t>
            </a:r>
          </a:p>
        </p:txBody>
      </p:sp>
      <p:sp>
        <p:nvSpPr>
          <p:cNvPr id="52230" name="Rectangle 7"/>
          <p:cNvSpPr>
            <a:spLocks noGrp="1" noChangeArrowheads="1"/>
          </p:cNvSpPr>
          <p:nvPr>
            <p:ph idx="1"/>
          </p:nvPr>
        </p:nvSpPr>
        <p:spPr>
          <a:xfrm>
            <a:off x="279400" y="1312863"/>
            <a:ext cx="8599488" cy="366712"/>
          </a:xfrm>
        </p:spPr>
        <p:txBody>
          <a:bodyPr/>
          <a:lstStyle/>
          <a:p>
            <a:pPr>
              <a:spcBef>
                <a:spcPts val="1200"/>
              </a:spcBef>
              <a:spcAft>
                <a:spcPts val="300"/>
              </a:spcAft>
              <a:buFontTx/>
              <a:buChar char="•"/>
            </a:pPr>
            <a:r>
              <a:rPr lang="fr-FR">
                <a:cs typeface="Arial" charset="0"/>
              </a:rPr>
              <a:t>La syntaxe correcte pour le constructeur de </a:t>
            </a:r>
            <a:r>
              <a:rPr lang="fr-FR">
                <a:latin typeface="Courier New" pitchFamily="49" charset="0"/>
                <a:cs typeface="Courier New" pitchFamily="49" charset="0"/>
              </a:rPr>
              <a:t>Citerne</a:t>
            </a:r>
            <a:r>
              <a:rPr lang="fr-FR">
                <a:cs typeface="Arial" charset="0"/>
              </a:rPr>
              <a:t> est la suivante :</a:t>
            </a:r>
          </a:p>
        </p:txBody>
      </p:sp>
      <p:sp>
        <p:nvSpPr>
          <p:cNvPr id="52231" name="AutoShape 8"/>
          <p:cNvSpPr>
            <a:spLocks noChangeArrowheads="1"/>
          </p:cNvSpPr>
          <p:nvPr/>
        </p:nvSpPr>
        <p:spPr bwMode="blackWhite">
          <a:xfrm>
            <a:off x="149225" y="3651250"/>
            <a:ext cx="765175" cy="539750"/>
          </a:xfrm>
          <a:prstGeom prst="wedgeRectCallout">
            <a:avLst>
              <a:gd name="adj1" fmla="val 69500"/>
              <a:gd name="adj2" fmla="val 6764"/>
            </a:avLst>
          </a:prstGeom>
          <a:solidFill>
            <a:schemeClr val="hlink"/>
          </a:solidFill>
          <a:ln w="12700">
            <a:solidFill>
              <a:schemeClr val="tx1"/>
            </a:solidFill>
            <a:miter lim="800000"/>
            <a:headEnd/>
            <a:tailEnd/>
          </a:ln>
        </p:spPr>
        <p:txBody>
          <a:bodyPr/>
          <a:lstStyle/>
          <a:p>
            <a:r>
              <a:rPr lang="en-US" b="1"/>
              <a:t>Notez le :</a:t>
            </a:r>
          </a:p>
        </p:txBody>
      </p:sp>
      <p:sp>
        <p:nvSpPr>
          <p:cNvPr id="52232" name="Text Box 9"/>
          <p:cNvSpPr txBox="1">
            <a:spLocks noChangeArrowheads="1"/>
          </p:cNvSpPr>
          <p:nvPr/>
        </p:nvSpPr>
        <p:spPr bwMode="auto">
          <a:xfrm>
            <a:off x="708025" y="6142038"/>
            <a:ext cx="4584700" cy="304800"/>
          </a:xfrm>
          <a:prstGeom prst="rect">
            <a:avLst/>
          </a:prstGeom>
          <a:noFill/>
          <a:ln w="12700">
            <a:noFill/>
            <a:miter lim="800000"/>
            <a:headEnd/>
            <a:tailEnd/>
          </a:ln>
        </p:spPr>
        <p:txBody>
          <a:bodyPr>
            <a:spAutoFit/>
          </a:bodyPr>
          <a:lstStyle/>
          <a:p>
            <a:pPr>
              <a:spcBef>
                <a:spcPct val="50000"/>
              </a:spcBef>
            </a:pPr>
            <a:r>
              <a:rPr lang="en-US"/>
              <a:t>\Course\419\Samples\TankerInheritsFreightCar</a:t>
            </a:r>
          </a:p>
        </p:txBody>
      </p:sp>
      <p:sp>
        <p:nvSpPr>
          <p:cNvPr id="52233" name="cddrive"/>
          <p:cNvSpPr>
            <a:spLocks noEditPoints="1" noChangeArrowheads="1"/>
          </p:cNvSpPr>
          <p:nvPr/>
        </p:nvSpPr>
        <p:spPr bwMode="auto">
          <a:xfrm>
            <a:off x="315913" y="61404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defRPr/>
            </a:pPr>
            <a:r>
              <a:rPr lang="fr-FR"/>
              <a:t>Points particuliers à connaître</a:t>
            </a:r>
          </a:p>
        </p:txBody>
      </p:sp>
      <p:sp>
        <p:nvSpPr>
          <p:cNvPr id="54275" name="Rectangle 3"/>
          <p:cNvSpPr>
            <a:spLocks noGrp="1" noChangeArrowheads="1"/>
          </p:cNvSpPr>
          <p:nvPr>
            <p:ph idx="1"/>
          </p:nvPr>
        </p:nvSpPr>
        <p:spPr>
          <a:xfrm>
            <a:off x="279400" y="1312863"/>
            <a:ext cx="8599488" cy="4897437"/>
          </a:xfrm>
        </p:spPr>
        <p:txBody>
          <a:bodyPr/>
          <a:lstStyle/>
          <a:p>
            <a:r>
              <a:rPr lang="fr-FR"/>
              <a:t>Une référence sur classe de base peut pointer sur un objet dérivé</a:t>
            </a:r>
            <a:br>
              <a:rPr lang="fr-FR"/>
            </a:br>
            <a:r>
              <a:rPr lang="fr-FR">
                <a:latin typeface="Courier New" pitchFamily="49" charset="0"/>
              </a:rPr>
              <a:t>WagonMarchandise wagon = new Citerne();</a:t>
            </a:r>
          </a:p>
          <a:p>
            <a:r>
              <a:rPr lang="fr-FR"/>
              <a:t>Une méthode de la classe dérivée peut </a:t>
            </a:r>
            <a:r>
              <a:rPr lang="fr-FR" i="1">
                <a:latin typeface="Century Schoolbook" pitchFamily="18" charset="0"/>
              </a:rPr>
              <a:t>redéfinir</a:t>
            </a:r>
            <a:r>
              <a:rPr lang="fr-FR"/>
              <a:t> une méthode </a:t>
            </a:r>
            <a:r>
              <a:rPr lang="fr-FR">
                <a:latin typeface="Courier New" pitchFamily="49" charset="0"/>
              </a:rPr>
              <a:t>virtual</a:t>
            </a:r>
            <a:r>
              <a:rPr lang="fr-FR"/>
              <a:t> de la classe de base avec la même signature et le mot-clé </a:t>
            </a:r>
            <a:r>
              <a:rPr lang="fr-FR">
                <a:latin typeface="Courier New" pitchFamily="49" charset="0"/>
              </a:rPr>
              <a:t>override</a:t>
            </a:r>
            <a:br>
              <a:rPr lang="fr-FR">
                <a:latin typeface="Courier New" pitchFamily="49" charset="0"/>
              </a:rPr>
            </a:br>
            <a:r>
              <a:rPr lang="fr-FR">
                <a:latin typeface="Courier New" pitchFamily="49" charset="0"/>
              </a:rPr>
              <a:t>public override void Faire() {…}</a:t>
            </a:r>
          </a:p>
          <a:p>
            <a:r>
              <a:rPr lang="fr-FR"/>
              <a:t>Une méthode de la classe dérivée peut appeler une méthode de la classe de base ayant la même signature en utilisant le mot-clé </a:t>
            </a:r>
            <a:r>
              <a:rPr lang="fr-FR">
                <a:latin typeface="Courier New" pitchFamily="49" charset="0"/>
              </a:rPr>
              <a:t>base</a:t>
            </a:r>
            <a:br>
              <a:rPr lang="fr-FR">
                <a:latin typeface="Courier New" pitchFamily="49" charset="0"/>
              </a:rPr>
            </a:br>
            <a:br>
              <a:rPr lang="fr-FR" sz="1000">
                <a:latin typeface="Courier New" pitchFamily="49" charset="0"/>
              </a:rPr>
            </a:br>
            <a:r>
              <a:rPr lang="fr-FR">
                <a:latin typeface="Courier New" pitchFamily="49" charset="0"/>
              </a:rPr>
              <a:t>public override void Faire()</a:t>
            </a:r>
            <a:br>
              <a:rPr lang="fr-FR">
                <a:latin typeface="Courier New" pitchFamily="49" charset="0"/>
              </a:rPr>
            </a:br>
            <a:r>
              <a:rPr lang="fr-FR">
                <a:latin typeface="Courier New" pitchFamily="49" charset="0"/>
              </a:rPr>
              <a:t>{</a:t>
            </a:r>
          </a:p>
          <a:p>
            <a:pPr marL="577850" lvl="1" indent="-233363">
              <a:buFont typeface="Arial" charset="0"/>
              <a:buNone/>
            </a:pPr>
            <a:r>
              <a:rPr lang="fr-FR" b="1" i="1">
                <a:latin typeface="Courier New" pitchFamily="49" charset="0"/>
              </a:rPr>
              <a:t> … instructions …</a:t>
            </a:r>
          </a:p>
          <a:p>
            <a:pPr marL="577850" lvl="1" indent="-233363">
              <a:buFont typeface="Arial" charset="0"/>
              <a:buNone/>
            </a:pPr>
            <a:r>
              <a:rPr lang="fr-FR" b="1">
                <a:latin typeface="Courier New" pitchFamily="49" charset="0"/>
              </a:rPr>
              <a:t> base.Faire();</a:t>
            </a:r>
          </a:p>
          <a:p>
            <a:pPr marL="577850" lvl="1" indent="-233363">
              <a:buFont typeface="Arial" charset="0"/>
              <a:buNone/>
            </a:pPr>
            <a:r>
              <a:rPr lang="fr-FR" b="1" i="1">
                <a:latin typeface="Courier New" pitchFamily="49" charset="0"/>
              </a:rPr>
              <a:t> … instructions …</a:t>
            </a:r>
            <a:endParaRPr lang="fr-FR" sz="1600" b="1"/>
          </a:p>
          <a:p>
            <a:pPr>
              <a:spcBef>
                <a:spcPts val="800"/>
              </a:spcBef>
              <a:spcAft>
                <a:spcPts val="300"/>
              </a:spcAft>
              <a:buFont typeface="Arial" charset="0"/>
              <a:buNone/>
            </a:pPr>
            <a:r>
              <a:rPr lang="fr-FR" sz="1600"/>
              <a:t>	</a:t>
            </a:r>
            <a:r>
              <a:rPr lang="fr-FR">
                <a:latin typeface="Courier New" pitchFamily="49" charset="0"/>
              </a:rPr>
              <a:t>} </a:t>
            </a:r>
            <a:br>
              <a:rPr lang="fr-FR">
                <a:latin typeface="Courier New" pitchFamily="49" charset="0"/>
              </a:rPr>
            </a:br>
            <a:br>
              <a:rPr lang="fr-FR">
                <a:latin typeface="Courier New" pitchFamily="49" charset="0"/>
              </a:rPr>
            </a:br>
            <a:r>
              <a:rPr lang="fr-FR" b="0">
                <a:latin typeface="Courier New" pitchFamily="49" charset="0"/>
              </a:rPr>
              <a:t>    </a:t>
            </a:r>
            <a:r>
              <a:rPr lang="fr-FR"/>
              <a:t>Nous aborderons ces sujets plus en détail dans la suite du cours</a:t>
            </a:r>
          </a:p>
        </p:txBody>
      </p:sp>
      <p:grpSp>
        <p:nvGrpSpPr>
          <p:cNvPr id="54276" name="Group 4"/>
          <p:cNvGrpSpPr>
            <a:grpSpLocks/>
          </p:cNvGrpSpPr>
          <p:nvPr/>
        </p:nvGrpSpPr>
        <p:grpSpPr bwMode="auto">
          <a:xfrm>
            <a:off x="581025" y="5705475"/>
            <a:ext cx="407988" cy="563563"/>
            <a:chOff x="175" y="723"/>
            <a:chExt cx="321" cy="443"/>
          </a:xfrm>
        </p:grpSpPr>
        <p:sp>
          <p:nvSpPr>
            <p:cNvPr id="54277" name="Freeform 5"/>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54278" name="Oval 6"/>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54279" name="Freeform 7"/>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54280" name="Freeform 8"/>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sp>
        <p:nvSpPr>
          <p:cNvPr id="7171" name="Text Box 3"/>
          <p:cNvSpPr txBox="1">
            <a:spLocks noChangeArrowheads="1"/>
          </p:cNvSpPr>
          <p:nvPr/>
        </p:nvSpPr>
        <p:spPr bwMode="auto">
          <a:xfrm>
            <a:off x="633413" y="4976813"/>
            <a:ext cx="7764462" cy="304800"/>
          </a:xfrm>
          <a:prstGeom prst="rect">
            <a:avLst/>
          </a:prstGeom>
          <a:noFill/>
          <a:ln w="25400">
            <a:noFill/>
            <a:miter lim="800000"/>
            <a:headEnd/>
            <a:tailEnd/>
          </a:ln>
        </p:spPr>
        <p:txBody>
          <a:bodyPr>
            <a:spAutoFit/>
          </a:bodyPr>
          <a:lstStyle/>
          <a:p>
            <a:pPr algn="ctr">
              <a:spcBef>
                <a:spcPct val="50000"/>
              </a:spcBef>
            </a:pPr>
            <a:r>
              <a:rPr lang="fr-FR" sz="1200"/>
              <a:t>      </a:t>
            </a:r>
            <a:r>
              <a:rPr lang="fr-FR" b="1"/>
              <a:t>Gondole                                          Fourgon                                            Citerne</a:t>
            </a:r>
          </a:p>
        </p:txBody>
      </p:sp>
      <p:sp>
        <p:nvSpPr>
          <p:cNvPr id="291844" name="Rectangle 4"/>
          <p:cNvSpPr>
            <a:spLocks noGrp="1" noChangeArrowheads="1"/>
          </p:cNvSpPr>
          <p:nvPr>
            <p:ph type="title"/>
          </p:nvPr>
        </p:nvSpPr>
        <p:spPr/>
        <p:txBody>
          <a:bodyPr/>
          <a:lstStyle/>
          <a:p>
            <a:pPr>
              <a:defRPr/>
            </a:pPr>
            <a:r>
              <a:rPr lang="fr-FR"/>
              <a:t>Analyse des wagons</a:t>
            </a:r>
          </a:p>
        </p:txBody>
      </p:sp>
      <p:sp>
        <p:nvSpPr>
          <p:cNvPr id="7173" name="Rectangle 5"/>
          <p:cNvSpPr>
            <a:spLocks noGrp="1" noChangeArrowheads="1"/>
          </p:cNvSpPr>
          <p:nvPr>
            <p:ph idx="1"/>
          </p:nvPr>
        </p:nvSpPr>
        <p:spPr>
          <a:xfrm>
            <a:off x="279400" y="1312863"/>
            <a:ext cx="8602663" cy="4957762"/>
          </a:xfrm>
        </p:spPr>
        <p:txBody>
          <a:bodyPr/>
          <a:lstStyle/>
          <a:p>
            <a:pPr>
              <a:buFont typeface="Arial" charset="0"/>
              <a:buNone/>
            </a:pPr>
            <a:r>
              <a:rPr lang="fr-FR"/>
              <a:t>	 Revenons à nos wagons de marchandises : comment pourrions-nous</a:t>
            </a:r>
            <a:br>
              <a:rPr lang="fr-FR"/>
            </a:br>
            <a:r>
              <a:rPr lang="fr-FR"/>
              <a:t> implémenter une méthode de calcul du volume </a:t>
            </a:r>
            <a:r>
              <a:rPr lang="fr-FR">
                <a:latin typeface="Courier New" pitchFamily="49" charset="0"/>
              </a:rPr>
              <a:t>CalcVolume</a:t>
            </a:r>
            <a:r>
              <a:rPr lang="fr-FR">
                <a:cs typeface="Arial" charset="0"/>
              </a:rPr>
              <a:t> ou la propriété </a:t>
            </a:r>
            <a:r>
              <a:rPr lang="fr-FR">
                <a:latin typeface="Courier New" pitchFamily="49" charset="0"/>
              </a:rPr>
              <a:t>Volume</a:t>
            </a:r>
            <a:r>
              <a:rPr lang="fr-FR"/>
              <a:t> ?</a:t>
            </a:r>
          </a:p>
          <a:p>
            <a:pPr lvl="1"/>
            <a:r>
              <a:rPr lang="fr-FR"/>
              <a:t>La plupart ont la forme d’un parallélépipède et le volume peut donc être calculé avec la formule : </a:t>
            </a:r>
            <a:r>
              <a:rPr lang="fr-FR">
                <a:latin typeface="Courier New" pitchFamily="49" charset="0"/>
              </a:rPr>
              <a:t>longueur </a:t>
            </a:r>
            <a:r>
              <a:rPr lang="fr-FR"/>
              <a:t>x</a:t>
            </a:r>
            <a:r>
              <a:rPr lang="fr-FR">
                <a:latin typeface="Courier New" pitchFamily="49" charset="0"/>
              </a:rPr>
              <a:t> largeur </a:t>
            </a:r>
            <a:r>
              <a:rPr lang="fr-FR"/>
              <a:t>x</a:t>
            </a:r>
            <a:r>
              <a:rPr lang="fr-FR">
                <a:latin typeface="Courier New" pitchFamily="49" charset="0"/>
              </a:rPr>
              <a:t> hauteur</a:t>
            </a:r>
          </a:p>
          <a:p>
            <a:pPr>
              <a:buFont typeface="Arial" charset="0"/>
              <a:buNone/>
            </a:pPr>
            <a:r>
              <a:rPr lang="fr-FR"/>
              <a:t>	 Mais cette formule peut-t-elle s’appliquer à une citerne ?</a:t>
            </a: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a:buFont typeface="Arial" charset="0"/>
              <a:buNone/>
            </a:pPr>
            <a:endParaRPr lang="fr-FR"/>
          </a:p>
          <a:p>
            <a:pPr eaLnBrk="1" hangingPunct="1"/>
            <a:r>
              <a:rPr lang="fr-FR"/>
              <a:t>Remarquez que certaines « citernes » ne sont aujourd’hui pas cylindriques</a:t>
            </a:r>
          </a:p>
          <a:p>
            <a:pPr lvl="1" eaLnBrk="1" hangingPunct="1"/>
            <a:r>
              <a:rPr lang="fr-FR"/>
              <a:t>Pour le transport de certains types de produits particuliers</a:t>
            </a:r>
          </a:p>
        </p:txBody>
      </p:sp>
      <p:pic>
        <p:nvPicPr>
          <p:cNvPr id="7174" name="Picture 6" descr="gondola[1]"/>
          <p:cNvPicPr>
            <a:picLocks noChangeAspect="1" noChangeArrowheads="1"/>
          </p:cNvPicPr>
          <p:nvPr/>
        </p:nvPicPr>
        <p:blipFill>
          <a:blip r:embed="rId3"/>
          <a:srcRect/>
          <a:stretch>
            <a:fillRect/>
          </a:stretch>
        </p:blipFill>
        <p:spPr bwMode="auto">
          <a:xfrm>
            <a:off x="547688" y="3679825"/>
            <a:ext cx="2563812" cy="1157288"/>
          </a:xfrm>
          <a:prstGeom prst="rect">
            <a:avLst/>
          </a:prstGeom>
          <a:noFill/>
          <a:ln w="9525">
            <a:noFill/>
            <a:miter lim="800000"/>
            <a:headEnd/>
            <a:tailEnd/>
          </a:ln>
        </p:spPr>
      </p:pic>
      <p:pic>
        <p:nvPicPr>
          <p:cNvPr id="7175" name="Picture 7" descr="rndbox[1]"/>
          <p:cNvPicPr>
            <a:picLocks noChangeAspect="1" noChangeArrowheads="1"/>
          </p:cNvPicPr>
          <p:nvPr/>
        </p:nvPicPr>
        <p:blipFill>
          <a:blip r:embed="rId4"/>
          <a:srcRect/>
          <a:stretch>
            <a:fillRect/>
          </a:stretch>
        </p:blipFill>
        <p:spPr bwMode="auto">
          <a:xfrm>
            <a:off x="3276600" y="3511550"/>
            <a:ext cx="2619375" cy="1192213"/>
          </a:xfrm>
          <a:prstGeom prst="rect">
            <a:avLst/>
          </a:prstGeom>
          <a:noFill/>
          <a:ln w="9525">
            <a:noFill/>
            <a:miter lim="800000"/>
            <a:headEnd/>
            <a:tailEnd/>
          </a:ln>
        </p:spPr>
      </p:pic>
      <p:pic>
        <p:nvPicPr>
          <p:cNvPr id="7176" name="Picture 8" descr="hoacfx86240a[1]"/>
          <p:cNvPicPr>
            <a:picLocks noChangeAspect="1" noChangeArrowheads="1"/>
          </p:cNvPicPr>
          <p:nvPr/>
        </p:nvPicPr>
        <p:blipFill>
          <a:blip r:embed="rId5">
            <a:grayscl/>
          </a:blip>
          <a:srcRect/>
          <a:stretch>
            <a:fillRect/>
          </a:stretch>
        </p:blipFill>
        <p:spPr bwMode="auto">
          <a:xfrm>
            <a:off x="6154738" y="3295650"/>
            <a:ext cx="2224087" cy="1416050"/>
          </a:xfrm>
          <a:prstGeom prst="rect">
            <a:avLst/>
          </a:prstGeom>
          <a:noFill/>
          <a:ln w="9525">
            <a:noFill/>
            <a:miter lim="800000"/>
            <a:headEnd/>
            <a:tailEnd/>
          </a:ln>
        </p:spPr>
      </p:pic>
      <p:grpSp>
        <p:nvGrpSpPr>
          <p:cNvPr id="7177" name="Group 13"/>
          <p:cNvGrpSpPr>
            <a:grpSpLocks/>
          </p:cNvGrpSpPr>
          <p:nvPr/>
        </p:nvGrpSpPr>
        <p:grpSpPr bwMode="auto">
          <a:xfrm>
            <a:off x="187325" y="1327150"/>
            <a:ext cx="374650" cy="269875"/>
            <a:chOff x="590" y="209"/>
            <a:chExt cx="236" cy="170"/>
          </a:xfrm>
        </p:grpSpPr>
        <p:sp>
          <p:nvSpPr>
            <p:cNvPr id="291854" name="Oval 14"/>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7184" name="Freeform 15"/>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7185" name="Oval 16"/>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7186" name="Freeform 17"/>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7178" name="Group 18"/>
          <p:cNvGrpSpPr>
            <a:grpSpLocks/>
          </p:cNvGrpSpPr>
          <p:nvPr/>
        </p:nvGrpSpPr>
        <p:grpSpPr bwMode="auto">
          <a:xfrm>
            <a:off x="204788" y="2924175"/>
            <a:ext cx="374650" cy="269875"/>
            <a:chOff x="590" y="209"/>
            <a:chExt cx="236" cy="170"/>
          </a:xfrm>
        </p:grpSpPr>
        <p:sp>
          <p:nvSpPr>
            <p:cNvPr id="291859" name="Oval 19"/>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7180" name="Freeform 20"/>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7181" name="Oval 21"/>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7182" name="Freeform 22"/>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grpSp>
        <p:nvGrpSpPr>
          <p:cNvPr id="7188" name="Group 23"/>
          <p:cNvGrpSpPr>
            <a:grpSpLocks/>
          </p:cNvGrpSpPr>
          <p:nvPr/>
        </p:nvGrpSpPr>
        <p:grpSpPr bwMode="auto">
          <a:xfrm>
            <a:off x="169863" y="5599113"/>
            <a:ext cx="396875" cy="630237"/>
            <a:chOff x="336" y="2064"/>
            <a:chExt cx="352" cy="607"/>
          </a:xfrm>
        </p:grpSpPr>
        <p:sp>
          <p:nvSpPr>
            <p:cNvPr id="7189" name="Freeform 24"/>
            <p:cNvSpPr>
              <a:spLocks/>
            </p:cNvSpPr>
            <p:nvPr/>
          </p:nvSpPr>
          <p:spPr bwMode="blackWhite">
            <a:xfrm>
              <a:off x="376" y="2608"/>
              <a:ext cx="280" cy="63"/>
            </a:xfrm>
            <a:custGeom>
              <a:avLst/>
              <a:gdLst>
                <a:gd name="T0" fmla="*/ 272 w 272"/>
                <a:gd name="T1" fmla="*/ 26 h 58"/>
                <a:gd name="T2" fmla="*/ 272 w 272"/>
                <a:gd name="T3" fmla="*/ 2 h 58"/>
                <a:gd name="T4" fmla="*/ 270 w 272"/>
                <a:gd name="T5" fmla="*/ 2 h 58"/>
                <a:gd name="T6" fmla="*/ 266 w 272"/>
                <a:gd name="T7" fmla="*/ 2 h 58"/>
                <a:gd name="T8" fmla="*/ 258 w 272"/>
                <a:gd name="T9" fmla="*/ 2 h 58"/>
                <a:gd name="T10" fmla="*/ 248 w 272"/>
                <a:gd name="T11" fmla="*/ 2 h 58"/>
                <a:gd name="T12" fmla="*/ 234 w 272"/>
                <a:gd name="T13" fmla="*/ 2 h 58"/>
                <a:gd name="T14" fmla="*/ 220 w 272"/>
                <a:gd name="T15" fmla="*/ 2 h 58"/>
                <a:gd name="T16" fmla="*/ 204 w 272"/>
                <a:gd name="T17" fmla="*/ 2 h 58"/>
                <a:gd name="T18" fmla="*/ 186 w 272"/>
                <a:gd name="T19" fmla="*/ 2 h 58"/>
                <a:gd name="T20" fmla="*/ 162 w 272"/>
                <a:gd name="T21" fmla="*/ 0 h 58"/>
                <a:gd name="T22" fmla="*/ 136 w 272"/>
                <a:gd name="T23" fmla="*/ 0 h 58"/>
                <a:gd name="T24" fmla="*/ 110 w 272"/>
                <a:gd name="T25" fmla="*/ 0 h 58"/>
                <a:gd name="T26" fmla="*/ 86 w 272"/>
                <a:gd name="T27" fmla="*/ 2 h 58"/>
                <a:gd name="T28" fmla="*/ 70 w 272"/>
                <a:gd name="T29" fmla="*/ 2 h 58"/>
                <a:gd name="T30" fmla="*/ 54 w 272"/>
                <a:gd name="T31" fmla="*/ 2 h 58"/>
                <a:gd name="T32" fmla="*/ 40 w 272"/>
                <a:gd name="T33" fmla="*/ 2 h 58"/>
                <a:gd name="T34" fmla="*/ 26 w 272"/>
                <a:gd name="T35" fmla="*/ 2 h 58"/>
                <a:gd name="T36" fmla="*/ 16 w 272"/>
                <a:gd name="T37" fmla="*/ 2 h 58"/>
                <a:gd name="T38" fmla="*/ 8 w 272"/>
                <a:gd name="T39" fmla="*/ 2 h 58"/>
                <a:gd name="T40" fmla="*/ 4 w 272"/>
                <a:gd name="T41" fmla="*/ 2 h 58"/>
                <a:gd name="T42" fmla="*/ 2 w 272"/>
                <a:gd name="T43" fmla="*/ 2 h 58"/>
                <a:gd name="T44" fmla="*/ 2 w 272"/>
                <a:gd name="T45" fmla="*/ 4 h 58"/>
                <a:gd name="T46" fmla="*/ 2 w 272"/>
                <a:gd name="T47" fmla="*/ 10 h 58"/>
                <a:gd name="T48" fmla="*/ 2 w 272"/>
                <a:gd name="T49" fmla="*/ 18 h 58"/>
                <a:gd name="T50" fmla="*/ 2 w 272"/>
                <a:gd name="T51" fmla="*/ 24 h 58"/>
                <a:gd name="T52" fmla="*/ 0 w 272"/>
                <a:gd name="T53" fmla="*/ 28 h 58"/>
                <a:gd name="T54" fmla="*/ 0 w 272"/>
                <a:gd name="T55" fmla="*/ 30 h 58"/>
                <a:gd name="T56" fmla="*/ 2 w 272"/>
                <a:gd name="T57" fmla="*/ 36 h 58"/>
                <a:gd name="T58" fmla="*/ 10 w 272"/>
                <a:gd name="T59" fmla="*/ 40 h 58"/>
                <a:gd name="T60" fmla="*/ 24 w 272"/>
                <a:gd name="T61" fmla="*/ 46 h 58"/>
                <a:gd name="T62" fmla="*/ 40 w 272"/>
                <a:gd name="T63" fmla="*/ 50 h 58"/>
                <a:gd name="T64" fmla="*/ 60 w 272"/>
                <a:gd name="T65" fmla="*/ 52 h 58"/>
                <a:gd name="T66" fmla="*/ 84 w 272"/>
                <a:gd name="T67" fmla="*/ 56 h 58"/>
                <a:gd name="T68" fmla="*/ 108 w 272"/>
                <a:gd name="T69" fmla="*/ 58 h 58"/>
                <a:gd name="T70" fmla="*/ 136 w 272"/>
                <a:gd name="T71" fmla="*/ 58 h 58"/>
                <a:gd name="T72" fmla="*/ 164 w 272"/>
                <a:gd name="T73" fmla="*/ 58 h 58"/>
                <a:gd name="T74" fmla="*/ 188 w 272"/>
                <a:gd name="T75" fmla="*/ 56 h 58"/>
                <a:gd name="T76" fmla="*/ 212 w 272"/>
                <a:gd name="T77" fmla="*/ 52 h 58"/>
                <a:gd name="T78" fmla="*/ 232 w 272"/>
                <a:gd name="T79" fmla="*/ 50 h 58"/>
                <a:gd name="T80" fmla="*/ 248 w 272"/>
                <a:gd name="T81" fmla="*/ 46 h 58"/>
                <a:gd name="T82" fmla="*/ 262 w 272"/>
                <a:gd name="T83" fmla="*/ 40 h 58"/>
                <a:gd name="T84" fmla="*/ 270 w 272"/>
                <a:gd name="T85" fmla="*/ 36 h 58"/>
                <a:gd name="T86" fmla="*/ 272 w 272"/>
                <a:gd name="T87" fmla="*/ 30 h 58"/>
                <a:gd name="T88" fmla="*/ 272 w 272"/>
                <a:gd name="T89" fmla="*/ 28 h 58"/>
                <a:gd name="T90" fmla="*/ 272 w 272"/>
                <a:gd name="T91" fmla="*/ 26 h 5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72"/>
                <a:gd name="T139" fmla="*/ 0 h 58"/>
                <a:gd name="T140" fmla="*/ 272 w 272"/>
                <a:gd name="T141" fmla="*/ 58 h 5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72" h="58">
                  <a:moveTo>
                    <a:pt x="272" y="26"/>
                  </a:moveTo>
                  <a:lnTo>
                    <a:pt x="272" y="2"/>
                  </a:lnTo>
                  <a:lnTo>
                    <a:pt x="270" y="2"/>
                  </a:lnTo>
                  <a:lnTo>
                    <a:pt x="266" y="2"/>
                  </a:lnTo>
                  <a:lnTo>
                    <a:pt x="258" y="2"/>
                  </a:lnTo>
                  <a:lnTo>
                    <a:pt x="248" y="2"/>
                  </a:lnTo>
                  <a:lnTo>
                    <a:pt x="234" y="2"/>
                  </a:lnTo>
                  <a:lnTo>
                    <a:pt x="220" y="2"/>
                  </a:lnTo>
                  <a:lnTo>
                    <a:pt x="204" y="2"/>
                  </a:lnTo>
                  <a:lnTo>
                    <a:pt x="186" y="2"/>
                  </a:lnTo>
                  <a:lnTo>
                    <a:pt x="162" y="0"/>
                  </a:lnTo>
                  <a:lnTo>
                    <a:pt x="136" y="0"/>
                  </a:lnTo>
                  <a:lnTo>
                    <a:pt x="110" y="0"/>
                  </a:lnTo>
                  <a:lnTo>
                    <a:pt x="86" y="2"/>
                  </a:lnTo>
                  <a:lnTo>
                    <a:pt x="70" y="2"/>
                  </a:lnTo>
                  <a:lnTo>
                    <a:pt x="54" y="2"/>
                  </a:lnTo>
                  <a:lnTo>
                    <a:pt x="40" y="2"/>
                  </a:lnTo>
                  <a:lnTo>
                    <a:pt x="26" y="2"/>
                  </a:lnTo>
                  <a:lnTo>
                    <a:pt x="16" y="2"/>
                  </a:lnTo>
                  <a:lnTo>
                    <a:pt x="8" y="2"/>
                  </a:lnTo>
                  <a:lnTo>
                    <a:pt x="4" y="2"/>
                  </a:lnTo>
                  <a:lnTo>
                    <a:pt x="2" y="2"/>
                  </a:lnTo>
                  <a:lnTo>
                    <a:pt x="2" y="4"/>
                  </a:lnTo>
                  <a:lnTo>
                    <a:pt x="2" y="10"/>
                  </a:lnTo>
                  <a:lnTo>
                    <a:pt x="2" y="18"/>
                  </a:lnTo>
                  <a:lnTo>
                    <a:pt x="2" y="24"/>
                  </a:lnTo>
                  <a:lnTo>
                    <a:pt x="0" y="28"/>
                  </a:lnTo>
                  <a:lnTo>
                    <a:pt x="0" y="30"/>
                  </a:lnTo>
                  <a:lnTo>
                    <a:pt x="2" y="36"/>
                  </a:lnTo>
                  <a:lnTo>
                    <a:pt x="10" y="40"/>
                  </a:lnTo>
                  <a:lnTo>
                    <a:pt x="24" y="46"/>
                  </a:lnTo>
                  <a:lnTo>
                    <a:pt x="40" y="50"/>
                  </a:lnTo>
                  <a:lnTo>
                    <a:pt x="60" y="52"/>
                  </a:lnTo>
                  <a:lnTo>
                    <a:pt x="84" y="56"/>
                  </a:lnTo>
                  <a:lnTo>
                    <a:pt x="108" y="58"/>
                  </a:lnTo>
                  <a:lnTo>
                    <a:pt x="136" y="58"/>
                  </a:lnTo>
                  <a:lnTo>
                    <a:pt x="164" y="58"/>
                  </a:lnTo>
                  <a:lnTo>
                    <a:pt x="188" y="56"/>
                  </a:lnTo>
                  <a:lnTo>
                    <a:pt x="212" y="52"/>
                  </a:lnTo>
                  <a:lnTo>
                    <a:pt x="232" y="50"/>
                  </a:lnTo>
                  <a:lnTo>
                    <a:pt x="248" y="46"/>
                  </a:lnTo>
                  <a:lnTo>
                    <a:pt x="262" y="40"/>
                  </a:lnTo>
                  <a:lnTo>
                    <a:pt x="270" y="36"/>
                  </a:lnTo>
                  <a:lnTo>
                    <a:pt x="272" y="30"/>
                  </a:lnTo>
                  <a:lnTo>
                    <a:pt x="272" y="28"/>
                  </a:lnTo>
                  <a:lnTo>
                    <a:pt x="272" y="26"/>
                  </a:lnTo>
                  <a:close/>
                </a:path>
              </a:pathLst>
            </a:custGeom>
            <a:gradFill rotWithShape="0">
              <a:gsLst>
                <a:gs pos="0">
                  <a:srgbClr val="767676"/>
                </a:gs>
                <a:gs pos="50000">
                  <a:srgbClr val="FFFFFF"/>
                </a:gs>
                <a:gs pos="100000">
                  <a:srgbClr val="767676"/>
                </a:gs>
              </a:gsLst>
              <a:lin ang="0" scaled="1"/>
            </a:gradFill>
            <a:ln w="12700">
              <a:solidFill>
                <a:schemeClr val="tx2"/>
              </a:solidFill>
              <a:round/>
              <a:headEnd/>
              <a:tailEnd/>
            </a:ln>
          </p:spPr>
          <p:txBody>
            <a:bodyPr/>
            <a:lstStyle/>
            <a:p>
              <a:endParaRPr lang="fr-FR"/>
            </a:p>
          </p:txBody>
        </p:sp>
        <p:sp>
          <p:nvSpPr>
            <p:cNvPr id="7190" name="Oval 25"/>
            <p:cNvSpPr>
              <a:spLocks noChangeArrowheads="1"/>
            </p:cNvSpPr>
            <p:nvPr/>
          </p:nvSpPr>
          <p:spPr bwMode="blackWhite">
            <a:xfrm>
              <a:off x="380" y="2582"/>
              <a:ext cx="276" cy="62"/>
            </a:xfrm>
            <a:prstGeom prst="ellipse">
              <a:avLst/>
            </a:prstGeom>
            <a:solidFill>
              <a:srgbClr val="EAEAEA"/>
            </a:solidFill>
            <a:ln w="12700">
              <a:solidFill>
                <a:srgbClr val="EAEAEA"/>
              </a:solidFill>
              <a:round/>
              <a:headEnd/>
              <a:tailEnd/>
            </a:ln>
          </p:spPr>
          <p:txBody>
            <a:bodyPr/>
            <a:lstStyle/>
            <a:p>
              <a:endParaRPr lang="fr-FR"/>
            </a:p>
          </p:txBody>
        </p:sp>
        <p:sp>
          <p:nvSpPr>
            <p:cNvPr id="7191" name="Line 26"/>
            <p:cNvSpPr>
              <a:spLocks noChangeShapeType="1"/>
            </p:cNvSpPr>
            <p:nvPr/>
          </p:nvSpPr>
          <p:spPr bwMode="auto">
            <a:xfrm flipH="1">
              <a:off x="494" y="2382"/>
              <a:ext cx="22" cy="22"/>
            </a:xfrm>
            <a:prstGeom prst="line">
              <a:avLst/>
            </a:prstGeom>
            <a:noFill/>
            <a:ln w="6350">
              <a:solidFill>
                <a:srgbClr val="000000"/>
              </a:solidFill>
              <a:round/>
              <a:headEnd/>
              <a:tailEnd/>
            </a:ln>
          </p:spPr>
          <p:txBody>
            <a:bodyPr/>
            <a:lstStyle/>
            <a:p>
              <a:endParaRPr lang="fr-FR"/>
            </a:p>
          </p:txBody>
        </p:sp>
        <p:sp>
          <p:nvSpPr>
            <p:cNvPr id="7192" name="Rectangle 27"/>
            <p:cNvSpPr>
              <a:spLocks noChangeArrowheads="1"/>
            </p:cNvSpPr>
            <p:nvPr/>
          </p:nvSpPr>
          <p:spPr bwMode="blackWhite">
            <a:xfrm>
              <a:off x="494" y="2382"/>
              <a:ext cx="40" cy="236"/>
            </a:xfrm>
            <a:prstGeom prst="rect">
              <a:avLst/>
            </a:prstGeom>
            <a:solidFill>
              <a:srgbClr val="CC9900"/>
            </a:solidFill>
            <a:ln w="12700">
              <a:solidFill>
                <a:srgbClr val="CC9900"/>
              </a:solidFill>
              <a:miter lim="800000"/>
              <a:headEnd/>
              <a:tailEnd/>
            </a:ln>
          </p:spPr>
          <p:txBody>
            <a:bodyPr/>
            <a:lstStyle/>
            <a:p>
              <a:endParaRPr lang="fr-FR"/>
            </a:p>
          </p:txBody>
        </p:sp>
        <p:sp>
          <p:nvSpPr>
            <p:cNvPr id="7193" name="Freeform 28"/>
            <p:cNvSpPr>
              <a:spLocks/>
            </p:cNvSpPr>
            <p:nvPr/>
          </p:nvSpPr>
          <p:spPr bwMode="blackWhite">
            <a:xfrm>
              <a:off x="336" y="2064"/>
              <a:ext cx="352" cy="352"/>
            </a:xfrm>
            <a:custGeom>
              <a:avLst/>
              <a:gdLst>
                <a:gd name="T0" fmla="*/ 352 w 352"/>
                <a:gd name="T1" fmla="*/ 176 h 352"/>
                <a:gd name="T2" fmla="*/ 176 w 352"/>
                <a:gd name="T3" fmla="*/ 352 h 352"/>
                <a:gd name="T4" fmla="*/ 0 w 352"/>
                <a:gd name="T5" fmla="*/ 176 h 352"/>
                <a:gd name="T6" fmla="*/ 176 w 352"/>
                <a:gd name="T7" fmla="*/ 0 h 352"/>
                <a:gd name="T8" fmla="*/ 352 w 352"/>
                <a:gd name="T9" fmla="*/ 176 h 352"/>
                <a:gd name="T10" fmla="*/ 0 60000 65536"/>
                <a:gd name="T11" fmla="*/ 0 60000 65536"/>
                <a:gd name="T12" fmla="*/ 0 60000 65536"/>
                <a:gd name="T13" fmla="*/ 0 60000 65536"/>
                <a:gd name="T14" fmla="*/ 0 60000 65536"/>
                <a:gd name="T15" fmla="*/ 0 w 352"/>
                <a:gd name="T16" fmla="*/ 0 h 352"/>
                <a:gd name="T17" fmla="*/ 352 w 352"/>
                <a:gd name="T18" fmla="*/ 352 h 352"/>
              </a:gdLst>
              <a:ahLst/>
              <a:cxnLst>
                <a:cxn ang="T10">
                  <a:pos x="T0" y="T1"/>
                </a:cxn>
                <a:cxn ang="T11">
                  <a:pos x="T2" y="T3"/>
                </a:cxn>
                <a:cxn ang="T12">
                  <a:pos x="T4" y="T5"/>
                </a:cxn>
                <a:cxn ang="T13">
                  <a:pos x="T6" y="T7"/>
                </a:cxn>
                <a:cxn ang="T14">
                  <a:pos x="T8" y="T9"/>
                </a:cxn>
              </a:cxnLst>
              <a:rect l="T15" t="T16" r="T17" b="T18"/>
              <a:pathLst>
                <a:path w="352" h="352">
                  <a:moveTo>
                    <a:pt x="352" y="176"/>
                  </a:moveTo>
                  <a:lnTo>
                    <a:pt x="176" y="352"/>
                  </a:lnTo>
                  <a:lnTo>
                    <a:pt x="0" y="176"/>
                  </a:lnTo>
                  <a:lnTo>
                    <a:pt x="176" y="0"/>
                  </a:lnTo>
                  <a:lnTo>
                    <a:pt x="352" y="176"/>
                  </a:lnTo>
                  <a:close/>
                </a:path>
              </a:pathLst>
            </a:custGeom>
            <a:solidFill>
              <a:srgbClr val="FFFF00"/>
            </a:solidFill>
            <a:ln w="12700">
              <a:solidFill>
                <a:srgbClr val="000000"/>
              </a:solidFill>
              <a:round/>
              <a:headEnd/>
              <a:tailEnd/>
            </a:ln>
          </p:spPr>
          <p:txBody>
            <a:bodyPr/>
            <a:lstStyle/>
            <a:p>
              <a:endParaRPr lang="fr-FR"/>
            </a:p>
          </p:txBody>
        </p:sp>
        <p:sp>
          <p:nvSpPr>
            <p:cNvPr id="7194" name="Freeform 29"/>
            <p:cNvSpPr>
              <a:spLocks/>
            </p:cNvSpPr>
            <p:nvPr/>
          </p:nvSpPr>
          <p:spPr bwMode="auto">
            <a:xfrm>
              <a:off x="474" y="2158"/>
              <a:ext cx="74" cy="180"/>
            </a:xfrm>
            <a:custGeom>
              <a:avLst/>
              <a:gdLst>
                <a:gd name="T0" fmla="*/ 14 w 74"/>
                <a:gd name="T1" fmla="*/ 2 h 180"/>
                <a:gd name="T2" fmla="*/ 38 w 74"/>
                <a:gd name="T3" fmla="*/ 8 h 180"/>
                <a:gd name="T4" fmla="*/ 54 w 74"/>
                <a:gd name="T5" fmla="*/ 14 h 180"/>
                <a:gd name="T6" fmla="*/ 66 w 74"/>
                <a:gd name="T7" fmla="*/ 20 h 180"/>
                <a:gd name="T8" fmla="*/ 70 w 74"/>
                <a:gd name="T9" fmla="*/ 28 h 180"/>
                <a:gd name="T10" fmla="*/ 70 w 74"/>
                <a:gd name="T11" fmla="*/ 38 h 180"/>
                <a:gd name="T12" fmla="*/ 60 w 74"/>
                <a:gd name="T13" fmla="*/ 46 h 180"/>
                <a:gd name="T14" fmla="*/ 46 w 74"/>
                <a:gd name="T15" fmla="*/ 52 h 180"/>
                <a:gd name="T16" fmla="*/ 28 w 74"/>
                <a:gd name="T17" fmla="*/ 56 h 180"/>
                <a:gd name="T18" fmla="*/ 16 w 74"/>
                <a:gd name="T19" fmla="*/ 62 h 180"/>
                <a:gd name="T20" fmla="*/ 10 w 74"/>
                <a:gd name="T21" fmla="*/ 68 h 180"/>
                <a:gd name="T22" fmla="*/ 8 w 74"/>
                <a:gd name="T23" fmla="*/ 72 h 180"/>
                <a:gd name="T24" fmla="*/ 10 w 74"/>
                <a:gd name="T25" fmla="*/ 76 h 180"/>
                <a:gd name="T26" fmla="*/ 14 w 74"/>
                <a:gd name="T27" fmla="*/ 80 h 180"/>
                <a:gd name="T28" fmla="*/ 28 w 74"/>
                <a:gd name="T29" fmla="*/ 84 h 180"/>
                <a:gd name="T30" fmla="*/ 50 w 74"/>
                <a:gd name="T31" fmla="*/ 90 h 180"/>
                <a:gd name="T32" fmla="*/ 60 w 74"/>
                <a:gd name="T33" fmla="*/ 94 h 180"/>
                <a:gd name="T34" fmla="*/ 68 w 74"/>
                <a:gd name="T35" fmla="*/ 98 h 180"/>
                <a:gd name="T36" fmla="*/ 72 w 74"/>
                <a:gd name="T37" fmla="*/ 102 h 180"/>
                <a:gd name="T38" fmla="*/ 72 w 74"/>
                <a:gd name="T39" fmla="*/ 108 h 180"/>
                <a:gd name="T40" fmla="*/ 68 w 74"/>
                <a:gd name="T41" fmla="*/ 114 h 180"/>
                <a:gd name="T42" fmla="*/ 64 w 74"/>
                <a:gd name="T43" fmla="*/ 120 h 180"/>
                <a:gd name="T44" fmla="*/ 54 w 74"/>
                <a:gd name="T45" fmla="*/ 124 h 180"/>
                <a:gd name="T46" fmla="*/ 44 w 74"/>
                <a:gd name="T47" fmla="*/ 128 h 180"/>
                <a:gd name="T48" fmla="*/ 24 w 74"/>
                <a:gd name="T49" fmla="*/ 134 h 180"/>
                <a:gd name="T50" fmla="*/ 12 w 74"/>
                <a:gd name="T51" fmla="*/ 142 h 180"/>
                <a:gd name="T52" fmla="*/ 8 w 74"/>
                <a:gd name="T53" fmla="*/ 148 h 180"/>
                <a:gd name="T54" fmla="*/ 12 w 74"/>
                <a:gd name="T55" fmla="*/ 156 h 180"/>
                <a:gd name="T56" fmla="*/ 18 w 74"/>
                <a:gd name="T57" fmla="*/ 160 h 180"/>
                <a:gd name="T58" fmla="*/ 32 w 74"/>
                <a:gd name="T59" fmla="*/ 166 h 180"/>
                <a:gd name="T60" fmla="*/ 50 w 74"/>
                <a:gd name="T61" fmla="*/ 172 h 180"/>
                <a:gd name="T62" fmla="*/ 74 w 74"/>
                <a:gd name="T63" fmla="*/ 180 h 1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180"/>
                <a:gd name="T98" fmla="*/ 74 w 74"/>
                <a:gd name="T99" fmla="*/ 180 h 1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180">
                  <a:moveTo>
                    <a:pt x="0" y="0"/>
                  </a:moveTo>
                  <a:lnTo>
                    <a:pt x="14" y="2"/>
                  </a:lnTo>
                  <a:lnTo>
                    <a:pt x="26" y="6"/>
                  </a:lnTo>
                  <a:lnTo>
                    <a:pt x="38" y="8"/>
                  </a:lnTo>
                  <a:lnTo>
                    <a:pt x="48" y="12"/>
                  </a:lnTo>
                  <a:lnTo>
                    <a:pt x="54" y="14"/>
                  </a:lnTo>
                  <a:lnTo>
                    <a:pt x="60" y="16"/>
                  </a:lnTo>
                  <a:lnTo>
                    <a:pt x="66" y="20"/>
                  </a:lnTo>
                  <a:lnTo>
                    <a:pt x="68" y="22"/>
                  </a:lnTo>
                  <a:lnTo>
                    <a:pt x="70" y="28"/>
                  </a:lnTo>
                  <a:lnTo>
                    <a:pt x="70" y="32"/>
                  </a:lnTo>
                  <a:lnTo>
                    <a:pt x="70" y="38"/>
                  </a:lnTo>
                  <a:lnTo>
                    <a:pt x="66" y="42"/>
                  </a:lnTo>
                  <a:lnTo>
                    <a:pt x="60" y="46"/>
                  </a:lnTo>
                  <a:lnTo>
                    <a:pt x="54" y="50"/>
                  </a:lnTo>
                  <a:lnTo>
                    <a:pt x="46" y="52"/>
                  </a:lnTo>
                  <a:lnTo>
                    <a:pt x="38" y="54"/>
                  </a:lnTo>
                  <a:lnTo>
                    <a:pt x="28" y="56"/>
                  </a:lnTo>
                  <a:lnTo>
                    <a:pt x="22" y="60"/>
                  </a:lnTo>
                  <a:lnTo>
                    <a:pt x="16" y="62"/>
                  </a:lnTo>
                  <a:lnTo>
                    <a:pt x="12" y="66"/>
                  </a:lnTo>
                  <a:lnTo>
                    <a:pt x="10" y="68"/>
                  </a:lnTo>
                  <a:lnTo>
                    <a:pt x="10" y="70"/>
                  </a:lnTo>
                  <a:lnTo>
                    <a:pt x="8" y="72"/>
                  </a:lnTo>
                  <a:lnTo>
                    <a:pt x="8" y="74"/>
                  </a:lnTo>
                  <a:lnTo>
                    <a:pt x="10" y="76"/>
                  </a:lnTo>
                  <a:lnTo>
                    <a:pt x="12" y="78"/>
                  </a:lnTo>
                  <a:lnTo>
                    <a:pt x="14" y="80"/>
                  </a:lnTo>
                  <a:lnTo>
                    <a:pt x="20" y="82"/>
                  </a:lnTo>
                  <a:lnTo>
                    <a:pt x="28" y="84"/>
                  </a:lnTo>
                  <a:lnTo>
                    <a:pt x="38" y="88"/>
                  </a:lnTo>
                  <a:lnTo>
                    <a:pt x="50" y="90"/>
                  </a:lnTo>
                  <a:lnTo>
                    <a:pt x="56" y="92"/>
                  </a:lnTo>
                  <a:lnTo>
                    <a:pt x="60" y="94"/>
                  </a:lnTo>
                  <a:lnTo>
                    <a:pt x="64" y="96"/>
                  </a:lnTo>
                  <a:lnTo>
                    <a:pt x="68" y="98"/>
                  </a:lnTo>
                  <a:lnTo>
                    <a:pt x="70" y="100"/>
                  </a:lnTo>
                  <a:lnTo>
                    <a:pt x="72" y="102"/>
                  </a:lnTo>
                  <a:lnTo>
                    <a:pt x="72" y="106"/>
                  </a:lnTo>
                  <a:lnTo>
                    <a:pt x="72" y="108"/>
                  </a:lnTo>
                  <a:lnTo>
                    <a:pt x="70" y="110"/>
                  </a:lnTo>
                  <a:lnTo>
                    <a:pt x="68" y="114"/>
                  </a:lnTo>
                  <a:lnTo>
                    <a:pt x="66" y="116"/>
                  </a:lnTo>
                  <a:lnTo>
                    <a:pt x="64" y="120"/>
                  </a:lnTo>
                  <a:lnTo>
                    <a:pt x="60" y="122"/>
                  </a:lnTo>
                  <a:lnTo>
                    <a:pt x="54" y="124"/>
                  </a:lnTo>
                  <a:lnTo>
                    <a:pt x="50" y="126"/>
                  </a:lnTo>
                  <a:lnTo>
                    <a:pt x="44" y="128"/>
                  </a:lnTo>
                  <a:lnTo>
                    <a:pt x="34" y="132"/>
                  </a:lnTo>
                  <a:lnTo>
                    <a:pt x="24" y="134"/>
                  </a:lnTo>
                  <a:lnTo>
                    <a:pt x="18" y="138"/>
                  </a:lnTo>
                  <a:lnTo>
                    <a:pt x="12" y="142"/>
                  </a:lnTo>
                  <a:lnTo>
                    <a:pt x="10" y="146"/>
                  </a:lnTo>
                  <a:lnTo>
                    <a:pt x="8" y="148"/>
                  </a:lnTo>
                  <a:lnTo>
                    <a:pt x="10" y="152"/>
                  </a:lnTo>
                  <a:lnTo>
                    <a:pt x="12" y="156"/>
                  </a:lnTo>
                  <a:lnTo>
                    <a:pt x="14" y="158"/>
                  </a:lnTo>
                  <a:lnTo>
                    <a:pt x="18" y="160"/>
                  </a:lnTo>
                  <a:lnTo>
                    <a:pt x="24" y="164"/>
                  </a:lnTo>
                  <a:lnTo>
                    <a:pt x="32" y="166"/>
                  </a:lnTo>
                  <a:lnTo>
                    <a:pt x="40" y="170"/>
                  </a:lnTo>
                  <a:lnTo>
                    <a:pt x="50" y="172"/>
                  </a:lnTo>
                  <a:lnTo>
                    <a:pt x="62" y="176"/>
                  </a:lnTo>
                  <a:lnTo>
                    <a:pt x="74" y="180"/>
                  </a:lnTo>
                </a:path>
              </a:pathLst>
            </a:custGeom>
            <a:noFill/>
            <a:ln w="12700">
              <a:solidFill>
                <a:srgbClr val="000000"/>
              </a:solidFill>
              <a:round/>
              <a:headEnd/>
              <a:tailEnd/>
            </a:ln>
          </p:spPr>
          <p:txBody>
            <a:bodyPr/>
            <a:lstStyle/>
            <a:p>
              <a:endParaRPr lang="fr-F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1026"/>
          <p:cNvSpPr>
            <a:spLocks noChangeArrowheads="1"/>
          </p:cNvSpPr>
          <p:nvPr/>
        </p:nvSpPr>
        <p:spPr bwMode="blackWhite">
          <a:xfrm>
            <a:off x="309563" y="3813175"/>
            <a:ext cx="7040562" cy="2576513"/>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0000"/>
              </a:lnSpc>
            </a:pPr>
            <a:r>
              <a:rPr lang="fr-FR" b="1" noProof="1">
                <a:latin typeface="Courier New" pitchFamily="49" charset="0"/>
              </a:rPr>
              <a:t>namespace </a:t>
            </a:r>
            <a:r>
              <a:rPr lang="fr-FR" noProof="1">
                <a:latin typeface="Courier New" pitchFamily="49" charset="0"/>
              </a:rPr>
              <a:t>Trains</a:t>
            </a:r>
          </a:p>
          <a:p>
            <a:pPr>
              <a:lnSpc>
                <a:spcPct val="70000"/>
              </a:lnSpc>
            </a:pPr>
            <a:r>
              <a:rPr lang="fr-FR" noProof="1">
                <a:latin typeface="Courier New" pitchFamily="49" charset="0"/>
              </a:rPr>
              <a:t>{</a:t>
            </a:r>
          </a:p>
          <a:p>
            <a:pPr>
              <a:lnSpc>
                <a:spcPct val="70000"/>
              </a:lnSpc>
            </a:pPr>
            <a:r>
              <a:rPr lang="fr-FR" b="1" noProof="1">
                <a:latin typeface="Courier New" pitchFamily="49" charset="0"/>
              </a:rPr>
              <a:t>  public class</a:t>
            </a:r>
            <a:r>
              <a:rPr lang="fr-FR" noProof="1">
                <a:latin typeface="Courier New" pitchFamily="49" charset="0"/>
              </a:rPr>
              <a:t> Citerne : Wagon</a:t>
            </a:r>
          </a:p>
          <a:p>
            <a:pPr>
              <a:lnSpc>
                <a:spcPct val="70000"/>
              </a:lnSpc>
            </a:pPr>
            <a:r>
              <a:rPr lang="fr-FR" noProof="1">
                <a:latin typeface="Courier New" pitchFamily="49" charset="0"/>
              </a:rPr>
              <a:t>  {</a:t>
            </a:r>
          </a:p>
          <a:p>
            <a:pPr>
              <a:lnSpc>
                <a:spcPct val="70000"/>
              </a:lnSpc>
            </a:pPr>
            <a:r>
              <a:rPr lang="fr-FR" b="1" noProof="1">
                <a:latin typeface="Courier New" pitchFamily="49" charset="0"/>
              </a:rPr>
              <a:t>    private double</a:t>
            </a:r>
            <a:r>
              <a:rPr lang="fr-FR" noProof="1">
                <a:latin typeface="Courier New" pitchFamily="49" charset="0"/>
              </a:rPr>
              <a:t> </a:t>
            </a:r>
            <a:r>
              <a:rPr lang="fr-FR">
                <a:latin typeface="Courier New" pitchFamily="49" charset="0"/>
              </a:rPr>
              <a:t>R</a:t>
            </a:r>
            <a:r>
              <a:rPr lang="fr-FR" noProof="1">
                <a:latin typeface="Courier New" pitchFamily="49" charset="0"/>
              </a:rPr>
              <a:t>ayon</a:t>
            </a:r>
            <a:r>
              <a:rPr lang="fr-FR">
                <a:latin typeface="Courier New" pitchFamily="49" charset="0"/>
              </a:rPr>
              <a:t> { </a:t>
            </a:r>
            <a:r>
              <a:rPr lang="fr-FR" b="1" noProof="1">
                <a:latin typeface="Courier New" pitchFamily="49" charset="0"/>
              </a:rPr>
              <a:t>get</a:t>
            </a:r>
            <a:r>
              <a:rPr lang="fr-FR">
                <a:latin typeface="Courier New" pitchFamily="49" charset="0"/>
              </a:rPr>
              <a:t>; </a:t>
            </a:r>
            <a:r>
              <a:rPr lang="fr-FR" b="1">
                <a:latin typeface="Courier New" pitchFamily="49" charset="0"/>
              </a:rPr>
              <a:t>set</a:t>
            </a:r>
            <a:r>
              <a:rPr lang="fr-FR">
                <a:latin typeface="Courier New" pitchFamily="49" charset="0"/>
              </a:rPr>
              <a:t>; }</a:t>
            </a:r>
            <a:endParaRPr lang="fr-FR" noProof="1">
              <a:latin typeface="Courier New" pitchFamily="49" charset="0"/>
            </a:endParaRPr>
          </a:p>
          <a:p>
            <a:pPr>
              <a:lnSpc>
                <a:spcPct val="70000"/>
              </a:lnSpc>
            </a:pPr>
            <a:endParaRPr lang="fr-FR" sz="800" noProof="1">
              <a:latin typeface="Courier New" pitchFamily="49" charset="0"/>
            </a:endParaRPr>
          </a:p>
          <a:p>
            <a:pPr>
              <a:lnSpc>
                <a:spcPct val="70000"/>
              </a:lnSpc>
            </a:pPr>
            <a:r>
              <a:rPr lang="fr-FR" noProof="1">
                <a:latin typeface="Courier New" pitchFamily="49" charset="0"/>
              </a:rPr>
              <a:t>    … </a:t>
            </a:r>
            <a:r>
              <a:rPr lang="fr-FR" i="1" noProof="1">
                <a:latin typeface="Courier New" pitchFamily="49" charset="0"/>
              </a:rPr>
              <a:t>constructeurs et autres méthodes</a:t>
            </a:r>
            <a:r>
              <a:rPr lang="fr-FR" noProof="1">
                <a:latin typeface="Courier New" pitchFamily="49" charset="0"/>
              </a:rPr>
              <a:t> …</a:t>
            </a:r>
          </a:p>
          <a:p>
            <a:pPr>
              <a:lnSpc>
                <a:spcPct val="70000"/>
              </a:lnSpc>
            </a:pPr>
            <a:endParaRPr lang="fr-FR" sz="800" noProof="1">
              <a:latin typeface="Courier New" pitchFamily="49" charset="0"/>
            </a:endParaRPr>
          </a:p>
          <a:p>
            <a:pPr>
              <a:lnSpc>
                <a:spcPct val="70000"/>
              </a:lnSpc>
            </a:pPr>
            <a:r>
              <a:rPr lang="fr-FR" b="1" noProof="1">
                <a:latin typeface="Courier New" pitchFamily="49" charset="0"/>
              </a:rPr>
              <a:t>    public override double</a:t>
            </a:r>
            <a:r>
              <a:rPr lang="fr-FR" noProof="1">
                <a:latin typeface="Courier New" pitchFamily="49" charset="0"/>
              </a:rPr>
              <a:t> Volume</a:t>
            </a:r>
          </a:p>
          <a:p>
            <a:pPr>
              <a:lnSpc>
                <a:spcPct val="70000"/>
              </a:lnSpc>
            </a:pPr>
            <a:r>
              <a:rPr lang="fr-FR" noProof="1">
                <a:latin typeface="Courier New" pitchFamily="49" charset="0"/>
              </a:rPr>
              <a:t>    {</a:t>
            </a:r>
          </a:p>
          <a:p>
            <a:pPr>
              <a:lnSpc>
                <a:spcPct val="70000"/>
              </a:lnSpc>
            </a:pPr>
            <a:r>
              <a:rPr lang="fr-FR" noProof="1">
                <a:latin typeface="Courier New" pitchFamily="49" charset="0"/>
              </a:rPr>
              <a:t>      </a:t>
            </a:r>
            <a:r>
              <a:rPr lang="fr-FR" b="1" noProof="1">
                <a:latin typeface="Courier New" pitchFamily="49" charset="0"/>
              </a:rPr>
              <a:t>get</a:t>
            </a:r>
            <a:r>
              <a:rPr lang="fr-FR" noProof="1">
                <a:latin typeface="Courier New" pitchFamily="49" charset="0"/>
              </a:rPr>
              <a:t> {</a:t>
            </a:r>
          </a:p>
          <a:p>
            <a:pPr>
              <a:lnSpc>
                <a:spcPct val="80000"/>
              </a:lnSpc>
            </a:pPr>
            <a:r>
              <a:rPr lang="fr-FR" noProof="1">
                <a:latin typeface="Courier New" pitchFamily="49" charset="0"/>
              </a:rPr>
              <a:t>        </a:t>
            </a:r>
            <a:r>
              <a:rPr lang="fr-FR" b="1" noProof="1">
                <a:latin typeface="Courier New" pitchFamily="49" charset="0"/>
              </a:rPr>
              <a:t>if</a:t>
            </a:r>
            <a:r>
              <a:rPr lang="fr-FR" noProof="1">
                <a:latin typeface="Courier New" pitchFamily="49" charset="0"/>
              </a:rPr>
              <a:t> (</a:t>
            </a:r>
            <a:r>
              <a:rPr lang="fr-FR">
                <a:latin typeface="Courier New" pitchFamily="49" charset="0"/>
              </a:rPr>
              <a:t>R</a:t>
            </a:r>
            <a:r>
              <a:rPr lang="fr-FR" noProof="1">
                <a:latin typeface="Courier New" pitchFamily="49" charset="0"/>
              </a:rPr>
              <a:t>ayon == 0) return </a:t>
            </a:r>
            <a:r>
              <a:rPr lang="fr-FR" b="1" noProof="1">
                <a:latin typeface="Courier New" pitchFamily="49" charset="0"/>
              </a:rPr>
              <a:t>base</a:t>
            </a:r>
            <a:r>
              <a:rPr lang="fr-FR" noProof="1">
                <a:latin typeface="Courier New" pitchFamily="49" charset="0"/>
              </a:rPr>
              <a:t>.Volume;</a:t>
            </a:r>
          </a:p>
          <a:p>
            <a:pPr>
              <a:lnSpc>
                <a:spcPct val="80000"/>
              </a:lnSpc>
            </a:pPr>
            <a:r>
              <a:rPr lang="fr-FR" b="1" noProof="1">
                <a:latin typeface="Courier New" pitchFamily="49" charset="0"/>
              </a:rPr>
              <a:t>        return</a:t>
            </a:r>
            <a:r>
              <a:rPr lang="fr-FR" noProof="1">
                <a:latin typeface="Courier New" pitchFamily="49" charset="0"/>
              </a:rPr>
              <a:t> System.Math.PI * </a:t>
            </a:r>
            <a:r>
              <a:rPr lang="fr-FR">
                <a:latin typeface="Courier New" pitchFamily="49" charset="0"/>
              </a:rPr>
              <a:t>R</a:t>
            </a:r>
            <a:r>
              <a:rPr lang="fr-FR" noProof="1">
                <a:latin typeface="Courier New" pitchFamily="49" charset="0"/>
              </a:rPr>
              <a:t>ayon * </a:t>
            </a:r>
            <a:r>
              <a:rPr lang="fr-FR">
                <a:latin typeface="Courier New" pitchFamily="49" charset="0"/>
              </a:rPr>
              <a:t>R</a:t>
            </a:r>
            <a:r>
              <a:rPr lang="fr-FR" noProof="1">
                <a:latin typeface="Courier New" pitchFamily="49" charset="0"/>
              </a:rPr>
              <a:t>ayon * Longueur;</a:t>
            </a:r>
          </a:p>
          <a:p>
            <a:pPr>
              <a:lnSpc>
                <a:spcPct val="80000"/>
              </a:lnSpc>
            </a:pPr>
            <a:r>
              <a:rPr lang="fr-FR" noProof="1">
                <a:latin typeface="Courier New" pitchFamily="49" charset="0"/>
              </a:rPr>
              <a:t>      }</a:t>
            </a:r>
          </a:p>
          <a:p>
            <a:pPr>
              <a:lnSpc>
                <a:spcPct val="70000"/>
              </a:lnSpc>
            </a:pPr>
            <a:r>
              <a:rPr lang="fr-FR" noProof="1">
                <a:latin typeface="Courier New" pitchFamily="49" charset="0"/>
              </a:rPr>
              <a:t>    }</a:t>
            </a:r>
          </a:p>
          <a:p>
            <a:pPr>
              <a:lnSpc>
                <a:spcPct val="70000"/>
              </a:lnSpc>
            </a:pPr>
            <a:r>
              <a:rPr lang="fr-FR" noProof="1">
                <a:latin typeface="Courier New" pitchFamily="49" charset="0"/>
              </a:rPr>
              <a:t>  }</a:t>
            </a:r>
          </a:p>
          <a:p>
            <a:pPr>
              <a:lnSpc>
                <a:spcPct val="70000"/>
              </a:lnSpc>
            </a:pPr>
            <a:r>
              <a:rPr lang="fr-FR" noProof="1">
                <a:latin typeface="Courier New" pitchFamily="49" charset="0"/>
              </a:rPr>
              <a:t>}</a:t>
            </a:r>
          </a:p>
        </p:txBody>
      </p:sp>
      <p:sp>
        <p:nvSpPr>
          <p:cNvPr id="306179" name="Rectangle 1027"/>
          <p:cNvSpPr>
            <a:spLocks noChangeArrowheads="1"/>
          </p:cNvSpPr>
          <p:nvPr/>
        </p:nvSpPr>
        <p:spPr bwMode="blackWhite">
          <a:xfrm>
            <a:off x="3281363" y="1552575"/>
            <a:ext cx="5613400" cy="255428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0000"/>
              </a:lnSpc>
            </a:pPr>
            <a:r>
              <a:rPr lang="fr-FR" b="1" noProof="1">
                <a:latin typeface="Courier New" pitchFamily="49" charset="0"/>
              </a:rPr>
              <a:t>namespace </a:t>
            </a:r>
            <a:r>
              <a:rPr lang="fr-FR" noProof="1">
                <a:latin typeface="Courier New" pitchFamily="49" charset="0"/>
              </a:rPr>
              <a:t>Trains</a:t>
            </a:r>
          </a:p>
          <a:p>
            <a:pPr>
              <a:lnSpc>
                <a:spcPct val="70000"/>
              </a:lnSpc>
            </a:pPr>
            <a:r>
              <a:rPr lang="fr-FR" noProof="1">
                <a:latin typeface="Courier New" pitchFamily="49" charset="0"/>
              </a:rPr>
              <a:t>{</a:t>
            </a:r>
          </a:p>
          <a:p>
            <a:pPr>
              <a:lnSpc>
                <a:spcPct val="70000"/>
              </a:lnSpc>
            </a:pPr>
            <a:r>
              <a:rPr lang="fr-FR" b="1" noProof="1">
                <a:latin typeface="Courier New" pitchFamily="49" charset="0"/>
              </a:rPr>
              <a:t>  public class</a:t>
            </a:r>
            <a:r>
              <a:rPr lang="fr-FR" noProof="1">
                <a:latin typeface="Courier New" pitchFamily="49" charset="0"/>
              </a:rPr>
              <a:t> Wagon</a:t>
            </a:r>
          </a:p>
          <a:p>
            <a:pPr>
              <a:lnSpc>
                <a:spcPct val="70000"/>
              </a:lnSpc>
            </a:pPr>
            <a:r>
              <a:rPr lang="fr-FR" noProof="1">
                <a:latin typeface="Courier New" pitchFamily="49" charset="0"/>
              </a:rPr>
              <a:t>  {</a:t>
            </a:r>
          </a:p>
          <a:p>
            <a:pPr>
              <a:lnSpc>
                <a:spcPct val="80000"/>
              </a:lnSpc>
            </a:pPr>
            <a:r>
              <a:rPr lang="fr-FR" b="1" noProof="1">
                <a:latin typeface="Courier New" pitchFamily="49" charset="0"/>
              </a:rPr>
              <a:t>    private int</a:t>
            </a:r>
            <a:r>
              <a:rPr lang="fr-FR" noProof="1">
                <a:latin typeface="Courier New" pitchFamily="49" charset="0"/>
              </a:rPr>
              <a:t> longueur, largeur, hauteur;</a:t>
            </a:r>
          </a:p>
          <a:p>
            <a:pPr>
              <a:lnSpc>
                <a:spcPct val="80000"/>
              </a:lnSpc>
            </a:pPr>
            <a:r>
              <a:rPr lang="fr-FR" noProof="1">
                <a:latin typeface="Courier New" pitchFamily="49" charset="0"/>
              </a:rPr>
              <a:t>    </a:t>
            </a:r>
            <a:r>
              <a:rPr lang="fr-FR" b="1" noProof="1">
                <a:latin typeface="Courier New" pitchFamily="49" charset="0"/>
              </a:rPr>
              <a:t>private string </a:t>
            </a:r>
            <a:r>
              <a:rPr lang="fr-FR" noProof="1">
                <a:latin typeface="Courier New" pitchFamily="49" charset="0"/>
              </a:rPr>
              <a:t>matricule;</a:t>
            </a:r>
          </a:p>
          <a:p>
            <a:pPr>
              <a:lnSpc>
                <a:spcPct val="80000"/>
              </a:lnSpc>
            </a:pPr>
            <a:r>
              <a:rPr lang="fr-FR" noProof="1">
                <a:latin typeface="Courier New" pitchFamily="49" charset="0"/>
              </a:rPr>
              <a:t>    </a:t>
            </a:r>
            <a:r>
              <a:rPr lang="fr-FR" b="1" noProof="1">
                <a:latin typeface="Courier New" pitchFamily="49" charset="0"/>
              </a:rPr>
              <a:t>public int</a:t>
            </a:r>
            <a:r>
              <a:rPr lang="fr-FR" noProof="1">
                <a:latin typeface="Courier New" pitchFamily="49" charset="0"/>
              </a:rPr>
              <a:t> Longueur {</a:t>
            </a:r>
            <a:r>
              <a:rPr lang="fr-FR" noProof="1">
                <a:cs typeface="Arial" charset="0"/>
              </a:rPr>
              <a:t> </a:t>
            </a:r>
            <a:r>
              <a:rPr lang="fr-FR" b="1" noProof="1">
                <a:latin typeface="Courier New" pitchFamily="49" charset="0"/>
              </a:rPr>
              <a:t>get</a:t>
            </a:r>
            <a:r>
              <a:rPr lang="fr-FR" b="1" noProof="1">
                <a:cs typeface="Arial" charset="0"/>
              </a:rPr>
              <a:t> </a:t>
            </a:r>
            <a:r>
              <a:rPr lang="fr-FR" noProof="1">
                <a:latin typeface="Courier New" pitchFamily="49" charset="0"/>
              </a:rPr>
              <a:t>{</a:t>
            </a:r>
            <a:r>
              <a:rPr lang="fr-FR" noProof="1">
                <a:cs typeface="Arial" charset="0"/>
              </a:rPr>
              <a:t> </a:t>
            </a:r>
            <a:r>
              <a:rPr lang="fr-FR" b="1" noProof="1">
                <a:latin typeface="Courier New" pitchFamily="49" charset="0"/>
              </a:rPr>
              <a:t>return</a:t>
            </a:r>
            <a:r>
              <a:rPr lang="fr-FR" noProof="1">
                <a:latin typeface="Courier New" pitchFamily="49" charset="0"/>
              </a:rPr>
              <a:t> longueur;</a:t>
            </a:r>
            <a:r>
              <a:rPr lang="fr-FR" noProof="1">
                <a:cs typeface="Arial" charset="0"/>
              </a:rPr>
              <a:t> </a:t>
            </a:r>
            <a:r>
              <a:rPr lang="fr-FR" noProof="1">
                <a:latin typeface="Courier New" pitchFamily="49" charset="0"/>
              </a:rPr>
              <a:t>}</a:t>
            </a:r>
            <a:r>
              <a:rPr lang="fr-FR" noProof="1">
                <a:cs typeface="Arial" charset="0"/>
              </a:rPr>
              <a:t> </a:t>
            </a:r>
            <a:r>
              <a:rPr lang="fr-FR" noProof="1">
                <a:latin typeface="Courier New" pitchFamily="49" charset="0"/>
              </a:rPr>
              <a:t>}</a:t>
            </a:r>
          </a:p>
          <a:p>
            <a:pPr>
              <a:lnSpc>
                <a:spcPct val="70000"/>
              </a:lnSpc>
            </a:pPr>
            <a:endParaRPr lang="fr-FR" noProof="1">
              <a:latin typeface="Courier New" pitchFamily="49" charset="0"/>
            </a:endParaRPr>
          </a:p>
          <a:p>
            <a:pPr>
              <a:lnSpc>
                <a:spcPct val="70000"/>
              </a:lnSpc>
            </a:pPr>
            <a:r>
              <a:rPr lang="fr-FR" noProof="1">
                <a:latin typeface="Courier New" pitchFamily="49" charset="0"/>
              </a:rPr>
              <a:t>    … </a:t>
            </a:r>
            <a:r>
              <a:rPr lang="fr-FR" i="1" noProof="1">
                <a:latin typeface="Courier New" pitchFamily="49" charset="0"/>
              </a:rPr>
              <a:t>constructeurs et autres méthodes</a:t>
            </a:r>
            <a:r>
              <a:rPr lang="fr-FR" noProof="1">
                <a:latin typeface="Courier New" pitchFamily="49" charset="0"/>
              </a:rPr>
              <a:t> …</a:t>
            </a:r>
          </a:p>
          <a:p>
            <a:pPr>
              <a:lnSpc>
                <a:spcPct val="70000"/>
              </a:lnSpc>
            </a:pPr>
            <a:endParaRPr lang="fr-FR" noProof="1">
              <a:latin typeface="Courier New" pitchFamily="49" charset="0"/>
            </a:endParaRPr>
          </a:p>
          <a:p>
            <a:pPr>
              <a:lnSpc>
                <a:spcPct val="70000"/>
              </a:lnSpc>
            </a:pPr>
            <a:r>
              <a:rPr lang="fr-FR" noProof="1">
                <a:latin typeface="Courier New" pitchFamily="49" charset="0"/>
              </a:rPr>
              <a:t>    </a:t>
            </a:r>
            <a:r>
              <a:rPr lang="fr-FR" b="1" noProof="1">
                <a:latin typeface="Courier New" pitchFamily="49" charset="0"/>
              </a:rPr>
              <a:t>public virtual double</a:t>
            </a:r>
            <a:r>
              <a:rPr lang="fr-FR" noProof="1">
                <a:latin typeface="Courier New" pitchFamily="49" charset="0"/>
              </a:rPr>
              <a:t> Volume</a:t>
            </a:r>
          </a:p>
          <a:p>
            <a:pPr>
              <a:lnSpc>
                <a:spcPct val="70000"/>
              </a:lnSpc>
            </a:pPr>
            <a:r>
              <a:rPr lang="fr-FR" noProof="1">
                <a:latin typeface="Courier New" pitchFamily="49" charset="0"/>
              </a:rPr>
              <a:t>    {</a:t>
            </a:r>
          </a:p>
          <a:p>
            <a:pPr>
              <a:lnSpc>
                <a:spcPct val="70000"/>
              </a:lnSpc>
            </a:pPr>
            <a:r>
              <a:rPr lang="fr-FR" noProof="1">
                <a:latin typeface="Courier New" pitchFamily="49" charset="0"/>
              </a:rPr>
              <a:t>      </a:t>
            </a:r>
            <a:r>
              <a:rPr lang="fr-FR" b="1" noProof="1">
                <a:latin typeface="Courier New" pitchFamily="49" charset="0"/>
              </a:rPr>
              <a:t>get</a:t>
            </a:r>
            <a:r>
              <a:rPr lang="fr-FR" noProof="1">
                <a:latin typeface="Courier New" pitchFamily="49" charset="0"/>
              </a:rPr>
              <a:t> { </a:t>
            </a:r>
            <a:r>
              <a:rPr lang="fr-FR" b="1" noProof="1">
                <a:latin typeface="Courier New" pitchFamily="49" charset="0"/>
              </a:rPr>
              <a:t>return</a:t>
            </a:r>
            <a:r>
              <a:rPr lang="fr-FR" noProof="1">
                <a:latin typeface="Courier New" pitchFamily="49" charset="0"/>
              </a:rPr>
              <a:t> longueur * largeur * hauteur; }</a:t>
            </a:r>
          </a:p>
          <a:p>
            <a:pPr>
              <a:lnSpc>
                <a:spcPct val="70000"/>
              </a:lnSpc>
            </a:pPr>
            <a:r>
              <a:rPr lang="fr-FR" noProof="1">
                <a:latin typeface="Courier New" pitchFamily="49" charset="0"/>
              </a:rPr>
              <a:t>    }</a:t>
            </a:r>
          </a:p>
          <a:p>
            <a:pPr>
              <a:lnSpc>
                <a:spcPct val="70000"/>
              </a:lnSpc>
            </a:pPr>
            <a:r>
              <a:rPr lang="fr-FR" noProof="1">
                <a:latin typeface="Courier New" pitchFamily="49" charset="0"/>
              </a:rPr>
              <a:t>  }</a:t>
            </a:r>
          </a:p>
          <a:p>
            <a:pPr>
              <a:lnSpc>
                <a:spcPct val="70000"/>
              </a:lnSpc>
            </a:pPr>
            <a:r>
              <a:rPr lang="fr-FR" noProof="1">
                <a:latin typeface="Courier New" pitchFamily="49" charset="0"/>
              </a:rPr>
              <a:t>}</a:t>
            </a:r>
          </a:p>
        </p:txBody>
      </p:sp>
      <p:sp>
        <p:nvSpPr>
          <p:cNvPr id="306180" name="Rectangle 1028"/>
          <p:cNvSpPr>
            <a:spLocks noGrp="1" noChangeArrowheads="1"/>
          </p:cNvSpPr>
          <p:nvPr>
            <p:ph type="title"/>
          </p:nvPr>
        </p:nvSpPr>
        <p:spPr/>
        <p:txBody>
          <a:bodyPr/>
          <a:lstStyle/>
          <a:p>
            <a:pPr>
              <a:defRPr/>
            </a:pPr>
            <a:r>
              <a:rPr lang="fr-FR"/>
              <a:t>Définition de méthodes </a:t>
            </a:r>
            <a:r>
              <a:rPr lang="fr-FR">
                <a:latin typeface="Courier New" pitchFamily="49" charset="0"/>
              </a:rPr>
              <a:t>virtual/override</a:t>
            </a:r>
            <a:r>
              <a:rPr lang="fr-FR"/>
              <a:t> </a:t>
            </a:r>
          </a:p>
        </p:txBody>
      </p:sp>
      <p:sp>
        <p:nvSpPr>
          <p:cNvPr id="8197" name="Rectangle 1029"/>
          <p:cNvSpPr>
            <a:spLocks noGrp="1" noChangeArrowheads="1"/>
          </p:cNvSpPr>
          <p:nvPr>
            <p:ph idx="1"/>
          </p:nvPr>
        </p:nvSpPr>
        <p:spPr>
          <a:xfrm>
            <a:off x="279400" y="1192213"/>
            <a:ext cx="8599488" cy="641350"/>
          </a:xfrm>
        </p:spPr>
        <p:txBody>
          <a:bodyPr/>
          <a:lstStyle/>
          <a:p>
            <a:pPr>
              <a:spcBef>
                <a:spcPts val="1200"/>
              </a:spcBef>
              <a:spcAft>
                <a:spcPts val="300"/>
              </a:spcAft>
            </a:pPr>
            <a:r>
              <a:rPr lang="fr-CI"/>
              <a:t>Si </a:t>
            </a:r>
            <a:r>
              <a:rPr lang="fr-CI">
                <a:latin typeface="Courier New" pitchFamily="49" charset="0"/>
              </a:rPr>
              <a:t>Citerne</a:t>
            </a:r>
            <a:r>
              <a:rPr lang="fr-CI"/>
              <a:t> hérite de </a:t>
            </a:r>
            <a:r>
              <a:rPr lang="fr-CI">
                <a:latin typeface="Courier New" pitchFamily="49" charset="0"/>
              </a:rPr>
              <a:t>Wagon,</a:t>
            </a:r>
            <a:r>
              <a:rPr lang="fr-CI"/>
              <a:t> il faut </a:t>
            </a:r>
            <a:r>
              <a:rPr lang="fr-CI" i="1">
                <a:latin typeface="Century Schoolbook" pitchFamily="18" charset="0"/>
              </a:rPr>
              <a:t>redéfinir (override)</a:t>
            </a:r>
            <a:r>
              <a:rPr lang="fr-CI"/>
              <a:t> la méthode </a:t>
            </a:r>
            <a:r>
              <a:rPr lang="fr-CI">
                <a:latin typeface="Courier New" pitchFamily="49" charset="0"/>
              </a:rPr>
              <a:t>CalcVolume</a:t>
            </a:r>
          </a:p>
        </p:txBody>
      </p:sp>
      <p:sp>
        <p:nvSpPr>
          <p:cNvPr id="8198" name="AutoShape 1030"/>
          <p:cNvSpPr>
            <a:spLocks noChangeArrowheads="1"/>
          </p:cNvSpPr>
          <p:nvPr/>
        </p:nvSpPr>
        <p:spPr bwMode="blackWhite">
          <a:xfrm>
            <a:off x="719138" y="2420938"/>
            <a:ext cx="2347912" cy="793750"/>
          </a:xfrm>
          <a:prstGeom prst="wedgeRectCallout">
            <a:avLst>
              <a:gd name="adj1" fmla="val 112815"/>
              <a:gd name="adj2" fmla="val 38398"/>
            </a:avLst>
          </a:prstGeom>
          <a:solidFill>
            <a:schemeClr val="hlink"/>
          </a:solidFill>
          <a:ln w="12700">
            <a:solidFill>
              <a:schemeClr val="tx1"/>
            </a:solidFill>
            <a:miter lim="800000"/>
            <a:headEnd/>
            <a:tailEnd/>
          </a:ln>
        </p:spPr>
        <p:txBody>
          <a:bodyPr/>
          <a:lstStyle/>
          <a:p>
            <a:r>
              <a:rPr lang="fr-CI" b="1"/>
              <a:t>Utilisez </a:t>
            </a:r>
            <a:r>
              <a:rPr lang="fr-CI" b="1">
                <a:latin typeface="Courier New" pitchFamily="49" charset="0"/>
              </a:rPr>
              <a:t>virtual</a:t>
            </a:r>
            <a:r>
              <a:rPr lang="fr-CI" b="1"/>
              <a:t> ici pour indiquer qu’une redéfinition est autorisée</a:t>
            </a:r>
          </a:p>
        </p:txBody>
      </p:sp>
      <p:sp>
        <p:nvSpPr>
          <p:cNvPr id="8199" name="AutoShape 1031"/>
          <p:cNvSpPr>
            <a:spLocks noChangeArrowheads="1"/>
          </p:cNvSpPr>
          <p:nvPr/>
        </p:nvSpPr>
        <p:spPr bwMode="blackWhite">
          <a:xfrm>
            <a:off x="5172075" y="4954588"/>
            <a:ext cx="3125788" cy="530225"/>
          </a:xfrm>
          <a:prstGeom prst="wedgeRectCallout">
            <a:avLst>
              <a:gd name="adj1" fmla="val -138778"/>
              <a:gd name="adj2" fmla="val -14972"/>
            </a:avLst>
          </a:prstGeom>
          <a:solidFill>
            <a:schemeClr val="hlink"/>
          </a:solidFill>
          <a:ln w="12700">
            <a:solidFill>
              <a:schemeClr val="tx1"/>
            </a:solidFill>
            <a:miter lim="800000"/>
            <a:headEnd/>
            <a:tailEnd/>
          </a:ln>
        </p:spPr>
        <p:txBody>
          <a:bodyPr>
            <a:spAutoFit/>
          </a:bodyPr>
          <a:lstStyle/>
          <a:p>
            <a:r>
              <a:rPr lang="fr-CI" b="1"/>
              <a:t>Utilisez </a:t>
            </a:r>
            <a:r>
              <a:rPr lang="fr-CI" b="1">
                <a:latin typeface="Courier New" pitchFamily="49" charset="0"/>
              </a:rPr>
              <a:t>override</a:t>
            </a:r>
            <a:r>
              <a:rPr lang="fr-CI" b="1"/>
              <a:t> ici pour indiquer l’usage de la redéfinition</a:t>
            </a:r>
          </a:p>
        </p:txBody>
      </p:sp>
      <p:sp>
        <p:nvSpPr>
          <p:cNvPr id="8200" name="AutoShape 1032"/>
          <p:cNvSpPr>
            <a:spLocks noChangeArrowheads="1"/>
          </p:cNvSpPr>
          <p:nvPr/>
        </p:nvSpPr>
        <p:spPr bwMode="blackWhite">
          <a:xfrm>
            <a:off x="2306638" y="5900738"/>
            <a:ext cx="3465512" cy="317500"/>
          </a:xfrm>
          <a:prstGeom prst="wedgeRectCallout">
            <a:avLst>
              <a:gd name="adj1" fmla="val -6713"/>
              <a:gd name="adj2" fmla="val -147500"/>
            </a:avLst>
          </a:prstGeom>
          <a:solidFill>
            <a:schemeClr val="hlink"/>
          </a:solidFill>
          <a:ln w="12700">
            <a:solidFill>
              <a:schemeClr val="tx1"/>
            </a:solidFill>
            <a:miter lim="800000"/>
            <a:headEnd/>
            <a:tailEnd/>
          </a:ln>
        </p:spPr>
        <p:txBody>
          <a:bodyPr>
            <a:spAutoFit/>
          </a:bodyPr>
          <a:lstStyle/>
          <a:p>
            <a:r>
              <a:rPr lang="fr-CI" b="1"/>
              <a:t>Appel de </a:t>
            </a:r>
            <a:r>
              <a:rPr lang="fr-CI" b="1">
                <a:latin typeface="Courier New" pitchFamily="49" charset="0"/>
              </a:rPr>
              <a:t>Volume</a:t>
            </a:r>
            <a:r>
              <a:rPr lang="fr-CI" b="1"/>
              <a:t> de la classe de base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a:defRPr/>
            </a:pPr>
            <a:r>
              <a:rPr lang="fr-FR"/>
              <a:t>Définir vos propres types de données</a:t>
            </a:r>
          </a:p>
        </p:txBody>
      </p:sp>
      <p:sp>
        <p:nvSpPr>
          <p:cNvPr id="9219" name="Rectangle 3"/>
          <p:cNvSpPr>
            <a:spLocks noGrp="1" noChangeArrowheads="1"/>
          </p:cNvSpPr>
          <p:nvPr>
            <p:ph idx="1"/>
          </p:nvPr>
        </p:nvSpPr>
        <p:spPr>
          <a:xfrm>
            <a:off x="279400" y="1312863"/>
            <a:ext cx="8599488" cy="3997325"/>
          </a:xfrm>
        </p:spPr>
        <p:txBody>
          <a:bodyPr/>
          <a:lstStyle/>
          <a:p>
            <a:pPr>
              <a:spcBef>
                <a:spcPts val="1200"/>
              </a:spcBef>
              <a:spcAft>
                <a:spcPts val="300"/>
              </a:spcAft>
            </a:pPr>
            <a:r>
              <a:rPr lang="fr-FR"/>
              <a:t>C# possède deux constructions semblables pour définir des types de données (comme un emporte-pièce)</a:t>
            </a:r>
            <a:endParaRPr lang="fr-FR">
              <a:latin typeface="Century Schoolbook" pitchFamily="18" charset="0"/>
            </a:endParaRPr>
          </a:p>
          <a:p>
            <a:pPr lvl="1"/>
            <a:r>
              <a:rPr lang="fr-FR"/>
              <a:t>Une classe si le type va être utilisé par référence</a:t>
            </a:r>
          </a:p>
          <a:p>
            <a:pPr lvl="1"/>
            <a:r>
              <a:rPr lang="fr-FR"/>
              <a:t>Une structure si le type va être utilisé par valeur</a:t>
            </a:r>
          </a:p>
          <a:p>
            <a:pPr lvl="1">
              <a:buFont typeface="Arial" charset="0"/>
              <a:buNone/>
            </a:pPr>
            <a:endParaRPr lang="fr-FR"/>
          </a:p>
          <a:p>
            <a:pPr lvl="1">
              <a:buFont typeface="Arial" charset="0"/>
              <a:buNone/>
            </a:pPr>
            <a:endParaRPr lang="fr-FR"/>
          </a:p>
          <a:p>
            <a:pPr lvl="1"/>
            <a:endParaRPr lang="fr-FR"/>
          </a:p>
          <a:p>
            <a:pPr lvl="1"/>
            <a:endParaRPr lang="fr-FR"/>
          </a:p>
          <a:p>
            <a:pPr>
              <a:spcBef>
                <a:spcPts val="1200"/>
              </a:spcBef>
              <a:spcAft>
                <a:spcPts val="300"/>
              </a:spcAft>
            </a:pPr>
            <a:r>
              <a:rPr lang="fr-FR"/>
              <a:t>Un objet est une </a:t>
            </a:r>
            <a:r>
              <a:rPr lang="fr-FR" i="1">
                <a:latin typeface="Century Schoolbook" pitchFamily="18" charset="0"/>
              </a:rPr>
              <a:t>entité en mémoire</a:t>
            </a:r>
            <a:endParaRPr lang="fr-FR">
              <a:latin typeface="Century Schoolbook" pitchFamily="18" charset="0"/>
            </a:endParaRPr>
          </a:p>
          <a:p>
            <a:pPr lvl="1"/>
            <a:r>
              <a:rPr lang="fr-FR"/>
              <a:t>Les objets de type classe sont créés sur le tas, en utilisant le mot-clé </a:t>
            </a:r>
            <a:r>
              <a:rPr lang="fr-FR" b="1">
                <a:latin typeface="Courier New" pitchFamily="49" charset="0"/>
              </a:rPr>
              <a:t>new</a:t>
            </a:r>
            <a:r>
              <a:rPr lang="fr-FR"/>
              <a:t> </a:t>
            </a:r>
          </a:p>
          <a:p>
            <a:pPr lvl="1"/>
            <a:r>
              <a:rPr lang="fr-FR"/>
              <a:t>Les objets de type structure sont en général créés sur la pile</a:t>
            </a:r>
          </a:p>
          <a:p>
            <a:pPr>
              <a:buFont typeface="Arial" charset="0"/>
              <a:buNone/>
            </a:pPr>
            <a:r>
              <a:rPr lang="fr-FR"/>
              <a:t>	</a:t>
            </a:r>
          </a:p>
        </p:txBody>
      </p:sp>
      <p:grpSp>
        <p:nvGrpSpPr>
          <p:cNvPr id="9220" name="Group 4"/>
          <p:cNvGrpSpPr>
            <a:grpSpLocks/>
          </p:cNvGrpSpPr>
          <p:nvPr/>
        </p:nvGrpSpPr>
        <p:grpSpPr bwMode="auto">
          <a:xfrm>
            <a:off x="2870200" y="2746375"/>
            <a:ext cx="3397250" cy="977900"/>
            <a:chOff x="1808" y="1730"/>
            <a:chExt cx="2140" cy="616"/>
          </a:xfrm>
        </p:grpSpPr>
        <p:sp>
          <p:nvSpPr>
            <p:cNvPr id="9221" name="Rectangle 5"/>
            <p:cNvSpPr>
              <a:spLocks noChangeArrowheads="1"/>
            </p:cNvSpPr>
            <p:nvPr/>
          </p:nvSpPr>
          <p:spPr bwMode="gray">
            <a:xfrm>
              <a:off x="2338" y="1796"/>
              <a:ext cx="1194" cy="14"/>
            </a:xfrm>
            <a:prstGeom prst="rect">
              <a:avLst/>
            </a:prstGeom>
            <a:solidFill>
              <a:srgbClr val="FFFFFF"/>
            </a:solidFill>
            <a:ln w="9525">
              <a:noFill/>
              <a:miter lim="800000"/>
              <a:headEnd/>
              <a:tailEnd/>
            </a:ln>
          </p:spPr>
          <p:txBody>
            <a:bodyPr/>
            <a:lstStyle/>
            <a:p>
              <a:endParaRPr lang="fr-FR"/>
            </a:p>
          </p:txBody>
        </p:sp>
        <p:sp>
          <p:nvSpPr>
            <p:cNvPr id="9222" name="Line 6"/>
            <p:cNvSpPr>
              <a:spLocks noChangeShapeType="1"/>
            </p:cNvSpPr>
            <p:nvPr/>
          </p:nvSpPr>
          <p:spPr bwMode="gray">
            <a:xfrm flipV="1">
              <a:off x="2338" y="1796"/>
              <a:ext cx="2" cy="2"/>
            </a:xfrm>
            <a:prstGeom prst="line">
              <a:avLst/>
            </a:prstGeom>
            <a:noFill/>
            <a:ln w="3175">
              <a:solidFill>
                <a:srgbClr val="000000"/>
              </a:solidFill>
              <a:round/>
              <a:headEnd/>
              <a:tailEnd/>
            </a:ln>
          </p:spPr>
          <p:txBody>
            <a:bodyPr/>
            <a:lstStyle/>
            <a:p>
              <a:endParaRPr lang="fr-FR"/>
            </a:p>
          </p:txBody>
        </p:sp>
        <p:sp>
          <p:nvSpPr>
            <p:cNvPr id="9223" name="Line 7"/>
            <p:cNvSpPr>
              <a:spLocks noChangeShapeType="1"/>
            </p:cNvSpPr>
            <p:nvPr/>
          </p:nvSpPr>
          <p:spPr bwMode="gray">
            <a:xfrm flipH="1">
              <a:off x="2358" y="1796"/>
              <a:ext cx="14" cy="14"/>
            </a:xfrm>
            <a:prstGeom prst="line">
              <a:avLst/>
            </a:prstGeom>
            <a:noFill/>
            <a:ln w="3175">
              <a:solidFill>
                <a:srgbClr val="000000"/>
              </a:solidFill>
              <a:round/>
              <a:headEnd/>
              <a:tailEnd/>
            </a:ln>
          </p:spPr>
          <p:txBody>
            <a:bodyPr/>
            <a:lstStyle/>
            <a:p>
              <a:endParaRPr lang="fr-FR"/>
            </a:p>
          </p:txBody>
        </p:sp>
        <p:sp>
          <p:nvSpPr>
            <p:cNvPr id="9224" name="Line 8"/>
            <p:cNvSpPr>
              <a:spLocks noChangeShapeType="1"/>
            </p:cNvSpPr>
            <p:nvPr/>
          </p:nvSpPr>
          <p:spPr bwMode="gray">
            <a:xfrm flipH="1">
              <a:off x="2390" y="1796"/>
              <a:ext cx="14" cy="14"/>
            </a:xfrm>
            <a:prstGeom prst="line">
              <a:avLst/>
            </a:prstGeom>
            <a:noFill/>
            <a:ln w="3175">
              <a:solidFill>
                <a:srgbClr val="000000"/>
              </a:solidFill>
              <a:round/>
              <a:headEnd/>
              <a:tailEnd/>
            </a:ln>
          </p:spPr>
          <p:txBody>
            <a:bodyPr/>
            <a:lstStyle/>
            <a:p>
              <a:endParaRPr lang="fr-FR"/>
            </a:p>
          </p:txBody>
        </p:sp>
        <p:sp>
          <p:nvSpPr>
            <p:cNvPr id="9225" name="Line 9"/>
            <p:cNvSpPr>
              <a:spLocks noChangeShapeType="1"/>
            </p:cNvSpPr>
            <p:nvPr/>
          </p:nvSpPr>
          <p:spPr bwMode="gray">
            <a:xfrm flipH="1">
              <a:off x="2424" y="1796"/>
              <a:ext cx="14" cy="14"/>
            </a:xfrm>
            <a:prstGeom prst="line">
              <a:avLst/>
            </a:prstGeom>
            <a:noFill/>
            <a:ln w="3175">
              <a:solidFill>
                <a:srgbClr val="000000"/>
              </a:solidFill>
              <a:round/>
              <a:headEnd/>
              <a:tailEnd/>
            </a:ln>
          </p:spPr>
          <p:txBody>
            <a:bodyPr/>
            <a:lstStyle/>
            <a:p>
              <a:endParaRPr lang="fr-FR"/>
            </a:p>
          </p:txBody>
        </p:sp>
        <p:sp>
          <p:nvSpPr>
            <p:cNvPr id="9226" name="Line 10"/>
            <p:cNvSpPr>
              <a:spLocks noChangeShapeType="1"/>
            </p:cNvSpPr>
            <p:nvPr/>
          </p:nvSpPr>
          <p:spPr bwMode="gray">
            <a:xfrm flipH="1">
              <a:off x="2456" y="1796"/>
              <a:ext cx="14" cy="14"/>
            </a:xfrm>
            <a:prstGeom prst="line">
              <a:avLst/>
            </a:prstGeom>
            <a:noFill/>
            <a:ln w="3175">
              <a:solidFill>
                <a:srgbClr val="000000"/>
              </a:solidFill>
              <a:round/>
              <a:headEnd/>
              <a:tailEnd/>
            </a:ln>
          </p:spPr>
          <p:txBody>
            <a:bodyPr/>
            <a:lstStyle/>
            <a:p>
              <a:endParaRPr lang="fr-FR"/>
            </a:p>
          </p:txBody>
        </p:sp>
        <p:sp>
          <p:nvSpPr>
            <p:cNvPr id="9227" name="Line 11"/>
            <p:cNvSpPr>
              <a:spLocks noChangeShapeType="1"/>
            </p:cNvSpPr>
            <p:nvPr/>
          </p:nvSpPr>
          <p:spPr bwMode="gray">
            <a:xfrm flipH="1">
              <a:off x="2488" y="1796"/>
              <a:ext cx="14" cy="14"/>
            </a:xfrm>
            <a:prstGeom prst="line">
              <a:avLst/>
            </a:prstGeom>
            <a:noFill/>
            <a:ln w="3175">
              <a:solidFill>
                <a:srgbClr val="000000"/>
              </a:solidFill>
              <a:round/>
              <a:headEnd/>
              <a:tailEnd/>
            </a:ln>
          </p:spPr>
          <p:txBody>
            <a:bodyPr/>
            <a:lstStyle/>
            <a:p>
              <a:endParaRPr lang="fr-FR"/>
            </a:p>
          </p:txBody>
        </p:sp>
        <p:sp>
          <p:nvSpPr>
            <p:cNvPr id="9228" name="Line 12"/>
            <p:cNvSpPr>
              <a:spLocks noChangeShapeType="1"/>
            </p:cNvSpPr>
            <p:nvPr/>
          </p:nvSpPr>
          <p:spPr bwMode="gray">
            <a:xfrm flipH="1">
              <a:off x="2520" y="1796"/>
              <a:ext cx="14" cy="14"/>
            </a:xfrm>
            <a:prstGeom prst="line">
              <a:avLst/>
            </a:prstGeom>
            <a:noFill/>
            <a:ln w="3175">
              <a:solidFill>
                <a:srgbClr val="000000"/>
              </a:solidFill>
              <a:round/>
              <a:headEnd/>
              <a:tailEnd/>
            </a:ln>
          </p:spPr>
          <p:txBody>
            <a:bodyPr/>
            <a:lstStyle/>
            <a:p>
              <a:endParaRPr lang="fr-FR"/>
            </a:p>
          </p:txBody>
        </p:sp>
        <p:sp>
          <p:nvSpPr>
            <p:cNvPr id="9229" name="Line 13"/>
            <p:cNvSpPr>
              <a:spLocks noChangeShapeType="1"/>
            </p:cNvSpPr>
            <p:nvPr/>
          </p:nvSpPr>
          <p:spPr bwMode="gray">
            <a:xfrm flipH="1">
              <a:off x="2554" y="1796"/>
              <a:ext cx="14" cy="14"/>
            </a:xfrm>
            <a:prstGeom prst="line">
              <a:avLst/>
            </a:prstGeom>
            <a:noFill/>
            <a:ln w="3175">
              <a:solidFill>
                <a:srgbClr val="000000"/>
              </a:solidFill>
              <a:round/>
              <a:headEnd/>
              <a:tailEnd/>
            </a:ln>
          </p:spPr>
          <p:txBody>
            <a:bodyPr/>
            <a:lstStyle/>
            <a:p>
              <a:endParaRPr lang="fr-FR"/>
            </a:p>
          </p:txBody>
        </p:sp>
        <p:sp>
          <p:nvSpPr>
            <p:cNvPr id="9230" name="Line 14"/>
            <p:cNvSpPr>
              <a:spLocks noChangeShapeType="1"/>
            </p:cNvSpPr>
            <p:nvPr/>
          </p:nvSpPr>
          <p:spPr bwMode="gray">
            <a:xfrm flipH="1">
              <a:off x="2586" y="1796"/>
              <a:ext cx="14" cy="14"/>
            </a:xfrm>
            <a:prstGeom prst="line">
              <a:avLst/>
            </a:prstGeom>
            <a:noFill/>
            <a:ln w="3175">
              <a:solidFill>
                <a:srgbClr val="000000"/>
              </a:solidFill>
              <a:round/>
              <a:headEnd/>
              <a:tailEnd/>
            </a:ln>
          </p:spPr>
          <p:txBody>
            <a:bodyPr/>
            <a:lstStyle/>
            <a:p>
              <a:endParaRPr lang="fr-FR"/>
            </a:p>
          </p:txBody>
        </p:sp>
        <p:sp>
          <p:nvSpPr>
            <p:cNvPr id="9231" name="Line 15"/>
            <p:cNvSpPr>
              <a:spLocks noChangeShapeType="1"/>
            </p:cNvSpPr>
            <p:nvPr/>
          </p:nvSpPr>
          <p:spPr bwMode="gray">
            <a:xfrm flipH="1">
              <a:off x="2618" y="1796"/>
              <a:ext cx="14" cy="14"/>
            </a:xfrm>
            <a:prstGeom prst="line">
              <a:avLst/>
            </a:prstGeom>
            <a:noFill/>
            <a:ln w="3175">
              <a:solidFill>
                <a:srgbClr val="000000"/>
              </a:solidFill>
              <a:round/>
              <a:headEnd/>
              <a:tailEnd/>
            </a:ln>
          </p:spPr>
          <p:txBody>
            <a:bodyPr/>
            <a:lstStyle/>
            <a:p>
              <a:endParaRPr lang="fr-FR"/>
            </a:p>
          </p:txBody>
        </p:sp>
        <p:sp>
          <p:nvSpPr>
            <p:cNvPr id="9232" name="Line 16"/>
            <p:cNvSpPr>
              <a:spLocks noChangeShapeType="1"/>
            </p:cNvSpPr>
            <p:nvPr/>
          </p:nvSpPr>
          <p:spPr bwMode="gray">
            <a:xfrm flipH="1">
              <a:off x="2652" y="1796"/>
              <a:ext cx="14" cy="14"/>
            </a:xfrm>
            <a:prstGeom prst="line">
              <a:avLst/>
            </a:prstGeom>
            <a:noFill/>
            <a:ln w="3175">
              <a:solidFill>
                <a:srgbClr val="000000"/>
              </a:solidFill>
              <a:round/>
              <a:headEnd/>
              <a:tailEnd/>
            </a:ln>
          </p:spPr>
          <p:txBody>
            <a:bodyPr/>
            <a:lstStyle/>
            <a:p>
              <a:endParaRPr lang="fr-FR"/>
            </a:p>
          </p:txBody>
        </p:sp>
        <p:sp>
          <p:nvSpPr>
            <p:cNvPr id="9233" name="Line 17"/>
            <p:cNvSpPr>
              <a:spLocks noChangeShapeType="1"/>
            </p:cNvSpPr>
            <p:nvPr/>
          </p:nvSpPr>
          <p:spPr bwMode="gray">
            <a:xfrm flipH="1">
              <a:off x="2684" y="1796"/>
              <a:ext cx="14" cy="14"/>
            </a:xfrm>
            <a:prstGeom prst="line">
              <a:avLst/>
            </a:prstGeom>
            <a:noFill/>
            <a:ln w="3175">
              <a:solidFill>
                <a:srgbClr val="000000"/>
              </a:solidFill>
              <a:round/>
              <a:headEnd/>
              <a:tailEnd/>
            </a:ln>
          </p:spPr>
          <p:txBody>
            <a:bodyPr/>
            <a:lstStyle/>
            <a:p>
              <a:endParaRPr lang="fr-FR"/>
            </a:p>
          </p:txBody>
        </p:sp>
        <p:sp>
          <p:nvSpPr>
            <p:cNvPr id="9234" name="Line 18"/>
            <p:cNvSpPr>
              <a:spLocks noChangeShapeType="1"/>
            </p:cNvSpPr>
            <p:nvPr/>
          </p:nvSpPr>
          <p:spPr bwMode="gray">
            <a:xfrm flipH="1">
              <a:off x="2716" y="1796"/>
              <a:ext cx="14" cy="14"/>
            </a:xfrm>
            <a:prstGeom prst="line">
              <a:avLst/>
            </a:prstGeom>
            <a:noFill/>
            <a:ln w="3175">
              <a:solidFill>
                <a:srgbClr val="000000"/>
              </a:solidFill>
              <a:round/>
              <a:headEnd/>
              <a:tailEnd/>
            </a:ln>
          </p:spPr>
          <p:txBody>
            <a:bodyPr/>
            <a:lstStyle/>
            <a:p>
              <a:endParaRPr lang="fr-FR"/>
            </a:p>
          </p:txBody>
        </p:sp>
        <p:sp>
          <p:nvSpPr>
            <p:cNvPr id="9235" name="Line 19"/>
            <p:cNvSpPr>
              <a:spLocks noChangeShapeType="1"/>
            </p:cNvSpPr>
            <p:nvPr/>
          </p:nvSpPr>
          <p:spPr bwMode="gray">
            <a:xfrm flipH="1">
              <a:off x="2748" y="1796"/>
              <a:ext cx="14" cy="14"/>
            </a:xfrm>
            <a:prstGeom prst="line">
              <a:avLst/>
            </a:prstGeom>
            <a:noFill/>
            <a:ln w="3175">
              <a:solidFill>
                <a:srgbClr val="000000"/>
              </a:solidFill>
              <a:round/>
              <a:headEnd/>
              <a:tailEnd/>
            </a:ln>
          </p:spPr>
          <p:txBody>
            <a:bodyPr/>
            <a:lstStyle/>
            <a:p>
              <a:endParaRPr lang="fr-FR"/>
            </a:p>
          </p:txBody>
        </p:sp>
        <p:sp>
          <p:nvSpPr>
            <p:cNvPr id="9236" name="Line 20"/>
            <p:cNvSpPr>
              <a:spLocks noChangeShapeType="1"/>
            </p:cNvSpPr>
            <p:nvPr/>
          </p:nvSpPr>
          <p:spPr bwMode="gray">
            <a:xfrm flipH="1">
              <a:off x="2782" y="1796"/>
              <a:ext cx="14" cy="14"/>
            </a:xfrm>
            <a:prstGeom prst="line">
              <a:avLst/>
            </a:prstGeom>
            <a:noFill/>
            <a:ln w="3175">
              <a:solidFill>
                <a:srgbClr val="000000"/>
              </a:solidFill>
              <a:round/>
              <a:headEnd/>
              <a:tailEnd/>
            </a:ln>
          </p:spPr>
          <p:txBody>
            <a:bodyPr/>
            <a:lstStyle/>
            <a:p>
              <a:endParaRPr lang="fr-FR"/>
            </a:p>
          </p:txBody>
        </p:sp>
        <p:sp>
          <p:nvSpPr>
            <p:cNvPr id="9237" name="Line 21"/>
            <p:cNvSpPr>
              <a:spLocks noChangeShapeType="1"/>
            </p:cNvSpPr>
            <p:nvPr/>
          </p:nvSpPr>
          <p:spPr bwMode="gray">
            <a:xfrm flipH="1">
              <a:off x="2814" y="1796"/>
              <a:ext cx="14" cy="14"/>
            </a:xfrm>
            <a:prstGeom prst="line">
              <a:avLst/>
            </a:prstGeom>
            <a:noFill/>
            <a:ln w="3175">
              <a:solidFill>
                <a:srgbClr val="000000"/>
              </a:solidFill>
              <a:round/>
              <a:headEnd/>
              <a:tailEnd/>
            </a:ln>
          </p:spPr>
          <p:txBody>
            <a:bodyPr/>
            <a:lstStyle/>
            <a:p>
              <a:endParaRPr lang="fr-FR"/>
            </a:p>
          </p:txBody>
        </p:sp>
        <p:sp>
          <p:nvSpPr>
            <p:cNvPr id="9238" name="Line 22"/>
            <p:cNvSpPr>
              <a:spLocks noChangeShapeType="1"/>
            </p:cNvSpPr>
            <p:nvPr/>
          </p:nvSpPr>
          <p:spPr bwMode="gray">
            <a:xfrm flipH="1">
              <a:off x="2846" y="1796"/>
              <a:ext cx="14" cy="14"/>
            </a:xfrm>
            <a:prstGeom prst="line">
              <a:avLst/>
            </a:prstGeom>
            <a:noFill/>
            <a:ln w="3175">
              <a:solidFill>
                <a:srgbClr val="000000"/>
              </a:solidFill>
              <a:round/>
              <a:headEnd/>
              <a:tailEnd/>
            </a:ln>
          </p:spPr>
          <p:txBody>
            <a:bodyPr/>
            <a:lstStyle/>
            <a:p>
              <a:endParaRPr lang="fr-FR"/>
            </a:p>
          </p:txBody>
        </p:sp>
        <p:sp>
          <p:nvSpPr>
            <p:cNvPr id="9239" name="Line 23"/>
            <p:cNvSpPr>
              <a:spLocks noChangeShapeType="1"/>
            </p:cNvSpPr>
            <p:nvPr/>
          </p:nvSpPr>
          <p:spPr bwMode="gray">
            <a:xfrm flipH="1">
              <a:off x="2880" y="1796"/>
              <a:ext cx="14" cy="14"/>
            </a:xfrm>
            <a:prstGeom prst="line">
              <a:avLst/>
            </a:prstGeom>
            <a:noFill/>
            <a:ln w="3175">
              <a:solidFill>
                <a:srgbClr val="000000"/>
              </a:solidFill>
              <a:round/>
              <a:headEnd/>
              <a:tailEnd/>
            </a:ln>
          </p:spPr>
          <p:txBody>
            <a:bodyPr/>
            <a:lstStyle/>
            <a:p>
              <a:endParaRPr lang="fr-FR"/>
            </a:p>
          </p:txBody>
        </p:sp>
        <p:sp>
          <p:nvSpPr>
            <p:cNvPr id="9240" name="Line 24"/>
            <p:cNvSpPr>
              <a:spLocks noChangeShapeType="1"/>
            </p:cNvSpPr>
            <p:nvPr/>
          </p:nvSpPr>
          <p:spPr bwMode="gray">
            <a:xfrm flipH="1">
              <a:off x="2912" y="1796"/>
              <a:ext cx="14" cy="14"/>
            </a:xfrm>
            <a:prstGeom prst="line">
              <a:avLst/>
            </a:prstGeom>
            <a:noFill/>
            <a:ln w="3175">
              <a:solidFill>
                <a:srgbClr val="000000"/>
              </a:solidFill>
              <a:round/>
              <a:headEnd/>
              <a:tailEnd/>
            </a:ln>
          </p:spPr>
          <p:txBody>
            <a:bodyPr/>
            <a:lstStyle/>
            <a:p>
              <a:endParaRPr lang="fr-FR"/>
            </a:p>
          </p:txBody>
        </p:sp>
        <p:sp>
          <p:nvSpPr>
            <p:cNvPr id="9241" name="Line 25"/>
            <p:cNvSpPr>
              <a:spLocks noChangeShapeType="1"/>
            </p:cNvSpPr>
            <p:nvPr/>
          </p:nvSpPr>
          <p:spPr bwMode="gray">
            <a:xfrm flipH="1">
              <a:off x="2944" y="1796"/>
              <a:ext cx="14" cy="14"/>
            </a:xfrm>
            <a:prstGeom prst="line">
              <a:avLst/>
            </a:prstGeom>
            <a:noFill/>
            <a:ln w="3175">
              <a:solidFill>
                <a:srgbClr val="000000"/>
              </a:solidFill>
              <a:round/>
              <a:headEnd/>
              <a:tailEnd/>
            </a:ln>
          </p:spPr>
          <p:txBody>
            <a:bodyPr/>
            <a:lstStyle/>
            <a:p>
              <a:endParaRPr lang="fr-FR"/>
            </a:p>
          </p:txBody>
        </p:sp>
        <p:sp>
          <p:nvSpPr>
            <p:cNvPr id="9242" name="Line 26"/>
            <p:cNvSpPr>
              <a:spLocks noChangeShapeType="1"/>
            </p:cNvSpPr>
            <p:nvPr/>
          </p:nvSpPr>
          <p:spPr bwMode="gray">
            <a:xfrm flipH="1">
              <a:off x="2976" y="1796"/>
              <a:ext cx="14" cy="14"/>
            </a:xfrm>
            <a:prstGeom prst="line">
              <a:avLst/>
            </a:prstGeom>
            <a:noFill/>
            <a:ln w="3175">
              <a:solidFill>
                <a:srgbClr val="000000"/>
              </a:solidFill>
              <a:round/>
              <a:headEnd/>
              <a:tailEnd/>
            </a:ln>
          </p:spPr>
          <p:txBody>
            <a:bodyPr/>
            <a:lstStyle/>
            <a:p>
              <a:endParaRPr lang="fr-FR"/>
            </a:p>
          </p:txBody>
        </p:sp>
        <p:sp>
          <p:nvSpPr>
            <p:cNvPr id="9243" name="Line 27"/>
            <p:cNvSpPr>
              <a:spLocks noChangeShapeType="1"/>
            </p:cNvSpPr>
            <p:nvPr/>
          </p:nvSpPr>
          <p:spPr bwMode="gray">
            <a:xfrm flipH="1">
              <a:off x="3010" y="1796"/>
              <a:ext cx="14" cy="14"/>
            </a:xfrm>
            <a:prstGeom prst="line">
              <a:avLst/>
            </a:prstGeom>
            <a:noFill/>
            <a:ln w="3175">
              <a:solidFill>
                <a:srgbClr val="000000"/>
              </a:solidFill>
              <a:round/>
              <a:headEnd/>
              <a:tailEnd/>
            </a:ln>
          </p:spPr>
          <p:txBody>
            <a:bodyPr/>
            <a:lstStyle/>
            <a:p>
              <a:endParaRPr lang="fr-FR"/>
            </a:p>
          </p:txBody>
        </p:sp>
        <p:sp>
          <p:nvSpPr>
            <p:cNvPr id="9244" name="Line 28"/>
            <p:cNvSpPr>
              <a:spLocks noChangeShapeType="1"/>
            </p:cNvSpPr>
            <p:nvPr/>
          </p:nvSpPr>
          <p:spPr bwMode="gray">
            <a:xfrm flipH="1">
              <a:off x="3042" y="1796"/>
              <a:ext cx="14" cy="14"/>
            </a:xfrm>
            <a:prstGeom prst="line">
              <a:avLst/>
            </a:prstGeom>
            <a:noFill/>
            <a:ln w="3175">
              <a:solidFill>
                <a:srgbClr val="000000"/>
              </a:solidFill>
              <a:round/>
              <a:headEnd/>
              <a:tailEnd/>
            </a:ln>
          </p:spPr>
          <p:txBody>
            <a:bodyPr/>
            <a:lstStyle/>
            <a:p>
              <a:endParaRPr lang="fr-FR"/>
            </a:p>
          </p:txBody>
        </p:sp>
        <p:sp>
          <p:nvSpPr>
            <p:cNvPr id="9245" name="Line 29"/>
            <p:cNvSpPr>
              <a:spLocks noChangeShapeType="1"/>
            </p:cNvSpPr>
            <p:nvPr/>
          </p:nvSpPr>
          <p:spPr bwMode="gray">
            <a:xfrm flipH="1">
              <a:off x="3074" y="1796"/>
              <a:ext cx="14" cy="14"/>
            </a:xfrm>
            <a:prstGeom prst="line">
              <a:avLst/>
            </a:prstGeom>
            <a:noFill/>
            <a:ln w="3175">
              <a:solidFill>
                <a:srgbClr val="000000"/>
              </a:solidFill>
              <a:round/>
              <a:headEnd/>
              <a:tailEnd/>
            </a:ln>
          </p:spPr>
          <p:txBody>
            <a:bodyPr/>
            <a:lstStyle/>
            <a:p>
              <a:endParaRPr lang="fr-FR"/>
            </a:p>
          </p:txBody>
        </p:sp>
        <p:sp>
          <p:nvSpPr>
            <p:cNvPr id="9246" name="Line 30"/>
            <p:cNvSpPr>
              <a:spLocks noChangeShapeType="1"/>
            </p:cNvSpPr>
            <p:nvPr/>
          </p:nvSpPr>
          <p:spPr bwMode="gray">
            <a:xfrm flipH="1">
              <a:off x="3108" y="1796"/>
              <a:ext cx="14" cy="14"/>
            </a:xfrm>
            <a:prstGeom prst="line">
              <a:avLst/>
            </a:prstGeom>
            <a:noFill/>
            <a:ln w="3175">
              <a:solidFill>
                <a:srgbClr val="000000"/>
              </a:solidFill>
              <a:round/>
              <a:headEnd/>
              <a:tailEnd/>
            </a:ln>
          </p:spPr>
          <p:txBody>
            <a:bodyPr/>
            <a:lstStyle/>
            <a:p>
              <a:endParaRPr lang="fr-FR"/>
            </a:p>
          </p:txBody>
        </p:sp>
        <p:sp>
          <p:nvSpPr>
            <p:cNvPr id="9247" name="Line 31"/>
            <p:cNvSpPr>
              <a:spLocks noChangeShapeType="1"/>
            </p:cNvSpPr>
            <p:nvPr/>
          </p:nvSpPr>
          <p:spPr bwMode="gray">
            <a:xfrm flipH="1">
              <a:off x="3140" y="1796"/>
              <a:ext cx="14" cy="14"/>
            </a:xfrm>
            <a:prstGeom prst="line">
              <a:avLst/>
            </a:prstGeom>
            <a:noFill/>
            <a:ln w="3175">
              <a:solidFill>
                <a:srgbClr val="000000"/>
              </a:solidFill>
              <a:round/>
              <a:headEnd/>
              <a:tailEnd/>
            </a:ln>
          </p:spPr>
          <p:txBody>
            <a:bodyPr/>
            <a:lstStyle/>
            <a:p>
              <a:endParaRPr lang="fr-FR"/>
            </a:p>
          </p:txBody>
        </p:sp>
        <p:sp>
          <p:nvSpPr>
            <p:cNvPr id="9248" name="Line 32"/>
            <p:cNvSpPr>
              <a:spLocks noChangeShapeType="1"/>
            </p:cNvSpPr>
            <p:nvPr/>
          </p:nvSpPr>
          <p:spPr bwMode="gray">
            <a:xfrm flipH="1">
              <a:off x="3172" y="1796"/>
              <a:ext cx="14" cy="14"/>
            </a:xfrm>
            <a:prstGeom prst="line">
              <a:avLst/>
            </a:prstGeom>
            <a:noFill/>
            <a:ln w="3175">
              <a:solidFill>
                <a:srgbClr val="000000"/>
              </a:solidFill>
              <a:round/>
              <a:headEnd/>
              <a:tailEnd/>
            </a:ln>
          </p:spPr>
          <p:txBody>
            <a:bodyPr/>
            <a:lstStyle/>
            <a:p>
              <a:endParaRPr lang="fr-FR"/>
            </a:p>
          </p:txBody>
        </p:sp>
        <p:sp>
          <p:nvSpPr>
            <p:cNvPr id="9249" name="Line 33"/>
            <p:cNvSpPr>
              <a:spLocks noChangeShapeType="1"/>
            </p:cNvSpPr>
            <p:nvPr/>
          </p:nvSpPr>
          <p:spPr bwMode="gray">
            <a:xfrm flipH="1">
              <a:off x="3206" y="1796"/>
              <a:ext cx="14" cy="14"/>
            </a:xfrm>
            <a:prstGeom prst="line">
              <a:avLst/>
            </a:prstGeom>
            <a:noFill/>
            <a:ln w="3175">
              <a:solidFill>
                <a:srgbClr val="000000"/>
              </a:solidFill>
              <a:round/>
              <a:headEnd/>
              <a:tailEnd/>
            </a:ln>
          </p:spPr>
          <p:txBody>
            <a:bodyPr/>
            <a:lstStyle/>
            <a:p>
              <a:endParaRPr lang="fr-FR"/>
            </a:p>
          </p:txBody>
        </p:sp>
        <p:sp>
          <p:nvSpPr>
            <p:cNvPr id="9250" name="Line 34"/>
            <p:cNvSpPr>
              <a:spLocks noChangeShapeType="1"/>
            </p:cNvSpPr>
            <p:nvPr/>
          </p:nvSpPr>
          <p:spPr bwMode="gray">
            <a:xfrm flipH="1">
              <a:off x="3238" y="1796"/>
              <a:ext cx="14" cy="14"/>
            </a:xfrm>
            <a:prstGeom prst="line">
              <a:avLst/>
            </a:prstGeom>
            <a:noFill/>
            <a:ln w="3175">
              <a:solidFill>
                <a:srgbClr val="000000"/>
              </a:solidFill>
              <a:round/>
              <a:headEnd/>
              <a:tailEnd/>
            </a:ln>
          </p:spPr>
          <p:txBody>
            <a:bodyPr/>
            <a:lstStyle/>
            <a:p>
              <a:endParaRPr lang="fr-FR"/>
            </a:p>
          </p:txBody>
        </p:sp>
        <p:sp>
          <p:nvSpPr>
            <p:cNvPr id="9251" name="Line 35"/>
            <p:cNvSpPr>
              <a:spLocks noChangeShapeType="1"/>
            </p:cNvSpPr>
            <p:nvPr/>
          </p:nvSpPr>
          <p:spPr bwMode="gray">
            <a:xfrm flipH="1">
              <a:off x="3270" y="1796"/>
              <a:ext cx="14" cy="14"/>
            </a:xfrm>
            <a:prstGeom prst="line">
              <a:avLst/>
            </a:prstGeom>
            <a:noFill/>
            <a:ln w="3175">
              <a:solidFill>
                <a:srgbClr val="000000"/>
              </a:solidFill>
              <a:round/>
              <a:headEnd/>
              <a:tailEnd/>
            </a:ln>
          </p:spPr>
          <p:txBody>
            <a:bodyPr/>
            <a:lstStyle/>
            <a:p>
              <a:endParaRPr lang="fr-FR"/>
            </a:p>
          </p:txBody>
        </p:sp>
        <p:sp>
          <p:nvSpPr>
            <p:cNvPr id="9252" name="Line 36"/>
            <p:cNvSpPr>
              <a:spLocks noChangeShapeType="1"/>
            </p:cNvSpPr>
            <p:nvPr/>
          </p:nvSpPr>
          <p:spPr bwMode="gray">
            <a:xfrm flipH="1">
              <a:off x="3302" y="1796"/>
              <a:ext cx="14" cy="14"/>
            </a:xfrm>
            <a:prstGeom prst="line">
              <a:avLst/>
            </a:prstGeom>
            <a:noFill/>
            <a:ln w="3175">
              <a:solidFill>
                <a:srgbClr val="000000"/>
              </a:solidFill>
              <a:round/>
              <a:headEnd/>
              <a:tailEnd/>
            </a:ln>
          </p:spPr>
          <p:txBody>
            <a:bodyPr/>
            <a:lstStyle/>
            <a:p>
              <a:endParaRPr lang="fr-FR"/>
            </a:p>
          </p:txBody>
        </p:sp>
        <p:sp>
          <p:nvSpPr>
            <p:cNvPr id="9253" name="Line 37"/>
            <p:cNvSpPr>
              <a:spLocks noChangeShapeType="1"/>
            </p:cNvSpPr>
            <p:nvPr/>
          </p:nvSpPr>
          <p:spPr bwMode="gray">
            <a:xfrm flipH="1">
              <a:off x="3336" y="1796"/>
              <a:ext cx="14" cy="14"/>
            </a:xfrm>
            <a:prstGeom prst="line">
              <a:avLst/>
            </a:prstGeom>
            <a:noFill/>
            <a:ln w="3175">
              <a:solidFill>
                <a:srgbClr val="000000"/>
              </a:solidFill>
              <a:round/>
              <a:headEnd/>
              <a:tailEnd/>
            </a:ln>
          </p:spPr>
          <p:txBody>
            <a:bodyPr/>
            <a:lstStyle/>
            <a:p>
              <a:endParaRPr lang="fr-FR"/>
            </a:p>
          </p:txBody>
        </p:sp>
        <p:sp>
          <p:nvSpPr>
            <p:cNvPr id="9254" name="Line 38"/>
            <p:cNvSpPr>
              <a:spLocks noChangeShapeType="1"/>
            </p:cNvSpPr>
            <p:nvPr/>
          </p:nvSpPr>
          <p:spPr bwMode="gray">
            <a:xfrm flipH="1">
              <a:off x="3368" y="1796"/>
              <a:ext cx="14" cy="14"/>
            </a:xfrm>
            <a:prstGeom prst="line">
              <a:avLst/>
            </a:prstGeom>
            <a:noFill/>
            <a:ln w="3175">
              <a:solidFill>
                <a:srgbClr val="000000"/>
              </a:solidFill>
              <a:round/>
              <a:headEnd/>
              <a:tailEnd/>
            </a:ln>
          </p:spPr>
          <p:txBody>
            <a:bodyPr/>
            <a:lstStyle/>
            <a:p>
              <a:endParaRPr lang="fr-FR"/>
            </a:p>
          </p:txBody>
        </p:sp>
        <p:sp>
          <p:nvSpPr>
            <p:cNvPr id="9255" name="Line 39"/>
            <p:cNvSpPr>
              <a:spLocks noChangeShapeType="1"/>
            </p:cNvSpPr>
            <p:nvPr/>
          </p:nvSpPr>
          <p:spPr bwMode="gray">
            <a:xfrm flipH="1">
              <a:off x="3400" y="1796"/>
              <a:ext cx="14" cy="14"/>
            </a:xfrm>
            <a:prstGeom prst="line">
              <a:avLst/>
            </a:prstGeom>
            <a:noFill/>
            <a:ln w="3175">
              <a:solidFill>
                <a:srgbClr val="000000"/>
              </a:solidFill>
              <a:round/>
              <a:headEnd/>
              <a:tailEnd/>
            </a:ln>
          </p:spPr>
          <p:txBody>
            <a:bodyPr/>
            <a:lstStyle/>
            <a:p>
              <a:endParaRPr lang="fr-FR"/>
            </a:p>
          </p:txBody>
        </p:sp>
        <p:sp>
          <p:nvSpPr>
            <p:cNvPr id="9256" name="Line 40"/>
            <p:cNvSpPr>
              <a:spLocks noChangeShapeType="1"/>
            </p:cNvSpPr>
            <p:nvPr/>
          </p:nvSpPr>
          <p:spPr bwMode="gray">
            <a:xfrm flipH="1">
              <a:off x="3434" y="1796"/>
              <a:ext cx="14" cy="14"/>
            </a:xfrm>
            <a:prstGeom prst="line">
              <a:avLst/>
            </a:prstGeom>
            <a:noFill/>
            <a:ln w="3175">
              <a:solidFill>
                <a:srgbClr val="000000"/>
              </a:solidFill>
              <a:round/>
              <a:headEnd/>
              <a:tailEnd/>
            </a:ln>
          </p:spPr>
          <p:txBody>
            <a:bodyPr/>
            <a:lstStyle/>
            <a:p>
              <a:endParaRPr lang="fr-FR"/>
            </a:p>
          </p:txBody>
        </p:sp>
        <p:sp>
          <p:nvSpPr>
            <p:cNvPr id="9257" name="Line 41"/>
            <p:cNvSpPr>
              <a:spLocks noChangeShapeType="1"/>
            </p:cNvSpPr>
            <p:nvPr/>
          </p:nvSpPr>
          <p:spPr bwMode="gray">
            <a:xfrm flipH="1">
              <a:off x="3466" y="1796"/>
              <a:ext cx="14" cy="14"/>
            </a:xfrm>
            <a:prstGeom prst="line">
              <a:avLst/>
            </a:prstGeom>
            <a:noFill/>
            <a:ln w="3175">
              <a:solidFill>
                <a:srgbClr val="000000"/>
              </a:solidFill>
              <a:round/>
              <a:headEnd/>
              <a:tailEnd/>
            </a:ln>
          </p:spPr>
          <p:txBody>
            <a:bodyPr/>
            <a:lstStyle/>
            <a:p>
              <a:endParaRPr lang="fr-FR"/>
            </a:p>
          </p:txBody>
        </p:sp>
        <p:sp>
          <p:nvSpPr>
            <p:cNvPr id="9258" name="Line 42"/>
            <p:cNvSpPr>
              <a:spLocks noChangeShapeType="1"/>
            </p:cNvSpPr>
            <p:nvPr/>
          </p:nvSpPr>
          <p:spPr bwMode="gray">
            <a:xfrm flipH="1">
              <a:off x="3498" y="1796"/>
              <a:ext cx="14" cy="14"/>
            </a:xfrm>
            <a:prstGeom prst="line">
              <a:avLst/>
            </a:prstGeom>
            <a:noFill/>
            <a:ln w="3175">
              <a:solidFill>
                <a:srgbClr val="000000"/>
              </a:solidFill>
              <a:round/>
              <a:headEnd/>
              <a:tailEnd/>
            </a:ln>
          </p:spPr>
          <p:txBody>
            <a:bodyPr/>
            <a:lstStyle/>
            <a:p>
              <a:endParaRPr lang="fr-FR"/>
            </a:p>
          </p:txBody>
        </p:sp>
        <p:sp>
          <p:nvSpPr>
            <p:cNvPr id="9259" name="Line 43"/>
            <p:cNvSpPr>
              <a:spLocks noChangeShapeType="1"/>
            </p:cNvSpPr>
            <p:nvPr/>
          </p:nvSpPr>
          <p:spPr bwMode="gray">
            <a:xfrm flipH="1">
              <a:off x="3530" y="1810"/>
              <a:ext cx="2" cy="1"/>
            </a:xfrm>
            <a:prstGeom prst="line">
              <a:avLst/>
            </a:prstGeom>
            <a:noFill/>
            <a:ln w="3175">
              <a:solidFill>
                <a:srgbClr val="000000"/>
              </a:solidFill>
              <a:round/>
              <a:headEnd/>
              <a:tailEnd/>
            </a:ln>
          </p:spPr>
          <p:txBody>
            <a:bodyPr/>
            <a:lstStyle/>
            <a:p>
              <a:endParaRPr lang="fr-FR"/>
            </a:p>
          </p:txBody>
        </p:sp>
        <p:sp>
          <p:nvSpPr>
            <p:cNvPr id="9260" name="Rectangle 44"/>
            <p:cNvSpPr>
              <a:spLocks noChangeArrowheads="1"/>
            </p:cNvSpPr>
            <p:nvPr/>
          </p:nvSpPr>
          <p:spPr bwMode="gray">
            <a:xfrm>
              <a:off x="2342" y="1800"/>
              <a:ext cx="1186" cy="6"/>
            </a:xfrm>
            <a:prstGeom prst="rect">
              <a:avLst/>
            </a:prstGeom>
            <a:noFill/>
            <a:ln w="12700">
              <a:solidFill>
                <a:srgbClr val="000000"/>
              </a:solidFill>
              <a:miter lim="800000"/>
              <a:headEnd/>
              <a:tailEnd/>
            </a:ln>
          </p:spPr>
          <p:txBody>
            <a:bodyPr/>
            <a:lstStyle/>
            <a:p>
              <a:endParaRPr lang="fr-FR"/>
            </a:p>
          </p:txBody>
        </p:sp>
        <p:sp>
          <p:nvSpPr>
            <p:cNvPr id="9261" name="Freeform 45"/>
            <p:cNvSpPr>
              <a:spLocks/>
            </p:cNvSpPr>
            <p:nvPr/>
          </p:nvSpPr>
          <p:spPr bwMode="gray">
            <a:xfrm>
              <a:off x="3532" y="1796"/>
              <a:ext cx="416" cy="550"/>
            </a:xfrm>
            <a:custGeom>
              <a:avLst/>
              <a:gdLst>
                <a:gd name="T0" fmla="*/ 0 w 416"/>
                <a:gd name="T1" fmla="*/ 0 h 550"/>
                <a:gd name="T2" fmla="*/ 416 w 416"/>
                <a:gd name="T3" fmla="*/ 536 h 550"/>
                <a:gd name="T4" fmla="*/ 416 w 416"/>
                <a:gd name="T5" fmla="*/ 550 h 550"/>
                <a:gd name="T6" fmla="*/ 0 w 416"/>
                <a:gd name="T7" fmla="*/ 14 h 550"/>
                <a:gd name="T8" fmla="*/ 0 w 416"/>
                <a:gd name="T9" fmla="*/ 0 h 550"/>
                <a:gd name="T10" fmla="*/ 0 60000 65536"/>
                <a:gd name="T11" fmla="*/ 0 60000 65536"/>
                <a:gd name="T12" fmla="*/ 0 60000 65536"/>
                <a:gd name="T13" fmla="*/ 0 60000 65536"/>
                <a:gd name="T14" fmla="*/ 0 60000 65536"/>
                <a:gd name="T15" fmla="*/ 0 w 416"/>
                <a:gd name="T16" fmla="*/ 0 h 550"/>
                <a:gd name="T17" fmla="*/ 416 w 416"/>
                <a:gd name="T18" fmla="*/ 550 h 550"/>
              </a:gdLst>
              <a:ahLst/>
              <a:cxnLst>
                <a:cxn ang="T10">
                  <a:pos x="T0" y="T1"/>
                </a:cxn>
                <a:cxn ang="T11">
                  <a:pos x="T2" y="T3"/>
                </a:cxn>
                <a:cxn ang="T12">
                  <a:pos x="T4" y="T5"/>
                </a:cxn>
                <a:cxn ang="T13">
                  <a:pos x="T6" y="T7"/>
                </a:cxn>
                <a:cxn ang="T14">
                  <a:pos x="T8" y="T9"/>
                </a:cxn>
              </a:cxnLst>
              <a:rect l="T15" t="T16" r="T17" b="T18"/>
              <a:pathLst>
                <a:path w="416" h="550">
                  <a:moveTo>
                    <a:pt x="0" y="0"/>
                  </a:moveTo>
                  <a:lnTo>
                    <a:pt x="416" y="536"/>
                  </a:lnTo>
                  <a:lnTo>
                    <a:pt x="416" y="550"/>
                  </a:lnTo>
                  <a:lnTo>
                    <a:pt x="0" y="14"/>
                  </a:lnTo>
                  <a:lnTo>
                    <a:pt x="0" y="0"/>
                  </a:lnTo>
                  <a:close/>
                </a:path>
              </a:pathLst>
            </a:custGeom>
            <a:solidFill>
              <a:srgbClr val="FFFFFF"/>
            </a:solidFill>
            <a:ln w="9525">
              <a:noFill/>
              <a:round/>
              <a:headEnd/>
              <a:tailEnd/>
            </a:ln>
          </p:spPr>
          <p:txBody>
            <a:bodyPr/>
            <a:lstStyle/>
            <a:p>
              <a:endParaRPr lang="fr-FR"/>
            </a:p>
          </p:txBody>
        </p:sp>
        <p:sp>
          <p:nvSpPr>
            <p:cNvPr id="9262" name="Line 46"/>
            <p:cNvSpPr>
              <a:spLocks noChangeShapeType="1"/>
            </p:cNvSpPr>
            <p:nvPr/>
          </p:nvSpPr>
          <p:spPr bwMode="gray">
            <a:xfrm flipH="1">
              <a:off x="3532" y="1804"/>
              <a:ext cx="6" cy="6"/>
            </a:xfrm>
            <a:prstGeom prst="line">
              <a:avLst/>
            </a:prstGeom>
            <a:noFill/>
            <a:ln w="3175">
              <a:solidFill>
                <a:srgbClr val="000000"/>
              </a:solidFill>
              <a:round/>
              <a:headEnd/>
              <a:tailEnd/>
            </a:ln>
          </p:spPr>
          <p:txBody>
            <a:bodyPr/>
            <a:lstStyle/>
            <a:p>
              <a:endParaRPr lang="fr-FR"/>
            </a:p>
          </p:txBody>
        </p:sp>
        <p:sp>
          <p:nvSpPr>
            <p:cNvPr id="9263" name="Line 47"/>
            <p:cNvSpPr>
              <a:spLocks noChangeShapeType="1"/>
            </p:cNvSpPr>
            <p:nvPr/>
          </p:nvSpPr>
          <p:spPr bwMode="gray">
            <a:xfrm flipH="1">
              <a:off x="3546" y="1822"/>
              <a:ext cx="6" cy="6"/>
            </a:xfrm>
            <a:prstGeom prst="line">
              <a:avLst/>
            </a:prstGeom>
            <a:noFill/>
            <a:ln w="3175">
              <a:solidFill>
                <a:srgbClr val="000000"/>
              </a:solidFill>
              <a:round/>
              <a:headEnd/>
              <a:tailEnd/>
            </a:ln>
          </p:spPr>
          <p:txBody>
            <a:bodyPr/>
            <a:lstStyle/>
            <a:p>
              <a:endParaRPr lang="fr-FR"/>
            </a:p>
          </p:txBody>
        </p:sp>
        <p:sp>
          <p:nvSpPr>
            <p:cNvPr id="9264" name="Line 48"/>
            <p:cNvSpPr>
              <a:spLocks noChangeShapeType="1"/>
            </p:cNvSpPr>
            <p:nvPr/>
          </p:nvSpPr>
          <p:spPr bwMode="gray">
            <a:xfrm flipH="1">
              <a:off x="3560" y="1840"/>
              <a:ext cx="6" cy="6"/>
            </a:xfrm>
            <a:prstGeom prst="line">
              <a:avLst/>
            </a:prstGeom>
            <a:noFill/>
            <a:ln w="3175">
              <a:solidFill>
                <a:srgbClr val="000000"/>
              </a:solidFill>
              <a:round/>
              <a:headEnd/>
              <a:tailEnd/>
            </a:ln>
          </p:spPr>
          <p:txBody>
            <a:bodyPr/>
            <a:lstStyle/>
            <a:p>
              <a:endParaRPr lang="fr-FR"/>
            </a:p>
          </p:txBody>
        </p:sp>
        <p:sp>
          <p:nvSpPr>
            <p:cNvPr id="9265" name="Line 49"/>
            <p:cNvSpPr>
              <a:spLocks noChangeShapeType="1"/>
            </p:cNvSpPr>
            <p:nvPr/>
          </p:nvSpPr>
          <p:spPr bwMode="gray">
            <a:xfrm flipH="1">
              <a:off x="3574" y="1860"/>
              <a:ext cx="6" cy="4"/>
            </a:xfrm>
            <a:prstGeom prst="line">
              <a:avLst/>
            </a:prstGeom>
            <a:noFill/>
            <a:ln w="3175">
              <a:solidFill>
                <a:srgbClr val="000000"/>
              </a:solidFill>
              <a:round/>
              <a:headEnd/>
              <a:tailEnd/>
            </a:ln>
          </p:spPr>
          <p:txBody>
            <a:bodyPr/>
            <a:lstStyle/>
            <a:p>
              <a:endParaRPr lang="fr-FR"/>
            </a:p>
          </p:txBody>
        </p:sp>
        <p:sp>
          <p:nvSpPr>
            <p:cNvPr id="9266" name="Line 50"/>
            <p:cNvSpPr>
              <a:spLocks noChangeShapeType="1"/>
            </p:cNvSpPr>
            <p:nvPr/>
          </p:nvSpPr>
          <p:spPr bwMode="gray">
            <a:xfrm flipH="1">
              <a:off x="3588" y="1878"/>
              <a:ext cx="6" cy="4"/>
            </a:xfrm>
            <a:prstGeom prst="line">
              <a:avLst/>
            </a:prstGeom>
            <a:noFill/>
            <a:ln w="3175">
              <a:solidFill>
                <a:srgbClr val="000000"/>
              </a:solidFill>
              <a:round/>
              <a:headEnd/>
              <a:tailEnd/>
            </a:ln>
          </p:spPr>
          <p:txBody>
            <a:bodyPr/>
            <a:lstStyle/>
            <a:p>
              <a:endParaRPr lang="fr-FR"/>
            </a:p>
          </p:txBody>
        </p:sp>
        <p:sp>
          <p:nvSpPr>
            <p:cNvPr id="9267" name="Line 51"/>
            <p:cNvSpPr>
              <a:spLocks noChangeShapeType="1"/>
            </p:cNvSpPr>
            <p:nvPr/>
          </p:nvSpPr>
          <p:spPr bwMode="gray">
            <a:xfrm flipH="1">
              <a:off x="3602" y="1895"/>
              <a:ext cx="6" cy="6"/>
            </a:xfrm>
            <a:prstGeom prst="line">
              <a:avLst/>
            </a:prstGeom>
            <a:noFill/>
            <a:ln w="3175">
              <a:solidFill>
                <a:srgbClr val="000000"/>
              </a:solidFill>
              <a:round/>
              <a:headEnd/>
              <a:tailEnd/>
            </a:ln>
          </p:spPr>
          <p:txBody>
            <a:bodyPr/>
            <a:lstStyle/>
            <a:p>
              <a:endParaRPr lang="fr-FR"/>
            </a:p>
          </p:txBody>
        </p:sp>
        <p:sp>
          <p:nvSpPr>
            <p:cNvPr id="9268" name="Line 52"/>
            <p:cNvSpPr>
              <a:spLocks noChangeShapeType="1"/>
            </p:cNvSpPr>
            <p:nvPr/>
          </p:nvSpPr>
          <p:spPr bwMode="gray">
            <a:xfrm flipH="1">
              <a:off x="3616" y="1913"/>
              <a:ext cx="6" cy="6"/>
            </a:xfrm>
            <a:prstGeom prst="line">
              <a:avLst/>
            </a:prstGeom>
            <a:noFill/>
            <a:ln w="3175">
              <a:solidFill>
                <a:srgbClr val="000000"/>
              </a:solidFill>
              <a:round/>
              <a:headEnd/>
              <a:tailEnd/>
            </a:ln>
          </p:spPr>
          <p:txBody>
            <a:bodyPr/>
            <a:lstStyle/>
            <a:p>
              <a:endParaRPr lang="fr-FR"/>
            </a:p>
          </p:txBody>
        </p:sp>
        <p:sp>
          <p:nvSpPr>
            <p:cNvPr id="9269" name="Line 53"/>
            <p:cNvSpPr>
              <a:spLocks noChangeShapeType="1"/>
            </p:cNvSpPr>
            <p:nvPr/>
          </p:nvSpPr>
          <p:spPr bwMode="gray">
            <a:xfrm flipH="1">
              <a:off x="3632" y="1931"/>
              <a:ext cx="4" cy="6"/>
            </a:xfrm>
            <a:prstGeom prst="line">
              <a:avLst/>
            </a:prstGeom>
            <a:noFill/>
            <a:ln w="3175">
              <a:solidFill>
                <a:srgbClr val="000000"/>
              </a:solidFill>
              <a:round/>
              <a:headEnd/>
              <a:tailEnd/>
            </a:ln>
          </p:spPr>
          <p:txBody>
            <a:bodyPr/>
            <a:lstStyle/>
            <a:p>
              <a:endParaRPr lang="fr-FR"/>
            </a:p>
          </p:txBody>
        </p:sp>
        <p:sp>
          <p:nvSpPr>
            <p:cNvPr id="9270" name="Freeform 54"/>
            <p:cNvSpPr>
              <a:spLocks/>
            </p:cNvSpPr>
            <p:nvPr/>
          </p:nvSpPr>
          <p:spPr bwMode="gray">
            <a:xfrm>
              <a:off x="3532" y="1796"/>
              <a:ext cx="416" cy="550"/>
            </a:xfrm>
            <a:custGeom>
              <a:avLst/>
              <a:gdLst>
                <a:gd name="T0" fmla="*/ 0 w 416"/>
                <a:gd name="T1" fmla="*/ 0 h 550"/>
                <a:gd name="T2" fmla="*/ 416 w 416"/>
                <a:gd name="T3" fmla="*/ 536 h 550"/>
                <a:gd name="T4" fmla="*/ 416 w 416"/>
                <a:gd name="T5" fmla="*/ 550 h 550"/>
                <a:gd name="T6" fmla="*/ 0 w 416"/>
                <a:gd name="T7" fmla="*/ 14 h 550"/>
                <a:gd name="T8" fmla="*/ 0 w 416"/>
                <a:gd name="T9" fmla="*/ 0 h 550"/>
                <a:gd name="T10" fmla="*/ 0 60000 65536"/>
                <a:gd name="T11" fmla="*/ 0 60000 65536"/>
                <a:gd name="T12" fmla="*/ 0 60000 65536"/>
                <a:gd name="T13" fmla="*/ 0 60000 65536"/>
                <a:gd name="T14" fmla="*/ 0 60000 65536"/>
                <a:gd name="T15" fmla="*/ 0 w 416"/>
                <a:gd name="T16" fmla="*/ 0 h 550"/>
                <a:gd name="T17" fmla="*/ 416 w 416"/>
                <a:gd name="T18" fmla="*/ 550 h 550"/>
              </a:gdLst>
              <a:ahLst/>
              <a:cxnLst>
                <a:cxn ang="T10">
                  <a:pos x="T0" y="T1"/>
                </a:cxn>
                <a:cxn ang="T11">
                  <a:pos x="T2" y="T3"/>
                </a:cxn>
                <a:cxn ang="T12">
                  <a:pos x="T4" y="T5"/>
                </a:cxn>
                <a:cxn ang="T13">
                  <a:pos x="T6" y="T7"/>
                </a:cxn>
                <a:cxn ang="T14">
                  <a:pos x="T8" y="T9"/>
                </a:cxn>
              </a:cxnLst>
              <a:rect l="T15" t="T16" r="T17" b="T18"/>
              <a:pathLst>
                <a:path w="416" h="550">
                  <a:moveTo>
                    <a:pt x="0" y="0"/>
                  </a:moveTo>
                  <a:lnTo>
                    <a:pt x="416" y="536"/>
                  </a:lnTo>
                  <a:lnTo>
                    <a:pt x="416" y="550"/>
                  </a:lnTo>
                  <a:lnTo>
                    <a:pt x="0" y="14"/>
                  </a:lnTo>
                  <a:lnTo>
                    <a:pt x="0" y="0"/>
                  </a:lnTo>
                </a:path>
              </a:pathLst>
            </a:custGeom>
            <a:noFill/>
            <a:ln w="12700">
              <a:solidFill>
                <a:srgbClr val="000000"/>
              </a:solidFill>
              <a:round/>
              <a:headEnd/>
              <a:tailEnd/>
            </a:ln>
          </p:spPr>
          <p:txBody>
            <a:bodyPr/>
            <a:lstStyle/>
            <a:p>
              <a:endParaRPr lang="fr-FR"/>
            </a:p>
          </p:txBody>
        </p:sp>
        <p:sp>
          <p:nvSpPr>
            <p:cNvPr id="9271" name="Freeform 55"/>
            <p:cNvSpPr>
              <a:spLocks/>
            </p:cNvSpPr>
            <p:nvPr/>
          </p:nvSpPr>
          <p:spPr bwMode="gray">
            <a:xfrm>
              <a:off x="1920" y="1796"/>
              <a:ext cx="418" cy="550"/>
            </a:xfrm>
            <a:custGeom>
              <a:avLst/>
              <a:gdLst>
                <a:gd name="T0" fmla="*/ 0 w 418"/>
                <a:gd name="T1" fmla="*/ 536 h 550"/>
                <a:gd name="T2" fmla="*/ 418 w 418"/>
                <a:gd name="T3" fmla="*/ 0 h 550"/>
                <a:gd name="T4" fmla="*/ 418 w 418"/>
                <a:gd name="T5" fmla="*/ 14 h 550"/>
                <a:gd name="T6" fmla="*/ 2 w 418"/>
                <a:gd name="T7" fmla="*/ 550 h 550"/>
                <a:gd name="T8" fmla="*/ 0 w 418"/>
                <a:gd name="T9" fmla="*/ 536 h 550"/>
                <a:gd name="T10" fmla="*/ 0 60000 65536"/>
                <a:gd name="T11" fmla="*/ 0 60000 65536"/>
                <a:gd name="T12" fmla="*/ 0 60000 65536"/>
                <a:gd name="T13" fmla="*/ 0 60000 65536"/>
                <a:gd name="T14" fmla="*/ 0 60000 65536"/>
                <a:gd name="T15" fmla="*/ 0 w 418"/>
                <a:gd name="T16" fmla="*/ 0 h 550"/>
                <a:gd name="T17" fmla="*/ 418 w 418"/>
                <a:gd name="T18" fmla="*/ 550 h 550"/>
              </a:gdLst>
              <a:ahLst/>
              <a:cxnLst>
                <a:cxn ang="T10">
                  <a:pos x="T0" y="T1"/>
                </a:cxn>
                <a:cxn ang="T11">
                  <a:pos x="T2" y="T3"/>
                </a:cxn>
                <a:cxn ang="T12">
                  <a:pos x="T4" y="T5"/>
                </a:cxn>
                <a:cxn ang="T13">
                  <a:pos x="T6" y="T7"/>
                </a:cxn>
                <a:cxn ang="T14">
                  <a:pos x="T8" y="T9"/>
                </a:cxn>
              </a:cxnLst>
              <a:rect l="T15" t="T16" r="T17" b="T18"/>
              <a:pathLst>
                <a:path w="418" h="550">
                  <a:moveTo>
                    <a:pt x="0" y="536"/>
                  </a:moveTo>
                  <a:lnTo>
                    <a:pt x="418" y="0"/>
                  </a:lnTo>
                  <a:lnTo>
                    <a:pt x="418" y="14"/>
                  </a:lnTo>
                  <a:lnTo>
                    <a:pt x="2" y="550"/>
                  </a:lnTo>
                  <a:lnTo>
                    <a:pt x="0" y="536"/>
                  </a:lnTo>
                  <a:close/>
                </a:path>
              </a:pathLst>
            </a:custGeom>
            <a:solidFill>
              <a:srgbClr val="FFFFFF"/>
            </a:solidFill>
            <a:ln w="9525">
              <a:noFill/>
              <a:round/>
              <a:headEnd/>
              <a:tailEnd/>
            </a:ln>
          </p:spPr>
          <p:txBody>
            <a:bodyPr/>
            <a:lstStyle/>
            <a:p>
              <a:endParaRPr lang="fr-FR"/>
            </a:p>
          </p:txBody>
        </p:sp>
        <p:sp>
          <p:nvSpPr>
            <p:cNvPr id="9272" name="Line 56"/>
            <p:cNvSpPr>
              <a:spLocks noChangeShapeType="1"/>
            </p:cNvSpPr>
            <p:nvPr/>
          </p:nvSpPr>
          <p:spPr bwMode="gray">
            <a:xfrm flipH="1">
              <a:off x="2330" y="1798"/>
              <a:ext cx="8" cy="6"/>
            </a:xfrm>
            <a:prstGeom prst="line">
              <a:avLst/>
            </a:prstGeom>
            <a:noFill/>
            <a:ln w="3175">
              <a:solidFill>
                <a:srgbClr val="000000"/>
              </a:solidFill>
              <a:round/>
              <a:headEnd/>
              <a:tailEnd/>
            </a:ln>
          </p:spPr>
          <p:txBody>
            <a:bodyPr/>
            <a:lstStyle/>
            <a:p>
              <a:endParaRPr lang="fr-FR"/>
            </a:p>
          </p:txBody>
        </p:sp>
        <p:sp>
          <p:nvSpPr>
            <p:cNvPr id="9273" name="Line 57"/>
            <p:cNvSpPr>
              <a:spLocks noChangeShapeType="1"/>
            </p:cNvSpPr>
            <p:nvPr/>
          </p:nvSpPr>
          <p:spPr bwMode="gray">
            <a:xfrm flipH="1">
              <a:off x="2218" y="1897"/>
              <a:ext cx="54" cy="52"/>
            </a:xfrm>
            <a:prstGeom prst="line">
              <a:avLst/>
            </a:prstGeom>
            <a:noFill/>
            <a:ln w="3175">
              <a:solidFill>
                <a:srgbClr val="000000"/>
              </a:solidFill>
              <a:round/>
              <a:headEnd/>
              <a:tailEnd/>
            </a:ln>
          </p:spPr>
          <p:txBody>
            <a:bodyPr/>
            <a:lstStyle/>
            <a:p>
              <a:endParaRPr lang="fr-FR"/>
            </a:p>
          </p:txBody>
        </p:sp>
        <p:sp>
          <p:nvSpPr>
            <p:cNvPr id="9274" name="Line 58" descr="Papyrus"/>
            <p:cNvSpPr>
              <a:spLocks noChangeShapeType="1"/>
            </p:cNvSpPr>
            <p:nvPr/>
          </p:nvSpPr>
          <p:spPr bwMode="gray">
            <a:xfrm flipH="1">
              <a:off x="2106" y="2041"/>
              <a:ext cx="52" cy="52"/>
            </a:xfrm>
            <a:prstGeom prst="line">
              <a:avLst/>
            </a:prstGeom>
            <a:noFill/>
            <a:ln w="3175">
              <a:solidFill>
                <a:srgbClr val="000000"/>
              </a:solidFill>
              <a:round/>
              <a:headEnd/>
              <a:tailEnd/>
            </a:ln>
          </p:spPr>
          <p:txBody>
            <a:bodyPr/>
            <a:lstStyle/>
            <a:p>
              <a:endParaRPr lang="fr-FR"/>
            </a:p>
          </p:txBody>
        </p:sp>
        <p:sp>
          <p:nvSpPr>
            <p:cNvPr id="9275" name="Line 59" descr="Papyrus"/>
            <p:cNvSpPr>
              <a:spLocks noChangeShapeType="1"/>
            </p:cNvSpPr>
            <p:nvPr/>
          </p:nvSpPr>
          <p:spPr bwMode="gray">
            <a:xfrm flipH="1">
              <a:off x="1994" y="2187"/>
              <a:ext cx="52" cy="51"/>
            </a:xfrm>
            <a:prstGeom prst="line">
              <a:avLst/>
            </a:prstGeom>
            <a:noFill/>
            <a:ln w="3175">
              <a:solidFill>
                <a:srgbClr val="000000"/>
              </a:solidFill>
              <a:round/>
              <a:headEnd/>
              <a:tailEnd/>
            </a:ln>
          </p:spPr>
          <p:txBody>
            <a:bodyPr/>
            <a:lstStyle/>
            <a:p>
              <a:endParaRPr lang="fr-FR"/>
            </a:p>
          </p:txBody>
        </p:sp>
        <p:sp>
          <p:nvSpPr>
            <p:cNvPr id="9276" name="Freeform 60"/>
            <p:cNvSpPr>
              <a:spLocks/>
            </p:cNvSpPr>
            <p:nvPr/>
          </p:nvSpPr>
          <p:spPr bwMode="gray">
            <a:xfrm>
              <a:off x="1920" y="1796"/>
              <a:ext cx="418" cy="550"/>
            </a:xfrm>
            <a:custGeom>
              <a:avLst/>
              <a:gdLst>
                <a:gd name="T0" fmla="*/ 0 w 418"/>
                <a:gd name="T1" fmla="*/ 536 h 550"/>
                <a:gd name="T2" fmla="*/ 418 w 418"/>
                <a:gd name="T3" fmla="*/ 0 h 550"/>
                <a:gd name="T4" fmla="*/ 418 w 418"/>
                <a:gd name="T5" fmla="*/ 14 h 550"/>
                <a:gd name="T6" fmla="*/ 2 w 418"/>
                <a:gd name="T7" fmla="*/ 550 h 550"/>
                <a:gd name="T8" fmla="*/ 0 w 418"/>
                <a:gd name="T9" fmla="*/ 536 h 550"/>
                <a:gd name="T10" fmla="*/ 0 60000 65536"/>
                <a:gd name="T11" fmla="*/ 0 60000 65536"/>
                <a:gd name="T12" fmla="*/ 0 60000 65536"/>
                <a:gd name="T13" fmla="*/ 0 60000 65536"/>
                <a:gd name="T14" fmla="*/ 0 60000 65536"/>
                <a:gd name="T15" fmla="*/ 0 w 418"/>
                <a:gd name="T16" fmla="*/ 0 h 550"/>
                <a:gd name="T17" fmla="*/ 418 w 418"/>
                <a:gd name="T18" fmla="*/ 550 h 550"/>
              </a:gdLst>
              <a:ahLst/>
              <a:cxnLst>
                <a:cxn ang="T10">
                  <a:pos x="T0" y="T1"/>
                </a:cxn>
                <a:cxn ang="T11">
                  <a:pos x="T2" y="T3"/>
                </a:cxn>
                <a:cxn ang="T12">
                  <a:pos x="T4" y="T5"/>
                </a:cxn>
                <a:cxn ang="T13">
                  <a:pos x="T6" y="T7"/>
                </a:cxn>
                <a:cxn ang="T14">
                  <a:pos x="T8" y="T9"/>
                </a:cxn>
              </a:cxnLst>
              <a:rect l="T15" t="T16" r="T17" b="T18"/>
              <a:pathLst>
                <a:path w="418" h="550">
                  <a:moveTo>
                    <a:pt x="0" y="536"/>
                  </a:moveTo>
                  <a:lnTo>
                    <a:pt x="418" y="0"/>
                  </a:lnTo>
                  <a:lnTo>
                    <a:pt x="418" y="14"/>
                  </a:lnTo>
                  <a:lnTo>
                    <a:pt x="2" y="550"/>
                  </a:lnTo>
                  <a:lnTo>
                    <a:pt x="0" y="536"/>
                  </a:lnTo>
                </a:path>
              </a:pathLst>
            </a:custGeom>
            <a:noFill/>
            <a:ln w="12700">
              <a:solidFill>
                <a:srgbClr val="000000"/>
              </a:solidFill>
              <a:round/>
              <a:headEnd/>
              <a:tailEnd/>
            </a:ln>
          </p:spPr>
          <p:txBody>
            <a:bodyPr/>
            <a:lstStyle/>
            <a:p>
              <a:endParaRPr lang="fr-FR"/>
            </a:p>
          </p:txBody>
        </p:sp>
        <p:sp>
          <p:nvSpPr>
            <p:cNvPr id="9277" name="Freeform 61"/>
            <p:cNvSpPr>
              <a:spLocks/>
            </p:cNvSpPr>
            <p:nvPr/>
          </p:nvSpPr>
          <p:spPr bwMode="gray">
            <a:xfrm>
              <a:off x="1920" y="2332"/>
              <a:ext cx="2028" cy="14"/>
            </a:xfrm>
            <a:custGeom>
              <a:avLst/>
              <a:gdLst>
                <a:gd name="T0" fmla="*/ 2028 w 2028"/>
                <a:gd name="T1" fmla="*/ 0 h 14"/>
                <a:gd name="T2" fmla="*/ 0 w 2028"/>
                <a:gd name="T3" fmla="*/ 0 h 14"/>
                <a:gd name="T4" fmla="*/ 2 w 2028"/>
                <a:gd name="T5" fmla="*/ 14 h 14"/>
                <a:gd name="T6" fmla="*/ 2028 w 2028"/>
                <a:gd name="T7" fmla="*/ 14 h 14"/>
                <a:gd name="T8" fmla="*/ 2028 w 2028"/>
                <a:gd name="T9" fmla="*/ 0 h 14"/>
                <a:gd name="T10" fmla="*/ 0 60000 65536"/>
                <a:gd name="T11" fmla="*/ 0 60000 65536"/>
                <a:gd name="T12" fmla="*/ 0 60000 65536"/>
                <a:gd name="T13" fmla="*/ 0 60000 65536"/>
                <a:gd name="T14" fmla="*/ 0 60000 65536"/>
                <a:gd name="T15" fmla="*/ 0 w 2028"/>
                <a:gd name="T16" fmla="*/ 0 h 14"/>
                <a:gd name="T17" fmla="*/ 2028 w 2028"/>
                <a:gd name="T18" fmla="*/ 14 h 14"/>
              </a:gdLst>
              <a:ahLst/>
              <a:cxnLst>
                <a:cxn ang="T10">
                  <a:pos x="T0" y="T1"/>
                </a:cxn>
                <a:cxn ang="T11">
                  <a:pos x="T2" y="T3"/>
                </a:cxn>
                <a:cxn ang="T12">
                  <a:pos x="T4" y="T5"/>
                </a:cxn>
                <a:cxn ang="T13">
                  <a:pos x="T6" y="T7"/>
                </a:cxn>
                <a:cxn ang="T14">
                  <a:pos x="T8" y="T9"/>
                </a:cxn>
              </a:cxnLst>
              <a:rect l="T15" t="T16" r="T17" b="T18"/>
              <a:pathLst>
                <a:path w="2028" h="14">
                  <a:moveTo>
                    <a:pt x="2028" y="0"/>
                  </a:moveTo>
                  <a:lnTo>
                    <a:pt x="0" y="0"/>
                  </a:lnTo>
                  <a:lnTo>
                    <a:pt x="2" y="14"/>
                  </a:lnTo>
                  <a:lnTo>
                    <a:pt x="2028" y="14"/>
                  </a:lnTo>
                  <a:lnTo>
                    <a:pt x="2028" y="0"/>
                  </a:lnTo>
                  <a:close/>
                </a:path>
              </a:pathLst>
            </a:custGeom>
            <a:solidFill>
              <a:srgbClr val="FFFFFF"/>
            </a:solidFill>
            <a:ln w="9525">
              <a:noFill/>
              <a:round/>
              <a:headEnd/>
              <a:tailEnd/>
            </a:ln>
          </p:spPr>
          <p:txBody>
            <a:bodyPr/>
            <a:lstStyle/>
            <a:p>
              <a:endParaRPr lang="fr-FR"/>
            </a:p>
          </p:txBody>
        </p:sp>
        <p:sp>
          <p:nvSpPr>
            <p:cNvPr id="9278" name="Freeform 62"/>
            <p:cNvSpPr>
              <a:spLocks/>
            </p:cNvSpPr>
            <p:nvPr/>
          </p:nvSpPr>
          <p:spPr bwMode="gray">
            <a:xfrm>
              <a:off x="1920" y="2332"/>
              <a:ext cx="2028" cy="14"/>
            </a:xfrm>
            <a:custGeom>
              <a:avLst/>
              <a:gdLst>
                <a:gd name="T0" fmla="*/ 2028 w 2028"/>
                <a:gd name="T1" fmla="*/ 0 h 14"/>
                <a:gd name="T2" fmla="*/ 0 w 2028"/>
                <a:gd name="T3" fmla="*/ 0 h 14"/>
                <a:gd name="T4" fmla="*/ 2 w 2028"/>
                <a:gd name="T5" fmla="*/ 14 h 14"/>
                <a:gd name="T6" fmla="*/ 2028 w 2028"/>
                <a:gd name="T7" fmla="*/ 14 h 14"/>
                <a:gd name="T8" fmla="*/ 2028 w 2028"/>
                <a:gd name="T9" fmla="*/ 0 h 14"/>
                <a:gd name="T10" fmla="*/ 0 60000 65536"/>
                <a:gd name="T11" fmla="*/ 0 60000 65536"/>
                <a:gd name="T12" fmla="*/ 0 60000 65536"/>
                <a:gd name="T13" fmla="*/ 0 60000 65536"/>
                <a:gd name="T14" fmla="*/ 0 60000 65536"/>
                <a:gd name="T15" fmla="*/ 0 w 2028"/>
                <a:gd name="T16" fmla="*/ 0 h 14"/>
                <a:gd name="T17" fmla="*/ 2028 w 2028"/>
                <a:gd name="T18" fmla="*/ 14 h 14"/>
              </a:gdLst>
              <a:ahLst/>
              <a:cxnLst>
                <a:cxn ang="T10">
                  <a:pos x="T0" y="T1"/>
                </a:cxn>
                <a:cxn ang="T11">
                  <a:pos x="T2" y="T3"/>
                </a:cxn>
                <a:cxn ang="T12">
                  <a:pos x="T4" y="T5"/>
                </a:cxn>
                <a:cxn ang="T13">
                  <a:pos x="T6" y="T7"/>
                </a:cxn>
                <a:cxn ang="T14">
                  <a:pos x="T8" y="T9"/>
                </a:cxn>
              </a:cxnLst>
              <a:rect l="T15" t="T16" r="T17" b="T18"/>
              <a:pathLst>
                <a:path w="2028" h="14">
                  <a:moveTo>
                    <a:pt x="2028" y="0"/>
                  </a:moveTo>
                  <a:lnTo>
                    <a:pt x="0" y="0"/>
                  </a:lnTo>
                  <a:lnTo>
                    <a:pt x="2" y="14"/>
                  </a:lnTo>
                  <a:lnTo>
                    <a:pt x="2028" y="14"/>
                  </a:lnTo>
                  <a:lnTo>
                    <a:pt x="2028" y="0"/>
                  </a:lnTo>
                </a:path>
              </a:pathLst>
            </a:custGeom>
            <a:solidFill>
              <a:srgbClr val="969696"/>
            </a:solidFill>
            <a:ln w="12700">
              <a:solidFill>
                <a:srgbClr val="000000"/>
              </a:solidFill>
              <a:round/>
              <a:headEnd/>
              <a:tailEnd/>
            </a:ln>
          </p:spPr>
          <p:txBody>
            <a:bodyPr/>
            <a:lstStyle/>
            <a:p>
              <a:endParaRPr lang="fr-FR"/>
            </a:p>
          </p:txBody>
        </p:sp>
        <p:sp>
          <p:nvSpPr>
            <p:cNvPr id="9279" name="Freeform 63"/>
            <p:cNvSpPr>
              <a:spLocks/>
            </p:cNvSpPr>
            <p:nvPr/>
          </p:nvSpPr>
          <p:spPr bwMode="gray">
            <a:xfrm>
              <a:off x="1920" y="1796"/>
              <a:ext cx="2028" cy="536"/>
            </a:xfrm>
            <a:custGeom>
              <a:avLst/>
              <a:gdLst>
                <a:gd name="T0" fmla="*/ 418 w 2028"/>
                <a:gd name="T1" fmla="*/ 0 h 536"/>
                <a:gd name="T2" fmla="*/ 1612 w 2028"/>
                <a:gd name="T3" fmla="*/ 0 h 536"/>
                <a:gd name="T4" fmla="*/ 2028 w 2028"/>
                <a:gd name="T5" fmla="*/ 536 h 536"/>
                <a:gd name="T6" fmla="*/ 0 w 2028"/>
                <a:gd name="T7" fmla="*/ 536 h 536"/>
                <a:gd name="T8" fmla="*/ 418 w 2028"/>
                <a:gd name="T9" fmla="*/ 0 h 536"/>
                <a:gd name="T10" fmla="*/ 0 60000 65536"/>
                <a:gd name="T11" fmla="*/ 0 60000 65536"/>
                <a:gd name="T12" fmla="*/ 0 60000 65536"/>
                <a:gd name="T13" fmla="*/ 0 60000 65536"/>
                <a:gd name="T14" fmla="*/ 0 60000 65536"/>
                <a:gd name="T15" fmla="*/ 0 w 2028"/>
                <a:gd name="T16" fmla="*/ 0 h 536"/>
                <a:gd name="T17" fmla="*/ 2028 w 2028"/>
                <a:gd name="T18" fmla="*/ 536 h 536"/>
              </a:gdLst>
              <a:ahLst/>
              <a:cxnLst>
                <a:cxn ang="T10">
                  <a:pos x="T0" y="T1"/>
                </a:cxn>
                <a:cxn ang="T11">
                  <a:pos x="T2" y="T3"/>
                </a:cxn>
                <a:cxn ang="T12">
                  <a:pos x="T4" y="T5"/>
                </a:cxn>
                <a:cxn ang="T13">
                  <a:pos x="T6" y="T7"/>
                </a:cxn>
                <a:cxn ang="T14">
                  <a:pos x="T8" y="T9"/>
                </a:cxn>
              </a:cxnLst>
              <a:rect l="T15" t="T16" r="T17" b="T18"/>
              <a:pathLst>
                <a:path w="2028" h="536">
                  <a:moveTo>
                    <a:pt x="418" y="0"/>
                  </a:moveTo>
                  <a:lnTo>
                    <a:pt x="1612" y="0"/>
                  </a:lnTo>
                  <a:lnTo>
                    <a:pt x="2028" y="536"/>
                  </a:lnTo>
                  <a:lnTo>
                    <a:pt x="0" y="536"/>
                  </a:lnTo>
                  <a:lnTo>
                    <a:pt x="418" y="0"/>
                  </a:lnTo>
                  <a:close/>
                </a:path>
              </a:pathLst>
            </a:custGeom>
            <a:gradFill rotWithShape="0">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n w="9525">
              <a:noFill/>
              <a:round/>
              <a:headEnd/>
              <a:tailEnd/>
            </a:ln>
          </p:spPr>
          <p:txBody>
            <a:bodyPr/>
            <a:lstStyle/>
            <a:p>
              <a:endParaRPr lang="fr-FR"/>
            </a:p>
          </p:txBody>
        </p:sp>
        <p:sp>
          <p:nvSpPr>
            <p:cNvPr id="9280" name="Line 64"/>
            <p:cNvSpPr>
              <a:spLocks noChangeShapeType="1"/>
            </p:cNvSpPr>
            <p:nvPr/>
          </p:nvSpPr>
          <p:spPr bwMode="gray">
            <a:xfrm flipH="1">
              <a:off x="2330" y="1796"/>
              <a:ext cx="10" cy="8"/>
            </a:xfrm>
            <a:prstGeom prst="line">
              <a:avLst/>
            </a:prstGeom>
            <a:noFill/>
            <a:ln w="3175">
              <a:solidFill>
                <a:srgbClr val="000000"/>
              </a:solidFill>
              <a:round/>
              <a:headEnd/>
              <a:tailEnd/>
            </a:ln>
          </p:spPr>
          <p:txBody>
            <a:bodyPr/>
            <a:lstStyle/>
            <a:p>
              <a:endParaRPr lang="fr-FR"/>
            </a:p>
          </p:txBody>
        </p:sp>
        <p:sp>
          <p:nvSpPr>
            <p:cNvPr id="9281" name="Freeform 65"/>
            <p:cNvSpPr>
              <a:spLocks/>
            </p:cNvSpPr>
            <p:nvPr/>
          </p:nvSpPr>
          <p:spPr bwMode="gray">
            <a:xfrm>
              <a:off x="1920" y="1796"/>
              <a:ext cx="2028" cy="536"/>
            </a:xfrm>
            <a:custGeom>
              <a:avLst/>
              <a:gdLst>
                <a:gd name="T0" fmla="*/ 418 w 2028"/>
                <a:gd name="T1" fmla="*/ 0 h 536"/>
                <a:gd name="T2" fmla="*/ 1612 w 2028"/>
                <a:gd name="T3" fmla="*/ 0 h 536"/>
                <a:gd name="T4" fmla="*/ 2028 w 2028"/>
                <a:gd name="T5" fmla="*/ 536 h 536"/>
                <a:gd name="T6" fmla="*/ 0 w 2028"/>
                <a:gd name="T7" fmla="*/ 536 h 536"/>
                <a:gd name="T8" fmla="*/ 418 w 2028"/>
                <a:gd name="T9" fmla="*/ 0 h 536"/>
                <a:gd name="T10" fmla="*/ 0 60000 65536"/>
                <a:gd name="T11" fmla="*/ 0 60000 65536"/>
                <a:gd name="T12" fmla="*/ 0 60000 65536"/>
                <a:gd name="T13" fmla="*/ 0 60000 65536"/>
                <a:gd name="T14" fmla="*/ 0 60000 65536"/>
                <a:gd name="T15" fmla="*/ 0 w 2028"/>
                <a:gd name="T16" fmla="*/ 0 h 536"/>
                <a:gd name="T17" fmla="*/ 2028 w 2028"/>
                <a:gd name="T18" fmla="*/ 536 h 536"/>
              </a:gdLst>
              <a:ahLst/>
              <a:cxnLst>
                <a:cxn ang="T10">
                  <a:pos x="T0" y="T1"/>
                </a:cxn>
                <a:cxn ang="T11">
                  <a:pos x="T2" y="T3"/>
                </a:cxn>
                <a:cxn ang="T12">
                  <a:pos x="T4" y="T5"/>
                </a:cxn>
                <a:cxn ang="T13">
                  <a:pos x="T6" y="T7"/>
                </a:cxn>
                <a:cxn ang="T14">
                  <a:pos x="T8" y="T9"/>
                </a:cxn>
              </a:cxnLst>
              <a:rect l="T15" t="T16" r="T17" b="T18"/>
              <a:pathLst>
                <a:path w="2028" h="536">
                  <a:moveTo>
                    <a:pt x="418" y="0"/>
                  </a:moveTo>
                  <a:lnTo>
                    <a:pt x="1612" y="0"/>
                  </a:lnTo>
                  <a:lnTo>
                    <a:pt x="2028" y="536"/>
                  </a:lnTo>
                  <a:lnTo>
                    <a:pt x="0" y="536"/>
                  </a:lnTo>
                  <a:lnTo>
                    <a:pt x="418" y="0"/>
                  </a:lnTo>
                </a:path>
              </a:pathLst>
            </a:custGeom>
            <a:noFill/>
            <a:ln w="12700">
              <a:solidFill>
                <a:srgbClr val="000000"/>
              </a:solidFill>
              <a:round/>
              <a:headEnd/>
              <a:tailEnd/>
            </a:ln>
          </p:spPr>
          <p:txBody>
            <a:bodyPr/>
            <a:lstStyle/>
            <a:p>
              <a:endParaRPr lang="fr-FR"/>
            </a:p>
          </p:txBody>
        </p:sp>
        <p:sp>
          <p:nvSpPr>
            <p:cNvPr id="9282" name="Freeform 66"/>
            <p:cNvSpPr>
              <a:spLocks/>
            </p:cNvSpPr>
            <p:nvPr/>
          </p:nvSpPr>
          <p:spPr bwMode="gray">
            <a:xfrm>
              <a:off x="2442" y="195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283" name="Freeform 67"/>
            <p:cNvSpPr>
              <a:spLocks/>
            </p:cNvSpPr>
            <p:nvPr/>
          </p:nvSpPr>
          <p:spPr bwMode="gray">
            <a:xfrm>
              <a:off x="2410" y="1925"/>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284" name="Freeform 68" descr="Papyrus"/>
            <p:cNvSpPr>
              <a:spLocks/>
            </p:cNvSpPr>
            <p:nvPr/>
          </p:nvSpPr>
          <p:spPr bwMode="gray">
            <a:xfrm>
              <a:off x="2356" y="198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85" name="Freeform 69" descr="Papyrus"/>
            <p:cNvSpPr>
              <a:spLocks/>
            </p:cNvSpPr>
            <p:nvPr/>
          </p:nvSpPr>
          <p:spPr bwMode="gray">
            <a:xfrm>
              <a:off x="2222" y="2073"/>
              <a:ext cx="40" cy="42"/>
            </a:xfrm>
            <a:custGeom>
              <a:avLst/>
              <a:gdLst>
                <a:gd name="T0" fmla="*/ 2 w 40"/>
                <a:gd name="T1" fmla="*/ 34 h 42"/>
                <a:gd name="T2" fmla="*/ 40 w 40"/>
                <a:gd name="T3" fmla="*/ 0 h 42"/>
                <a:gd name="T4" fmla="*/ 40 w 40"/>
                <a:gd name="T5" fmla="*/ 8 h 42"/>
                <a:gd name="T6" fmla="*/ 0 w 40"/>
                <a:gd name="T7" fmla="*/ 42 h 42"/>
                <a:gd name="T8" fmla="*/ 2 w 40"/>
                <a:gd name="T9" fmla="*/ 34 h 42"/>
                <a:gd name="T10" fmla="*/ 0 60000 65536"/>
                <a:gd name="T11" fmla="*/ 0 60000 65536"/>
                <a:gd name="T12" fmla="*/ 0 60000 65536"/>
                <a:gd name="T13" fmla="*/ 0 60000 65536"/>
                <a:gd name="T14" fmla="*/ 0 60000 65536"/>
                <a:gd name="T15" fmla="*/ 0 w 40"/>
                <a:gd name="T16" fmla="*/ 0 h 42"/>
                <a:gd name="T17" fmla="*/ 40 w 40"/>
                <a:gd name="T18" fmla="*/ 42 h 42"/>
              </a:gdLst>
              <a:ahLst/>
              <a:cxnLst>
                <a:cxn ang="T10">
                  <a:pos x="T0" y="T1"/>
                </a:cxn>
                <a:cxn ang="T11">
                  <a:pos x="T2" y="T3"/>
                </a:cxn>
                <a:cxn ang="T12">
                  <a:pos x="T4" y="T5"/>
                </a:cxn>
                <a:cxn ang="T13">
                  <a:pos x="T6" y="T7"/>
                </a:cxn>
                <a:cxn ang="T14">
                  <a:pos x="T8" y="T9"/>
                </a:cxn>
              </a:cxnLst>
              <a:rect l="T15" t="T16" r="T17" b="T18"/>
              <a:pathLst>
                <a:path w="40" h="42">
                  <a:moveTo>
                    <a:pt x="2" y="34"/>
                  </a:moveTo>
                  <a:lnTo>
                    <a:pt x="40" y="0"/>
                  </a:lnTo>
                  <a:lnTo>
                    <a:pt x="40" y="8"/>
                  </a:lnTo>
                  <a:lnTo>
                    <a:pt x="0" y="42"/>
                  </a:lnTo>
                  <a:lnTo>
                    <a:pt x="2" y="3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86" name="Freeform 70" descr="Papyrus"/>
            <p:cNvSpPr>
              <a:spLocks/>
            </p:cNvSpPr>
            <p:nvPr/>
          </p:nvSpPr>
          <p:spPr bwMode="gray">
            <a:xfrm>
              <a:off x="2392" y="2073"/>
              <a:ext cx="6" cy="42"/>
            </a:xfrm>
            <a:custGeom>
              <a:avLst/>
              <a:gdLst>
                <a:gd name="T0" fmla="*/ 2 w 6"/>
                <a:gd name="T1" fmla="*/ 0 h 42"/>
                <a:gd name="T2" fmla="*/ 6 w 6"/>
                <a:gd name="T3" fmla="*/ 34 h 42"/>
                <a:gd name="T4" fmla="*/ 4 w 6"/>
                <a:gd name="T5" fmla="*/ 42 h 42"/>
                <a:gd name="T6" fmla="*/ 0 w 6"/>
                <a:gd name="T7" fmla="*/ 8 h 42"/>
                <a:gd name="T8" fmla="*/ 2 w 6"/>
                <a:gd name="T9" fmla="*/ 0 h 42"/>
                <a:gd name="T10" fmla="*/ 0 60000 65536"/>
                <a:gd name="T11" fmla="*/ 0 60000 65536"/>
                <a:gd name="T12" fmla="*/ 0 60000 65536"/>
                <a:gd name="T13" fmla="*/ 0 60000 65536"/>
                <a:gd name="T14" fmla="*/ 0 60000 65536"/>
                <a:gd name="T15" fmla="*/ 0 w 6"/>
                <a:gd name="T16" fmla="*/ 0 h 42"/>
                <a:gd name="T17" fmla="*/ 6 w 6"/>
                <a:gd name="T18" fmla="*/ 42 h 42"/>
              </a:gdLst>
              <a:ahLst/>
              <a:cxnLst>
                <a:cxn ang="T10">
                  <a:pos x="T0" y="T1"/>
                </a:cxn>
                <a:cxn ang="T11">
                  <a:pos x="T2" y="T3"/>
                </a:cxn>
                <a:cxn ang="T12">
                  <a:pos x="T4" y="T5"/>
                </a:cxn>
                <a:cxn ang="T13">
                  <a:pos x="T6" y="T7"/>
                </a:cxn>
                <a:cxn ang="T14">
                  <a:pos x="T8" y="T9"/>
                </a:cxn>
              </a:cxnLst>
              <a:rect l="T15" t="T16" r="T17" b="T18"/>
              <a:pathLst>
                <a:path w="6" h="42">
                  <a:moveTo>
                    <a:pt x="2" y="0"/>
                  </a:moveTo>
                  <a:lnTo>
                    <a:pt x="6" y="34"/>
                  </a:lnTo>
                  <a:lnTo>
                    <a:pt x="4" y="4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87" name="Freeform 71"/>
            <p:cNvSpPr>
              <a:spLocks/>
            </p:cNvSpPr>
            <p:nvPr/>
          </p:nvSpPr>
          <p:spPr bwMode="gray">
            <a:xfrm>
              <a:off x="2442" y="1955"/>
              <a:ext cx="2" cy="10"/>
            </a:xfrm>
            <a:custGeom>
              <a:avLst/>
              <a:gdLst>
                <a:gd name="T0" fmla="*/ 0 w 2"/>
                <a:gd name="T1" fmla="*/ 2 h 10"/>
                <a:gd name="T2" fmla="*/ 2 w 2"/>
                <a:gd name="T3" fmla="*/ 0 h 10"/>
                <a:gd name="T4" fmla="*/ 0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288" name="Freeform 72"/>
            <p:cNvSpPr>
              <a:spLocks/>
            </p:cNvSpPr>
            <p:nvPr/>
          </p:nvSpPr>
          <p:spPr bwMode="gray">
            <a:xfrm>
              <a:off x="2416" y="1927"/>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289" name="Freeform 73"/>
            <p:cNvSpPr>
              <a:spLocks/>
            </p:cNvSpPr>
            <p:nvPr/>
          </p:nvSpPr>
          <p:spPr bwMode="gray">
            <a:xfrm>
              <a:off x="2406" y="1925"/>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290" name="Freeform 74" descr="Papyrus"/>
            <p:cNvSpPr>
              <a:spLocks/>
            </p:cNvSpPr>
            <p:nvPr/>
          </p:nvSpPr>
          <p:spPr bwMode="gray">
            <a:xfrm>
              <a:off x="2216" y="2107"/>
              <a:ext cx="8" cy="12"/>
            </a:xfrm>
            <a:custGeom>
              <a:avLst/>
              <a:gdLst>
                <a:gd name="T0" fmla="*/ 0 w 8"/>
                <a:gd name="T1" fmla="*/ 4 h 12"/>
                <a:gd name="T2" fmla="*/ 8 w 8"/>
                <a:gd name="T3" fmla="*/ 0 h 12"/>
                <a:gd name="T4" fmla="*/ 6 w 8"/>
                <a:gd name="T5" fmla="*/ 8 h 12"/>
                <a:gd name="T6" fmla="*/ 0 w 8"/>
                <a:gd name="T7" fmla="*/ 12 h 12"/>
                <a:gd name="T8" fmla="*/ 0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0" y="4"/>
                  </a:moveTo>
                  <a:lnTo>
                    <a:pt x="8" y="0"/>
                  </a:lnTo>
                  <a:lnTo>
                    <a:pt x="6"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1" name="Freeform 75" descr="Papyrus"/>
            <p:cNvSpPr>
              <a:spLocks/>
            </p:cNvSpPr>
            <p:nvPr/>
          </p:nvSpPr>
          <p:spPr bwMode="gray">
            <a:xfrm>
              <a:off x="2346" y="2073"/>
              <a:ext cx="48" cy="165"/>
            </a:xfrm>
            <a:custGeom>
              <a:avLst/>
              <a:gdLst>
                <a:gd name="T0" fmla="*/ 2 w 48"/>
                <a:gd name="T1" fmla="*/ 157 h 165"/>
                <a:gd name="T2" fmla="*/ 48 w 48"/>
                <a:gd name="T3" fmla="*/ 0 h 165"/>
                <a:gd name="T4" fmla="*/ 46 w 48"/>
                <a:gd name="T5" fmla="*/ 8 h 165"/>
                <a:gd name="T6" fmla="*/ 0 w 48"/>
                <a:gd name="T7" fmla="*/ 165 h 165"/>
                <a:gd name="T8" fmla="*/ 2 w 48"/>
                <a:gd name="T9" fmla="*/ 157 h 165"/>
                <a:gd name="T10" fmla="*/ 0 60000 65536"/>
                <a:gd name="T11" fmla="*/ 0 60000 65536"/>
                <a:gd name="T12" fmla="*/ 0 60000 65536"/>
                <a:gd name="T13" fmla="*/ 0 60000 65536"/>
                <a:gd name="T14" fmla="*/ 0 60000 65536"/>
                <a:gd name="T15" fmla="*/ 0 w 48"/>
                <a:gd name="T16" fmla="*/ 0 h 165"/>
                <a:gd name="T17" fmla="*/ 48 w 48"/>
                <a:gd name="T18" fmla="*/ 165 h 165"/>
              </a:gdLst>
              <a:ahLst/>
              <a:cxnLst>
                <a:cxn ang="T10">
                  <a:pos x="T0" y="T1"/>
                </a:cxn>
                <a:cxn ang="T11">
                  <a:pos x="T2" y="T3"/>
                </a:cxn>
                <a:cxn ang="T12">
                  <a:pos x="T4" y="T5"/>
                </a:cxn>
                <a:cxn ang="T13">
                  <a:pos x="T6" y="T7"/>
                </a:cxn>
                <a:cxn ang="T14">
                  <a:pos x="T8" y="T9"/>
                </a:cxn>
              </a:cxnLst>
              <a:rect l="T15" t="T16" r="T17" b="T18"/>
              <a:pathLst>
                <a:path w="48" h="165">
                  <a:moveTo>
                    <a:pt x="2" y="157"/>
                  </a:moveTo>
                  <a:lnTo>
                    <a:pt x="48" y="0"/>
                  </a:lnTo>
                  <a:lnTo>
                    <a:pt x="46" y="8"/>
                  </a:lnTo>
                  <a:lnTo>
                    <a:pt x="0" y="165"/>
                  </a:lnTo>
                  <a:lnTo>
                    <a:pt x="2" y="157"/>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2" name="Freeform 76" descr="Papyrus"/>
            <p:cNvSpPr>
              <a:spLocks/>
            </p:cNvSpPr>
            <p:nvPr/>
          </p:nvSpPr>
          <p:spPr bwMode="gray">
            <a:xfrm>
              <a:off x="2396" y="2107"/>
              <a:ext cx="2" cy="14"/>
            </a:xfrm>
            <a:custGeom>
              <a:avLst/>
              <a:gdLst>
                <a:gd name="T0" fmla="*/ 2 w 2"/>
                <a:gd name="T1" fmla="*/ 0 h 14"/>
                <a:gd name="T2" fmla="*/ 2 w 2"/>
                <a:gd name="T3" fmla="*/ 6 h 14"/>
                <a:gd name="T4" fmla="*/ 0 w 2"/>
                <a:gd name="T5" fmla="*/ 14 h 14"/>
                <a:gd name="T6" fmla="*/ 0 w 2"/>
                <a:gd name="T7" fmla="*/ 8 h 14"/>
                <a:gd name="T8" fmla="*/ 2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0"/>
                  </a:moveTo>
                  <a:lnTo>
                    <a:pt x="2" y="6"/>
                  </a:lnTo>
                  <a:lnTo>
                    <a:pt x="0"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3" name="Freeform 77"/>
            <p:cNvSpPr>
              <a:spLocks/>
            </p:cNvSpPr>
            <p:nvPr/>
          </p:nvSpPr>
          <p:spPr bwMode="gray">
            <a:xfrm>
              <a:off x="2438" y="1957"/>
              <a:ext cx="4" cy="12"/>
            </a:xfrm>
            <a:custGeom>
              <a:avLst/>
              <a:gdLst>
                <a:gd name="T0" fmla="*/ 2 w 4"/>
                <a:gd name="T1" fmla="*/ 4 h 12"/>
                <a:gd name="T2" fmla="*/ 4 w 4"/>
                <a:gd name="T3" fmla="*/ 0 h 12"/>
                <a:gd name="T4" fmla="*/ 4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4"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294" name="Freeform 78"/>
            <p:cNvSpPr>
              <a:spLocks/>
            </p:cNvSpPr>
            <p:nvPr/>
          </p:nvSpPr>
          <p:spPr bwMode="gray">
            <a:xfrm>
              <a:off x="2420" y="1927"/>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295" name="Rectangle 79"/>
            <p:cNvSpPr>
              <a:spLocks noChangeArrowheads="1"/>
            </p:cNvSpPr>
            <p:nvPr/>
          </p:nvSpPr>
          <p:spPr bwMode="gray">
            <a:xfrm>
              <a:off x="2404" y="1925"/>
              <a:ext cx="2" cy="8"/>
            </a:xfrm>
            <a:prstGeom prst="rect">
              <a:avLst/>
            </a:prstGeom>
            <a:solidFill>
              <a:srgbClr val="FFFFFF"/>
            </a:solidFill>
            <a:ln w="6350">
              <a:solidFill>
                <a:srgbClr val="000000"/>
              </a:solidFill>
              <a:miter lim="800000"/>
              <a:headEnd/>
              <a:tailEnd/>
            </a:ln>
          </p:spPr>
          <p:txBody>
            <a:bodyPr/>
            <a:lstStyle/>
            <a:p>
              <a:endParaRPr lang="fr-FR"/>
            </a:p>
          </p:txBody>
        </p:sp>
        <p:sp>
          <p:nvSpPr>
            <p:cNvPr id="9296" name="Freeform 80" descr="Papyrus"/>
            <p:cNvSpPr>
              <a:spLocks/>
            </p:cNvSpPr>
            <p:nvPr/>
          </p:nvSpPr>
          <p:spPr bwMode="gray">
            <a:xfrm>
              <a:off x="2206" y="2111"/>
              <a:ext cx="10" cy="12"/>
            </a:xfrm>
            <a:custGeom>
              <a:avLst/>
              <a:gdLst>
                <a:gd name="T0" fmla="*/ 0 w 10"/>
                <a:gd name="T1" fmla="*/ 4 h 12"/>
                <a:gd name="T2" fmla="*/ 10 w 10"/>
                <a:gd name="T3" fmla="*/ 0 h 12"/>
                <a:gd name="T4" fmla="*/ 10 w 10"/>
                <a:gd name="T5" fmla="*/ 8 h 12"/>
                <a:gd name="T6" fmla="*/ 0 w 10"/>
                <a:gd name="T7" fmla="*/ 12 h 12"/>
                <a:gd name="T8" fmla="*/ 0 w 10"/>
                <a:gd name="T9" fmla="*/ 4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4"/>
                  </a:moveTo>
                  <a:lnTo>
                    <a:pt x="10" y="0"/>
                  </a:lnTo>
                  <a:lnTo>
                    <a:pt x="10"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7" name="Freeform 81" descr="Papyrus"/>
            <p:cNvSpPr>
              <a:spLocks/>
            </p:cNvSpPr>
            <p:nvPr/>
          </p:nvSpPr>
          <p:spPr bwMode="gray">
            <a:xfrm>
              <a:off x="2332" y="2230"/>
              <a:ext cx="16" cy="12"/>
            </a:xfrm>
            <a:custGeom>
              <a:avLst/>
              <a:gdLst>
                <a:gd name="T0" fmla="*/ 2 w 16"/>
                <a:gd name="T1" fmla="*/ 4 h 12"/>
                <a:gd name="T2" fmla="*/ 16 w 16"/>
                <a:gd name="T3" fmla="*/ 0 h 12"/>
                <a:gd name="T4" fmla="*/ 14 w 16"/>
                <a:gd name="T5" fmla="*/ 8 h 12"/>
                <a:gd name="T6" fmla="*/ 0 w 16"/>
                <a:gd name="T7" fmla="*/ 12 h 12"/>
                <a:gd name="T8" fmla="*/ 2 w 16"/>
                <a:gd name="T9" fmla="*/ 4 h 12"/>
                <a:gd name="T10" fmla="*/ 0 60000 65536"/>
                <a:gd name="T11" fmla="*/ 0 60000 65536"/>
                <a:gd name="T12" fmla="*/ 0 60000 65536"/>
                <a:gd name="T13" fmla="*/ 0 60000 65536"/>
                <a:gd name="T14" fmla="*/ 0 60000 65536"/>
                <a:gd name="T15" fmla="*/ 0 w 16"/>
                <a:gd name="T16" fmla="*/ 0 h 12"/>
                <a:gd name="T17" fmla="*/ 16 w 16"/>
                <a:gd name="T18" fmla="*/ 12 h 12"/>
              </a:gdLst>
              <a:ahLst/>
              <a:cxnLst>
                <a:cxn ang="T10">
                  <a:pos x="T0" y="T1"/>
                </a:cxn>
                <a:cxn ang="T11">
                  <a:pos x="T2" y="T3"/>
                </a:cxn>
                <a:cxn ang="T12">
                  <a:pos x="T4" y="T5"/>
                </a:cxn>
                <a:cxn ang="T13">
                  <a:pos x="T6" y="T7"/>
                </a:cxn>
                <a:cxn ang="T14">
                  <a:pos x="T8" y="T9"/>
                </a:cxn>
              </a:cxnLst>
              <a:rect l="T15" t="T16" r="T17" b="T18"/>
              <a:pathLst>
                <a:path w="16" h="12">
                  <a:moveTo>
                    <a:pt x="2" y="4"/>
                  </a:moveTo>
                  <a:lnTo>
                    <a:pt x="16" y="0"/>
                  </a:lnTo>
                  <a:lnTo>
                    <a:pt x="14"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8" name="Freeform 82" descr="Papyrus"/>
            <p:cNvSpPr>
              <a:spLocks/>
            </p:cNvSpPr>
            <p:nvPr/>
          </p:nvSpPr>
          <p:spPr bwMode="gray">
            <a:xfrm>
              <a:off x="2396" y="2113"/>
              <a:ext cx="10" cy="10"/>
            </a:xfrm>
            <a:custGeom>
              <a:avLst/>
              <a:gdLst>
                <a:gd name="T0" fmla="*/ 2 w 10"/>
                <a:gd name="T1" fmla="*/ 0 h 10"/>
                <a:gd name="T2" fmla="*/ 10 w 10"/>
                <a:gd name="T3" fmla="*/ 2 h 10"/>
                <a:gd name="T4" fmla="*/ 10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299" name="Freeform 83"/>
            <p:cNvSpPr>
              <a:spLocks/>
            </p:cNvSpPr>
            <p:nvPr/>
          </p:nvSpPr>
          <p:spPr bwMode="gray">
            <a:xfrm>
              <a:off x="2436" y="1961"/>
              <a:ext cx="4" cy="10"/>
            </a:xfrm>
            <a:custGeom>
              <a:avLst/>
              <a:gdLst>
                <a:gd name="T0" fmla="*/ 2 w 4"/>
                <a:gd name="T1" fmla="*/ 2 h 10"/>
                <a:gd name="T2" fmla="*/ 4 w 4"/>
                <a:gd name="T3" fmla="*/ 0 h 10"/>
                <a:gd name="T4" fmla="*/ 2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2"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00" name="Freeform 84"/>
            <p:cNvSpPr>
              <a:spLocks/>
            </p:cNvSpPr>
            <p:nvPr/>
          </p:nvSpPr>
          <p:spPr bwMode="gray">
            <a:xfrm>
              <a:off x="2424" y="1929"/>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01" name="Freeform 85"/>
            <p:cNvSpPr>
              <a:spLocks/>
            </p:cNvSpPr>
            <p:nvPr/>
          </p:nvSpPr>
          <p:spPr bwMode="gray">
            <a:xfrm>
              <a:off x="2404" y="1925"/>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02" name="Freeform 86" descr="Papyrus"/>
            <p:cNvSpPr>
              <a:spLocks/>
            </p:cNvSpPr>
            <p:nvPr/>
          </p:nvSpPr>
          <p:spPr bwMode="gray">
            <a:xfrm>
              <a:off x="2314" y="2234"/>
              <a:ext cx="20" cy="10"/>
            </a:xfrm>
            <a:custGeom>
              <a:avLst/>
              <a:gdLst>
                <a:gd name="T0" fmla="*/ 2 w 20"/>
                <a:gd name="T1" fmla="*/ 2 h 10"/>
                <a:gd name="T2" fmla="*/ 20 w 20"/>
                <a:gd name="T3" fmla="*/ 0 h 10"/>
                <a:gd name="T4" fmla="*/ 18 w 20"/>
                <a:gd name="T5" fmla="*/ 8 h 10"/>
                <a:gd name="T6" fmla="*/ 0 w 20"/>
                <a:gd name="T7" fmla="*/ 10 h 10"/>
                <a:gd name="T8" fmla="*/ 2 w 20"/>
                <a:gd name="T9" fmla="*/ 2 h 10"/>
                <a:gd name="T10" fmla="*/ 0 60000 65536"/>
                <a:gd name="T11" fmla="*/ 0 60000 65536"/>
                <a:gd name="T12" fmla="*/ 0 60000 65536"/>
                <a:gd name="T13" fmla="*/ 0 60000 65536"/>
                <a:gd name="T14" fmla="*/ 0 60000 65536"/>
                <a:gd name="T15" fmla="*/ 0 w 20"/>
                <a:gd name="T16" fmla="*/ 0 h 10"/>
                <a:gd name="T17" fmla="*/ 20 w 20"/>
                <a:gd name="T18" fmla="*/ 10 h 10"/>
              </a:gdLst>
              <a:ahLst/>
              <a:cxnLst>
                <a:cxn ang="T10">
                  <a:pos x="T0" y="T1"/>
                </a:cxn>
                <a:cxn ang="T11">
                  <a:pos x="T2" y="T3"/>
                </a:cxn>
                <a:cxn ang="T12">
                  <a:pos x="T4" y="T5"/>
                </a:cxn>
                <a:cxn ang="T13">
                  <a:pos x="T6" y="T7"/>
                </a:cxn>
                <a:cxn ang="T14">
                  <a:pos x="T8" y="T9"/>
                </a:cxn>
              </a:cxnLst>
              <a:rect l="T15" t="T16" r="T17" b="T18"/>
              <a:pathLst>
                <a:path w="20" h="10">
                  <a:moveTo>
                    <a:pt x="2" y="2"/>
                  </a:moveTo>
                  <a:lnTo>
                    <a:pt x="20" y="0"/>
                  </a:lnTo>
                  <a:lnTo>
                    <a:pt x="18"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03" name="Freeform 87"/>
            <p:cNvSpPr>
              <a:spLocks/>
            </p:cNvSpPr>
            <p:nvPr/>
          </p:nvSpPr>
          <p:spPr bwMode="gray">
            <a:xfrm>
              <a:off x="2434" y="1963"/>
              <a:ext cx="4" cy="12"/>
            </a:xfrm>
            <a:custGeom>
              <a:avLst/>
              <a:gdLst>
                <a:gd name="T0" fmla="*/ 0 w 4"/>
                <a:gd name="T1" fmla="*/ 4 h 12"/>
                <a:gd name="T2" fmla="*/ 4 w 4"/>
                <a:gd name="T3" fmla="*/ 0 h 12"/>
                <a:gd name="T4" fmla="*/ 2 w 4"/>
                <a:gd name="T5" fmla="*/ 8 h 12"/>
                <a:gd name="T6" fmla="*/ 0 w 4"/>
                <a:gd name="T7" fmla="*/ 12 h 12"/>
                <a:gd name="T8" fmla="*/ 0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4"/>
                  </a:moveTo>
                  <a:lnTo>
                    <a:pt x="4" y="0"/>
                  </a:lnTo>
                  <a:lnTo>
                    <a:pt x="2"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304" name="Freeform 88"/>
            <p:cNvSpPr>
              <a:spLocks/>
            </p:cNvSpPr>
            <p:nvPr/>
          </p:nvSpPr>
          <p:spPr bwMode="gray">
            <a:xfrm>
              <a:off x="2428" y="1929"/>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305" name="Freeform 89"/>
            <p:cNvSpPr>
              <a:spLocks/>
            </p:cNvSpPr>
            <p:nvPr/>
          </p:nvSpPr>
          <p:spPr bwMode="gray">
            <a:xfrm>
              <a:off x="2394" y="1925"/>
              <a:ext cx="10" cy="8"/>
            </a:xfrm>
            <a:custGeom>
              <a:avLst/>
              <a:gdLst>
                <a:gd name="T0" fmla="*/ 10 w 10"/>
                <a:gd name="T1" fmla="*/ 0 h 8"/>
                <a:gd name="T2" fmla="*/ 2 w 10"/>
                <a:gd name="T3" fmla="*/ 0 h 8"/>
                <a:gd name="T4" fmla="*/ 0 w 10"/>
                <a:gd name="T5" fmla="*/ 8 h 8"/>
                <a:gd name="T6" fmla="*/ 10 w 10"/>
                <a:gd name="T7" fmla="*/ 8 h 8"/>
                <a:gd name="T8" fmla="*/ 10 w 10"/>
                <a:gd name="T9" fmla="*/ 0 h 8"/>
                <a:gd name="T10" fmla="*/ 0 60000 65536"/>
                <a:gd name="T11" fmla="*/ 0 60000 65536"/>
                <a:gd name="T12" fmla="*/ 0 60000 65536"/>
                <a:gd name="T13" fmla="*/ 0 60000 65536"/>
                <a:gd name="T14" fmla="*/ 0 60000 65536"/>
                <a:gd name="T15" fmla="*/ 0 w 10"/>
                <a:gd name="T16" fmla="*/ 0 h 8"/>
                <a:gd name="T17" fmla="*/ 10 w 10"/>
                <a:gd name="T18" fmla="*/ 8 h 8"/>
              </a:gdLst>
              <a:ahLst/>
              <a:cxnLst>
                <a:cxn ang="T10">
                  <a:pos x="T0" y="T1"/>
                </a:cxn>
                <a:cxn ang="T11">
                  <a:pos x="T2" y="T3"/>
                </a:cxn>
                <a:cxn ang="T12">
                  <a:pos x="T4" y="T5"/>
                </a:cxn>
                <a:cxn ang="T13">
                  <a:pos x="T6" y="T7"/>
                </a:cxn>
                <a:cxn ang="T14">
                  <a:pos x="T8" y="T9"/>
                </a:cxn>
              </a:cxnLst>
              <a:rect l="T15" t="T16" r="T17" b="T18"/>
              <a:pathLst>
                <a:path w="10" h="8">
                  <a:moveTo>
                    <a:pt x="10" y="0"/>
                  </a:moveTo>
                  <a:lnTo>
                    <a:pt x="2" y="0"/>
                  </a:lnTo>
                  <a:lnTo>
                    <a:pt x="0" y="8"/>
                  </a:lnTo>
                  <a:lnTo>
                    <a:pt x="10" y="8"/>
                  </a:lnTo>
                  <a:lnTo>
                    <a:pt x="10" y="0"/>
                  </a:lnTo>
                  <a:close/>
                </a:path>
              </a:pathLst>
            </a:custGeom>
            <a:solidFill>
              <a:srgbClr val="FFFFFF"/>
            </a:solidFill>
            <a:ln w="6350">
              <a:solidFill>
                <a:srgbClr val="000000"/>
              </a:solidFill>
              <a:round/>
              <a:headEnd/>
              <a:tailEnd/>
            </a:ln>
          </p:spPr>
          <p:txBody>
            <a:bodyPr/>
            <a:lstStyle/>
            <a:p>
              <a:endParaRPr lang="fr-FR"/>
            </a:p>
          </p:txBody>
        </p:sp>
        <p:sp>
          <p:nvSpPr>
            <p:cNvPr id="9306" name="Freeform 90"/>
            <p:cNvSpPr>
              <a:spLocks/>
            </p:cNvSpPr>
            <p:nvPr/>
          </p:nvSpPr>
          <p:spPr bwMode="gray">
            <a:xfrm>
              <a:off x="2430" y="1967"/>
              <a:ext cx="4" cy="10"/>
            </a:xfrm>
            <a:custGeom>
              <a:avLst/>
              <a:gdLst>
                <a:gd name="T0" fmla="*/ 2 w 4"/>
                <a:gd name="T1" fmla="*/ 2 h 10"/>
                <a:gd name="T2" fmla="*/ 4 w 4"/>
                <a:gd name="T3" fmla="*/ 0 h 10"/>
                <a:gd name="T4" fmla="*/ 4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07" name="Freeform 91"/>
            <p:cNvSpPr>
              <a:spLocks/>
            </p:cNvSpPr>
            <p:nvPr/>
          </p:nvSpPr>
          <p:spPr bwMode="gray">
            <a:xfrm>
              <a:off x="2432" y="1931"/>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308" name="Freeform 92"/>
            <p:cNvSpPr>
              <a:spLocks/>
            </p:cNvSpPr>
            <p:nvPr/>
          </p:nvSpPr>
          <p:spPr bwMode="gray">
            <a:xfrm>
              <a:off x="2390" y="1925"/>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09" name="Freeform 93"/>
            <p:cNvSpPr>
              <a:spLocks/>
            </p:cNvSpPr>
            <p:nvPr/>
          </p:nvSpPr>
          <p:spPr bwMode="gray">
            <a:xfrm>
              <a:off x="2426" y="1969"/>
              <a:ext cx="6" cy="10"/>
            </a:xfrm>
            <a:custGeom>
              <a:avLst/>
              <a:gdLst>
                <a:gd name="T0" fmla="*/ 2 w 6"/>
                <a:gd name="T1" fmla="*/ 2 h 10"/>
                <a:gd name="T2" fmla="*/ 6 w 6"/>
                <a:gd name="T3" fmla="*/ 0 h 10"/>
                <a:gd name="T4" fmla="*/ 4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10" name="Freeform 94"/>
            <p:cNvSpPr>
              <a:spLocks/>
            </p:cNvSpPr>
            <p:nvPr/>
          </p:nvSpPr>
          <p:spPr bwMode="gray">
            <a:xfrm>
              <a:off x="2434" y="1933"/>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311" name="Rectangle 95"/>
            <p:cNvSpPr>
              <a:spLocks noChangeArrowheads="1"/>
            </p:cNvSpPr>
            <p:nvPr/>
          </p:nvSpPr>
          <p:spPr bwMode="gray">
            <a:xfrm>
              <a:off x="2386" y="1929"/>
              <a:ext cx="2" cy="4"/>
            </a:xfrm>
            <a:prstGeom prst="rect">
              <a:avLst/>
            </a:prstGeom>
            <a:solidFill>
              <a:srgbClr val="FFFFFF"/>
            </a:solidFill>
            <a:ln w="6350">
              <a:solidFill>
                <a:srgbClr val="000000"/>
              </a:solidFill>
              <a:miter lim="800000"/>
              <a:headEnd/>
              <a:tailEnd/>
            </a:ln>
          </p:spPr>
          <p:txBody>
            <a:bodyPr/>
            <a:lstStyle/>
            <a:p>
              <a:endParaRPr lang="fr-FR"/>
            </a:p>
          </p:txBody>
        </p:sp>
        <p:sp>
          <p:nvSpPr>
            <p:cNvPr id="9312" name="Freeform 96"/>
            <p:cNvSpPr>
              <a:spLocks/>
            </p:cNvSpPr>
            <p:nvPr/>
          </p:nvSpPr>
          <p:spPr bwMode="gray">
            <a:xfrm>
              <a:off x="2422" y="1971"/>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313" name="Freeform 97"/>
            <p:cNvSpPr>
              <a:spLocks/>
            </p:cNvSpPr>
            <p:nvPr/>
          </p:nvSpPr>
          <p:spPr bwMode="gray">
            <a:xfrm>
              <a:off x="2438" y="1935"/>
              <a:ext cx="2" cy="10"/>
            </a:xfrm>
            <a:custGeom>
              <a:avLst/>
              <a:gdLst>
                <a:gd name="T0" fmla="*/ 2 w 2"/>
                <a:gd name="T1" fmla="*/ 2 h 10"/>
                <a:gd name="T2" fmla="*/ 0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14" name="Freeform 98"/>
            <p:cNvSpPr>
              <a:spLocks/>
            </p:cNvSpPr>
            <p:nvPr/>
          </p:nvSpPr>
          <p:spPr bwMode="gray">
            <a:xfrm>
              <a:off x="2378" y="1927"/>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15" name="Freeform 99"/>
            <p:cNvSpPr>
              <a:spLocks/>
            </p:cNvSpPr>
            <p:nvPr/>
          </p:nvSpPr>
          <p:spPr bwMode="gray">
            <a:xfrm>
              <a:off x="2418" y="1973"/>
              <a:ext cx="4" cy="12"/>
            </a:xfrm>
            <a:custGeom>
              <a:avLst/>
              <a:gdLst>
                <a:gd name="T0" fmla="*/ 0 w 4"/>
                <a:gd name="T1" fmla="*/ 4 h 12"/>
                <a:gd name="T2" fmla="*/ 4 w 4"/>
                <a:gd name="T3" fmla="*/ 0 h 12"/>
                <a:gd name="T4" fmla="*/ 4 w 4"/>
                <a:gd name="T5" fmla="*/ 8 h 12"/>
                <a:gd name="T6" fmla="*/ 0 w 4"/>
                <a:gd name="T7" fmla="*/ 12 h 12"/>
                <a:gd name="T8" fmla="*/ 0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4"/>
                  </a:moveTo>
                  <a:lnTo>
                    <a:pt x="4" y="0"/>
                  </a:lnTo>
                  <a:lnTo>
                    <a:pt x="4"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316" name="Freeform 100"/>
            <p:cNvSpPr>
              <a:spLocks/>
            </p:cNvSpPr>
            <p:nvPr/>
          </p:nvSpPr>
          <p:spPr bwMode="gray">
            <a:xfrm>
              <a:off x="2440" y="1937"/>
              <a:ext cx="2" cy="10"/>
            </a:xfrm>
            <a:custGeom>
              <a:avLst/>
              <a:gdLst>
                <a:gd name="T0" fmla="*/ 2 w 2"/>
                <a:gd name="T1" fmla="*/ 2 h 10"/>
                <a:gd name="T2" fmla="*/ 0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17" name="Freeform 101"/>
            <p:cNvSpPr>
              <a:spLocks/>
            </p:cNvSpPr>
            <p:nvPr/>
          </p:nvSpPr>
          <p:spPr bwMode="gray">
            <a:xfrm>
              <a:off x="2372" y="1929"/>
              <a:ext cx="8" cy="8"/>
            </a:xfrm>
            <a:custGeom>
              <a:avLst/>
              <a:gdLst>
                <a:gd name="T0" fmla="*/ 8 w 8"/>
                <a:gd name="T1" fmla="*/ 0 h 8"/>
                <a:gd name="T2" fmla="*/ 2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2"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318" name="Freeform 102" descr="Papyrus"/>
            <p:cNvSpPr>
              <a:spLocks/>
            </p:cNvSpPr>
            <p:nvPr/>
          </p:nvSpPr>
          <p:spPr bwMode="gray">
            <a:xfrm>
              <a:off x="2412" y="1977"/>
              <a:ext cx="6" cy="10"/>
            </a:xfrm>
            <a:custGeom>
              <a:avLst/>
              <a:gdLst>
                <a:gd name="T0" fmla="*/ 2 w 6"/>
                <a:gd name="T1" fmla="*/ 2 h 10"/>
                <a:gd name="T2" fmla="*/ 6 w 6"/>
                <a:gd name="T3" fmla="*/ 0 h 10"/>
                <a:gd name="T4" fmla="*/ 6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6"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19" name="Freeform 103"/>
            <p:cNvSpPr>
              <a:spLocks/>
            </p:cNvSpPr>
            <p:nvPr/>
          </p:nvSpPr>
          <p:spPr bwMode="gray">
            <a:xfrm>
              <a:off x="2442" y="1939"/>
              <a:ext cx="2" cy="12"/>
            </a:xfrm>
            <a:custGeom>
              <a:avLst/>
              <a:gdLst>
                <a:gd name="T0" fmla="*/ 2 w 2"/>
                <a:gd name="T1" fmla="*/ 4 h 12"/>
                <a:gd name="T2" fmla="*/ 0 w 2"/>
                <a:gd name="T3" fmla="*/ 0 h 12"/>
                <a:gd name="T4" fmla="*/ 0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0" y="0"/>
                  </a:lnTo>
                  <a:lnTo>
                    <a:pt x="0"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320" name="Freeform 104"/>
            <p:cNvSpPr>
              <a:spLocks/>
            </p:cNvSpPr>
            <p:nvPr/>
          </p:nvSpPr>
          <p:spPr bwMode="gray">
            <a:xfrm>
              <a:off x="2368" y="1929"/>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21" name="Freeform 105" descr="Papyrus"/>
            <p:cNvSpPr>
              <a:spLocks/>
            </p:cNvSpPr>
            <p:nvPr/>
          </p:nvSpPr>
          <p:spPr bwMode="gray">
            <a:xfrm>
              <a:off x="2408" y="1979"/>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22" name="Freeform 106"/>
            <p:cNvSpPr>
              <a:spLocks/>
            </p:cNvSpPr>
            <p:nvPr/>
          </p:nvSpPr>
          <p:spPr bwMode="gray">
            <a:xfrm>
              <a:off x="2442" y="1943"/>
              <a:ext cx="2" cy="10"/>
            </a:xfrm>
            <a:custGeom>
              <a:avLst/>
              <a:gdLst>
                <a:gd name="T0" fmla="*/ 2 w 2"/>
                <a:gd name="T1" fmla="*/ 2 h 10"/>
                <a:gd name="T2" fmla="*/ 2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23" name="Freeform 107"/>
            <p:cNvSpPr>
              <a:spLocks/>
            </p:cNvSpPr>
            <p:nvPr/>
          </p:nvSpPr>
          <p:spPr bwMode="gray">
            <a:xfrm>
              <a:off x="2362" y="1931"/>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24" name="Rectangle 108" descr="Papyrus"/>
            <p:cNvSpPr>
              <a:spLocks noChangeArrowheads="1"/>
            </p:cNvSpPr>
            <p:nvPr/>
          </p:nvSpPr>
          <p:spPr bwMode="gray">
            <a:xfrm>
              <a:off x="2404" y="1983"/>
              <a:ext cx="2"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325" name="Freeform 109"/>
            <p:cNvSpPr>
              <a:spLocks/>
            </p:cNvSpPr>
            <p:nvPr/>
          </p:nvSpPr>
          <p:spPr bwMode="gray">
            <a:xfrm>
              <a:off x="2444" y="1945"/>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326" name="Freeform 110"/>
            <p:cNvSpPr>
              <a:spLocks/>
            </p:cNvSpPr>
            <p:nvPr/>
          </p:nvSpPr>
          <p:spPr bwMode="gray">
            <a:xfrm>
              <a:off x="2358" y="1933"/>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27" name="Freeform 111" descr="Papyrus"/>
            <p:cNvSpPr>
              <a:spLocks/>
            </p:cNvSpPr>
            <p:nvPr/>
          </p:nvSpPr>
          <p:spPr bwMode="gray">
            <a:xfrm>
              <a:off x="2396" y="1981"/>
              <a:ext cx="6" cy="10"/>
            </a:xfrm>
            <a:custGeom>
              <a:avLst/>
              <a:gdLst>
                <a:gd name="T0" fmla="*/ 2 w 6"/>
                <a:gd name="T1" fmla="*/ 2 h 10"/>
                <a:gd name="T2" fmla="*/ 6 w 6"/>
                <a:gd name="T3" fmla="*/ 0 h 10"/>
                <a:gd name="T4" fmla="*/ 6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6"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28" name="Freeform 112"/>
            <p:cNvSpPr>
              <a:spLocks/>
            </p:cNvSpPr>
            <p:nvPr/>
          </p:nvSpPr>
          <p:spPr bwMode="gray">
            <a:xfrm>
              <a:off x="2444" y="1949"/>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329" name="Freeform 113"/>
            <p:cNvSpPr>
              <a:spLocks/>
            </p:cNvSpPr>
            <p:nvPr/>
          </p:nvSpPr>
          <p:spPr bwMode="gray">
            <a:xfrm>
              <a:off x="2352" y="1935"/>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0" name="Freeform 114" descr="Papyrus"/>
            <p:cNvSpPr>
              <a:spLocks/>
            </p:cNvSpPr>
            <p:nvPr/>
          </p:nvSpPr>
          <p:spPr bwMode="gray">
            <a:xfrm>
              <a:off x="2392" y="1983"/>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1" name="Freeform 115"/>
            <p:cNvSpPr>
              <a:spLocks/>
            </p:cNvSpPr>
            <p:nvPr/>
          </p:nvSpPr>
          <p:spPr bwMode="gray">
            <a:xfrm>
              <a:off x="2442" y="1951"/>
              <a:ext cx="2" cy="12"/>
            </a:xfrm>
            <a:custGeom>
              <a:avLst/>
              <a:gdLst>
                <a:gd name="T0" fmla="*/ 2 w 2"/>
                <a:gd name="T1" fmla="*/ 4 h 12"/>
                <a:gd name="T2" fmla="*/ 2 w 2"/>
                <a:gd name="T3" fmla="*/ 0 h 12"/>
                <a:gd name="T4" fmla="*/ 2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332" name="Freeform 116"/>
            <p:cNvSpPr>
              <a:spLocks/>
            </p:cNvSpPr>
            <p:nvPr/>
          </p:nvSpPr>
          <p:spPr bwMode="gray">
            <a:xfrm>
              <a:off x="2348" y="1937"/>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3" name="Freeform 117" descr="Papyrus"/>
            <p:cNvSpPr>
              <a:spLocks/>
            </p:cNvSpPr>
            <p:nvPr/>
          </p:nvSpPr>
          <p:spPr bwMode="gray">
            <a:xfrm>
              <a:off x="2398" y="1985"/>
              <a:ext cx="54" cy="20"/>
            </a:xfrm>
            <a:custGeom>
              <a:avLst/>
              <a:gdLst>
                <a:gd name="T0" fmla="*/ 54 w 54"/>
                <a:gd name="T1" fmla="*/ 12 h 20"/>
                <a:gd name="T2" fmla="*/ 2 w 54"/>
                <a:gd name="T3" fmla="*/ 0 h 20"/>
                <a:gd name="T4" fmla="*/ 0 w 54"/>
                <a:gd name="T5" fmla="*/ 8 h 20"/>
                <a:gd name="T6" fmla="*/ 54 w 54"/>
                <a:gd name="T7" fmla="*/ 20 h 20"/>
                <a:gd name="T8" fmla="*/ 54 w 54"/>
                <a:gd name="T9" fmla="*/ 12 h 20"/>
                <a:gd name="T10" fmla="*/ 0 60000 65536"/>
                <a:gd name="T11" fmla="*/ 0 60000 65536"/>
                <a:gd name="T12" fmla="*/ 0 60000 65536"/>
                <a:gd name="T13" fmla="*/ 0 60000 65536"/>
                <a:gd name="T14" fmla="*/ 0 60000 65536"/>
                <a:gd name="T15" fmla="*/ 0 w 54"/>
                <a:gd name="T16" fmla="*/ 0 h 20"/>
                <a:gd name="T17" fmla="*/ 54 w 54"/>
                <a:gd name="T18" fmla="*/ 20 h 20"/>
              </a:gdLst>
              <a:ahLst/>
              <a:cxnLst>
                <a:cxn ang="T10">
                  <a:pos x="T0" y="T1"/>
                </a:cxn>
                <a:cxn ang="T11">
                  <a:pos x="T2" y="T3"/>
                </a:cxn>
                <a:cxn ang="T12">
                  <a:pos x="T4" y="T5"/>
                </a:cxn>
                <a:cxn ang="T13">
                  <a:pos x="T6" y="T7"/>
                </a:cxn>
                <a:cxn ang="T14">
                  <a:pos x="T8" y="T9"/>
                </a:cxn>
              </a:cxnLst>
              <a:rect l="T15" t="T16" r="T17" b="T18"/>
              <a:pathLst>
                <a:path w="54" h="20">
                  <a:moveTo>
                    <a:pt x="54" y="12"/>
                  </a:moveTo>
                  <a:lnTo>
                    <a:pt x="2" y="0"/>
                  </a:lnTo>
                  <a:lnTo>
                    <a:pt x="0" y="8"/>
                  </a:lnTo>
                  <a:lnTo>
                    <a:pt x="54" y="20"/>
                  </a:lnTo>
                  <a:lnTo>
                    <a:pt x="54" y="1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4" name="Freeform 118"/>
            <p:cNvSpPr>
              <a:spLocks/>
            </p:cNvSpPr>
            <p:nvPr/>
          </p:nvSpPr>
          <p:spPr bwMode="gray">
            <a:xfrm>
              <a:off x="2344" y="1939"/>
              <a:ext cx="6" cy="12"/>
            </a:xfrm>
            <a:custGeom>
              <a:avLst/>
              <a:gdLst>
                <a:gd name="T0" fmla="*/ 6 w 6"/>
                <a:gd name="T1" fmla="*/ 0 h 12"/>
                <a:gd name="T2" fmla="*/ 2 w 6"/>
                <a:gd name="T3" fmla="*/ 4 h 12"/>
                <a:gd name="T4" fmla="*/ 0 w 6"/>
                <a:gd name="T5" fmla="*/ 12 h 12"/>
                <a:gd name="T6" fmla="*/ 4 w 6"/>
                <a:gd name="T7" fmla="*/ 8 h 12"/>
                <a:gd name="T8" fmla="*/ 6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6" y="0"/>
                  </a:moveTo>
                  <a:lnTo>
                    <a:pt x="2" y="4"/>
                  </a:lnTo>
                  <a:lnTo>
                    <a:pt x="0" y="12"/>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5" name="Freeform 119" descr="Papyrus"/>
            <p:cNvSpPr>
              <a:spLocks/>
            </p:cNvSpPr>
            <p:nvPr/>
          </p:nvSpPr>
          <p:spPr bwMode="gray">
            <a:xfrm>
              <a:off x="2432" y="1997"/>
              <a:ext cx="20" cy="118"/>
            </a:xfrm>
            <a:custGeom>
              <a:avLst/>
              <a:gdLst>
                <a:gd name="T0" fmla="*/ 2 w 20"/>
                <a:gd name="T1" fmla="*/ 110 h 118"/>
                <a:gd name="T2" fmla="*/ 20 w 20"/>
                <a:gd name="T3" fmla="*/ 0 h 118"/>
                <a:gd name="T4" fmla="*/ 20 w 20"/>
                <a:gd name="T5" fmla="*/ 8 h 118"/>
                <a:gd name="T6" fmla="*/ 0 w 20"/>
                <a:gd name="T7" fmla="*/ 118 h 118"/>
                <a:gd name="T8" fmla="*/ 2 w 20"/>
                <a:gd name="T9" fmla="*/ 110 h 118"/>
                <a:gd name="T10" fmla="*/ 0 60000 65536"/>
                <a:gd name="T11" fmla="*/ 0 60000 65536"/>
                <a:gd name="T12" fmla="*/ 0 60000 65536"/>
                <a:gd name="T13" fmla="*/ 0 60000 65536"/>
                <a:gd name="T14" fmla="*/ 0 60000 65536"/>
                <a:gd name="T15" fmla="*/ 0 w 20"/>
                <a:gd name="T16" fmla="*/ 0 h 118"/>
                <a:gd name="T17" fmla="*/ 20 w 20"/>
                <a:gd name="T18" fmla="*/ 118 h 118"/>
              </a:gdLst>
              <a:ahLst/>
              <a:cxnLst>
                <a:cxn ang="T10">
                  <a:pos x="T0" y="T1"/>
                </a:cxn>
                <a:cxn ang="T11">
                  <a:pos x="T2" y="T3"/>
                </a:cxn>
                <a:cxn ang="T12">
                  <a:pos x="T4" y="T5"/>
                </a:cxn>
                <a:cxn ang="T13">
                  <a:pos x="T6" y="T7"/>
                </a:cxn>
                <a:cxn ang="T14">
                  <a:pos x="T8" y="T9"/>
                </a:cxn>
              </a:cxnLst>
              <a:rect l="T15" t="T16" r="T17" b="T18"/>
              <a:pathLst>
                <a:path w="20" h="118">
                  <a:moveTo>
                    <a:pt x="2" y="110"/>
                  </a:moveTo>
                  <a:lnTo>
                    <a:pt x="20" y="0"/>
                  </a:lnTo>
                  <a:lnTo>
                    <a:pt x="20" y="8"/>
                  </a:lnTo>
                  <a:lnTo>
                    <a:pt x="0" y="118"/>
                  </a:lnTo>
                  <a:lnTo>
                    <a:pt x="2" y="11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6" name="Freeform 120" descr="Papyrus"/>
            <p:cNvSpPr>
              <a:spLocks/>
            </p:cNvSpPr>
            <p:nvPr/>
          </p:nvSpPr>
          <p:spPr bwMode="gray">
            <a:xfrm>
              <a:off x="2392" y="1985"/>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7" name="Freeform 121"/>
            <p:cNvSpPr>
              <a:spLocks/>
            </p:cNvSpPr>
            <p:nvPr/>
          </p:nvSpPr>
          <p:spPr bwMode="gray">
            <a:xfrm>
              <a:off x="2340" y="1943"/>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38" name="Freeform 122" descr="Papyrus"/>
            <p:cNvSpPr>
              <a:spLocks/>
            </p:cNvSpPr>
            <p:nvPr/>
          </p:nvSpPr>
          <p:spPr bwMode="gray">
            <a:xfrm>
              <a:off x="2426" y="2107"/>
              <a:ext cx="8" cy="14"/>
            </a:xfrm>
            <a:custGeom>
              <a:avLst/>
              <a:gdLst>
                <a:gd name="T0" fmla="*/ 2 w 8"/>
                <a:gd name="T1" fmla="*/ 6 h 14"/>
                <a:gd name="T2" fmla="*/ 8 w 8"/>
                <a:gd name="T3" fmla="*/ 0 h 14"/>
                <a:gd name="T4" fmla="*/ 6 w 8"/>
                <a:gd name="T5" fmla="*/ 8 h 14"/>
                <a:gd name="T6" fmla="*/ 0 w 8"/>
                <a:gd name="T7" fmla="*/ 14 h 14"/>
                <a:gd name="T8" fmla="*/ 2 w 8"/>
                <a:gd name="T9" fmla="*/ 6 h 14"/>
                <a:gd name="T10" fmla="*/ 0 60000 65536"/>
                <a:gd name="T11" fmla="*/ 0 60000 65536"/>
                <a:gd name="T12" fmla="*/ 0 60000 65536"/>
                <a:gd name="T13" fmla="*/ 0 60000 65536"/>
                <a:gd name="T14" fmla="*/ 0 60000 65536"/>
                <a:gd name="T15" fmla="*/ 0 w 8"/>
                <a:gd name="T16" fmla="*/ 0 h 14"/>
                <a:gd name="T17" fmla="*/ 8 w 8"/>
                <a:gd name="T18" fmla="*/ 14 h 14"/>
              </a:gdLst>
              <a:ahLst/>
              <a:cxnLst>
                <a:cxn ang="T10">
                  <a:pos x="T0" y="T1"/>
                </a:cxn>
                <a:cxn ang="T11">
                  <a:pos x="T2" y="T3"/>
                </a:cxn>
                <a:cxn ang="T12">
                  <a:pos x="T4" y="T5"/>
                </a:cxn>
                <a:cxn ang="T13">
                  <a:pos x="T6" y="T7"/>
                </a:cxn>
                <a:cxn ang="T14">
                  <a:pos x="T8" y="T9"/>
                </a:cxn>
              </a:cxnLst>
              <a:rect l="T15" t="T16" r="T17" b="T18"/>
              <a:pathLst>
                <a:path w="8" h="14">
                  <a:moveTo>
                    <a:pt x="2" y="6"/>
                  </a:moveTo>
                  <a:lnTo>
                    <a:pt x="8" y="0"/>
                  </a:lnTo>
                  <a:lnTo>
                    <a:pt x="6"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39" name="Freeform 123"/>
            <p:cNvSpPr>
              <a:spLocks/>
            </p:cNvSpPr>
            <p:nvPr/>
          </p:nvSpPr>
          <p:spPr bwMode="gray">
            <a:xfrm>
              <a:off x="2338" y="1945"/>
              <a:ext cx="4" cy="12"/>
            </a:xfrm>
            <a:custGeom>
              <a:avLst/>
              <a:gdLst>
                <a:gd name="T0" fmla="*/ 4 w 4"/>
                <a:gd name="T1" fmla="*/ 0 h 12"/>
                <a:gd name="T2" fmla="*/ 0 w 4"/>
                <a:gd name="T3" fmla="*/ 4 h 12"/>
                <a:gd name="T4" fmla="*/ 0 w 4"/>
                <a:gd name="T5" fmla="*/ 12 h 12"/>
                <a:gd name="T6" fmla="*/ 2 w 4"/>
                <a:gd name="T7" fmla="*/ 8 h 12"/>
                <a:gd name="T8" fmla="*/ 4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0"/>
                  </a:moveTo>
                  <a:lnTo>
                    <a:pt x="0" y="4"/>
                  </a:lnTo>
                  <a:lnTo>
                    <a:pt x="0" y="12"/>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340" name="Freeform 124" descr="Papyrus"/>
            <p:cNvSpPr>
              <a:spLocks/>
            </p:cNvSpPr>
            <p:nvPr/>
          </p:nvSpPr>
          <p:spPr bwMode="gray">
            <a:xfrm>
              <a:off x="2414" y="2113"/>
              <a:ext cx="14" cy="10"/>
            </a:xfrm>
            <a:custGeom>
              <a:avLst/>
              <a:gdLst>
                <a:gd name="T0" fmla="*/ 0 w 14"/>
                <a:gd name="T1" fmla="*/ 2 h 10"/>
                <a:gd name="T2" fmla="*/ 14 w 14"/>
                <a:gd name="T3" fmla="*/ 0 h 10"/>
                <a:gd name="T4" fmla="*/ 12 w 14"/>
                <a:gd name="T5" fmla="*/ 8 h 10"/>
                <a:gd name="T6" fmla="*/ 0 w 14"/>
                <a:gd name="T7" fmla="*/ 10 h 10"/>
                <a:gd name="T8" fmla="*/ 0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2"/>
                  </a:moveTo>
                  <a:lnTo>
                    <a:pt x="14" y="0"/>
                  </a:lnTo>
                  <a:lnTo>
                    <a:pt x="1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41" name="Freeform 125"/>
            <p:cNvSpPr>
              <a:spLocks/>
            </p:cNvSpPr>
            <p:nvPr/>
          </p:nvSpPr>
          <p:spPr bwMode="gray">
            <a:xfrm>
              <a:off x="2334" y="1949"/>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342" name="Rectangle 126" descr="Papyrus"/>
            <p:cNvSpPr>
              <a:spLocks noChangeArrowheads="1"/>
            </p:cNvSpPr>
            <p:nvPr/>
          </p:nvSpPr>
          <p:spPr bwMode="gray">
            <a:xfrm>
              <a:off x="2408" y="2117"/>
              <a:ext cx="4"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343" name="Freeform 127"/>
            <p:cNvSpPr>
              <a:spLocks/>
            </p:cNvSpPr>
            <p:nvPr/>
          </p:nvSpPr>
          <p:spPr bwMode="gray">
            <a:xfrm>
              <a:off x="2332" y="1951"/>
              <a:ext cx="4" cy="12"/>
            </a:xfrm>
            <a:custGeom>
              <a:avLst/>
              <a:gdLst>
                <a:gd name="T0" fmla="*/ 4 w 4"/>
                <a:gd name="T1" fmla="*/ 0 h 12"/>
                <a:gd name="T2" fmla="*/ 2 w 4"/>
                <a:gd name="T3" fmla="*/ 4 h 12"/>
                <a:gd name="T4" fmla="*/ 0 w 4"/>
                <a:gd name="T5" fmla="*/ 12 h 12"/>
                <a:gd name="T6" fmla="*/ 2 w 4"/>
                <a:gd name="T7" fmla="*/ 8 h 12"/>
                <a:gd name="T8" fmla="*/ 4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0"/>
                  </a:moveTo>
                  <a:lnTo>
                    <a:pt x="2" y="4"/>
                  </a:lnTo>
                  <a:lnTo>
                    <a:pt x="0" y="12"/>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344" name="Freeform 128"/>
            <p:cNvSpPr>
              <a:spLocks/>
            </p:cNvSpPr>
            <p:nvPr/>
          </p:nvSpPr>
          <p:spPr bwMode="gray">
            <a:xfrm>
              <a:off x="2332" y="1955"/>
              <a:ext cx="2" cy="8"/>
            </a:xfrm>
            <a:custGeom>
              <a:avLst/>
              <a:gdLst>
                <a:gd name="T0" fmla="*/ 2 w 2"/>
                <a:gd name="T1" fmla="*/ 0 h 8"/>
                <a:gd name="T2" fmla="*/ 0 w 2"/>
                <a:gd name="T3" fmla="*/ 0 h 8"/>
                <a:gd name="T4" fmla="*/ 0 w 2"/>
                <a:gd name="T5" fmla="*/ 8 h 8"/>
                <a:gd name="T6" fmla="*/ 2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2" y="0"/>
                  </a:moveTo>
                  <a:lnTo>
                    <a:pt x="0" y="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5" name="Freeform 129"/>
            <p:cNvSpPr>
              <a:spLocks/>
            </p:cNvSpPr>
            <p:nvPr/>
          </p:nvSpPr>
          <p:spPr bwMode="gray">
            <a:xfrm>
              <a:off x="2332" y="1955"/>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46" name="Freeform 130"/>
            <p:cNvSpPr>
              <a:spLocks/>
            </p:cNvSpPr>
            <p:nvPr/>
          </p:nvSpPr>
          <p:spPr bwMode="gray">
            <a:xfrm>
              <a:off x="2330" y="1955"/>
              <a:ext cx="2" cy="14"/>
            </a:xfrm>
            <a:custGeom>
              <a:avLst/>
              <a:gdLst>
                <a:gd name="T0" fmla="*/ 2 w 2"/>
                <a:gd name="T1" fmla="*/ 0 h 14"/>
                <a:gd name="T2" fmla="*/ 0 w 2"/>
                <a:gd name="T3" fmla="*/ 6 h 14"/>
                <a:gd name="T4" fmla="*/ 0 w 2"/>
                <a:gd name="T5" fmla="*/ 14 h 14"/>
                <a:gd name="T6" fmla="*/ 2 w 2"/>
                <a:gd name="T7" fmla="*/ 8 h 14"/>
                <a:gd name="T8" fmla="*/ 2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0"/>
                  </a:moveTo>
                  <a:lnTo>
                    <a:pt x="0" y="6"/>
                  </a:lnTo>
                  <a:lnTo>
                    <a:pt x="0" y="14"/>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7" name="Freeform 131"/>
            <p:cNvSpPr>
              <a:spLocks/>
            </p:cNvSpPr>
            <p:nvPr/>
          </p:nvSpPr>
          <p:spPr bwMode="gray">
            <a:xfrm>
              <a:off x="2328" y="1961"/>
              <a:ext cx="2" cy="10"/>
            </a:xfrm>
            <a:custGeom>
              <a:avLst/>
              <a:gdLst>
                <a:gd name="T0" fmla="*/ 2 w 2"/>
                <a:gd name="T1" fmla="*/ 0 h 10"/>
                <a:gd name="T2" fmla="*/ 2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8" name="Freeform 132"/>
            <p:cNvSpPr>
              <a:spLocks/>
            </p:cNvSpPr>
            <p:nvPr/>
          </p:nvSpPr>
          <p:spPr bwMode="gray">
            <a:xfrm>
              <a:off x="2328" y="1963"/>
              <a:ext cx="2" cy="12"/>
            </a:xfrm>
            <a:custGeom>
              <a:avLst/>
              <a:gdLst>
                <a:gd name="T0" fmla="*/ 2 w 2"/>
                <a:gd name="T1" fmla="*/ 0 h 12"/>
                <a:gd name="T2" fmla="*/ 2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49" name="Freeform 133"/>
            <p:cNvSpPr>
              <a:spLocks/>
            </p:cNvSpPr>
            <p:nvPr/>
          </p:nvSpPr>
          <p:spPr bwMode="gray">
            <a:xfrm>
              <a:off x="2328" y="1967"/>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50" name="Freeform 134"/>
            <p:cNvSpPr>
              <a:spLocks/>
            </p:cNvSpPr>
            <p:nvPr/>
          </p:nvSpPr>
          <p:spPr bwMode="gray">
            <a:xfrm>
              <a:off x="2328" y="1969"/>
              <a:ext cx="2" cy="10"/>
            </a:xfrm>
            <a:custGeom>
              <a:avLst/>
              <a:gdLst>
                <a:gd name="T0" fmla="*/ 2 w 2"/>
                <a:gd name="T1" fmla="*/ 0 h 10"/>
                <a:gd name="T2" fmla="*/ 2 w 2"/>
                <a:gd name="T3" fmla="*/ 2 h 10"/>
                <a:gd name="T4" fmla="*/ 2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2"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51" name="Freeform 135"/>
            <p:cNvSpPr>
              <a:spLocks/>
            </p:cNvSpPr>
            <p:nvPr/>
          </p:nvSpPr>
          <p:spPr bwMode="gray">
            <a:xfrm>
              <a:off x="2330" y="1971"/>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52" name="Freeform 136"/>
            <p:cNvSpPr>
              <a:spLocks/>
            </p:cNvSpPr>
            <p:nvPr/>
          </p:nvSpPr>
          <p:spPr bwMode="gray">
            <a:xfrm>
              <a:off x="2332" y="1973"/>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53" name="Freeform 137" descr="Papyrus"/>
            <p:cNvSpPr>
              <a:spLocks/>
            </p:cNvSpPr>
            <p:nvPr/>
          </p:nvSpPr>
          <p:spPr bwMode="gray">
            <a:xfrm>
              <a:off x="2334" y="1977"/>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4" name="Freeform 138" descr="Papyrus"/>
            <p:cNvSpPr>
              <a:spLocks/>
            </p:cNvSpPr>
            <p:nvPr/>
          </p:nvSpPr>
          <p:spPr bwMode="gray">
            <a:xfrm>
              <a:off x="2336" y="1979"/>
              <a:ext cx="4" cy="10"/>
            </a:xfrm>
            <a:custGeom>
              <a:avLst/>
              <a:gdLst>
                <a:gd name="T0" fmla="*/ 2 w 4"/>
                <a:gd name="T1" fmla="*/ 0 h 10"/>
                <a:gd name="T2" fmla="*/ 4 w 4"/>
                <a:gd name="T3" fmla="*/ 2 h 10"/>
                <a:gd name="T4" fmla="*/ 4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5" name="Freeform 139" descr="Papyrus"/>
            <p:cNvSpPr>
              <a:spLocks/>
            </p:cNvSpPr>
            <p:nvPr/>
          </p:nvSpPr>
          <p:spPr bwMode="gray">
            <a:xfrm>
              <a:off x="2340" y="1981"/>
              <a:ext cx="4" cy="8"/>
            </a:xfrm>
            <a:custGeom>
              <a:avLst/>
              <a:gdLst>
                <a:gd name="T0" fmla="*/ 0 w 4"/>
                <a:gd name="T1" fmla="*/ 0 h 8"/>
                <a:gd name="T2" fmla="*/ 4 w 4"/>
                <a:gd name="T3" fmla="*/ 0 h 8"/>
                <a:gd name="T4" fmla="*/ 2 w 4"/>
                <a:gd name="T5" fmla="*/ 8 h 8"/>
                <a:gd name="T6" fmla="*/ 0 w 4"/>
                <a:gd name="T7" fmla="*/ 8 h 8"/>
                <a:gd name="T8" fmla="*/ 0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0" y="0"/>
                  </a:moveTo>
                  <a:lnTo>
                    <a:pt x="4" y="0"/>
                  </a:lnTo>
                  <a:lnTo>
                    <a:pt x="2"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6" name="Freeform 140" descr="Papyrus"/>
            <p:cNvSpPr>
              <a:spLocks/>
            </p:cNvSpPr>
            <p:nvPr/>
          </p:nvSpPr>
          <p:spPr bwMode="gray">
            <a:xfrm>
              <a:off x="2342" y="1981"/>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7" name="Freeform 141" descr="Papyrus"/>
            <p:cNvSpPr>
              <a:spLocks/>
            </p:cNvSpPr>
            <p:nvPr/>
          </p:nvSpPr>
          <p:spPr bwMode="gray">
            <a:xfrm>
              <a:off x="2348" y="1983"/>
              <a:ext cx="4" cy="10"/>
            </a:xfrm>
            <a:custGeom>
              <a:avLst/>
              <a:gdLst>
                <a:gd name="T0" fmla="*/ 0 w 4"/>
                <a:gd name="T1" fmla="*/ 0 h 10"/>
                <a:gd name="T2" fmla="*/ 4 w 4"/>
                <a:gd name="T3" fmla="*/ 2 h 10"/>
                <a:gd name="T4" fmla="*/ 4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8" name="Freeform 142" descr="Papyrus"/>
            <p:cNvSpPr>
              <a:spLocks/>
            </p:cNvSpPr>
            <p:nvPr/>
          </p:nvSpPr>
          <p:spPr bwMode="gray">
            <a:xfrm>
              <a:off x="2352" y="1985"/>
              <a:ext cx="6" cy="8"/>
            </a:xfrm>
            <a:custGeom>
              <a:avLst/>
              <a:gdLst>
                <a:gd name="T0" fmla="*/ 0 w 6"/>
                <a:gd name="T1" fmla="*/ 0 h 8"/>
                <a:gd name="T2" fmla="*/ 6 w 6"/>
                <a:gd name="T3" fmla="*/ 0 h 8"/>
                <a:gd name="T4" fmla="*/ 4 w 6"/>
                <a:gd name="T5" fmla="*/ 8 h 8"/>
                <a:gd name="T6" fmla="*/ 0 w 6"/>
                <a:gd name="T7" fmla="*/ 8 h 8"/>
                <a:gd name="T8" fmla="*/ 0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0" y="0"/>
                  </a:moveTo>
                  <a:lnTo>
                    <a:pt x="6" y="0"/>
                  </a:lnTo>
                  <a:lnTo>
                    <a:pt x="4"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59" name="Freeform 143" descr="Papyrus"/>
            <p:cNvSpPr>
              <a:spLocks/>
            </p:cNvSpPr>
            <p:nvPr/>
          </p:nvSpPr>
          <p:spPr bwMode="gray">
            <a:xfrm>
              <a:off x="2352" y="1985"/>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0" name="Freeform 144" descr="Papyrus"/>
            <p:cNvSpPr>
              <a:spLocks/>
            </p:cNvSpPr>
            <p:nvPr/>
          </p:nvSpPr>
          <p:spPr bwMode="gray">
            <a:xfrm>
              <a:off x="2274" y="1985"/>
              <a:ext cx="80" cy="24"/>
            </a:xfrm>
            <a:custGeom>
              <a:avLst/>
              <a:gdLst>
                <a:gd name="T0" fmla="*/ 80 w 80"/>
                <a:gd name="T1" fmla="*/ 0 h 24"/>
                <a:gd name="T2" fmla="*/ 2 w 80"/>
                <a:gd name="T3" fmla="*/ 16 h 24"/>
                <a:gd name="T4" fmla="*/ 0 w 80"/>
                <a:gd name="T5" fmla="*/ 24 h 24"/>
                <a:gd name="T6" fmla="*/ 78 w 80"/>
                <a:gd name="T7" fmla="*/ 8 h 24"/>
                <a:gd name="T8" fmla="*/ 80 w 80"/>
                <a:gd name="T9" fmla="*/ 0 h 24"/>
                <a:gd name="T10" fmla="*/ 0 60000 65536"/>
                <a:gd name="T11" fmla="*/ 0 60000 65536"/>
                <a:gd name="T12" fmla="*/ 0 60000 65536"/>
                <a:gd name="T13" fmla="*/ 0 60000 65536"/>
                <a:gd name="T14" fmla="*/ 0 60000 65536"/>
                <a:gd name="T15" fmla="*/ 0 w 80"/>
                <a:gd name="T16" fmla="*/ 0 h 24"/>
                <a:gd name="T17" fmla="*/ 80 w 80"/>
                <a:gd name="T18" fmla="*/ 24 h 24"/>
              </a:gdLst>
              <a:ahLst/>
              <a:cxnLst>
                <a:cxn ang="T10">
                  <a:pos x="T0" y="T1"/>
                </a:cxn>
                <a:cxn ang="T11">
                  <a:pos x="T2" y="T3"/>
                </a:cxn>
                <a:cxn ang="T12">
                  <a:pos x="T4" y="T5"/>
                </a:cxn>
                <a:cxn ang="T13">
                  <a:pos x="T6" y="T7"/>
                </a:cxn>
                <a:cxn ang="T14">
                  <a:pos x="T8" y="T9"/>
                </a:cxn>
              </a:cxnLst>
              <a:rect l="T15" t="T16" r="T17" b="T18"/>
              <a:pathLst>
                <a:path w="80" h="24">
                  <a:moveTo>
                    <a:pt x="80" y="0"/>
                  </a:moveTo>
                  <a:lnTo>
                    <a:pt x="2" y="16"/>
                  </a:lnTo>
                  <a:lnTo>
                    <a:pt x="0" y="24"/>
                  </a:lnTo>
                  <a:lnTo>
                    <a:pt x="78" y="8"/>
                  </a:lnTo>
                  <a:lnTo>
                    <a:pt x="8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1" name="Freeform 145" descr="Papyrus"/>
            <p:cNvSpPr>
              <a:spLocks/>
            </p:cNvSpPr>
            <p:nvPr/>
          </p:nvSpPr>
          <p:spPr bwMode="gray">
            <a:xfrm>
              <a:off x="2182" y="2001"/>
              <a:ext cx="94" cy="114"/>
            </a:xfrm>
            <a:custGeom>
              <a:avLst/>
              <a:gdLst>
                <a:gd name="T0" fmla="*/ 94 w 94"/>
                <a:gd name="T1" fmla="*/ 0 h 114"/>
                <a:gd name="T2" fmla="*/ 0 w 94"/>
                <a:gd name="T3" fmla="*/ 106 h 114"/>
                <a:gd name="T4" fmla="*/ 0 w 94"/>
                <a:gd name="T5" fmla="*/ 114 h 114"/>
                <a:gd name="T6" fmla="*/ 92 w 94"/>
                <a:gd name="T7" fmla="*/ 8 h 114"/>
                <a:gd name="T8" fmla="*/ 94 w 94"/>
                <a:gd name="T9" fmla="*/ 0 h 114"/>
                <a:gd name="T10" fmla="*/ 0 60000 65536"/>
                <a:gd name="T11" fmla="*/ 0 60000 65536"/>
                <a:gd name="T12" fmla="*/ 0 60000 65536"/>
                <a:gd name="T13" fmla="*/ 0 60000 65536"/>
                <a:gd name="T14" fmla="*/ 0 60000 65536"/>
                <a:gd name="T15" fmla="*/ 0 w 94"/>
                <a:gd name="T16" fmla="*/ 0 h 114"/>
                <a:gd name="T17" fmla="*/ 94 w 94"/>
                <a:gd name="T18" fmla="*/ 114 h 114"/>
              </a:gdLst>
              <a:ahLst/>
              <a:cxnLst>
                <a:cxn ang="T10">
                  <a:pos x="T0" y="T1"/>
                </a:cxn>
                <a:cxn ang="T11">
                  <a:pos x="T2" y="T3"/>
                </a:cxn>
                <a:cxn ang="T12">
                  <a:pos x="T4" y="T5"/>
                </a:cxn>
                <a:cxn ang="T13">
                  <a:pos x="T6" y="T7"/>
                </a:cxn>
                <a:cxn ang="T14">
                  <a:pos x="T8" y="T9"/>
                </a:cxn>
              </a:cxnLst>
              <a:rect l="T15" t="T16" r="T17" b="T18"/>
              <a:pathLst>
                <a:path w="94" h="114">
                  <a:moveTo>
                    <a:pt x="94" y="0"/>
                  </a:moveTo>
                  <a:lnTo>
                    <a:pt x="0" y="106"/>
                  </a:lnTo>
                  <a:lnTo>
                    <a:pt x="0" y="114"/>
                  </a:lnTo>
                  <a:lnTo>
                    <a:pt x="92" y="8"/>
                  </a:lnTo>
                  <a:lnTo>
                    <a:pt x="9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2" name="Freeform 146" descr="Papyrus"/>
            <p:cNvSpPr>
              <a:spLocks/>
            </p:cNvSpPr>
            <p:nvPr/>
          </p:nvSpPr>
          <p:spPr bwMode="gray">
            <a:xfrm>
              <a:off x="2182" y="2107"/>
              <a:ext cx="4" cy="12"/>
            </a:xfrm>
            <a:custGeom>
              <a:avLst/>
              <a:gdLst>
                <a:gd name="T0" fmla="*/ 0 w 4"/>
                <a:gd name="T1" fmla="*/ 0 h 12"/>
                <a:gd name="T2" fmla="*/ 4 w 4"/>
                <a:gd name="T3" fmla="*/ 4 h 12"/>
                <a:gd name="T4" fmla="*/ 2 w 4"/>
                <a:gd name="T5" fmla="*/ 12 h 12"/>
                <a:gd name="T6" fmla="*/ 0 w 4"/>
                <a:gd name="T7" fmla="*/ 8 h 12"/>
                <a:gd name="T8" fmla="*/ 0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0"/>
                  </a:moveTo>
                  <a:lnTo>
                    <a:pt x="4" y="4"/>
                  </a:lnTo>
                  <a:lnTo>
                    <a:pt x="2"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3" name="Freeform 147" descr="Papyrus"/>
            <p:cNvSpPr>
              <a:spLocks/>
            </p:cNvSpPr>
            <p:nvPr/>
          </p:nvSpPr>
          <p:spPr bwMode="gray">
            <a:xfrm>
              <a:off x="2184" y="2111"/>
              <a:ext cx="8" cy="12"/>
            </a:xfrm>
            <a:custGeom>
              <a:avLst/>
              <a:gdLst>
                <a:gd name="T0" fmla="*/ 2 w 8"/>
                <a:gd name="T1" fmla="*/ 0 h 12"/>
                <a:gd name="T2" fmla="*/ 8 w 8"/>
                <a:gd name="T3" fmla="*/ 4 h 12"/>
                <a:gd name="T4" fmla="*/ 6 w 8"/>
                <a:gd name="T5" fmla="*/ 12 h 12"/>
                <a:gd name="T6" fmla="*/ 0 w 8"/>
                <a:gd name="T7" fmla="*/ 8 h 12"/>
                <a:gd name="T8" fmla="*/ 2 w 8"/>
                <a:gd name="T9" fmla="*/ 0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0"/>
                  </a:moveTo>
                  <a:lnTo>
                    <a:pt x="8" y="4"/>
                  </a:lnTo>
                  <a:lnTo>
                    <a:pt x="6"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4" name="Freeform 148" descr="Papyrus"/>
            <p:cNvSpPr>
              <a:spLocks/>
            </p:cNvSpPr>
            <p:nvPr/>
          </p:nvSpPr>
          <p:spPr bwMode="gray">
            <a:xfrm>
              <a:off x="2190" y="2115"/>
              <a:ext cx="16" cy="8"/>
            </a:xfrm>
            <a:custGeom>
              <a:avLst/>
              <a:gdLst>
                <a:gd name="T0" fmla="*/ 2 w 16"/>
                <a:gd name="T1" fmla="*/ 0 h 8"/>
                <a:gd name="T2" fmla="*/ 16 w 16"/>
                <a:gd name="T3" fmla="*/ 0 h 8"/>
                <a:gd name="T4" fmla="*/ 16 w 16"/>
                <a:gd name="T5" fmla="*/ 8 h 8"/>
                <a:gd name="T6" fmla="*/ 0 w 16"/>
                <a:gd name="T7" fmla="*/ 8 h 8"/>
                <a:gd name="T8" fmla="*/ 2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2" y="0"/>
                  </a:moveTo>
                  <a:lnTo>
                    <a:pt x="16" y="0"/>
                  </a:lnTo>
                  <a:lnTo>
                    <a:pt x="16"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5" name="Freeform 149" descr="Papyrus"/>
            <p:cNvSpPr>
              <a:spLocks/>
            </p:cNvSpPr>
            <p:nvPr/>
          </p:nvSpPr>
          <p:spPr bwMode="gray">
            <a:xfrm>
              <a:off x="2148" y="2073"/>
              <a:ext cx="114" cy="165"/>
            </a:xfrm>
            <a:custGeom>
              <a:avLst/>
              <a:gdLst>
                <a:gd name="T0" fmla="*/ 114 w 114"/>
                <a:gd name="T1" fmla="*/ 0 h 165"/>
                <a:gd name="T2" fmla="*/ 0 w 114"/>
                <a:gd name="T3" fmla="*/ 157 h 165"/>
                <a:gd name="T4" fmla="*/ 0 w 114"/>
                <a:gd name="T5" fmla="*/ 165 h 165"/>
                <a:gd name="T6" fmla="*/ 114 w 114"/>
                <a:gd name="T7" fmla="*/ 8 h 165"/>
                <a:gd name="T8" fmla="*/ 114 w 114"/>
                <a:gd name="T9" fmla="*/ 0 h 165"/>
                <a:gd name="T10" fmla="*/ 0 60000 65536"/>
                <a:gd name="T11" fmla="*/ 0 60000 65536"/>
                <a:gd name="T12" fmla="*/ 0 60000 65536"/>
                <a:gd name="T13" fmla="*/ 0 60000 65536"/>
                <a:gd name="T14" fmla="*/ 0 60000 65536"/>
                <a:gd name="T15" fmla="*/ 0 w 114"/>
                <a:gd name="T16" fmla="*/ 0 h 165"/>
                <a:gd name="T17" fmla="*/ 114 w 114"/>
                <a:gd name="T18" fmla="*/ 165 h 165"/>
              </a:gdLst>
              <a:ahLst/>
              <a:cxnLst>
                <a:cxn ang="T10">
                  <a:pos x="T0" y="T1"/>
                </a:cxn>
                <a:cxn ang="T11">
                  <a:pos x="T2" y="T3"/>
                </a:cxn>
                <a:cxn ang="T12">
                  <a:pos x="T4" y="T5"/>
                </a:cxn>
                <a:cxn ang="T13">
                  <a:pos x="T6" y="T7"/>
                </a:cxn>
                <a:cxn ang="T14">
                  <a:pos x="T8" y="T9"/>
                </a:cxn>
              </a:cxnLst>
              <a:rect l="T15" t="T16" r="T17" b="T18"/>
              <a:pathLst>
                <a:path w="114" h="165">
                  <a:moveTo>
                    <a:pt x="114" y="0"/>
                  </a:moveTo>
                  <a:lnTo>
                    <a:pt x="0" y="157"/>
                  </a:lnTo>
                  <a:lnTo>
                    <a:pt x="0" y="165"/>
                  </a:lnTo>
                  <a:lnTo>
                    <a:pt x="114" y="8"/>
                  </a:lnTo>
                  <a:lnTo>
                    <a:pt x="11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6" name="Freeform 150" descr="Papyrus"/>
            <p:cNvSpPr>
              <a:spLocks/>
            </p:cNvSpPr>
            <p:nvPr/>
          </p:nvSpPr>
          <p:spPr bwMode="gray">
            <a:xfrm>
              <a:off x="2146" y="2230"/>
              <a:ext cx="2" cy="12"/>
            </a:xfrm>
            <a:custGeom>
              <a:avLst/>
              <a:gdLst>
                <a:gd name="T0" fmla="*/ 2 w 2"/>
                <a:gd name="T1" fmla="*/ 0 h 12"/>
                <a:gd name="T2" fmla="*/ 2 w 2"/>
                <a:gd name="T3" fmla="*/ 4 h 12"/>
                <a:gd name="T4" fmla="*/ 0 w 2"/>
                <a:gd name="T5" fmla="*/ 12 h 12"/>
                <a:gd name="T6" fmla="*/ 2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2"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7" name="Freeform 151" descr="Papyrus"/>
            <p:cNvSpPr>
              <a:spLocks/>
            </p:cNvSpPr>
            <p:nvPr/>
          </p:nvSpPr>
          <p:spPr bwMode="gray">
            <a:xfrm>
              <a:off x="2212" y="2115"/>
              <a:ext cx="100" cy="123"/>
            </a:xfrm>
            <a:custGeom>
              <a:avLst/>
              <a:gdLst>
                <a:gd name="T0" fmla="*/ 0 w 100"/>
                <a:gd name="T1" fmla="*/ 115 h 123"/>
                <a:gd name="T2" fmla="*/ 100 w 100"/>
                <a:gd name="T3" fmla="*/ 0 h 123"/>
                <a:gd name="T4" fmla="*/ 98 w 100"/>
                <a:gd name="T5" fmla="*/ 8 h 123"/>
                <a:gd name="T6" fmla="*/ 0 w 100"/>
                <a:gd name="T7" fmla="*/ 123 h 123"/>
                <a:gd name="T8" fmla="*/ 0 w 100"/>
                <a:gd name="T9" fmla="*/ 115 h 123"/>
                <a:gd name="T10" fmla="*/ 0 60000 65536"/>
                <a:gd name="T11" fmla="*/ 0 60000 65536"/>
                <a:gd name="T12" fmla="*/ 0 60000 65536"/>
                <a:gd name="T13" fmla="*/ 0 60000 65536"/>
                <a:gd name="T14" fmla="*/ 0 60000 65536"/>
                <a:gd name="T15" fmla="*/ 0 w 100"/>
                <a:gd name="T16" fmla="*/ 0 h 123"/>
                <a:gd name="T17" fmla="*/ 100 w 100"/>
                <a:gd name="T18" fmla="*/ 123 h 123"/>
              </a:gdLst>
              <a:ahLst/>
              <a:cxnLst>
                <a:cxn ang="T10">
                  <a:pos x="T0" y="T1"/>
                </a:cxn>
                <a:cxn ang="T11">
                  <a:pos x="T2" y="T3"/>
                </a:cxn>
                <a:cxn ang="T12">
                  <a:pos x="T4" y="T5"/>
                </a:cxn>
                <a:cxn ang="T13">
                  <a:pos x="T6" y="T7"/>
                </a:cxn>
                <a:cxn ang="T14">
                  <a:pos x="T8" y="T9"/>
                </a:cxn>
              </a:cxnLst>
              <a:rect l="T15" t="T16" r="T17" b="T18"/>
              <a:pathLst>
                <a:path w="100" h="123">
                  <a:moveTo>
                    <a:pt x="0" y="115"/>
                  </a:moveTo>
                  <a:lnTo>
                    <a:pt x="100" y="0"/>
                  </a:lnTo>
                  <a:lnTo>
                    <a:pt x="98" y="8"/>
                  </a:lnTo>
                  <a:lnTo>
                    <a:pt x="0" y="123"/>
                  </a:lnTo>
                  <a:lnTo>
                    <a:pt x="0" y="115"/>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8" name="Freeform 152" descr="Papyrus"/>
            <p:cNvSpPr>
              <a:spLocks/>
            </p:cNvSpPr>
            <p:nvPr/>
          </p:nvSpPr>
          <p:spPr bwMode="gray">
            <a:xfrm>
              <a:off x="2200" y="2230"/>
              <a:ext cx="12" cy="12"/>
            </a:xfrm>
            <a:custGeom>
              <a:avLst/>
              <a:gdLst>
                <a:gd name="T0" fmla="*/ 2 w 12"/>
                <a:gd name="T1" fmla="*/ 4 h 12"/>
                <a:gd name="T2" fmla="*/ 12 w 12"/>
                <a:gd name="T3" fmla="*/ 0 h 12"/>
                <a:gd name="T4" fmla="*/ 12 w 12"/>
                <a:gd name="T5" fmla="*/ 8 h 12"/>
                <a:gd name="T6" fmla="*/ 0 w 12"/>
                <a:gd name="T7" fmla="*/ 12 h 12"/>
                <a:gd name="T8" fmla="*/ 2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2" y="4"/>
                  </a:moveTo>
                  <a:lnTo>
                    <a:pt x="12" y="0"/>
                  </a:lnTo>
                  <a:lnTo>
                    <a:pt x="12"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69" name="Freeform 153" descr="Papyrus"/>
            <p:cNvSpPr>
              <a:spLocks/>
            </p:cNvSpPr>
            <p:nvPr/>
          </p:nvSpPr>
          <p:spPr bwMode="gray">
            <a:xfrm>
              <a:off x="2282" y="2115"/>
              <a:ext cx="30" cy="123"/>
            </a:xfrm>
            <a:custGeom>
              <a:avLst/>
              <a:gdLst>
                <a:gd name="T0" fmla="*/ 30 w 30"/>
                <a:gd name="T1" fmla="*/ 0 h 123"/>
                <a:gd name="T2" fmla="*/ 0 w 30"/>
                <a:gd name="T3" fmla="*/ 115 h 123"/>
                <a:gd name="T4" fmla="*/ 0 w 30"/>
                <a:gd name="T5" fmla="*/ 123 h 123"/>
                <a:gd name="T6" fmla="*/ 28 w 30"/>
                <a:gd name="T7" fmla="*/ 8 h 123"/>
                <a:gd name="T8" fmla="*/ 30 w 30"/>
                <a:gd name="T9" fmla="*/ 0 h 123"/>
                <a:gd name="T10" fmla="*/ 0 60000 65536"/>
                <a:gd name="T11" fmla="*/ 0 60000 65536"/>
                <a:gd name="T12" fmla="*/ 0 60000 65536"/>
                <a:gd name="T13" fmla="*/ 0 60000 65536"/>
                <a:gd name="T14" fmla="*/ 0 60000 65536"/>
                <a:gd name="T15" fmla="*/ 0 w 30"/>
                <a:gd name="T16" fmla="*/ 0 h 123"/>
                <a:gd name="T17" fmla="*/ 30 w 30"/>
                <a:gd name="T18" fmla="*/ 123 h 123"/>
              </a:gdLst>
              <a:ahLst/>
              <a:cxnLst>
                <a:cxn ang="T10">
                  <a:pos x="T0" y="T1"/>
                </a:cxn>
                <a:cxn ang="T11">
                  <a:pos x="T2" y="T3"/>
                </a:cxn>
                <a:cxn ang="T12">
                  <a:pos x="T4" y="T5"/>
                </a:cxn>
                <a:cxn ang="T13">
                  <a:pos x="T6" y="T7"/>
                </a:cxn>
                <a:cxn ang="T14">
                  <a:pos x="T8" y="T9"/>
                </a:cxn>
              </a:cxnLst>
              <a:rect l="T15" t="T16" r="T17" b="T18"/>
              <a:pathLst>
                <a:path w="30" h="123">
                  <a:moveTo>
                    <a:pt x="30" y="0"/>
                  </a:moveTo>
                  <a:lnTo>
                    <a:pt x="0" y="115"/>
                  </a:lnTo>
                  <a:lnTo>
                    <a:pt x="0" y="123"/>
                  </a:lnTo>
                  <a:lnTo>
                    <a:pt x="28" y="8"/>
                  </a:lnTo>
                  <a:lnTo>
                    <a:pt x="3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0" name="Freeform 154" descr="Papyrus"/>
            <p:cNvSpPr>
              <a:spLocks/>
            </p:cNvSpPr>
            <p:nvPr/>
          </p:nvSpPr>
          <p:spPr bwMode="gray">
            <a:xfrm>
              <a:off x="2186" y="2234"/>
              <a:ext cx="16" cy="12"/>
            </a:xfrm>
            <a:custGeom>
              <a:avLst/>
              <a:gdLst>
                <a:gd name="T0" fmla="*/ 0 w 16"/>
                <a:gd name="T1" fmla="*/ 4 h 12"/>
                <a:gd name="T2" fmla="*/ 16 w 16"/>
                <a:gd name="T3" fmla="*/ 0 h 12"/>
                <a:gd name="T4" fmla="*/ 14 w 16"/>
                <a:gd name="T5" fmla="*/ 8 h 12"/>
                <a:gd name="T6" fmla="*/ 0 w 16"/>
                <a:gd name="T7" fmla="*/ 12 h 12"/>
                <a:gd name="T8" fmla="*/ 0 w 16"/>
                <a:gd name="T9" fmla="*/ 4 h 12"/>
                <a:gd name="T10" fmla="*/ 0 60000 65536"/>
                <a:gd name="T11" fmla="*/ 0 60000 65536"/>
                <a:gd name="T12" fmla="*/ 0 60000 65536"/>
                <a:gd name="T13" fmla="*/ 0 60000 65536"/>
                <a:gd name="T14" fmla="*/ 0 60000 65536"/>
                <a:gd name="T15" fmla="*/ 0 w 16"/>
                <a:gd name="T16" fmla="*/ 0 h 12"/>
                <a:gd name="T17" fmla="*/ 16 w 16"/>
                <a:gd name="T18" fmla="*/ 12 h 12"/>
              </a:gdLst>
              <a:ahLst/>
              <a:cxnLst>
                <a:cxn ang="T10">
                  <a:pos x="T0" y="T1"/>
                </a:cxn>
                <a:cxn ang="T11">
                  <a:pos x="T2" y="T3"/>
                </a:cxn>
                <a:cxn ang="T12">
                  <a:pos x="T4" y="T5"/>
                </a:cxn>
                <a:cxn ang="T13">
                  <a:pos x="T6" y="T7"/>
                </a:cxn>
                <a:cxn ang="T14">
                  <a:pos x="T8" y="T9"/>
                </a:cxn>
              </a:cxnLst>
              <a:rect l="T15" t="T16" r="T17" b="T18"/>
              <a:pathLst>
                <a:path w="16" h="12">
                  <a:moveTo>
                    <a:pt x="0" y="4"/>
                  </a:moveTo>
                  <a:lnTo>
                    <a:pt x="16" y="0"/>
                  </a:lnTo>
                  <a:lnTo>
                    <a:pt x="14"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1" name="Freeform 155" descr="Papyrus"/>
            <p:cNvSpPr>
              <a:spLocks/>
            </p:cNvSpPr>
            <p:nvPr/>
          </p:nvSpPr>
          <p:spPr bwMode="gray">
            <a:xfrm>
              <a:off x="2282" y="2230"/>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2" name="Freeform 156" descr="Papyrus"/>
            <p:cNvSpPr>
              <a:spLocks/>
            </p:cNvSpPr>
            <p:nvPr/>
          </p:nvSpPr>
          <p:spPr bwMode="gray">
            <a:xfrm>
              <a:off x="2160" y="2236"/>
              <a:ext cx="26" cy="10"/>
            </a:xfrm>
            <a:custGeom>
              <a:avLst/>
              <a:gdLst>
                <a:gd name="T0" fmla="*/ 2 w 26"/>
                <a:gd name="T1" fmla="*/ 0 h 10"/>
                <a:gd name="T2" fmla="*/ 26 w 26"/>
                <a:gd name="T3" fmla="*/ 2 h 10"/>
                <a:gd name="T4" fmla="*/ 26 w 26"/>
                <a:gd name="T5" fmla="*/ 10 h 10"/>
                <a:gd name="T6" fmla="*/ 0 w 26"/>
                <a:gd name="T7" fmla="*/ 8 h 10"/>
                <a:gd name="T8" fmla="*/ 2 w 26"/>
                <a:gd name="T9" fmla="*/ 0 h 10"/>
                <a:gd name="T10" fmla="*/ 0 60000 65536"/>
                <a:gd name="T11" fmla="*/ 0 60000 65536"/>
                <a:gd name="T12" fmla="*/ 0 60000 65536"/>
                <a:gd name="T13" fmla="*/ 0 60000 65536"/>
                <a:gd name="T14" fmla="*/ 0 60000 65536"/>
                <a:gd name="T15" fmla="*/ 0 w 26"/>
                <a:gd name="T16" fmla="*/ 0 h 10"/>
                <a:gd name="T17" fmla="*/ 26 w 26"/>
                <a:gd name="T18" fmla="*/ 10 h 10"/>
              </a:gdLst>
              <a:ahLst/>
              <a:cxnLst>
                <a:cxn ang="T10">
                  <a:pos x="T0" y="T1"/>
                </a:cxn>
                <a:cxn ang="T11">
                  <a:pos x="T2" y="T3"/>
                </a:cxn>
                <a:cxn ang="T12">
                  <a:pos x="T4" y="T5"/>
                </a:cxn>
                <a:cxn ang="T13">
                  <a:pos x="T6" y="T7"/>
                </a:cxn>
                <a:cxn ang="T14">
                  <a:pos x="T8" y="T9"/>
                </a:cxn>
              </a:cxnLst>
              <a:rect l="T15" t="T16" r="T17" b="T18"/>
              <a:pathLst>
                <a:path w="26" h="10">
                  <a:moveTo>
                    <a:pt x="2" y="0"/>
                  </a:moveTo>
                  <a:lnTo>
                    <a:pt x="26" y="2"/>
                  </a:lnTo>
                  <a:lnTo>
                    <a:pt x="2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3" name="Freeform 157" descr="Papyrus"/>
            <p:cNvSpPr>
              <a:spLocks/>
            </p:cNvSpPr>
            <p:nvPr/>
          </p:nvSpPr>
          <p:spPr bwMode="gray">
            <a:xfrm>
              <a:off x="2284" y="2232"/>
              <a:ext cx="10" cy="12"/>
            </a:xfrm>
            <a:custGeom>
              <a:avLst/>
              <a:gdLst>
                <a:gd name="T0" fmla="*/ 0 w 10"/>
                <a:gd name="T1" fmla="*/ 0 h 12"/>
                <a:gd name="T2" fmla="*/ 10 w 10"/>
                <a:gd name="T3" fmla="*/ 4 h 12"/>
                <a:gd name="T4" fmla="*/ 10 w 10"/>
                <a:gd name="T5" fmla="*/ 12 h 12"/>
                <a:gd name="T6" fmla="*/ 0 w 10"/>
                <a:gd name="T7" fmla="*/ 8 h 12"/>
                <a:gd name="T8" fmla="*/ 0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0"/>
                  </a:moveTo>
                  <a:lnTo>
                    <a:pt x="10" y="4"/>
                  </a:lnTo>
                  <a:lnTo>
                    <a:pt x="10"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4" name="Freeform 158" descr="Papyrus"/>
            <p:cNvSpPr>
              <a:spLocks/>
            </p:cNvSpPr>
            <p:nvPr/>
          </p:nvSpPr>
          <p:spPr bwMode="gray">
            <a:xfrm>
              <a:off x="2146" y="2234"/>
              <a:ext cx="16" cy="10"/>
            </a:xfrm>
            <a:custGeom>
              <a:avLst/>
              <a:gdLst>
                <a:gd name="T0" fmla="*/ 2 w 16"/>
                <a:gd name="T1" fmla="*/ 0 h 10"/>
                <a:gd name="T2" fmla="*/ 16 w 16"/>
                <a:gd name="T3" fmla="*/ 2 h 10"/>
                <a:gd name="T4" fmla="*/ 14 w 16"/>
                <a:gd name="T5" fmla="*/ 10 h 10"/>
                <a:gd name="T6" fmla="*/ 0 w 16"/>
                <a:gd name="T7" fmla="*/ 8 h 10"/>
                <a:gd name="T8" fmla="*/ 2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2" y="0"/>
                  </a:moveTo>
                  <a:lnTo>
                    <a:pt x="16" y="2"/>
                  </a:lnTo>
                  <a:lnTo>
                    <a:pt x="1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5" name="Freeform 159" descr="Papyrus"/>
            <p:cNvSpPr>
              <a:spLocks/>
            </p:cNvSpPr>
            <p:nvPr/>
          </p:nvSpPr>
          <p:spPr bwMode="gray">
            <a:xfrm>
              <a:off x="2294" y="2236"/>
              <a:ext cx="22" cy="8"/>
            </a:xfrm>
            <a:custGeom>
              <a:avLst/>
              <a:gdLst>
                <a:gd name="T0" fmla="*/ 0 w 22"/>
                <a:gd name="T1" fmla="*/ 0 h 8"/>
                <a:gd name="T2" fmla="*/ 22 w 22"/>
                <a:gd name="T3" fmla="*/ 0 h 8"/>
                <a:gd name="T4" fmla="*/ 20 w 22"/>
                <a:gd name="T5" fmla="*/ 8 h 8"/>
                <a:gd name="T6" fmla="*/ 0 w 22"/>
                <a:gd name="T7" fmla="*/ 8 h 8"/>
                <a:gd name="T8" fmla="*/ 0 w 22"/>
                <a:gd name="T9" fmla="*/ 0 h 8"/>
                <a:gd name="T10" fmla="*/ 0 60000 65536"/>
                <a:gd name="T11" fmla="*/ 0 60000 65536"/>
                <a:gd name="T12" fmla="*/ 0 60000 65536"/>
                <a:gd name="T13" fmla="*/ 0 60000 65536"/>
                <a:gd name="T14" fmla="*/ 0 60000 65536"/>
                <a:gd name="T15" fmla="*/ 0 w 22"/>
                <a:gd name="T16" fmla="*/ 0 h 8"/>
                <a:gd name="T17" fmla="*/ 22 w 22"/>
                <a:gd name="T18" fmla="*/ 8 h 8"/>
              </a:gdLst>
              <a:ahLst/>
              <a:cxnLst>
                <a:cxn ang="T10">
                  <a:pos x="T0" y="T1"/>
                </a:cxn>
                <a:cxn ang="T11">
                  <a:pos x="T2" y="T3"/>
                </a:cxn>
                <a:cxn ang="T12">
                  <a:pos x="T4" y="T5"/>
                </a:cxn>
                <a:cxn ang="T13">
                  <a:pos x="T6" y="T7"/>
                </a:cxn>
                <a:cxn ang="T14">
                  <a:pos x="T8" y="T9"/>
                </a:cxn>
              </a:cxnLst>
              <a:rect l="T15" t="T16" r="T17" b="T18"/>
              <a:pathLst>
                <a:path w="22" h="8">
                  <a:moveTo>
                    <a:pt x="0" y="0"/>
                  </a:moveTo>
                  <a:lnTo>
                    <a:pt x="22" y="0"/>
                  </a:lnTo>
                  <a:lnTo>
                    <a:pt x="20"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76" name="Freeform 160" descr="Stationery"/>
            <p:cNvSpPr>
              <a:spLocks/>
            </p:cNvSpPr>
            <p:nvPr/>
          </p:nvSpPr>
          <p:spPr bwMode="gray">
            <a:xfrm>
              <a:off x="2148" y="1925"/>
              <a:ext cx="304" cy="313"/>
            </a:xfrm>
            <a:custGeom>
              <a:avLst/>
              <a:gdLst>
                <a:gd name="T0" fmla="*/ 250 w 304"/>
                <a:gd name="T1" fmla="*/ 58 h 313"/>
                <a:gd name="T2" fmla="*/ 260 w 304"/>
                <a:gd name="T3" fmla="*/ 56 h 313"/>
                <a:gd name="T4" fmla="*/ 270 w 304"/>
                <a:gd name="T5" fmla="*/ 52 h 313"/>
                <a:gd name="T6" fmla="*/ 280 w 304"/>
                <a:gd name="T7" fmla="*/ 46 h 313"/>
                <a:gd name="T8" fmla="*/ 286 w 304"/>
                <a:gd name="T9" fmla="*/ 42 h 313"/>
                <a:gd name="T10" fmla="*/ 292 w 304"/>
                <a:gd name="T11" fmla="*/ 36 h 313"/>
                <a:gd name="T12" fmla="*/ 296 w 304"/>
                <a:gd name="T13" fmla="*/ 30 h 313"/>
                <a:gd name="T14" fmla="*/ 296 w 304"/>
                <a:gd name="T15" fmla="*/ 26 h 313"/>
                <a:gd name="T16" fmla="*/ 296 w 304"/>
                <a:gd name="T17" fmla="*/ 20 h 313"/>
                <a:gd name="T18" fmla="*/ 294 w 304"/>
                <a:gd name="T19" fmla="*/ 14 h 313"/>
                <a:gd name="T20" fmla="*/ 290 w 304"/>
                <a:gd name="T21" fmla="*/ 10 h 313"/>
                <a:gd name="T22" fmla="*/ 284 w 304"/>
                <a:gd name="T23" fmla="*/ 6 h 313"/>
                <a:gd name="T24" fmla="*/ 278 w 304"/>
                <a:gd name="T25" fmla="*/ 4 h 313"/>
                <a:gd name="T26" fmla="*/ 268 w 304"/>
                <a:gd name="T27" fmla="*/ 2 h 313"/>
                <a:gd name="T28" fmla="*/ 258 w 304"/>
                <a:gd name="T29" fmla="*/ 0 h 313"/>
                <a:gd name="T30" fmla="*/ 256 w 304"/>
                <a:gd name="T31" fmla="*/ 0 h 313"/>
                <a:gd name="T32" fmla="*/ 242 w 304"/>
                <a:gd name="T33" fmla="*/ 2 h 313"/>
                <a:gd name="T34" fmla="*/ 232 w 304"/>
                <a:gd name="T35" fmla="*/ 4 h 313"/>
                <a:gd name="T36" fmla="*/ 220 w 304"/>
                <a:gd name="T37" fmla="*/ 6 h 313"/>
                <a:gd name="T38" fmla="*/ 210 w 304"/>
                <a:gd name="T39" fmla="*/ 10 h 313"/>
                <a:gd name="T40" fmla="*/ 202 w 304"/>
                <a:gd name="T41" fmla="*/ 14 h 313"/>
                <a:gd name="T42" fmla="*/ 194 w 304"/>
                <a:gd name="T43" fmla="*/ 20 h 313"/>
                <a:gd name="T44" fmla="*/ 188 w 304"/>
                <a:gd name="T45" fmla="*/ 26 h 313"/>
                <a:gd name="T46" fmla="*/ 184 w 304"/>
                <a:gd name="T47" fmla="*/ 30 h 313"/>
                <a:gd name="T48" fmla="*/ 182 w 304"/>
                <a:gd name="T49" fmla="*/ 36 h 313"/>
                <a:gd name="T50" fmla="*/ 182 w 304"/>
                <a:gd name="T51" fmla="*/ 42 h 313"/>
                <a:gd name="T52" fmla="*/ 182 w 304"/>
                <a:gd name="T53" fmla="*/ 46 h 313"/>
                <a:gd name="T54" fmla="*/ 186 w 304"/>
                <a:gd name="T55" fmla="*/ 52 h 313"/>
                <a:gd name="T56" fmla="*/ 192 w 304"/>
                <a:gd name="T57" fmla="*/ 56 h 313"/>
                <a:gd name="T58" fmla="*/ 200 w 304"/>
                <a:gd name="T59" fmla="*/ 58 h 313"/>
                <a:gd name="T60" fmla="*/ 210 w 304"/>
                <a:gd name="T61" fmla="*/ 60 h 313"/>
                <a:gd name="T62" fmla="*/ 206 w 304"/>
                <a:gd name="T63" fmla="*/ 60 h 313"/>
                <a:gd name="T64" fmla="*/ 34 w 304"/>
                <a:gd name="T65" fmla="*/ 182 h 313"/>
                <a:gd name="T66" fmla="*/ 44 w 304"/>
                <a:gd name="T67" fmla="*/ 190 h 313"/>
                <a:gd name="T68" fmla="*/ 68 w 304"/>
                <a:gd name="T69" fmla="*/ 186 h 313"/>
                <a:gd name="T70" fmla="*/ 114 w 304"/>
                <a:gd name="T71" fmla="*/ 148 h 313"/>
                <a:gd name="T72" fmla="*/ 0 w 304"/>
                <a:gd name="T73" fmla="*/ 309 h 313"/>
                <a:gd name="T74" fmla="*/ 38 w 304"/>
                <a:gd name="T75" fmla="*/ 313 h 313"/>
                <a:gd name="T76" fmla="*/ 64 w 304"/>
                <a:gd name="T77" fmla="*/ 305 h 313"/>
                <a:gd name="T78" fmla="*/ 134 w 304"/>
                <a:gd name="T79" fmla="*/ 305 h 313"/>
                <a:gd name="T80" fmla="*/ 146 w 304"/>
                <a:gd name="T81" fmla="*/ 311 h 313"/>
                <a:gd name="T82" fmla="*/ 186 w 304"/>
                <a:gd name="T83" fmla="*/ 309 h 313"/>
                <a:gd name="T84" fmla="*/ 246 w 304"/>
                <a:gd name="T85" fmla="*/ 148 h 313"/>
                <a:gd name="T86" fmla="*/ 250 w 304"/>
                <a:gd name="T87" fmla="*/ 188 h 313"/>
                <a:gd name="T88" fmla="*/ 266 w 304"/>
                <a:gd name="T89" fmla="*/ 190 h 313"/>
                <a:gd name="T90" fmla="*/ 286 w 304"/>
                <a:gd name="T91" fmla="*/ 182 h 313"/>
                <a:gd name="T92" fmla="*/ 252 w 304"/>
                <a:gd name="T93" fmla="*/ 60 h 3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4"/>
                <a:gd name="T142" fmla="*/ 0 h 313"/>
                <a:gd name="T143" fmla="*/ 304 w 304"/>
                <a:gd name="T144" fmla="*/ 313 h 3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4" h="313">
                  <a:moveTo>
                    <a:pt x="244" y="60"/>
                  </a:moveTo>
                  <a:lnTo>
                    <a:pt x="250" y="58"/>
                  </a:lnTo>
                  <a:lnTo>
                    <a:pt x="254" y="56"/>
                  </a:lnTo>
                  <a:lnTo>
                    <a:pt x="260" y="56"/>
                  </a:lnTo>
                  <a:lnTo>
                    <a:pt x="266" y="54"/>
                  </a:lnTo>
                  <a:lnTo>
                    <a:pt x="270" y="52"/>
                  </a:lnTo>
                  <a:lnTo>
                    <a:pt x="274" y="48"/>
                  </a:lnTo>
                  <a:lnTo>
                    <a:pt x="280" y="46"/>
                  </a:lnTo>
                  <a:lnTo>
                    <a:pt x="284" y="44"/>
                  </a:lnTo>
                  <a:lnTo>
                    <a:pt x="286" y="42"/>
                  </a:lnTo>
                  <a:lnTo>
                    <a:pt x="290" y="38"/>
                  </a:lnTo>
                  <a:lnTo>
                    <a:pt x="292" y="36"/>
                  </a:lnTo>
                  <a:lnTo>
                    <a:pt x="294" y="32"/>
                  </a:lnTo>
                  <a:lnTo>
                    <a:pt x="296" y="30"/>
                  </a:lnTo>
                  <a:lnTo>
                    <a:pt x="296" y="26"/>
                  </a:lnTo>
                  <a:lnTo>
                    <a:pt x="296" y="24"/>
                  </a:lnTo>
                  <a:lnTo>
                    <a:pt x="296" y="20"/>
                  </a:lnTo>
                  <a:lnTo>
                    <a:pt x="296" y="18"/>
                  </a:lnTo>
                  <a:lnTo>
                    <a:pt x="294" y="14"/>
                  </a:lnTo>
                  <a:lnTo>
                    <a:pt x="292" y="12"/>
                  </a:lnTo>
                  <a:lnTo>
                    <a:pt x="290" y="10"/>
                  </a:lnTo>
                  <a:lnTo>
                    <a:pt x="288" y="8"/>
                  </a:lnTo>
                  <a:lnTo>
                    <a:pt x="284" y="6"/>
                  </a:lnTo>
                  <a:lnTo>
                    <a:pt x="282" y="4"/>
                  </a:lnTo>
                  <a:lnTo>
                    <a:pt x="278" y="4"/>
                  </a:lnTo>
                  <a:lnTo>
                    <a:pt x="274" y="2"/>
                  </a:lnTo>
                  <a:lnTo>
                    <a:pt x="268" y="2"/>
                  </a:lnTo>
                  <a:lnTo>
                    <a:pt x="264" y="0"/>
                  </a:lnTo>
                  <a:lnTo>
                    <a:pt x="258" y="0"/>
                  </a:lnTo>
                  <a:lnTo>
                    <a:pt x="256" y="0"/>
                  </a:lnTo>
                  <a:lnTo>
                    <a:pt x="248" y="0"/>
                  </a:lnTo>
                  <a:lnTo>
                    <a:pt x="242" y="2"/>
                  </a:lnTo>
                  <a:lnTo>
                    <a:pt x="236" y="2"/>
                  </a:lnTo>
                  <a:lnTo>
                    <a:pt x="232" y="4"/>
                  </a:lnTo>
                  <a:lnTo>
                    <a:pt x="226" y="4"/>
                  </a:lnTo>
                  <a:lnTo>
                    <a:pt x="220" y="6"/>
                  </a:lnTo>
                  <a:lnTo>
                    <a:pt x="216" y="8"/>
                  </a:lnTo>
                  <a:lnTo>
                    <a:pt x="210" y="10"/>
                  </a:lnTo>
                  <a:lnTo>
                    <a:pt x="206" y="12"/>
                  </a:lnTo>
                  <a:lnTo>
                    <a:pt x="202" y="14"/>
                  </a:lnTo>
                  <a:lnTo>
                    <a:pt x="198" y="18"/>
                  </a:lnTo>
                  <a:lnTo>
                    <a:pt x="194" y="20"/>
                  </a:lnTo>
                  <a:lnTo>
                    <a:pt x="190" y="24"/>
                  </a:lnTo>
                  <a:lnTo>
                    <a:pt x="188" y="26"/>
                  </a:lnTo>
                  <a:lnTo>
                    <a:pt x="186" y="30"/>
                  </a:lnTo>
                  <a:lnTo>
                    <a:pt x="184" y="30"/>
                  </a:lnTo>
                  <a:lnTo>
                    <a:pt x="182" y="36"/>
                  </a:lnTo>
                  <a:lnTo>
                    <a:pt x="182" y="38"/>
                  </a:lnTo>
                  <a:lnTo>
                    <a:pt x="182" y="42"/>
                  </a:lnTo>
                  <a:lnTo>
                    <a:pt x="182" y="44"/>
                  </a:lnTo>
                  <a:lnTo>
                    <a:pt x="182" y="46"/>
                  </a:lnTo>
                  <a:lnTo>
                    <a:pt x="184" y="48"/>
                  </a:lnTo>
                  <a:lnTo>
                    <a:pt x="186" y="52"/>
                  </a:lnTo>
                  <a:lnTo>
                    <a:pt x="190" y="54"/>
                  </a:lnTo>
                  <a:lnTo>
                    <a:pt x="192" y="56"/>
                  </a:lnTo>
                  <a:lnTo>
                    <a:pt x="196" y="56"/>
                  </a:lnTo>
                  <a:lnTo>
                    <a:pt x="200" y="58"/>
                  </a:lnTo>
                  <a:lnTo>
                    <a:pt x="204" y="60"/>
                  </a:lnTo>
                  <a:lnTo>
                    <a:pt x="210" y="60"/>
                  </a:lnTo>
                  <a:lnTo>
                    <a:pt x="206" y="60"/>
                  </a:lnTo>
                  <a:lnTo>
                    <a:pt x="128" y="76"/>
                  </a:lnTo>
                  <a:lnTo>
                    <a:pt x="34" y="182"/>
                  </a:lnTo>
                  <a:lnTo>
                    <a:pt x="38" y="186"/>
                  </a:lnTo>
                  <a:lnTo>
                    <a:pt x="44" y="190"/>
                  </a:lnTo>
                  <a:lnTo>
                    <a:pt x="58" y="190"/>
                  </a:lnTo>
                  <a:lnTo>
                    <a:pt x="68" y="186"/>
                  </a:lnTo>
                  <a:lnTo>
                    <a:pt x="76" y="182"/>
                  </a:lnTo>
                  <a:lnTo>
                    <a:pt x="114" y="148"/>
                  </a:lnTo>
                  <a:lnTo>
                    <a:pt x="0" y="305"/>
                  </a:lnTo>
                  <a:lnTo>
                    <a:pt x="0" y="309"/>
                  </a:lnTo>
                  <a:lnTo>
                    <a:pt x="14" y="311"/>
                  </a:lnTo>
                  <a:lnTo>
                    <a:pt x="38" y="313"/>
                  </a:lnTo>
                  <a:lnTo>
                    <a:pt x="54" y="309"/>
                  </a:lnTo>
                  <a:lnTo>
                    <a:pt x="64" y="305"/>
                  </a:lnTo>
                  <a:lnTo>
                    <a:pt x="164" y="190"/>
                  </a:lnTo>
                  <a:lnTo>
                    <a:pt x="134" y="305"/>
                  </a:lnTo>
                  <a:lnTo>
                    <a:pt x="136" y="307"/>
                  </a:lnTo>
                  <a:lnTo>
                    <a:pt x="146" y="311"/>
                  </a:lnTo>
                  <a:lnTo>
                    <a:pt x="168" y="311"/>
                  </a:lnTo>
                  <a:lnTo>
                    <a:pt x="186" y="309"/>
                  </a:lnTo>
                  <a:lnTo>
                    <a:pt x="200" y="305"/>
                  </a:lnTo>
                  <a:lnTo>
                    <a:pt x="246" y="148"/>
                  </a:lnTo>
                  <a:lnTo>
                    <a:pt x="250" y="182"/>
                  </a:lnTo>
                  <a:lnTo>
                    <a:pt x="250" y="188"/>
                  </a:lnTo>
                  <a:lnTo>
                    <a:pt x="258" y="190"/>
                  </a:lnTo>
                  <a:lnTo>
                    <a:pt x="266" y="190"/>
                  </a:lnTo>
                  <a:lnTo>
                    <a:pt x="280" y="188"/>
                  </a:lnTo>
                  <a:lnTo>
                    <a:pt x="286" y="182"/>
                  </a:lnTo>
                  <a:lnTo>
                    <a:pt x="304" y="72"/>
                  </a:lnTo>
                  <a:lnTo>
                    <a:pt x="252" y="60"/>
                  </a:lnTo>
                  <a:lnTo>
                    <a:pt x="244" y="60"/>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377" name="Freeform 161"/>
            <p:cNvSpPr>
              <a:spLocks/>
            </p:cNvSpPr>
            <p:nvPr/>
          </p:nvSpPr>
          <p:spPr bwMode="gray">
            <a:xfrm>
              <a:off x="3416" y="1860"/>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78" name="Freeform 162"/>
            <p:cNvSpPr>
              <a:spLocks/>
            </p:cNvSpPr>
            <p:nvPr/>
          </p:nvSpPr>
          <p:spPr bwMode="gray">
            <a:xfrm>
              <a:off x="3356" y="1830"/>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379" name="Freeform 163"/>
            <p:cNvSpPr>
              <a:spLocks/>
            </p:cNvSpPr>
            <p:nvPr/>
          </p:nvSpPr>
          <p:spPr bwMode="gray">
            <a:xfrm>
              <a:off x="3370" y="1889"/>
              <a:ext cx="2" cy="8"/>
            </a:xfrm>
            <a:custGeom>
              <a:avLst/>
              <a:gdLst>
                <a:gd name="T0" fmla="*/ 0 w 2"/>
                <a:gd name="T1" fmla="*/ 0 h 8"/>
                <a:gd name="T2" fmla="*/ 2 w 2"/>
                <a:gd name="T3" fmla="*/ 0 h 8"/>
                <a:gd name="T4" fmla="*/ 0 w 2"/>
                <a:gd name="T5" fmla="*/ 8 h 8"/>
                <a:gd name="T6" fmla="*/ 0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0" y="0"/>
                  </a:moveTo>
                  <a:lnTo>
                    <a:pt x="2" y="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80" name="Freeform 164"/>
            <p:cNvSpPr>
              <a:spLocks/>
            </p:cNvSpPr>
            <p:nvPr/>
          </p:nvSpPr>
          <p:spPr bwMode="gray">
            <a:xfrm>
              <a:off x="3376" y="1975"/>
              <a:ext cx="62" cy="166"/>
            </a:xfrm>
            <a:custGeom>
              <a:avLst/>
              <a:gdLst>
                <a:gd name="T0" fmla="*/ 0 w 62"/>
                <a:gd name="T1" fmla="*/ 0 h 166"/>
                <a:gd name="T2" fmla="*/ 62 w 62"/>
                <a:gd name="T3" fmla="*/ 158 h 166"/>
                <a:gd name="T4" fmla="*/ 60 w 62"/>
                <a:gd name="T5" fmla="*/ 166 h 166"/>
                <a:gd name="T6" fmla="*/ 0 w 62"/>
                <a:gd name="T7" fmla="*/ 8 h 166"/>
                <a:gd name="T8" fmla="*/ 0 w 62"/>
                <a:gd name="T9" fmla="*/ 0 h 166"/>
                <a:gd name="T10" fmla="*/ 0 60000 65536"/>
                <a:gd name="T11" fmla="*/ 0 60000 65536"/>
                <a:gd name="T12" fmla="*/ 0 60000 65536"/>
                <a:gd name="T13" fmla="*/ 0 60000 65536"/>
                <a:gd name="T14" fmla="*/ 0 60000 65536"/>
                <a:gd name="T15" fmla="*/ 0 w 62"/>
                <a:gd name="T16" fmla="*/ 0 h 166"/>
                <a:gd name="T17" fmla="*/ 62 w 62"/>
                <a:gd name="T18" fmla="*/ 166 h 166"/>
              </a:gdLst>
              <a:ahLst/>
              <a:cxnLst>
                <a:cxn ang="T10">
                  <a:pos x="T0" y="T1"/>
                </a:cxn>
                <a:cxn ang="T11">
                  <a:pos x="T2" y="T3"/>
                </a:cxn>
                <a:cxn ang="T12">
                  <a:pos x="T4" y="T5"/>
                </a:cxn>
                <a:cxn ang="T13">
                  <a:pos x="T6" y="T7"/>
                </a:cxn>
                <a:cxn ang="T14">
                  <a:pos x="T8" y="T9"/>
                </a:cxn>
              </a:cxnLst>
              <a:rect l="T15" t="T16" r="T17" b="T18"/>
              <a:pathLst>
                <a:path w="62" h="166">
                  <a:moveTo>
                    <a:pt x="0" y="0"/>
                  </a:moveTo>
                  <a:lnTo>
                    <a:pt x="62" y="158"/>
                  </a:lnTo>
                  <a:lnTo>
                    <a:pt x="60" y="166"/>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381" name="Freeform 165"/>
            <p:cNvSpPr>
              <a:spLocks/>
            </p:cNvSpPr>
            <p:nvPr/>
          </p:nvSpPr>
          <p:spPr bwMode="gray">
            <a:xfrm>
              <a:off x="3494" y="1975"/>
              <a:ext cx="40" cy="44"/>
            </a:xfrm>
            <a:custGeom>
              <a:avLst/>
              <a:gdLst>
                <a:gd name="T0" fmla="*/ 2 w 40"/>
                <a:gd name="T1" fmla="*/ 0 h 44"/>
                <a:gd name="T2" fmla="*/ 40 w 40"/>
                <a:gd name="T3" fmla="*/ 36 h 44"/>
                <a:gd name="T4" fmla="*/ 40 w 40"/>
                <a:gd name="T5" fmla="*/ 44 h 44"/>
                <a:gd name="T6" fmla="*/ 0 w 40"/>
                <a:gd name="T7" fmla="*/ 8 h 44"/>
                <a:gd name="T8" fmla="*/ 2 w 40"/>
                <a:gd name="T9" fmla="*/ 0 h 44"/>
                <a:gd name="T10" fmla="*/ 0 60000 65536"/>
                <a:gd name="T11" fmla="*/ 0 60000 65536"/>
                <a:gd name="T12" fmla="*/ 0 60000 65536"/>
                <a:gd name="T13" fmla="*/ 0 60000 65536"/>
                <a:gd name="T14" fmla="*/ 0 60000 65536"/>
                <a:gd name="T15" fmla="*/ 0 w 40"/>
                <a:gd name="T16" fmla="*/ 0 h 44"/>
                <a:gd name="T17" fmla="*/ 40 w 40"/>
                <a:gd name="T18" fmla="*/ 44 h 44"/>
              </a:gdLst>
              <a:ahLst/>
              <a:cxnLst>
                <a:cxn ang="T10">
                  <a:pos x="T0" y="T1"/>
                </a:cxn>
                <a:cxn ang="T11">
                  <a:pos x="T2" y="T3"/>
                </a:cxn>
                <a:cxn ang="T12">
                  <a:pos x="T4" y="T5"/>
                </a:cxn>
                <a:cxn ang="T13">
                  <a:pos x="T6" y="T7"/>
                </a:cxn>
                <a:cxn ang="T14">
                  <a:pos x="T8" y="T9"/>
                </a:cxn>
              </a:cxnLst>
              <a:rect l="T15" t="T16" r="T17" b="T18"/>
              <a:pathLst>
                <a:path w="40" h="44">
                  <a:moveTo>
                    <a:pt x="2" y="0"/>
                  </a:moveTo>
                  <a:lnTo>
                    <a:pt x="40" y="36"/>
                  </a:lnTo>
                  <a:lnTo>
                    <a:pt x="40" y="44"/>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82" name="Freeform 166"/>
            <p:cNvSpPr>
              <a:spLocks/>
            </p:cNvSpPr>
            <p:nvPr/>
          </p:nvSpPr>
          <p:spPr bwMode="gray">
            <a:xfrm>
              <a:off x="3416" y="1860"/>
              <a:ext cx="2" cy="10"/>
            </a:xfrm>
            <a:custGeom>
              <a:avLst/>
              <a:gdLst>
                <a:gd name="T0" fmla="*/ 2 w 2"/>
                <a:gd name="T1" fmla="*/ 2 h 10"/>
                <a:gd name="T2" fmla="*/ 0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83" name="Freeform 167"/>
            <p:cNvSpPr>
              <a:spLocks/>
            </p:cNvSpPr>
            <p:nvPr/>
          </p:nvSpPr>
          <p:spPr bwMode="gray">
            <a:xfrm>
              <a:off x="3362" y="1830"/>
              <a:ext cx="6" cy="10"/>
            </a:xfrm>
            <a:custGeom>
              <a:avLst/>
              <a:gdLst>
                <a:gd name="T0" fmla="*/ 6 w 6"/>
                <a:gd name="T1" fmla="*/ 2 h 10"/>
                <a:gd name="T2" fmla="*/ 0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384" name="Freeform 168"/>
            <p:cNvSpPr>
              <a:spLocks/>
            </p:cNvSpPr>
            <p:nvPr/>
          </p:nvSpPr>
          <p:spPr bwMode="gray">
            <a:xfrm>
              <a:off x="3352" y="1830"/>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85" name="Freeform 169"/>
            <p:cNvSpPr>
              <a:spLocks/>
            </p:cNvSpPr>
            <p:nvPr/>
          </p:nvSpPr>
          <p:spPr bwMode="gray">
            <a:xfrm>
              <a:off x="3376" y="1975"/>
              <a:ext cx="2" cy="44"/>
            </a:xfrm>
            <a:custGeom>
              <a:avLst/>
              <a:gdLst>
                <a:gd name="T0" fmla="*/ 2 w 2"/>
                <a:gd name="T1" fmla="*/ 36 h 44"/>
                <a:gd name="T2" fmla="*/ 0 w 2"/>
                <a:gd name="T3" fmla="*/ 0 h 44"/>
                <a:gd name="T4" fmla="*/ 0 w 2"/>
                <a:gd name="T5" fmla="*/ 8 h 44"/>
                <a:gd name="T6" fmla="*/ 0 w 2"/>
                <a:gd name="T7" fmla="*/ 44 h 44"/>
                <a:gd name="T8" fmla="*/ 2 w 2"/>
                <a:gd name="T9" fmla="*/ 36 h 44"/>
                <a:gd name="T10" fmla="*/ 0 60000 65536"/>
                <a:gd name="T11" fmla="*/ 0 60000 65536"/>
                <a:gd name="T12" fmla="*/ 0 60000 65536"/>
                <a:gd name="T13" fmla="*/ 0 60000 65536"/>
                <a:gd name="T14" fmla="*/ 0 60000 65536"/>
                <a:gd name="T15" fmla="*/ 0 w 2"/>
                <a:gd name="T16" fmla="*/ 0 h 44"/>
                <a:gd name="T17" fmla="*/ 2 w 2"/>
                <a:gd name="T18" fmla="*/ 44 h 44"/>
              </a:gdLst>
              <a:ahLst/>
              <a:cxnLst>
                <a:cxn ang="T10">
                  <a:pos x="T0" y="T1"/>
                </a:cxn>
                <a:cxn ang="T11">
                  <a:pos x="T2" y="T3"/>
                </a:cxn>
                <a:cxn ang="T12">
                  <a:pos x="T4" y="T5"/>
                </a:cxn>
                <a:cxn ang="T13">
                  <a:pos x="T6" y="T7"/>
                </a:cxn>
                <a:cxn ang="T14">
                  <a:pos x="T8" y="T9"/>
                </a:cxn>
              </a:cxnLst>
              <a:rect l="T15" t="T16" r="T17" b="T18"/>
              <a:pathLst>
                <a:path w="2" h="44">
                  <a:moveTo>
                    <a:pt x="2" y="36"/>
                  </a:moveTo>
                  <a:lnTo>
                    <a:pt x="0" y="0"/>
                  </a:lnTo>
                  <a:lnTo>
                    <a:pt x="0" y="8"/>
                  </a:lnTo>
                  <a:lnTo>
                    <a:pt x="0" y="44"/>
                  </a:lnTo>
                  <a:lnTo>
                    <a:pt x="2" y="36"/>
                  </a:lnTo>
                  <a:close/>
                </a:path>
              </a:pathLst>
            </a:custGeom>
            <a:solidFill>
              <a:srgbClr val="FFFFFF"/>
            </a:solidFill>
            <a:ln w="6350">
              <a:solidFill>
                <a:srgbClr val="000000"/>
              </a:solidFill>
              <a:round/>
              <a:headEnd/>
              <a:tailEnd/>
            </a:ln>
          </p:spPr>
          <p:txBody>
            <a:bodyPr/>
            <a:lstStyle/>
            <a:p>
              <a:endParaRPr lang="fr-FR"/>
            </a:p>
          </p:txBody>
        </p:sp>
        <p:sp>
          <p:nvSpPr>
            <p:cNvPr id="9386" name="Freeform 170" descr="Papyrus"/>
            <p:cNvSpPr>
              <a:spLocks/>
            </p:cNvSpPr>
            <p:nvPr/>
          </p:nvSpPr>
          <p:spPr bwMode="gray">
            <a:xfrm>
              <a:off x="3436" y="2133"/>
              <a:ext cx="6" cy="14"/>
            </a:xfrm>
            <a:custGeom>
              <a:avLst/>
              <a:gdLst>
                <a:gd name="T0" fmla="*/ 2 w 6"/>
                <a:gd name="T1" fmla="*/ 0 h 14"/>
                <a:gd name="T2" fmla="*/ 6 w 6"/>
                <a:gd name="T3" fmla="*/ 6 h 14"/>
                <a:gd name="T4" fmla="*/ 6 w 6"/>
                <a:gd name="T5" fmla="*/ 14 h 14"/>
                <a:gd name="T6" fmla="*/ 0 w 6"/>
                <a:gd name="T7" fmla="*/ 8 h 14"/>
                <a:gd name="T8" fmla="*/ 2 w 6"/>
                <a:gd name="T9" fmla="*/ 0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0"/>
                  </a:moveTo>
                  <a:lnTo>
                    <a:pt x="6" y="6"/>
                  </a:lnTo>
                  <a:lnTo>
                    <a:pt x="6"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87" name="Freeform 171" descr="Papyrus"/>
            <p:cNvSpPr>
              <a:spLocks/>
            </p:cNvSpPr>
            <p:nvPr/>
          </p:nvSpPr>
          <p:spPr bwMode="gray">
            <a:xfrm>
              <a:off x="3534" y="2011"/>
              <a:ext cx="8" cy="12"/>
            </a:xfrm>
            <a:custGeom>
              <a:avLst/>
              <a:gdLst>
                <a:gd name="T0" fmla="*/ 0 w 8"/>
                <a:gd name="T1" fmla="*/ 0 h 12"/>
                <a:gd name="T2" fmla="*/ 8 w 8"/>
                <a:gd name="T3" fmla="*/ 4 h 12"/>
                <a:gd name="T4" fmla="*/ 6 w 8"/>
                <a:gd name="T5" fmla="*/ 12 h 12"/>
                <a:gd name="T6" fmla="*/ 0 w 8"/>
                <a:gd name="T7" fmla="*/ 8 h 12"/>
                <a:gd name="T8" fmla="*/ 0 w 8"/>
                <a:gd name="T9" fmla="*/ 0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0" y="0"/>
                  </a:moveTo>
                  <a:lnTo>
                    <a:pt x="8" y="4"/>
                  </a:lnTo>
                  <a:lnTo>
                    <a:pt x="6"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88" name="Freeform 172"/>
            <p:cNvSpPr>
              <a:spLocks/>
            </p:cNvSpPr>
            <p:nvPr/>
          </p:nvSpPr>
          <p:spPr bwMode="gray">
            <a:xfrm>
              <a:off x="3416" y="1862"/>
              <a:ext cx="2" cy="10"/>
            </a:xfrm>
            <a:custGeom>
              <a:avLst/>
              <a:gdLst>
                <a:gd name="T0" fmla="*/ 2 w 2"/>
                <a:gd name="T1" fmla="*/ 2 h 10"/>
                <a:gd name="T2" fmla="*/ 2 w 2"/>
                <a:gd name="T3" fmla="*/ 0 h 10"/>
                <a:gd name="T4" fmla="*/ 0 w 2"/>
                <a:gd name="T5" fmla="*/ 8 h 10"/>
                <a:gd name="T6" fmla="*/ 2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2"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89" name="Freeform 173"/>
            <p:cNvSpPr>
              <a:spLocks/>
            </p:cNvSpPr>
            <p:nvPr/>
          </p:nvSpPr>
          <p:spPr bwMode="gray">
            <a:xfrm>
              <a:off x="3366" y="1832"/>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390" name="Freeform 174"/>
            <p:cNvSpPr>
              <a:spLocks/>
            </p:cNvSpPr>
            <p:nvPr/>
          </p:nvSpPr>
          <p:spPr bwMode="gray">
            <a:xfrm>
              <a:off x="3348" y="1830"/>
              <a:ext cx="4" cy="8"/>
            </a:xfrm>
            <a:custGeom>
              <a:avLst/>
              <a:gdLst>
                <a:gd name="T0" fmla="*/ 4 w 4"/>
                <a:gd name="T1" fmla="*/ 0 h 8"/>
                <a:gd name="T2" fmla="*/ 2 w 4"/>
                <a:gd name="T3" fmla="*/ 0 h 8"/>
                <a:gd name="T4" fmla="*/ 0 w 4"/>
                <a:gd name="T5" fmla="*/ 8 h 8"/>
                <a:gd name="T6" fmla="*/ 4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2" y="0"/>
                  </a:lnTo>
                  <a:lnTo>
                    <a:pt x="0" y="8"/>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391" name="Freeform 175" descr="Papyrus"/>
            <p:cNvSpPr>
              <a:spLocks/>
            </p:cNvSpPr>
            <p:nvPr/>
          </p:nvSpPr>
          <p:spPr bwMode="gray">
            <a:xfrm>
              <a:off x="3374" y="2011"/>
              <a:ext cx="4" cy="12"/>
            </a:xfrm>
            <a:custGeom>
              <a:avLst/>
              <a:gdLst>
                <a:gd name="T0" fmla="*/ 2 w 4"/>
                <a:gd name="T1" fmla="*/ 4 h 12"/>
                <a:gd name="T2" fmla="*/ 4 w 4"/>
                <a:gd name="T3" fmla="*/ 0 h 12"/>
                <a:gd name="T4" fmla="*/ 2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2"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92" name="Freeform 176" descr="Papyrus"/>
            <p:cNvSpPr>
              <a:spLocks/>
            </p:cNvSpPr>
            <p:nvPr/>
          </p:nvSpPr>
          <p:spPr bwMode="gray">
            <a:xfrm>
              <a:off x="3540" y="2015"/>
              <a:ext cx="12" cy="10"/>
            </a:xfrm>
            <a:custGeom>
              <a:avLst/>
              <a:gdLst>
                <a:gd name="T0" fmla="*/ 2 w 12"/>
                <a:gd name="T1" fmla="*/ 0 h 10"/>
                <a:gd name="T2" fmla="*/ 12 w 12"/>
                <a:gd name="T3" fmla="*/ 2 h 10"/>
                <a:gd name="T4" fmla="*/ 10 w 12"/>
                <a:gd name="T5" fmla="*/ 10 h 10"/>
                <a:gd name="T6" fmla="*/ 0 w 12"/>
                <a:gd name="T7" fmla="*/ 8 h 10"/>
                <a:gd name="T8" fmla="*/ 2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0"/>
                  </a:moveTo>
                  <a:lnTo>
                    <a:pt x="12"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93" name="Freeform 177"/>
            <p:cNvSpPr>
              <a:spLocks/>
            </p:cNvSpPr>
            <p:nvPr/>
          </p:nvSpPr>
          <p:spPr bwMode="gray">
            <a:xfrm>
              <a:off x="3418" y="1864"/>
              <a:ext cx="2" cy="12"/>
            </a:xfrm>
            <a:custGeom>
              <a:avLst/>
              <a:gdLst>
                <a:gd name="T0" fmla="*/ 2 w 2"/>
                <a:gd name="T1" fmla="*/ 4 h 12"/>
                <a:gd name="T2" fmla="*/ 0 w 2"/>
                <a:gd name="T3" fmla="*/ 0 h 12"/>
                <a:gd name="T4" fmla="*/ 0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0" y="0"/>
                  </a:lnTo>
                  <a:lnTo>
                    <a:pt x="0"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394" name="Freeform 178"/>
            <p:cNvSpPr>
              <a:spLocks/>
            </p:cNvSpPr>
            <p:nvPr/>
          </p:nvSpPr>
          <p:spPr bwMode="gray">
            <a:xfrm>
              <a:off x="3370" y="1832"/>
              <a:ext cx="8" cy="10"/>
            </a:xfrm>
            <a:custGeom>
              <a:avLst/>
              <a:gdLst>
                <a:gd name="T0" fmla="*/ 8 w 8"/>
                <a:gd name="T1" fmla="*/ 2 h 10"/>
                <a:gd name="T2" fmla="*/ 2 w 8"/>
                <a:gd name="T3" fmla="*/ 0 h 10"/>
                <a:gd name="T4" fmla="*/ 0 w 8"/>
                <a:gd name="T5" fmla="*/ 8 h 10"/>
                <a:gd name="T6" fmla="*/ 6 w 8"/>
                <a:gd name="T7" fmla="*/ 10 h 10"/>
                <a:gd name="T8" fmla="*/ 8 w 8"/>
                <a:gd name="T9" fmla="*/ 2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8" y="2"/>
                  </a:moveTo>
                  <a:lnTo>
                    <a:pt x="2" y="0"/>
                  </a:lnTo>
                  <a:lnTo>
                    <a:pt x="0" y="8"/>
                  </a:lnTo>
                  <a:lnTo>
                    <a:pt x="6" y="10"/>
                  </a:lnTo>
                  <a:lnTo>
                    <a:pt x="8" y="2"/>
                  </a:lnTo>
                  <a:close/>
                </a:path>
              </a:pathLst>
            </a:custGeom>
            <a:solidFill>
              <a:srgbClr val="FFFFFF"/>
            </a:solidFill>
            <a:ln w="6350">
              <a:solidFill>
                <a:srgbClr val="000000"/>
              </a:solidFill>
              <a:round/>
              <a:headEnd/>
              <a:tailEnd/>
            </a:ln>
          </p:spPr>
          <p:txBody>
            <a:bodyPr/>
            <a:lstStyle/>
            <a:p>
              <a:endParaRPr lang="fr-FR"/>
            </a:p>
          </p:txBody>
        </p:sp>
        <p:sp>
          <p:nvSpPr>
            <p:cNvPr id="9395" name="Freeform 179"/>
            <p:cNvSpPr>
              <a:spLocks/>
            </p:cNvSpPr>
            <p:nvPr/>
          </p:nvSpPr>
          <p:spPr bwMode="gray">
            <a:xfrm>
              <a:off x="3348" y="183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396" name="Freeform 180" descr="Papyrus"/>
            <p:cNvSpPr>
              <a:spLocks/>
            </p:cNvSpPr>
            <p:nvPr/>
          </p:nvSpPr>
          <p:spPr bwMode="gray">
            <a:xfrm>
              <a:off x="3368" y="2015"/>
              <a:ext cx="8" cy="12"/>
            </a:xfrm>
            <a:custGeom>
              <a:avLst/>
              <a:gdLst>
                <a:gd name="T0" fmla="*/ 2 w 8"/>
                <a:gd name="T1" fmla="*/ 4 h 12"/>
                <a:gd name="T2" fmla="*/ 8 w 8"/>
                <a:gd name="T3" fmla="*/ 0 h 12"/>
                <a:gd name="T4" fmla="*/ 6 w 8"/>
                <a:gd name="T5" fmla="*/ 8 h 12"/>
                <a:gd name="T6" fmla="*/ 0 w 8"/>
                <a:gd name="T7" fmla="*/ 12 h 12"/>
                <a:gd name="T8" fmla="*/ 2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4"/>
                  </a:moveTo>
                  <a:lnTo>
                    <a:pt x="8" y="0"/>
                  </a:lnTo>
                  <a:lnTo>
                    <a:pt x="6"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397" name="Freeform 181"/>
            <p:cNvSpPr>
              <a:spLocks/>
            </p:cNvSpPr>
            <p:nvPr/>
          </p:nvSpPr>
          <p:spPr bwMode="gray">
            <a:xfrm>
              <a:off x="3418" y="1868"/>
              <a:ext cx="2" cy="10"/>
            </a:xfrm>
            <a:custGeom>
              <a:avLst/>
              <a:gdLst>
                <a:gd name="T0" fmla="*/ 2 w 2"/>
                <a:gd name="T1" fmla="*/ 2 h 10"/>
                <a:gd name="T2" fmla="*/ 2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398" name="Freeform 182"/>
            <p:cNvSpPr>
              <a:spLocks/>
            </p:cNvSpPr>
            <p:nvPr/>
          </p:nvSpPr>
          <p:spPr bwMode="gray">
            <a:xfrm>
              <a:off x="3376" y="1834"/>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399" name="Freeform 183"/>
            <p:cNvSpPr>
              <a:spLocks/>
            </p:cNvSpPr>
            <p:nvPr/>
          </p:nvSpPr>
          <p:spPr bwMode="gray">
            <a:xfrm>
              <a:off x="3342" y="1830"/>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400" name="Freeform 184"/>
            <p:cNvSpPr>
              <a:spLocks/>
            </p:cNvSpPr>
            <p:nvPr/>
          </p:nvSpPr>
          <p:spPr bwMode="gray">
            <a:xfrm>
              <a:off x="3418" y="1870"/>
              <a:ext cx="2" cy="12"/>
            </a:xfrm>
            <a:custGeom>
              <a:avLst/>
              <a:gdLst>
                <a:gd name="T0" fmla="*/ 2 w 2"/>
                <a:gd name="T1" fmla="*/ 4 h 12"/>
                <a:gd name="T2" fmla="*/ 2 w 2"/>
                <a:gd name="T3" fmla="*/ 0 h 12"/>
                <a:gd name="T4" fmla="*/ 0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0"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401" name="Freeform 185"/>
            <p:cNvSpPr>
              <a:spLocks/>
            </p:cNvSpPr>
            <p:nvPr/>
          </p:nvSpPr>
          <p:spPr bwMode="gray">
            <a:xfrm>
              <a:off x="3380" y="1836"/>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02" name="Rectangle 186"/>
            <p:cNvSpPr>
              <a:spLocks noChangeArrowheads="1"/>
            </p:cNvSpPr>
            <p:nvPr/>
          </p:nvSpPr>
          <p:spPr bwMode="gray">
            <a:xfrm>
              <a:off x="3340" y="1832"/>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403" name="Freeform 187"/>
            <p:cNvSpPr>
              <a:spLocks/>
            </p:cNvSpPr>
            <p:nvPr/>
          </p:nvSpPr>
          <p:spPr bwMode="gray">
            <a:xfrm>
              <a:off x="3418" y="1874"/>
              <a:ext cx="2" cy="10"/>
            </a:xfrm>
            <a:custGeom>
              <a:avLst/>
              <a:gdLst>
                <a:gd name="T0" fmla="*/ 2 w 2"/>
                <a:gd name="T1" fmla="*/ 2 h 10"/>
                <a:gd name="T2" fmla="*/ 2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404" name="Freeform 188"/>
            <p:cNvSpPr>
              <a:spLocks/>
            </p:cNvSpPr>
            <p:nvPr/>
          </p:nvSpPr>
          <p:spPr bwMode="gray">
            <a:xfrm>
              <a:off x="3386" y="1838"/>
              <a:ext cx="6" cy="10"/>
            </a:xfrm>
            <a:custGeom>
              <a:avLst/>
              <a:gdLst>
                <a:gd name="T0" fmla="*/ 6 w 6"/>
                <a:gd name="T1" fmla="*/ 2 h 10"/>
                <a:gd name="T2" fmla="*/ 0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05" name="Freeform 189"/>
            <p:cNvSpPr>
              <a:spLocks/>
            </p:cNvSpPr>
            <p:nvPr/>
          </p:nvSpPr>
          <p:spPr bwMode="gray">
            <a:xfrm>
              <a:off x="3334" y="1830"/>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406" name="Freeform 190"/>
            <p:cNvSpPr>
              <a:spLocks/>
            </p:cNvSpPr>
            <p:nvPr/>
          </p:nvSpPr>
          <p:spPr bwMode="gray">
            <a:xfrm>
              <a:off x="3416" y="1876"/>
              <a:ext cx="4" cy="9"/>
            </a:xfrm>
            <a:custGeom>
              <a:avLst/>
              <a:gdLst>
                <a:gd name="T0" fmla="*/ 2 w 4"/>
                <a:gd name="T1" fmla="*/ 2 h 9"/>
                <a:gd name="T2" fmla="*/ 4 w 4"/>
                <a:gd name="T3" fmla="*/ 0 h 9"/>
                <a:gd name="T4" fmla="*/ 2 w 4"/>
                <a:gd name="T5" fmla="*/ 8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8"/>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07" name="Freeform 191"/>
            <p:cNvSpPr>
              <a:spLocks/>
            </p:cNvSpPr>
            <p:nvPr/>
          </p:nvSpPr>
          <p:spPr bwMode="gray">
            <a:xfrm>
              <a:off x="3390" y="1840"/>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08" name="Rectangle 192"/>
            <p:cNvSpPr>
              <a:spLocks noChangeArrowheads="1"/>
            </p:cNvSpPr>
            <p:nvPr/>
          </p:nvSpPr>
          <p:spPr bwMode="gray">
            <a:xfrm>
              <a:off x="3332" y="1834"/>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409" name="Freeform 193"/>
            <p:cNvSpPr>
              <a:spLocks/>
            </p:cNvSpPr>
            <p:nvPr/>
          </p:nvSpPr>
          <p:spPr bwMode="gray">
            <a:xfrm>
              <a:off x="3414" y="1878"/>
              <a:ext cx="4" cy="9"/>
            </a:xfrm>
            <a:custGeom>
              <a:avLst/>
              <a:gdLst>
                <a:gd name="T0" fmla="*/ 2 w 4"/>
                <a:gd name="T1" fmla="*/ 2 h 9"/>
                <a:gd name="T2" fmla="*/ 4 w 4"/>
                <a:gd name="T3" fmla="*/ 0 h 9"/>
                <a:gd name="T4" fmla="*/ 2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10" name="Freeform 194"/>
            <p:cNvSpPr>
              <a:spLocks/>
            </p:cNvSpPr>
            <p:nvPr/>
          </p:nvSpPr>
          <p:spPr bwMode="gray">
            <a:xfrm>
              <a:off x="3394" y="1842"/>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11" name="Freeform 195"/>
            <p:cNvSpPr>
              <a:spLocks/>
            </p:cNvSpPr>
            <p:nvPr/>
          </p:nvSpPr>
          <p:spPr bwMode="gray">
            <a:xfrm>
              <a:off x="3326" y="1832"/>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412" name="Freeform 196"/>
            <p:cNvSpPr>
              <a:spLocks/>
            </p:cNvSpPr>
            <p:nvPr/>
          </p:nvSpPr>
          <p:spPr bwMode="gray">
            <a:xfrm>
              <a:off x="3412" y="1880"/>
              <a:ext cx="4" cy="9"/>
            </a:xfrm>
            <a:custGeom>
              <a:avLst/>
              <a:gdLst>
                <a:gd name="T0" fmla="*/ 2 w 4"/>
                <a:gd name="T1" fmla="*/ 2 h 9"/>
                <a:gd name="T2" fmla="*/ 4 w 4"/>
                <a:gd name="T3" fmla="*/ 0 h 9"/>
                <a:gd name="T4" fmla="*/ 2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13" name="Freeform 197"/>
            <p:cNvSpPr>
              <a:spLocks/>
            </p:cNvSpPr>
            <p:nvPr/>
          </p:nvSpPr>
          <p:spPr bwMode="gray">
            <a:xfrm>
              <a:off x="3398" y="1844"/>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14" name="Freeform 198"/>
            <p:cNvSpPr>
              <a:spLocks/>
            </p:cNvSpPr>
            <p:nvPr/>
          </p:nvSpPr>
          <p:spPr bwMode="gray">
            <a:xfrm>
              <a:off x="3324" y="1834"/>
              <a:ext cx="4" cy="10"/>
            </a:xfrm>
            <a:custGeom>
              <a:avLst/>
              <a:gdLst>
                <a:gd name="T0" fmla="*/ 4 w 4"/>
                <a:gd name="T1" fmla="*/ 0 h 10"/>
                <a:gd name="T2" fmla="*/ 0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415" name="Freeform 199"/>
            <p:cNvSpPr>
              <a:spLocks/>
            </p:cNvSpPr>
            <p:nvPr/>
          </p:nvSpPr>
          <p:spPr bwMode="gray">
            <a:xfrm>
              <a:off x="3410" y="1882"/>
              <a:ext cx="4" cy="9"/>
            </a:xfrm>
            <a:custGeom>
              <a:avLst/>
              <a:gdLst>
                <a:gd name="T0" fmla="*/ 2 w 4"/>
                <a:gd name="T1" fmla="*/ 2 h 9"/>
                <a:gd name="T2" fmla="*/ 4 w 4"/>
                <a:gd name="T3" fmla="*/ 0 h 9"/>
                <a:gd name="T4" fmla="*/ 2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2"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416" name="Freeform 200"/>
            <p:cNvSpPr>
              <a:spLocks/>
            </p:cNvSpPr>
            <p:nvPr/>
          </p:nvSpPr>
          <p:spPr bwMode="gray">
            <a:xfrm>
              <a:off x="3402" y="1846"/>
              <a:ext cx="6" cy="12"/>
            </a:xfrm>
            <a:custGeom>
              <a:avLst/>
              <a:gdLst>
                <a:gd name="T0" fmla="*/ 6 w 6"/>
                <a:gd name="T1" fmla="*/ 4 h 12"/>
                <a:gd name="T2" fmla="*/ 2 w 6"/>
                <a:gd name="T3" fmla="*/ 0 h 12"/>
                <a:gd name="T4" fmla="*/ 0 w 6"/>
                <a:gd name="T5" fmla="*/ 8 h 12"/>
                <a:gd name="T6" fmla="*/ 4 w 6"/>
                <a:gd name="T7" fmla="*/ 12 h 12"/>
                <a:gd name="T8" fmla="*/ 6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6" y="4"/>
                  </a:moveTo>
                  <a:lnTo>
                    <a:pt x="2" y="0"/>
                  </a:lnTo>
                  <a:lnTo>
                    <a:pt x="0" y="8"/>
                  </a:lnTo>
                  <a:lnTo>
                    <a:pt x="4" y="12"/>
                  </a:lnTo>
                  <a:lnTo>
                    <a:pt x="6" y="4"/>
                  </a:lnTo>
                  <a:close/>
                </a:path>
              </a:pathLst>
            </a:custGeom>
            <a:solidFill>
              <a:srgbClr val="FFFFFF"/>
            </a:solidFill>
            <a:ln w="6350">
              <a:solidFill>
                <a:srgbClr val="000000"/>
              </a:solidFill>
              <a:round/>
              <a:headEnd/>
              <a:tailEnd/>
            </a:ln>
          </p:spPr>
          <p:txBody>
            <a:bodyPr/>
            <a:lstStyle/>
            <a:p>
              <a:endParaRPr lang="fr-FR"/>
            </a:p>
          </p:txBody>
        </p:sp>
        <p:sp>
          <p:nvSpPr>
            <p:cNvPr id="9417" name="Freeform 201"/>
            <p:cNvSpPr>
              <a:spLocks/>
            </p:cNvSpPr>
            <p:nvPr/>
          </p:nvSpPr>
          <p:spPr bwMode="gray">
            <a:xfrm>
              <a:off x="3320" y="1836"/>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418" name="Freeform 202"/>
            <p:cNvSpPr>
              <a:spLocks/>
            </p:cNvSpPr>
            <p:nvPr/>
          </p:nvSpPr>
          <p:spPr bwMode="gray">
            <a:xfrm>
              <a:off x="3406" y="1884"/>
              <a:ext cx="6" cy="9"/>
            </a:xfrm>
            <a:custGeom>
              <a:avLst/>
              <a:gdLst>
                <a:gd name="T0" fmla="*/ 2 w 6"/>
                <a:gd name="T1" fmla="*/ 1 h 9"/>
                <a:gd name="T2" fmla="*/ 6 w 6"/>
                <a:gd name="T3" fmla="*/ 0 h 9"/>
                <a:gd name="T4" fmla="*/ 4 w 6"/>
                <a:gd name="T5" fmla="*/ 7 h 9"/>
                <a:gd name="T6" fmla="*/ 0 w 6"/>
                <a:gd name="T7" fmla="*/ 9 h 9"/>
                <a:gd name="T8" fmla="*/ 2 w 6"/>
                <a:gd name="T9" fmla="*/ 1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1"/>
                  </a:moveTo>
                  <a:lnTo>
                    <a:pt x="6" y="0"/>
                  </a:lnTo>
                  <a:lnTo>
                    <a:pt x="4" y="7"/>
                  </a:lnTo>
                  <a:lnTo>
                    <a:pt x="0" y="9"/>
                  </a:lnTo>
                  <a:lnTo>
                    <a:pt x="2" y="1"/>
                  </a:lnTo>
                  <a:close/>
                </a:path>
              </a:pathLst>
            </a:custGeom>
            <a:solidFill>
              <a:srgbClr val="FFFFFF"/>
            </a:solidFill>
            <a:ln w="6350">
              <a:solidFill>
                <a:srgbClr val="000000"/>
              </a:solidFill>
              <a:round/>
              <a:headEnd/>
              <a:tailEnd/>
            </a:ln>
          </p:spPr>
          <p:txBody>
            <a:bodyPr/>
            <a:lstStyle/>
            <a:p>
              <a:endParaRPr lang="fr-FR"/>
            </a:p>
          </p:txBody>
        </p:sp>
        <p:sp>
          <p:nvSpPr>
            <p:cNvPr id="9419" name="Freeform 203"/>
            <p:cNvSpPr>
              <a:spLocks/>
            </p:cNvSpPr>
            <p:nvPr/>
          </p:nvSpPr>
          <p:spPr bwMode="gray">
            <a:xfrm>
              <a:off x="3406" y="1850"/>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420" name="Freeform 204"/>
            <p:cNvSpPr>
              <a:spLocks/>
            </p:cNvSpPr>
            <p:nvPr/>
          </p:nvSpPr>
          <p:spPr bwMode="gray">
            <a:xfrm>
              <a:off x="3318" y="1838"/>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421" name="Freeform 205"/>
            <p:cNvSpPr>
              <a:spLocks/>
            </p:cNvSpPr>
            <p:nvPr/>
          </p:nvSpPr>
          <p:spPr bwMode="gray">
            <a:xfrm>
              <a:off x="3404" y="1885"/>
              <a:ext cx="4" cy="10"/>
            </a:xfrm>
            <a:custGeom>
              <a:avLst/>
              <a:gdLst>
                <a:gd name="T0" fmla="*/ 0 w 4"/>
                <a:gd name="T1" fmla="*/ 2 h 10"/>
                <a:gd name="T2" fmla="*/ 4 w 4"/>
                <a:gd name="T3" fmla="*/ 0 h 10"/>
                <a:gd name="T4" fmla="*/ 2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2"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422" name="Freeform 206"/>
            <p:cNvSpPr>
              <a:spLocks/>
            </p:cNvSpPr>
            <p:nvPr/>
          </p:nvSpPr>
          <p:spPr bwMode="gray">
            <a:xfrm>
              <a:off x="3410" y="1852"/>
              <a:ext cx="4" cy="12"/>
            </a:xfrm>
            <a:custGeom>
              <a:avLst/>
              <a:gdLst>
                <a:gd name="T0" fmla="*/ 4 w 4"/>
                <a:gd name="T1" fmla="*/ 4 h 12"/>
                <a:gd name="T2" fmla="*/ 0 w 4"/>
                <a:gd name="T3" fmla="*/ 0 h 12"/>
                <a:gd name="T4" fmla="*/ 0 w 4"/>
                <a:gd name="T5" fmla="*/ 8 h 12"/>
                <a:gd name="T6" fmla="*/ 2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0" y="0"/>
                  </a:lnTo>
                  <a:lnTo>
                    <a:pt x="0" y="8"/>
                  </a:lnTo>
                  <a:lnTo>
                    <a:pt x="2" y="12"/>
                  </a:lnTo>
                  <a:lnTo>
                    <a:pt x="4" y="4"/>
                  </a:lnTo>
                  <a:close/>
                </a:path>
              </a:pathLst>
            </a:custGeom>
            <a:solidFill>
              <a:srgbClr val="FFFFFF"/>
            </a:solidFill>
            <a:ln w="6350">
              <a:solidFill>
                <a:srgbClr val="000000"/>
              </a:solidFill>
              <a:round/>
              <a:headEnd/>
              <a:tailEnd/>
            </a:ln>
          </p:spPr>
          <p:txBody>
            <a:bodyPr/>
            <a:lstStyle/>
            <a:p>
              <a:endParaRPr lang="fr-FR"/>
            </a:p>
          </p:txBody>
        </p:sp>
        <p:sp>
          <p:nvSpPr>
            <p:cNvPr id="9423" name="Freeform 207"/>
            <p:cNvSpPr>
              <a:spLocks/>
            </p:cNvSpPr>
            <p:nvPr/>
          </p:nvSpPr>
          <p:spPr bwMode="gray">
            <a:xfrm>
              <a:off x="3316" y="1840"/>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424" name="Rectangle 208"/>
            <p:cNvSpPr>
              <a:spLocks noChangeArrowheads="1"/>
            </p:cNvSpPr>
            <p:nvPr/>
          </p:nvSpPr>
          <p:spPr bwMode="gray">
            <a:xfrm>
              <a:off x="3402" y="1889"/>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425" name="Freeform 209"/>
            <p:cNvSpPr>
              <a:spLocks/>
            </p:cNvSpPr>
            <p:nvPr/>
          </p:nvSpPr>
          <p:spPr bwMode="gray">
            <a:xfrm>
              <a:off x="3412" y="1856"/>
              <a:ext cx="4" cy="12"/>
            </a:xfrm>
            <a:custGeom>
              <a:avLst/>
              <a:gdLst>
                <a:gd name="T0" fmla="*/ 4 w 4"/>
                <a:gd name="T1" fmla="*/ 4 h 12"/>
                <a:gd name="T2" fmla="*/ 2 w 4"/>
                <a:gd name="T3" fmla="*/ 0 h 12"/>
                <a:gd name="T4" fmla="*/ 0 w 4"/>
                <a:gd name="T5" fmla="*/ 8 h 12"/>
                <a:gd name="T6" fmla="*/ 4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2" y="0"/>
                  </a:lnTo>
                  <a:lnTo>
                    <a:pt x="0" y="8"/>
                  </a:lnTo>
                  <a:lnTo>
                    <a:pt x="4" y="12"/>
                  </a:lnTo>
                  <a:lnTo>
                    <a:pt x="4" y="4"/>
                  </a:lnTo>
                  <a:close/>
                </a:path>
              </a:pathLst>
            </a:custGeom>
            <a:solidFill>
              <a:srgbClr val="FFFFFF"/>
            </a:solidFill>
            <a:ln w="6350">
              <a:solidFill>
                <a:srgbClr val="000000"/>
              </a:solidFill>
              <a:round/>
              <a:headEnd/>
              <a:tailEnd/>
            </a:ln>
          </p:spPr>
          <p:txBody>
            <a:bodyPr/>
            <a:lstStyle/>
            <a:p>
              <a:endParaRPr lang="fr-FR"/>
            </a:p>
          </p:txBody>
        </p:sp>
        <p:sp>
          <p:nvSpPr>
            <p:cNvPr id="9426" name="Freeform 210"/>
            <p:cNvSpPr>
              <a:spLocks/>
            </p:cNvSpPr>
            <p:nvPr/>
          </p:nvSpPr>
          <p:spPr bwMode="gray">
            <a:xfrm>
              <a:off x="3316" y="1842"/>
              <a:ext cx="2" cy="10"/>
            </a:xfrm>
            <a:custGeom>
              <a:avLst/>
              <a:gdLst>
                <a:gd name="T0" fmla="*/ 2 w 2"/>
                <a:gd name="T1" fmla="*/ 0 h 10"/>
                <a:gd name="T2" fmla="*/ 0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27" name="Freeform 211"/>
            <p:cNvSpPr>
              <a:spLocks/>
            </p:cNvSpPr>
            <p:nvPr/>
          </p:nvSpPr>
          <p:spPr bwMode="gray">
            <a:xfrm>
              <a:off x="3406" y="1887"/>
              <a:ext cx="64" cy="22"/>
            </a:xfrm>
            <a:custGeom>
              <a:avLst/>
              <a:gdLst>
                <a:gd name="T0" fmla="*/ 64 w 64"/>
                <a:gd name="T1" fmla="*/ 14 h 22"/>
                <a:gd name="T2" fmla="*/ 2 w 64"/>
                <a:gd name="T3" fmla="*/ 0 h 22"/>
                <a:gd name="T4" fmla="*/ 0 w 64"/>
                <a:gd name="T5" fmla="*/ 8 h 22"/>
                <a:gd name="T6" fmla="*/ 62 w 64"/>
                <a:gd name="T7" fmla="*/ 22 h 22"/>
                <a:gd name="T8" fmla="*/ 64 w 64"/>
                <a:gd name="T9" fmla="*/ 14 h 22"/>
                <a:gd name="T10" fmla="*/ 0 60000 65536"/>
                <a:gd name="T11" fmla="*/ 0 60000 65536"/>
                <a:gd name="T12" fmla="*/ 0 60000 65536"/>
                <a:gd name="T13" fmla="*/ 0 60000 65536"/>
                <a:gd name="T14" fmla="*/ 0 60000 65536"/>
                <a:gd name="T15" fmla="*/ 0 w 64"/>
                <a:gd name="T16" fmla="*/ 0 h 22"/>
                <a:gd name="T17" fmla="*/ 64 w 64"/>
                <a:gd name="T18" fmla="*/ 22 h 22"/>
              </a:gdLst>
              <a:ahLst/>
              <a:cxnLst>
                <a:cxn ang="T10">
                  <a:pos x="T0" y="T1"/>
                </a:cxn>
                <a:cxn ang="T11">
                  <a:pos x="T2" y="T3"/>
                </a:cxn>
                <a:cxn ang="T12">
                  <a:pos x="T4" y="T5"/>
                </a:cxn>
                <a:cxn ang="T13">
                  <a:pos x="T6" y="T7"/>
                </a:cxn>
                <a:cxn ang="T14">
                  <a:pos x="T8" y="T9"/>
                </a:cxn>
              </a:cxnLst>
              <a:rect l="T15" t="T16" r="T17" b="T18"/>
              <a:pathLst>
                <a:path w="64" h="22">
                  <a:moveTo>
                    <a:pt x="64" y="14"/>
                  </a:moveTo>
                  <a:lnTo>
                    <a:pt x="2" y="0"/>
                  </a:lnTo>
                  <a:lnTo>
                    <a:pt x="0" y="8"/>
                  </a:lnTo>
                  <a:lnTo>
                    <a:pt x="62" y="22"/>
                  </a:lnTo>
                  <a:lnTo>
                    <a:pt x="64" y="14"/>
                  </a:lnTo>
                  <a:close/>
                </a:path>
              </a:pathLst>
            </a:custGeom>
            <a:solidFill>
              <a:srgbClr val="FFFFFF"/>
            </a:solidFill>
            <a:ln w="6350">
              <a:solidFill>
                <a:srgbClr val="000000"/>
              </a:solidFill>
              <a:round/>
              <a:headEnd/>
              <a:tailEnd/>
            </a:ln>
          </p:spPr>
          <p:txBody>
            <a:bodyPr/>
            <a:lstStyle/>
            <a:p>
              <a:endParaRPr lang="fr-FR"/>
            </a:p>
          </p:txBody>
        </p:sp>
        <p:sp>
          <p:nvSpPr>
            <p:cNvPr id="9428" name="Freeform 212"/>
            <p:cNvSpPr>
              <a:spLocks/>
            </p:cNvSpPr>
            <p:nvPr/>
          </p:nvSpPr>
          <p:spPr bwMode="gray">
            <a:xfrm>
              <a:off x="3314" y="1844"/>
              <a:ext cx="2" cy="10"/>
            </a:xfrm>
            <a:custGeom>
              <a:avLst/>
              <a:gdLst>
                <a:gd name="T0" fmla="*/ 2 w 2"/>
                <a:gd name="T1" fmla="*/ 0 h 10"/>
                <a:gd name="T2" fmla="*/ 2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429" name="Freeform 213"/>
            <p:cNvSpPr>
              <a:spLocks/>
            </p:cNvSpPr>
            <p:nvPr/>
          </p:nvSpPr>
          <p:spPr bwMode="gray">
            <a:xfrm>
              <a:off x="3468" y="1901"/>
              <a:ext cx="100" cy="118"/>
            </a:xfrm>
            <a:custGeom>
              <a:avLst/>
              <a:gdLst>
                <a:gd name="T0" fmla="*/ 100 w 100"/>
                <a:gd name="T1" fmla="*/ 110 h 118"/>
                <a:gd name="T2" fmla="*/ 2 w 100"/>
                <a:gd name="T3" fmla="*/ 0 h 118"/>
                <a:gd name="T4" fmla="*/ 0 w 100"/>
                <a:gd name="T5" fmla="*/ 8 h 118"/>
                <a:gd name="T6" fmla="*/ 100 w 100"/>
                <a:gd name="T7" fmla="*/ 118 h 118"/>
                <a:gd name="T8" fmla="*/ 100 w 100"/>
                <a:gd name="T9" fmla="*/ 110 h 118"/>
                <a:gd name="T10" fmla="*/ 0 60000 65536"/>
                <a:gd name="T11" fmla="*/ 0 60000 65536"/>
                <a:gd name="T12" fmla="*/ 0 60000 65536"/>
                <a:gd name="T13" fmla="*/ 0 60000 65536"/>
                <a:gd name="T14" fmla="*/ 0 60000 65536"/>
                <a:gd name="T15" fmla="*/ 0 w 100"/>
                <a:gd name="T16" fmla="*/ 0 h 118"/>
                <a:gd name="T17" fmla="*/ 100 w 100"/>
                <a:gd name="T18" fmla="*/ 118 h 118"/>
              </a:gdLst>
              <a:ahLst/>
              <a:cxnLst>
                <a:cxn ang="T10">
                  <a:pos x="T0" y="T1"/>
                </a:cxn>
                <a:cxn ang="T11">
                  <a:pos x="T2" y="T3"/>
                </a:cxn>
                <a:cxn ang="T12">
                  <a:pos x="T4" y="T5"/>
                </a:cxn>
                <a:cxn ang="T13">
                  <a:pos x="T6" y="T7"/>
                </a:cxn>
                <a:cxn ang="T14">
                  <a:pos x="T8" y="T9"/>
                </a:cxn>
              </a:cxnLst>
              <a:rect l="T15" t="T16" r="T17" b="T18"/>
              <a:pathLst>
                <a:path w="100" h="118">
                  <a:moveTo>
                    <a:pt x="100" y="110"/>
                  </a:moveTo>
                  <a:lnTo>
                    <a:pt x="2" y="0"/>
                  </a:lnTo>
                  <a:lnTo>
                    <a:pt x="0" y="8"/>
                  </a:lnTo>
                  <a:lnTo>
                    <a:pt x="100" y="118"/>
                  </a:lnTo>
                  <a:lnTo>
                    <a:pt x="100" y="110"/>
                  </a:lnTo>
                  <a:close/>
                </a:path>
              </a:pathLst>
            </a:custGeom>
            <a:solidFill>
              <a:srgbClr val="FFFFFF"/>
            </a:solidFill>
            <a:ln w="6350">
              <a:solidFill>
                <a:srgbClr val="000000"/>
              </a:solidFill>
              <a:round/>
              <a:headEnd/>
              <a:tailEnd/>
            </a:ln>
          </p:spPr>
          <p:txBody>
            <a:bodyPr/>
            <a:lstStyle/>
            <a:p>
              <a:endParaRPr lang="fr-FR"/>
            </a:p>
          </p:txBody>
        </p:sp>
        <p:sp>
          <p:nvSpPr>
            <p:cNvPr id="9430" name="Freeform 214"/>
            <p:cNvSpPr>
              <a:spLocks/>
            </p:cNvSpPr>
            <p:nvPr/>
          </p:nvSpPr>
          <p:spPr bwMode="gray">
            <a:xfrm>
              <a:off x="3400" y="1887"/>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431" name="Freeform 215"/>
            <p:cNvSpPr>
              <a:spLocks/>
            </p:cNvSpPr>
            <p:nvPr/>
          </p:nvSpPr>
          <p:spPr bwMode="gray">
            <a:xfrm>
              <a:off x="3314" y="1846"/>
              <a:ext cx="2" cy="12"/>
            </a:xfrm>
            <a:custGeom>
              <a:avLst/>
              <a:gdLst>
                <a:gd name="T0" fmla="*/ 2 w 2"/>
                <a:gd name="T1" fmla="*/ 0 h 12"/>
                <a:gd name="T2" fmla="*/ 0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0"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32" name="Freeform 216" descr="Papyrus"/>
            <p:cNvSpPr>
              <a:spLocks/>
            </p:cNvSpPr>
            <p:nvPr/>
          </p:nvSpPr>
          <p:spPr bwMode="gray">
            <a:xfrm>
              <a:off x="3568" y="2011"/>
              <a:ext cx="2" cy="14"/>
            </a:xfrm>
            <a:custGeom>
              <a:avLst/>
              <a:gdLst>
                <a:gd name="T0" fmla="*/ 2 w 2"/>
                <a:gd name="T1" fmla="*/ 6 h 14"/>
                <a:gd name="T2" fmla="*/ 0 w 2"/>
                <a:gd name="T3" fmla="*/ 0 h 14"/>
                <a:gd name="T4" fmla="*/ 0 w 2"/>
                <a:gd name="T5" fmla="*/ 8 h 14"/>
                <a:gd name="T6" fmla="*/ 0 w 2"/>
                <a:gd name="T7" fmla="*/ 14 h 14"/>
                <a:gd name="T8" fmla="*/ 2 w 2"/>
                <a:gd name="T9" fmla="*/ 6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6"/>
                  </a:moveTo>
                  <a:lnTo>
                    <a:pt x="0" y="0"/>
                  </a:lnTo>
                  <a:lnTo>
                    <a:pt x="0"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3" name="Freeform 217"/>
            <p:cNvSpPr>
              <a:spLocks/>
            </p:cNvSpPr>
            <p:nvPr/>
          </p:nvSpPr>
          <p:spPr bwMode="gray">
            <a:xfrm>
              <a:off x="3314" y="1850"/>
              <a:ext cx="1" cy="10"/>
            </a:xfrm>
            <a:custGeom>
              <a:avLst/>
              <a:gdLst>
                <a:gd name="T0" fmla="*/ 0 w 1"/>
                <a:gd name="T1" fmla="*/ 0 h 10"/>
                <a:gd name="T2" fmla="*/ 0 w 1"/>
                <a:gd name="T3" fmla="*/ 2 h 10"/>
                <a:gd name="T4" fmla="*/ 0 w 1"/>
                <a:gd name="T5" fmla="*/ 10 h 10"/>
                <a:gd name="T6" fmla="*/ 0 w 1"/>
                <a:gd name="T7" fmla="*/ 8 h 10"/>
                <a:gd name="T8" fmla="*/ 0 w 1"/>
                <a:gd name="T9" fmla="*/ 0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0"/>
                  </a:moveTo>
                  <a:lnTo>
                    <a:pt x="0" y="2"/>
                  </a:lnTo>
                  <a:lnTo>
                    <a:pt x="0"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34" name="Freeform 218" descr="Papyrus"/>
            <p:cNvSpPr>
              <a:spLocks/>
            </p:cNvSpPr>
            <p:nvPr/>
          </p:nvSpPr>
          <p:spPr bwMode="gray">
            <a:xfrm>
              <a:off x="3560" y="2017"/>
              <a:ext cx="10" cy="10"/>
            </a:xfrm>
            <a:custGeom>
              <a:avLst/>
              <a:gdLst>
                <a:gd name="T0" fmla="*/ 0 w 10"/>
                <a:gd name="T1" fmla="*/ 2 h 10"/>
                <a:gd name="T2" fmla="*/ 10 w 10"/>
                <a:gd name="T3" fmla="*/ 0 h 10"/>
                <a:gd name="T4" fmla="*/ 8 w 10"/>
                <a:gd name="T5" fmla="*/ 8 h 10"/>
                <a:gd name="T6" fmla="*/ 0 w 10"/>
                <a:gd name="T7" fmla="*/ 10 h 10"/>
                <a:gd name="T8" fmla="*/ 0 w 10"/>
                <a:gd name="T9" fmla="*/ 2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0" y="2"/>
                  </a:moveTo>
                  <a:lnTo>
                    <a:pt x="10" y="0"/>
                  </a:lnTo>
                  <a:lnTo>
                    <a:pt x="8"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5" name="Freeform 219"/>
            <p:cNvSpPr>
              <a:spLocks/>
            </p:cNvSpPr>
            <p:nvPr/>
          </p:nvSpPr>
          <p:spPr bwMode="gray">
            <a:xfrm>
              <a:off x="3314" y="1852"/>
              <a:ext cx="2" cy="12"/>
            </a:xfrm>
            <a:custGeom>
              <a:avLst/>
              <a:gdLst>
                <a:gd name="T0" fmla="*/ 0 w 2"/>
                <a:gd name="T1" fmla="*/ 0 h 12"/>
                <a:gd name="T2" fmla="*/ 2 w 2"/>
                <a:gd name="T3" fmla="*/ 4 h 12"/>
                <a:gd name="T4" fmla="*/ 0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0"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36" name="Freeform 220" descr="Papyrus"/>
            <p:cNvSpPr>
              <a:spLocks/>
            </p:cNvSpPr>
            <p:nvPr/>
          </p:nvSpPr>
          <p:spPr bwMode="gray">
            <a:xfrm>
              <a:off x="3550" y="2017"/>
              <a:ext cx="10" cy="10"/>
            </a:xfrm>
            <a:custGeom>
              <a:avLst/>
              <a:gdLst>
                <a:gd name="T0" fmla="*/ 2 w 10"/>
                <a:gd name="T1" fmla="*/ 0 h 10"/>
                <a:gd name="T2" fmla="*/ 10 w 10"/>
                <a:gd name="T3" fmla="*/ 2 h 10"/>
                <a:gd name="T4" fmla="*/ 10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7" name="Freeform 221"/>
            <p:cNvSpPr>
              <a:spLocks/>
            </p:cNvSpPr>
            <p:nvPr/>
          </p:nvSpPr>
          <p:spPr bwMode="gray">
            <a:xfrm>
              <a:off x="3314" y="1856"/>
              <a:ext cx="2" cy="10"/>
            </a:xfrm>
            <a:custGeom>
              <a:avLst/>
              <a:gdLst>
                <a:gd name="T0" fmla="*/ 2 w 2"/>
                <a:gd name="T1" fmla="*/ 0 h 10"/>
                <a:gd name="T2" fmla="*/ 2 w 2"/>
                <a:gd name="T3" fmla="*/ 2 h 10"/>
                <a:gd name="T4" fmla="*/ 2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2"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38" name="Freeform 222" descr="Papyrus"/>
            <p:cNvSpPr>
              <a:spLocks/>
            </p:cNvSpPr>
            <p:nvPr/>
          </p:nvSpPr>
          <p:spPr bwMode="gray">
            <a:xfrm>
              <a:off x="3464" y="2017"/>
              <a:ext cx="96" cy="124"/>
            </a:xfrm>
            <a:custGeom>
              <a:avLst/>
              <a:gdLst>
                <a:gd name="T0" fmla="*/ 2 w 96"/>
                <a:gd name="T1" fmla="*/ 0 h 124"/>
                <a:gd name="T2" fmla="*/ 96 w 96"/>
                <a:gd name="T3" fmla="*/ 116 h 124"/>
                <a:gd name="T4" fmla="*/ 96 w 96"/>
                <a:gd name="T5" fmla="*/ 124 h 124"/>
                <a:gd name="T6" fmla="*/ 0 w 96"/>
                <a:gd name="T7" fmla="*/ 8 h 124"/>
                <a:gd name="T8" fmla="*/ 2 w 96"/>
                <a:gd name="T9" fmla="*/ 0 h 124"/>
                <a:gd name="T10" fmla="*/ 0 60000 65536"/>
                <a:gd name="T11" fmla="*/ 0 60000 65536"/>
                <a:gd name="T12" fmla="*/ 0 60000 65536"/>
                <a:gd name="T13" fmla="*/ 0 60000 65536"/>
                <a:gd name="T14" fmla="*/ 0 60000 65536"/>
                <a:gd name="T15" fmla="*/ 0 w 96"/>
                <a:gd name="T16" fmla="*/ 0 h 124"/>
                <a:gd name="T17" fmla="*/ 96 w 96"/>
                <a:gd name="T18" fmla="*/ 124 h 124"/>
              </a:gdLst>
              <a:ahLst/>
              <a:cxnLst>
                <a:cxn ang="T10">
                  <a:pos x="T0" y="T1"/>
                </a:cxn>
                <a:cxn ang="T11">
                  <a:pos x="T2" y="T3"/>
                </a:cxn>
                <a:cxn ang="T12">
                  <a:pos x="T4" y="T5"/>
                </a:cxn>
                <a:cxn ang="T13">
                  <a:pos x="T6" y="T7"/>
                </a:cxn>
                <a:cxn ang="T14">
                  <a:pos x="T8" y="T9"/>
                </a:cxn>
              </a:cxnLst>
              <a:rect l="T15" t="T16" r="T17" b="T18"/>
              <a:pathLst>
                <a:path w="96" h="124">
                  <a:moveTo>
                    <a:pt x="2" y="0"/>
                  </a:moveTo>
                  <a:lnTo>
                    <a:pt x="96" y="116"/>
                  </a:lnTo>
                  <a:lnTo>
                    <a:pt x="96" y="12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39" name="Freeform 223"/>
            <p:cNvSpPr>
              <a:spLocks/>
            </p:cNvSpPr>
            <p:nvPr/>
          </p:nvSpPr>
          <p:spPr bwMode="gray">
            <a:xfrm>
              <a:off x="3494" y="1975"/>
              <a:ext cx="126" cy="166"/>
            </a:xfrm>
            <a:custGeom>
              <a:avLst/>
              <a:gdLst>
                <a:gd name="T0" fmla="*/ 126 w 126"/>
                <a:gd name="T1" fmla="*/ 158 h 166"/>
                <a:gd name="T2" fmla="*/ 2 w 126"/>
                <a:gd name="T3" fmla="*/ 0 h 166"/>
                <a:gd name="T4" fmla="*/ 0 w 126"/>
                <a:gd name="T5" fmla="*/ 8 h 166"/>
                <a:gd name="T6" fmla="*/ 126 w 126"/>
                <a:gd name="T7" fmla="*/ 166 h 166"/>
                <a:gd name="T8" fmla="*/ 126 w 126"/>
                <a:gd name="T9" fmla="*/ 158 h 166"/>
                <a:gd name="T10" fmla="*/ 0 60000 65536"/>
                <a:gd name="T11" fmla="*/ 0 60000 65536"/>
                <a:gd name="T12" fmla="*/ 0 60000 65536"/>
                <a:gd name="T13" fmla="*/ 0 60000 65536"/>
                <a:gd name="T14" fmla="*/ 0 60000 65536"/>
                <a:gd name="T15" fmla="*/ 0 w 126"/>
                <a:gd name="T16" fmla="*/ 0 h 166"/>
                <a:gd name="T17" fmla="*/ 126 w 126"/>
                <a:gd name="T18" fmla="*/ 166 h 166"/>
              </a:gdLst>
              <a:ahLst/>
              <a:cxnLst>
                <a:cxn ang="T10">
                  <a:pos x="T0" y="T1"/>
                </a:cxn>
                <a:cxn ang="T11">
                  <a:pos x="T2" y="T3"/>
                </a:cxn>
                <a:cxn ang="T12">
                  <a:pos x="T4" y="T5"/>
                </a:cxn>
                <a:cxn ang="T13">
                  <a:pos x="T6" y="T7"/>
                </a:cxn>
                <a:cxn ang="T14">
                  <a:pos x="T8" y="T9"/>
                </a:cxn>
              </a:cxnLst>
              <a:rect l="T15" t="T16" r="T17" b="T18"/>
              <a:pathLst>
                <a:path w="126" h="166">
                  <a:moveTo>
                    <a:pt x="126" y="158"/>
                  </a:moveTo>
                  <a:lnTo>
                    <a:pt x="2" y="0"/>
                  </a:lnTo>
                  <a:lnTo>
                    <a:pt x="0" y="8"/>
                  </a:lnTo>
                  <a:lnTo>
                    <a:pt x="126" y="166"/>
                  </a:lnTo>
                  <a:lnTo>
                    <a:pt x="126" y="158"/>
                  </a:lnTo>
                  <a:close/>
                </a:path>
              </a:pathLst>
            </a:custGeom>
            <a:solidFill>
              <a:srgbClr val="FFFFFF"/>
            </a:solidFill>
            <a:ln w="6350">
              <a:solidFill>
                <a:srgbClr val="000000"/>
              </a:solidFill>
              <a:round/>
              <a:headEnd/>
              <a:tailEnd/>
            </a:ln>
          </p:spPr>
          <p:txBody>
            <a:bodyPr/>
            <a:lstStyle/>
            <a:p>
              <a:endParaRPr lang="fr-FR"/>
            </a:p>
          </p:txBody>
        </p:sp>
        <p:sp>
          <p:nvSpPr>
            <p:cNvPr id="9440" name="Freeform 224"/>
            <p:cNvSpPr>
              <a:spLocks/>
            </p:cNvSpPr>
            <p:nvPr/>
          </p:nvSpPr>
          <p:spPr bwMode="gray">
            <a:xfrm>
              <a:off x="3316" y="1858"/>
              <a:ext cx="2" cy="10"/>
            </a:xfrm>
            <a:custGeom>
              <a:avLst/>
              <a:gdLst>
                <a:gd name="T0" fmla="*/ 0 w 2"/>
                <a:gd name="T1" fmla="*/ 0 h 10"/>
                <a:gd name="T2" fmla="*/ 2 w 2"/>
                <a:gd name="T3" fmla="*/ 2 h 10"/>
                <a:gd name="T4" fmla="*/ 0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0"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41" name="Freeform 225" descr="Papyrus"/>
            <p:cNvSpPr>
              <a:spLocks/>
            </p:cNvSpPr>
            <p:nvPr/>
          </p:nvSpPr>
          <p:spPr bwMode="gray">
            <a:xfrm>
              <a:off x="3464" y="2017"/>
              <a:ext cx="32" cy="124"/>
            </a:xfrm>
            <a:custGeom>
              <a:avLst/>
              <a:gdLst>
                <a:gd name="T0" fmla="*/ 32 w 32"/>
                <a:gd name="T1" fmla="*/ 116 h 124"/>
                <a:gd name="T2" fmla="*/ 2 w 32"/>
                <a:gd name="T3" fmla="*/ 0 h 124"/>
                <a:gd name="T4" fmla="*/ 0 w 32"/>
                <a:gd name="T5" fmla="*/ 8 h 124"/>
                <a:gd name="T6" fmla="*/ 30 w 32"/>
                <a:gd name="T7" fmla="*/ 124 h 124"/>
                <a:gd name="T8" fmla="*/ 32 w 32"/>
                <a:gd name="T9" fmla="*/ 116 h 124"/>
                <a:gd name="T10" fmla="*/ 0 60000 65536"/>
                <a:gd name="T11" fmla="*/ 0 60000 65536"/>
                <a:gd name="T12" fmla="*/ 0 60000 65536"/>
                <a:gd name="T13" fmla="*/ 0 60000 65536"/>
                <a:gd name="T14" fmla="*/ 0 60000 65536"/>
                <a:gd name="T15" fmla="*/ 0 w 32"/>
                <a:gd name="T16" fmla="*/ 0 h 124"/>
                <a:gd name="T17" fmla="*/ 32 w 32"/>
                <a:gd name="T18" fmla="*/ 124 h 124"/>
              </a:gdLst>
              <a:ahLst/>
              <a:cxnLst>
                <a:cxn ang="T10">
                  <a:pos x="T0" y="T1"/>
                </a:cxn>
                <a:cxn ang="T11">
                  <a:pos x="T2" y="T3"/>
                </a:cxn>
                <a:cxn ang="T12">
                  <a:pos x="T4" y="T5"/>
                </a:cxn>
                <a:cxn ang="T13">
                  <a:pos x="T6" y="T7"/>
                </a:cxn>
                <a:cxn ang="T14">
                  <a:pos x="T8" y="T9"/>
                </a:cxn>
              </a:cxnLst>
              <a:rect l="T15" t="T16" r="T17" b="T18"/>
              <a:pathLst>
                <a:path w="32" h="124">
                  <a:moveTo>
                    <a:pt x="32" y="116"/>
                  </a:moveTo>
                  <a:lnTo>
                    <a:pt x="2" y="0"/>
                  </a:lnTo>
                  <a:lnTo>
                    <a:pt x="0" y="8"/>
                  </a:lnTo>
                  <a:lnTo>
                    <a:pt x="30" y="124"/>
                  </a:lnTo>
                  <a:lnTo>
                    <a:pt x="32" y="11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2" name="Freeform 226" descr="Papyrus"/>
            <p:cNvSpPr>
              <a:spLocks/>
            </p:cNvSpPr>
            <p:nvPr/>
          </p:nvSpPr>
          <p:spPr bwMode="gray">
            <a:xfrm>
              <a:off x="3560" y="2133"/>
              <a:ext cx="6" cy="12"/>
            </a:xfrm>
            <a:custGeom>
              <a:avLst/>
              <a:gdLst>
                <a:gd name="T0" fmla="*/ 0 w 6"/>
                <a:gd name="T1" fmla="*/ 0 h 12"/>
                <a:gd name="T2" fmla="*/ 6 w 6"/>
                <a:gd name="T3" fmla="*/ 4 h 12"/>
                <a:gd name="T4" fmla="*/ 4 w 6"/>
                <a:gd name="T5" fmla="*/ 12 h 12"/>
                <a:gd name="T6" fmla="*/ 0 w 6"/>
                <a:gd name="T7" fmla="*/ 8 h 12"/>
                <a:gd name="T8" fmla="*/ 0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0" y="0"/>
                  </a:moveTo>
                  <a:lnTo>
                    <a:pt x="6" y="4"/>
                  </a:lnTo>
                  <a:lnTo>
                    <a:pt x="4"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3" name="Freeform 227" descr="Papyrus"/>
            <p:cNvSpPr>
              <a:spLocks/>
            </p:cNvSpPr>
            <p:nvPr/>
          </p:nvSpPr>
          <p:spPr bwMode="gray">
            <a:xfrm>
              <a:off x="3612" y="2133"/>
              <a:ext cx="8" cy="14"/>
            </a:xfrm>
            <a:custGeom>
              <a:avLst/>
              <a:gdLst>
                <a:gd name="T0" fmla="*/ 2 w 8"/>
                <a:gd name="T1" fmla="*/ 6 h 14"/>
                <a:gd name="T2" fmla="*/ 8 w 8"/>
                <a:gd name="T3" fmla="*/ 0 h 14"/>
                <a:gd name="T4" fmla="*/ 8 w 8"/>
                <a:gd name="T5" fmla="*/ 8 h 14"/>
                <a:gd name="T6" fmla="*/ 0 w 8"/>
                <a:gd name="T7" fmla="*/ 14 h 14"/>
                <a:gd name="T8" fmla="*/ 2 w 8"/>
                <a:gd name="T9" fmla="*/ 6 h 14"/>
                <a:gd name="T10" fmla="*/ 0 60000 65536"/>
                <a:gd name="T11" fmla="*/ 0 60000 65536"/>
                <a:gd name="T12" fmla="*/ 0 60000 65536"/>
                <a:gd name="T13" fmla="*/ 0 60000 65536"/>
                <a:gd name="T14" fmla="*/ 0 60000 65536"/>
                <a:gd name="T15" fmla="*/ 0 w 8"/>
                <a:gd name="T16" fmla="*/ 0 h 14"/>
                <a:gd name="T17" fmla="*/ 8 w 8"/>
                <a:gd name="T18" fmla="*/ 14 h 14"/>
              </a:gdLst>
              <a:ahLst/>
              <a:cxnLst>
                <a:cxn ang="T10">
                  <a:pos x="T0" y="T1"/>
                </a:cxn>
                <a:cxn ang="T11">
                  <a:pos x="T2" y="T3"/>
                </a:cxn>
                <a:cxn ang="T12">
                  <a:pos x="T4" y="T5"/>
                </a:cxn>
                <a:cxn ang="T13">
                  <a:pos x="T6" y="T7"/>
                </a:cxn>
                <a:cxn ang="T14">
                  <a:pos x="T8" y="T9"/>
                </a:cxn>
              </a:cxnLst>
              <a:rect l="T15" t="T16" r="T17" b="T18"/>
              <a:pathLst>
                <a:path w="8" h="14">
                  <a:moveTo>
                    <a:pt x="2" y="6"/>
                  </a:moveTo>
                  <a:lnTo>
                    <a:pt x="8" y="0"/>
                  </a:lnTo>
                  <a:lnTo>
                    <a:pt x="8"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4" name="Freeform 228"/>
            <p:cNvSpPr>
              <a:spLocks/>
            </p:cNvSpPr>
            <p:nvPr/>
          </p:nvSpPr>
          <p:spPr bwMode="gray">
            <a:xfrm>
              <a:off x="3316" y="186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45" name="Freeform 229" descr="Papyrus"/>
            <p:cNvSpPr>
              <a:spLocks/>
            </p:cNvSpPr>
            <p:nvPr/>
          </p:nvSpPr>
          <p:spPr bwMode="gray">
            <a:xfrm>
              <a:off x="3490" y="2133"/>
              <a:ext cx="6" cy="14"/>
            </a:xfrm>
            <a:custGeom>
              <a:avLst/>
              <a:gdLst>
                <a:gd name="T0" fmla="*/ 2 w 6"/>
                <a:gd name="T1" fmla="*/ 6 h 14"/>
                <a:gd name="T2" fmla="*/ 6 w 6"/>
                <a:gd name="T3" fmla="*/ 0 h 14"/>
                <a:gd name="T4" fmla="*/ 4 w 6"/>
                <a:gd name="T5" fmla="*/ 8 h 14"/>
                <a:gd name="T6" fmla="*/ 0 w 6"/>
                <a:gd name="T7" fmla="*/ 14 h 14"/>
                <a:gd name="T8" fmla="*/ 2 w 6"/>
                <a:gd name="T9" fmla="*/ 6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6"/>
                  </a:moveTo>
                  <a:lnTo>
                    <a:pt x="6" y="0"/>
                  </a:lnTo>
                  <a:lnTo>
                    <a:pt x="4"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6" name="Freeform 230" descr="Papyrus"/>
            <p:cNvSpPr>
              <a:spLocks/>
            </p:cNvSpPr>
            <p:nvPr/>
          </p:nvSpPr>
          <p:spPr bwMode="gray">
            <a:xfrm>
              <a:off x="3598" y="2139"/>
              <a:ext cx="16" cy="8"/>
            </a:xfrm>
            <a:custGeom>
              <a:avLst/>
              <a:gdLst>
                <a:gd name="T0" fmla="*/ 0 w 16"/>
                <a:gd name="T1" fmla="*/ 0 h 8"/>
                <a:gd name="T2" fmla="*/ 16 w 16"/>
                <a:gd name="T3" fmla="*/ 0 h 8"/>
                <a:gd name="T4" fmla="*/ 14 w 16"/>
                <a:gd name="T5" fmla="*/ 8 h 8"/>
                <a:gd name="T6" fmla="*/ 0 w 16"/>
                <a:gd name="T7" fmla="*/ 8 h 8"/>
                <a:gd name="T8" fmla="*/ 0 w 16"/>
                <a:gd name="T9" fmla="*/ 0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0"/>
                  </a:moveTo>
                  <a:lnTo>
                    <a:pt x="16" y="0"/>
                  </a:lnTo>
                  <a:lnTo>
                    <a:pt x="14"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7" name="Freeform 231"/>
            <p:cNvSpPr>
              <a:spLocks/>
            </p:cNvSpPr>
            <p:nvPr/>
          </p:nvSpPr>
          <p:spPr bwMode="gray">
            <a:xfrm>
              <a:off x="3316" y="1860"/>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48" name="Freeform 232" descr="Papyrus"/>
            <p:cNvSpPr>
              <a:spLocks/>
            </p:cNvSpPr>
            <p:nvPr/>
          </p:nvSpPr>
          <p:spPr bwMode="gray">
            <a:xfrm>
              <a:off x="3480" y="2139"/>
              <a:ext cx="12" cy="10"/>
            </a:xfrm>
            <a:custGeom>
              <a:avLst/>
              <a:gdLst>
                <a:gd name="T0" fmla="*/ 2 w 12"/>
                <a:gd name="T1" fmla="*/ 2 h 10"/>
                <a:gd name="T2" fmla="*/ 12 w 12"/>
                <a:gd name="T3" fmla="*/ 0 h 10"/>
                <a:gd name="T4" fmla="*/ 10 w 12"/>
                <a:gd name="T5" fmla="*/ 8 h 10"/>
                <a:gd name="T6" fmla="*/ 0 w 12"/>
                <a:gd name="T7" fmla="*/ 10 h 10"/>
                <a:gd name="T8" fmla="*/ 2 w 12"/>
                <a:gd name="T9" fmla="*/ 2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2"/>
                  </a:moveTo>
                  <a:lnTo>
                    <a:pt x="12" y="0"/>
                  </a:lnTo>
                  <a:lnTo>
                    <a:pt x="10"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49" name="Rectangle 233" descr="Papyrus"/>
            <p:cNvSpPr>
              <a:spLocks noChangeArrowheads="1"/>
            </p:cNvSpPr>
            <p:nvPr/>
          </p:nvSpPr>
          <p:spPr bwMode="gray">
            <a:xfrm>
              <a:off x="3580" y="2141"/>
              <a:ext cx="16"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450" name="Freeform 234"/>
            <p:cNvSpPr>
              <a:spLocks/>
            </p:cNvSpPr>
            <p:nvPr/>
          </p:nvSpPr>
          <p:spPr bwMode="gray">
            <a:xfrm>
              <a:off x="3320" y="1864"/>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1" name="Freeform 235" descr="Papyrus"/>
            <p:cNvSpPr>
              <a:spLocks/>
            </p:cNvSpPr>
            <p:nvPr/>
          </p:nvSpPr>
          <p:spPr bwMode="gray">
            <a:xfrm>
              <a:off x="3456" y="2141"/>
              <a:ext cx="26" cy="8"/>
            </a:xfrm>
            <a:custGeom>
              <a:avLst/>
              <a:gdLst>
                <a:gd name="T0" fmla="*/ 2 w 26"/>
                <a:gd name="T1" fmla="*/ 0 h 8"/>
                <a:gd name="T2" fmla="*/ 26 w 26"/>
                <a:gd name="T3" fmla="*/ 0 h 8"/>
                <a:gd name="T4" fmla="*/ 24 w 26"/>
                <a:gd name="T5" fmla="*/ 8 h 8"/>
                <a:gd name="T6" fmla="*/ 0 w 26"/>
                <a:gd name="T7" fmla="*/ 8 h 8"/>
                <a:gd name="T8" fmla="*/ 2 w 26"/>
                <a:gd name="T9" fmla="*/ 0 h 8"/>
                <a:gd name="T10" fmla="*/ 0 60000 65536"/>
                <a:gd name="T11" fmla="*/ 0 60000 65536"/>
                <a:gd name="T12" fmla="*/ 0 60000 65536"/>
                <a:gd name="T13" fmla="*/ 0 60000 65536"/>
                <a:gd name="T14" fmla="*/ 0 60000 65536"/>
                <a:gd name="T15" fmla="*/ 0 w 26"/>
                <a:gd name="T16" fmla="*/ 0 h 8"/>
                <a:gd name="T17" fmla="*/ 26 w 26"/>
                <a:gd name="T18" fmla="*/ 8 h 8"/>
              </a:gdLst>
              <a:ahLst/>
              <a:cxnLst>
                <a:cxn ang="T10">
                  <a:pos x="T0" y="T1"/>
                </a:cxn>
                <a:cxn ang="T11">
                  <a:pos x="T2" y="T3"/>
                </a:cxn>
                <a:cxn ang="T12">
                  <a:pos x="T4" y="T5"/>
                </a:cxn>
                <a:cxn ang="T13">
                  <a:pos x="T6" y="T7"/>
                </a:cxn>
                <a:cxn ang="T14">
                  <a:pos x="T8" y="T9"/>
                </a:cxn>
              </a:cxnLst>
              <a:rect l="T15" t="T16" r="T17" b="T18"/>
              <a:pathLst>
                <a:path w="26" h="8">
                  <a:moveTo>
                    <a:pt x="2" y="0"/>
                  </a:moveTo>
                  <a:lnTo>
                    <a:pt x="26" y="0"/>
                  </a:lnTo>
                  <a:lnTo>
                    <a:pt x="24"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52" name="Freeform 236" descr="Papyrus"/>
            <p:cNvSpPr>
              <a:spLocks/>
            </p:cNvSpPr>
            <p:nvPr/>
          </p:nvSpPr>
          <p:spPr bwMode="gray">
            <a:xfrm>
              <a:off x="3564" y="2137"/>
              <a:ext cx="14" cy="10"/>
            </a:xfrm>
            <a:custGeom>
              <a:avLst/>
              <a:gdLst>
                <a:gd name="T0" fmla="*/ 2 w 14"/>
                <a:gd name="T1" fmla="*/ 0 h 10"/>
                <a:gd name="T2" fmla="*/ 14 w 14"/>
                <a:gd name="T3" fmla="*/ 2 h 10"/>
                <a:gd name="T4" fmla="*/ 14 w 14"/>
                <a:gd name="T5" fmla="*/ 10 h 10"/>
                <a:gd name="T6" fmla="*/ 0 w 14"/>
                <a:gd name="T7" fmla="*/ 8 h 10"/>
                <a:gd name="T8" fmla="*/ 2 w 14"/>
                <a:gd name="T9" fmla="*/ 0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2" y="0"/>
                  </a:moveTo>
                  <a:lnTo>
                    <a:pt x="14" y="2"/>
                  </a:lnTo>
                  <a:lnTo>
                    <a:pt x="1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53" name="Freeform 237"/>
            <p:cNvSpPr>
              <a:spLocks/>
            </p:cNvSpPr>
            <p:nvPr/>
          </p:nvSpPr>
          <p:spPr bwMode="gray">
            <a:xfrm>
              <a:off x="3322" y="1868"/>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4" name="Freeform 238" descr="Papyrus"/>
            <p:cNvSpPr>
              <a:spLocks/>
            </p:cNvSpPr>
            <p:nvPr/>
          </p:nvSpPr>
          <p:spPr bwMode="gray">
            <a:xfrm>
              <a:off x="3442" y="2139"/>
              <a:ext cx="16" cy="10"/>
            </a:xfrm>
            <a:custGeom>
              <a:avLst/>
              <a:gdLst>
                <a:gd name="T0" fmla="*/ 0 w 16"/>
                <a:gd name="T1" fmla="*/ 0 h 10"/>
                <a:gd name="T2" fmla="*/ 16 w 16"/>
                <a:gd name="T3" fmla="*/ 2 h 10"/>
                <a:gd name="T4" fmla="*/ 14 w 16"/>
                <a:gd name="T5" fmla="*/ 10 h 10"/>
                <a:gd name="T6" fmla="*/ 0 w 16"/>
                <a:gd name="T7" fmla="*/ 8 h 10"/>
                <a:gd name="T8" fmla="*/ 0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0" y="0"/>
                  </a:moveTo>
                  <a:lnTo>
                    <a:pt x="16"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55" name="Freeform 239"/>
            <p:cNvSpPr>
              <a:spLocks/>
            </p:cNvSpPr>
            <p:nvPr/>
          </p:nvSpPr>
          <p:spPr bwMode="gray">
            <a:xfrm>
              <a:off x="3324" y="1870"/>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56" name="Freeform 240"/>
            <p:cNvSpPr>
              <a:spLocks/>
            </p:cNvSpPr>
            <p:nvPr/>
          </p:nvSpPr>
          <p:spPr bwMode="gray">
            <a:xfrm>
              <a:off x="3328" y="1874"/>
              <a:ext cx="4" cy="10"/>
            </a:xfrm>
            <a:custGeom>
              <a:avLst/>
              <a:gdLst>
                <a:gd name="T0" fmla="*/ 0 w 4"/>
                <a:gd name="T1" fmla="*/ 0 h 10"/>
                <a:gd name="T2" fmla="*/ 4 w 4"/>
                <a:gd name="T3" fmla="*/ 2 h 10"/>
                <a:gd name="T4" fmla="*/ 4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4"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7" name="Freeform 241"/>
            <p:cNvSpPr>
              <a:spLocks/>
            </p:cNvSpPr>
            <p:nvPr/>
          </p:nvSpPr>
          <p:spPr bwMode="gray">
            <a:xfrm>
              <a:off x="3332" y="1876"/>
              <a:ext cx="4" cy="9"/>
            </a:xfrm>
            <a:custGeom>
              <a:avLst/>
              <a:gdLst>
                <a:gd name="T0" fmla="*/ 0 w 4"/>
                <a:gd name="T1" fmla="*/ 0 h 9"/>
                <a:gd name="T2" fmla="*/ 4 w 4"/>
                <a:gd name="T3" fmla="*/ 2 h 9"/>
                <a:gd name="T4" fmla="*/ 4 w 4"/>
                <a:gd name="T5" fmla="*/ 9 h 9"/>
                <a:gd name="T6" fmla="*/ 0 w 4"/>
                <a:gd name="T7" fmla="*/ 8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4" y="9"/>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58" name="Freeform 242"/>
            <p:cNvSpPr>
              <a:spLocks/>
            </p:cNvSpPr>
            <p:nvPr/>
          </p:nvSpPr>
          <p:spPr bwMode="gray">
            <a:xfrm>
              <a:off x="3336" y="1878"/>
              <a:ext cx="4" cy="9"/>
            </a:xfrm>
            <a:custGeom>
              <a:avLst/>
              <a:gdLst>
                <a:gd name="T0" fmla="*/ 0 w 4"/>
                <a:gd name="T1" fmla="*/ 0 h 9"/>
                <a:gd name="T2" fmla="*/ 4 w 4"/>
                <a:gd name="T3" fmla="*/ 2 h 9"/>
                <a:gd name="T4" fmla="*/ 4 w 4"/>
                <a:gd name="T5" fmla="*/ 9 h 9"/>
                <a:gd name="T6" fmla="*/ 0 w 4"/>
                <a:gd name="T7" fmla="*/ 7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4"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459" name="Freeform 243"/>
            <p:cNvSpPr>
              <a:spLocks/>
            </p:cNvSpPr>
            <p:nvPr/>
          </p:nvSpPr>
          <p:spPr bwMode="gray">
            <a:xfrm>
              <a:off x="3340" y="1880"/>
              <a:ext cx="6" cy="9"/>
            </a:xfrm>
            <a:custGeom>
              <a:avLst/>
              <a:gdLst>
                <a:gd name="T0" fmla="*/ 0 w 6"/>
                <a:gd name="T1" fmla="*/ 0 h 9"/>
                <a:gd name="T2" fmla="*/ 6 w 6"/>
                <a:gd name="T3" fmla="*/ 2 h 9"/>
                <a:gd name="T4" fmla="*/ 4 w 6"/>
                <a:gd name="T5" fmla="*/ 9 h 9"/>
                <a:gd name="T6" fmla="*/ 0 w 6"/>
                <a:gd name="T7" fmla="*/ 7 h 9"/>
                <a:gd name="T8" fmla="*/ 0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0" y="0"/>
                  </a:moveTo>
                  <a:lnTo>
                    <a:pt x="6" y="2"/>
                  </a:lnTo>
                  <a:lnTo>
                    <a:pt x="4"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460" name="Freeform 244"/>
            <p:cNvSpPr>
              <a:spLocks/>
            </p:cNvSpPr>
            <p:nvPr/>
          </p:nvSpPr>
          <p:spPr bwMode="gray">
            <a:xfrm>
              <a:off x="3344" y="1882"/>
              <a:ext cx="6" cy="9"/>
            </a:xfrm>
            <a:custGeom>
              <a:avLst/>
              <a:gdLst>
                <a:gd name="T0" fmla="*/ 2 w 6"/>
                <a:gd name="T1" fmla="*/ 0 h 9"/>
                <a:gd name="T2" fmla="*/ 6 w 6"/>
                <a:gd name="T3" fmla="*/ 2 h 9"/>
                <a:gd name="T4" fmla="*/ 6 w 6"/>
                <a:gd name="T5" fmla="*/ 9 h 9"/>
                <a:gd name="T6" fmla="*/ 0 w 6"/>
                <a:gd name="T7" fmla="*/ 7 h 9"/>
                <a:gd name="T8" fmla="*/ 2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0"/>
                  </a:moveTo>
                  <a:lnTo>
                    <a:pt x="6" y="2"/>
                  </a:lnTo>
                  <a:lnTo>
                    <a:pt x="6"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461" name="Freeform 245"/>
            <p:cNvSpPr>
              <a:spLocks/>
            </p:cNvSpPr>
            <p:nvPr/>
          </p:nvSpPr>
          <p:spPr bwMode="gray">
            <a:xfrm>
              <a:off x="3350" y="1884"/>
              <a:ext cx="6" cy="9"/>
            </a:xfrm>
            <a:custGeom>
              <a:avLst/>
              <a:gdLst>
                <a:gd name="T0" fmla="*/ 0 w 6"/>
                <a:gd name="T1" fmla="*/ 0 h 9"/>
                <a:gd name="T2" fmla="*/ 6 w 6"/>
                <a:gd name="T3" fmla="*/ 1 h 9"/>
                <a:gd name="T4" fmla="*/ 4 w 6"/>
                <a:gd name="T5" fmla="*/ 9 h 9"/>
                <a:gd name="T6" fmla="*/ 0 w 6"/>
                <a:gd name="T7" fmla="*/ 7 h 9"/>
                <a:gd name="T8" fmla="*/ 0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0" y="0"/>
                  </a:moveTo>
                  <a:lnTo>
                    <a:pt x="6" y="1"/>
                  </a:lnTo>
                  <a:lnTo>
                    <a:pt x="4"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462" name="Freeform 246"/>
            <p:cNvSpPr>
              <a:spLocks/>
            </p:cNvSpPr>
            <p:nvPr/>
          </p:nvSpPr>
          <p:spPr bwMode="gray">
            <a:xfrm>
              <a:off x="3354" y="1885"/>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63" name="Freeform 247"/>
            <p:cNvSpPr>
              <a:spLocks/>
            </p:cNvSpPr>
            <p:nvPr/>
          </p:nvSpPr>
          <p:spPr bwMode="gray">
            <a:xfrm>
              <a:off x="3360" y="1887"/>
              <a:ext cx="6" cy="8"/>
            </a:xfrm>
            <a:custGeom>
              <a:avLst/>
              <a:gdLst>
                <a:gd name="T0" fmla="*/ 0 w 6"/>
                <a:gd name="T1" fmla="*/ 0 h 8"/>
                <a:gd name="T2" fmla="*/ 6 w 6"/>
                <a:gd name="T3" fmla="*/ 0 h 8"/>
                <a:gd name="T4" fmla="*/ 4 w 6"/>
                <a:gd name="T5" fmla="*/ 8 h 8"/>
                <a:gd name="T6" fmla="*/ 0 w 6"/>
                <a:gd name="T7" fmla="*/ 8 h 8"/>
                <a:gd name="T8" fmla="*/ 0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0" y="0"/>
                  </a:moveTo>
                  <a:lnTo>
                    <a:pt x="6" y="0"/>
                  </a:lnTo>
                  <a:lnTo>
                    <a:pt x="4" y="8"/>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64" name="Freeform 248"/>
            <p:cNvSpPr>
              <a:spLocks/>
            </p:cNvSpPr>
            <p:nvPr/>
          </p:nvSpPr>
          <p:spPr bwMode="gray">
            <a:xfrm>
              <a:off x="3364" y="1887"/>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65" name="Freeform 249"/>
            <p:cNvSpPr>
              <a:spLocks/>
            </p:cNvSpPr>
            <p:nvPr/>
          </p:nvSpPr>
          <p:spPr bwMode="gray">
            <a:xfrm>
              <a:off x="3366" y="1889"/>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466" name="Freeform 250"/>
            <p:cNvSpPr>
              <a:spLocks/>
            </p:cNvSpPr>
            <p:nvPr/>
          </p:nvSpPr>
          <p:spPr bwMode="gray">
            <a:xfrm>
              <a:off x="3312" y="1889"/>
              <a:ext cx="56" cy="22"/>
            </a:xfrm>
            <a:custGeom>
              <a:avLst/>
              <a:gdLst>
                <a:gd name="T0" fmla="*/ 56 w 56"/>
                <a:gd name="T1" fmla="*/ 0 h 22"/>
                <a:gd name="T2" fmla="*/ 2 w 56"/>
                <a:gd name="T3" fmla="*/ 14 h 22"/>
                <a:gd name="T4" fmla="*/ 0 w 56"/>
                <a:gd name="T5" fmla="*/ 22 h 22"/>
                <a:gd name="T6" fmla="*/ 54 w 56"/>
                <a:gd name="T7" fmla="*/ 8 h 22"/>
                <a:gd name="T8" fmla="*/ 56 w 56"/>
                <a:gd name="T9" fmla="*/ 0 h 22"/>
                <a:gd name="T10" fmla="*/ 0 60000 65536"/>
                <a:gd name="T11" fmla="*/ 0 60000 65536"/>
                <a:gd name="T12" fmla="*/ 0 60000 65536"/>
                <a:gd name="T13" fmla="*/ 0 60000 65536"/>
                <a:gd name="T14" fmla="*/ 0 60000 65536"/>
                <a:gd name="T15" fmla="*/ 0 w 56"/>
                <a:gd name="T16" fmla="*/ 0 h 22"/>
                <a:gd name="T17" fmla="*/ 56 w 56"/>
                <a:gd name="T18" fmla="*/ 22 h 22"/>
              </a:gdLst>
              <a:ahLst/>
              <a:cxnLst>
                <a:cxn ang="T10">
                  <a:pos x="T0" y="T1"/>
                </a:cxn>
                <a:cxn ang="T11">
                  <a:pos x="T2" y="T3"/>
                </a:cxn>
                <a:cxn ang="T12">
                  <a:pos x="T4" y="T5"/>
                </a:cxn>
                <a:cxn ang="T13">
                  <a:pos x="T6" y="T7"/>
                </a:cxn>
                <a:cxn ang="T14">
                  <a:pos x="T8" y="T9"/>
                </a:cxn>
              </a:cxnLst>
              <a:rect l="T15" t="T16" r="T17" b="T18"/>
              <a:pathLst>
                <a:path w="56" h="22">
                  <a:moveTo>
                    <a:pt x="56" y="0"/>
                  </a:moveTo>
                  <a:lnTo>
                    <a:pt x="2" y="14"/>
                  </a:lnTo>
                  <a:lnTo>
                    <a:pt x="0" y="22"/>
                  </a:lnTo>
                  <a:lnTo>
                    <a:pt x="54" y="8"/>
                  </a:lnTo>
                  <a:lnTo>
                    <a:pt x="56" y="0"/>
                  </a:lnTo>
                  <a:close/>
                </a:path>
              </a:pathLst>
            </a:custGeom>
            <a:solidFill>
              <a:srgbClr val="FFFFFF"/>
            </a:solidFill>
            <a:ln w="6350">
              <a:solidFill>
                <a:srgbClr val="000000"/>
              </a:solidFill>
              <a:round/>
              <a:headEnd/>
              <a:tailEnd/>
            </a:ln>
          </p:spPr>
          <p:txBody>
            <a:bodyPr/>
            <a:lstStyle/>
            <a:p>
              <a:endParaRPr lang="fr-FR"/>
            </a:p>
          </p:txBody>
        </p:sp>
        <p:sp>
          <p:nvSpPr>
            <p:cNvPr id="9467" name="Freeform 251"/>
            <p:cNvSpPr>
              <a:spLocks/>
            </p:cNvSpPr>
            <p:nvPr/>
          </p:nvSpPr>
          <p:spPr bwMode="gray">
            <a:xfrm>
              <a:off x="3312" y="1903"/>
              <a:ext cx="28" cy="116"/>
            </a:xfrm>
            <a:custGeom>
              <a:avLst/>
              <a:gdLst>
                <a:gd name="T0" fmla="*/ 2 w 28"/>
                <a:gd name="T1" fmla="*/ 0 h 116"/>
                <a:gd name="T2" fmla="*/ 28 w 28"/>
                <a:gd name="T3" fmla="*/ 108 h 116"/>
                <a:gd name="T4" fmla="*/ 26 w 28"/>
                <a:gd name="T5" fmla="*/ 116 h 116"/>
                <a:gd name="T6" fmla="*/ 0 w 28"/>
                <a:gd name="T7" fmla="*/ 8 h 116"/>
                <a:gd name="T8" fmla="*/ 2 w 28"/>
                <a:gd name="T9" fmla="*/ 0 h 116"/>
                <a:gd name="T10" fmla="*/ 0 60000 65536"/>
                <a:gd name="T11" fmla="*/ 0 60000 65536"/>
                <a:gd name="T12" fmla="*/ 0 60000 65536"/>
                <a:gd name="T13" fmla="*/ 0 60000 65536"/>
                <a:gd name="T14" fmla="*/ 0 60000 65536"/>
                <a:gd name="T15" fmla="*/ 0 w 28"/>
                <a:gd name="T16" fmla="*/ 0 h 116"/>
                <a:gd name="T17" fmla="*/ 28 w 28"/>
                <a:gd name="T18" fmla="*/ 116 h 116"/>
              </a:gdLst>
              <a:ahLst/>
              <a:cxnLst>
                <a:cxn ang="T10">
                  <a:pos x="T0" y="T1"/>
                </a:cxn>
                <a:cxn ang="T11">
                  <a:pos x="T2" y="T3"/>
                </a:cxn>
                <a:cxn ang="T12">
                  <a:pos x="T4" y="T5"/>
                </a:cxn>
                <a:cxn ang="T13">
                  <a:pos x="T6" y="T7"/>
                </a:cxn>
                <a:cxn ang="T14">
                  <a:pos x="T8" y="T9"/>
                </a:cxn>
              </a:cxnLst>
              <a:rect l="T15" t="T16" r="T17" b="T18"/>
              <a:pathLst>
                <a:path w="28" h="116">
                  <a:moveTo>
                    <a:pt x="2" y="0"/>
                  </a:moveTo>
                  <a:lnTo>
                    <a:pt x="28" y="108"/>
                  </a:lnTo>
                  <a:lnTo>
                    <a:pt x="26" y="116"/>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468" name="Freeform 252" descr="Papyrus"/>
            <p:cNvSpPr>
              <a:spLocks/>
            </p:cNvSpPr>
            <p:nvPr/>
          </p:nvSpPr>
          <p:spPr bwMode="gray">
            <a:xfrm>
              <a:off x="3338" y="2011"/>
              <a:ext cx="8" cy="12"/>
            </a:xfrm>
            <a:custGeom>
              <a:avLst/>
              <a:gdLst>
                <a:gd name="T0" fmla="*/ 2 w 8"/>
                <a:gd name="T1" fmla="*/ 0 h 12"/>
                <a:gd name="T2" fmla="*/ 8 w 8"/>
                <a:gd name="T3" fmla="*/ 4 h 12"/>
                <a:gd name="T4" fmla="*/ 8 w 8"/>
                <a:gd name="T5" fmla="*/ 12 h 12"/>
                <a:gd name="T6" fmla="*/ 0 w 8"/>
                <a:gd name="T7" fmla="*/ 8 h 12"/>
                <a:gd name="T8" fmla="*/ 2 w 8"/>
                <a:gd name="T9" fmla="*/ 0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0"/>
                  </a:moveTo>
                  <a:lnTo>
                    <a:pt x="8" y="4"/>
                  </a:lnTo>
                  <a:lnTo>
                    <a:pt x="8"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69" name="Freeform 253" descr="Papyrus"/>
            <p:cNvSpPr>
              <a:spLocks/>
            </p:cNvSpPr>
            <p:nvPr/>
          </p:nvSpPr>
          <p:spPr bwMode="gray">
            <a:xfrm>
              <a:off x="3346" y="2015"/>
              <a:ext cx="8" cy="10"/>
            </a:xfrm>
            <a:custGeom>
              <a:avLst/>
              <a:gdLst>
                <a:gd name="T0" fmla="*/ 0 w 8"/>
                <a:gd name="T1" fmla="*/ 0 h 10"/>
                <a:gd name="T2" fmla="*/ 8 w 8"/>
                <a:gd name="T3" fmla="*/ 2 h 10"/>
                <a:gd name="T4" fmla="*/ 8 w 8"/>
                <a:gd name="T5" fmla="*/ 10 h 10"/>
                <a:gd name="T6" fmla="*/ 0 w 8"/>
                <a:gd name="T7" fmla="*/ 8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8" y="2"/>
                  </a:lnTo>
                  <a:lnTo>
                    <a:pt x="8"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0" name="Freeform 254" descr="Papyrus"/>
            <p:cNvSpPr>
              <a:spLocks/>
            </p:cNvSpPr>
            <p:nvPr/>
          </p:nvSpPr>
          <p:spPr bwMode="gray">
            <a:xfrm>
              <a:off x="3354" y="2017"/>
              <a:ext cx="16" cy="10"/>
            </a:xfrm>
            <a:custGeom>
              <a:avLst/>
              <a:gdLst>
                <a:gd name="T0" fmla="*/ 0 w 16"/>
                <a:gd name="T1" fmla="*/ 0 h 10"/>
                <a:gd name="T2" fmla="*/ 16 w 16"/>
                <a:gd name="T3" fmla="*/ 2 h 10"/>
                <a:gd name="T4" fmla="*/ 14 w 16"/>
                <a:gd name="T5" fmla="*/ 10 h 10"/>
                <a:gd name="T6" fmla="*/ 0 w 16"/>
                <a:gd name="T7" fmla="*/ 8 h 10"/>
                <a:gd name="T8" fmla="*/ 0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0" y="0"/>
                  </a:moveTo>
                  <a:lnTo>
                    <a:pt x="16"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1" name="Freeform 255" descr="Stationery"/>
            <p:cNvSpPr>
              <a:spLocks/>
            </p:cNvSpPr>
            <p:nvPr/>
          </p:nvSpPr>
          <p:spPr bwMode="gray">
            <a:xfrm>
              <a:off x="3314" y="1830"/>
              <a:ext cx="306" cy="311"/>
            </a:xfrm>
            <a:custGeom>
              <a:avLst/>
              <a:gdLst>
                <a:gd name="T0" fmla="*/ 90 w 306"/>
                <a:gd name="T1" fmla="*/ 57 h 311"/>
                <a:gd name="T2" fmla="*/ 98 w 306"/>
                <a:gd name="T3" fmla="*/ 54 h 311"/>
                <a:gd name="T4" fmla="*/ 102 w 306"/>
                <a:gd name="T5" fmla="*/ 50 h 311"/>
                <a:gd name="T6" fmla="*/ 106 w 306"/>
                <a:gd name="T7" fmla="*/ 46 h 311"/>
                <a:gd name="T8" fmla="*/ 106 w 306"/>
                <a:gd name="T9" fmla="*/ 40 h 311"/>
                <a:gd name="T10" fmla="*/ 104 w 306"/>
                <a:gd name="T11" fmla="*/ 34 h 311"/>
                <a:gd name="T12" fmla="*/ 102 w 306"/>
                <a:gd name="T13" fmla="*/ 30 h 311"/>
                <a:gd name="T14" fmla="*/ 100 w 306"/>
                <a:gd name="T15" fmla="*/ 26 h 311"/>
                <a:gd name="T16" fmla="*/ 94 w 306"/>
                <a:gd name="T17" fmla="*/ 20 h 311"/>
                <a:gd name="T18" fmla="*/ 86 w 306"/>
                <a:gd name="T19" fmla="*/ 14 h 311"/>
                <a:gd name="T20" fmla="*/ 78 w 306"/>
                <a:gd name="T21" fmla="*/ 10 h 311"/>
                <a:gd name="T22" fmla="*/ 68 w 306"/>
                <a:gd name="T23" fmla="*/ 6 h 311"/>
                <a:gd name="T24" fmla="*/ 58 w 306"/>
                <a:gd name="T25" fmla="*/ 2 h 311"/>
                <a:gd name="T26" fmla="*/ 48 w 306"/>
                <a:gd name="T27" fmla="*/ 0 h 311"/>
                <a:gd name="T28" fmla="*/ 38 w 306"/>
                <a:gd name="T29" fmla="*/ 0 h 311"/>
                <a:gd name="T30" fmla="*/ 36 w 306"/>
                <a:gd name="T31" fmla="*/ 0 h 311"/>
                <a:gd name="T32" fmla="*/ 24 w 306"/>
                <a:gd name="T33" fmla="*/ 0 h 311"/>
                <a:gd name="T34" fmla="*/ 16 w 306"/>
                <a:gd name="T35" fmla="*/ 2 h 311"/>
                <a:gd name="T36" fmla="*/ 10 w 306"/>
                <a:gd name="T37" fmla="*/ 6 h 311"/>
                <a:gd name="T38" fmla="*/ 6 w 306"/>
                <a:gd name="T39" fmla="*/ 10 h 311"/>
                <a:gd name="T40" fmla="*/ 2 w 306"/>
                <a:gd name="T41" fmla="*/ 14 h 311"/>
                <a:gd name="T42" fmla="*/ 0 w 306"/>
                <a:gd name="T43" fmla="*/ 20 h 311"/>
                <a:gd name="T44" fmla="*/ 2 w 306"/>
                <a:gd name="T45" fmla="*/ 26 h 311"/>
                <a:gd name="T46" fmla="*/ 4 w 306"/>
                <a:gd name="T47" fmla="*/ 30 h 311"/>
                <a:gd name="T48" fmla="*/ 6 w 306"/>
                <a:gd name="T49" fmla="*/ 34 h 311"/>
                <a:gd name="T50" fmla="*/ 12 w 306"/>
                <a:gd name="T51" fmla="*/ 40 h 311"/>
                <a:gd name="T52" fmla="*/ 18 w 306"/>
                <a:gd name="T53" fmla="*/ 46 h 311"/>
                <a:gd name="T54" fmla="*/ 26 w 306"/>
                <a:gd name="T55" fmla="*/ 50 h 311"/>
                <a:gd name="T56" fmla="*/ 36 w 306"/>
                <a:gd name="T57" fmla="*/ 54 h 311"/>
                <a:gd name="T58" fmla="*/ 46 w 306"/>
                <a:gd name="T59" fmla="*/ 57 h 311"/>
                <a:gd name="T60" fmla="*/ 56 w 306"/>
                <a:gd name="T61" fmla="*/ 59 h 311"/>
                <a:gd name="T62" fmla="*/ 54 w 306"/>
                <a:gd name="T63" fmla="*/ 59 h 311"/>
                <a:gd name="T64" fmla="*/ 26 w 306"/>
                <a:gd name="T65" fmla="*/ 181 h 311"/>
                <a:gd name="T66" fmla="*/ 40 w 306"/>
                <a:gd name="T67" fmla="*/ 187 h 311"/>
                <a:gd name="T68" fmla="*/ 62 w 306"/>
                <a:gd name="T69" fmla="*/ 185 h 311"/>
                <a:gd name="T70" fmla="*/ 62 w 306"/>
                <a:gd name="T71" fmla="*/ 145 h 311"/>
                <a:gd name="T72" fmla="*/ 128 w 306"/>
                <a:gd name="T73" fmla="*/ 309 h 311"/>
                <a:gd name="T74" fmla="*/ 168 w 306"/>
                <a:gd name="T75" fmla="*/ 311 h 311"/>
                <a:gd name="T76" fmla="*/ 182 w 306"/>
                <a:gd name="T77" fmla="*/ 303 h 311"/>
                <a:gd name="T78" fmla="*/ 246 w 306"/>
                <a:gd name="T79" fmla="*/ 303 h 311"/>
                <a:gd name="T80" fmla="*/ 264 w 306"/>
                <a:gd name="T81" fmla="*/ 309 h 311"/>
                <a:gd name="T82" fmla="*/ 300 w 306"/>
                <a:gd name="T83" fmla="*/ 309 h 311"/>
                <a:gd name="T84" fmla="*/ 182 w 306"/>
                <a:gd name="T85" fmla="*/ 145 h 311"/>
                <a:gd name="T86" fmla="*/ 228 w 306"/>
                <a:gd name="T87" fmla="*/ 185 h 311"/>
                <a:gd name="T88" fmla="*/ 246 w 306"/>
                <a:gd name="T89" fmla="*/ 189 h 311"/>
                <a:gd name="T90" fmla="*/ 254 w 306"/>
                <a:gd name="T91" fmla="*/ 181 h 311"/>
                <a:gd name="T92" fmla="*/ 94 w 306"/>
                <a:gd name="T93" fmla="*/ 57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6"/>
                <a:gd name="T142" fmla="*/ 0 h 311"/>
                <a:gd name="T143" fmla="*/ 306 w 306"/>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6" h="311">
                  <a:moveTo>
                    <a:pt x="86" y="57"/>
                  </a:moveTo>
                  <a:lnTo>
                    <a:pt x="90" y="57"/>
                  </a:lnTo>
                  <a:lnTo>
                    <a:pt x="94" y="55"/>
                  </a:lnTo>
                  <a:lnTo>
                    <a:pt x="98" y="54"/>
                  </a:lnTo>
                  <a:lnTo>
                    <a:pt x="100" y="52"/>
                  </a:lnTo>
                  <a:lnTo>
                    <a:pt x="102" y="50"/>
                  </a:lnTo>
                  <a:lnTo>
                    <a:pt x="104" y="48"/>
                  </a:lnTo>
                  <a:lnTo>
                    <a:pt x="106" y="46"/>
                  </a:lnTo>
                  <a:lnTo>
                    <a:pt x="106" y="44"/>
                  </a:lnTo>
                  <a:lnTo>
                    <a:pt x="106" y="40"/>
                  </a:lnTo>
                  <a:lnTo>
                    <a:pt x="106" y="38"/>
                  </a:lnTo>
                  <a:lnTo>
                    <a:pt x="104" y="34"/>
                  </a:lnTo>
                  <a:lnTo>
                    <a:pt x="104" y="32"/>
                  </a:lnTo>
                  <a:lnTo>
                    <a:pt x="102" y="30"/>
                  </a:lnTo>
                  <a:lnTo>
                    <a:pt x="100" y="26"/>
                  </a:lnTo>
                  <a:lnTo>
                    <a:pt x="96" y="22"/>
                  </a:lnTo>
                  <a:lnTo>
                    <a:pt x="94" y="20"/>
                  </a:lnTo>
                  <a:lnTo>
                    <a:pt x="90" y="16"/>
                  </a:lnTo>
                  <a:lnTo>
                    <a:pt x="86" y="14"/>
                  </a:lnTo>
                  <a:lnTo>
                    <a:pt x="82" y="12"/>
                  </a:lnTo>
                  <a:lnTo>
                    <a:pt x="78" y="10"/>
                  </a:lnTo>
                  <a:lnTo>
                    <a:pt x="72" y="8"/>
                  </a:lnTo>
                  <a:lnTo>
                    <a:pt x="68" y="6"/>
                  </a:lnTo>
                  <a:lnTo>
                    <a:pt x="64" y="4"/>
                  </a:lnTo>
                  <a:lnTo>
                    <a:pt x="58" y="2"/>
                  </a:lnTo>
                  <a:lnTo>
                    <a:pt x="54" y="2"/>
                  </a:lnTo>
                  <a:lnTo>
                    <a:pt x="48" y="0"/>
                  </a:lnTo>
                  <a:lnTo>
                    <a:pt x="44" y="0"/>
                  </a:lnTo>
                  <a:lnTo>
                    <a:pt x="38" y="0"/>
                  </a:lnTo>
                  <a:lnTo>
                    <a:pt x="36" y="0"/>
                  </a:lnTo>
                  <a:lnTo>
                    <a:pt x="28" y="0"/>
                  </a:lnTo>
                  <a:lnTo>
                    <a:pt x="24" y="0"/>
                  </a:lnTo>
                  <a:lnTo>
                    <a:pt x="20" y="2"/>
                  </a:lnTo>
                  <a:lnTo>
                    <a:pt x="16" y="2"/>
                  </a:lnTo>
                  <a:lnTo>
                    <a:pt x="14" y="4"/>
                  </a:lnTo>
                  <a:lnTo>
                    <a:pt x="10" y="6"/>
                  </a:lnTo>
                  <a:lnTo>
                    <a:pt x="8" y="8"/>
                  </a:lnTo>
                  <a:lnTo>
                    <a:pt x="6" y="10"/>
                  </a:lnTo>
                  <a:lnTo>
                    <a:pt x="4" y="12"/>
                  </a:lnTo>
                  <a:lnTo>
                    <a:pt x="2" y="14"/>
                  </a:lnTo>
                  <a:lnTo>
                    <a:pt x="2" y="16"/>
                  </a:lnTo>
                  <a:lnTo>
                    <a:pt x="0" y="20"/>
                  </a:lnTo>
                  <a:lnTo>
                    <a:pt x="0" y="22"/>
                  </a:lnTo>
                  <a:lnTo>
                    <a:pt x="2" y="26"/>
                  </a:lnTo>
                  <a:lnTo>
                    <a:pt x="2" y="28"/>
                  </a:lnTo>
                  <a:lnTo>
                    <a:pt x="4" y="30"/>
                  </a:lnTo>
                  <a:lnTo>
                    <a:pt x="6" y="34"/>
                  </a:lnTo>
                  <a:lnTo>
                    <a:pt x="8" y="38"/>
                  </a:lnTo>
                  <a:lnTo>
                    <a:pt x="12" y="40"/>
                  </a:lnTo>
                  <a:lnTo>
                    <a:pt x="14" y="44"/>
                  </a:lnTo>
                  <a:lnTo>
                    <a:pt x="18" y="46"/>
                  </a:lnTo>
                  <a:lnTo>
                    <a:pt x="22" y="48"/>
                  </a:lnTo>
                  <a:lnTo>
                    <a:pt x="26" y="50"/>
                  </a:lnTo>
                  <a:lnTo>
                    <a:pt x="32" y="52"/>
                  </a:lnTo>
                  <a:lnTo>
                    <a:pt x="36" y="54"/>
                  </a:lnTo>
                  <a:lnTo>
                    <a:pt x="42" y="55"/>
                  </a:lnTo>
                  <a:lnTo>
                    <a:pt x="46" y="57"/>
                  </a:lnTo>
                  <a:lnTo>
                    <a:pt x="52" y="57"/>
                  </a:lnTo>
                  <a:lnTo>
                    <a:pt x="56" y="59"/>
                  </a:lnTo>
                  <a:lnTo>
                    <a:pt x="58" y="59"/>
                  </a:lnTo>
                  <a:lnTo>
                    <a:pt x="54" y="59"/>
                  </a:lnTo>
                  <a:lnTo>
                    <a:pt x="0" y="73"/>
                  </a:lnTo>
                  <a:lnTo>
                    <a:pt x="26" y="181"/>
                  </a:lnTo>
                  <a:lnTo>
                    <a:pt x="32" y="185"/>
                  </a:lnTo>
                  <a:lnTo>
                    <a:pt x="40" y="187"/>
                  </a:lnTo>
                  <a:lnTo>
                    <a:pt x="56" y="189"/>
                  </a:lnTo>
                  <a:lnTo>
                    <a:pt x="62" y="185"/>
                  </a:lnTo>
                  <a:lnTo>
                    <a:pt x="64" y="181"/>
                  </a:lnTo>
                  <a:lnTo>
                    <a:pt x="62" y="145"/>
                  </a:lnTo>
                  <a:lnTo>
                    <a:pt x="124" y="303"/>
                  </a:lnTo>
                  <a:lnTo>
                    <a:pt x="128" y="309"/>
                  </a:lnTo>
                  <a:lnTo>
                    <a:pt x="144" y="311"/>
                  </a:lnTo>
                  <a:lnTo>
                    <a:pt x="168" y="311"/>
                  </a:lnTo>
                  <a:lnTo>
                    <a:pt x="178" y="309"/>
                  </a:lnTo>
                  <a:lnTo>
                    <a:pt x="182" y="303"/>
                  </a:lnTo>
                  <a:lnTo>
                    <a:pt x="152" y="187"/>
                  </a:lnTo>
                  <a:lnTo>
                    <a:pt x="246" y="303"/>
                  </a:lnTo>
                  <a:lnTo>
                    <a:pt x="252" y="307"/>
                  </a:lnTo>
                  <a:lnTo>
                    <a:pt x="264" y="309"/>
                  </a:lnTo>
                  <a:lnTo>
                    <a:pt x="284" y="309"/>
                  </a:lnTo>
                  <a:lnTo>
                    <a:pt x="300" y="309"/>
                  </a:lnTo>
                  <a:lnTo>
                    <a:pt x="306" y="303"/>
                  </a:lnTo>
                  <a:lnTo>
                    <a:pt x="182" y="145"/>
                  </a:lnTo>
                  <a:lnTo>
                    <a:pt x="220" y="181"/>
                  </a:lnTo>
                  <a:lnTo>
                    <a:pt x="228" y="185"/>
                  </a:lnTo>
                  <a:lnTo>
                    <a:pt x="238" y="187"/>
                  </a:lnTo>
                  <a:lnTo>
                    <a:pt x="246" y="189"/>
                  </a:lnTo>
                  <a:lnTo>
                    <a:pt x="256" y="187"/>
                  </a:lnTo>
                  <a:lnTo>
                    <a:pt x="254" y="181"/>
                  </a:lnTo>
                  <a:lnTo>
                    <a:pt x="156" y="71"/>
                  </a:lnTo>
                  <a:lnTo>
                    <a:pt x="94" y="57"/>
                  </a:lnTo>
                  <a:lnTo>
                    <a:pt x="86" y="57"/>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472" name="Freeform 256"/>
            <p:cNvSpPr>
              <a:spLocks/>
            </p:cNvSpPr>
            <p:nvPr/>
          </p:nvSpPr>
          <p:spPr bwMode="gray">
            <a:xfrm>
              <a:off x="2738" y="1891"/>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73" name="Freeform 257"/>
            <p:cNvSpPr>
              <a:spLocks/>
            </p:cNvSpPr>
            <p:nvPr/>
          </p:nvSpPr>
          <p:spPr bwMode="gray">
            <a:xfrm>
              <a:off x="2700" y="1862"/>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474" name="Freeform 258"/>
            <p:cNvSpPr>
              <a:spLocks/>
            </p:cNvSpPr>
            <p:nvPr/>
          </p:nvSpPr>
          <p:spPr bwMode="gray">
            <a:xfrm>
              <a:off x="2666" y="1921"/>
              <a:ext cx="2" cy="8"/>
            </a:xfrm>
            <a:custGeom>
              <a:avLst/>
              <a:gdLst>
                <a:gd name="T0" fmla="*/ 0 w 2"/>
                <a:gd name="T1" fmla="*/ 0 h 8"/>
                <a:gd name="T2" fmla="*/ 2 w 2"/>
                <a:gd name="T3" fmla="*/ 0 h 8"/>
                <a:gd name="T4" fmla="*/ 0 w 2"/>
                <a:gd name="T5" fmla="*/ 8 h 8"/>
                <a:gd name="T6" fmla="*/ 0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0" y="0"/>
                  </a:moveTo>
                  <a:lnTo>
                    <a:pt x="2" y="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75" name="Freeform 259" descr="Papyrus"/>
            <p:cNvSpPr>
              <a:spLocks/>
            </p:cNvSpPr>
            <p:nvPr/>
          </p:nvSpPr>
          <p:spPr bwMode="gray">
            <a:xfrm>
              <a:off x="2572" y="2007"/>
              <a:ext cx="30" cy="44"/>
            </a:xfrm>
            <a:custGeom>
              <a:avLst/>
              <a:gdLst>
                <a:gd name="T0" fmla="*/ 2 w 30"/>
                <a:gd name="T1" fmla="*/ 36 h 44"/>
                <a:gd name="T2" fmla="*/ 30 w 30"/>
                <a:gd name="T3" fmla="*/ 0 h 44"/>
                <a:gd name="T4" fmla="*/ 28 w 30"/>
                <a:gd name="T5" fmla="*/ 8 h 44"/>
                <a:gd name="T6" fmla="*/ 0 w 30"/>
                <a:gd name="T7" fmla="*/ 44 h 44"/>
                <a:gd name="T8" fmla="*/ 2 w 30"/>
                <a:gd name="T9" fmla="*/ 36 h 44"/>
                <a:gd name="T10" fmla="*/ 0 60000 65536"/>
                <a:gd name="T11" fmla="*/ 0 60000 65536"/>
                <a:gd name="T12" fmla="*/ 0 60000 65536"/>
                <a:gd name="T13" fmla="*/ 0 60000 65536"/>
                <a:gd name="T14" fmla="*/ 0 60000 65536"/>
                <a:gd name="T15" fmla="*/ 0 w 30"/>
                <a:gd name="T16" fmla="*/ 0 h 44"/>
                <a:gd name="T17" fmla="*/ 30 w 30"/>
                <a:gd name="T18" fmla="*/ 44 h 44"/>
              </a:gdLst>
              <a:ahLst/>
              <a:cxnLst>
                <a:cxn ang="T10">
                  <a:pos x="T0" y="T1"/>
                </a:cxn>
                <a:cxn ang="T11">
                  <a:pos x="T2" y="T3"/>
                </a:cxn>
                <a:cxn ang="T12">
                  <a:pos x="T4" y="T5"/>
                </a:cxn>
                <a:cxn ang="T13">
                  <a:pos x="T6" y="T7"/>
                </a:cxn>
                <a:cxn ang="T14">
                  <a:pos x="T8" y="T9"/>
                </a:cxn>
              </a:cxnLst>
              <a:rect l="T15" t="T16" r="T17" b="T18"/>
              <a:pathLst>
                <a:path w="30" h="44">
                  <a:moveTo>
                    <a:pt x="2" y="36"/>
                  </a:moveTo>
                  <a:lnTo>
                    <a:pt x="30" y="0"/>
                  </a:lnTo>
                  <a:lnTo>
                    <a:pt x="28" y="8"/>
                  </a:lnTo>
                  <a:lnTo>
                    <a:pt x="0" y="44"/>
                  </a:lnTo>
                  <a:lnTo>
                    <a:pt x="2" y="3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6" name="Freeform 260" descr="Papyrus"/>
            <p:cNvSpPr>
              <a:spLocks/>
            </p:cNvSpPr>
            <p:nvPr/>
          </p:nvSpPr>
          <p:spPr bwMode="gray">
            <a:xfrm>
              <a:off x="2596" y="2049"/>
              <a:ext cx="62" cy="124"/>
            </a:xfrm>
            <a:custGeom>
              <a:avLst/>
              <a:gdLst>
                <a:gd name="T0" fmla="*/ 0 w 62"/>
                <a:gd name="T1" fmla="*/ 116 h 124"/>
                <a:gd name="T2" fmla="*/ 62 w 62"/>
                <a:gd name="T3" fmla="*/ 0 h 124"/>
                <a:gd name="T4" fmla="*/ 62 w 62"/>
                <a:gd name="T5" fmla="*/ 8 h 124"/>
                <a:gd name="T6" fmla="*/ 0 w 62"/>
                <a:gd name="T7" fmla="*/ 124 h 124"/>
                <a:gd name="T8" fmla="*/ 0 w 62"/>
                <a:gd name="T9" fmla="*/ 116 h 124"/>
                <a:gd name="T10" fmla="*/ 0 60000 65536"/>
                <a:gd name="T11" fmla="*/ 0 60000 65536"/>
                <a:gd name="T12" fmla="*/ 0 60000 65536"/>
                <a:gd name="T13" fmla="*/ 0 60000 65536"/>
                <a:gd name="T14" fmla="*/ 0 60000 65536"/>
                <a:gd name="T15" fmla="*/ 0 w 62"/>
                <a:gd name="T16" fmla="*/ 0 h 124"/>
                <a:gd name="T17" fmla="*/ 62 w 62"/>
                <a:gd name="T18" fmla="*/ 124 h 124"/>
              </a:gdLst>
              <a:ahLst/>
              <a:cxnLst>
                <a:cxn ang="T10">
                  <a:pos x="T0" y="T1"/>
                </a:cxn>
                <a:cxn ang="T11">
                  <a:pos x="T2" y="T3"/>
                </a:cxn>
                <a:cxn ang="T12">
                  <a:pos x="T4" y="T5"/>
                </a:cxn>
                <a:cxn ang="T13">
                  <a:pos x="T6" y="T7"/>
                </a:cxn>
                <a:cxn ang="T14">
                  <a:pos x="T8" y="T9"/>
                </a:cxn>
              </a:cxnLst>
              <a:rect l="T15" t="T16" r="T17" b="T18"/>
              <a:pathLst>
                <a:path w="62" h="124">
                  <a:moveTo>
                    <a:pt x="0" y="116"/>
                  </a:moveTo>
                  <a:lnTo>
                    <a:pt x="62" y="0"/>
                  </a:lnTo>
                  <a:lnTo>
                    <a:pt x="62" y="8"/>
                  </a:lnTo>
                  <a:lnTo>
                    <a:pt x="0" y="124"/>
                  </a:lnTo>
                  <a:lnTo>
                    <a:pt x="0" y="11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7" name="Freeform 261" descr="Papyrus"/>
            <p:cNvSpPr>
              <a:spLocks/>
            </p:cNvSpPr>
            <p:nvPr/>
          </p:nvSpPr>
          <p:spPr bwMode="gray">
            <a:xfrm>
              <a:off x="2724" y="2007"/>
              <a:ext cx="12" cy="44"/>
            </a:xfrm>
            <a:custGeom>
              <a:avLst/>
              <a:gdLst>
                <a:gd name="T0" fmla="*/ 0 w 12"/>
                <a:gd name="T1" fmla="*/ 0 h 44"/>
                <a:gd name="T2" fmla="*/ 12 w 12"/>
                <a:gd name="T3" fmla="*/ 36 h 44"/>
                <a:gd name="T4" fmla="*/ 12 w 12"/>
                <a:gd name="T5" fmla="*/ 44 h 44"/>
                <a:gd name="T6" fmla="*/ 0 w 12"/>
                <a:gd name="T7" fmla="*/ 8 h 44"/>
                <a:gd name="T8" fmla="*/ 0 w 12"/>
                <a:gd name="T9" fmla="*/ 0 h 44"/>
                <a:gd name="T10" fmla="*/ 0 60000 65536"/>
                <a:gd name="T11" fmla="*/ 0 60000 65536"/>
                <a:gd name="T12" fmla="*/ 0 60000 65536"/>
                <a:gd name="T13" fmla="*/ 0 60000 65536"/>
                <a:gd name="T14" fmla="*/ 0 60000 65536"/>
                <a:gd name="T15" fmla="*/ 0 w 12"/>
                <a:gd name="T16" fmla="*/ 0 h 44"/>
                <a:gd name="T17" fmla="*/ 12 w 12"/>
                <a:gd name="T18" fmla="*/ 44 h 44"/>
              </a:gdLst>
              <a:ahLst/>
              <a:cxnLst>
                <a:cxn ang="T10">
                  <a:pos x="T0" y="T1"/>
                </a:cxn>
                <a:cxn ang="T11">
                  <a:pos x="T2" y="T3"/>
                </a:cxn>
                <a:cxn ang="T12">
                  <a:pos x="T4" y="T5"/>
                </a:cxn>
                <a:cxn ang="T13">
                  <a:pos x="T6" y="T7"/>
                </a:cxn>
                <a:cxn ang="T14">
                  <a:pos x="T8" y="T9"/>
                </a:cxn>
              </a:cxnLst>
              <a:rect l="T15" t="T16" r="T17" b="T18"/>
              <a:pathLst>
                <a:path w="12" h="44">
                  <a:moveTo>
                    <a:pt x="0" y="0"/>
                  </a:moveTo>
                  <a:lnTo>
                    <a:pt x="12" y="36"/>
                  </a:lnTo>
                  <a:lnTo>
                    <a:pt x="12" y="4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78" name="Freeform 262"/>
            <p:cNvSpPr>
              <a:spLocks/>
            </p:cNvSpPr>
            <p:nvPr/>
          </p:nvSpPr>
          <p:spPr bwMode="gray">
            <a:xfrm>
              <a:off x="2738" y="1891"/>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479" name="Freeform 263"/>
            <p:cNvSpPr>
              <a:spLocks/>
            </p:cNvSpPr>
            <p:nvPr/>
          </p:nvSpPr>
          <p:spPr bwMode="gray">
            <a:xfrm>
              <a:off x="2706" y="1862"/>
              <a:ext cx="4" cy="10"/>
            </a:xfrm>
            <a:custGeom>
              <a:avLst/>
              <a:gdLst>
                <a:gd name="T0" fmla="*/ 4 w 4"/>
                <a:gd name="T1" fmla="*/ 2 h 10"/>
                <a:gd name="T2" fmla="*/ 0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480" name="Freeform 264"/>
            <p:cNvSpPr>
              <a:spLocks/>
            </p:cNvSpPr>
            <p:nvPr/>
          </p:nvSpPr>
          <p:spPr bwMode="gray">
            <a:xfrm>
              <a:off x="2696" y="1862"/>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481" name="Freeform 265" descr="Papyrus"/>
            <p:cNvSpPr>
              <a:spLocks/>
            </p:cNvSpPr>
            <p:nvPr/>
          </p:nvSpPr>
          <p:spPr bwMode="gray">
            <a:xfrm>
              <a:off x="2568" y="2043"/>
              <a:ext cx="6" cy="12"/>
            </a:xfrm>
            <a:custGeom>
              <a:avLst/>
              <a:gdLst>
                <a:gd name="T0" fmla="*/ 0 w 6"/>
                <a:gd name="T1" fmla="*/ 4 h 12"/>
                <a:gd name="T2" fmla="*/ 6 w 6"/>
                <a:gd name="T3" fmla="*/ 0 h 12"/>
                <a:gd name="T4" fmla="*/ 4 w 6"/>
                <a:gd name="T5" fmla="*/ 8 h 12"/>
                <a:gd name="T6" fmla="*/ 0 w 6"/>
                <a:gd name="T7" fmla="*/ 12 h 12"/>
                <a:gd name="T8" fmla="*/ 0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0" y="4"/>
                  </a:moveTo>
                  <a:lnTo>
                    <a:pt x="6" y="0"/>
                  </a:lnTo>
                  <a:lnTo>
                    <a:pt x="4"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2" name="Freeform 266" descr="Papyrus"/>
            <p:cNvSpPr>
              <a:spLocks/>
            </p:cNvSpPr>
            <p:nvPr/>
          </p:nvSpPr>
          <p:spPr bwMode="gray">
            <a:xfrm>
              <a:off x="2586" y="2165"/>
              <a:ext cx="10" cy="14"/>
            </a:xfrm>
            <a:custGeom>
              <a:avLst/>
              <a:gdLst>
                <a:gd name="T0" fmla="*/ 2 w 10"/>
                <a:gd name="T1" fmla="*/ 6 h 14"/>
                <a:gd name="T2" fmla="*/ 10 w 10"/>
                <a:gd name="T3" fmla="*/ 0 h 14"/>
                <a:gd name="T4" fmla="*/ 10 w 10"/>
                <a:gd name="T5" fmla="*/ 8 h 14"/>
                <a:gd name="T6" fmla="*/ 0 w 10"/>
                <a:gd name="T7" fmla="*/ 14 h 14"/>
                <a:gd name="T8" fmla="*/ 2 w 10"/>
                <a:gd name="T9" fmla="*/ 6 h 14"/>
                <a:gd name="T10" fmla="*/ 0 60000 65536"/>
                <a:gd name="T11" fmla="*/ 0 60000 65536"/>
                <a:gd name="T12" fmla="*/ 0 60000 65536"/>
                <a:gd name="T13" fmla="*/ 0 60000 65536"/>
                <a:gd name="T14" fmla="*/ 0 60000 65536"/>
                <a:gd name="T15" fmla="*/ 0 w 10"/>
                <a:gd name="T16" fmla="*/ 0 h 14"/>
                <a:gd name="T17" fmla="*/ 10 w 10"/>
                <a:gd name="T18" fmla="*/ 14 h 14"/>
              </a:gdLst>
              <a:ahLst/>
              <a:cxnLst>
                <a:cxn ang="T10">
                  <a:pos x="T0" y="T1"/>
                </a:cxn>
                <a:cxn ang="T11">
                  <a:pos x="T2" y="T3"/>
                </a:cxn>
                <a:cxn ang="T12">
                  <a:pos x="T4" y="T5"/>
                </a:cxn>
                <a:cxn ang="T13">
                  <a:pos x="T6" y="T7"/>
                </a:cxn>
                <a:cxn ang="T14">
                  <a:pos x="T8" y="T9"/>
                </a:cxn>
              </a:cxnLst>
              <a:rect l="T15" t="T16" r="T17" b="T18"/>
              <a:pathLst>
                <a:path w="10" h="14">
                  <a:moveTo>
                    <a:pt x="2" y="6"/>
                  </a:moveTo>
                  <a:lnTo>
                    <a:pt x="10" y="0"/>
                  </a:lnTo>
                  <a:lnTo>
                    <a:pt x="10"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3" name="Freeform 267" descr="Papyrus"/>
            <p:cNvSpPr>
              <a:spLocks/>
            </p:cNvSpPr>
            <p:nvPr/>
          </p:nvSpPr>
          <p:spPr bwMode="gray">
            <a:xfrm>
              <a:off x="2658" y="2049"/>
              <a:ext cx="4" cy="124"/>
            </a:xfrm>
            <a:custGeom>
              <a:avLst/>
              <a:gdLst>
                <a:gd name="T0" fmla="*/ 0 w 4"/>
                <a:gd name="T1" fmla="*/ 0 h 124"/>
                <a:gd name="T2" fmla="*/ 4 w 4"/>
                <a:gd name="T3" fmla="*/ 116 h 124"/>
                <a:gd name="T4" fmla="*/ 4 w 4"/>
                <a:gd name="T5" fmla="*/ 124 h 124"/>
                <a:gd name="T6" fmla="*/ 0 w 4"/>
                <a:gd name="T7" fmla="*/ 8 h 124"/>
                <a:gd name="T8" fmla="*/ 0 w 4"/>
                <a:gd name="T9" fmla="*/ 0 h 124"/>
                <a:gd name="T10" fmla="*/ 0 60000 65536"/>
                <a:gd name="T11" fmla="*/ 0 60000 65536"/>
                <a:gd name="T12" fmla="*/ 0 60000 65536"/>
                <a:gd name="T13" fmla="*/ 0 60000 65536"/>
                <a:gd name="T14" fmla="*/ 0 60000 65536"/>
                <a:gd name="T15" fmla="*/ 0 w 4"/>
                <a:gd name="T16" fmla="*/ 0 h 124"/>
                <a:gd name="T17" fmla="*/ 4 w 4"/>
                <a:gd name="T18" fmla="*/ 124 h 124"/>
              </a:gdLst>
              <a:ahLst/>
              <a:cxnLst>
                <a:cxn ang="T10">
                  <a:pos x="T0" y="T1"/>
                </a:cxn>
                <a:cxn ang="T11">
                  <a:pos x="T2" y="T3"/>
                </a:cxn>
                <a:cxn ang="T12">
                  <a:pos x="T4" y="T5"/>
                </a:cxn>
                <a:cxn ang="T13">
                  <a:pos x="T6" y="T7"/>
                </a:cxn>
                <a:cxn ang="T14">
                  <a:pos x="T8" y="T9"/>
                </a:cxn>
              </a:cxnLst>
              <a:rect l="T15" t="T16" r="T17" b="T18"/>
              <a:pathLst>
                <a:path w="4" h="124">
                  <a:moveTo>
                    <a:pt x="0" y="0"/>
                  </a:moveTo>
                  <a:lnTo>
                    <a:pt x="4" y="116"/>
                  </a:lnTo>
                  <a:lnTo>
                    <a:pt x="4" y="12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4" name="Freeform 268" descr="Papyrus"/>
            <p:cNvSpPr>
              <a:spLocks/>
            </p:cNvSpPr>
            <p:nvPr/>
          </p:nvSpPr>
          <p:spPr bwMode="gray">
            <a:xfrm>
              <a:off x="2736" y="2043"/>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5" name="Freeform 269"/>
            <p:cNvSpPr>
              <a:spLocks/>
            </p:cNvSpPr>
            <p:nvPr/>
          </p:nvSpPr>
          <p:spPr bwMode="gray">
            <a:xfrm>
              <a:off x="2710" y="1864"/>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486" name="Rectangle 270"/>
            <p:cNvSpPr>
              <a:spLocks noChangeArrowheads="1"/>
            </p:cNvSpPr>
            <p:nvPr/>
          </p:nvSpPr>
          <p:spPr bwMode="gray">
            <a:xfrm>
              <a:off x="2694" y="1862"/>
              <a:ext cx="2" cy="8"/>
            </a:xfrm>
            <a:prstGeom prst="rect">
              <a:avLst/>
            </a:prstGeom>
            <a:solidFill>
              <a:srgbClr val="FFFFFF"/>
            </a:solidFill>
            <a:ln w="6350">
              <a:solidFill>
                <a:srgbClr val="000000"/>
              </a:solidFill>
              <a:miter lim="800000"/>
              <a:headEnd/>
              <a:tailEnd/>
            </a:ln>
          </p:spPr>
          <p:txBody>
            <a:bodyPr/>
            <a:lstStyle/>
            <a:p>
              <a:endParaRPr lang="fr-FR"/>
            </a:p>
          </p:txBody>
        </p:sp>
        <p:sp>
          <p:nvSpPr>
            <p:cNvPr id="9487" name="Freeform 271" descr="Papyrus"/>
            <p:cNvSpPr>
              <a:spLocks/>
            </p:cNvSpPr>
            <p:nvPr/>
          </p:nvSpPr>
          <p:spPr bwMode="gray">
            <a:xfrm>
              <a:off x="2558" y="2047"/>
              <a:ext cx="10" cy="12"/>
            </a:xfrm>
            <a:custGeom>
              <a:avLst/>
              <a:gdLst>
                <a:gd name="T0" fmla="*/ 2 w 10"/>
                <a:gd name="T1" fmla="*/ 4 h 12"/>
                <a:gd name="T2" fmla="*/ 10 w 10"/>
                <a:gd name="T3" fmla="*/ 0 h 12"/>
                <a:gd name="T4" fmla="*/ 10 w 10"/>
                <a:gd name="T5" fmla="*/ 8 h 12"/>
                <a:gd name="T6" fmla="*/ 0 w 10"/>
                <a:gd name="T7" fmla="*/ 12 h 12"/>
                <a:gd name="T8" fmla="*/ 2 w 10"/>
                <a:gd name="T9" fmla="*/ 4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2" y="4"/>
                  </a:moveTo>
                  <a:lnTo>
                    <a:pt x="10" y="0"/>
                  </a:lnTo>
                  <a:lnTo>
                    <a:pt x="10"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8" name="Freeform 272" descr="Papyrus"/>
            <p:cNvSpPr>
              <a:spLocks/>
            </p:cNvSpPr>
            <p:nvPr/>
          </p:nvSpPr>
          <p:spPr bwMode="gray">
            <a:xfrm>
              <a:off x="2574" y="2171"/>
              <a:ext cx="14" cy="10"/>
            </a:xfrm>
            <a:custGeom>
              <a:avLst/>
              <a:gdLst>
                <a:gd name="T0" fmla="*/ 0 w 14"/>
                <a:gd name="T1" fmla="*/ 2 h 10"/>
                <a:gd name="T2" fmla="*/ 14 w 14"/>
                <a:gd name="T3" fmla="*/ 0 h 10"/>
                <a:gd name="T4" fmla="*/ 12 w 14"/>
                <a:gd name="T5" fmla="*/ 8 h 10"/>
                <a:gd name="T6" fmla="*/ 0 w 14"/>
                <a:gd name="T7" fmla="*/ 10 h 10"/>
                <a:gd name="T8" fmla="*/ 0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2"/>
                  </a:moveTo>
                  <a:lnTo>
                    <a:pt x="14" y="0"/>
                  </a:lnTo>
                  <a:lnTo>
                    <a:pt x="1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89" name="Freeform 273" descr="Papyrus"/>
            <p:cNvSpPr>
              <a:spLocks/>
            </p:cNvSpPr>
            <p:nvPr/>
          </p:nvSpPr>
          <p:spPr bwMode="gray">
            <a:xfrm>
              <a:off x="2662" y="2165"/>
              <a:ext cx="4" cy="12"/>
            </a:xfrm>
            <a:custGeom>
              <a:avLst/>
              <a:gdLst>
                <a:gd name="T0" fmla="*/ 0 w 4"/>
                <a:gd name="T1" fmla="*/ 0 h 12"/>
                <a:gd name="T2" fmla="*/ 4 w 4"/>
                <a:gd name="T3" fmla="*/ 4 h 12"/>
                <a:gd name="T4" fmla="*/ 2 w 4"/>
                <a:gd name="T5" fmla="*/ 12 h 12"/>
                <a:gd name="T6" fmla="*/ 0 w 4"/>
                <a:gd name="T7" fmla="*/ 8 h 12"/>
                <a:gd name="T8" fmla="*/ 0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0"/>
                  </a:moveTo>
                  <a:lnTo>
                    <a:pt x="4" y="4"/>
                  </a:lnTo>
                  <a:lnTo>
                    <a:pt x="2"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0" name="Freeform 274" descr="Papyrus"/>
            <p:cNvSpPr>
              <a:spLocks/>
            </p:cNvSpPr>
            <p:nvPr/>
          </p:nvSpPr>
          <p:spPr bwMode="gray">
            <a:xfrm>
              <a:off x="2738" y="2047"/>
              <a:ext cx="10" cy="10"/>
            </a:xfrm>
            <a:custGeom>
              <a:avLst/>
              <a:gdLst>
                <a:gd name="T0" fmla="*/ 0 w 10"/>
                <a:gd name="T1" fmla="*/ 0 h 10"/>
                <a:gd name="T2" fmla="*/ 10 w 10"/>
                <a:gd name="T3" fmla="*/ 2 h 10"/>
                <a:gd name="T4" fmla="*/ 8 w 10"/>
                <a:gd name="T5" fmla="*/ 10 h 10"/>
                <a:gd name="T6" fmla="*/ 0 w 10"/>
                <a:gd name="T7" fmla="*/ 8 h 10"/>
                <a:gd name="T8" fmla="*/ 0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0" y="0"/>
                  </a:moveTo>
                  <a:lnTo>
                    <a:pt x="10" y="2"/>
                  </a:lnTo>
                  <a:lnTo>
                    <a:pt x="8"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1" name="Freeform 275"/>
            <p:cNvSpPr>
              <a:spLocks/>
            </p:cNvSpPr>
            <p:nvPr/>
          </p:nvSpPr>
          <p:spPr bwMode="gray">
            <a:xfrm>
              <a:off x="2714" y="1864"/>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492" name="Freeform 276"/>
            <p:cNvSpPr>
              <a:spLocks/>
            </p:cNvSpPr>
            <p:nvPr/>
          </p:nvSpPr>
          <p:spPr bwMode="gray">
            <a:xfrm>
              <a:off x="2694" y="1862"/>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493" name="Rectangle 277" descr="Papyrus"/>
            <p:cNvSpPr>
              <a:spLocks noChangeArrowheads="1"/>
            </p:cNvSpPr>
            <p:nvPr/>
          </p:nvSpPr>
          <p:spPr bwMode="gray">
            <a:xfrm>
              <a:off x="2552" y="2175"/>
              <a:ext cx="20"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494" name="Freeform 278" descr="Papyrus"/>
            <p:cNvSpPr>
              <a:spLocks/>
            </p:cNvSpPr>
            <p:nvPr/>
          </p:nvSpPr>
          <p:spPr bwMode="gray">
            <a:xfrm>
              <a:off x="2664" y="2169"/>
              <a:ext cx="12" cy="10"/>
            </a:xfrm>
            <a:custGeom>
              <a:avLst/>
              <a:gdLst>
                <a:gd name="T0" fmla="*/ 2 w 12"/>
                <a:gd name="T1" fmla="*/ 0 h 10"/>
                <a:gd name="T2" fmla="*/ 12 w 12"/>
                <a:gd name="T3" fmla="*/ 2 h 10"/>
                <a:gd name="T4" fmla="*/ 10 w 12"/>
                <a:gd name="T5" fmla="*/ 10 h 10"/>
                <a:gd name="T6" fmla="*/ 0 w 12"/>
                <a:gd name="T7" fmla="*/ 8 h 10"/>
                <a:gd name="T8" fmla="*/ 2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0"/>
                  </a:moveTo>
                  <a:lnTo>
                    <a:pt x="12"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5" name="Freeform 279" descr="Papyrus"/>
            <p:cNvSpPr>
              <a:spLocks/>
            </p:cNvSpPr>
            <p:nvPr/>
          </p:nvSpPr>
          <p:spPr bwMode="gray">
            <a:xfrm>
              <a:off x="2722" y="2007"/>
              <a:ext cx="2" cy="166"/>
            </a:xfrm>
            <a:custGeom>
              <a:avLst/>
              <a:gdLst>
                <a:gd name="T0" fmla="*/ 2 w 2"/>
                <a:gd name="T1" fmla="*/ 160 h 166"/>
                <a:gd name="T2" fmla="*/ 2 w 2"/>
                <a:gd name="T3" fmla="*/ 0 h 166"/>
                <a:gd name="T4" fmla="*/ 2 w 2"/>
                <a:gd name="T5" fmla="*/ 8 h 166"/>
                <a:gd name="T6" fmla="*/ 0 w 2"/>
                <a:gd name="T7" fmla="*/ 166 h 166"/>
                <a:gd name="T8" fmla="*/ 2 w 2"/>
                <a:gd name="T9" fmla="*/ 160 h 166"/>
                <a:gd name="T10" fmla="*/ 0 60000 65536"/>
                <a:gd name="T11" fmla="*/ 0 60000 65536"/>
                <a:gd name="T12" fmla="*/ 0 60000 65536"/>
                <a:gd name="T13" fmla="*/ 0 60000 65536"/>
                <a:gd name="T14" fmla="*/ 0 60000 65536"/>
                <a:gd name="T15" fmla="*/ 0 w 2"/>
                <a:gd name="T16" fmla="*/ 0 h 166"/>
                <a:gd name="T17" fmla="*/ 2 w 2"/>
                <a:gd name="T18" fmla="*/ 166 h 166"/>
              </a:gdLst>
              <a:ahLst/>
              <a:cxnLst>
                <a:cxn ang="T10">
                  <a:pos x="T0" y="T1"/>
                </a:cxn>
                <a:cxn ang="T11">
                  <a:pos x="T2" y="T3"/>
                </a:cxn>
                <a:cxn ang="T12">
                  <a:pos x="T4" y="T5"/>
                </a:cxn>
                <a:cxn ang="T13">
                  <a:pos x="T6" y="T7"/>
                </a:cxn>
                <a:cxn ang="T14">
                  <a:pos x="T8" y="T9"/>
                </a:cxn>
              </a:cxnLst>
              <a:rect l="T15" t="T16" r="T17" b="T18"/>
              <a:pathLst>
                <a:path w="2" h="166">
                  <a:moveTo>
                    <a:pt x="2" y="160"/>
                  </a:moveTo>
                  <a:lnTo>
                    <a:pt x="2" y="0"/>
                  </a:lnTo>
                  <a:lnTo>
                    <a:pt x="2" y="8"/>
                  </a:lnTo>
                  <a:lnTo>
                    <a:pt x="0" y="166"/>
                  </a:lnTo>
                  <a:lnTo>
                    <a:pt x="2" y="16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6" name="Freeform 280"/>
            <p:cNvSpPr>
              <a:spLocks/>
            </p:cNvSpPr>
            <p:nvPr/>
          </p:nvSpPr>
          <p:spPr bwMode="gray">
            <a:xfrm>
              <a:off x="2718" y="1866"/>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497" name="Rectangle 281"/>
            <p:cNvSpPr>
              <a:spLocks noChangeArrowheads="1"/>
            </p:cNvSpPr>
            <p:nvPr/>
          </p:nvSpPr>
          <p:spPr bwMode="gray">
            <a:xfrm>
              <a:off x="2688" y="1864"/>
              <a:ext cx="4" cy="4"/>
            </a:xfrm>
            <a:prstGeom prst="rect">
              <a:avLst/>
            </a:prstGeom>
            <a:solidFill>
              <a:srgbClr val="FFFFFF"/>
            </a:solidFill>
            <a:ln w="6350">
              <a:solidFill>
                <a:srgbClr val="000000"/>
              </a:solidFill>
              <a:miter lim="800000"/>
              <a:headEnd/>
              <a:tailEnd/>
            </a:ln>
          </p:spPr>
          <p:txBody>
            <a:bodyPr/>
            <a:lstStyle/>
            <a:p>
              <a:endParaRPr lang="fr-FR"/>
            </a:p>
          </p:txBody>
        </p:sp>
        <p:sp>
          <p:nvSpPr>
            <p:cNvPr id="9498" name="Freeform 282" descr="Papyrus"/>
            <p:cNvSpPr>
              <a:spLocks/>
            </p:cNvSpPr>
            <p:nvPr/>
          </p:nvSpPr>
          <p:spPr bwMode="gray">
            <a:xfrm>
              <a:off x="2712" y="2167"/>
              <a:ext cx="12" cy="12"/>
            </a:xfrm>
            <a:custGeom>
              <a:avLst/>
              <a:gdLst>
                <a:gd name="T0" fmla="*/ 0 w 12"/>
                <a:gd name="T1" fmla="*/ 4 h 12"/>
                <a:gd name="T2" fmla="*/ 12 w 12"/>
                <a:gd name="T3" fmla="*/ 0 h 12"/>
                <a:gd name="T4" fmla="*/ 10 w 12"/>
                <a:gd name="T5" fmla="*/ 6 h 12"/>
                <a:gd name="T6" fmla="*/ 0 w 12"/>
                <a:gd name="T7" fmla="*/ 12 h 12"/>
                <a:gd name="T8" fmla="*/ 0 w 12"/>
                <a:gd name="T9" fmla="*/ 4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0" y="4"/>
                  </a:moveTo>
                  <a:lnTo>
                    <a:pt x="12" y="0"/>
                  </a:lnTo>
                  <a:lnTo>
                    <a:pt x="10" y="6"/>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499" name="Freeform 283"/>
            <p:cNvSpPr>
              <a:spLocks/>
            </p:cNvSpPr>
            <p:nvPr/>
          </p:nvSpPr>
          <p:spPr bwMode="gray">
            <a:xfrm>
              <a:off x="2722" y="1868"/>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00" name="Freeform 284"/>
            <p:cNvSpPr>
              <a:spLocks/>
            </p:cNvSpPr>
            <p:nvPr/>
          </p:nvSpPr>
          <p:spPr bwMode="gray">
            <a:xfrm>
              <a:off x="2680" y="1862"/>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1" name="Freeform 285" descr="Papyrus"/>
            <p:cNvSpPr>
              <a:spLocks/>
            </p:cNvSpPr>
            <p:nvPr/>
          </p:nvSpPr>
          <p:spPr bwMode="gray">
            <a:xfrm>
              <a:off x="2696" y="2171"/>
              <a:ext cx="16" cy="8"/>
            </a:xfrm>
            <a:custGeom>
              <a:avLst/>
              <a:gdLst>
                <a:gd name="T0" fmla="*/ 0 w 16"/>
                <a:gd name="T1" fmla="*/ 2 h 8"/>
                <a:gd name="T2" fmla="*/ 16 w 16"/>
                <a:gd name="T3" fmla="*/ 0 h 8"/>
                <a:gd name="T4" fmla="*/ 16 w 16"/>
                <a:gd name="T5" fmla="*/ 8 h 8"/>
                <a:gd name="T6" fmla="*/ 0 w 16"/>
                <a:gd name="T7" fmla="*/ 8 h 8"/>
                <a:gd name="T8" fmla="*/ 0 w 16"/>
                <a:gd name="T9" fmla="*/ 2 h 8"/>
                <a:gd name="T10" fmla="*/ 0 60000 65536"/>
                <a:gd name="T11" fmla="*/ 0 60000 65536"/>
                <a:gd name="T12" fmla="*/ 0 60000 65536"/>
                <a:gd name="T13" fmla="*/ 0 60000 65536"/>
                <a:gd name="T14" fmla="*/ 0 60000 65536"/>
                <a:gd name="T15" fmla="*/ 0 w 16"/>
                <a:gd name="T16" fmla="*/ 0 h 8"/>
                <a:gd name="T17" fmla="*/ 16 w 16"/>
                <a:gd name="T18" fmla="*/ 8 h 8"/>
              </a:gdLst>
              <a:ahLst/>
              <a:cxnLst>
                <a:cxn ang="T10">
                  <a:pos x="T0" y="T1"/>
                </a:cxn>
                <a:cxn ang="T11">
                  <a:pos x="T2" y="T3"/>
                </a:cxn>
                <a:cxn ang="T12">
                  <a:pos x="T4" y="T5"/>
                </a:cxn>
                <a:cxn ang="T13">
                  <a:pos x="T6" y="T7"/>
                </a:cxn>
                <a:cxn ang="T14">
                  <a:pos x="T8" y="T9"/>
                </a:cxn>
              </a:cxnLst>
              <a:rect l="T15" t="T16" r="T17" b="T18"/>
              <a:pathLst>
                <a:path w="16" h="8">
                  <a:moveTo>
                    <a:pt x="0" y="2"/>
                  </a:moveTo>
                  <a:lnTo>
                    <a:pt x="16" y="0"/>
                  </a:lnTo>
                  <a:lnTo>
                    <a:pt x="16" y="8"/>
                  </a:lnTo>
                  <a:lnTo>
                    <a:pt x="0" y="8"/>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02" name="Freeform 286"/>
            <p:cNvSpPr>
              <a:spLocks/>
            </p:cNvSpPr>
            <p:nvPr/>
          </p:nvSpPr>
          <p:spPr bwMode="gray">
            <a:xfrm>
              <a:off x="2724" y="1870"/>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03" name="Freeform 287"/>
            <p:cNvSpPr>
              <a:spLocks/>
            </p:cNvSpPr>
            <p:nvPr/>
          </p:nvSpPr>
          <p:spPr bwMode="gray">
            <a:xfrm>
              <a:off x="2676" y="1862"/>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4" name="Freeform 288" descr="Papyrus"/>
            <p:cNvSpPr>
              <a:spLocks/>
            </p:cNvSpPr>
            <p:nvPr/>
          </p:nvSpPr>
          <p:spPr bwMode="gray">
            <a:xfrm>
              <a:off x="2674" y="2171"/>
              <a:ext cx="22" cy="8"/>
            </a:xfrm>
            <a:custGeom>
              <a:avLst/>
              <a:gdLst>
                <a:gd name="T0" fmla="*/ 2 w 22"/>
                <a:gd name="T1" fmla="*/ 0 h 8"/>
                <a:gd name="T2" fmla="*/ 22 w 22"/>
                <a:gd name="T3" fmla="*/ 2 h 8"/>
                <a:gd name="T4" fmla="*/ 22 w 22"/>
                <a:gd name="T5" fmla="*/ 8 h 8"/>
                <a:gd name="T6" fmla="*/ 0 w 22"/>
                <a:gd name="T7" fmla="*/ 8 h 8"/>
                <a:gd name="T8" fmla="*/ 2 w 22"/>
                <a:gd name="T9" fmla="*/ 0 h 8"/>
                <a:gd name="T10" fmla="*/ 0 60000 65536"/>
                <a:gd name="T11" fmla="*/ 0 60000 65536"/>
                <a:gd name="T12" fmla="*/ 0 60000 65536"/>
                <a:gd name="T13" fmla="*/ 0 60000 65536"/>
                <a:gd name="T14" fmla="*/ 0 60000 65536"/>
                <a:gd name="T15" fmla="*/ 0 w 22"/>
                <a:gd name="T16" fmla="*/ 0 h 8"/>
                <a:gd name="T17" fmla="*/ 22 w 22"/>
                <a:gd name="T18" fmla="*/ 8 h 8"/>
              </a:gdLst>
              <a:ahLst/>
              <a:cxnLst>
                <a:cxn ang="T10">
                  <a:pos x="T0" y="T1"/>
                </a:cxn>
                <a:cxn ang="T11">
                  <a:pos x="T2" y="T3"/>
                </a:cxn>
                <a:cxn ang="T12">
                  <a:pos x="T4" y="T5"/>
                </a:cxn>
                <a:cxn ang="T13">
                  <a:pos x="T6" y="T7"/>
                </a:cxn>
                <a:cxn ang="T14">
                  <a:pos x="T8" y="T9"/>
                </a:cxn>
              </a:cxnLst>
              <a:rect l="T15" t="T16" r="T17" b="T18"/>
              <a:pathLst>
                <a:path w="22" h="8">
                  <a:moveTo>
                    <a:pt x="2" y="0"/>
                  </a:moveTo>
                  <a:lnTo>
                    <a:pt x="22" y="2"/>
                  </a:lnTo>
                  <a:lnTo>
                    <a:pt x="22"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05" name="Freeform 289"/>
            <p:cNvSpPr>
              <a:spLocks/>
            </p:cNvSpPr>
            <p:nvPr/>
          </p:nvSpPr>
          <p:spPr bwMode="gray">
            <a:xfrm>
              <a:off x="2728" y="1872"/>
              <a:ext cx="4" cy="10"/>
            </a:xfrm>
            <a:custGeom>
              <a:avLst/>
              <a:gdLst>
                <a:gd name="T0" fmla="*/ 4 w 4"/>
                <a:gd name="T1" fmla="*/ 2 h 10"/>
                <a:gd name="T2" fmla="*/ 2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06" name="Freeform 290"/>
            <p:cNvSpPr>
              <a:spLocks/>
            </p:cNvSpPr>
            <p:nvPr/>
          </p:nvSpPr>
          <p:spPr bwMode="gray">
            <a:xfrm>
              <a:off x="2670" y="1864"/>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7" name="Freeform 291"/>
            <p:cNvSpPr>
              <a:spLocks/>
            </p:cNvSpPr>
            <p:nvPr/>
          </p:nvSpPr>
          <p:spPr bwMode="gray">
            <a:xfrm>
              <a:off x="2730" y="1874"/>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08" name="Freeform 292"/>
            <p:cNvSpPr>
              <a:spLocks/>
            </p:cNvSpPr>
            <p:nvPr/>
          </p:nvSpPr>
          <p:spPr bwMode="gray">
            <a:xfrm>
              <a:off x="2666" y="1864"/>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09" name="Freeform 293"/>
            <p:cNvSpPr>
              <a:spLocks/>
            </p:cNvSpPr>
            <p:nvPr/>
          </p:nvSpPr>
          <p:spPr bwMode="gray">
            <a:xfrm>
              <a:off x="2734" y="1876"/>
              <a:ext cx="2" cy="9"/>
            </a:xfrm>
            <a:custGeom>
              <a:avLst/>
              <a:gdLst>
                <a:gd name="T0" fmla="*/ 2 w 2"/>
                <a:gd name="T1" fmla="*/ 2 h 9"/>
                <a:gd name="T2" fmla="*/ 0 w 2"/>
                <a:gd name="T3" fmla="*/ 0 h 9"/>
                <a:gd name="T4" fmla="*/ 0 w 2"/>
                <a:gd name="T5" fmla="*/ 8 h 9"/>
                <a:gd name="T6" fmla="*/ 0 w 2"/>
                <a:gd name="T7" fmla="*/ 9 h 9"/>
                <a:gd name="T8" fmla="*/ 2 w 2"/>
                <a:gd name="T9" fmla="*/ 2 h 9"/>
                <a:gd name="T10" fmla="*/ 0 60000 65536"/>
                <a:gd name="T11" fmla="*/ 0 60000 65536"/>
                <a:gd name="T12" fmla="*/ 0 60000 65536"/>
                <a:gd name="T13" fmla="*/ 0 60000 65536"/>
                <a:gd name="T14" fmla="*/ 0 60000 65536"/>
                <a:gd name="T15" fmla="*/ 0 w 2"/>
                <a:gd name="T16" fmla="*/ 0 h 9"/>
                <a:gd name="T17" fmla="*/ 2 w 2"/>
                <a:gd name="T18" fmla="*/ 9 h 9"/>
              </a:gdLst>
              <a:ahLst/>
              <a:cxnLst>
                <a:cxn ang="T10">
                  <a:pos x="T0" y="T1"/>
                </a:cxn>
                <a:cxn ang="T11">
                  <a:pos x="T2" y="T3"/>
                </a:cxn>
                <a:cxn ang="T12">
                  <a:pos x="T4" y="T5"/>
                </a:cxn>
                <a:cxn ang="T13">
                  <a:pos x="T6" y="T7"/>
                </a:cxn>
                <a:cxn ang="T14">
                  <a:pos x="T8" y="T9"/>
                </a:cxn>
              </a:cxnLst>
              <a:rect l="T15" t="T16" r="T17" b="T18"/>
              <a:pathLst>
                <a:path w="2" h="9">
                  <a:moveTo>
                    <a:pt x="2" y="2"/>
                  </a:moveTo>
                  <a:lnTo>
                    <a:pt x="0" y="0"/>
                  </a:lnTo>
                  <a:lnTo>
                    <a:pt x="0" y="8"/>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510" name="Freeform 294"/>
            <p:cNvSpPr>
              <a:spLocks/>
            </p:cNvSpPr>
            <p:nvPr/>
          </p:nvSpPr>
          <p:spPr bwMode="gray">
            <a:xfrm>
              <a:off x="2662" y="1866"/>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11" name="Freeform 295"/>
            <p:cNvSpPr>
              <a:spLocks/>
            </p:cNvSpPr>
            <p:nvPr/>
          </p:nvSpPr>
          <p:spPr bwMode="gray">
            <a:xfrm>
              <a:off x="2734" y="1878"/>
              <a:ext cx="4" cy="11"/>
            </a:xfrm>
            <a:custGeom>
              <a:avLst/>
              <a:gdLst>
                <a:gd name="T0" fmla="*/ 4 w 4"/>
                <a:gd name="T1" fmla="*/ 4 h 11"/>
                <a:gd name="T2" fmla="*/ 2 w 4"/>
                <a:gd name="T3" fmla="*/ 0 h 11"/>
                <a:gd name="T4" fmla="*/ 0 w 4"/>
                <a:gd name="T5" fmla="*/ 7 h 11"/>
                <a:gd name="T6" fmla="*/ 2 w 4"/>
                <a:gd name="T7" fmla="*/ 11 h 11"/>
                <a:gd name="T8" fmla="*/ 4 w 4"/>
                <a:gd name="T9" fmla="*/ 4 h 11"/>
                <a:gd name="T10" fmla="*/ 0 60000 65536"/>
                <a:gd name="T11" fmla="*/ 0 60000 65536"/>
                <a:gd name="T12" fmla="*/ 0 60000 65536"/>
                <a:gd name="T13" fmla="*/ 0 60000 65536"/>
                <a:gd name="T14" fmla="*/ 0 60000 65536"/>
                <a:gd name="T15" fmla="*/ 0 w 4"/>
                <a:gd name="T16" fmla="*/ 0 h 11"/>
                <a:gd name="T17" fmla="*/ 4 w 4"/>
                <a:gd name="T18" fmla="*/ 11 h 11"/>
              </a:gdLst>
              <a:ahLst/>
              <a:cxnLst>
                <a:cxn ang="T10">
                  <a:pos x="T0" y="T1"/>
                </a:cxn>
                <a:cxn ang="T11">
                  <a:pos x="T2" y="T3"/>
                </a:cxn>
                <a:cxn ang="T12">
                  <a:pos x="T4" y="T5"/>
                </a:cxn>
                <a:cxn ang="T13">
                  <a:pos x="T6" y="T7"/>
                </a:cxn>
                <a:cxn ang="T14">
                  <a:pos x="T8" y="T9"/>
                </a:cxn>
              </a:cxnLst>
              <a:rect l="T15" t="T16" r="T17" b="T18"/>
              <a:pathLst>
                <a:path w="4" h="11">
                  <a:moveTo>
                    <a:pt x="4" y="4"/>
                  </a:moveTo>
                  <a:lnTo>
                    <a:pt x="2" y="0"/>
                  </a:lnTo>
                  <a:lnTo>
                    <a:pt x="0" y="7"/>
                  </a:lnTo>
                  <a:lnTo>
                    <a:pt x="2" y="11"/>
                  </a:lnTo>
                  <a:lnTo>
                    <a:pt x="4" y="4"/>
                  </a:lnTo>
                  <a:close/>
                </a:path>
              </a:pathLst>
            </a:custGeom>
            <a:solidFill>
              <a:srgbClr val="FFFFFF"/>
            </a:solidFill>
            <a:ln w="6350">
              <a:solidFill>
                <a:srgbClr val="000000"/>
              </a:solidFill>
              <a:round/>
              <a:headEnd/>
              <a:tailEnd/>
            </a:ln>
          </p:spPr>
          <p:txBody>
            <a:bodyPr/>
            <a:lstStyle/>
            <a:p>
              <a:endParaRPr lang="fr-FR"/>
            </a:p>
          </p:txBody>
        </p:sp>
        <p:sp>
          <p:nvSpPr>
            <p:cNvPr id="9512" name="Freeform 296"/>
            <p:cNvSpPr>
              <a:spLocks/>
            </p:cNvSpPr>
            <p:nvPr/>
          </p:nvSpPr>
          <p:spPr bwMode="gray">
            <a:xfrm>
              <a:off x="2658" y="1868"/>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513" name="Freeform 297"/>
            <p:cNvSpPr>
              <a:spLocks/>
            </p:cNvSpPr>
            <p:nvPr/>
          </p:nvSpPr>
          <p:spPr bwMode="gray">
            <a:xfrm>
              <a:off x="2736" y="1882"/>
              <a:ext cx="2" cy="9"/>
            </a:xfrm>
            <a:custGeom>
              <a:avLst/>
              <a:gdLst>
                <a:gd name="T0" fmla="*/ 2 w 2"/>
                <a:gd name="T1" fmla="*/ 2 h 9"/>
                <a:gd name="T2" fmla="*/ 2 w 2"/>
                <a:gd name="T3" fmla="*/ 0 h 9"/>
                <a:gd name="T4" fmla="*/ 0 w 2"/>
                <a:gd name="T5" fmla="*/ 7 h 9"/>
                <a:gd name="T6" fmla="*/ 2 w 2"/>
                <a:gd name="T7" fmla="*/ 9 h 9"/>
                <a:gd name="T8" fmla="*/ 2 w 2"/>
                <a:gd name="T9" fmla="*/ 2 h 9"/>
                <a:gd name="T10" fmla="*/ 0 60000 65536"/>
                <a:gd name="T11" fmla="*/ 0 60000 65536"/>
                <a:gd name="T12" fmla="*/ 0 60000 65536"/>
                <a:gd name="T13" fmla="*/ 0 60000 65536"/>
                <a:gd name="T14" fmla="*/ 0 60000 65536"/>
                <a:gd name="T15" fmla="*/ 0 w 2"/>
                <a:gd name="T16" fmla="*/ 0 h 9"/>
                <a:gd name="T17" fmla="*/ 2 w 2"/>
                <a:gd name="T18" fmla="*/ 9 h 9"/>
              </a:gdLst>
              <a:ahLst/>
              <a:cxnLst>
                <a:cxn ang="T10">
                  <a:pos x="T0" y="T1"/>
                </a:cxn>
                <a:cxn ang="T11">
                  <a:pos x="T2" y="T3"/>
                </a:cxn>
                <a:cxn ang="T12">
                  <a:pos x="T4" y="T5"/>
                </a:cxn>
                <a:cxn ang="T13">
                  <a:pos x="T6" y="T7"/>
                </a:cxn>
                <a:cxn ang="T14">
                  <a:pos x="T8" y="T9"/>
                </a:cxn>
              </a:cxnLst>
              <a:rect l="T15" t="T16" r="T17" b="T18"/>
              <a:pathLst>
                <a:path w="2" h="9">
                  <a:moveTo>
                    <a:pt x="2" y="2"/>
                  </a:moveTo>
                  <a:lnTo>
                    <a:pt x="2" y="0"/>
                  </a:lnTo>
                  <a:lnTo>
                    <a:pt x="0" y="7"/>
                  </a:lnTo>
                  <a:lnTo>
                    <a:pt x="2" y="9"/>
                  </a:lnTo>
                  <a:lnTo>
                    <a:pt x="2" y="2"/>
                  </a:lnTo>
                  <a:close/>
                </a:path>
              </a:pathLst>
            </a:custGeom>
            <a:solidFill>
              <a:srgbClr val="FFFFFF"/>
            </a:solidFill>
            <a:ln w="6350">
              <a:solidFill>
                <a:srgbClr val="000000"/>
              </a:solidFill>
              <a:round/>
              <a:headEnd/>
              <a:tailEnd/>
            </a:ln>
          </p:spPr>
          <p:txBody>
            <a:bodyPr/>
            <a:lstStyle/>
            <a:p>
              <a:endParaRPr lang="fr-FR"/>
            </a:p>
          </p:txBody>
        </p:sp>
        <p:sp>
          <p:nvSpPr>
            <p:cNvPr id="9514" name="Freeform 298"/>
            <p:cNvSpPr>
              <a:spLocks/>
            </p:cNvSpPr>
            <p:nvPr/>
          </p:nvSpPr>
          <p:spPr bwMode="gray">
            <a:xfrm>
              <a:off x="2654" y="1870"/>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515" name="Freeform 299"/>
            <p:cNvSpPr>
              <a:spLocks/>
            </p:cNvSpPr>
            <p:nvPr/>
          </p:nvSpPr>
          <p:spPr bwMode="gray">
            <a:xfrm>
              <a:off x="2738" y="1884"/>
              <a:ext cx="1" cy="11"/>
            </a:xfrm>
            <a:custGeom>
              <a:avLst/>
              <a:gdLst>
                <a:gd name="T0" fmla="*/ 0 w 1"/>
                <a:gd name="T1" fmla="*/ 3 h 11"/>
                <a:gd name="T2" fmla="*/ 0 w 1"/>
                <a:gd name="T3" fmla="*/ 0 h 11"/>
                <a:gd name="T4" fmla="*/ 0 w 1"/>
                <a:gd name="T5" fmla="*/ 7 h 11"/>
                <a:gd name="T6" fmla="*/ 0 w 1"/>
                <a:gd name="T7" fmla="*/ 11 h 11"/>
                <a:gd name="T8" fmla="*/ 0 w 1"/>
                <a:gd name="T9" fmla="*/ 3 h 11"/>
                <a:gd name="T10" fmla="*/ 0 60000 65536"/>
                <a:gd name="T11" fmla="*/ 0 60000 65536"/>
                <a:gd name="T12" fmla="*/ 0 60000 65536"/>
                <a:gd name="T13" fmla="*/ 0 60000 65536"/>
                <a:gd name="T14" fmla="*/ 0 60000 65536"/>
                <a:gd name="T15" fmla="*/ 0 w 1"/>
                <a:gd name="T16" fmla="*/ 0 h 11"/>
                <a:gd name="T17" fmla="*/ 1 w 1"/>
                <a:gd name="T18" fmla="*/ 11 h 11"/>
              </a:gdLst>
              <a:ahLst/>
              <a:cxnLst>
                <a:cxn ang="T10">
                  <a:pos x="T0" y="T1"/>
                </a:cxn>
                <a:cxn ang="T11">
                  <a:pos x="T2" y="T3"/>
                </a:cxn>
                <a:cxn ang="T12">
                  <a:pos x="T4" y="T5"/>
                </a:cxn>
                <a:cxn ang="T13">
                  <a:pos x="T6" y="T7"/>
                </a:cxn>
                <a:cxn ang="T14">
                  <a:pos x="T8" y="T9"/>
                </a:cxn>
              </a:cxnLst>
              <a:rect l="T15" t="T16" r="T17" b="T18"/>
              <a:pathLst>
                <a:path w="1" h="11">
                  <a:moveTo>
                    <a:pt x="0" y="3"/>
                  </a:moveTo>
                  <a:lnTo>
                    <a:pt x="0" y="0"/>
                  </a:lnTo>
                  <a:lnTo>
                    <a:pt x="0" y="7"/>
                  </a:lnTo>
                  <a:lnTo>
                    <a:pt x="0" y="11"/>
                  </a:lnTo>
                  <a:lnTo>
                    <a:pt x="0" y="3"/>
                  </a:lnTo>
                  <a:close/>
                </a:path>
              </a:pathLst>
            </a:custGeom>
            <a:solidFill>
              <a:srgbClr val="FFFFFF"/>
            </a:solidFill>
            <a:ln w="6350">
              <a:solidFill>
                <a:srgbClr val="000000"/>
              </a:solidFill>
              <a:round/>
              <a:headEnd/>
              <a:tailEnd/>
            </a:ln>
          </p:spPr>
          <p:txBody>
            <a:bodyPr/>
            <a:lstStyle/>
            <a:p>
              <a:endParaRPr lang="fr-FR"/>
            </a:p>
          </p:txBody>
        </p:sp>
        <p:sp>
          <p:nvSpPr>
            <p:cNvPr id="9516" name="Freeform 300"/>
            <p:cNvSpPr>
              <a:spLocks/>
            </p:cNvSpPr>
            <p:nvPr/>
          </p:nvSpPr>
          <p:spPr bwMode="gray">
            <a:xfrm>
              <a:off x="2650" y="1872"/>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517" name="Freeform 301"/>
            <p:cNvSpPr>
              <a:spLocks/>
            </p:cNvSpPr>
            <p:nvPr/>
          </p:nvSpPr>
          <p:spPr bwMode="gray">
            <a:xfrm>
              <a:off x="2738" y="1887"/>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518" name="Freeform 302"/>
            <p:cNvSpPr>
              <a:spLocks/>
            </p:cNvSpPr>
            <p:nvPr/>
          </p:nvSpPr>
          <p:spPr bwMode="gray">
            <a:xfrm>
              <a:off x="2646" y="1874"/>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19" name="Freeform 303"/>
            <p:cNvSpPr>
              <a:spLocks/>
            </p:cNvSpPr>
            <p:nvPr/>
          </p:nvSpPr>
          <p:spPr bwMode="gray">
            <a:xfrm>
              <a:off x="2736" y="1893"/>
              <a:ext cx="2" cy="10"/>
            </a:xfrm>
            <a:custGeom>
              <a:avLst/>
              <a:gdLst>
                <a:gd name="T0" fmla="*/ 2 w 2"/>
                <a:gd name="T1" fmla="*/ 2 h 10"/>
                <a:gd name="T2" fmla="*/ 2 w 2"/>
                <a:gd name="T3" fmla="*/ 0 h 10"/>
                <a:gd name="T4" fmla="*/ 2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2"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20" name="Freeform 304"/>
            <p:cNvSpPr>
              <a:spLocks/>
            </p:cNvSpPr>
            <p:nvPr/>
          </p:nvSpPr>
          <p:spPr bwMode="gray">
            <a:xfrm>
              <a:off x="2644" y="1876"/>
              <a:ext cx="4" cy="9"/>
            </a:xfrm>
            <a:custGeom>
              <a:avLst/>
              <a:gdLst>
                <a:gd name="T0" fmla="*/ 4 w 4"/>
                <a:gd name="T1" fmla="*/ 0 h 9"/>
                <a:gd name="T2" fmla="*/ 0 w 4"/>
                <a:gd name="T3" fmla="*/ 2 h 9"/>
                <a:gd name="T4" fmla="*/ 0 w 4"/>
                <a:gd name="T5" fmla="*/ 9 h 9"/>
                <a:gd name="T6" fmla="*/ 2 w 4"/>
                <a:gd name="T7" fmla="*/ 8 h 9"/>
                <a:gd name="T8" fmla="*/ 4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4" y="0"/>
                  </a:moveTo>
                  <a:lnTo>
                    <a:pt x="0" y="2"/>
                  </a:lnTo>
                  <a:lnTo>
                    <a:pt x="0" y="9"/>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521" name="Freeform 305"/>
            <p:cNvSpPr>
              <a:spLocks/>
            </p:cNvSpPr>
            <p:nvPr/>
          </p:nvSpPr>
          <p:spPr bwMode="gray">
            <a:xfrm>
              <a:off x="2734" y="1895"/>
              <a:ext cx="4" cy="12"/>
            </a:xfrm>
            <a:custGeom>
              <a:avLst/>
              <a:gdLst>
                <a:gd name="T0" fmla="*/ 2 w 4"/>
                <a:gd name="T1" fmla="*/ 4 h 12"/>
                <a:gd name="T2" fmla="*/ 4 w 4"/>
                <a:gd name="T3" fmla="*/ 0 h 12"/>
                <a:gd name="T4" fmla="*/ 2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522" name="Freeform 306"/>
            <p:cNvSpPr>
              <a:spLocks/>
            </p:cNvSpPr>
            <p:nvPr/>
          </p:nvSpPr>
          <p:spPr bwMode="gray">
            <a:xfrm>
              <a:off x="2640" y="1878"/>
              <a:ext cx="4" cy="11"/>
            </a:xfrm>
            <a:custGeom>
              <a:avLst/>
              <a:gdLst>
                <a:gd name="T0" fmla="*/ 4 w 4"/>
                <a:gd name="T1" fmla="*/ 0 h 11"/>
                <a:gd name="T2" fmla="*/ 2 w 4"/>
                <a:gd name="T3" fmla="*/ 4 h 11"/>
                <a:gd name="T4" fmla="*/ 0 w 4"/>
                <a:gd name="T5" fmla="*/ 11 h 11"/>
                <a:gd name="T6" fmla="*/ 4 w 4"/>
                <a:gd name="T7" fmla="*/ 7 h 11"/>
                <a:gd name="T8" fmla="*/ 4 w 4"/>
                <a:gd name="T9" fmla="*/ 0 h 11"/>
                <a:gd name="T10" fmla="*/ 0 60000 65536"/>
                <a:gd name="T11" fmla="*/ 0 60000 65536"/>
                <a:gd name="T12" fmla="*/ 0 60000 65536"/>
                <a:gd name="T13" fmla="*/ 0 60000 65536"/>
                <a:gd name="T14" fmla="*/ 0 60000 65536"/>
                <a:gd name="T15" fmla="*/ 0 w 4"/>
                <a:gd name="T16" fmla="*/ 0 h 11"/>
                <a:gd name="T17" fmla="*/ 4 w 4"/>
                <a:gd name="T18" fmla="*/ 11 h 11"/>
              </a:gdLst>
              <a:ahLst/>
              <a:cxnLst>
                <a:cxn ang="T10">
                  <a:pos x="T0" y="T1"/>
                </a:cxn>
                <a:cxn ang="T11">
                  <a:pos x="T2" y="T3"/>
                </a:cxn>
                <a:cxn ang="T12">
                  <a:pos x="T4" y="T5"/>
                </a:cxn>
                <a:cxn ang="T13">
                  <a:pos x="T6" y="T7"/>
                </a:cxn>
                <a:cxn ang="T14">
                  <a:pos x="T8" y="T9"/>
                </a:cxn>
              </a:cxnLst>
              <a:rect l="T15" t="T16" r="T17" b="T18"/>
              <a:pathLst>
                <a:path w="4" h="11">
                  <a:moveTo>
                    <a:pt x="4" y="0"/>
                  </a:moveTo>
                  <a:lnTo>
                    <a:pt x="2" y="4"/>
                  </a:lnTo>
                  <a:lnTo>
                    <a:pt x="0" y="11"/>
                  </a:lnTo>
                  <a:lnTo>
                    <a:pt x="4" y="7"/>
                  </a:lnTo>
                  <a:lnTo>
                    <a:pt x="4" y="0"/>
                  </a:lnTo>
                  <a:close/>
                </a:path>
              </a:pathLst>
            </a:custGeom>
            <a:solidFill>
              <a:srgbClr val="FFFFFF"/>
            </a:solidFill>
            <a:ln w="6350">
              <a:solidFill>
                <a:srgbClr val="000000"/>
              </a:solidFill>
              <a:round/>
              <a:headEnd/>
              <a:tailEnd/>
            </a:ln>
          </p:spPr>
          <p:txBody>
            <a:bodyPr/>
            <a:lstStyle/>
            <a:p>
              <a:endParaRPr lang="fr-FR"/>
            </a:p>
          </p:txBody>
        </p:sp>
        <p:sp>
          <p:nvSpPr>
            <p:cNvPr id="9523" name="Freeform 307"/>
            <p:cNvSpPr>
              <a:spLocks/>
            </p:cNvSpPr>
            <p:nvPr/>
          </p:nvSpPr>
          <p:spPr bwMode="gray">
            <a:xfrm>
              <a:off x="2732" y="1899"/>
              <a:ext cx="4" cy="10"/>
            </a:xfrm>
            <a:custGeom>
              <a:avLst/>
              <a:gdLst>
                <a:gd name="T0" fmla="*/ 2 w 4"/>
                <a:gd name="T1" fmla="*/ 2 h 10"/>
                <a:gd name="T2" fmla="*/ 4 w 4"/>
                <a:gd name="T3" fmla="*/ 0 h 10"/>
                <a:gd name="T4" fmla="*/ 2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2"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24" name="Freeform 308"/>
            <p:cNvSpPr>
              <a:spLocks/>
            </p:cNvSpPr>
            <p:nvPr/>
          </p:nvSpPr>
          <p:spPr bwMode="gray">
            <a:xfrm>
              <a:off x="2638" y="1882"/>
              <a:ext cx="4" cy="9"/>
            </a:xfrm>
            <a:custGeom>
              <a:avLst/>
              <a:gdLst>
                <a:gd name="T0" fmla="*/ 4 w 4"/>
                <a:gd name="T1" fmla="*/ 0 h 9"/>
                <a:gd name="T2" fmla="*/ 2 w 4"/>
                <a:gd name="T3" fmla="*/ 2 h 9"/>
                <a:gd name="T4" fmla="*/ 0 w 4"/>
                <a:gd name="T5" fmla="*/ 9 h 9"/>
                <a:gd name="T6" fmla="*/ 2 w 4"/>
                <a:gd name="T7" fmla="*/ 7 h 9"/>
                <a:gd name="T8" fmla="*/ 4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4" y="0"/>
                  </a:moveTo>
                  <a:lnTo>
                    <a:pt x="2" y="2"/>
                  </a:lnTo>
                  <a:lnTo>
                    <a:pt x="0" y="9"/>
                  </a:lnTo>
                  <a:lnTo>
                    <a:pt x="2" y="7"/>
                  </a:lnTo>
                  <a:lnTo>
                    <a:pt x="4" y="0"/>
                  </a:lnTo>
                  <a:close/>
                </a:path>
              </a:pathLst>
            </a:custGeom>
            <a:solidFill>
              <a:srgbClr val="FFFFFF"/>
            </a:solidFill>
            <a:ln w="6350">
              <a:solidFill>
                <a:srgbClr val="000000"/>
              </a:solidFill>
              <a:round/>
              <a:headEnd/>
              <a:tailEnd/>
            </a:ln>
          </p:spPr>
          <p:txBody>
            <a:bodyPr/>
            <a:lstStyle/>
            <a:p>
              <a:endParaRPr lang="fr-FR"/>
            </a:p>
          </p:txBody>
        </p:sp>
        <p:sp>
          <p:nvSpPr>
            <p:cNvPr id="9525" name="Freeform 309"/>
            <p:cNvSpPr>
              <a:spLocks/>
            </p:cNvSpPr>
            <p:nvPr/>
          </p:nvSpPr>
          <p:spPr bwMode="gray">
            <a:xfrm>
              <a:off x="2730" y="1901"/>
              <a:ext cx="4" cy="12"/>
            </a:xfrm>
            <a:custGeom>
              <a:avLst/>
              <a:gdLst>
                <a:gd name="T0" fmla="*/ 2 w 4"/>
                <a:gd name="T1" fmla="*/ 4 h 12"/>
                <a:gd name="T2" fmla="*/ 4 w 4"/>
                <a:gd name="T3" fmla="*/ 0 h 12"/>
                <a:gd name="T4" fmla="*/ 2 w 4"/>
                <a:gd name="T5" fmla="*/ 8 h 12"/>
                <a:gd name="T6" fmla="*/ 0 w 4"/>
                <a:gd name="T7" fmla="*/ 12 h 12"/>
                <a:gd name="T8" fmla="*/ 2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4"/>
                  </a:moveTo>
                  <a:lnTo>
                    <a:pt x="4"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526" name="Freeform 310"/>
            <p:cNvSpPr>
              <a:spLocks/>
            </p:cNvSpPr>
            <p:nvPr/>
          </p:nvSpPr>
          <p:spPr bwMode="gray">
            <a:xfrm>
              <a:off x="2636" y="1884"/>
              <a:ext cx="4" cy="11"/>
            </a:xfrm>
            <a:custGeom>
              <a:avLst/>
              <a:gdLst>
                <a:gd name="T0" fmla="*/ 4 w 4"/>
                <a:gd name="T1" fmla="*/ 0 h 11"/>
                <a:gd name="T2" fmla="*/ 2 w 4"/>
                <a:gd name="T3" fmla="*/ 3 h 11"/>
                <a:gd name="T4" fmla="*/ 0 w 4"/>
                <a:gd name="T5" fmla="*/ 11 h 11"/>
                <a:gd name="T6" fmla="*/ 2 w 4"/>
                <a:gd name="T7" fmla="*/ 7 h 11"/>
                <a:gd name="T8" fmla="*/ 4 w 4"/>
                <a:gd name="T9" fmla="*/ 0 h 11"/>
                <a:gd name="T10" fmla="*/ 0 60000 65536"/>
                <a:gd name="T11" fmla="*/ 0 60000 65536"/>
                <a:gd name="T12" fmla="*/ 0 60000 65536"/>
                <a:gd name="T13" fmla="*/ 0 60000 65536"/>
                <a:gd name="T14" fmla="*/ 0 60000 65536"/>
                <a:gd name="T15" fmla="*/ 0 w 4"/>
                <a:gd name="T16" fmla="*/ 0 h 11"/>
                <a:gd name="T17" fmla="*/ 4 w 4"/>
                <a:gd name="T18" fmla="*/ 11 h 11"/>
              </a:gdLst>
              <a:ahLst/>
              <a:cxnLst>
                <a:cxn ang="T10">
                  <a:pos x="T0" y="T1"/>
                </a:cxn>
                <a:cxn ang="T11">
                  <a:pos x="T2" y="T3"/>
                </a:cxn>
                <a:cxn ang="T12">
                  <a:pos x="T4" y="T5"/>
                </a:cxn>
                <a:cxn ang="T13">
                  <a:pos x="T6" y="T7"/>
                </a:cxn>
                <a:cxn ang="T14">
                  <a:pos x="T8" y="T9"/>
                </a:cxn>
              </a:cxnLst>
              <a:rect l="T15" t="T16" r="T17" b="T18"/>
              <a:pathLst>
                <a:path w="4" h="11">
                  <a:moveTo>
                    <a:pt x="4" y="0"/>
                  </a:moveTo>
                  <a:lnTo>
                    <a:pt x="2" y="3"/>
                  </a:lnTo>
                  <a:lnTo>
                    <a:pt x="0" y="11"/>
                  </a:lnTo>
                  <a:lnTo>
                    <a:pt x="2" y="7"/>
                  </a:lnTo>
                  <a:lnTo>
                    <a:pt x="4" y="0"/>
                  </a:lnTo>
                  <a:close/>
                </a:path>
              </a:pathLst>
            </a:custGeom>
            <a:solidFill>
              <a:srgbClr val="FFFFFF"/>
            </a:solidFill>
            <a:ln w="6350">
              <a:solidFill>
                <a:srgbClr val="000000"/>
              </a:solidFill>
              <a:round/>
              <a:headEnd/>
              <a:tailEnd/>
            </a:ln>
          </p:spPr>
          <p:txBody>
            <a:bodyPr/>
            <a:lstStyle/>
            <a:p>
              <a:endParaRPr lang="fr-FR"/>
            </a:p>
          </p:txBody>
        </p:sp>
        <p:sp>
          <p:nvSpPr>
            <p:cNvPr id="9527" name="Freeform 311"/>
            <p:cNvSpPr>
              <a:spLocks/>
            </p:cNvSpPr>
            <p:nvPr/>
          </p:nvSpPr>
          <p:spPr bwMode="gray">
            <a:xfrm>
              <a:off x="2728" y="1905"/>
              <a:ext cx="4" cy="10"/>
            </a:xfrm>
            <a:custGeom>
              <a:avLst/>
              <a:gdLst>
                <a:gd name="T0" fmla="*/ 0 w 4"/>
                <a:gd name="T1" fmla="*/ 2 h 10"/>
                <a:gd name="T2" fmla="*/ 4 w 4"/>
                <a:gd name="T3" fmla="*/ 0 h 10"/>
                <a:gd name="T4" fmla="*/ 2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2"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28" name="Freeform 312"/>
            <p:cNvSpPr>
              <a:spLocks/>
            </p:cNvSpPr>
            <p:nvPr/>
          </p:nvSpPr>
          <p:spPr bwMode="gray">
            <a:xfrm>
              <a:off x="2634" y="1887"/>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529" name="Freeform 313"/>
            <p:cNvSpPr>
              <a:spLocks/>
            </p:cNvSpPr>
            <p:nvPr/>
          </p:nvSpPr>
          <p:spPr bwMode="gray">
            <a:xfrm>
              <a:off x="2724" y="1907"/>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30" name="Freeform 314"/>
            <p:cNvSpPr>
              <a:spLocks/>
            </p:cNvSpPr>
            <p:nvPr/>
          </p:nvSpPr>
          <p:spPr bwMode="gray">
            <a:xfrm>
              <a:off x="2634" y="1889"/>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31" name="Freeform 315"/>
            <p:cNvSpPr>
              <a:spLocks/>
            </p:cNvSpPr>
            <p:nvPr/>
          </p:nvSpPr>
          <p:spPr bwMode="gray">
            <a:xfrm>
              <a:off x="2720" y="1909"/>
              <a:ext cx="4" cy="10"/>
            </a:xfrm>
            <a:custGeom>
              <a:avLst/>
              <a:gdLst>
                <a:gd name="T0" fmla="*/ 2 w 4"/>
                <a:gd name="T1" fmla="*/ 2 h 10"/>
                <a:gd name="T2" fmla="*/ 4 w 4"/>
                <a:gd name="T3" fmla="*/ 0 h 10"/>
                <a:gd name="T4" fmla="*/ 4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32" name="Freeform 316"/>
            <p:cNvSpPr>
              <a:spLocks/>
            </p:cNvSpPr>
            <p:nvPr/>
          </p:nvSpPr>
          <p:spPr bwMode="gray">
            <a:xfrm>
              <a:off x="2634" y="1891"/>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33" name="Freeform 317"/>
            <p:cNvSpPr>
              <a:spLocks/>
            </p:cNvSpPr>
            <p:nvPr/>
          </p:nvSpPr>
          <p:spPr bwMode="gray">
            <a:xfrm>
              <a:off x="2716" y="1911"/>
              <a:ext cx="6" cy="10"/>
            </a:xfrm>
            <a:custGeom>
              <a:avLst/>
              <a:gdLst>
                <a:gd name="T0" fmla="*/ 2 w 6"/>
                <a:gd name="T1" fmla="*/ 2 h 10"/>
                <a:gd name="T2" fmla="*/ 6 w 6"/>
                <a:gd name="T3" fmla="*/ 0 h 10"/>
                <a:gd name="T4" fmla="*/ 4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4"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34" name="Freeform 318"/>
            <p:cNvSpPr>
              <a:spLocks/>
            </p:cNvSpPr>
            <p:nvPr/>
          </p:nvSpPr>
          <p:spPr bwMode="gray">
            <a:xfrm>
              <a:off x="2634" y="1891"/>
              <a:ext cx="2" cy="12"/>
            </a:xfrm>
            <a:custGeom>
              <a:avLst/>
              <a:gdLst>
                <a:gd name="T0" fmla="*/ 2 w 2"/>
                <a:gd name="T1" fmla="*/ 0 h 12"/>
                <a:gd name="T2" fmla="*/ 0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0"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35" name="Freeform 319"/>
            <p:cNvSpPr>
              <a:spLocks/>
            </p:cNvSpPr>
            <p:nvPr/>
          </p:nvSpPr>
          <p:spPr bwMode="gray">
            <a:xfrm>
              <a:off x="2712" y="1913"/>
              <a:ext cx="6" cy="10"/>
            </a:xfrm>
            <a:custGeom>
              <a:avLst/>
              <a:gdLst>
                <a:gd name="T0" fmla="*/ 0 w 6"/>
                <a:gd name="T1" fmla="*/ 2 h 10"/>
                <a:gd name="T2" fmla="*/ 6 w 6"/>
                <a:gd name="T3" fmla="*/ 0 h 10"/>
                <a:gd name="T4" fmla="*/ 4 w 6"/>
                <a:gd name="T5" fmla="*/ 8 h 10"/>
                <a:gd name="T6" fmla="*/ 0 w 6"/>
                <a:gd name="T7" fmla="*/ 10 h 10"/>
                <a:gd name="T8" fmla="*/ 0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2"/>
                  </a:moveTo>
                  <a:lnTo>
                    <a:pt x="6"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36" name="Freeform 320"/>
            <p:cNvSpPr>
              <a:spLocks/>
            </p:cNvSpPr>
            <p:nvPr/>
          </p:nvSpPr>
          <p:spPr bwMode="gray">
            <a:xfrm>
              <a:off x="2634" y="1895"/>
              <a:ext cx="1" cy="12"/>
            </a:xfrm>
            <a:custGeom>
              <a:avLst/>
              <a:gdLst>
                <a:gd name="T0" fmla="*/ 0 w 1"/>
                <a:gd name="T1" fmla="*/ 0 h 12"/>
                <a:gd name="T2" fmla="*/ 0 w 1"/>
                <a:gd name="T3" fmla="*/ 4 h 12"/>
                <a:gd name="T4" fmla="*/ 0 w 1"/>
                <a:gd name="T5" fmla="*/ 12 h 12"/>
                <a:gd name="T6" fmla="*/ 0 w 1"/>
                <a:gd name="T7" fmla="*/ 8 h 12"/>
                <a:gd name="T8" fmla="*/ 0 w 1"/>
                <a:gd name="T9" fmla="*/ 0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0"/>
                  </a:moveTo>
                  <a:lnTo>
                    <a:pt x="0" y="4"/>
                  </a:lnTo>
                  <a:lnTo>
                    <a:pt x="0"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37" name="Freeform 321"/>
            <p:cNvSpPr>
              <a:spLocks/>
            </p:cNvSpPr>
            <p:nvPr/>
          </p:nvSpPr>
          <p:spPr bwMode="gray">
            <a:xfrm>
              <a:off x="2708" y="1915"/>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38" name="Freeform 322"/>
            <p:cNvSpPr>
              <a:spLocks/>
            </p:cNvSpPr>
            <p:nvPr/>
          </p:nvSpPr>
          <p:spPr bwMode="gray">
            <a:xfrm>
              <a:off x="2634" y="1899"/>
              <a:ext cx="2" cy="10"/>
            </a:xfrm>
            <a:custGeom>
              <a:avLst/>
              <a:gdLst>
                <a:gd name="T0" fmla="*/ 0 w 2"/>
                <a:gd name="T1" fmla="*/ 0 h 10"/>
                <a:gd name="T2" fmla="*/ 2 w 2"/>
                <a:gd name="T3" fmla="*/ 2 h 10"/>
                <a:gd name="T4" fmla="*/ 0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0"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39" name="Freeform 323"/>
            <p:cNvSpPr>
              <a:spLocks/>
            </p:cNvSpPr>
            <p:nvPr/>
          </p:nvSpPr>
          <p:spPr bwMode="gray">
            <a:xfrm>
              <a:off x="2702" y="1917"/>
              <a:ext cx="6" cy="10"/>
            </a:xfrm>
            <a:custGeom>
              <a:avLst/>
              <a:gdLst>
                <a:gd name="T0" fmla="*/ 2 w 6"/>
                <a:gd name="T1" fmla="*/ 2 h 10"/>
                <a:gd name="T2" fmla="*/ 6 w 6"/>
                <a:gd name="T3" fmla="*/ 0 h 10"/>
                <a:gd name="T4" fmla="*/ 6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6"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540" name="Freeform 324"/>
            <p:cNvSpPr>
              <a:spLocks/>
            </p:cNvSpPr>
            <p:nvPr/>
          </p:nvSpPr>
          <p:spPr bwMode="gray">
            <a:xfrm>
              <a:off x="2634" y="1901"/>
              <a:ext cx="2" cy="12"/>
            </a:xfrm>
            <a:custGeom>
              <a:avLst/>
              <a:gdLst>
                <a:gd name="T0" fmla="*/ 2 w 2"/>
                <a:gd name="T1" fmla="*/ 0 h 12"/>
                <a:gd name="T2" fmla="*/ 2 w 2"/>
                <a:gd name="T3" fmla="*/ 4 h 12"/>
                <a:gd name="T4" fmla="*/ 2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2"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41" name="Freeform 325"/>
            <p:cNvSpPr>
              <a:spLocks/>
            </p:cNvSpPr>
            <p:nvPr/>
          </p:nvSpPr>
          <p:spPr bwMode="gray">
            <a:xfrm>
              <a:off x="2698" y="1919"/>
              <a:ext cx="6" cy="8"/>
            </a:xfrm>
            <a:custGeom>
              <a:avLst/>
              <a:gdLst>
                <a:gd name="T0" fmla="*/ 0 w 6"/>
                <a:gd name="T1" fmla="*/ 0 h 8"/>
                <a:gd name="T2" fmla="*/ 6 w 6"/>
                <a:gd name="T3" fmla="*/ 0 h 8"/>
                <a:gd name="T4" fmla="*/ 4 w 6"/>
                <a:gd name="T5" fmla="*/ 8 h 8"/>
                <a:gd name="T6" fmla="*/ 0 w 6"/>
                <a:gd name="T7" fmla="*/ 8 h 8"/>
                <a:gd name="T8" fmla="*/ 0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0" y="0"/>
                  </a:moveTo>
                  <a:lnTo>
                    <a:pt x="6" y="0"/>
                  </a:lnTo>
                  <a:lnTo>
                    <a:pt x="4" y="8"/>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2" name="Freeform 326"/>
            <p:cNvSpPr>
              <a:spLocks/>
            </p:cNvSpPr>
            <p:nvPr/>
          </p:nvSpPr>
          <p:spPr bwMode="gray">
            <a:xfrm>
              <a:off x="2636" y="1905"/>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3" name="Freeform 327"/>
            <p:cNvSpPr>
              <a:spLocks/>
            </p:cNvSpPr>
            <p:nvPr/>
          </p:nvSpPr>
          <p:spPr bwMode="gray">
            <a:xfrm>
              <a:off x="2704" y="1919"/>
              <a:ext cx="54" cy="22"/>
            </a:xfrm>
            <a:custGeom>
              <a:avLst/>
              <a:gdLst>
                <a:gd name="T0" fmla="*/ 54 w 54"/>
                <a:gd name="T1" fmla="*/ 14 h 22"/>
                <a:gd name="T2" fmla="*/ 2 w 54"/>
                <a:gd name="T3" fmla="*/ 0 h 22"/>
                <a:gd name="T4" fmla="*/ 0 w 54"/>
                <a:gd name="T5" fmla="*/ 8 h 22"/>
                <a:gd name="T6" fmla="*/ 54 w 54"/>
                <a:gd name="T7" fmla="*/ 22 h 22"/>
                <a:gd name="T8" fmla="*/ 54 w 54"/>
                <a:gd name="T9" fmla="*/ 14 h 22"/>
                <a:gd name="T10" fmla="*/ 0 60000 65536"/>
                <a:gd name="T11" fmla="*/ 0 60000 65536"/>
                <a:gd name="T12" fmla="*/ 0 60000 65536"/>
                <a:gd name="T13" fmla="*/ 0 60000 65536"/>
                <a:gd name="T14" fmla="*/ 0 60000 65536"/>
                <a:gd name="T15" fmla="*/ 0 w 54"/>
                <a:gd name="T16" fmla="*/ 0 h 22"/>
                <a:gd name="T17" fmla="*/ 54 w 54"/>
                <a:gd name="T18" fmla="*/ 22 h 22"/>
              </a:gdLst>
              <a:ahLst/>
              <a:cxnLst>
                <a:cxn ang="T10">
                  <a:pos x="T0" y="T1"/>
                </a:cxn>
                <a:cxn ang="T11">
                  <a:pos x="T2" y="T3"/>
                </a:cxn>
                <a:cxn ang="T12">
                  <a:pos x="T4" y="T5"/>
                </a:cxn>
                <a:cxn ang="T13">
                  <a:pos x="T6" y="T7"/>
                </a:cxn>
                <a:cxn ang="T14">
                  <a:pos x="T8" y="T9"/>
                </a:cxn>
              </a:cxnLst>
              <a:rect l="T15" t="T16" r="T17" b="T18"/>
              <a:pathLst>
                <a:path w="54" h="22">
                  <a:moveTo>
                    <a:pt x="54" y="14"/>
                  </a:moveTo>
                  <a:lnTo>
                    <a:pt x="2" y="0"/>
                  </a:lnTo>
                  <a:lnTo>
                    <a:pt x="0" y="8"/>
                  </a:lnTo>
                  <a:lnTo>
                    <a:pt x="54" y="22"/>
                  </a:lnTo>
                  <a:lnTo>
                    <a:pt x="54" y="14"/>
                  </a:lnTo>
                  <a:close/>
                </a:path>
              </a:pathLst>
            </a:custGeom>
            <a:solidFill>
              <a:srgbClr val="FFFFFF"/>
            </a:solidFill>
            <a:ln w="6350">
              <a:solidFill>
                <a:srgbClr val="000000"/>
              </a:solidFill>
              <a:round/>
              <a:headEnd/>
              <a:tailEnd/>
            </a:ln>
          </p:spPr>
          <p:txBody>
            <a:bodyPr/>
            <a:lstStyle/>
            <a:p>
              <a:endParaRPr lang="fr-FR"/>
            </a:p>
          </p:txBody>
        </p:sp>
        <p:sp>
          <p:nvSpPr>
            <p:cNvPr id="9544" name="Freeform 328"/>
            <p:cNvSpPr>
              <a:spLocks/>
            </p:cNvSpPr>
            <p:nvPr/>
          </p:nvSpPr>
          <p:spPr bwMode="gray">
            <a:xfrm>
              <a:off x="2638" y="1907"/>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5" name="Freeform 329"/>
            <p:cNvSpPr>
              <a:spLocks/>
            </p:cNvSpPr>
            <p:nvPr/>
          </p:nvSpPr>
          <p:spPr bwMode="gray">
            <a:xfrm>
              <a:off x="2758" y="1933"/>
              <a:ext cx="14" cy="118"/>
            </a:xfrm>
            <a:custGeom>
              <a:avLst/>
              <a:gdLst>
                <a:gd name="T0" fmla="*/ 14 w 14"/>
                <a:gd name="T1" fmla="*/ 110 h 118"/>
                <a:gd name="T2" fmla="*/ 0 w 14"/>
                <a:gd name="T3" fmla="*/ 0 h 118"/>
                <a:gd name="T4" fmla="*/ 0 w 14"/>
                <a:gd name="T5" fmla="*/ 8 h 118"/>
                <a:gd name="T6" fmla="*/ 12 w 14"/>
                <a:gd name="T7" fmla="*/ 118 h 118"/>
                <a:gd name="T8" fmla="*/ 14 w 14"/>
                <a:gd name="T9" fmla="*/ 110 h 118"/>
                <a:gd name="T10" fmla="*/ 0 60000 65536"/>
                <a:gd name="T11" fmla="*/ 0 60000 65536"/>
                <a:gd name="T12" fmla="*/ 0 60000 65536"/>
                <a:gd name="T13" fmla="*/ 0 60000 65536"/>
                <a:gd name="T14" fmla="*/ 0 60000 65536"/>
                <a:gd name="T15" fmla="*/ 0 w 14"/>
                <a:gd name="T16" fmla="*/ 0 h 118"/>
                <a:gd name="T17" fmla="*/ 14 w 14"/>
                <a:gd name="T18" fmla="*/ 118 h 118"/>
              </a:gdLst>
              <a:ahLst/>
              <a:cxnLst>
                <a:cxn ang="T10">
                  <a:pos x="T0" y="T1"/>
                </a:cxn>
                <a:cxn ang="T11">
                  <a:pos x="T2" y="T3"/>
                </a:cxn>
                <a:cxn ang="T12">
                  <a:pos x="T4" y="T5"/>
                </a:cxn>
                <a:cxn ang="T13">
                  <a:pos x="T6" y="T7"/>
                </a:cxn>
                <a:cxn ang="T14">
                  <a:pos x="T8" y="T9"/>
                </a:cxn>
              </a:cxnLst>
              <a:rect l="T15" t="T16" r="T17" b="T18"/>
              <a:pathLst>
                <a:path w="14" h="118">
                  <a:moveTo>
                    <a:pt x="14" y="110"/>
                  </a:moveTo>
                  <a:lnTo>
                    <a:pt x="0" y="0"/>
                  </a:lnTo>
                  <a:lnTo>
                    <a:pt x="0" y="8"/>
                  </a:lnTo>
                  <a:lnTo>
                    <a:pt x="12" y="118"/>
                  </a:lnTo>
                  <a:lnTo>
                    <a:pt x="14" y="110"/>
                  </a:lnTo>
                  <a:close/>
                </a:path>
              </a:pathLst>
            </a:custGeom>
            <a:solidFill>
              <a:srgbClr val="FFFFFF"/>
            </a:solidFill>
            <a:ln w="6350">
              <a:solidFill>
                <a:srgbClr val="000000"/>
              </a:solidFill>
              <a:round/>
              <a:headEnd/>
              <a:tailEnd/>
            </a:ln>
          </p:spPr>
          <p:txBody>
            <a:bodyPr/>
            <a:lstStyle/>
            <a:p>
              <a:endParaRPr lang="fr-FR"/>
            </a:p>
          </p:txBody>
        </p:sp>
        <p:sp>
          <p:nvSpPr>
            <p:cNvPr id="9546" name="Freeform 330"/>
            <p:cNvSpPr>
              <a:spLocks/>
            </p:cNvSpPr>
            <p:nvPr/>
          </p:nvSpPr>
          <p:spPr bwMode="gray">
            <a:xfrm>
              <a:off x="2698" y="1919"/>
              <a:ext cx="8" cy="8"/>
            </a:xfrm>
            <a:custGeom>
              <a:avLst/>
              <a:gdLst>
                <a:gd name="T0" fmla="*/ 8 w 8"/>
                <a:gd name="T1" fmla="*/ 0 h 8"/>
                <a:gd name="T2" fmla="*/ 0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0"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547" name="Freeform 331"/>
            <p:cNvSpPr>
              <a:spLocks/>
            </p:cNvSpPr>
            <p:nvPr/>
          </p:nvSpPr>
          <p:spPr bwMode="gray">
            <a:xfrm>
              <a:off x="2640" y="1909"/>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48" name="Freeform 332" descr="Papyrus"/>
            <p:cNvSpPr>
              <a:spLocks/>
            </p:cNvSpPr>
            <p:nvPr/>
          </p:nvSpPr>
          <p:spPr bwMode="gray">
            <a:xfrm>
              <a:off x="2766" y="2043"/>
              <a:ext cx="6" cy="14"/>
            </a:xfrm>
            <a:custGeom>
              <a:avLst/>
              <a:gdLst>
                <a:gd name="T0" fmla="*/ 2 w 6"/>
                <a:gd name="T1" fmla="*/ 6 h 14"/>
                <a:gd name="T2" fmla="*/ 6 w 6"/>
                <a:gd name="T3" fmla="*/ 0 h 14"/>
                <a:gd name="T4" fmla="*/ 4 w 6"/>
                <a:gd name="T5" fmla="*/ 8 h 14"/>
                <a:gd name="T6" fmla="*/ 0 w 6"/>
                <a:gd name="T7" fmla="*/ 14 h 14"/>
                <a:gd name="T8" fmla="*/ 2 w 6"/>
                <a:gd name="T9" fmla="*/ 6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6"/>
                  </a:moveTo>
                  <a:lnTo>
                    <a:pt x="6" y="0"/>
                  </a:lnTo>
                  <a:lnTo>
                    <a:pt x="4"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49" name="Freeform 333"/>
            <p:cNvSpPr>
              <a:spLocks/>
            </p:cNvSpPr>
            <p:nvPr/>
          </p:nvSpPr>
          <p:spPr bwMode="gray">
            <a:xfrm>
              <a:off x="2642" y="1911"/>
              <a:ext cx="4" cy="10"/>
            </a:xfrm>
            <a:custGeom>
              <a:avLst/>
              <a:gdLst>
                <a:gd name="T0" fmla="*/ 2 w 4"/>
                <a:gd name="T1" fmla="*/ 0 h 10"/>
                <a:gd name="T2" fmla="*/ 4 w 4"/>
                <a:gd name="T3" fmla="*/ 2 h 10"/>
                <a:gd name="T4" fmla="*/ 4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0" name="Freeform 334" descr="Papyrus"/>
            <p:cNvSpPr>
              <a:spLocks/>
            </p:cNvSpPr>
            <p:nvPr/>
          </p:nvSpPr>
          <p:spPr bwMode="gray">
            <a:xfrm>
              <a:off x="2754" y="2049"/>
              <a:ext cx="14" cy="10"/>
            </a:xfrm>
            <a:custGeom>
              <a:avLst/>
              <a:gdLst>
                <a:gd name="T0" fmla="*/ 2 w 14"/>
                <a:gd name="T1" fmla="*/ 2 h 10"/>
                <a:gd name="T2" fmla="*/ 14 w 14"/>
                <a:gd name="T3" fmla="*/ 0 h 10"/>
                <a:gd name="T4" fmla="*/ 12 w 14"/>
                <a:gd name="T5" fmla="*/ 8 h 10"/>
                <a:gd name="T6" fmla="*/ 0 w 14"/>
                <a:gd name="T7" fmla="*/ 10 h 10"/>
                <a:gd name="T8" fmla="*/ 2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2" y="2"/>
                  </a:moveTo>
                  <a:lnTo>
                    <a:pt x="14" y="0"/>
                  </a:lnTo>
                  <a:lnTo>
                    <a:pt x="12"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51" name="Freeform 335"/>
            <p:cNvSpPr>
              <a:spLocks/>
            </p:cNvSpPr>
            <p:nvPr/>
          </p:nvSpPr>
          <p:spPr bwMode="gray">
            <a:xfrm>
              <a:off x="2646" y="1913"/>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52" name="Freeform 336" descr="Papyrus"/>
            <p:cNvSpPr>
              <a:spLocks/>
            </p:cNvSpPr>
            <p:nvPr/>
          </p:nvSpPr>
          <p:spPr bwMode="gray">
            <a:xfrm>
              <a:off x="2746" y="2049"/>
              <a:ext cx="10" cy="10"/>
            </a:xfrm>
            <a:custGeom>
              <a:avLst/>
              <a:gdLst>
                <a:gd name="T0" fmla="*/ 2 w 10"/>
                <a:gd name="T1" fmla="*/ 0 h 10"/>
                <a:gd name="T2" fmla="*/ 10 w 10"/>
                <a:gd name="T3" fmla="*/ 2 h 10"/>
                <a:gd name="T4" fmla="*/ 8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8"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53" name="Freeform 337"/>
            <p:cNvSpPr>
              <a:spLocks/>
            </p:cNvSpPr>
            <p:nvPr/>
          </p:nvSpPr>
          <p:spPr bwMode="gray">
            <a:xfrm>
              <a:off x="2648" y="1915"/>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4" name="Freeform 338"/>
            <p:cNvSpPr>
              <a:spLocks/>
            </p:cNvSpPr>
            <p:nvPr/>
          </p:nvSpPr>
          <p:spPr bwMode="gray">
            <a:xfrm>
              <a:off x="2652" y="1917"/>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5" name="Freeform 339"/>
            <p:cNvSpPr>
              <a:spLocks/>
            </p:cNvSpPr>
            <p:nvPr/>
          </p:nvSpPr>
          <p:spPr bwMode="gray">
            <a:xfrm>
              <a:off x="2656" y="1919"/>
              <a:ext cx="6" cy="8"/>
            </a:xfrm>
            <a:custGeom>
              <a:avLst/>
              <a:gdLst>
                <a:gd name="T0" fmla="*/ 2 w 6"/>
                <a:gd name="T1" fmla="*/ 0 h 8"/>
                <a:gd name="T2" fmla="*/ 6 w 6"/>
                <a:gd name="T3" fmla="*/ 0 h 8"/>
                <a:gd name="T4" fmla="*/ 4 w 6"/>
                <a:gd name="T5" fmla="*/ 8 h 8"/>
                <a:gd name="T6" fmla="*/ 0 w 6"/>
                <a:gd name="T7" fmla="*/ 8 h 8"/>
                <a:gd name="T8" fmla="*/ 2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2" y="0"/>
                  </a:moveTo>
                  <a:lnTo>
                    <a:pt x="6" y="0"/>
                  </a:lnTo>
                  <a:lnTo>
                    <a:pt x="4" y="8"/>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6" name="Freeform 340"/>
            <p:cNvSpPr>
              <a:spLocks/>
            </p:cNvSpPr>
            <p:nvPr/>
          </p:nvSpPr>
          <p:spPr bwMode="gray">
            <a:xfrm>
              <a:off x="2660" y="1919"/>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57" name="Freeform 341"/>
            <p:cNvSpPr>
              <a:spLocks/>
            </p:cNvSpPr>
            <p:nvPr/>
          </p:nvSpPr>
          <p:spPr bwMode="gray">
            <a:xfrm>
              <a:off x="2662" y="1921"/>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58" name="Freeform 342"/>
            <p:cNvSpPr>
              <a:spLocks/>
            </p:cNvSpPr>
            <p:nvPr/>
          </p:nvSpPr>
          <p:spPr bwMode="gray">
            <a:xfrm>
              <a:off x="2594" y="1921"/>
              <a:ext cx="70" cy="24"/>
            </a:xfrm>
            <a:custGeom>
              <a:avLst/>
              <a:gdLst>
                <a:gd name="T0" fmla="*/ 70 w 70"/>
                <a:gd name="T1" fmla="*/ 0 h 24"/>
                <a:gd name="T2" fmla="*/ 0 w 70"/>
                <a:gd name="T3" fmla="*/ 16 h 24"/>
                <a:gd name="T4" fmla="*/ 0 w 70"/>
                <a:gd name="T5" fmla="*/ 24 h 24"/>
                <a:gd name="T6" fmla="*/ 68 w 70"/>
                <a:gd name="T7" fmla="*/ 8 h 24"/>
                <a:gd name="T8" fmla="*/ 70 w 70"/>
                <a:gd name="T9" fmla="*/ 0 h 24"/>
                <a:gd name="T10" fmla="*/ 0 60000 65536"/>
                <a:gd name="T11" fmla="*/ 0 60000 65536"/>
                <a:gd name="T12" fmla="*/ 0 60000 65536"/>
                <a:gd name="T13" fmla="*/ 0 60000 65536"/>
                <a:gd name="T14" fmla="*/ 0 60000 65536"/>
                <a:gd name="T15" fmla="*/ 0 w 70"/>
                <a:gd name="T16" fmla="*/ 0 h 24"/>
                <a:gd name="T17" fmla="*/ 70 w 70"/>
                <a:gd name="T18" fmla="*/ 24 h 24"/>
              </a:gdLst>
              <a:ahLst/>
              <a:cxnLst>
                <a:cxn ang="T10">
                  <a:pos x="T0" y="T1"/>
                </a:cxn>
                <a:cxn ang="T11">
                  <a:pos x="T2" y="T3"/>
                </a:cxn>
                <a:cxn ang="T12">
                  <a:pos x="T4" y="T5"/>
                </a:cxn>
                <a:cxn ang="T13">
                  <a:pos x="T6" y="T7"/>
                </a:cxn>
                <a:cxn ang="T14">
                  <a:pos x="T8" y="T9"/>
                </a:cxn>
              </a:cxnLst>
              <a:rect l="T15" t="T16" r="T17" b="T18"/>
              <a:pathLst>
                <a:path w="70" h="24">
                  <a:moveTo>
                    <a:pt x="70" y="0"/>
                  </a:moveTo>
                  <a:lnTo>
                    <a:pt x="0" y="16"/>
                  </a:lnTo>
                  <a:lnTo>
                    <a:pt x="0" y="24"/>
                  </a:lnTo>
                  <a:lnTo>
                    <a:pt x="68" y="8"/>
                  </a:lnTo>
                  <a:lnTo>
                    <a:pt x="70" y="0"/>
                  </a:lnTo>
                  <a:close/>
                </a:path>
              </a:pathLst>
            </a:custGeom>
            <a:solidFill>
              <a:srgbClr val="FFFFFF"/>
            </a:solidFill>
            <a:ln w="6350">
              <a:solidFill>
                <a:srgbClr val="000000"/>
              </a:solidFill>
              <a:round/>
              <a:headEnd/>
              <a:tailEnd/>
            </a:ln>
          </p:spPr>
          <p:txBody>
            <a:bodyPr/>
            <a:lstStyle/>
            <a:p>
              <a:endParaRPr lang="fr-FR"/>
            </a:p>
          </p:txBody>
        </p:sp>
        <p:sp>
          <p:nvSpPr>
            <p:cNvPr id="9559" name="Freeform 343"/>
            <p:cNvSpPr>
              <a:spLocks/>
            </p:cNvSpPr>
            <p:nvPr/>
          </p:nvSpPr>
          <p:spPr bwMode="gray">
            <a:xfrm>
              <a:off x="2534" y="1937"/>
              <a:ext cx="60" cy="114"/>
            </a:xfrm>
            <a:custGeom>
              <a:avLst/>
              <a:gdLst>
                <a:gd name="T0" fmla="*/ 60 w 60"/>
                <a:gd name="T1" fmla="*/ 0 h 114"/>
                <a:gd name="T2" fmla="*/ 2 w 60"/>
                <a:gd name="T3" fmla="*/ 106 h 114"/>
                <a:gd name="T4" fmla="*/ 0 w 60"/>
                <a:gd name="T5" fmla="*/ 114 h 114"/>
                <a:gd name="T6" fmla="*/ 60 w 60"/>
                <a:gd name="T7" fmla="*/ 8 h 114"/>
                <a:gd name="T8" fmla="*/ 60 w 60"/>
                <a:gd name="T9" fmla="*/ 0 h 114"/>
                <a:gd name="T10" fmla="*/ 0 60000 65536"/>
                <a:gd name="T11" fmla="*/ 0 60000 65536"/>
                <a:gd name="T12" fmla="*/ 0 60000 65536"/>
                <a:gd name="T13" fmla="*/ 0 60000 65536"/>
                <a:gd name="T14" fmla="*/ 0 60000 65536"/>
                <a:gd name="T15" fmla="*/ 0 w 60"/>
                <a:gd name="T16" fmla="*/ 0 h 114"/>
                <a:gd name="T17" fmla="*/ 60 w 60"/>
                <a:gd name="T18" fmla="*/ 114 h 114"/>
              </a:gdLst>
              <a:ahLst/>
              <a:cxnLst>
                <a:cxn ang="T10">
                  <a:pos x="T0" y="T1"/>
                </a:cxn>
                <a:cxn ang="T11">
                  <a:pos x="T2" y="T3"/>
                </a:cxn>
                <a:cxn ang="T12">
                  <a:pos x="T4" y="T5"/>
                </a:cxn>
                <a:cxn ang="T13">
                  <a:pos x="T6" y="T7"/>
                </a:cxn>
                <a:cxn ang="T14">
                  <a:pos x="T8" y="T9"/>
                </a:cxn>
              </a:cxnLst>
              <a:rect l="T15" t="T16" r="T17" b="T18"/>
              <a:pathLst>
                <a:path w="60" h="114">
                  <a:moveTo>
                    <a:pt x="60" y="0"/>
                  </a:moveTo>
                  <a:lnTo>
                    <a:pt x="2" y="106"/>
                  </a:lnTo>
                  <a:lnTo>
                    <a:pt x="0" y="114"/>
                  </a:lnTo>
                  <a:lnTo>
                    <a:pt x="60" y="8"/>
                  </a:lnTo>
                  <a:lnTo>
                    <a:pt x="60" y="0"/>
                  </a:lnTo>
                  <a:close/>
                </a:path>
              </a:pathLst>
            </a:custGeom>
            <a:solidFill>
              <a:srgbClr val="FFFFFF"/>
            </a:solidFill>
            <a:ln w="6350">
              <a:solidFill>
                <a:srgbClr val="000000"/>
              </a:solidFill>
              <a:round/>
              <a:headEnd/>
              <a:tailEnd/>
            </a:ln>
          </p:spPr>
          <p:txBody>
            <a:bodyPr/>
            <a:lstStyle/>
            <a:p>
              <a:endParaRPr lang="fr-FR"/>
            </a:p>
          </p:txBody>
        </p:sp>
        <p:sp>
          <p:nvSpPr>
            <p:cNvPr id="9560" name="Freeform 344" descr="Papyrus"/>
            <p:cNvSpPr>
              <a:spLocks/>
            </p:cNvSpPr>
            <p:nvPr/>
          </p:nvSpPr>
          <p:spPr bwMode="gray">
            <a:xfrm>
              <a:off x="2534" y="2043"/>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1" name="Freeform 345" descr="Papyrus"/>
            <p:cNvSpPr>
              <a:spLocks/>
            </p:cNvSpPr>
            <p:nvPr/>
          </p:nvSpPr>
          <p:spPr bwMode="gray">
            <a:xfrm>
              <a:off x="2538" y="2047"/>
              <a:ext cx="8" cy="10"/>
            </a:xfrm>
            <a:custGeom>
              <a:avLst/>
              <a:gdLst>
                <a:gd name="T0" fmla="*/ 0 w 8"/>
                <a:gd name="T1" fmla="*/ 0 h 10"/>
                <a:gd name="T2" fmla="*/ 8 w 8"/>
                <a:gd name="T3" fmla="*/ 2 h 10"/>
                <a:gd name="T4" fmla="*/ 6 w 8"/>
                <a:gd name="T5" fmla="*/ 10 h 10"/>
                <a:gd name="T6" fmla="*/ 0 w 8"/>
                <a:gd name="T7" fmla="*/ 8 h 10"/>
                <a:gd name="T8" fmla="*/ 0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0" y="0"/>
                  </a:moveTo>
                  <a:lnTo>
                    <a:pt x="8" y="2"/>
                  </a:lnTo>
                  <a:lnTo>
                    <a:pt x="6"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2" name="Freeform 346" descr="Papyrus"/>
            <p:cNvSpPr>
              <a:spLocks/>
            </p:cNvSpPr>
            <p:nvPr/>
          </p:nvSpPr>
          <p:spPr bwMode="gray">
            <a:xfrm>
              <a:off x="2544" y="2049"/>
              <a:ext cx="16" cy="10"/>
            </a:xfrm>
            <a:custGeom>
              <a:avLst/>
              <a:gdLst>
                <a:gd name="T0" fmla="*/ 2 w 16"/>
                <a:gd name="T1" fmla="*/ 0 h 10"/>
                <a:gd name="T2" fmla="*/ 16 w 16"/>
                <a:gd name="T3" fmla="*/ 2 h 10"/>
                <a:gd name="T4" fmla="*/ 14 w 16"/>
                <a:gd name="T5" fmla="*/ 10 h 10"/>
                <a:gd name="T6" fmla="*/ 0 w 16"/>
                <a:gd name="T7" fmla="*/ 8 h 10"/>
                <a:gd name="T8" fmla="*/ 2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2" y="0"/>
                  </a:moveTo>
                  <a:lnTo>
                    <a:pt x="16" y="2"/>
                  </a:lnTo>
                  <a:lnTo>
                    <a:pt x="1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3" name="Freeform 347" descr="Papyrus"/>
            <p:cNvSpPr>
              <a:spLocks/>
            </p:cNvSpPr>
            <p:nvPr/>
          </p:nvSpPr>
          <p:spPr bwMode="gray">
            <a:xfrm>
              <a:off x="2534" y="2007"/>
              <a:ext cx="68" cy="166"/>
            </a:xfrm>
            <a:custGeom>
              <a:avLst/>
              <a:gdLst>
                <a:gd name="T0" fmla="*/ 68 w 68"/>
                <a:gd name="T1" fmla="*/ 0 h 166"/>
                <a:gd name="T2" fmla="*/ 2 w 68"/>
                <a:gd name="T3" fmla="*/ 158 h 166"/>
                <a:gd name="T4" fmla="*/ 0 w 68"/>
                <a:gd name="T5" fmla="*/ 166 h 166"/>
                <a:gd name="T6" fmla="*/ 66 w 68"/>
                <a:gd name="T7" fmla="*/ 8 h 166"/>
                <a:gd name="T8" fmla="*/ 68 w 68"/>
                <a:gd name="T9" fmla="*/ 0 h 166"/>
                <a:gd name="T10" fmla="*/ 0 60000 65536"/>
                <a:gd name="T11" fmla="*/ 0 60000 65536"/>
                <a:gd name="T12" fmla="*/ 0 60000 65536"/>
                <a:gd name="T13" fmla="*/ 0 60000 65536"/>
                <a:gd name="T14" fmla="*/ 0 60000 65536"/>
                <a:gd name="T15" fmla="*/ 0 w 68"/>
                <a:gd name="T16" fmla="*/ 0 h 166"/>
                <a:gd name="T17" fmla="*/ 68 w 68"/>
                <a:gd name="T18" fmla="*/ 166 h 166"/>
              </a:gdLst>
              <a:ahLst/>
              <a:cxnLst>
                <a:cxn ang="T10">
                  <a:pos x="T0" y="T1"/>
                </a:cxn>
                <a:cxn ang="T11">
                  <a:pos x="T2" y="T3"/>
                </a:cxn>
                <a:cxn ang="T12">
                  <a:pos x="T4" y="T5"/>
                </a:cxn>
                <a:cxn ang="T13">
                  <a:pos x="T6" y="T7"/>
                </a:cxn>
                <a:cxn ang="T14">
                  <a:pos x="T8" y="T9"/>
                </a:cxn>
              </a:cxnLst>
              <a:rect l="T15" t="T16" r="T17" b="T18"/>
              <a:pathLst>
                <a:path w="68" h="166">
                  <a:moveTo>
                    <a:pt x="68" y="0"/>
                  </a:moveTo>
                  <a:lnTo>
                    <a:pt x="2" y="158"/>
                  </a:lnTo>
                  <a:lnTo>
                    <a:pt x="0" y="166"/>
                  </a:lnTo>
                  <a:lnTo>
                    <a:pt x="66" y="8"/>
                  </a:lnTo>
                  <a:lnTo>
                    <a:pt x="68"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4" name="Freeform 348" descr="Papyrus"/>
            <p:cNvSpPr>
              <a:spLocks/>
            </p:cNvSpPr>
            <p:nvPr/>
          </p:nvSpPr>
          <p:spPr bwMode="gray">
            <a:xfrm>
              <a:off x="2534" y="2165"/>
              <a:ext cx="2" cy="14"/>
            </a:xfrm>
            <a:custGeom>
              <a:avLst/>
              <a:gdLst>
                <a:gd name="T0" fmla="*/ 2 w 2"/>
                <a:gd name="T1" fmla="*/ 0 h 14"/>
                <a:gd name="T2" fmla="*/ 2 w 2"/>
                <a:gd name="T3" fmla="*/ 6 h 14"/>
                <a:gd name="T4" fmla="*/ 2 w 2"/>
                <a:gd name="T5" fmla="*/ 14 h 14"/>
                <a:gd name="T6" fmla="*/ 0 w 2"/>
                <a:gd name="T7" fmla="*/ 8 h 14"/>
                <a:gd name="T8" fmla="*/ 2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2" y="0"/>
                  </a:moveTo>
                  <a:lnTo>
                    <a:pt x="2" y="6"/>
                  </a:lnTo>
                  <a:lnTo>
                    <a:pt x="2"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5" name="Freeform 349" descr="Papyrus"/>
            <p:cNvSpPr>
              <a:spLocks/>
            </p:cNvSpPr>
            <p:nvPr/>
          </p:nvSpPr>
          <p:spPr bwMode="gray">
            <a:xfrm>
              <a:off x="2536" y="2171"/>
              <a:ext cx="14" cy="10"/>
            </a:xfrm>
            <a:custGeom>
              <a:avLst/>
              <a:gdLst>
                <a:gd name="T0" fmla="*/ 0 w 14"/>
                <a:gd name="T1" fmla="*/ 0 h 10"/>
                <a:gd name="T2" fmla="*/ 14 w 14"/>
                <a:gd name="T3" fmla="*/ 2 h 10"/>
                <a:gd name="T4" fmla="*/ 14 w 14"/>
                <a:gd name="T5" fmla="*/ 10 h 10"/>
                <a:gd name="T6" fmla="*/ 0 w 14"/>
                <a:gd name="T7" fmla="*/ 8 h 10"/>
                <a:gd name="T8" fmla="*/ 0 w 14"/>
                <a:gd name="T9" fmla="*/ 0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0"/>
                  </a:moveTo>
                  <a:lnTo>
                    <a:pt x="14"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66" name="Freeform 350" descr="Stationery"/>
            <p:cNvSpPr>
              <a:spLocks/>
            </p:cNvSpPr>
            <p:nvPr/>
          </p:nvSpPr>
          <p:spPr bwMode="gray">
            <a:xfrm>
              <a:off x="2536" y="1862"/>
              <a:ext cx="236" cy="311"/>
            </a:xfrm>
            <a:custGeom>
              <a:avLst/>
              <a:gdLst>
                <a:gd name="T0" fmla="*/ 168 w 236"/>
                <a:gd name="T1" fmla="*/ 57 h 311"/>
                <a:gd name="T2" fmla="*/ 176 w 236"/>
                <a:gd name="T3" fmla="*/ 53 h 311"/>
                <a:gd name="T4" fmla="*/ 186 w 236"/>
                <a:gd name="T5" fmla="*/ 49 h 311"/>
                <a:gd name="T6" fmla="*/ 192 w 236"/>
                <a:gd name="T7" fmla="*/ 45 h 311"/>
                <a:gd name="T8" fmla="*/ 198 w 236"/>
                <a:gd name="T9" fmla="*/ 39 h 311"/>
                <a:gd name="T10" fmla="*/ 202 w 236"/>
                <a:gd name="T11" fmla="*/ 33 h 311"/>
                <a:gd name="T12" fmla="*/ 202 w 236"/>
                <a:gd name="T13" fmla="*/ 29 h 311"/>
                <a:gd name="T14" fmla="*/ 202 w 236"/>
                <a:gd name="T15" fmla="*/ 25 h 311"/>
                <a:gd name="T16" fmla="*/ 202 w 236"/>
                <a:gd name="T17" fmla="*/ 20 h 311"/>
                <a:gd name="T18" fmla="*/ 198 w 236"/>
                <a:gd name="T19" fmla="*/ 14 h 311"/>
                <a:gd name="T20" fmla="*/ 194 w 236"/>
                <a:gd name="T21" fmla="*/ 10 h 311"/>
                <a:gd name="T22" fmla="*/ 186 w 236"/>
                <a:gd name="T23" fmla="*/ 6 h 311"/>
                <a:gd name="T24" fmla="*/ 180 w 236"/>
                <a:gd name="T25" fmla="*/ 2 h 311"/>
                <a:gd name="T26" fmla="*/ 170 w 236"/>
                <a:gd name="T27" fmla="*/ 0 h 311"/>
                <a:gd name="T28" fmla="*/ 160 w 236"/>
                <a:gd name="T29" fmla="*/ 0 h 311"/>
                <a:gd name="T30" fmla="*/ 158 w 236"/>
                <a:gd name="T31" fmla="*/ 0 h 311"/>
                <a:gd name="T32" fmla="*/ 146 w 236"/>
                <a:gd name="T33" fmla="*/ 0 h 311"/>
                <a:gd name="T34" fmla="*/ 136 w 236"/>
                <a:gd name="T35" fmla="*/ 2 h 311"/>
                <a:gd name="T36" fmla="*/ 126 w 236"/>
                <a:gd name="T37" fmla="*/ 6 h 311"/>
                <a:gd name="T38" fmla="*/ 118 w 236"/>
                <a:gd name="T39" fmla="*/ 10 h 311"/>
                <a:gd name="T40" fmla="*/ 112 w 236"/>
                <a:gd name="T41" fmla="*/ 14 h 311"/>
                <a:gd name="T42" fmla="*/ 106 w 236"/>
                <a:gd name="T43" fmla="*/ 20 h 311"/>
                <a:gd name="T44" fmla="*/ 102 w 236"/>
                <a:gd name="T45" fmla="*/ 25 h 311"/>
                <a:gd name="T46" fmla="*/ 100 w 236"/>
                <a:gd name="T47" fmla="*/ 29 h 311"/>
                <a:gd name="T48" fmla="*/ 98 w 236"/>
                <a:gd name="T49" fmla="*/ 33 h 311"/>
                <a:gd name="T50" fmla="*/ 100 w 236"/>
                <a:gd name="T51" fmla="*/ 39 h 311"/>
                <a:gd name="T52" fmla="*/ 102 w 236"/>
                <a:gd name="T53" fmla="*/ 45 h 311"/>
                <a:gd name="T54" fmla="*/ 108 w 236"/>
                <a:gd name="T55" fmla="*/ 49 h 311"/>
                <a:gd name="T56" fmla="*/ 114 w 236"/>
                <a:gd name="T57" fmla="*/ 53 h 311"/>
                <a:gd name="T58" fmla="*/ 122 w 236"/>
                <a:gd name="T59" fmla="*/ 57 h 311"/>
                <a:gd name="T60" fmla="*/ 130 w 236"/>
                <a:gd name="T61" fmla="*/ 59 h 311"/>
                <a:gd name="T62" fmla="*/ 128 w 236"/>
                <a:gd name="T63" fmla="*/ 59 h 311"/>
                <a:gd name="T64" fmla="*/ 0 w 236"/>
                <a:gd name="T65" fmla="*/ 181 h 311"/>
                <a:gd name="T66" fmla="*/ 10 w 236"/>
                <a:gd name="T67" fmla="*/ 187 h 311"/>
                <a:gd name="T68" fmla="*/ 32 w 236"/>
                <a:gd name="T69" fmla="*/ 185 h 311"/>
                <a:gd name="T70" fmla="*/ 66 w 236"/>
                <a:gd name="T71" fmla="*/ 145 h 311"/>
                <a:gd name="T72" fmla="*/ 0 w 236"/>
                <a:gd name="T73" fmla="*/ 309 h 311"/>
                <a:gd name="T74" fmla="*/ 38 w 236"/>
                <a:gd name="T75" fmla="*/ 311 h 311"/>
                <a:gd name="T76" fmla="*/ 60 w 236"/>
                <a:gd name="T77" fmla="*/ 303 h 311"/>
                <a:gd name="T78" fmla="*/ 126 w 236"/>
                <a:gd name="T79" fmla="*/ 303 h 311"/>
                <a:gd name="T80" fmla="*/ 140 w 236"/>
                <a:gd name="T81" fmla="*/ 309 h 311"/>
                <a:gd name="T82" fmla="*/ 176 w 236"/>
                <a:gd name="T83" fmla="*/ 309 h 311"/>
                <a:gd name="T84" fmla="*/ 188 w 236"/>
                <a:gd name="T85" fmla="*/ 145 h 311"/>
                <a:gd name="T86" fmla="*/ 202 w 236"/>
                <a:gd name="T87" fmla="*/ 185 h 311"/>
                <a:gd name="T88" fmla="*/ 220 w 236"/>
                <a:gd name="T89" fmla="*/ 189 h 311"/>
                <a:gd name="T90" fmla="*/ 236 w 236"/>
                <a:gd name="T91" fmla="*/ 181 h 311"/>
                <a:gd name="T92" fmla="*/ 170 w 236"/>
                <a:gd name="T93" fmla="*/ 57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6"/>
                <a:gd name="T142" fmla="*/ 0 h 311"/>
                <a:gd name="T143" fmla="*/ 236 w 236"/>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6" h="311">
                  <a:moveTo>
                    <a:pt x="162" y="57"/>
                  </a:moveTo>
                  <a:lnTo>
                    <a:pt x="168" y="57"/>
                  </a:lnTo>
                  <a:lnTo>
                    <a:pt x="172" y="55"/>
                  </a:lnTo>
                  <a:lnTo>
                    <a:pt x="176" y="53"/>
                  </a:lnTo>
                  <a:lnTo>
                    <a:pt x="182" y="51"/>
                  </a:lnTo>
                  <a:lnTo>
                    <a:pt x="186" y="49"/>
                  </a:lnTo>
                  <a:lnTo>
                    <a:pt x="188" y="47"/>
                  </a:lnTo>
                  <a:lnTo>
                    <a:pt x="192" y="45"/>
                  </a:lnTo>
                  <a:lnTo>
                    <a:pt x="196" y="43"/>
                  </a:lnTo>
                  <a:lnTo>
                    <a:pt x="198" y="39"/>
                  </a:lnTo>
                  <a:lnTo>
                    <a:pt x="200" y="37"/>
                  </a:lnTo>
                  <a:lnTo>
                    <a:pt x="202" y="33"/>
                  </a:lnTo>
                  <a:lnTo>
                    <a:pt x="202" y="31"/>
                  </a:lnTo>
                  <a:lnTo>
                    <a:pt x="202" y="29"/>
                  </a:lnTo>
                  <a:lnTo>
                    <a:pt x="202" y="25"/>
                  </a:lnTo>
                  <a:lnTo>
                    <a:pt x="202" y="22"/>
                  </a:lnTo>
                  <a:lnTo>
                    <a:pt x="202" y="20"/>
                  </a:lnTo>
                  <a:lnTo>
                    <a:pt x="200" y="16"/>
                  </a:lnTo>
                  <a:lnTo>
                    <a:pt x="198" y="14"/>
                  </a:lnTo>
                  <a:lnTo>
                    <a:pt x="196" y="12"/>
                  </a:lnTo>
                  <a:lnTo>
                    <a:pt x="194" y="10"/>
                  </a:lnTo>
                  <a:lnTo>
                    <a:pt x="190" y="8"/>
                  </a:lnTo>
                  <a:lnTo>
                    <a:pt x="186" y="6"/>
                  </a:lnTo>
                  <a:lnTo>
                    <a:pt x="184" y="4"/>
                  </a:lnTo>
                  <a:lnTo>
                    <a:pt x="180" y="2"/>
                  </a:lnTo>
                  <a:lnTo>
                    <a:pt x="174" y="2"/>
                  </a:lnTo>
                  <a:lnTo>
                    <a:pt x="170" y="0"/>
                  </a:lnTo>
                  <a:lnTo>
                    <a:pt x="166" y="0"/>
                  </a:lnTo>
                  <a:lnTo>
                    <a:pt x="160" y="0"/>
                  </a:lnTo>
                  <a:lnTo>
                    <a:pt x="158" y="0"/>
                  </a:lnTo>
                  <a:lnTo>
                    <a:pt x="150" y="0"/>
                  </a:lnTo>
                  <a:lnTo>
                    <a:pt x="146" y="0"/>
                  </a:lnTo>
                  <a:lnTo>
                    <a:pt x="140" y="2"/>
                  </a:lnTo>
                  <a:lnTo>
                    <a:pt x="136" y="2"/>
                  </a:lnTo>
                  <a:lnTo>
                    <a:pt x="132" y="4"/>
                  </a:lnTo>
                  <a:lnTo>
                    <a:pt x="126" y="6"/>
                  </a:lnTo>
                  <a:lnTo>
                    <a:pt x="122" y="8"/>
                  </a:lnTo>
                  <a:lnTo>
                    <a:pt x="118" y="10"/>
                  </a:lnTo>
                  <a:lnTo>
                    <a:pt x="116" y="12"/>
                  </a:lnTo>
                  <a:lnTo>
                    <a:pt x="112" y="14"/>
                  </a:lnTo>
                  <a:lnTo>
                    <a:pt x="108" y="16"/>
                  </a:lnTo>
                  <a:lnTo>
                    <a:pt x="106" y="20"/>
                  </a:lnTo>
                  <a:lnTo>
                    <a:pt x="104" y="22"/>
                  </a:lnTo>
                  <a:lnTo>
                    <a:pt x="102" y="25"/>
                  </a:lnTo>
                  <a:lnTo>
                    <a:pt x="100" y="27"/>
                  </a:lnTo>
                  <a:lnTo>
                    <a:pt x="100" y="29"/>
                  </a:lnTo>
                  <a:lnTo>
                    <a:pt x="98" y="33"/>
                  </a:lnTo>
                  <a:lnTo>
                    <a:pt x="98" y="37"/>
                  </a:lnTo>
                  <a:lnTo>
                    <a:pt x="100" y="39"/>
                  </a:lnTo>
                  <a:lnTo>
                    <a:pt x="100" y="43"/>
                  </a:lnTo>
                  <a:lnTo>
                    <a:pt x="102" y="45"/>
                  </a:lnTo>
                  <a:lnTo>
                    <a:pt x="104" y="47"/>
                  </a:lnTo>
                  <a:lnTo>
                    <a:pt x="108" y="49"/>
                  </a:lnTo>
                  <a:lnTo>
                    <a:pt x="110" y="51"/>
                  </a:lnTo>
                  <a:lnTo>
                    <a:pt x="114" y="53"/>
                  </a:lnTo>
                  <a:lnTo>
                    <a:pt x="118" y="55"/>
                  </a:lnTo>
                  <a:lnTo>
                    <a:pt x="122" y="57"/>
                  </a:lnTo>
                  <a:lnTo>
                    <a:pt x="126" y="57"/>
                  </a:lnTo>
                  <a:lnTo>
                    <a:pt x="130" y="59"/>
                  </a:lnTo>
                  <a:lnTo>
                    <a:pt x="132" y="59"/>
                  </a:lnTo>
                  <a:lnTo>
                    <a:pt x="128" y="59"/>
                  </a:lnTo>
                  <a:lnTo>
                    <a:pt x="58" y="75"/>
                  </a:lnTo>
                  <a:lnTo>
                    <a:pt x="0" y="181"/>
                  </a:lnTo>
                  <a:lnTo>
                    <a:pt x="2" y="185"/>
                  </a:lnTo>
                  <a:lnTo>
                    <a:pt x="10" y="187"/>
                  </a:lnTo>
                  <a:lnTo>
                    <a:pt x="24" y="189"/>
                  </a:lnTo>
                  <a:lnTo>
                    <a:pt x="32" y="185"/>
                  </a:lnTo>
                  <a:lnTo>
                    <a:pt x="38" y="181"/>
                  </a:lnTo>
                  <a:lnTo>
                    <a:pt x="66" y="145"/>
                  </a:lnTo>
                  <a:lnTo>
                    <a:pt x="0" y="303"/>
                  </a:lnTo>
                  <a:lnTo>
                    <a:pt x="0" y="309"/>
                  </a:lnTo>
                  <a:lnTo>
                    <a:pt x="14" y="311"/>
                  </a:lnTo>
                  <a:lnTo>
                    <a:pt x="38" y="311"/>
                  </a:lnTo>
                  <a:lnTo>
                    <a:pt x="52" y="309"/>
                  </a:lnTo>
                  <a:lnTo>
                    <a:pt x="60" y="303"/>
                  </a:lnTo>
                  <a:lnTo>
                    <a:pt x="122" y="187"/>
                  </a:lnTo>
                  <a:lnTo>
                    <a:pt x="126" y="303"/>
                  </a:lnTo>
                  <a:lnTo>
                    <a:pt x="130" y="307"/>
                  </a:lnTo>
                  <a:lnTo>
                    <a:pt x="140" y="309"/>
                  </a:lnTo>
                  <a:lnTo>
                    <a:pt x="160" y="311"/>
                  </a:lnTo>
                  <a:lnTo>
                    <a:pt x="176" y="309"/>
                  </a:lnTo>
                  <a:lnTo>
                    <a:pt x="188" y="305"/>
                  </a:lnTo>
                  <a:lnTo>
                    <a:pt x="188" y="145"/>
                  </a:lnTo>
                  <a:lnTo>
                    <a:pt x="200" y="181"/>
                  </a:lnTo>
                  <a:lnTo>
                    <a:pt x="202" y="185"/>
                  </a:lnTo>
                  <a:lnTo>
                    <a:pt x="212" y="187"/>
                  </a:lnTo>
                  <a:lnTo>
                    <a:pt x="220" y="189"/>
                  </a:lnTo>
                  <a:lnTo>
                    <a:pt x="232" y="187"/>
                  </a:lnTo>
                  <a:lnTo>
                    <a:pt x="236" y="181"/>
                  </a:lnTo>
                  <a:lnTo>
                    <a:pt x="222" y="71"/>
                  </a:lnTo>
                  <a:lnTo>
                    <a:pt x="170" y="57"/>
                  </a:lnTo>
                  <a:lnTo>
                    <a:pt x="162" y="57"/>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567" name="Freeform 351"/>
            <p:cNvSpPr>
              <a:spLocks/>
            </p:cNvSpPr>
            <p:nvPr/>
          </p:nvSpPr>
          <p:spPr bwMode="gray">
            <a:xfrm>
              <a:off x="2990" y="1860"/>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68" name="Freeform 352"/>
            <p:cNvSpPr>
              <a:spLocks/>
            </p:cNvSpPr>
            <p:nvPr/>
          </p:nvSpPr>
          <p:spPr bwMode="gray">
            <a:xfrm>
              <a:off x="2946" y="1830"/>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69" name="Freeform 353"/>
            <p:cNvSpPr>
              <a:spLocks/>
            </p:cNvSpPr>
            <p:nvPr/>
          </p:nvSpPr>
          <p:spPr bwMode="gray">
            <a:xfrm>
              <a:off x="2928" y="1889"/>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70" name="Freeform 354"/>
            <p:cNvSpPr>
              <a:spLocks/>
            </p:cNvSpPr>
            <p:nvPr/>
          </p:nvSpPr>
          <p:spPr bwMode="gray">
            <a:xfrm>
              <a:off x="2872" y="1975"/>
              <a:ext cx="18" cy="44"/>
            </a:xfrm>
            <a:custGeom>
              <a:avLst/>
              <a:gdLst>
                <a:gd name="T0" fmla="*/ 2 w 18"/>
                <a:gd name="T1" fmla="*/ 36 h 44"/>
                <a:gd name="T2" fmla="*/ 18 w 18"/>
                <a:gd name="T3" fmla="*/ 0 h 44"/>
                <a:gd name="T4" fmla="*/ 18 w 18"/>
                <a:gd name="T5" fmla="*/ 8 h 44"/>
                <a:gd name="T6" fmla="*/ 0 w 18"/>
                <a:gd name="T7" fmla="*/ 44 h 44"/>
                <a:gd name="T8" fmla="*/ 2 w 18"/>
                <a:gd name="T9" fmla="*/ 36 h 44"/>
                <a:gd name="T10" fmla="*/ 0 60000 65536"/>
                <a:gd name="T11" fmla="*/ 0 60000 65536"/>
                <a:gd name="T12" fmla="*/ 0 60000 65536"/>
                <a:gd name="T13" fmla="*/ 0 60000 65536"/>
                <a:gd name="T14" fmla="*/ 0 60000 65536"/>
                <a:gd name="T15" fmla="*/ 0 w 18"/>
                <a:gd name="T16" fmla="*/ 0 h 44"/>
                <a:gd name="T17" fmla="*/ 18 w 18"/>
                <a:gd name="T18" fmla="*/ 44 h 44"/>
              </a:gdLst>
              <a:ahLst/>
              <a:cxnLst>
                <a:cxn ang="T10">
                  <a:pos x="T0" y="T1"/>
                </a:cxn>
                <a:cxn ang="T11">
                  <a:pos x="T2" y="T3"/>
                </a:cxn>
                <a:cxn ang="T12">
                  <a:pos x="T4" y="T5"/>
                </a:cxn>
                <a:cxn ang="T13">
                  <a:pos x="T6" y="T7"/>
                </a:cxn>
                <a:cxn ang="T14">
                  <a:pos x="T8" y="T9"/>
                </a:cxn>
              </a:cxnLst>
              <a:rect l="T15" t="T16" r="T17" b="T18"/>
              <a:pathLst>
                <a:path w="18" h="44">
                  <a:moveTo>
                    <a:pt x="2" y="36"/>
                  </a:moveTo>
                  <a:lnTo>
                    <a:pt x="18" y="0"/>
                  </a:lnTo>
                  <a:lnTo>
                    <a:pt x="18" y="8"/>
                  </a:lnTo>
                  <a:lnTo>
                    <a:pt x="0" y="44"/>
                  </a:lnTo>
                  <a:lnTo>
                    <a:pt x="2" y="36"/>
                  </a:lnTo>
                  <a:close/>
                </a:path>
              </a:pathLst>
            </a:custGeom>
            <a:solidFill>
              <a:srgbClr val="FFFFFF"/>
            </a:solidFill>
            <a:ln w="6350">
              <a:solidFill>
                <a:srgbClr val="000000"/>
              </a:solidFill>
              <a:round/>
              <a:headEnd/>
              <a:tailEnd/>
            </a:ln>
          </p:spPr>
          <p:txBody>
            <a:bodyPr/>
            <a:lstStyle/>
            <a:p>
              <a:endParaRPr lang="fr-FR"/>
            </a:p>
          </p:txBody>
        </p:sp>
        <p:sp>
          <p:nvSpPr>
            <p:cNvPr id="9571" name="Freeform 355" descr="Papyrus"/>
            <p:cNvSpPr>
              <a:spLocks/>
            </p:cNvSpPr>
            <p:nvPr/>
          </p:nvSpPr>
          <p:spPr bwMode="gray">
            <a:xfrm>
              <a:off x="2958" y="2017"/>
              <a:ext cx="38" cy="124"/>
            </a:xfrm>
            <a:custGeom>
              <a:avLst/>
              <a:gdLst>
                <a:gd name="T0" fmla="*/ 0 w 38"/>
                <a:gd name="T1" fmla="*/ 0 h 124"/>
                <a:gd name="T2" fmla="*/ 38 w 38"/>
                <a:gd name="T3" fmla="*/ 116 h 124"/>
                <a:gd name="T4" fmla="*/ 36 w 38"/>
                <a:gd name="T5" fmla="*/ 124 h 124"/>
                <a:gd name="T6" fmla="*/ 0 w 38"/>
                <a:gd name="T7" fmla="*/ 8 h 124"/>
                <a:gd name="T8" fmla="*/ 0 w 38"/>
                <a:gd name="T9" fmla="*/ 0 h 124"/>
                <a:gd name="T10" fmla="*/ 0 60000 65536"/>
                <a:gd name="T11" fmla="*/ 0 60000 65536"/>
                <a:gd name="T12" fmla="*/ 0 60000 65536"/>
                <a:gd name="T13" fmla="*/ 0 60000 65536"/>
                <a:gd name="T14" fmla="*/ 0 60000 65536"/>
                <a:gd name="T15" fmla="*/ 0 w 38"/>
                <a:gd name="T16" fmla="*/ 0 h 124"/>
                <a:gd name="T17" fmla="*/ 38 w 38"/>
                <a:gd name="T18" fmla="*/ 124 h 124"/>
              </a:gdLst>
              <a:ahLst/>
              <a:cxnLst>
                <a:cxn ang="T10">
                  <a:pos x="T0" y="T1"/>
                </a:cxn>
                <a:cxn ang="T11">
                  <a:pos x="T2" y="T3"/>
                </a:cxn>
                <a:cxn ang="T12">
                  <a:pos x="T4" y="T5"/>
                </a:cxn>
                <a:cxn ang="T13">
                  <a:pos x="T6" y="T7"/>
                </a:cxn>
                <a:cxn ang="T14">
                  <a:pos x="T8" y="T9"/>
                </a:cxn>
              </a:cxnLst>
              <a:rect l="T15" t="T16" r="T17" b="T18"/>
              <a:pathLst>
                <a:path w="38" h="124">
                  <a:moveTo>
                    <a:pt x="0" y="0"/>
                  </a:moveTo>
                  <a:lnTo>
                    <a:pt x="38" y="116"/>
                  </a:lnTo>
                  <a:lnTo>
                    <a:pt x="36" y="12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72" name="Freeform 356"/>
            <p:cNvSpPr>
              <a:spLocks/>
            </p:cNvSpPr>
            <p:nvPr/>
          </p:nvSpPr>
          <p:spPr bwMode="gray">
            <a:xfrm>
              <a:off x="3010" y="1975"/>
              <a:ext cx="22" cy="44"/>
            </a:xfrm>
            <a:custGeom>
              <a:avLst/>
              <a:gdLst>
                <a:gd name="T0" fmla="*/ 0 w 22"/>
                <a:gd name="T1" fmla="*/ 0 h 44"/>
                <a:gd name="T2" fmla="*/ 22 w 22"/>
                <a:gd name="T3" fmla="*/ 36 h 44"/>
                <a:gd name="T4" fmla="*/ 20 w 22"/>
                <a:gd name="T5" fmla="*/ 44 h 44"/>
                <a:gd name="T6" fmla="*/ 0 w 22"/>
                <a:gd name="T7" fmla="*/ 8 h 44"/>
                <a:gd name="T8" fmla="*/ 0 w 22"/>
                <a:gd name="T9" fmla="*/ 0 h 44"/>
                <a:gd name="T10" fmla="*/ 0 60000 65536"/>
                <a:gd name="T11" fmla="*/ 0 60000 65536"/>
                <a:gd name="T12" fmla="*/ 0 60000 65536"/>
                <a:gd name="T13" fmla="*/ 0 60000 65536"/>
                <a:gd name="T14" fmla="*/ 0 60000 65536"/>
                <a:gd name="T15" fmla="*/ 0 w 22"/>
                <a:gd name="T16" fmla="*/ 0 h 44"/>
                <a:gd name="T17" fmla="*/ 22 w 22"/>
                <a:gd name="T18" fmla="*/ 44 h 44"/>
              </a:gdLst>
              <a:ahLst/>
              <a:cxnLst>
                <a:cxn ang="T10">
                  <a:pos x="T0" y="T1"/>
                </a:cxn>
                <a:cxn ang="T11">
                  <a:pos x="T2" y="T3"/>
                </a:cxn>
                <a:cxn ang="T12">
                  <a:pos x="T4" y="T5"/>
                </a:cxn>
                <a:cxn ang="T13">
                  <a:pos x="T6" y="T7"/>
                </a:cxn>
                <a:cxn ang="T14">
                  <a:pos x="T8" y="T9"/>
                </a:cxn>
              </a:cxnLst>
              <a:rect l="T15" t="T16" r="T17" b="T18"/>
              <a:pathLst>
                <a:path w="22" h="44">
                  <a:moveTo>
                    <a:pt x="0" y="0"/>
                  </a:moveTo>
                  <a:lnTo>
                    <a:pt x="22" y="36"/>
                  </a:lnTo>
                  <a:lnTo>
                    <a:pt x="20" y="44"/>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573" name="Freeform 357"/>
            <p:cNvSpPr>
              <a:spLocks/>
            </p:cNvSpPr>
            <p:nvPr/>
          </p:nvSpPr>
          <p:spPr bwMode="gray">
            <a:xfrm>
              <a:off x="2990" y="1860"/>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74" name="Freeform 358"/>
            <p:cNvSpPr>
              <a:spLocks/>
            </p:cNvSpPr>
            <p:nvPr/>
          </p:nvSpPr>
          <p:spPr bwMode="gray">
            <a:xfrm>
              <a:off x="2950" y="1830"/>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75" name="Freeform 359"/>
            <p:cNvSpPr>
              <a:spLocks/>
            </p:cNvSpPr>
            <p:nvPr/>
          </p:nvSpPr>
          <p:spPr bwMode="gray">
            <a:xfrm>
              <a:off x="2940" y="1830"/>
              <a:ext cx="6" cy="8"/>
            </a:xfrm>
            <a:custGeom>
              <a:avLst/>
              <a:gdLst>
                <a:gd name="T0" fmla="*/ 6 w 6"/>
                <a:gd name="T1" fmla="*/ 0 h 8"/>
                <a:gd name="T2" fmla="*/ 2 w 6"/>
                <a:gd name="T3" fmla="*/ 0 h 8"/>
                <a:gd name="T4" fmla="*/ 0 w 6"/>
                <a:gd name="T5" fmla="*/ 8 h 8"/>
                <a:gd name="T6" fmla="*/ 6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6" y="8"/>
                  </a:lnTo>
                  <a:lnTo>
                    <a:pt x="6" y="0"/>
                  </a:lnTo>
                  <a:close/>
                </a:path>
              </a:pathLst>
            </a:custGeom>
            <a:solidFill>
              <a:srgbClr val="FFFFFF"/>
            </a:solidFill>
            <a:ln w="6350">
              <a:solidFill>
                <a:srgbClr val="000000"/>
              </a:solidFill>
              <a:round/>
              <a:headEnd/>
              <a:tailEnd/>
            </a:ln>
          </p:spPr>
          <p:txBody>
            <a:bodyPr/>
            <a:lstStyle/>
            <a:p>
              <a:endParaRPr lang="fr-FR"/>
            </a:p>
          </p:txBody>
        </p:sp>
        <p:sp>
          <p:nvSpPr>
            <p:cNvPr id="9576" name="Freeform 360" descr="Papyrus"/>
            <p:cNvSpPr>
              <a:spLocks/>
            </p:cNvSpPr>
            <p:nvPr/>
          </p:nvSpPr>
          <p:spPr bwMode="gray">
            <a:xfrm>
              <a:off x="2868" y="2011"/>
              <a:ext cx="6" cy="12"/>
            </a:xfrm>
            <a:custGeom>
              <a:avLst/>
              <a:gdLst>
                <a:gd name="T0" fmla="*/ 2 w 6"/>
                <a:gd name="T1" fmla="*/ 4 h 12"/>
                <a:gd name="T2" fmla="*/ 6 w 6"/>
                <a:gd name="T3" fmla="*/ 0 h 12"/>
                <a:gd name="T4" fmla="*/ 4 w 6"/>
                <a:gd name="T5" fmla="*/ 8 h 12"/>
                <a:gd name="T6" fmla="*/ 0 w 6"/>
                <a:gd name="T7" fmla="*/ 12 h 12"/>
                <a:gd name="T8" fmla="*/ 2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2" y="4"/>
                  </a:moveTo>
                  <a:lnTo>
                    <a:pt x="6" y="0"/>
                  </a:lnTo>
                  <a:lnTo>
                    <a:pt x="4"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77" name="Freeform 361"/>
            <p:cNvSpPr>
              <a:spLocks/>
            </p:cNvSpPr>
            <p:nvPr/>
          </p:nvSpPr>
          <p:spPr bwMode="gray">
            <a:xfrm>
              <a:off x="2872" y="1975"/>
              <a:ext cx="18" cy="166"/>
            </a:xfrm>
            <a:custGeom>
              <a:avLst/>
              <a:gdLst>
                <a:gd name="T0" fmla="*/ 18 w 18"/>
                <a:gd name="T1" fmla="*/ 0 h 166"/>
                <a:gd name="T2" fmla="*/ 0 w 18"/>
                <a:gd name="T3" fmla="*/ 158 h 166"/>
                <a:gd name="T4" fmla="*/ 0 w 18"/>
                <a:gd name="T5" fmla="*/ 166 h 166"/>
                <a:gd name="T6" fmla="*/ 18 w 18"/>
                <a:gd name="T7" fmla="*/ 8 h 166"/>
                <a:gd name="T8" fmla="*/ 18 w 18"/>
                <a:gd name="T9" fmla="*/ 0 h 166"/>
                <a:gd name="T10" fmla="*/ 0 60000 65536"/>
                <a:gd name="T11" fmla="*/ 0 60000 65536"/>
                <a:gd name="T12" fmla="*/ 0 60000 65536"/>
                <a:gd name="T13" fmla="*/ 0 60000 65536"/>
                <a:gd name="T14" fmla="*/ 0 60000 65536"/>
                <a:gd name="T15" fmla="*/ 0 w 18"/>
                <a:gd name="T16" fmla="*/ 0 h 166"/>
                <a:gd name="T17" fmla="*/ 18 w 18"/>
                <a:gd name="T18" fmla="*/ 166 h 166"/>
              </a:gdLst>
              <a:ahLst/>
              <a:cxnLst>
                <a:cxn ang="T10">
                  <a:pos x="T0" y="T1"/>
                </a:cxn>
                <a:cxn ang="T11">
                  <a:pos x="T2" y="T3"/>
                </a:cxn>
                <a:cxn ang="T12">
                  <a:pos x="T4" y="T5"/>
                </a:cxn>
                <a:cxn ang="T13">
                  <a:pos x="T6" y="T7"/>
                </a:cxn>
                <a:cxn ang="T14">
                  <a:pos x="T8" y="T9"/>
                </a:cxn>
              </a:cxnLst>
              <a:rect l="T15" t="T16" r="T17" b="T18"/>
              <a:pathLst>
                <a:path w="18" h="166">
                  <a:moveTo>
                    <a:pt x="18" y="0"/>
                  </a:moveTo>
                  <a:lnTo>
                    <a:pt x="0" y="158"/>
                  </a:lnTo>
                  <a:lnTo>
                    <a:pt x="0" y="166"/>
                  </a:lnTo>
                  <a:lnTo>
                    <a:pt x="18" y="8"/>
                  </a:lnTo>
                  <a:lnTo>
                    <a:pt x="18" y="0"/>
                  </a:lnTo>
                  <a:close/>
                </a:path>
              </a:pathLst>
            </a:custGeom>
            <a:solidFill>
              <a:srgbClr val="FFFFFF"/>
            </a:solidFill>
            <a:ln w="6350">
              <a:solidFill>
                <a:srgbClr val="000000"/>
              </a:solidFill>
              <a:round/>
              <a:headEnd/>
              <a:tailEnd/>
            </a:ln>
          </p:spPr>
          <p:txBody>
            <a:bodyPr/>
            <a:lstStyle/>
            <a:p>
              <a:endParaRPr lang="fr-FR"/>
            </a:p>
          </p:txBody>
        </p:sp>
        <p:sp>
          <p:nvSpPr>
            <p:cNvPr id="9578" name="Freeform 362" descr="Papyrus"/>
            <p:cNvSpPr>
              <a:spLocks/>
            </p:cNvSpPr>
            <p:nvPr/>
          </p:nvSpPr>
          <p:spPr bwMode="gray">
            <a:xfrm>
              <a:off x="2930" y="2017"/>
              <a:ext cx="28" cy="124"/>
            </a:xfrm>
            <a:custGeom>
              <a:avLst/>
              <a:gdLst>
                <a:gd name="T0" fmla="*/ 0 w 28"/>
                <a:gd name="T1" fmla="*/ 116 h 124"/>
                <a:gd name="T2" fmla="*/ 28 w 28"/>
                <a:gd name="T3" fmla="*/ 0 h 124"/>
                <a:gd name="T4" fmla="*/ 28 w 28"/>
                <a:gd name="T5" fmla="*/ 8 h 124"/>
                <a:gd name="T6" fmla="*/ 0 w 28"/>
                <a:gd name="T7" fmla="*/ 124 h 124"/>
                <a:gd name="T8" fmla="*/ 0 w 28"/>
                <a:gd name="T9" fmla="*/ 116 h 124"/>
                <a:gd name="T10" fmla="*/ 0 60000 65536"/>
                <a:gd name="T11" fmla="*/ 0 60000 65536"/>
                <a:gd name="T12" fmla="*/ 0 60000 65536"/>
                <a:gd name="T13" fmla="*/ 0 60000 65536"/>
                <a:gd name="T14" fmla="*/ 0 60000 65536"/>
                <a:gd name="T15" fmla="*/ 0 w 28"/>
                <a:gd name="T16" fmla="*/ 0 h 124"/>
                <a:gd name="T17" fmla="*/ 28 w 28"/>
                <a:gd name="T18" fmla="*/ 124 h 124"/>
              </a:gdLst>
              <a:ahLst/>
              <a:cxnLst>
                <a:cxn ang="T10">
                  <a:pos x="T0" y="T1"/>
                </a:cxn>
                <a:cxn ang="T11">
                  <a:pos x="T2" y="T3"/>
                </a:cxn>
                <a:cxn ang="T12">
                  <a:pos x="T4" y="T5"/>
                </a:cxn>
                <a:cxn ang="T13">
                  <a:pos x="T6" y="T7"/>
                </a:cxn>
                <a:cxn ang="T14">
                  <a:pos x="T8" y="T9"/>
                </a:cxn>
              </a:cxnLst>
              <a:rect l="T15" t="T16" r="T17" b="T18"/>
              <a:pathLst>
                <a:path w="28" h="124">
                  <a:moveTo>
                    <a:pt x="0" y="116"/>
                  </a:moveTo>
                  <a:lnTo>
                    <a:pt x="28" y="0"/>
                  </a:lnTo>
                  <a:lnTo>
                    <a:pt x="28" y="8"/>
                  </a:lnTo>
                  <a:lnTo>
                    <a:pt x="0" y="124"/>
                  </a:lnTo>
                  <a:lnTo>
                    <a:pt x="0" y="11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79" name="Freeform 363" descr="Papyrus"/>
            <p:cNvSpPr>
              <a:spLocks/>
            </p:cNvSpPr>
            <p:nvPr/>
          </p:nvSpPr>
          <p:spPr bwMode="gray">
            <a:xfrm>
              <a:off x="2994" y="2133"/>
              <a:ext cx="4" cy="12"/>
            </a:xfrm>
            <a:custGeom>
              <a:avLst/>
              <a:gdLst>
                <a:gd name="T0" fmla="*/ 2 w 4"/>
                <a:gd name="T1" fmla="*/ 0 h 12"/>
                <a:gd name="T2" fmla="*/ 4 w 4"/>
                <a:gd name="T3" fmla="*/ 4 h 12"/>
                <a:gd name="T4" fmla="*/ 4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0" name="Freeform 364" descr="Papyrus"/>
            <p:cNvSpPr>
              <a:spLocks/>
            </p:cNvSpPr>
            <p:nvPr/>
          </p:nvSpPr>
          <p:spPr bwMode="gray">
            <a:xfrm>
              <a:off x="3030" y="2011"/>
              <a:ext cx="6" cy="12"/>
            </a:xfrm>
            <a:custGeom>
              <a:avLst/>
              <a:gdLst>
                <a:gd name="T0" fmla="*/ 2 w 6"/>
                <a:gd name="T1" fmla="*/ 0 h 12"/>
                <a:gd name="T2" fmla="*/ 6 w 6"/>
                <a:gd name="T3" fmla="*/ 4 h 12"/>
                <a:gd name="T4" fmla="*/ 4 w 6"/>
                <a:gd name="T5" fmla="*/ 12 h 12"/>
                <a:gd name="T6" fmla="*/ 0 w 6"/>
                <a:gd name="T7" fmla="*/ 8 h 12"/>
                <a:gd name="T8" fmla="*/ 2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2" y="0"/>
                  </a:moveTo>
                  <a:lnTo>
                    <a:pt x="6"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1" name="Freeform 365"/>
            <p:cNvSpPr>
              <a:spLocks/>
            </p:cNvSpPr>
            <p:nvPr/>
          </p:nvSpPr>
          <p:spPr bwMode="gray">
            <a:xfrm>
              <a:off x="2990" y="1862"/>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582" name="Freeform 366"/>
            <p:cNvSpPr>
              <a:spLocks/>
            </p:cNvSpPr>
            <p:nvPr/>
          </p:nvSpPr>
          <p:spPr bwMode="gray">
            <a:xfrm>
              <a:off x="2954" y="1832"/>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83" name="Freeform 367"/>
            <p:cNvSpPr>
              <a:spLocks/>
            </p:cNvSpPr>
            <p:nvPr/>
          </p:nvSpPr>
          <p:spPr bwMode="gray">
            <a:xfrm>
              <a:off x="2938" y="1830"/>
              <a:ext cx="4" cy="8"/>
            </a:xfrm>
            <a:custGeom>
              <a:avLst/>
              <a:gdLst>
                <a:gd name="T0" fmla="*/ 4 w 4"/>
                <a:gd name="T1" fmla="*/ 0 h 8"/>
                <a:gd name="T2" fmla="*/ 2 w 4"/>
                <a:gd name="T3" fmla="*/ 0 h 8"/>
                <a:gd name="T4" fmla="*/ 0 w 4"/>
                <a:gd name="T5" fmla="*/ 8 h 8"/>
                <a:gd name="T6" fmla="*/ 2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2" y="0"/>
                  </a:lnTo>
                  <a:lnTo>
                    <a:pt x="0" y="8"/>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584" name="Freeform 368" descr="Papyrus"/>
            <p:cNvSpPr>
              <a:spLocks/>
            </p:cNvSpPr>
            <p:nvPr/>
          </p:nvSpPr>
          <p:spPr bwMode="gray">
            <a:xfrm>
              <a:off x="2862" y="2015"/>
              <a:ext cx="8" cy="12"/>
            </a:xfrm>
            <a:custGeom>
              <a:avLst/>
              <a:gdLst>
                <a:gd name="T0" fmla="*/ 2 w 8"/>
                <a:gd name="T1" fmla="*/ 4 h 12"/>
                <a:gd name="T2" fmla="*/ 8 w 8"/>
                <a:gd name="T3" fmla="*/ 0 h 12"/>
                <a:gd name="T4" fmla="*/ 6 w 8"/>
                <a:gd name="T5" fmla="*/ 8 h 12"/>
                <a:gd name="T6" fmla="*/ 0 w 8"/>
                <a:gd name="T7" fmla="*/ 12 h 12"/>
                <a:gd name="T8" fmla="*/ 2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4"/>
                  </a:moveTo>
                  <a:lnTo>
                    <a:pt x="8" y="0"/>
                  </a:lnTo>
                  <a:lnTo>
                    <a:pt x="6"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5" name="Freeform 369" descr="Papyrus"/>
            <p:cNvSpPr>
              <a:spLocks/>
            </p:cNvSpPr>
            <p:nvPr/>
          </p:nvSpPr>
          <p:spPr bwMode="gray">
            <a:xfrm>
              <a:off x="2872" y="2133"/>
              <a:ext cx="2" cy="14"/>
            </a:xfrm>
            <a:custGeom>
              <a:avLst/>
              <a:gdLst>
                <a:gd name="T0" fmla="*/ 0 w 2"/>
                <a:gd name="T1" fmla="*/ 0 h 14"/>
                <a:gd name="T2" fmla="*/ 2 w 2"/>
                <a:gd name="T3" fmla="*/ 6 h 14"/>
                <a:gd name="T4" fmla="*/ 2 w 2"/>
                <a:gd name="T5" fmla="*/ 14 h 14"/>
                <a:gd name="T6" fmla="*/ 0 w 2"/>
                <a:gd name="T7" fmla="*/ 8 h 14"/>
                <a:gd name="T8" fmla="*/ 0 w 2"/>
                <a:gd name="T9" fmla="*/ 0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0" y="0"/>
                  </a:moveTo>
                  <a:lnTo>
                    <a:pt x="2" y="6"/>
                  </a:lnTo>
                  <a:lnTo>
                    <a:pt x="2" y="14"/>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6" name="Freeform 370" descr="Papyrus"/>
            <p:cNvSpPr>
              <a:spLocks/>
            </p:cNvSpPr>
            <p:nvPr/>
          </p:nvSpPr>
          <p:spPr bwMode="gray">
            <a:xfrm>
              <a:off x="2922" y="2133"/>
              <a:ext cx="8" cy="14"/>
            </a:xfrm>
            <a:custGeom>
              <a:avLst/>
              <a:gdLst>
                <a:gd name="T0" fmla="*/ 2 w 8"/>
                <a:gd name="T1" fmla="*/ 6 h 14"/>
                <a:gd name="T2" fmla="*/ 8 w 8"/>
                <a:gd name="T3" fmla="*/ 0 h 14"/>
                <a:gd name="T4" fmla="*/ 8 w 8"/>
                <a:gd name="T5" fmla="*/ 8 h 14"/>
                <a:gd name="T6" fmla="*/ 0 w 8"/>
                <a:gd name="T7" fmla="*/ 14 h 14"/>
                <a:gd name="T8" fmla="*/ 2 w 8"/>
                <a:gd name="T9" fmla="*/ 6 h 14"/>
                <a:gd name="T10" fmla="*/ 0 60000 65536"/>
                <a:gd name="T11" fmla="*/ 0 60000 65536"/>
                <a:gd name="T12" fmla="*/ 0 60000 65536"/>
                <a:gd name="T13" fmla="*/ 0 60000 65536"/>
                <a:gd name="T14" fmla="*/ 0 60000 65536"/>
                <a:gd name="T15" fmla="*/ 0 w 8"/>
                <a:gd name="T16" fmla="*/ 0 h 14"/>
                <a:gd name="T17" fmla="*/ 8 w 8"/>
                <a:gd name="T18" fmla="*/ 14 h 14"/>
              </a:gdLst>
              <a:ahLst/>
              <a:cxnLst>
                <a:cxn ang="T10">
                  <a:pos x="T0" y="T1"/>
                </a:cxn>
                <a:cxn ang="T11">
                  <a:pos x="T2" y="T3"/>
                </a:cxn>
                <a:cxn ang="T12">
                  <a:pos x="T4" y="T5"/>
                </a:cxn>
                <a:cxn ang="T13">
                  <a:pos x="T6" y="T7"/>
                </a:cxn>
                <a:cxn ang="T14">
                  <a:pos x="T8" y="T9"/>
                </a:cxn>
              </a:cxnLst>
              <a:rect l="T15" t="T16" r="T17" b="T18"/>
              <a:pathLst>
                <a:path w="8" h="14">
                  <a:moveTo>
                    <a:pt x="2" y="6"/>
                  </a:moveTo>
                  <a:lnTo>
                    <a:pt x="8" y="0"/>
                  </a:lnTo>
                  <a:lnTo>
                    <a:pt x="8"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7" name="Freeform 371" descr="Papyrus"/>
            <p:cNvSpPr>
              <a:spLocks/>
            </p:cNvSpPr>
            <p:nvPr/>
          </p:nvSpPr>
          <p:spPr bwMode="gray">
            <a:xfrm>
              <a:off x="2998" y="2137"/>
              <a:ext cx="12" cy="10"/>
            </a:xfrm>
            <a:custGeom>
              <a:avLst/>
              <a:gdLst>
                <a:gd name="T0" fmla="*/ 0 w 12"/>
                <a:gd name="T1" fmla="*/ 0 h 10"/>
                <a:gd name="T2" fmla="*/ 12 w 12"/>
                <a:gd name="T3" fmla="*/ 2 h 10"/>
                <a:gd name="T4" fmla="*/ 12 w 12"/>
                <a:gd name="T5" fmla="*/ 10 h 10"/>
                <a:gd name="T6" fmla="*/ 0 w 12"/>
                <a:gd name="T7" fmla="*/ 8 h 10"/>
                <a:gd name="T8" fmla="*/ 0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0" y="0"/>
                  </a:moveTo>
                  <a:lnTo>
                    <a:pt x="12" y="2"/>
                  </a:lnTo>
                  <a:lnTo>
                    <a:pt x="1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8" name="Freeform 372" descr="Papyrus"/>
            <p:cNvSpPr>
              <a:spLocks/>
            </p:cNvSpPr>
            <p:nvPr/>
          </p:nvSpPr>
          <p:spPr bwMode="gray">
            <a:xfrm>
              <a:off x="3034" y="2015"/>
              <a:ext cx="12" cy="10"/>
            </a:xfrm>
            <a:custGeom>
              <a:avLst/>
              <a:gdLst>
                <a:gd name="T0" fmla="*/ 2 w 12"/>
                <a:gd name="T1" fmla="*/ 0 h 10"/>
                <a:gd name="T2" fmla="*/ 12 w 12"/>
                <a:gd name="T3" fmla="*/ 2 h 10"/>
                <a:gd name="T4" fmla="*/ 10 w 12"/>
                <a:gd name="T5" fmla="*/ 10 h 10"/>
                <a:gd name="T6" fmla="*/ 0 w 12"/>
                <a:gd name="T7" fmla="*/ 8 h 10"/>
                <a:gd name="T8" fmla="*/ 2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0"/>
                  </a:moveTo>
                  <a:lnTo>
                    <a:pt x="12" y="2"/>
                  </a:lnTo>
                  <a:lnTo>
                    <a:pt x="1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89" name="Freeform 373"/>
            <p:cNvSpPr>
              <a:spLocks/>
            </p:cNvSpPr>
            <p:nvPr/>
          </p:nvSpPr>
          <p:spPr bwMode="gray">
            <a:xfrm>
              <a:off x="2988" y="1864"/>
              <a:ext cx="2" cy="12"/>
            </a:xfrm>
            <a:custGeom>
              <a:avLst/>
              <a:gdLst>
                <a:gd name="T0" fmla="*/ 2 w 2"/>
                <a:gd name="T1" fmla="*/ 4 h 12"/>
                <a:gd name="T2" fmla="*/ 2 w 2"/>
                <a:gd name="T3" fmla="*/ 0 h 12"/>
                <a:gd name="T4" fmla="*/ 2 w 2"/>
                <a:gd name="T5" fmla="*/ 8 h 12"/>
                <a:gd name="T6" fmla="*/ 0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2" y="8"/>
                  </a:lnTo>
                  <a:lnTo>
                    <a:pt x="0" y="12"/>
                  </a:lnTo>
                  <a:lnTo>
                    <a:pt x="2" y="4"/>
                  </a:lnTo>
                  <a:close/>
                </a:path>
              </a:pathLst>
            </a:custGeom>
            <a:solidFill>
              <a:srgbClr val="FFFFFF"/>
            </a:solidFill>
            <a:ln w="6350">
              <a:solidFill>
                <a:srgbClr val="000000"/>
              </a:solidFill>
              <a:round/>
              <a:headEnd/>
              <a:tailEnd/>
            </a:ln>
          </p:spPr>
          <p:txBody>
            <a:bodyPr/>
            <a:lstStyle/>
            <a:p>
              <a:endParaRPr lang="fr-FR"/>
            </a:p>
          </p:txBody>
        </p:sp>
        <p:sp>
          <p:nvSpPr>
            <p:cNvPr id="9590" name="Freeform 374"/>
            <p:cNvSpPr>
              <a:spLocks/>
            </p:cNvSpPr>
            <p:nvPr/>
          </p:nvSpPr>
          <p:spPr bwMode="gray">
            <a:xfrm>
              <a:off x="2958" y="1832"/>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91" name="Freeform 375"/>
            <p:cNvSpPr>
              <a:spLocks/>
            </p:cNvSpPr>
            <p:nvPr/>
          </p:nvSpPr>
          <p:spPr bwMode="gray">
            <a:xfrm>
              <a:off x="2938" y="183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592" name="Freeform 376" descr="Papyrus"/>
            <p:cNvSpPr>
              <a:spLocks/>
            </p:cNvSpPr>
            <p:nvPr/>
          </p:nvSpPr>
          <p:spPr bwMode="gray">
            <a:xfrm>
              <a:off x="2910" y="2139"/>
              <a:ext cx="14" cy="10"/>
            </a:xfrm>
            <a:custGeom>
              <a:avLst/>
              <a:gdLst>
                <a:gd name="T0" fmla="*/ 2 w 14"/>
                <a:gd name="T1" fmla="*/ 2 h 10"/>
                <a:gd name="T2" fmla="*/ 14 w 14"/>
                <a:gd name="T3" fmla="*/ 0 h 10"/>
                <a:gd name="T4" fmla="*/ 12 w 14"/>
                <a:gd name="T5" fmla="*/ 8 h 10"/>
                <a:gd name="T6" fmla="*/ 0 w 14"/>
                <a:gd name="T7" fmla="*/ 10 h 10"/>
                <a:gd name="T8" fmla="*/ 2 w 14"/>
                <a:gd name="T9" fmla="*/ 2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2" y="2"/>
                  </a:moveTo>
                  <a:lnTo>
                    <a:pt x="14" y="0"/>
                  </a:lnTo>
                  <a:lnTo>
                    <a:pt x="12"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93" name="Freeform 377"/>
            <p:cNvSpPr>
              <a:spLocks/>
            </p:cNvSpPr>
            <p:nvPr/>
          </p:nvSpPr>
          <p:spPr bwMode="gray">
            <a:xfrm>
              <a:off x="2964" y="1834"/>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594" name="Freeform 378"/>
            <p:cNvSpPr>
              <a:spLocks/>
            </p:cNvSpPr>
            <p:nvPr/>
          </p:nvSpPr>
          <p:spPr bwMode="gray">
            <a:xfrm>
              <a:off x="2930" y="1830"/>
              <a:ext cx="10" cy="8"/>
            </a:xfrm>
            <a:custGeom>
              <a:avLst/>
              <a:gdLst>
                <a:gd name="T0" fmla="*/ 10 w 10"/>
                <a:gd name="T1" fmla="*/ 0 h 8"/>
                <a:gd name="T2" fmla="*/ 2 w 10"/>
                <a:gd name="T3" fmla="*/ 0 h 8"/>
                <a:gd name="T4" fmla="*/ 0 w 10"/>
                <a:gd name="T5" fmla="*/ 8 h 8"/>
                <a:gd name="T6" fmla="*/ 8 w 10"/>
                <a:gd name="T7" fmla="*/ 8 h 8"/>
                <a:gd name="T8" fmla="*/ 10 w 10"/>
                <a:gd name="T9" fmla="*/ 0 h 8"/>
                <a:gd name="T10" fmla="*/ 0 60000 65536"/>
                <a:gd name="T11" fmla="*/ 0 60000 65536"/>
                <a:gd name="T12" fmla="*/ 0 60000 65536"/>
                <a:gd name="T13" fmla="*/ 0 60000 65536"/>
                <a:gd name="T14" fmla="*/ 0 60000 65536"/>
                <a:gd name="T15" fmla="*/ 0 w 10"/>
                <a:gd name="T16" fmla="*/ 0 h 8"/>
                <a:gd name="T17" fmla="*/ 10 w 10"/>
                <a:gd name="T18" fmla="*/ 8 h 8"/>
              </a:gdLst>
              <a:ahLst/>
              <a:cxnLst>
                <a:cxn ang="T10">
                  <a:pos x="T0" y="T1"/>
                </a:cxn>
                <a:cxn ang="T11">
                  <a:pos x="T2" y="T3"/>
                </a:cxn>
                <a:cxn ang="T12">
                  <a:pos x="T4" y="T5"/>
                </a:cxn>
                <a:cxn ang="T13">
                  <a:pos x="T6" y="T7"/>
                </a:cxn>
                <a:cxn ang="T14">
                  <a:pos x="T8" y="T9"/>
                </a:cxn>
              </a:cxnLst>
              <a:rect l="T15" t="T16" r="T17" b="T18"/>
              <a:pathLst>
                <a:path w="10" h="8">
                  <a:moveTo>
                    <a:pt x="10" y="0"/>
                  </a:moveTo>
                  <a:lnTo>
                    <a:pt x="2" y="0"/>
                  </a:lnTo>
                  <a:lnTo>
                    <a:pt x="0" y="8"/>
                  </a:lnTo>
                  <a:lnTo>
                    <a:pt x="8" y="8"/>
                  </a:lnTo>
                  <a:lnTo>
                    <a:pt x="10" y="0"/>
                  </a:lnTo>
                  <a:close/>
                </a:path>
              </a:pathLst>
            </a:custGeom>
            <a:solidFill>
              <a:srgbClr val="FFFFFF"/>
            </a:solidFill>
            <a:ln w="6350">
              <a:solidFill>
                <a:srgbClr val="000000"/>
              </a:solidFill>
              <a:round/>
              <a:headEnd/>
              <a:tailEnd/>
            </a:ln>
          </p:spPr>
          <p:txBody>
            <a:bodyPr/>
            <a:lstStyle/>
            <a:p>
              <a:endParaRPr lang="fr-FR"/>
            </a:p>
          </p:txBody>
        </p:sp>
        <p:sp>
          <p:nvSpPr>
            <p:cNvPr id="9595" name="Freeform 379" descr="Papyrus"/>
            <p:cNvSpPr>
              <a:spLocks/>
            </p:cNvSpPr>
            <p:nvPr/>
          </p:nvSpPr>
          <p:spPr bwMode="gray">
            <a:xfrm>
              <a:off x="2888" y="2141"/>
              <a:ext cx="24" cy="8"/>
            </a:xfrm>
            <a:custGeom>
              <a:avLst/>
              <a:gdLst>
                <a:gd name="T0" fmla="*/ 0 w 24"/>
                <a:gd name="T1" fmla="*/ 0 h 8"/>
                <a:gd name="T2" fmla="*/ 24 w 24"/>
                <a:gd name="T3" fmla="*/ 0 h 8"/>
                <a:gd name="T4" fmla="*/ 22 w 24"/>
                <a:gd name="T5" fmla="*/ 8 h 8"/>
                <a:gd name="T6" fmla="*/ 0 w 24"/>
                <a:gd name="T7" fmla="*/ 8 h 8"/>
                <a:gd name="T8" fmla="*/ 0 w 24"/>
                <a:gd name="T9" fmla="*/ 0 h 8"/>
                <a:gd name="T10" fmla="*/ 0 60000 65536"/>
                <a:gd name="T11" fmla="*/ 0 60000 65536"/>
                <a:gd name="T12" fmla="*/ 0 60000 65536"/>
                <a:gd name="T13" fmla="*/ 0 60000 65536"/>
                <a:gd name="T14" fmla="*/ 0 60000 65536"/>
                <a:gd name="T15" fmla="*/ 0 w 24"/>
                <a:gd name="T16" fmla="*/ 0 h 8"/>
                <a:gd name="T17" fmla="*/ 24 w 24"/>
                <a:gd name="T18" fmla="*/ 8 h 8"/>
              </a:gdLst>
              <a:ahLst/>
              <a:cxnLst>
                <a:cxn ang="T10">
                  <a:pos x="T0" y="T1"/>
                </a:cxn>
                <a:cxn ang="T11">
                  <a:pos x="T2" y="T3"/>
                </a:cxn>
                <a:cxn ang="T12">
                  <a:pos x="T4" y="T5"/>
                </a:cxn>
                <a:cxn ang="T13">
                  <a:pos x="T6" y="T7"/>
                </a:cxn>
                <a:cxn ang="T14">
                  <a:pos x="T8" y="T9"/>
                </a:cxn>
              </a:cxnLst>
              <a:rect l="T15" t="T16" r="T17" b="T18"/>
              <a:pathLst>
                <a:path w="24" h="8">
                  <a:moveTo>
                    <a:pt x="0" y="0"/>
                  </a:moveTo>
                  <a:lnTo>
                    <a:pt x="24" y="0"/>
                  </a:lnTo>
                  <a:lnTo>
                    <a:pt x="22"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96" name="Freeform 380"/>
            <p:cNvSpPr>
              <a:spLocks/>
            </p:cNvSpPr>
            <p:nvPr/>
          </p:nvSpPr>
          <p:spPr bwMode="gray">
            <a:xfrm>
              <a:off x="2966" y="1836"/>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597" name="Freeform 381"/>
            <p:cNvSpPr>
              <a:spLocks/>
            </p:cNvSpPr>
            <p:nvPr/>
          </p:nvSpPr>
          <p:spPr bwMode="gray">
            <a:xfrm>
              <a:off x="2926" y="1830"/>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598" name="Freeform 382" descr="Papyrus"/>
            <p:cNvSpPr>
              <a:spLocks/>
            </p:cNvSpPr>
            <p:nvPr/>
          </p:nvSpPr>
          <p:spPr bwMode="gray">
            <a:xfrm>
              <a:off x="2874" y="2139"/>
              <a:ext cx="14" cy="10"/>
            </a:xfrm>
            <a:custGeom>
              <a:avLst/>
              <a:gdLst>
                <a:gd name="T0" fmla="*/ 0 w 14"/>
                <a:gd name="T1" fmla="*/ 0 h 10"/>
                <a:gd name="T2" fmla="*/ 14 w 14"/>
                <a:gd name="T3" fmla="*/ 2 h 10"/>
                <a:gd name="T4" fmla="*/ 14 w 14"/>
                <a:gd name="T5" fmla="*/ 10 h 10"/>
                <a:gd name="T6" fmla="*/ 0 w 14"/>
                <a:gd name="T7" fmla="*/ 8 h 10"/>
                <a:gd name="T8" fmla="*/ 0 w 14"/>
                <a:gd name="T9" fmla="*/ 0 h 10"/>
                <a:gd name="T10" fmla="*/ 0 60000 65536"/>
                <a:gd name="T11" fmla="*/ 0 60000 65536"/>
                <a:gd name="T12" fmla="*/ 0 60000 65536"/>
                <a:gd name="T13" fmla="*/ 0 60000 65536"/>
                <a:gd name="T14" fmla="*/ 0 60000 65536"/>
                <a:gd name="T15" fmla="*/ 0 w 14"/>
                <a:gd name="T16" fmla="*/ 0 h 10"/>
                <a:gd name="T17" fmla="*/ 14 w 14"/>
                <a:gd name="T18" fmla="*/ 10 h 10"/>
              </a:gdLst>
              <a:ahLst/>
              <a:cxnLst>
                <a:cxn ang="T10">
                  <a:pos x="T0" y="T1"/>
                </a:cxn>
                <a:cxn ang="T11">
                  <a:pos x="T2" y="T3"/>
                </a:cxn>
                <a:cxn ang="T12">
                  <a:pos x="T4" y="T5"/>
                </a:cxn>
                <a:cxn ang="T13">
                  <a:pos x="T6" y="T7"/>
                </a:cxn>
                <a:cxn ang="T14">
                  <a:pos x="T8" y="T9"/>
                </a:cxn>
              </a:cxnLst>
              <a:rect l="T15" t="T16" r="T17" b="T18"/>
              <a:pathLst>
                <a:path w="14" h="10">
                  <a:moveTo>
                    <a:pt x="0" y="0"/>
                  </a:moveTo>
                  <a:lnTo>
                    <a:pt x="14"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599" name="Freeform 383"/>
            <p:cNvSpPr>
              <a:spLocks/>
            </p:cNvSpPr>
            <p:nvPr/>
          </p:nvSpPr>
          <p:spPr bwMode="gray">
            <a:xfrm>
              <a:off x="2970" y="1838"/>
              <a:ext cx="6" cy="10"/>
            </a:xfrm>
            <a:custGeom>
              <a:avLst/>
              <a:gdLst>
                <a:gd name="T0" fmla="*/ 6 w 6"/>
                <a:gd name="T1" fmla="*/ 2 h 10"/>
                <a:gd name="T2" fmla="*/ 2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4" y="10"/>
                  </a:lnTo>
                  <a:lnTo>
                    <a:pt x="6" y="2"/>
                  </a:lnTo>
                  <a:close/>
                </a:path>
              </a:pathLst>
            </a:custGeom>
            <a:solidFill>
              <a:srgbClr val="FFFFFF"/>
            </a:solidFill>
            <a:ln w="6350">
              <a:solidFill>
                <a:srgbClr val="000000"/>
              </a:solidFill>
              <a:round/>
              <a:headEnd/>
              <a:tailEnd/>
            </a:ln>
          </p:spPr>
          <p:txBody>
            <a:bodyPr/>
            <a:lstStyle/>
            <a:p>
              <a:endParaRPr lang="fr-FR"/>
            </a:p>
          </p:txBody>
        </p:sp>
        <p:sp>
          <p:nvSpPr>
            <p:cNvPr id="9600" name="Freeform 384"/>
            <p:cNvSpPr>
              <a:spLocks/>
            </p:cNvSpPr>
            <p:nvPr/>
          </p:nvSpPr>
          <p:spPr bwMode="gray">
            <a:xfrm>
              <a:off x="2922" y="1830"/>
              <a:ext cx="6" cy="10"/>
            </a:xfrm>
            <a:custGeom>
              <a:avLst/>
              <a:gdLst>
                <a:gd name="T0" fmla="*/ 6 w 6"/>
                <a:gd name="T1" fmla="*/ 0 h 10"/>
                <a:gd name="T2" fmla="*/ 0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0"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601" name="Freeform 385"/>
            <p:cNvSpPr>
              <a:spLocks/>
            </p:cNvSpPr>
            <p:nvPr/>
          </p:nvSpPr>
          <p:spPr bwMode="gray">
            <a:xfrm>
              <a:off x="2974" y="1840"/>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solidFill>
              <a:srgbClr val="FFFFFF"/>
            </a:solidFill>
            <a:ln w="6350">
              <a:solidFill>
                <a:srgbClr val="000000"/>
              </a:solidFill>
              <a:round/>
              <a:headEnd/>
              <a:tailEnd/>
            </a:ln>
          </p:spPr>
          <p:txBody>
            <a:bodyPr/>
            <a:lstStyle/>
            <a:p>
              <a:endParaRPr lang="fr-FR"/>
            </a:p>
          </p:txBody>
        </p:sp>
        <p:sp>
          <p:nvSpPr>
            <p:cNvPr id="9602" name="Rectangle 386"/>
            <p:cNvSpPr>
              <a:spLocks noChangeArrowheads="1"/>
            </p:cNvSpPr>
            <p:nvPr/>
          </p:nvSpPr>
          <p:spPr bwMode="gray">
            <a:xfrm>
              <a:off x="2920" y="1834"/>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603" name="Freeform 387"/>
            <p:cNvSpPr>
              <a:spLocks/>
            </p:cNvSpPr>
            <p:nvPr/>
          </p:nvSpPr>
          <p:spPr bwMode="gray">
            <a:xfrm>
              <a:off x="2978" y="1842"/>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604" name="Freeform 388"/>
            <p:cNvSpPr>
              <a:spLocks/>
            </p:cNvSpPr>
            <p:nvPr/>
          </p:nvSpPr>
          <p:spPr bwMode="gray">
            <a:xfrm>
              <a:off x="2914" y="1832"/>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05" name="Freeform 389"/>
            <p:cNvSpPr>
              <a:spLocks/>
            </p:cNvSpPr>
            <p:nvPr/>
          </p:nvSpPr>
          <p:spPr bwMode="gray">
            <a:xfrm>
              <a:off x="2980" y="1844"/>
              <a:ext cx="4" cy="10"/>
            </a:xfrm>
            <a:custGeom>
              <a:avLst/>
              <a:gdLst>
                <a:gd name="T0" fmla="*/ 4 w 4"/>
                <a:gd name="T1" fmla="*/ 2 h 10"/>
                <a:gd name="T2" fmla="*/ 2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2" y="10"/>
                  </a:lnTo>
                  <a:lnTo>
                    <a:pt x="4" y="2"/>
                  </a:lnTo>
                  <a:close/>
                </a:path>
              </a:pathLst>
            </a:custGeom>
            <a:solidFill>
              <a:srgbClr val="FFFFFF"/>
            </a:solidFill>
            <a:ln w="6350">
              <a:solidFill>
                <a:srgbClr val="000000"/>
              </a:solidFill>
              <a:round/>
              <a:headEnd/>
              <a:tailEnd/>
            </a:ln>
          </p:spPr>
          <p:txBody>
            <a:bodyPr/>
            <a:lstStyle/>
            <a:p>
              <a:endParaRPr lang="fr-FR"/>
            </a:p>
          </p:txBody>
        </p:sp>
        <p:sp>
          <p:nvSpPr>
            <p:cNvPr id="9606" name="Freeform 390"/>
            <p:cNvSpPr>
              <a:spLocks/>
            </p:cNvSpPr>
            <p:nvPr/>
          </p:nvSpPr>
          <p:spPr bwMode="gray">
            <a:xfrm>
              <a:off x="2910" y="1834"/>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07" name="Freeform 391"/>
            <p:cNvSpPr>
              <a:spLocks/>
            </p:cNvSpPr>
            <p:nvPr/>
          </p:nvSpPr>
          <p:spPr bwMode="gray">
            <a:xfrm>
              <a:off x="2982" y="1846"/>
              <a:ext cx="4" cy="12"/>
            </a:xfrm>
            <a:custGeom>
              <a:avLst/>
              <a:gdLst>
                <a:gd name="T0" fmla="*/ 4 w 4"/>
                <a:gd name="T1" fmla="*/ 4 h 12"/>
                <a:gd name="T2" fmla="*/ 2 w 4"/>
                <a:gd name="T3" fmla="*/ 0 h 12"/>
                <a:gd name="T4" fmla="*/ 0 w 4"/>
                <a:gd name="T5" fmla="*/ 8 h 12"/>
                <a:gd name="T6" fmla="*/ 4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2" y="0"/>
                  </a:lnTo>
                  <a:lnTo>
                    <a:pt x="0" y="8"/>
                  </a:lnTo>
                  <a:lnTo>
                    <a:pt x="4" y="12"/>
                  </a:lnTo>
                  <a:lnTo>
                    <a:pt x="4" y="4"/>
                  </a:lnTo>
                  <a:close/>
                </a:path>
              </a:pathLst>
            </a:custGeom>
            <a:solidFill>
              <a:srgbClr val="FFFFFF"/>
            </a:solidFill>
            <a:ln w="6350">
              <a:solidFill>
                <a:srgbClr val="000000"/>
              </a:solidFill>
              <a:round/>
              <a:headEnd/>
              <a:tailEnd/>
            </a:ln>
          </p:spPr>
          <p:txBody>
            <a:bodyPr/>
            <a:lstStyle/>
            <a:p>
              <a:endParaRPr lang="fr-FR"/>
            </a:p>
          </p:txBody>
        </p:sp>
        <p:sp>
          <p:nvSpPr>
            <p:cNvPr id="9608" name="Freeform 392"/>
            <p:cNvSpPr>
              <a:spLocks/>
            </p:cNvSpPr>
            <p:nvPr/>
          </p:nvSpPr>
          <p:spPr bwMode="gray">
            <a:xfrm>
              <a:off x="2906" y="1836"/>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09" name="Freeform 393"/>
            <p:cNvSpPr>
              <a:spLocks/>
            </p:cNvSpPr>
            <p:nvPr/>
          </p:nvSpPr>
          <p:spPr bwMode="gray">
            <a:xfrm>
              <a:off x="2986" y="1850"/>
              <a:ext cx="2" cy="10"/>
            </a:xfrm>
            <a:custGeom>
              <a:avLst/>
              <a:gdLst>
                <a:gd name="T0" fmla="*/ 2 w 2"/>
                <a:gd name="T1" fmla="*/ 2 h 10"/>
                <a:gd name="T2" fmla="*/ 0 w 2"/>
                <a:gd name="T3" fmla="*/ 0 h 10"/>
                <a:gd name="T4" fmla="*/ 0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0" y="0"/>
                  </a:lnTo>
                  <a:lnTo>
                    <a:pt x="0" y="8"/>
                  </a:lnTo>
                  <a:lnTo>
                    <a:pt x="0" y="10"/>
                  </a:lnTo>
                  <a:lnTo>
                    <a:pt x="2" y="2"/>
                  </a:lnTo>
                  <a:close/>
                </a:path>
              </a:pathLst>
            </a:custGeom>
            <a:solidFill>
              <a:srgbClr val="FFFFFF"/>
            </a:solidFill>
            <a:ln w="6350">
              <a:solidFill>
                <a:srgbClr val="000000"/>
              </a:solidFill>
              <a:round/>
              <a:headEnd/>
              <a:tailEnd/>
            </a:ln>
          </p:spPr>
          <p:txBody>
            <a:bodyPr/>
            <a:lstStyle/>
            <a:p>
              <a:endParaRPr lang="fr-FR"/>
            </a:p>
          </p:txBody>
        </p:sp>
        <p:sp>
          <p:nvSpPr>
            <p:cNvPr id="9610" name="Freeform 394"/>
            <p:cNvSpPr>
              <a:spLocks/>
            </p:cNvSpPr>
            <p:nvPr/>
          </p:nvSpPr>
          <p:spPr bwMode="gray">
            <a:xfrm>
              <a:off x="2902" y="1838"/>
              <a:ext cx="6" cy="10"/>
            </a:xfrm>
            <a:custGeom>
              <a:avLst/>
              <a:gdLst>
                <a:gd name="T0" fmla="*/ 6 w 6"/>
                <a:gd name="T1" fmla="*/ 0 h 10"/>
                <a:gd name="T2" fmla="*/ 2 w 6"/>
                <a:gd name="T3" fmla="*/ 2 h 10"/>
                <a:gd name="T4" fmla="*/ 0 w 6"/>
                <a:gd name="T5" fmla="*/ 10 h 10"/>
                <a:gd name="T6" fmla="*/ 4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611" name="Freeform 395"/>
            <p:cNvSpPr>
              <a:spLocks/>
            </p:cNvSpPr>
            <p:nvPr/>
          </p:nvSpPr>
          <p:spPr bwMode="gray">
            <a:xfrm>
              <a:off x="2986" y="1852"/>
              <a:ext cx="4" cy="12"/>
            </a:xfrm>
            <a:custGeom>
              <a:avLst/>
              <a:gdLst>
                <a:gd name="T0" fmla="*/ 4 w 4"/>
                <a:gd name="T1" fmla="*/ 4 h 12"/>
                <a:gd name="T2" fmla="*/ 2 w 4"/>
                <a:gd name="T3" fmla="*/ 0 h 12"/>
                <a:gd name="T4" fmla="*/ 0 w 4"/>
                <a:gd name="T5" fmla="*/ 8 h 12"/>
                <a:gd name="T6" fmla="*/ 2 w 4"/>
                <a:gd name="T7" fmla="*/ 12 h 12"/>
                <a:gd name="T8" fmla="*/ 4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4"/>
                  </a:moveTo>
                  <a:lnTo>
                    <a:pt x="2" y="0"/>
                  </a:lnTo>
                  <a:lnTo>
                    <a:pt x="0" y="8"/>
                  </a:lnTo>
                  <a:lnTo>
                    <a:pt x="2" y="12"/>
                  </a:lnTo>
                  <a:lnTo>
                    <a:pt x="4" y="4"/>
                  </a:lnTo>
                  <a:close/>
                </a:path>
              </a:pathLst>
            </a:custGeom>
            <a:solidFill>
              <a:srgbClr val="FFFFFF"/>
            </a:solidFill>
            <a:ln w="6350">
              <a:solidFill>
                <a:srgbClr val="000000"/>
              </a:solidFill>
              <a:round/>
              <a:headEnd/>
              <a:tailEnd/>
            </a:ln>
          </p:spPr>
          <p:txBody>
            <a:bodyPr/>
            <a:lstStyle/>
            <a:p>
              <a:endParaRPr lang="fr-FR"/>
            </a:p>
          </p:txBody>
        </p:sp>
        <p:sp>
          <p:nvSpPr>
            <p:cNvPr id="9612" name="Freeform 396"/>
            <p:cNvSpPr>
              <a:spLocks/>
            </p:cNvSpPr>
            <p:nvPr/>
          </p:nvSpPr>
          <p:spPr bwMode="gray">
            <a:xfrm>
              <a:off x="2900" y="1840"/>
              <a:ext cx="4" cy="10"/>
            </a:xfrm>
            <a:custGeom>
              <a:avLst/>
              <a:gdLst>
                <a:gd name="T0" fmla="*/ 4 w 4"/>
                <a:gd name="T1" fmla="*/ 0 h 10"/>
                <a:gd name="T2" fmla="*/ 0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613" name="Freeform 397"/>
            <p:cNvSpPr>
              <a:spLocks/>
            </p:cNvSpPr>
            <p:nvPr/>
          </p:nvSpPr>
          <p:spPr bwMode="gray">
            <a:xfrm>
              <a:off x="2988" y="1856"/>
              <a:ext cx="2" cy="12"/>
            </a:xfrm>
            <a:custGeom>
              <a:avLst/>
              <a:gdLst>
                <a:gd name="T0" fmla="*/ 2 w 2"/>
                <a:gd name="T1" fmla="*/ 4 h 12"/>
                <a:gd name="T2" fmla="*/ 2 w 2"/>
                <a:gd name="T3" fmla="*/ 0 h 12"/>
                <a:gd name="T4" fmla="*/ 0 w 2"/>
                <a:gd name="T5" fmla="*/ 8 h 12"/>
                <a:gd name="T6" fmla="*/ 2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2" y="0"/>
                  </a:lnTo>
                  <a:lnTo>
                    <a:pt x="0" y="8"/>
                  </a:lnTo>
                  <a:lnTo>
                    <a:pt x="2" y="12"/>
                  </a:lnTo>
                  <a:lnTo>
                    <a:pt x="2" y="4"/>
                  </a:lnTo>
                  <a:close/>
                </a:path>
              </a:pathLst>
            </a:custGeom>
            <a:solidFill>
              <a:srgbClr val="FFFFFF"/>
            </a:solidFill>
            <a:ln w="6350">
              <a:solidFill>
                <a:srgbClr val="000000"/>
              </a:solidFill>
              <a:round/>
              <a:headEnd/>
              <a:tailEnd/>
            </a:ln>
          </p:spPr>
          <p:txBody>
            <a:bodyPr/>
            <a:lstStyle/>
            <a:p>
              <a:endParaRPr lang="fr-FR"/>
            </a:p>
          </p:txBody>
        </p:sp>
        <p:sp>
          <p:nvSpPr>
            <p:cNvPr id="9614" name="Freeform 398"/>
            <p:cNvSpPr>
              <a:spLocks/>
            </p:cNvSpPr>
            <p:nvPr/>
          </p:nvSpPr>
          <p:spPr bwMode="gray">
            <a:xfrm>
              <a:off x="2898" y="1842"/>
              <a:ext cx="2" cy="10"/>
            </a:xfrm>
            <a:custGeom>
              <a:avLst/>
              <a:gdLst>
                <a:gd name="T0" fmla="*/ 2 w 2"/>
                <a:gd name="T1" fmla="*/ 0 h 10"/>
                <a:gd name="T2" fmla="*/ 0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615" name="Freeform 399"/>
            <p:cNvSpPr>
              <a:spLocks/>
            </p:cNvSpPr>
            <p:nvPr/>
          </p:nvSpPr>
          <p:spPr bwMode="gray">
            <a:xfrm>
              <a:off x="2988" y="1868"/>
              <a:ext cx="2" cy="10"/>
            </a:xfrm>
            <a:custGeom>
              <a:avLst/>
              <a:gdLst>
                <a:gd name="T0" fmla="*/ 0 w 2"/>
                <a:gd name="T1" fmla="*/ 2 h 10"/>
                <a:gd name="T2" fmla="*/ 2 w 2"/>
                <a:gd name="T3" fmla="*/ 0 h 10"/>
                <a:gd name="T4" fmla="*/ 0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0"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616" name="Freeform 400"/>
            <p:cNvSpPr>
              <a:spLocks/>
            </p:cNvSpPr>
            <p:nvPr/>
          </p:nvSpPr>
          <p:spPr bwMode="gray">
            <a:xfrm>
              <a:off x="2894" y="1844"/>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17" name="Freeform 401"/>
            <p:cNvSpPr>
              <a:spLocks/>
            </p:cNvSpPr>
            <p:nvPr/>
          </p:nvSpPr>
          <p:spPr bwMode="gray">
            <a:xfrm>
              <a:off x="2986" y="1870"/>
              <a:ext cx="2" cy="12"/>
            </a:xfrm>
            <a:custGeom>
              <a:avLst/>
              <a:gdLst>
                <a:gd name="T0" fmla="*/ 0 w 2"/>
                <a:gd name="T1" fmla="*/ 4 h 12"/>
                <a:gd name="T2" fmla="*/ 2 w 2"/>
                <a:gd name="T3" fmla="*/ 0 h 12"/>
                <a:gd name="T4" fmla="*/ 2 w 2"/>
                <a:gd name="T5" fmla="*/ 8 h 12"/>
                <a:gd name="T6" fmla="*/ 0 w 2"/>
                <a:gd name="T7" fmla="*/ 12 h 12"/>
                <a:gd name="T8" fmla="*/ 0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4"/>
                  </a:moveTo>
                  <a:lnTo>
                    <a:pt x="2" y="0"/>
                  </a:lnTo>
                  <a:lnTo>
                    <a:pt x="2" y="8"/>
                  </a:lnTo>
                  <a:lnTo>
                    <a:pt x="0" y="12"/>
                  </a:lnTo>
                  <a:lnTo>
                    <a:pt x="0" y="4"/>
                  </a:lnTo>
                  <a:close/>
                </a:path>
              </a:pathLst>
            </a:custGeom>
            <a:solidFill>
              <a:srgbClr val="FFFFFF"/>
            </a:solidFill>
            <a:ln w="6350">
              <a:solidFill>
                <a:srgbClr val="000000"/>
              </a:solidFill>
              <a:round/>
              <a:headEnd/>
              <a:tailEnd/>
            </a:ln>
          </p:spPr>
          <p:txBody>
            <a:bodyPr/>
            <a:lstStyle/>
            <a:p>
              <a:endParaRPr lang="fr-FR"/>
            </a:p>
          </p:txBody>
        </p:sp>
        <p:sp>
          <p:nvSpPr>
            <p:cNvPr id="9618" name="Freeform 402"/>
            <p:cNvSpPr>
              <a:spLocks/>
            </p:cNvSpPr>
            <p:nvPr/>
          </p:nvSpPr>
          <p:spPr bwMode="gray">
            <a:xfrm>
              <a:off x="2894" y="1846"/>
              <a:ext cx="2" cy="12"/>
            </a:xfrm>
            <a:custGeom>
              <a:avLst/>
              <a:gdLst>
                <a:gd name="T0" fmla="*/ 2 w 2"/>
                <a:gd name="T1" fmla="*/ 0 h 12"/>
                <a:gd name="T2" fmla="*/ 0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0"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19" name="Freeform 403"/>
            <p:cNvSpPr>
              <a:spLocks/>
            </p:cNvSpPr>
            <p:nvPr/>
          </p:nvSpPr>
          <p:spPr bwMode="gray">
            <a:xfrm>
              <a:off x="2984" y="1874"/>
              <a:ext cx="2" cy="10"/>
            </a:xfrm>
            <a:custGeom>
              <a:avLst/>
              <a:gdLst>
                <a:gd name="T0" fmla="*/ 0 w 2"/>
                <a:gd name="T1" fmla="*/ 2 h 10"/>
                <a:gd name="T2" fmla="*/ 2 w 2"/>
                <a:gd name="T3" fmla="*/ 0 h 10"/>
                <a:gd name="T4" fmla="*/ 2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2"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620" name="Freeform 404"/>
            <p:cNvSpPr>
              <a:spLocks/>
            </p:cNvSpPr>
            <p:nvPr/>
          </p:nvSpPr>
          <p:spPr bwMode="gray">
            <a:xfrm>
              <a:off x="2892" y="1850"/>
              <a:ext cx="2" cy="10"/>
            </a:xfrm>
            <a:custGeom>
              <a:avLst/>
              <a:gdLst>
                <a:gd name="T0" fmla="*/ 2 w 2"/>
                <a:gd name="T1" fmla="*/ 0 h 10"/>
                <a:gd name="T2" fmla="*/ 0 w 2"/>
                <a:gd name="T3" fmla="*/ 2 h 10"/>
                <a:gd name="T4" fmla="*/ 0 w 2"/>
                <a:gd name="T5" fmla="*/ 10 h 10"/>
                <a:gd name="T6" fmla="*/ 2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1" name="Freeform 405"/>
            <p:cNvSpPr>
              <a:spLocks/>
            </p:cNvSpPr>
            <p:nvPr/>
          </p:nvSpPr>
          <p:spPr bwMode="gray">
            <a:xfrm>
              <a:off x="2982" y="1876"/>
              <a:ext cx="2" cy="9"/>
            </a:xfrm>
            <a:custGeom>
              <a:avLst/>
              <a:gdLst>
                <a:gd name="T0" fmla="*/ 0 w 2"/>
                <a:gd name="T1" fmla="*/ 2 h 9"/>
                <a:gd name="T2" fmla="*/ 2 w 2"/>
                <a:gd name="T3" fmla="*/ 0 h 9"/>
                <a:gd name="T4" fmla="*/ 2 w 2"/>
                <a:gd name="T5" fmla="*/ 8 h 9"/>
                <a:gd name="T6" fmla="*/ 0 w 2"/>
                <a:gd name="T7" fmla="*/ 9 h 9"/>
                <a:gd name="T8" fmla="*/ 0 w 2"/>
                <a:gd name="T9" fmla="*/ 2 h 9"/>
                <a:gd name="T10" fmla="*/ 0 60000 65536"/>
                <a:gd name="T11" fmla="*/ 0 60000 65536"/>
                <a:gd name="T12" fmla="*/ 0 60000 65536"/>
                <a:gd name="T13" fmla="*/ 0 60000 65536"/>
                <a:gd name="T14" fmla="*/ 0 60000 65536"/>
                <a:gd name="T15" fmla="*/ 0 w 2"/>
                <a:gd name="T16" fmla="*/ 0 h 9"/>
                <a:gd name="T17" fmla="*/ 2 w 2"/>
                <a:gd name="T18" fmla="*/ 9 h 9"/>
              </a:gdLst>
              <a:ahLst/>
              <a:cxnLst>
                <a:cxn ang="T10">
                  <a:pos x="T0" y="T1"/>
                </a:cxn>
                <a:cxn ang="T11">
                  <a:pos x="T2" y="T3"/>
                </a:cxn>
                <a:cxn ang="T12">
                  <a:pos x="T4" y="T5"/>
                </a:cxn>
                <a:cxn ang="T13">
                  <a:pos x="T6" y="T7"/>
                </a:cxn>
                <a:cxn ang="T14">
                  <a:pos x="T8" y="T9"/>
                </a:cxn>
              </a:cxnLst>
              <a:rect l="T15" t="T16" r="T17" b="T18"/>
              <a:pathLst>
                <a:path w="2" h="9">
                  <a:moveTo>
                    <a:pt x="0" y="2"/>
                  </a:moveTo>
                  <a:lnTo>
                    <a:pt x="2" y="0"/>
                  </a:lnTo>
                  <a:lnTo>
                    <a:pt x="2" y="8"/>
                  </a:lnTo>
                  <a:lnTo>
                    <a:pt x="0" y="9"/>
                  </a:lnTo>
                  <a:lnTo>
                    <a:pt x="0" y="2"/>
                  </a:lnTo>
                  <a:close/>
                </a:path>
              </a:pathLst>
            </a:custGeom>
            <a:solidFill>
              <a:srgbClr val="FFFFFF"/>
            </a:solidFill>
            <a:ln w="6350">
              <a:solidFill>
                <a:srgbClr val="000000"/>
              </a:solidFill>
              <a:round/>
              <a:headEnd/>
              <a:tailEnd/>
            </a:ln>
          </p:spPr>
          <p:txBody>
            <a:bodyPr/>
            <a:lstStyle/>
            <a:p>
              <a:endParaRPr lang="fr-FR"/>
            </a:p>
          </p:txBody>
        </p:sp>
        <p:sp>
          <p:nvSpPr>
            <p:cNvPr id="9622" name="Freeform 406"/>
            <p:cNvSpPr>
              <a:spLocks/>
            </p:cNvSpPr>
            <p:nvPr/>
          </p:nvSpPr>
          <p:spPr bwMode="gray">
            <a:xfrm>
              <a:off x="2890" y="1852"/>
              <a:ext cx="2" cy="12"/>
            </a:xfrm>
            <a:custGeom>
              <a:avLst/>
              <a:gdLst>
                <a:gd name="T0" fmla="*/ 2 w 2"/>
                <a:gd name="T1" fmla="*/ 0 h 12"/>
                <a:gd name="T2" fmla="*/ 2 w 2"/>
                <a:gd name="T3" fmla="*/ 4 h 12"/>
                <a:gd name="T4" fmla="*/ 0 w 2"/>
                <a:gd name="T5" fmla="*/ 12 h 12"/>
                <a:gd name="T6" fmla="*/ 2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2"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3" name="Freeform 407"/>
            <p:cNvSpPr>
              <a:spLocks/>
            </p:cNvSpPr>
            <p:nvPr/>
          </p:nvSpPr>
          <p:spPr bwMode="gray">
            <a:xfrm>
              <a:off x="2978" y="1878"/>
              <a:ext cx="4" cy="9"/>
            </a:xfrm>
            <a:custGeom>
              <a:avLst/>
              <a:gdLst>
                <a:gd name="T0" fmla="*/ 2 w 4"/>
                <a:gd name="T1" fmla="*/ 2 h 9"/>
                <a:gd name="T2" fmla="*/ 4 w 4"/>
                <a:gd name="T3" fmla="*/ 0 h 9"/>
                <a:gd name="T4" fmla="*/ 4 w 4"/>
                <a:gd name="T5" fmla="*/ 7 h 9"/>
                <a:gd name="T6" fmla="*/ 0 w 4"/>
                <a:gd name="T7" fmla="*/ 9 h 9"/>
                <a:gd name="T8" fmla="*/ 2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2"/>
                  </a:moveTo>
                  <a:lnTo>
                    <a:pt x="4" y="0"/>
                  </a:lnTo>
                  <a:lnTo>
                    <a:pt x="4" y="7"/>
                  </a:lnTo>
                  <a:lnTo>
                    <a:pt x="0" y="9"/>
                  </a:lnTo>
                  <a:lnTo>
                    <a:pt x="2" y="2"/>
                  </a:lnTo>
                  <a:close/>
                </a:path>
              </a:pathLst>
            </a:custGeom>
            <a:solidFill>
              <a:srgbClr val="FFFFFF"/>
            </a:solidFill>
            <a:ln w="6350">
              <a:solidFill>
                <a:srgbClr val="000000"/>
              </a:solidFill>
              <a:round/>
              <a:headEnd/>
              <a:tailEnd/>
            </a:ln>
          </p:spPr>
          <p:txBody>
            <a:bodyPr/>
            <a:lstStyle/>
            <a:p>
              <a:endParaRPr lang="fr-FR"/>
            </a:p>
          </p:txBody>
        </p:sp>
        <p:sp>
          <p:nvSpPr>
            <p:cNvPr id="9624" name="Freeform 408"/>
            <p:cNvSpPr>
              <a:spLocks/>
            </p:cNvSpPr>
            <p:nvPr/>
          </p:nvSpPr>
          <p:spPr bwMode="gray">
            <a:xfrm>
              <a:off x="2890" y="1856"/>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5" name="Freeform 409"/>
            <p:cNvSpPr>
              <a:spLocks/>
            </p:cNvSpPr>
            <p:nvPr/>
          </p:nvSpPr>
          <p:spPr bwMode="gray">
            <a:xfrm>
              <a:off x="2976" y="1880"/>
              <a:ext cx="4" cy="9"/>
            </a:xfrm>
            <a:custGeom>
              <a:avLst/>
              <a:gdLst>
                <a:gd name="T0" fmla="*/ 0 w 4"/>
                <a:gd name="T1" fmla="*/ 2 h 9"/>
                <a:gd name="T2" fmla="*/ 4 w 4"/>
                <a:gd name="T3" fmla="*/ 0 h 9"/>
                <a:gd name="T4" fmla="*/ 2 w 4"/>
                <a:gd name="T5" fmla="*/ 7 h 9"/>
                <a:gd name="T6" fmla="*/ 0 w 4"/>
                <a:gd name="T7" fmla="*/ 9 h 9"/>
                <a:gd name="T8" fmla="*/ 0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2"/>
                  </a:moveTo>
                  <a:lnTo>
                    <a:pt x="4" y="0"/>
                  </a:lnTo>
                  <a:lnTo>
                    <a:pt x="2" y="7"/>
                  </a:lnTo>
                  <a:lnTo>
                    <a:pt x="0" y="9"/>
                  </a:lnTo>
                  <a:lnTo>
                    <a:pt x="0" y="2"/>
                  </a:lnTo>
                  <a:close/>
                </a:path>
              </a:pathLst>
            </a:custGeom>
            <a:solidFill>
              <a:srgbClr val="FFFFFF"/>
            </a:solidFill>
            <a:ln w="6350">
              <a:solidFill>
                <a:srgbClr val="000000"/>
              </a:solidFill>
              <a:round/>
              <a:headEnd/>
              <a:tailEnd/>
            </a:ln>
          </p:spPr>
          <p:txBody>
            <a:bodyPr/>
            <a:lstStyle/>
            <a:p>
              <a:endParaRPr lang="fr-FR"/>
            </a:p>
          </p:txBody>
        </p:sp>
        <p:sp>
          <p:nvSpPr>
            <p:cNvPr id="9626" name="Freeform 410"/>
            <p:cNvSpPr>
              <a:spLocks/>
            </p:cNvSpPr>
            <p:nvPr/>
          </p:nvSpPr>
          <p:spPr bwMode="gray">
            <a:xfrm>
              <a:off x="2890" y="1858"/>
              <a:ext cx="2" cy="10"/>
            </a:xfrm>
            <a:custGeom>
              <a:avLst/>
              <a:gdLst>
                <a:gd name="T0" fmla="*/ 2 w 2"/>
                <a:gd name="T1" fmla="*/ 0 h 10"/>
                <a:gd name="T2" fmla="*/ 2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2" y="2"/>
                  </a:lnTo>
                  <a:lnTo>
                    <a:pt x="0"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7" name="Freeform 411"/>
            <p:cNvSpPr>
              <a:spLocks/>
            </p:cNvSpPr>
            <p:nvPr/>
          </p:nvSpPr>
          <p:spPr bwMode="gray">
            <a:xfrm>
              <a:off x="2972" y="1882"/>
              <a:ext cx="4" cy="9"/>
            </a:xfrm>
            <a:custGeom>
              <a:avLst/>
              <a:gdLst>
                <a:gd name="T0" fmla="*/ 0 w 4"/>
                <a:gd name="T1" fmla="*/ 2 h 9"/>
                <a:gd name="T2" fmla="*/ 4 w 4"/>
                <a:gd name="T3" fmla="*/ 0 h 9"/>
                <a:gd name="T4" fmla="*/ 4 w 4"/>
                <a:gd name="T5" fmla="*/ 7 h 9"/>
                <a:gd name="T6" fmla="*/ 0 w 4"/>
                <a:gd name="T7" fmla="*/ 9 h 9"/>
                <a:gd name="T8" fmla="*/ 0 w 4"/>
                <a:gd name="T9" fmla="*/ 2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2"/>
                  </a:moveTo>
                  <a:lnTo>
                    <a:pt x="4" y="0"/>
                  </a:lnTo>
                  <a:lnTo>
                    <a:pt x="4" y="7"/>
                  </a:lnTo>
                  <a:lnTo>
                    <a:pt x="0" y="9"/>
                  </a:lnTo>
                  <a:lnTo>
                    <a:pt x="0" y="2"/>
                  </a:lnTo>
                  <a:close/>
                </a:path>
              </a:pathLst>
            </a:custGeom>
            <a:solidFill>
              <a:srgbClr val="FFFFFF"/>
            </a:solidFill>
            <a:ln w="6350">
              <a:solidFill>
                <a:srgbClr val="000000"/>
              </a:solidFill>
              <a:round/>
              <a:headEnd/>
              <a:tailEnd/>
            </a:ln>
          </p:spPr>
          <p:txBody>
            <a:bodyPr/>
            <a:lstStyle/>
            <a:p>
              <a:endParaRPr lang="fr-FR"/>
            </a:p>
          </p:txBody>
        </p:sp>
        <p:sp>
          <p:nvSpPr>
            <p:cNvPr id="9628" name="Freeform 412"/>
            <p:cNvSpPr>
              <a:spLocks/>
            </p:cNvSpPr>
            <p:nvPr/>
          </p:nvSpPr>
          <p:spPr bwMode="gray">
            <a:xfrm>
              <a:off x="2890" y="1860"/>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29" name="Freeform 413"/>
            <p:cNvSpPr>
              <a:spLocks/>
            </p:cNvSpPr>
            <p:nvPr/>
          </p:nvSpPr>
          <p:spPr bwMode="gray">
            <a:xfrm>
              <a:off x="2968" y="1884"/>
              <a:ext cx="4" cy="9"/>
            </a:xfrm>
            <a:custGeom>
              <a:avLst/>
              <a:gdLst>
                <a:gd name="T0" fmla="*/ 0 w 4"/>
                <a:gd name="T1" fmla="*/ 1 h 9"/>
                <a:gd name="T2" fmla="*/ 4 w 4"/>
                <a:gd name="T3" fmla="*/ 0 h 9"/>
                <a:gd name="T4" fmla="*/ 4 w 4"/>
                <a:gd name="T5" fmla="*/ 7 h 9"/>
                <a:gd name="T6" fmla="*/ 0 w 4"/>
                <a:gd name="T7" fmla="*/ 9 h 9"/>
                <a:gd name="T8" fmla="*/ 0 w 4"/>
                <a:gd name="T9" fmla="*/ 1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1"/>
                  </a:moveTo>
                  <a:lnTo>
                    <a:pt x="4" y="0"/>
                  </a:lnTo>
                  <a:lnTo>
                    <a:pt x="4" y="7"/>
                  </a:lnTo>
                  <a:lnTo>
                    <a:pt x="0" y="9"/>
                  </a:lnTo>
                  <a:lnTo>
                    <a:pt x="0" y="1"/>
                  </a:lnTo>
                  <a:close/>
                </a:path>
              </a:pathLst>
            </a:custGeom>
            <a:solidFill>
              <a:srgbClr val="FFFFFF"/>
            </a:solidFill>
            <a:ln w="6350">
              <a:solidFill>
                <a:srgbClr val="000000"/>
              </a:solidFill>
              <a:round/>
              <a:headEnd/>
              <a:tailEnd/>
            </a:ln>
          </p:spPr>
          <p:txBody>
            <a:bodyPr/>
            <a:lstStyle/>
            <a:p>
              <a:endParaRPr lang="fr-FR"/>
            </a:p>
          </p:txBody>
        </p:sp>
        <p:sp>
          <p:nvSpPr>
            <p:cNvPr id="9630" name="Freeform 414"/>
            <p:cNvSpPr>
              <a:spLocks/>
            </p:cNvSpPr>
            <p:nvPr/>
          </p:nvSpPr>
          <p:spPr bwMode="gray">
            <a:xfrm>
              <a:off x="2890" y="1860"/>
              <a:ext cx="2" cy="12"/>
            </a:xfrm>
            <a:custGeom>
              <a:avLst/>
              <a:gdLst>
                <a:gd name="T0" fmla="*/ 2 w 2"/>
                <a:gd name="T1" fmla="*/ 0 h 12"/>
                <a:gd name="T2" fmla="*/ 2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31" name="Freeform 415"/>
            <p:cNvSpPr>
              <a:spLocks/>
            </p:cNvSpPr>
            <p:nvPr/>
          </p:nvSpPr>
          <p:spPr bwMode="gray">
            <a:xfrm>
              <a:off x="2964" y="1885"/>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solidFill>
              <a:srgbClr val="FFFFFF"/>
            </a:solidFill>
            <a:ln w="6350">
              <a:solidFill>
                <a:srgbClr val="000000"/>
              </a:solidFill>
              <a:round/>
              <a:headEnd/>
              <a:tailEnd/>
            </a:ln>
          </p:spPr>
          <p:txBody>
            <a:bodyPr/>
            <a:lstStyle/>
            <a:p>
              <a:endParaRPr lang="fr-FR"/>
            </a:p>
          </p:txBody>
        </p:sp>
        <p:sp>
          <p:nvSpPr>
            <p:cNvPr id="9632" name="Freeform 416"/>
            <p:cNvSpPr>
              <a:spLocks/>
            </p:cNvSpPr>
            <p:nvPr/>
          </p:nvSpPr>
          <p:spPr bwMode="gray">
            <a:xfrm>
              <a:off x="2890" y="1864"/>
              <a:ext cx="2" cy="12"/>
            </a:xfrm>
            <a:custGeom>
              <a:avLst/>
              <a:gdLst>
                <a:gd name="T0" fmla="*/ 2 w 2"/>
                <a:gd name="T1" fmla="*/ 0 h 12"/>
                <a:gd name="T2" fmla="*/ 2 w 2"/>
                <a:gd name="T3" fmla="*/ 4 h 12"/>
                <a:gd name="T4" fmla="*/ 2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2" y="12"/>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33" name="Rectangle 417"/>
            <p:cNvSpPr>
              <a:spLocks noChangeArrowheads="1"/>
            </p:cNvSpPr>
            <p:nvPr/>
          </p:nvSpPr>
          <p:spPr bwMode="gray">
            <a:xfrm>
              <a:off x="2962" y="1889"/>
              <a:ext cx="0" cy="4"/>
            </a:xfrm>
            <a:prstGeom prst="rect">
              <a:avLst/>
            </a:prstGeom>
            <a:solidFill>
              <a:srgbClr val="FFFFFF"/>
            </a:solidFill>
            <a:ln w="6350">
              <a:solidFill>
                <a:srgbClr val="000000"/>
              </a:solidFill>
              <a:miter lim="800000"/>
              <a:headEnd/>
              <a:tailEnd/>
            </a:ln>
          </p:spPr>
          <p:txBody>
            <a:bodyPr/>
            <a:lstStyle/>
            <a:p>
              <a:endParaRPr lang="fr-FR"/>
            </a:p>
          </p:txBody>
        </p:sp>
        <p:sp>
          <p:nvSpPr>
            <p:cNvPr id="9634" name="Freeform 418"/>
            <p:cNvSpPr>
              <a:spLocks/>
            </p:cNvSpPr>
            <p:nvPr/>
          </p:nvSpPr>
          <p:spPr bwMode="gray">
            <a:xfrm>
              <a:off x="2892" y="1868"/>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35" name="Freeform 419"/>
            <p:cNvSpPr>
              <a:spLocks/>
            </p:cNvSpPr>
            <p:nvPr/>
          </p:nvSpPr>
          <p:spPr bwMode="gray">
            <a:xfrm>
              <a:off x="2966" y="1887"/>
              <a:ext cx="56" cy="22"/>
            </a:xfrm>
            <a:custGeom>
              <a:avLst/>
              <a:gdLst>
                <a:gd name="T0" fmla="*/ 56 w 56"/>
                <a:gd name="T1" fmla="*/ 14 h 22"/>
                <a:gd name="T2" fmla="*/ 0 w 56"/>
                <a:gd name="T3" fmla="*/ 0 h 22"/>
                <a:gd name="T4" fmla="*/ 0 w 56"/>
                <a:gd name="T5" fmla="*/ 8 h 22"/>
                <a:gd name="T6" fmla="*/ 54 w 56"/>
                <a:gd name="T7" fmla="*/ 22 h 22"/>
                <a:gd name="T8" fmla="*/ 56 w 56"/>
                <a:gd name="T9" fmla="*/ 14 h 22"/>
                <a:gd name="T10" fmla="*/ 0 60000 65536"/>
                <a:gd name="T11" fmla="*/ 0 60000 65536"/>
                <a:gd name="T12" fmla="*/ 0 60000 65536"/>
                <a:gd name="T13" fmla="*/ 0 60000 65536"/>
                <a:gd name="T14" fmla="*/ 0 60000 65536"/>
                <a:gd name="T15" fmla="*/ 0 w 56"/>
                <a:gd name="T16" fmla="*/ 0 h 22"/>
                <a:gd name="T17" fmla="*/ 56 w 56"/>
                <a:gd name="T18" fmla="*/ 22 h 22"/>
              </a:gdLst>
              <a:ahLst/>
              <a:cxnLst>
                <a:cxn ang="T10">
                  <a:pos x="T0" y="T1"/>
                </a:cxn>
                <a:cxn ang="T11">
                  <a:pos x="T2" y="T3"/>
                </a:cxn>
                <a:cxn ang="T12">
                  <a:pos x="T4" y="T5"/>
                </a:cxn>
                <a:cxn ang="T13">
                  <a:pos x="T6" y="T7"/>
                </a:cxn>
                <a:cxn ang="T14">
                  <a:pos x="T8" y="T9"/>
                </a:cxn>
              </a:cxnLst>
              <a:rect l="T15" t="T16" r="T17" b="T18"/>
              <a:pathLst>
                <a:path w="56" h="22">
                  <a:moveTo>
                    <a:pt x="56" y="14"/>
                  </a:moveTo>
                  <a:lnTo>
                    <a:pt x="0" y="0"/>
                  </a:lnTo>
                  <a:lnTo>
                    <a:pt x="0" y="8"/>
                  </a:lnTo>
                  <a:lnTo>
                    <a:pt x="54" y="22"/>
                  </a:lnTo>
                  <a:lnTo>
                    <a:pt x="56" y="14"/>
                  </a:lnTo>
                  <a:close/>
                </a:path>
              </a:pathLst>
            </a:custGeom>
            <a:solidFill>
              <a:srgbClr val="FFFFFF"/>
            </a:solidFill>
            <a:ln w="6350">
              <a:solidFill>
                <a:srgbClr val="000000"/>
              </a:solidFill>
              <a:round/>
              <a:headEnd/>
              <a:tailEnd/>
            </a:ln>
          </p:spPr>
          <p:txBody>
            <a:bodyPr/>
            <a:lstStyle/>
            <a:p>
              <a:endParaRPr lang="fr-FR"/>
            </a:p>
          </p:txBody>
        </p:sp>
        <p:sp>
          <p:nvSpPr>
            <p:cNvPr id="9636" name="Freeform 420"/>
            <p:cNvSpPr>
              <a:spLocks/>
            </p:cNvSpPr>
            <p:nvPr/>
          </p:nvSpPr>
          <p:spPr bwMode="gray">
            <a:xfrm>
              <a:off x="2894" y="1870"/>
              <a:ext cx="2" cy="12"/>
            </a:xfrm>
            <a:custGeom>
              <a:avLst/>
              <a:gdLst>
                <a:gd name="T0" fmla="*/ 0 w 2"/>
                <a:gd name="T1" fmla="*/ 0 h 12"/>
                <a:gd name="T2" fmla="*/ 2 w 2"/>
                <a:gd name="T3" fmla="*/ 4 h 12"/>
                <a:gd name="T4" fmla="*/ 2 w 2"/>
                <a:gd name="T5" fmla="*/ 12 h 12"/>
                <a:gd name="T6" fmla="*/ 0 w 2"/>
                <a:gd name="T7" fmla="*/ 8 h 12"/>
                <a:gd name="T8" fmla="*/ 0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0" y="0"/>
                  </a:moveTo>
                  <a:lnTo>
                    <a:pt x="2" y="4"/>
                  </a:lnTo>
                  <a:lnTo>
                    <a:pt x="2" y="12"/>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37" name="Freeform 421"/>
            <p:cNvSpPr>
              <a:spLocks/>
            </p:cNvSpPr>
            <p:nvPr/>
          </p:nvSpPr>
          <p:spPr bwMode="gray">
            <a:xfrm>
              <a:off x="3020" y="1901"/>
              <a:ext cx="46" cy="118"/>
            </a:xfrm>
            <a:custGeom>
              <a:avLst/>
              <a:gdLst>
                <a:gd name="T0" fmla="*/ 46 w 46"/>
                <a:gd name="T1" fmla="*/ 110 h 118"/>
                <a:gd name="T2" fmla="*/ 2 w 46"/>
                <a:gd name="T3" fmla="*/ 0 h 118"/>
                <a:gd name="T4" fmla="*/ 0 w 46"/>
                <a:gd name="T5" fmla="*/ 8 h 118"/>
                <a:gd name="T6" fmla="*/ 44 w 46"/>
                <a:gd name="T7" fmla="*/ 118 h 118"/>
                <a:gd name="T8" fmla="*/ 46 w 46"/>
                <a:gd name="T9" fmla="*/ 110 h 118"/>
                <a:gd name="T10" fmla="*/ 0 60000 65536"/>
                <a:gd name="T11" fmla="*/ 0 60000 65536"/>
                <a:gd name="T12" fmla="*/ 0 60000 65536"/>
                <a:gd name="T13" fmla="*/ 0 60000 65536"/>
                <a:gd name="T14" fmla="*/ 0 60000 65536"/>
                <a:gd name="T15" fmla="*/ 0 w 46"/>
                <a:gd name="T16" fmla="*/ 0 h 118"/>
                <a:gd name="T17" fmla="*/ 46 w 46"/>
                <a:gd name="T18" fmla="*/ 118 h 118"/>
              </a:gdLst>
              <a:ahLst/>
              <a:cxnLst>
                <a:cxn ang="T10">
                  <a:pos x="T0" y="T1"/>
                </a:cxn>
                <a:cxn ang="T11">
                  <a:pos x="T2" y="T3"/>
                </a:cxn>
                <a:cxn ang="T12">
                  <a:pos x="T4" y="T5"/>
                </a:cxn>
                <a:cxn ang="T13">
                  <a:pos x="T6" y="T7"/>
                </a:cxn>
                <a:cxn ang="T14">
                  <a:pos x="T8" y="T9"/>
                </a:cxn>
              </a:cxnLst>
              <a:rect l="T15" t="T16" r="T17" b="T18"/>
              <a:pathLst>
                <a:path w="46" h="118">
                  <a:moveTo>
                    <a:pt x="46" y="110"/>
                  </a:moveTo>
                  <a:lnTo>
                    <a:pt x="2" y="0"/>
                  </a:lnTo>
                  <a:lnTo>
                    <a:pt x="0" y="8"/>
                  </a:lnTo>
                  <a:lnTo>
                    <a:pt x="44" y="118"/>
                  </a:lnTo>
                  <a:lnTo>
                    <a:pt x="46" y="110"/>
                  </a:lnTo>
                  <a:close/>
                </a:path>
              </a:pathLst>
            </a:custGeom>
            <a:solidFill>
              <a:srgbClr val="FFFFFF"/>
            </a:solidFill>
            <a:ln w="6350">
              <a:solidFill>
                <a:srgbClr val="000000"/>
              </a:solidFill>
              <a:round/>
              <a:headEnd/>
              <a:tailEnd/>
            </a:ln>
          </p:spPr>
          <p:txBody>
            <a:bodyPr/>
            <a:lstStyle/>
            <a:p>
              <a:endParaRPr lang="fr-FR"/>
            </a:p>
          </p:txBody>
        </p:sp>
        <p:sp>
          <p:nvSpPr>
            <p:cNvPr id="9638" name="Rectangle 422"/>
            <p:cNvSpPr>
              <a:spLocks noChangeArrowheads="1"/>
            </p:cNvSpPr>
            <p:nvPr/>
          </p:nvSpPr>
          <p:spPr bwMode="gray">
            <a:xfrm>
              <a:off x="2962" y="1889"/>
              <a:ext cx="2" cy="4"/>
            </a:xfrm>
            <a:prstGeom prst="rect">
              <a:avLst/>
            </a:prstGeom>
            <a:solidFill>
              <a:srgbClr val="FFFFFF"/>
            </a:solidFill>
            <a:ln w="6350">
              <a:solidFill>
                <a:srgbClr val="000000"/>
              </a:solidFill>
              <a:miter lim="800000"/>
              <a:headEnd/>
              <a:tailEnd/>
            </a:ln>
          </p:spPr>
          <p:txBody>
            <a:bodyPr/>
            <a:lstStyle/>
            <a:p>
              <a:endParaRPr lang="fr-FR"/>
            </a:p>
          </p:txBody>
        </p:sp>
        <p:sp>
          <p:nvSpPr>
            <p:cNvPr id="9639" name="Freeform 423"/>
            <p:cNvSpPr>
              <a:spLocks/>
            </p:cNvSpPr>
            <p:nvPr/>
          </p:nvSpPr>
          <p:spPr bwMode="gray">
            <a:xfrm>
              <a:off x="2896" y="1874"/>
              <a:ext cx="2" cy="10"/>
            </a:xfrm>
            <a:custGeom>
              <a:avLst/>
              <a:gdLst>
                <a:gd name="T0" fmla="*/ 0 w 2"/>
                <a:gd name="T1" fmla="*/ 0 h 10"/>
                <a:gd name="T2" fmla="*/ 2 w 2"/>
                <a:gd name="T3" fmla="*/ 2 h 10"/>
                <a:gd name="T4" fmla="*/ 2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2"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40" name="Freeform 424" descr="Papyrus"/>
            <p:cNvSpPr>
              <a:spLocks/>
            </p:cNvSpPr>
            <p:nvPr/>
          </p:nvSpPr>
          <p:spPr bwMode="gray">
            <a:xfrm>
              <a:off x="3062" y="2011"/>
              <a:ext cx="4" cy="14"/>
            </a:xfrm>
            <a:custGeom>
              <a:avLst/>
              <a:gdLst>
                <a:gd name="T0" fmla="*/ 2 w 4"/>
                <a:gd name="T1" fmla="*/ 6 h 14"/>
                <a:gd name="T2" fmla="*/ 4 w 4"/>
                <a:gd name="T3" fmla="*/ 0 h 14"/>
                <a:gd name="T4" fmla="*/ 2 w 4"/>
                <a:gd name="T5" fmla="*/ 8 h 14"/>
                <a:gd name="T6" fmla="*/ 0 w 4"/>
                <a:gd name="T7" fmla="*/ 14 h 14"/>
                <a:gd name="T8" fmla="*/ 2 w 4"/>
                <a:gd name="T9" fmla="*/ 6 h 14"/>
                <a:gd name="T10" fmla="*/ 0 60000 65536"/>
                <a:gd name="T11" fmla="*/ 0 60000 65536"/>
                <a:gd name="T12" fmla="*/ 0 60000 65536"/>
                <a:gd name="T13" fmla="*/ 0 60000 65536"/>
                <a:gd name="T14" fmla="*/ 0 60000 65536"/>
                <a:gd name="T15" fmla="*/ 0 w 4"/>
                <a:gd name="T16" fmla="*/ 0 h 14"/>
                <a:gd name="T17" fmla="*/ 4 w 4"/>
                <a:gd name="T18" fmla="*/ 14 h 14"/>
              </a:gdLst>
              <a:ahLst/>
              <a:cxnLst>
                <a:cxn ang="T10">
                  <a:pos x="T0" y="T1"/>
                </a:cxn>
                <a:cxn ang="T11">
                  <a:pos x="T2" y="T3"/>
                </a:cxn>
                <a:cxn ang="T12">
                  <a:pos x="T4" y="T5"/>
                </a:cxn>
                <a:cxn ang="T13">
                  <a:pos x="T6" y="T7"/>
                </a:cxn>
                <a:cxn ang="T14">
                  <a:pos x="T8" y="T9"/>
                </a:cxn>
              </a:cxnLst>
              <a:rect l="T15" t="T16" r="T17" b="T18"/>
              <a:pathLst>
                <a:path w="4" h="14">
                  <a:moveTo>
                    <a:pt x="2" y="6"/>
                  </a:moveTo>
                  <a:lnTo>
                    <a:pt x="4" y="0"/>
                  </a:lnTo>
                  <a:lnTo>
                    <a:pt x="2"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1" name="Freeform 425"/>
            <p:cNvSpPr>
              <a:spLocks/>
            </p:cNvSpPr>
            <p:nvPr/>
          </p:nvSpPr>
          <p:spPr bwMode="gray">
            <a:xfrm>
              <a:off x="2898" y="1876"/>
              <a:ext cx="4" cy="9"/>
            </a:xfrm>
            <a:custGeom>
              <a:avLst/>
              <a:gdLst>
                <a:gd name="T0" fmla="*/ 0 w 4"/>
                <a:gd name="T1" fmla="*/ 0 h 9"/>
                <a:gd name="T2" fmla="*/ 4 w 4"/>
                <a:gd name="T3" fmla="*/ 2 h 9"/>
                <a:gd name="T4" fmla="*/ 2 w 4"/>
                <a:gd name="T5" fmla="*/ 9 h 9"/>
                <a:gd name="T6" fmla="*/ 0 w 4"/>
                <a:gd name="T7" fmla="*/ 8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2" y="9"/>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42" name="Freeform 426" descr="Papyrus"/>
            <p:cNvSpPr>
              <a:spLocks/>
            </p:cNvSpPr>
            <p:nvPr/>
          </p:nvSpPr>
          <p:spPr bwMode="gray">
            <a:xfrm>
              <a:off x="3052" y="2017"/>
              <a:ext cx="12" cy="10"/>
            </a:xfrm>
            <a:custGeom>
              <a:avLst/>
              <a:gdLst>
                <a:gd name="T0" fmla="*/ 2 w 12"/>
                <a:gd name="T1" fmla="*/ 2 h 10"/>
                <a:gd name="T2" fmla="*/ 12 w 12"/>
                <a:gd name="T3" fmla="*/ 0 h 10"/>
                <a:gd name="T4" fmla="*/ 10 w 12"/>
                <a:gd name="T5" fmla="*/ 8 h 10"/>
                <a:gd name="T6" fmla="*/ 0 w 12"/>
                <a:gd name="T7" fmla="*/ 10 h 10"/>
                <a:gd name="T8" fmla="*/ 2 w 12"/>
                <a:gd name="T9" fmla="*/ 2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2"/>
                  </a:moveTo>
                  <a:lnTo>
                    <a:pt x="12" y="0"/>
                  </a:lnTo>
                  <a:lnTo>
                    <a:pt x="10"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3" name="Freeform 427"/>
            <p:cNvSpPr>
              <a:spLocks/>
            </p:cNvSpPr>
            <p:nvPr/>
          </p:nvSpPr>
          <p:spPr bwMode="gray">
            <a:xfrm>
              <a:off x="2900" y="1878"/>
              <a:ext cx="4" cy="9"/>
            </a:xfrm>
            <a:custGeom>
              <a:avLst/>
              <a:gdLst>
                <a:gd name="T0" fmla="*/ 2 w 4"/>
                <a:gd name="T1" fmla="*/ 0 h 9"/>
                <a:gd name="T2" fmla="*/ 4 w 4"/>
                <a:gd name="T3" fmla="*/ 2 h 9"/>
                <a:gd name="T4" fmla="*/ 4 w 4"/>
                <a:gd name="T5" fmla="*/ 9 h 9"/>
                <a:gd name="T6" fmla="*/ 0 w 4"/>
                <a:gd name="T7" fmla="*/ 7 h 9"/>
                <a:gd name="T8" fmla="*/ 2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2" y="0"/>
                  </a:moveTo>
                  <a:lnTo>
                    <a:pt x="4" y="2"/>
                  </a:lnTo>
                  <a:lnTo>
                    <a:pt x="4"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644" name="Freeform 428" descr="Papyrus"/>
            <p:cNvSpPr>
              <a:spLocks/>
            </p:cNvSpPr>
            <p:nvPr/>
          </p:nvSpPr>
          <p:spPr bwMode="gray">
            <a:xfrm>
              <a:off x="3044" y="2017"/>
              <a:ext cx="10" cy="10"/>
            </a:xfrm>
            <a:custGeom>
              <a:avLst/>
              <a:gdLst>
                <a:gd name="T0" fmla="*/ 2 w 10"/>
                <a:gd name="T1" fmla="*/ 0 h 10"/>
                <a:gd name="T2" fmla="*/ 10 w 10"/>
                <a:gd name="T3" fmla="*/ 2 h 10"/>
                <a:gd name="T4" fmla="*/ 8 w 10"/>
                <a:gd name="T5" fmla="*/ 10 h 10"/>
                <a:gd name="T6" fmla="*/ 0 w 10"/>
                <a:gd name="T7" fmla="*/ 8 h 10"/>
                <a:gd name="T8" fmla="*/ 2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2" y="0"/>
                  </a:moveTo>
                  <a:lnTo>
                    <a:pt x="10" y="2"/>
                  </a:lnTo>
                  <a:lnTo>
                    <a:pt x="8"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5" name="Freeform 429"/>
            <p:cNvSpPr>
              <a:spLocks/>
            </p:cNvSpPr>
            <p:nvPr/>
          </p:nvSpPr>
          <p:spPr bwMode="gray">
            <a:xfrm>
              <a:off x="2904" y="1880"/>
              <a:ext cx="4" cy="9"/>
            </a:xfrm>
            <a:custGeom>
              <a:avLst/>
              <a:gdLst>
                <a:gd name="T0" fmla="*/ 0 w 4"/>
                <a:gd name="T1" fmla="*/ 0 h 9"/>
                <a:gd name="T2" fmla="*/ 4 w 4"/>
                <a:gd name="T3" fmla="*/ 2 h 9"/>
                <a:gd name="T4" fmla="*/ 2 w 4"/>
                <a:gd name="T5" fmla="*/ 9 h 9"/>
                <a:gd name="T6" fmla="*/ 0 w 4"/>
                <a:gd name="T7" fmla="*/ 7 h 9"/>
                <a:gd name="T8" fmla="*/ 0 w 4"/>
                <a:gd name="T9" fmla="*/ 0 h 9"/>
                <a:gd name="T10" fmla="*/ 0 60000 65536"/>
                <a:gd name="T11" fmla="*/ 0 60000 65536"/>
                <a:gd name="T12" fmla="*/ 0 60000 65536"/>
                <a:gd name="T13" fmla="*/ 0 60000 65536"/>
                <a:gd name="T14" fmla="*/ 0 60000 65536"/>
                <a:gd name="T15" fmla="*/ 0 w 4"/>
                <a:gd name="T16" fmla="*/ 0 h 9"/>
                <a:gd name="T17" fmla="*/ 4 w 4"/>
                <a:gd name="T18" fmla="*/ 9 h 9"/>
              </a:gdLst>
              <a:ahLst/>
              <a:cxnLst>
                <a:cxn ang="T10">
                  <a:pos x="T0" y="T1"/>
                </a:cxn>
                <a:cxn ang="T11">
                  <a:pos x="T2" y="T3"/>
                </a:cxn>
                <a:cxn ang="T12">
                  <a:pos x="T4" y="T5"/>
                </a:cxn>
                <a:cxn ang="T13">
                  <a:pos x="T6" y="T7"/>
                </a:cxn>
                <a:cxn ang="T14">
                  <a:pos x="T8" y="T9"/>
                </a:cxn>
              </a:cxnLst>
              <a:rect l="T15" t="T16" r="T17" b="T18"/>
              <a:pathLst>
                <a:path w="4" h="9">
                  <a:moveTo>
                    <a:pt x="0" y="0"/>
                  </a:moveTo>
                  <a:lnTo>
                    <a:pt x="4" y="2"/>
                  </a:lnTo>
                  <a:lnTo>
                    <a:pt x="2" y="9"/>
                  </a:lnTo>
                  <a:lnTo>
                    <a:pt x="0" y="7"/>
                  </a:lnTo>
                  <a:lnTo>
                    <a:pt x="0" y="0"/>
                  </a:lnTo>
                  <a:close/>
                </a:path>
              </a:pathLst>
            </a:custGeom>
            <a:solidFill>
              <a:srgbClr val="FFFFFF"/>
            </a:solidFill>
            <a:ln w="6350">
              <a:solidFill>
                <a:srgbClr val="000000"/>
              </a:solidFill>
              <a:round/>
              <a:headEnd/>
              <a:tailEnd/>
            </a:ln>
          </p:spPr>
          <p:txBody>
            <a:bodyPr/>
            <a:lstStyle/>
            <a:p>
              <a:endParaRPr lang="fr-FR"/>
            </a:p>
          </p:txBody>
        </p:sp>
        <p:sp>
          <p:nvSpPr>
            <p:cNvPr id="9646" name="Freeform 430"/>
            <p:cNvSpPr>
              <a:spLocks/>
            </p:cNvSpPr>
            <p:nvPr/>
          </p:nvSpPr>
          <p:spPr bwMode="gray">
            <a:xfrm>
              <a:off x="3010" y="1975"/>
              <a:ext cx="46" cy="166"/>
            </a:xfrm>
            <a:custGeom>
              <a:avLst/>
              <a:gdLst>
                <a:gd name="T0" fmla="*/ 46 w 46"/>
                <a:gd name="T1" fmla="*/ 158 h 166"/>
                <a:gd name="T2" fmla="*/ 0 w 46"/>
                <a:gd name="T3" fmla="*/ 0 h 166"/>
                <a:gd name="T4" fmla="*/ 0 w 46"/>
                <a:gd name="T5" fmla="*/ 8 h 166"/>
                <a:gd name="T6" fmla="*/ 44 w 46"/>
                <a:gd name="T7" fmla="*/ 166 h 166"/>
                <a:gd name="T8" fmla="*/ 46 w 46"/>
                <a:gd name="T9" fmla="*/ 158 h 166"/>
                <a:gd name="T10" fmla="*/ 0 60000 65536"/>
                <a:gd name="T11" fmla="*/ 0 60000 65536"/>
                <a:gd name="T12" fmla="*/ 0 60000 65536"/>
                <a:gd name="T13" fmla="*/ 0 60000 65536"/>
                <a:gd name="T14" fmla="*/ 0 60000 65536"/>
                <a:gd name="T15" fmla="*/ 0 w 46"/>
                <a:gd name="T16" fmla="*/ 0 h 166"/>
                <a:gd name="T17" fmla="*/ 46 w 46"/>
                <a:gd name="T18" fmla="*/ 166 h 166"/>
              </a:gdLst>
              <a:ahLst/>
              <a:cxnLst>
                <a:cxn ang="T10">
                  <a:pos x="T0" y="T1"/>
                </a:cxn>
                <a:cxn ang="T11">
                  <a:pos x="T2" y="T3"/>
                </a:cxn>
                <a:cxn ang="T12">
                  <a:pos x="T4" y="T5"/>
                </a:cxn>
                <a:cxn ang="T13">
                  <a:pos x="T6" y="T7"/>
                </a:cxn>
                <a:cxn ang="T14">
                  <a:pos x="T8" y="T9"/>
                </a:cxn>
              </a:cxnLst>
              <a:rect l="T15" t="T16" r="T17" b="T18"/>
              <a:pathLst>
                <a:path w="46" h="166">
                  <a:moveTo>
                    <a:pt x="46" y="158"/>
                  </a:moveTo>
                  <a:lnTo>
                    <a:pt x="0" y="0"/>
                  </a:lnTo>
                  <a:lnTo>
                    <a:pt x="0" y="8"/>
                  </a:lnTo>
                  <a:lnTo>
                    <a:pt x="44" y="166"/>
                  </a:lnTo>
                  <a:lnTo>
                    <a:pt x="46" y="158"/>
                  </a:lnTo>
                  <a:close/>
                </a:path>
              </a:pathLst>
            </a:custGeom>
            <a:solidFill>
              <a:srgbClr val="FFFFFF"/>
            </a:solidFill>
            <a:ln w="6350">
              <a:solidFill>
                <a:srgbClr val="000000"/>
              </a:solidFill>
              <a:round/>
              <a:headEnd/>
              <a:tailEnd/>
            </a:ln>
          </p:spPr>
          <p:txBody>
            <a:bodyPr/>
            <a:lstStyle/>
            <a:p>
              <a:endParaRPr lang="fr-FR"/>
            </a:p>
          </p:txBody>
        </p:sp>
        <p:sp>
          <p:nvSpPr>
            <p:cNvPr id="9647" name="Freeform 431"/>
            <p:cNvSpPr>
              <a:spLocks/>
            </p:cNvSpPr>
            <p:nvPr/>
          </p:nvSpPr>
          <p:spPr bwMode="gray">
            <a:xfrm>
              <a:off x="2906" y="1882"/>
              <a:ext cx="6" cy="9"/>
            </a:xfrm>
            <a:custGeom>
              <a:avLst/>
              <a:gdLst>
                <a:gd name="T0" fmla="*/ 2 w 6"/>
                <a:gd name="T1" fmla="*/ 0 h 9"/>
                <a:gd name="T2" fmla="*/ 6 w 6"/>
                <a:gd name="T3" fmla="*/ 2 h 9"/>
                <a:gd name="T4" fmla="*/ 4 w 6"/>
                <a:gd name="T5" fmla="*/ 9 h 9"/>
                <a:gd name="T6" fmla="*/ 0 w 6"/>
                <a:gd name="T7" fmla="*/ 7 h 9"/>
                <a:gd name="T8" fmla="*/ 2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0"/>
                  </a:moveTo>
                  <a:lnTo>
                    <a:pt x="6" y="2"/>
                  </a:lnTo>
                  <a:lnTo>
                    <a:pt x="4"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648" name="Freeform 432" descr="Papyrus"/>
            <p:cNvSpPr>
              <a:spLocks/>
            </p:cNvSpPr>
            <p:nvPr/>
          </p:nvSpPr>
          <p:spPr bwMode="gray">
            <a:xfrm>
              <a:off x="3044" y="2133"/>
              <a:ext cx="12" cy="14"/>
            </a:xfrm>
            <a:custGeom>
              <a:avLst/>
              <a:gdLst>
                <a:gd name="T0" fmla="*/ 2 w 12"/>
                <a:gd name="T1" fmla="*/ 6 h 14"/>
                <a:gd name="T2" fmla="*/ 12 w 12"/>
                <a:gd name="T3" fmla="*/ 0 h 14"/>
                <a:gd name="T4" fmla="*/ 10 w 12"/>
                <a:gd name="T5" fmla="*/ 8 h 14"/>
                <a:gd name="T6" fmla="*/ 0 w 12"/>
                <a:gd name="T7" fmla="*/ 14 h 14"/>
                <a:gd name="T8" fmla="*/ 2 w 12"/>
                <a:gd name="T9" fmla="*/ 6 h 14"/>
                <a:gd name="T10" fmla="*/ 0 60000 65536"/>
                <a:gd name="T11" fmla="*/ 0 60000 65536"/>
                <a:gd name="T12" fmla="*/ 0 60000 65536"/>
                <a:gd name="T13" fmla="*/ 0 60000 65536"/>
                <a:gd name="T14" fmla="*/ 0 60000 65536"/>
                <a:gd name="T15" fmla="*/ 0 w 12"/>
                <a:gd name="T16" fmla="*/ 0 h 14"/>
                <a:gd name="T17" fmla="*/ 12 w 12"/>
                <a:gd name="T18" fmla="*/ 14 h 14"/>
              </a:gdLst>
              <a:ahLst/>
              <a:cxnLst>
                <a:cxn ang="T10">
                  <a:pos x="T0" y="T1"/>
                </a:cxn>
                <a:cxn ang="T11">
                  <a:pos x="T2" y="T3"/>
                </a:cxn>
                <a:cxn ang="T12">
                  <a:pos x="T4" y="T5"/>
                </a:cxn>
                <a:cxn ang="T13">
                  <a:pos x="T6" y="T7"/>
                </a:cxn>
                <a:cxn ang="T14">
                  <a:pos x="T8" y="T9"/>
                </a:cxn>
              </a:cxnLst>
              <a:rect l="T15" t="T16" r="T17" b="T18"/>
              <a:pathLst>
                <a:path w="12" h="14">
                  <a:moveTo>
                    <a:pt x="2" y="6"/>
                  </a:moveTo>
                  <a:lnTo>
                    <a:pt x="12" y="0"/>
                  </a:lnTo>
                  <a:lnTo>
                    <a:pt x="10" y="8"/>
                  </a:lnTo>
                  <a:lnTo>
                    <a:pt x="0" y="14"/>
                  </a:lnTo>
                  <a:lnTo>
                    <a:pt x="2"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49" name="Freeform 433"/>
            <p:cNvSpPr>
              <a:spLocks/>
            </p:cNvSpPr>
            <p:nvPr/>
          </p:nvSpPr>
          <p:spPr bwMode="gray">
            <a:xfrm>
              <a:off x="2910" y="1884"/>
              <a:ext cx="6" cy="9"/>
            </a:xfrm>
            <a:custGeom>
              <a:avLst/>
              <a:gdLst>
                <a:gd name="T0" fmla="*/ 2 w 6"/>
                <a:gd name="T1" fmla="*/ 0 h 9"/>
                <a:gd name="T2" fmla="*/ 6 w 6"/>
                <a:gd name="T3" fmla="*/ 1 h 9"/>
                <a:gd name="T4" fmla="*/ 4 w 6"/>
                <a:gd name="T5" fmla="*/ 9 h 9"/>
                <a:gd name="T6" fmla="*/ 0 w 6"/>
                <a:gd name="T7" fmla="*/ 7 h 9"/>
                <a:gd name="T8" fmla="*/ 2 w 6"/>
                <a:gd name="T9" fmla="*/ 0 h 9"/>
                <a:gd name="T10" fmla="*/ 0 60000 65536"/>
                <a:gd name="T11" fmla="*/ 0 60000 65536"/>
                <a:gd name="T12" fmla="*/ 0 60000 65536"/>
                <a:gd name="T13" fmla="*/ 0 60000 65536"/>
                <a:gd name="T14" fmla="*/ 0 60000 65536"/>
                <a:gd name="T15" fmla="*/ 0 w 6"/>
                <a:gd name="T16" fmla="*/ 0 h 9"/>
                <a:gd name="T17" fmla="*/ 6 w 6"/>
                <a:gd name="T18" fmla="*/ 9 h 9"/>
              </a:gdLst>
              <a:ahLst/>
              <a:cxnLst>
                <a:cxn ang="T10">
                  <a:pos x="T0" y="T1"/>
                </a:cxn>
                <a:cxn ang="T11">
                  <a:pos x="T2" y="T3"/>
                </a:cxn>
                <a:cxn ang="T12">
                  <a:pos x="T4" y="T5"/>
                </a:cxn>
                <a:cxn ang="T13">
                  <a:pos x="T6" y="T7"/>
                </a:cxn>
                <a:cxn ang="T14">
                  <a:pos x="T8" y="T9"/>
                </a:cxn>
              </a:cxnLst>
              <a:rect l="T15" t="T16" r="T17" b="T18"/>
              <a:pathLst>
                <a:path w="6" h="9">
                  <a:moveTo>
                    <a:pt x="2" y="0"/>
                  </a:moveTo>
                  <a:lnTo>
                    <a:pt x="6" y="1"/>
                  </a:lnTo>
                  <a:lnTo>
                    <a:pt x="4" y="9"/>
                  </a:lnTo>
                  <a:lnTo>
                    <a:pt x="0" y="7"/>
                  </a:lnTo>
                  <a:lnTo>
                    <a:pt x="2" y="0"/>
                  </a:lnTo>
                  <a:close/>
                </a:path>
              </a:pathLst>
            </a:custGeom>
            <a:solidFill>
              <a:srgbClr val="FFFFFF"/>
            </a:solidFill>
            <a:ln w="6350">
              <a:solidFill>
                <a:srgbClr val="000000"/>
              </a:solidFill>
              <a:round/>
              <a:headEnd/>
              <a:tailEnd/>
            </a:ln>
          </p:spPr>
          <p:txBody>
            <a:bodyPr/>
            <a:lstStyle/>
            <a:p>
              <a:endParaRPr lang="fr-FR"/>
            </a:p>
          </p:txBody>
        </p:sp>
        <p:sp>
          <p:nvSpPr>
            <p:cNvPr id="9650" name="Freeform 434" descr="Papyrus"/>
            <p:cNvSpPr>
              <a:spLocks/>
            </p:cNvSpPr>
            <p:nvPr/>
          </p:nvSpPr>
          <p:spPr bwMode="gray">
            <a:xfrm>
              <a:off x="3028" y="2139"/>
              <a:ext cx="18" cy="8"/>
            </a:xfrm>
            <a:custGeom>
              <a:avLst/>
              <a:gdLst>
                <a:gd name="T0" fmla="*/ 2 w 18"/>
                <a:gd name="T1" fmla="*/ 0 h 8"/>
                <a:gd name="T2" fmla="*/ 18 w 18"/>
                <a:gd name="T3" fmla="*/ 0 h 8"/>
                <a:gd name="T4" fmla="*/ 16 w 18"/>
                <a:gd name="T5" fmla="*/ 8 h 8"/>
                <a:gd name="T6" fmla="*/ 0 w 18"/>
                <a:gd name="T7" fmla="*/ 8 h 8"/>
                <a:gd name="T8" fmla="*/ 2 w 18"/>
                <a:gd name="T9" fmla="*/ 0 h 8"/>
                <a:gd name="T10" fmla="*/ 0 60000 65536"/>
                <a:gd name="T11" fmla="*/ 0 60000 65536"/>
                <a:gd name="T12" fmla="*/ 0 60000 65536"/>
                <a:gd name="T13" fmla="*/ 0 60000 65536"/>
                <a:gd name="T14" fmla="*/ 0 60000 65536"/>
                <a:gd name="T15" fmla="*/ 0 w 18"/>
                <a:gd name="T16" fmla="*/ 0 h 8"/>
                <a:gd name="T17" fmla="*/ 18 w 18"/>
                <a:gd name="T18" fmla="*/ 8 h 8"/>
              </a:gdLst>
              <a:ahLst/>
              <a:cxnLst>
                <a:cxn ang="T10">
                  <a:pos x="T0" y="T1"/>
                </a:cxn>
                <a:cxn ang="T11">
                  <a:pos x="T2" y="T3"/>
                </a:cxn>
                <a:cxn ang="T12">
                  <a:pos x="T4" y="T5"/>
                </a:cxn>
                <a:cxn ang="T13">
                  <a:pos x="T6" y="T7"/>
                </a:cxn>
                <a:cxn ang="T14">
                  <a:pos x="T8" y="T9"/>
                </a:cxn>
              </a:cxnLst>
              <a:rect l="T15" t="T16" r="T17" b="T18"/>
              <a:pathLst>
                <a:path w="18" h="8">
                  <a:moveTo>
                    <a:pt x="2" y="0"/>
                  </a:moveTo>
                  <a:lnTo>
                    <a:pt x="18" y="0"/>
                  </a:lnTo>
                  <a:lnTo>
                    <a:pt x="16"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51" name="Freeform 435"/>
            <p:cNvSpPr>
              <a:spLocks/>
            </p:cNvSpPr>
            <p:nvPr/>
          </p:nvSpPr>
          <p:spPr bwMode="gray">
            <a:xfrm>
              <a:off x="2914" y="1885"/>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52" name="Freeform 436" descr="Papyrus"/>
            <p:cNvSpPr>
              <a:spLocks/>
            </p:cNvSpPr>
            <p:nvPr/>
          </p:nvSpPr>
          <p:spPr bwMode="gray">
            <a:xfrm>
              <a:off x="3010" y="2139"/>
              <a:ext cx="20" cy="8"/>
            </a:xfrm>
            <a:custGeom>
              <a:avLst/>
              <a:gdLst>
                <a:gd name="T0" fmla="*/ 0 w 20"/>
                <a:gd name="T1" fmla="*/ 0 h 8"/>
                <a:gd name="T2" fmla="*/ 20 w 20"/>
                <a:gd name="T3" fmla="*/ 0 h 8"/>
                <a:gd name="T4" fmla="*/ 18 w 20"/>
                <a:gd name="T5" fmla="*/ 8 h 8"/>
                <a:gd name="T6" fmla="*/ 0 w 20"/>
                <a:gd name="T7" fmla="*/ 8 h 8"/>
                <a:gd name="T8" fmla="*/ 0 w 20"/>
                <a:gd name="T9" fmla="*/ 0 h 8"/>
                <a:gd name="T10" fmla="*/ 0 60000 65536"/>
                <a:gd name="T11" fmla="*/ 0 60000 65536"/>
                <a:gd name="T12" fmla="*/ 0 60000 65536"/>
                <a:gd name="T13" fmla="*/ 0 60000 65536"/>
                <a:gd name="T14" fmla="*/ 0 60000 65536"/>
                <a:gd name="T15" fmla="*/ 0 w 20"/>
                <a:gd name="T16" fmla="*/ 0 h 8"/>
                <a:gd name="T17" fmla="*/ 20 w 20"/>
                <a:gd name="T18" fmla="*/ 8 h 8"/>
              </a:gdLst>
              <a:ahLst/>
              <a:cxnLst>
                <a:cxn ang="T10">
                  <a:pos x="T0" y="T1"/>
                </a:cxn>
                <a:cxn ang="T11">
                  <a:pos x="T2" y="T3"/>
                </a:cxn>
                <a:cxn ang="T12">
                  <a:pos x="T4" y="T5"/>
                </a:cxn>
                <a:cxn ang="T13">
                  <a:pos x="T6" y="T7"/>
                </a:cxn>
                <a:cxn ang="T14">
                  <a:pos x="T8" y="T9"/>
                </a:cxn>
              </a:cxnLst>
              <a:rect l="T15" t="T16" r="T17" b="T18"/>
              <a:pathLst>
                <a:path w="20" h="8">
                  <a:moveTo>
                    <a:pt x="0" y="0"/>
                  </a:moveTo>
                  <a:lnTo>
                    <a:pt x="20" y="0"/>
                  </a:lnTo>
                  <a:lnTo>
                    <a:pt x="18"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53" name="Freeform 437"/>
            <p:cNvSpPr>
              <a:spLocks/>
            </p:cNvSpPr>
            <p:nvPr/>
          </p:nvSpPr>
          <p:spPr bwMode="gray">
            <a:xfrm>
              <a:off x="2918" y="1887"/>
              <a:ext cx="6" cy="8"/>
            </a:xfrm>
            <a:custGeom>
              <a:avLst/>
              <a:gdLst>
                <a:gd name="T0" fmla="*/ 2 w 6"/>
                <a:gd name="T1" fmla="*/ 0 h 8"/>
                <a:gd name="T2" fmla="*/ 6 w 6"/>
                <a:gd name="T3" fmla="*/ 0 h 8"/>
                <a:gd name="T4" fmla="*/ 6 w 6"/>
                <a:gd name="T5" fmla="*/ 8 h 8"/>
                <a:gd name="T6" fmla="*/ 0 w 6"/>
                <a:gd name="T7" fmla="*/ 8 h 8"/>
                <a:gd name="T8" fmla="*/ 2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2" y="0"/>
                  </a:moveTo>
                  <a:lnTo>
                    <a:pt x="6" y="0"/>
                  </a:lnTo>
                  <a:lnTo>
                    <a:pt x="6" y="8"/>
                  </a:ln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54" name="Freeform 438"/>
            <p:cNvSpPr>
              <a:spLocks/>
            </p:cNvSpPr>
            <p:nvPr/>
          </p:nvSpPr>
          <p:spPr bwMode="gray">
            <a:xfrm>
              <a:off x="2924" y="1887"/>
              <a:ext cx="6" cy="10"/>
            </a:xfrm>
            <a:custGeom>
              <a:avLst/>
              <a:gdLst>
                <a:gd name="T0" fmla="*/ 0 w 6"/>
                <a:gd name="T1" fmla="*/ 0 h 10"/>
                <a:gd name="T2" fmla="*/ 6 w 6"/>
                <a:gd name="T3" fmla="*/ 2 h 10"/>
                <a:gd name="T4" fmla="*/ 4 w 6"/>
                <a:gd name="T5" fmla="*/ 10 h 10"/>
                <a:gd name="T6" fmla="*/ 0 w 6"/>
                <a:gd name="T7" fmla="*/ 8 h 10"/>
                <a:gd name="T8" fmla="*/ 0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0"/>
                  </a:moveTo>
                  <a:lnTo>
                    <a:pt x="6" y="2"/>
                  </a:lnTo>
                  <a:lnTo>
                    <a:pt x="4" y="10"/>
                  </a:lnTo>
                  <a:lnTo>
                    <a:pt x="0" y="8"/>
                  </a:lnTo>
                  <a:lnTo>
                    <a:pt x="0" y="0"/>
                  </a:lnTo>
                  <a:close/>
                </a:path>
              </a:pathLst>
            </a:custGeom>
            <a:solidFill>
              <a:srgbClr val="FFFFFF"/>
            </a:solidFill>
            <a:ln w="6350">
              <a:solidFill>
                <a:srgbClr val="000000"/>
              </a:solidFill>
              <a:round/>
              <a:headEnd/>
              <a:tailEnd/>
            </a:ln>
          </p:spPr>
          <p:txBody>
            <a:bodyPr/>
            <a:lstStyle/>
            <a:p>
              <a:endParaRPr lang="fr-FR"/>
            </a:p>
          </p:txBody>
        </p:sp>
        <p:sp>
          <p:nvSpPr>
            <p:cNvPr id="9655" name="Freeform 439"/>
            <p:cNvSpPr>
              <a:spLocks/>
            </p:cNvSpPr>
            <p:nvPr/>
          </p:nvSpPr>
          <p:spPr bwMode="gray">
            <a:xfrm>
              <a:off x="2926" y="1889"/>
              <a:ext cx="4" cy="8"/>
            </a:xfrm>
            <a:custGeom>
              <a:avLst/>
              <a:gdLst>
                <a:gd name="T0" fmla="*/ 4 w 4"/>
                <a:gd name="T1" fmla="*/ 0 h 8"/>
                <a:gd name="T2" fmla="*/ 0 w 4"/>
                <a:gd name="T3" fmla="*/ 0 h 8"/>
                <a:gd name="T4" fmla="*/ 0 w 4"/>
                <a:gd name="T5" fmla="*/ 8 h 8"/>
                <a:gd name="T6" fmla="*/ 2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0" y="0"/>
                  </a:lnTo>
                  <a:lnTo>
                    <a:pt x="0" y="8"/>
                  </a:lnTo>
                  <a:lnTo>
                    <a:pt x="2" y="8"/>
                  </a:lnTo>
                  <a:lnTo>
                    <a:pt x="4" y="0"/>
                  </a:lnTo>
                  <a:close/>
                </a:path>
              </a:pathLst>
            </a:custGeom>
            <a:solidFill>
              <a:srgbClr val="FFFFFF"/>
            </a:solidFill>
            <a:ln w="6350">
              <a:solidFill>
                <a:srgbClr val="000000"/>
              </a:solidFill>
              <a:round/>
              <a:headEnd/>
              <a:tailEnd/>
            </a:ln>
          </p:spPr>
          <p:txBody>
            <a:bodyPr/>
            <a:lstStyle/>
            <a:p>
              <a:endParaRPr lang="fr-FR"/>
            </a:p>
          </p:txBody>
        </p:sp>
        <p:sp>
          <p:nvSpPr>
            <p:cNvPr id="9656" name="Freeform 440"/>
            <p:cNvSpPr>
              <a:spLocks/>
            </p:cNvSpPr>
            <p:nvPr/>
          </p:nvSpPr>
          <p:spPr bwMode="gray">
            <a:xfrm>
              <a:off x="2864" y="1889"/>
              <a:ext cx="62" cy="22"/>
            </a:xfrm>
            <a:custGeom>
              <a:avLst/>
              <a:gdLst>
                <a:gd name="T0" fmla="*/ 62 w 62"/>
                <a:gd name="T1" fmla="*/ 0 h 22"/>
                <a:gd name="T2" fmla="*/ 0 w 62"/>
                <a:gd name="T3" fmla="*/ 14 h 22"/>
                <a:gd name="T4" fmla="*/ 0 w 62"/>
                <a:gd name="T5" fmla="*/ 22 h 22"/>
                <a:gd name="T6" fmla="*/ 62 w 62"/>
                <a:gd name="T7" fmla="*/ 8 h 22"/>
                <a:gd name="T8" fmla="*/ 62 w 62"/>
                <a:gd name="T9" fmla="*/ 0 h 22"/>
                <a:gd name="T10" fmla="*/ 0 60000 65536"/>
                <a:gd name="T11" fmla="*/ 0 60000 65536"/>
                <a:gd name="T12" fmla="*/ 0 60000 65536"/>
                <a:gd name="T13" fmla="*/ 0 60000 65536"/>
                <a:gd name="T14" fmla="*/ 0 60000 65536"/>
                <a:gd name="T15" fmla="*/ 0 w 62"/>
                <a:gd name="T16" fmla="*/ 0 h 22"/>
                <a:gd name="T17" fmla="*/ 62 w 62"/>
                <a:gd name="T18" fmla="*/ 22 h 22"/>
              </a:gdLst>
              <a:ahLst/>
              <a:cxnLst>
                <a:cxn ang="T10">
                  <a:pos x="T0" y="T1"/>
                </a:cxn>
                <a:cxn ang="T11">
                  <a:pos x="T2" y="T3"/>
                </a:cxn>
                <a:cxn ang="T12">
                  <a:pos x="T4" y="T5"/>
                </a:cxn>
                <a:cxn ang="T13">
                  <a:pos x="T6" y="T7"/>
                </a:cxn>
                <a:cxn ang="T14">
                  <a:pos x="T8" y="T9"/>
                </a:cxn>
              </a:cxnLst>
              <a:rect l="T15" t="T16" r="T17" b="T18"/>
              <a:pathLst>
                <a:path w="62" h="22">
                  <a:moveTo>
                    <a:pt x="62" y="0"/>
                  </a:moveTo>
                  <a:lnTo>
                    <a:pt x="0" y="14"/>
                  </a:lnTo>
                  <a:lnTo>
                    <a:pt x="0" y="22"/>
                  </a:lnTo>
                  <a:lnTo>
                    <a:pt x="62" y="8"/>
                  </a:lnTo>
                  <a:lnTo>
                    <a:pt x="62" y="0"/>
                  </a:lnTo>
                  <a:close/>
                </a:path>
              </a:pathLst>
            </a:custGeom>
            <a:solidFill>
              <a:srgbClr val="FFFFFF"/>
            </a:solidFill>
            <a:ln w="6350">
              <a:solidFill>
                <a:srgbClr val="000000"/>
              </a:solidFill>
              <a:round/>
              <a:headEnd/>
              <a:tailEnd/>
            </a:ln>
          </p:spPr>
          <p:txBody>
            <a:bodyPr/>
            <a:lstStyle/>
            <a:p>
              <a:endParaRPr lang="fr-FR"/>
            </a:p>
          </p:txBody>
        </p:sp>
        <p:sp>
          <p:nvSpPr>
            <p:cNvPr id="9657" name="Freeform 441"/>
            <p:cNvSpPr>
              <a:spLocks/>
            </p:cNvSpPr>
            <p:nvPr/>
          </p:nvSpPr>
          <p:spPr bwMode="gray">
            <a:xfrm>
              <a:off x="2836" y="1903"/>
              <a:ext cx="28" cy="116"/>
            </a:xfrm>
            <a:custGeom>
              <a:avLst/>
              <a:gdLst>
                <a:gd name="T0" fmla="*/ 28 w 28"/>
                <a:gd name="T1" fmla="*/ 0 h 116"/>
                <a:gd name="T2" fmla="*/ 0 w 28"/>
                <a:gd name="T3" fmla="*/ 108 h 116"/>
                <a:gd name="T4" fmla="*/ 0 w 28"/>
                <a:gd name="T5" fmla="*/ 116 h 116"/>
                <a:gd name="T6" fmla="*/ 28 w 28"/>
                <a:gd name="T7" fmla="*/ 8 h 116"/>
                <a:gd name="T8" fmla="*/ 28 w 28"/>
                <a:gd name="T9" fmla="*/ 0 h 116"/>
                <a:gd name="T10" fmla="*/ 0 60000 65536"/>
                <a:gd name="T11" fmla="*/ 0 60000 65536"/>
                <a:gd name="T12" fmla="*/ 0 60000 65536"/>
                <a:gd name="T13" fmla="*/ 0 60000 65536"/>
                <a:gd name="T14" fmla="*/ 0 60000 65536"/>
                <a:gd name="T15" fmla="*/ 0 w 28"/>
                <a:gd name="T16" fmla="*/ 0 h 116"/>
                <a:gd name="T17" fmla="*/ 28 w 28"/>
                <a:gd name="T18" fmla="*/ 116 h 116"/>
              </a:gdLst>
              <a:ahLst/>
              <a:cxnLst>
                <a:cxn ang="T10">
                  <a:pos x="T0" y="T1"/>
                </a:cxn>
                <a:cxn ang="T11">
                  <a:pos x="T2" y="T3"/>
                </a:cxn>
                <a:cxn ang="T12">
                  <a:pos x="T4" y="T5"/>
                </a:cxn>
                <a:cxn ang="T13">
                  <a:pos x="T6" y="T7"/>
                </a:cxn>
                <a:cxn ang="T14">
                  <a:pos x="T8" y="T9"/>
                </a:cxn>
              </a:cxnLst>
              <a:rect l="T15" t="T16" r="T17" b="T18"/>
              <a:pathLst>
                <a:path w="28" h="116">
                  <a:moveTo>
                    <a:pt x="28" y="0"/>
                  </a:moveTo>
                  <a:lnTo>
                    <a:pt x="0" y="108"/>
                  </a:lnTo>
                  <a:lnTo>
                    <a:pt x="0" y="116"/>
                  </a:lnTo>
                  <a:lnTo>
                    <a:pt x="28" y="8"/>
                  </a:lnTo>
                  <a:lnTo>
                    <a:pt x="28" y="0"/>
                  </a:lnTo>
                  <a:close/>
                </a:path>
              </a:pathLst>
            </a:custGeom>
            <a:solidFill>
              <a:srgbClr val="FFFFFF"/>
            </a:solidFill>
            <a:ln w="6350">
              <a:solidFill>
                <a:srgbClr val="000000"/>
              </a:solidFill>
              <a:round/>
              <a:headEnd/>
              <a:tailEnd/>
            </a:ln>
          </p:spPr>
          <p:txBody>
            <a:bodyPr/>
            <a:lstStyle/>
            <a:p>
              <a:endParaRPr lang="fr-FR"/>
            </a:p>
          </p:txBody>
        </p:sp>
        <p:sp>
          <p:nvSpPr>
            <p:cNvPr id="9658" name="Freeform 442" descr="Papyrus"/>
            <p:cNvSpPr>
              <a:spLocks/>
            </p:cNvSpPr>
            <p:nvPr/>
          </p:nvSpPr>
          <p:spPr bwMode="gray">
            <a:xfrm>
              <a:off x="2836" y="2011"/>
              <a:ext cx="6" cy="12"/>
            </a:xfrm>
            <a:custGeom>
              <a:avLst/>
              <a:gdLst>
                <a:gd name="T0" fmla="*/ 0 w 6"/>
                <a:gd name="T1" fmla="*/ 0 h 12"/>
                <a:gd name="T2" fmla="*/ 6 w 6"/>
                <a:gd name="T3" fmla="*/ 4 h 12"/>
                <a:gd name="T4" fmla="*/ 4 w 6"/>
                <a:gd name="T5" fmla="*/ 12 h 12"/>
                <a:gd name="T6" fmla="*/ 0 w 6"/>
                <a:gd name="T7" fmla="*/ 8 h 12"/>
                <a:gd name="T8" fmla="*/ 0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0" y="0"/>
                  </a:moveTo>
                  <a:lnTo>
                    <a:pt x="6" y="4"/>
                  </a:lnTo>
                  <a:lnTo>
                    <a:pt x="4"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59" name="Freeform 443" descr="Papyrus"/>
            <p:cNvSpPr>
              <a:spLocks/>
            </p:cNvSpPr>
            <p:nvPr/>
          </p:nvSpPr>
          <p:spPr bwMode="gray">
            <a:xfrm>
              <a:off x="2840" y="2015"/>
              <a:ext cx="8" cy="10"/>
            </a:xfrm>
            <a:custGeom>
              <a:avLst/>
              <a:gdLst>
                <a:gd name="T0" fmla="*/ 2 w 8"/>
                <a:gd name="T1" fmla="*/ 0 h 10"/>
                <a:gd name="T2" fmla="*/ 8 w 8"/>
                <a:gd name="T3" fmla="*/ 2 h 10"/>
                <a:gd name="T4" fmla="*/ 8 w 8"/>
                <a:gd name="T5" fmla="*/ 10 h 10"/>
                <a:gd name="T6" fmla="*/ 0 w 8"/>
                <a:gd name="T7" fmla="*/ 8 h 10"/>
                <a:gd name="T8" fmla="*/ 2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2" y="0"/>
                  </a:moveTo>
                  <a:lnTo>
                    <a:pt x="8" y="2"/>
                  </a:lnTo>
                  <a:lnTo>
                    <a:pt x="8"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0" name="Freeform 444" descr="Papyrus"/>
            <p:cNvSpPr>
              <a:spLocks/>
            </p:cNvSpPr>
            <p:nvPr/>
          </p:nvSpPr>
          <p:spPr bwMode="gray">
            <a:xfrm>
              <a:off x="2848" y="2017"/>
              <a:ext cx="16" cy="10"/>
            </a:xfrm>
            <a:custGeom>
              <a:avLst/>
              <a:gdLst>
                <a:gd name="T0" fmla="*/ 0 w 16"/>
                <a:gd name="T1" fmla="*/ 0 h 10"/>
                <a:gd name="T2" fmla="*/ 16 w 16"/>
                <a:gd name="T3" fmla="*/ 2 h 10"/>
                <a:gd name="T4" fmla="*/ 14 w 16"/>
                <a:gd name="T5" fmla="*/ 10 h 10"/>
                <a:gd name="T6" fmla="*/ 0 w 16"/>
                <a:gd name="T7" fmla="*/ 8 h 10"/>
                <a:gd name="T8" fmla="*/ 0 w 16"/>
                <a:gd name="T9" fmla="*/ 0 h 10"/>
                <a:gd name="T10" fmla="*/ 0 60000 65536"/>
                <a:gd name="T11" fmla="*/ 0 60000 65536"/>
                <a:gd name="T12" fmla="*/ 0 60000 65536"/>
                <a:gd name="T13" fmla="*/ 0 60000 65536"/>
                <a:gd name="T14" fmla="*/ 0 60000 65536"/>
                <a:gd name="T15" fmla="*/ 0 w 16"/>
                <a:gd name="T16" fmla="*/ 0 h 10"/>
                <a:gd name="T17" fmla="*/ 16 w 16"/>
                <a:gd name="T18" fmla="*/ 10 h 10"/>
              </a:gdLst>
              <a:ahLst/>
              <a:cxnLst>
                <a:cxn ang="T10">
                  <a:pos x="T0" y="T1"/>
                </a:cxn>
                <a:cxn ang="T11">
                  <a:pos x="T2" y="T3"/>
                </a:cxn>
                <a:cxn ang="T12">
                  <a:pos x="T4" y="T5"/>
                </a:cxn>
                <a:cxn ang="T13">
                  <a:pos x="T6" y="T7"/>
                </a:cxn>
                <a:cxn ang="T14">
                  <a:pos x="T8" y="T9"/>
                </a:cxn>
              </a:cxnLst>
              <a:rect l="T15" t="T16" r="T17" b="T18"/>
              <a:pathLst>
                <a:path w="16" h="10">
                  <a:moveTo>
                    <a:pt x="0" y="0"/>
                  </a:moveTo>
                  <a:lnTo>
                    <a:pt x="16" y="2"/>
                  </a:lnTo>
                  <a:lnTo>
                    <a:pt x="1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1" name="Freeform 445" descr="Stationery"/>
            <p:cNvSpPr>
              <a:spLocks/>
            </p:cNvSpPr>
            <p:nvPr/>
          </p:nvSpPr>
          <p:spPr bwMode="gray">
            <a:xfrm>
              <a:off x="2836" y="1830"/>
              <a:ext cx="230" cy="311"/>
            </a:xfrm>
            <a:custGeom>
              <a:avLst/>
              <a:gdLst>
                <a:gd name="T0" fmla="*/ 128 w 230"/>
                <a:gd name="T1" fmla="*/ 57 h 311"/>
                <a:gd name="T2" fmla="*/ 136 w 230"/>
                <a:gd name="T3" fmla="*/ 54 h 311"/>
                <a:gd name="T4" fmla="*/ 144 w 230"/>
                <a:gd name="T5" fmla="*/ 50 h 311"/>
                <a:gd name="T6" fmla="*/ 148 w 230"/>
                <a:gd name="T7" fmla="*/ 46 h 311"/>
                <a:gd name="T8" fmla="*/ 152 w 230"/>
                <a:gd name="T9" fmla="*/ 40 h 311"/>
                <a:gd name="T10" fmla="*/ 154 w 230"/>
                <a:gd name="T11" fmla="*/ 34 h 311"/>
                <a:gd name="T12" fmla="*/ 154 w 230"/>
                <a:gd name="T13" fmla="*/ 30 h 311"/>
                <a:gd name="T14" fmla="*/ 154 w 230"/>
                <a:gd name="T15" fmla="*/ 26 h 311"/>
                <a:gd name="T16" fmla="*/ 150 w 230"/>
                <a:gd name="T17" fmla="*/ 20 h 311"/>
                <a:gd name="T18" fmla="*/ 146 w 230"/>
                <a:gd name="T19" fmla="*/ 14 h 311"/>
                <a:gd name="T20" fmla="*/ 140 w 230"/>
                <a:gd name="T21" fmla="*/ 10 h 311"/>
                <a:gd name="T22" fmla="*/ 132 w 230"/>
                <a:gd name="T23" fmla="*/ 6 h 311"/>
                <a:gd name="T24" fmla="*/ 124 w 230"/>
                <a:gd name="T25" fmla="*/ 2 h 311"/>
                <a:gd name="T26" fmla="*/ 116 w 230"/>
                <a:gd name="T27" fmla="*/ 0 h 311"/>
                <a:gd name="T28" fmla="*/ 106 w 230"/>
                <a:gd name="T29" fmla="*/ 0 h 311"/>
                <a:gd name="T30" fmla="*/ 104 w 230"/>
                <a:gd name="T31" fmla="*/ 0 h 311"/>
                <a:gd name="T32" fmla="*/ 92 w 230"/>
                <a:gd name="T33" fmla="*/ 0 h 311"/>
                <a:gd name="T34" fmla="*/ 82 w 230"/>
                <a:gd name="T35" fmla="*/ 2 h 311"/>
                <a:gd name="T36" fmla="*/ 74 w 230"/>
                <a:gd name="T37" fmla="*/ 6 h 311"/>
                <a:gd name="T38" fmla="*/ 68 w 230"/>
                <a:gd name="T39" fmla="*/ 10 h 311"/>
                <a:gd name="T40" fmla="*/ 62 w 230"/>
                <a:gd name="T41" fmla="*/ 14 h 311"/>
                <a:gd name="T42" fmla="*/ 58 w 230"/>
                <a:gd name="T43" fmla="*/ 20 h 311"/>
                <a:gd name="T44" fmla="*/ 56 w 230"/>
                <a:gd name="T45" fmla="*/ 26 h 311"/>
                <a:gd name="T46" fmla="*/ 56 w 230"/>
                <a:gd name="T47" fmla="*/ 30 h 311"/>
                <a:gd name="T48" fmla="*/ 56 w 230"/>
                <a:gd name="T49" fmla="*/ 34 h 311"/>
                <a:gd name="T50" fmla="*/ 58 w 230"/>
                <a:gd name="T51" fmla="*/ 40 h 311"/>
                <a:gd name="T52" fmla="*/ 62 w 230"/>
                <a:gd name="T53" fmla="*/ 46 h 311"/>
                <a:gd name="T54" fmla="*/ 68 w 230"/>
                <a:gd name="T55" fmla="*/ 50 h 311"/>
                <a:gd name="T56" fmla="*/ 76 w 230"/>
                <a:gd name="T57" fmla="*/ 54 h 311"/>
                <a:gd name="T58" fmla="*/ 84 w 230"/>
                <a:gd name="T59" fmla="*/ 57 h 311"/>
                <a:gd name="T60" fmla="*/ 94 w 230"/>
                <a:gd name="T61" fmla="*/ 59 h 311"/>
                <a:gd name="T62" fmla="*/ 90 w 230"/>
                <a:gd name="T63" fmla="*/ 59 h 311"/>
                <a:gd name="T64" fmla="*/ 0 w 230"/>
                <a:gd name="T65" fmla="*/ 181 h 311"/>
                <a:gd name="T66" fmla="*/ 12 w 230"/>
                <a:gd name="T67" fmla="*/ 187 h 311"/>
                <a:gd name="T68" fmla="*/ 34 w 230"/>
                <a:gd name="T69" fmla="*/ 185 h 311"/>
                <a:gd name="T70" fmla="*/ 54 w 230"/>
                <a:gd name="T71" fmla="*/ 145 h 311"/>
                <a:gd name="T72" fmla="*/ 38 w 230"/>
                <a:gd name="T73" fmla="*/ 309 h 311"/>
                <a:gd name="T74" fmla="*/ 76 w 230"/>
                <a:gd name="T75" fmla="*/ 311 h 311"/>
                <a:gd name="T76" fmla="*/ 94 w 230"/>
                <a:gd name="T77" fmla="*/ 303 h 311"/>
                <a:gd name="T78" fmla="*/ 160 w 230"/>
                <a:gd name="T79" fmla="*/ 303 h 311"/>
                <a:gd name="T80" fmla="*/ 174 w 230"/>
                <a:gd name="T81" fmla="*/ 309 h 311"/>
                <a:gd name="T82" fmla="*/ 210 w 230"/>
                <a:gd name="T83" fmla="*/ 309 h 311"/>
                <a:gd name="T84" fmla="*/ 174 w 230"/>
                <a:gd name="T85" fmla="*/ 145 h 311"/>
                <a:gd name="T86" fmla="*/ 200 w 230"/>
                <a:gd name="T87" fmla="*/ 185 h 311"/>
                <a:gd name="T88" fmla="*/ 218 w 230"/>
                <a:gd name="T89" fmla="*/ 189 h 311"/>
                <a:gd name="T90" fmla="*/ 230 w 230"/>
                <a:gd name="T91" fmla="*/ 181 h 311"/>
                <a:gd name="T92" fmla="*/ 130 w 230"/>
                <a:gd name="T93" fmla="*/ 57 h 31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0"/>
                <a:gd name="T142" fmla="*/ 0 h 311"/>
                <a:gd name="T143" fmla="*/ 230 w 230"/>
                <a:gd name="T144" fmla="*/ 311 h 31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0" h="311">
                  <a:moveTo>
                    <a:pt x="124" y="57"/>
                  </a:moveTo>
                  <a:lnTo>
                    <a:pt x="128" y="57"/>
                  </a:lnTo>
                  <a:lnTo>
                    <a:pt x="132" y="55"/>
                  </a:lnTo>
                  <a:lnTo>
                    <a:pt x="136" y="54"/>
                  </a:lnTo>
                  <a:lnTo>
                    <a:pt x="140" y="52"/>
                  </a:lnTo>
                  <a:lnTo>
                    <a:pt x="144" y="50"/>
                  </a:lnTo>
                  <a:lnTo>
                    <a:pt x="146" y="48"/>
                  </a:lnTo>
                  <a:lnTo>
                    <a:pt x="148" y="46"/>
                  </a:lnTo>
                  <a:lnTo>
                    <a:pt x="150" y="44"/>
                  </a:lnTo>
                  <a:lnTo>
                    <a:pt x="152" y="40"/>
                  </a:lnTo>
                  <a:lnTo>
                    <a:pt x="154" y="38"/>
                  </a:lnTo>
                  <a:lnTo>
                    <a:pt x="154" y="34"/>
                  </a:lnTo>
                  <a:lnTo>
                    <a:pt x="154" y="32"/>
                  </a:lnTo>
                  <a:lnTo>
                    <a:pt x="154" y="30"/>
                  </a:lnTo>
                  <a:lnTo>
                    <a:pt x="154" y="26"/>
                  </a:lnTo>
                  <a:lnTo>
                    <a:pt x="152" y="22"/>
                  </a:lnTo>
                  <a:lnTo>
                    <a:pt x="150" y="20"/>
                  </a:lnTo>
                  <a:lnTo>
                    <a:pt x="148" y="16"/>
                  </a:lnTo>
                  <a:lnTo>
                    <a:pt x="146" y="14"/>
                  </a:lnTo>
                  <a:lnTo>
                    <a:pt x="142" y="12"/>
                  </a:lnTo>
                  <a:lnTo>
                    <a:pt x="140" y="10"/>
                  </a:lnTo>
                  <a:lnTo>
                    <a:pt x="136" y="8"/>
                  </a:lnTo>
                  <a:lnTo>
                    <a:pt x="132" y="6"/>
                  </a:lnTo>
                  <a:lnTo>
                    <a:pt x="128" y="4"/>
                  </a:lnTo>
                  <a:lnTo>
                    <a:pt x="124" y="2"/>
                  </a:lnTo>
                  <a:lnTo>
                    <a:pt x="120" y="2"/>
                  </a:lnTo>
                  <a:lnTo>
                    <a:pt x="116" y="0"/>
                  </a:lnTo>
                  <a:lnTo>
                    <a:pt x="110" y="0"/>
                  </a:lnTo>
                  <a:lnTo>
                    <a:pt x="106" y="0"/>
                  </a:lnTo>
                  <a:lnTo>
                    <a:pt x="104" y="0"/>
                  </a:lnTo>
                  <a:lnTo>
                    <a:pt x="96" y="0"/>
                  </a:lnTo>
                  <a:lnTo>
                    <a:pt x="92" y="0"/>
                  </a:lnTo>
                  <a:lnTo>
                    <a:pt x="86" y="2"/>
                  </a:lnTo>
                  <a:lnTo>
                    <a:pt x="82" y="2"/>
                  </a:lnTo>
                  <a:lnTo>
                    <a:pt x="78" y="4"/>
                  </a:lnTo>
                  <a:lnTo>
                    <a:pt x="74" y="6"/>
                  </a:lnTo>
                  <a:lnTo>
                    <a:pt x="72" y="8"/>
                  </a:lnTo>
                  <a:lnTo>
                    <a:pt x="68" y="10"/>
                  </a:lnTo>
                  <a:lnTo>
                    <a:pt x="64" y="12"/>
                  </a:lnTo>
                  <a:lnTo>
                    <a:pt x="62" y="14"/>
                  </a:lnTo>
                  <a:lnTo>
                    <a:pt x="60" y="16"/>
                  </a:lnTo>
                  <a:lnTo>
                    <a:pt x="58" y="20"/>
                  </a:lnTo>
                  <a:lnTo>
                    <a:pt x="56" y="22"/>
                  </a:lnTo>
                  <a:lnTo>
                    <a:pt x="56" y="26"/>
                  </a:lnTo>
                  <a:lnTo>
                    <a:pt x="56" y="28"/>
                  </a:lnTo>
                  <a:lnTo>
                    <a:pt x="56" y="30"/>
                  </a:lnTo>
                  <a:lnTo>
                    <a:pt x="56" y="34"/>
                  </a:lnTo>
                  <a:lnTo>
                    <a:pt x="56" y="38"/>
                  </a:lnTo>
                  <a:lnTo>
                    <a:pt x="58" y="40"/>
                  </a:lnTo>
                  <a:lnTo>
                    <a:pt x="60" y="44"/>
                  </a:lnTo>
                  <a:lnTo>
                    <a:pt x="62" y="46"/>
                  </a:lnTo>
                  <a:lnTo>
                    <a:pt x="66" y="48"/>
                  </a:lnTo>
                  <a:lnTo>
                    <a:pt x="68" y="50"/>
                  </a:lnTo>
                  <a:lnTo>
                    <a:pt x="72" y="52"/>
                  </a:lnTo>
                  <a:lnTo>
                    <a:pt x="76" y="54"/>
                  </a:lnTo>
                  <a:lnTo>
                    <a:pt x="80" y="55"/>
                  </a:lnTo>
                  <a:lnTo>
                    <a:pt x="84" y="57"/>
                  </a:lnTo>
                  <a:lnTo>
                    <a:pt x="88" y="57"/>
                  </a:lnTo>
                  <a:lnTo>
                    <a:pt x="94" y="59"/>
                  </a:lnTo>
                  <a:lnTo>
                    <a:pt x="90" y="59"/>
                  </a:lnTo>
                  <a:lnTo>
                    <a:pt x="28" y="73"/>
                  </a:lnTo>
                  <a:lnTo>
                    <a:pt x="0" y="181"/>
                  </a:lnTo>
                  <a:lnTo>
                    <a:pt x="6" y="185"/>
                  </a:lnTo>
                  <a:lnTo>
                    <a:pt x="12" y="187"/>
                  </a:lnTo>
                  <a:lnTo>
                    <a:pt x="28" y="189"/>
                  </a:lnTo>
                  <a:lnTo>
                    <a:pt x="34" y="185"/>
                  </a:lnTo>
                  <a:lnTo>
                    <a:pt x="38" y="181"/>
                  </a:lnTo>
                  <a:lnTo>
                    <a:pt x="54" y="145"/>
                  </a:lnTo>
                  <a:lnTo>
                    <a:pt x="36" y="303"/>
                  </a:lnTo>
                  <a:lnTo>
                    <a:pt x="38" y="309"/>
                  </a:lnTo>
                  <a:lnTo>
                    <a:pt x="52" y="311"/>
                  </a:lnTo>
                  <a:lnTo>
                    <a:pt x="76" y="311"/>
                  </a:lnTo>
                  <a:lnTo>
                    <a:pt x="88" y="309"/>
                  </a:lnTo>
                  <a:lnTo>
                    <a:pt x="94" y="303"/>
                  </a:lnTo>
                  <a:lnTo>
                    <a:pt x="122" y="187"/>
                  </a:lnTo>
                  <a:lnTo>
                    <a:pt x="160" y="303"/>
                  </a:lnTo>
                  <a:lnTo>
                    <a:pt x="162" y="307"/>
                  </a:lnTo>
                  <a:lnTo>
                    <a:pt x="174" y="309"/>
                  </a:lnTo>
                  <a:lnTo>
                    <a:pt x="194" y="309"/>
                  </a:lnTo>
                  <a:lnTo>
                    <a:pt x="210" y="309"/>
                  </a:lnTo>
                  <a:lnTo>
                    <a:pt x="220" y="303"/>
                  </a:lnTo>
                  <a:lnTo>
                    <a:pt x="174" y="145"/>
                  </a:lnTo>
                  <a:lnTo>
                    <a:pt x="196" y="181"/>
                  </a:lnTo>
                  <a:lnTo>
                    <a:pt x="200" y="185"/>
                  </a:lnTo>
                  <a:lnTo>
                    <a:pt x="210" y="187"/>
                  </a:lnTo>
                  <a:lnTo>
                    <a:pt x="218" y="189"/>
                  </a:lnTo>
                  <a:lnTo>
                    <a:pt x="228" y="187"/>
                  </a:lnTo>
                  <a:lnTo>
                    <a:pt x="230" y="181"/>
                  </a:lnTo>
                  <a:lnTo>
                    <a:pt x="186" y="71"/>
                  </a:lnTo>
                  <a:lnTo>
                    <a:pt x="130" y="57"/>
                  </a:lnTo>
                  <a:lnTo>
                    <a:pt x="124" y="57"/>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662" name="Freeform 446" descr="Papyrus"/>
            <p:cNvSpPr>
              <a:spLocks/>
            </p:cNvSpPr>
            <p:nvPr/>
          </p:nvSpPr>
          <p:spPr bwMode="gray">
            <a:xfrm>
              <a:off x="3268" y="200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3" name="Freeform 447"/>
            <p:cNvSpPr>
              <a:spLocks/>
            </p:cNvSpPr>
            <p:nvPr/>
          </p:nvSpPr>
          <p:spPr bwMode="gray">
            <a:xfrm>
              <a:off x="3214" y="1975"/>
              <a:ext cx="8" cy="8"/>
            </a:xfrm>
            <a:custGeom>
              <a:avLst/>
              <a:gdLst>
                <a:gd name="T0" fmla="*/ 8 w 8"/>
                <a:gd name="T1" fmla="*/ 0 h 8"/>
                <a:gd name="T2" fmla="*/ 2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2"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664" name="Freeform 448" descr="Papyrus"/>
            <p:cNvSpPr>
              <a:spLocks/>
            </p:cNvSpPr>
            <p:nvPr/>
          </p:nvSpPr>
          <p:spPr bwMode="gray">
            <a:xfrm>
              <a:off x="3206" y="2033"/>
              <a:ext cx="1" cy="8"/>
            </a:xfrm>
            <a:custGeom>
              <a:avLst/>
              <a:gdLst>
                <a:gd name="T0" fmla="*/ 0 w 1"/>
                <a:gd name="T1" fmla="*/ 0 h 8"/>
                <a:gd name="T2" fmla="*/ 0 w 1"/>
                <a:gd name="T3" fmla="*/ 8 h 8"/>
                <a:gd name="T4" fmla="*/ 0 w 1"/>
                <a:gd name="T5" fmla="*/ 0 h 8"/>
                <a:gd name="T6" fmla="*/ 0 60000 65536"/>
                <a:gd name="T7" fmla="*/ 0 60000 65536"/>
                <a:gd name="T8" fmla="*/ 0 60000 65536"/>
                <a:gd name="T9" fmla="*/ 0 w 1"/>
                <a:gd name="T10" fmla="*/ 0 h 8"/>
                <a:gd name="T11" fmla="*/ 1 w 1"/>
                <a:gd name="T12" fmla="*/ 8 h 8"/>
              </a:gdLst>
              <a:ahLst/>
              <a:cxnLst>
                <a:cxn ang="T6">
                  <a:pos x="T0" y="T1"/>
                </a:cxn>
                <a:cxn ang="T7">
                  <a:pos x="T2" y="T3"/>
                </a:cxn>
                <a:cxn ang="T8">
                  <a:pos x="T4" y="T5"/>
                </a:cxn>
              </a:cxnLst>
              <a:rect l="T9" t="T10" r="T11" b="T12"/>
              <a:pathLst>
                <a:path w="1" h="8">
                  <a:moveTo>
                    <a:pt x="0" y="0"/>
                  </a:move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5" name="Freeform 449" descr="Papyrus"/>
            <p:cNvSpPr>
              <a:spLocks/>
            </p:cNvSpPr>
            <p:nvPr/>
          </p:nvSpPr>
          <p:spPr bwMode="gray">
            <a:xfrm>
              <a:off x="3184" y="2121"/>
              <a:ext cx="22" cy="165"/>
            </a:xfrm>
            <a:custGeom>
              <a:avLst/>
              <a:gdLst>
                <a:gd name="T0" fmla="*/ 0 w 22"/>
                <a:gd name="T1" fmla="*/ 0 h 165"/>
                <a:gd name="T2" fmla="*/ 22 w 22"/>
                <a:gd name="T3" fmla="*/ 157 h 165"/>
                <a:gd name="T4" fmla="*/ 20 w 22"/>
                <a:gd name="T5" fmla="*/ 165 h 165"/>
                <a:gd name="T6" fmla="*/ 0 w 22"/>
                <a:gd name="T7" fmla="*/ 8 h 165"/>
                <a:gd name="T8" fmla="*/ 0 w 22"/>
                <a:gd name="T9" fmla="*/ 0 h 165"/>
                <a:gd name="T10" fmla="*/ 0 60000 65536"/>
                <a:gd name="T11" fmla="*/ 0 60000 65536"/>
                <a:gd name="T12" fmla="*/ 0 60000 65536"/>
                <a:gd name="T13" fmla="*/ 0 60000 65536"/>
                <a:gd name="T14" fmla="*/ 0 60000 65536"/>
                <a:gd name="T15" fmla="*/ 0 w 22"/>
                <a:gd name="T16" fmla="*/ 0 h 165"/>
                <a:gd name="T17" fmla="*/ 22 w 22"/>
                <a:gd name="T18" fmla="*/ 165 h 165"/>
              </a:gdLst>
              <a:ahLst/>
              <a:cxnLst>
                <a:cxn ang="T10">
                  <a:pos x="T0" y="T1"/>
                </a:cxn>
                <a:cxn ang="T11">
                  <a:pos x="T2" y="T3"/>
                </a:cxn>
                <a:cxn ang="T12">
                  <a:pos x="T4" y="T5"/>
                </a:cxn>
                <a:cxn ang="T13">
                  <a:pos x="T6" y="T7"/>
                </a:cxn>
                <a:cxn ang="T14">
                  <a:pos x="T8" y="T9"/>
                </a:cxn>
              </a:cxnLst>
              <a:rect l="T15" t="T16" r="T17" b="T18"/>
              <a:pathLst>
                <a:path w="22" h="165">
                  <a:moveTo>
                    <a:pt x="0" y="0"/>
                  </a:moveTo>
                  <a:lnTo>
                    <a:pt x="22" y="157"/>
                  </a:lnTo>
                  <a:lnTo>
                    <a:pt x="20" y="165"/>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6" name="Freeform 450" descr="Papyrus"/>
            <p:cNvSpPr>
              <a:spLocks/>
            </p:cNvSpPr>
            <p:nvPr/>
          </p:nvSpPr>
          <p:spPr bwMode="gray">
            <a:xfrm>
              <a:off x="3272" y="2163"/>
              <a:ext cx="72" cy="123"/>
            </a:xfrm>
            <a:custGeom>
              <a:avLst/>
              <a:gdLst>
                <a:gd name="T0" fmla="*/ 2 w 72"/>
                <a:gd name="T1" fmla="*/ 0 h 123"/>
                <a:gd name="T2" fmla="*/ 72 w 72"/>
                <a:gd name="T3" fmla="*/ 115 h 123"/>
                <a:gd name="T4" fmla="*/ 72 w 72"/>
                <a:gd name="T5" fmla="*/ 123 h 123"/>
                <a:gd name="T6" fmla="*/ 0 w 72"/>
                <a:gd name="T7" fmla="*/ 8 h 123"/>
                <a:gd name="T8" fmla="*/ 2 w 72"/>
                <a:gd name="T9" fmla="*/ 0 h 123"/>
                <a:gd name="T10" fmla="*/ 0 60000 65536"/>
                <a:gd name="T11" fmla="*/ 0 60000 65536"/>
                <a:gd name="T12" fmla="*/ 0 60000 65536"/>
                <a:gd name="T13" fmla="*/ 0 60000 65536"/>
                <a:gd name="T14" fmla="*/ 0 60000 65536"/>
                <a:gd name="T15" fmla="*/ 0 w 72"/>
                <a:gd name="T16" fmla="*/ 0 h 123"/>
                <a:gd name="T17" fmla="*/ 72 w 72"/>
                <a:gd name="T18" fmla="*/ 123 h 123"/>
              </a:gdLst>
              <a:ahLst/>
              <a:cxnLst>
                <a:cxn ang="T10">
                  <a:pos x="T0" y="T1"/>
                </a:cxn>
                <a:cxn ang="T11">
                  <a:pos x="T2" y="T3"/>
                </a:cxn>
                <a:cxn ang="T12">
                  <a:pos x="T4" y="T5"/>
                </a:cxn>
                <a:cxn ang="T13">
                  <a:pos x="T6" y="T7"/>
                </a:cxn>
                <a:cxn ang="T14">
                  <a:pos x="T8" y="T9"/>
                </a:cxn>
              </a:cxnLst>
              <a:rect l="T15" t="T16" r="T17" b="T18"/>
              <a:pathLst>
                <a:path w="72" h="123">
                  <a:moveTo>
                    <a:pt x="2" y="0"/>
                  </a:moveTo>
                  <a:lnTo>
                    <a:pt x="72" y="115"/>
                  </a:lnTo>
                  <a:lnTo>
                    <a:pt x="72" y="123"/>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7" name="Freeform 451" descr="Papyrus"/>
            <p:cNvSpPr>
              <a:spLocks/>
            </p:cNvSpPr>
            <p:nvPr/>
          </p:nvSpPr>
          <p:spPr bwMode="gray">
            <a:xfrm>
              <a:off x="3320" y="2121"/>
              <a:ext cx="36" cy="42"/>
            </a:xfrm>
            <a:custGeom>
              <a:avLst/>
              <a:gdLst>
                <a:gd name="T0" fmla="*/ 2 w 36"/>
                <a:gd name="T1" fmla="*/ 0 h 42"/>
                <a:gd name="T2" fmla="*/ 36 w 36"/>
                <a:gd name="T3" fmla="*/ 34 h 42"/>
                <a:gd name="T4" fmla="*/ 34 w 36"/>
                <a:gd name="T5" fmla="*/ 42 h 42"/>
                <a:gd name="T6" fmla="*/ 0 w 36"/>
                <a:gd name="T7" fmla="*/ 8 h 42"/>
                <a:gd name="T8" fmla="*/ 2 w 36"/>
                <a:gd name="T9" fmla="*/ 0 h 42"/>
                <a:gd name="T10" fmla="*/ 0 60000 65536"/>
                <a:gd name="T11" fmla="*/ 0 60000 65536"/>
                <a:gd name="T12" fmla="*/ 0 60000 65536"/>
                <a:gd name="T13" fmla="*/ 0 60000 65536"/>
                <a:gd name="T14" fmla="*/ 0 60000 65536"/>
                <a:gd name="T15" fmla="*/ 0 w 36"/>
                <a:gd name="T16" fmla="*/ 0 h 42"/>
                <a:gd name="T17" fmla="*/ 36 w 36"/>
                <a:gd name="T18" fmla="*/ 42 h 42"/>
              </a:gdLst>
              <a:ahLst/>
              <a:cxnLst>
                <a:cxn ang="T10">
                  <a:pos x="T0" y="T1"/>
                </a:cxn>
                <a:cxn ang="T11">
                  <a:pos x="T2" y="T3"/>
                </a:cxn>
                <a:cxn ang="T12">
                  <a:pos x="T4" y="T5"/>
                </a:cxn>
                <a:cxn ang="T13">
                  <a:pos x="T6" y="T7"/>
                </a:cxn>
                <a:cxn ang="T14">
                  <a:pos x="T8" y="T9"/>
                </a:cxn>
              </a:cxnLst>
              <a:rect l="T15" t="T16" r="T17" b="T18"/>
              <a:pathLst>
                <a:path w="36" h="42">
                  <a:moveTo>
                    <a:pt x="2" y="0"/>
                  </a:moveTo>
                  <a:lnTo>
                    <a:pt x="36" y="34"/>
                  </a:lnTo>
                  <a:lnTo>
                    <a:pt x="34" y="4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8" name="Freeform 452" descr="Papyrus"/>
            <p:cNvSpPr>
              <a:spLocks/>
            </p:cNvSpPr>
            <p:nvPr/>
          </p:nvSpPr>
          <p:spPr bwMode="gray">
            <a:xfrm>
              <a:off x="3268" y="2005"/>
              <a:ext cx="2" cy="8"/>
            </a:xfrm>
            <a:custGeom>
              <a:avLst/>
              <a:gdLst>
                <a:gd name="T0" fmla="*/ 2 w 2"/>
                <a:gd name="T1" fmla="*/ 0 h 8"/>
                <a:gd name="T2" fmla="*/ 0 w 2"/>
                <a:gd name="T3" fmla="*/ 8 h 8"/>
                <a:gd name="T4" fmla="*/ 2 w 2"/>
                <a:gd name="T5" fmla="*/ 8 h 8"/>
                <a:gd name="T6" fmla="*/ 2 w 2"/>
                <a:gd name="T7" fmla="*/ 0 h 8"/>
                <a:gd name="T8" fmla="*/ 0 60000 65536"/>
                <a:gd name="T9" fmla="*/ 0 60000 65536"/>
                <a:gd name="T10" fmla="*/ 0 60000 65536"/>
                <a:gd name="T11" fmla="*/ 0 60000 65536"/>
                <a:gd name="T12" fmla="*/ 0 w 2"/>
                <a:gd name="T13" fmla="*/ 0 h 8"/>
                <a:gd name="T14" fmla="*/ 2 w 2"/>
                <a:gd name="T15" fmla="*/ 8 h 8"/>
              </a:gdLst>
              <a:ahLst/>
              <a:cxnLst>
                <a:cxn ang="T8">
                  <a:pos x="T0" y="T1"/>
                </a:cxn>
                <a:cxn ang="T9">
                  <a:pos x="T2" y="T3"/>
                </a:cxn>
                <a:cxn ang="T10">
                  <a:pos x="T4" y="T5"/>
                </a:cxn>
                <a:cxn ang="T11">
                  <a:pos x="T6" y="T7"/>
                </a:cxn>
              </a:cxnLst>
              <a:rect l="T12" t="T13" r="T14" b="T15"/>
              <a:pathLst>
                <a:path w="2" h="8">
                  <a:moveTo>
                    <a:pt x="2" y="0"/>
                  </a:moveTo>
                  <a:lnTo>
                    <a:pt x="0" y="8"/>
                  </a:lnTo>
                  <a:lnTo>
                    <a:pt x="2"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69" name="Freeform 453"/>
            <p:cNvSpPr>
              <a:spLocks/>
            </p:cNvSpPr>
            <p:nvPr/>
          </p:nvSpPr>
          <p:spPr bwMode="gray">
            <a:xfrm>
              <a:off x="3220" y="1975"/>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670" name="Freeform 454"/>
            <p:cNvSpPr>
              <a:spLocks/>
            </p:cNvSpPr>
            <p:nvPr/>
          </p:nvSpPr>
          <p:spPr bwMode="gray">
            <a:xfrm>
              <a:off x="3210" y="1975"/>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671" name="Freeform 455" descr="Papyrus"/>
            <p:cNvSpPr>
              <a:spLocks/>
            </p:cNvSpPr>
            <p:nvPr/>
          </p:nvSpPr>
          <p:spPr bwMode="gray">
            <a:xfrm>
              <a:off x="3174" y="2121"/>
              <a:ext cx="10" cy="44"/>
            </a:xfrm>
            <a:custGeom>
              <a:avLst/>
              <a:gdLst>
                <a:gd name="T0" fmla="*/ 0 w 10"/>
                <a:gd name="T1" fmla="*/ 36 h 44"/>
                <a:gd name="T2" fmla="*/ 10 w 10"/>
                <a:gd name="T3" fmla="*/ 0 h 44"/>
                <a:gd name="T4" fmla="*/ 10 w 10"/>
                <a:gd name="T5" fmla="*/ 8 h 44"/>
                <a:gd name="T6" fmla="*/ 0 w 10"/>
                <a:gd name="T7" fmla="*/ 44 h 44"/>
                <a:gd name="T8" fmla="*/ 0 w 10"/>
                <a:gd name="T9" fmla="*/ 36 h 44"/>
                <a:gd name="T10" fmla="*/ 0 60000 65536"/>
                <a:gd name="T11" fmla="*/ 0 60000 65536"/>
                <a:gd name="T12" fmla="*/ 0 60000 65536"/>
                <a:gd name="T13" fmla="*/ 0 60000 65536"/>
                <a:gd name="T14" fmla="*/ 0 60000 65536"/>
                <a:gd name="T15" fmla="*/ 0 w 10"/>
                <a:gd name="T16" fmla="*/ 0 h 44"/>
                <a:gd name="T17" fmla="*/ 10 w 10"/>
                <a:gd name="T18" fmla="*/ 44 h 44"/>
              </a:gdLst>
              <a:ahLst/>
              <a:cxnLst>
                <a:cxn ang="T10">
                  <a:pos x="T0" y="T1"/>
                </a:cxn>
                <a:cxn ang="T11">
                  <a:pos x="T2" y="T3"/>
                </a:cxn>
                <a:cxn ang="T12">
                  <a:pos x="T4" y="T5"/>
                </a:cxn>
                <a:cxn ang="T13">
                  <a:pos x="T6" y="T7"/>
                </a:cxn>
                <a:cxn ang="T14">
                  <a:pos x="T8" y="T9"/>
                </a:cxn>
              </a:cxnLst>
              <a:rect l="T15" t="T16" r="T17" b="T18"/>
              <a:pathLst>
                <a:path w="10" h="44">
                  <a:moveTo>
                    <a:pt x="0" y="36"/>
                  </a:moveTo>
                  <a:lnTo>
                    <a:pt x="10" y="0"/>
                  </a:lnTo>
                  <a:lnTo>
                    <a:pt x="10" y="8"/>
                  </a:lnTo>
                  <a:lnTo>
                    <a:pt x="0" y="44"/>
                  </a:lnTo>
                  <a:lnTo>
                    <a:pt x="0" y="3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2" name="Freeform 456" descr="Papyrus"/>
            <p:cNvSpPr>
              <a:spLocks/>
            </p:cNvSpPr>
            <p:nvPr/>
          </p:nvSpPr>
          <p:spPr bwMode="gray">
            <a:xfrm>
              <a:off x="3204" y="2278"/>
              <a:ext cx="4" cy="14"/>
            </a:xfrm>
            <a:custGeom>
              <a:avLst/>
              <a:gdLst>
                <a:gd name="T0" fmla="*/ 2 w 4"/>
                <a:gd name="T1" fmla="*/ 0 h 14"/>
                <a:gd name="T2" fmla="*/ 4 w 4"/>
                <a:gd name="T3" fmla="*/ 6 h 14"/>
                <a:gd name="T4" fmla="*/ 4 w 4"/>
                <a:gd name="T5" fmla="*/ 14 h 14"/>
                <a:gd name="T6" fmla="*/ 0 w 4"/>
                <a:gd name="T7" fmla="*/ 8 h 14"/>
                <a:gd name="T8" fmla="*/ 2 w 4"/>
                <a:gd name="T9" fmla="*/ 0 h 14"/>
                <a:gd name="T10" fmla="*/ 0 60000 65536"/>
                <a:gd name="T11" fmla="*/ 0 60000 65536"/>
                <a:gd name="T12" fmla="*/ 0 60000 65536"/>
                <a:gd name="T13" fmla="*/ 0 60000 65536"/>
                <a:gd name="T14" fmla="*/ 0 60000 65536"/>
                <a:gd name="T15" fmla="*/ 0 w 4"/>
                <a:gd name="T16" fmla="*/ 0 h 14"/>
                <a:gd name="T17" fmla="*/ 4 w 4"/>
                <a:gd name="T18" fmla="*/ 14 h 14"/>
              </a:gdLst>
              <a:ahLst/>
              <a:cxnLst>
                <a:cxn ang="T10">
                  <a:pos x="T0" y="T1"/>
                </a:cxn>
                <a:cxn ang="T11">
                  <a:pos x="T2" y="T3"/>
                </a:cxn>
                <a:cxn ang="T12">
                  <a:pos x="T4" y="T5"/>
                </a:cxn>
                <a:cxn ang="T13">
                  <a:pos x="T6" y="T7"/>
                </a:cxn>
                <a:cxn ang="T14">
                  <a:pos x="T8" y="T9"/>
                </a:cxn>
              </a:cxnLst>
              <a:rect l="T15" t="T16" r="T17" b="T18"/>
              <a:pathLst>
                <a:path w="4" h="14">
                  <a:moveTo>
                    <a:pt x="2" y="0"/>
                  </a:moveTo>
                  <a:lnTo>
                    <a:pt x="4" y="6"/>
                  </a:lnTo>
                  <a:lnTo>
                    <a:pt x="4"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3" name="Freeform 457" descr="Papyrus"/>
            <p:cNvSpPr>
              <a:spLocks/>
            </p:cNvSpPr>
            <p:nvPr/>
          </p:nvSpPr>
          <p:spPr bwMode="gray">
            <a:xfrm>
              <a:off x="3270" y="2163"/>
              <a:ext cx="4" cy="123"/>
            </a:xfrm>
            <a:custGeom>
              <a:avLst/>
              <a:gdLst>
                <a:gd name="T0" fmla="*/ 2 w 4"/>
                <a:gd name="T1" fmla="*/ 115 h 123"/>
                <a:gd name="T2" fmla="*/ 4 w 4"/>
                <a:gd name="T3" fmla="*/ 0 h 123"/>
                <a:gd name="T4" fmla="*/ 2 w 4"/>
                <a:gd name="T5" fmla="*/ 8 h 123"/>
                <a:gd name="T6" fmla="*/ 0 w 4"/>
                <a:gd name="T7" fmla="*/ 123 h 123"/>
                <a:gd name="T8" fmla="*/ 2 w 4"/>
                <a:gd name="T9" fmla="*/ 115 h 123"/>
                <a:gd name="T10" fmla="*/ 0 60000 65536"/>
                <a:gd name="T11" fmla="*/ 0 60000 65536"/>
                <a:gd name="T12" fmla="*/ 0 60000 65536"/>
                <a:gd name="T13" fmla="*/ 0 60000 65536"/>
                <a:gd name="T14" fmla="*/ 0 60000 65536"/>
                <a:gd name="T15" fmla="*/ 0 w 4"/>
                <a:gd name="T16" fmla="*/ 0 h 123"/>
                <a:gd name="T17" fmla="*/ 4 w 4"/>
                <a:gd name="T18" fmla="*/ 123 h 123"/>
              </a:gdLst>
              <a:ahLst/>
              <a:cxnLst>
                <a:cxn ang="T10">
                  <a:pos x="T0" y="T1"/>
                </a:cxn>
                <a:cxn ang="T11">
                  <a:pos x="T2" y="T3"/>
                </a:cxn>
                <a:cxn ang="T12">
                  <a:pos x="T4" y="T5"/>
                </a:cxn>
                <a:cxn ang="T13">
                  <a:pos x="T6" y="T7"/>
                </a:cxn>
                <a:cxn ang="T14">
                  <a:pos x="T8" y="T9"/>
                </a:cxn>
              </a:cxnLst>
              <a:rect l="T15" t="T16" r="T17" b="T18"/>
              <a:pathLst>
                <a:path w="4" h="123">
                  <a:moveTo>
                    <a:pt x="2" y="115"/>
                  </a:moveTo>
                  <a:lnTo>
                    <a:pt x="4" y="0"/>
                  </a:lnTo>
                  <a:lnTo>
                    <a:pt x="2" y="8"/>
                  </a:lnTo>
                  <a:lnTo>
                    <a:pt x="0" y="123"/>
                  </a:lnTo>
                  <a:lnTo>
                    <a:pt x="2" y="115"/>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4" name="Freeform 458" descr="Papyrus"/>
            <p:cNvSpPr>
              <a:spLocks/>
            </p:cNvSpPr>
            <p:nvPr/>
          </p:nvSpPr>
          <p:spPr bwMode="gray">
            <a:xfrm>
              <a:off x="3344" y="2278"/>
              <a:ext cx="4" cy="10"/>
            </a:xfrm>
            <a:custGeom>
              <a:avLst/>
              <a:gdLst>
                <a:gd name="T0" fmla="*/ 0 w 4"/>
                <a:gd name="T1" fmla="*/ 0 h 10"/>
                <a:gd name="T2" fmla="*/ 4 w 4"/>
                <a:gd name="T3" fmla="*/ 2 h 10"/>
                <a:gd name="T4" fmla="*/ 4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5" name="Freeform 459" descr="Papyrus"/>
            <p:cNvSpPr>
              <a:spLocks/>
            </p:cNvSpPr>
            <p:nvPr/>
          </p:nvSpPr>
          <p:spPr bwMode="gray">
            <a:xfrm>
              <a:off x="3354" y="2155"/>
              <a:ext cx="6" cy="14"/>
            </a:xfrm>
            <a:custGeom>
              <a:avLst/>
              <a:gdLst>
                <a:gd name="T0" fmla="*/ 2 w 6"/>
                <a:gd name="T1" fmla="*/ 0 h 14"/>
                <a:gd name="T2" fmla="*/ 6 w 6"/>
                <a:gd name="T3" fmla="*/ 6 h 14"/>
                <a:gd name="T4" fmla="*/ 6 w 6"/>
                <a:gd name="T5" fmla="*/ 14 h 14"/>
                <a:gd name="T6" fmla="*/ 0 w 6"/>
                <a:gd name="T7" fmla="*/ 8 h 14"/>
                <a:gd name="T8" fmla="*/ 2 w 6"/>
                <a:gd name="T9" fmla="*/ 0 h 14"/>
                <a:gd name="T10" fmla="*/ 0 60000 65536"/>
                <a:gd name="T11" fmla="*/ 0 60000 65536"/>
                <a:gd name="T12" fmla="*/ 0 60000 65536"/>
                <a:gd name="T13" fmla="*/ 0 60000 65536"/>
                <a:gd name="T14" fmla="*/ 0 60000 65536"/>
                <a:gd name="T15" fmla="*/ 0 w 6"/>
                <a:gd name="T16" fmla="*/ 0 h 14"/>
                <a:gd name="T17" fmla="*/ 6 w 6"/>
                <a:gd name="T18" fmla="*/ 14 h 14"/>
              </a:gdLst>
              <a:ahLst/>
              <a:cxnLst>
                <a:cxn ang="T10">
                  <a:pos x="T0" y="T1"/>
                </a:cxn>
                <a:cxn ang="T11">
                  <a:pos x="T2" y="T3"/>
                </a:cxn>
                <a:cxn ang="T12">
                  <a:pos x="T4" y="T5"/>
                </a:cxn>
                <a:cxn ang="T13">
                  <a:pos x="T6" y="T7"/>
                </a:cxn>
                <a:cxn ang="T14">
                  <a:pos x="T8" y="T9"/>
                </a:cxn>
              </a:cxnLst>
              <a:rect l="T15" t="T16" r="T17" b="T18"/>
              <a:pathLst>
                <a:path w="6" h="14">
                  <a:moveTo>
                    <a:pt x="2" y="0"/>
                  </a:moveTo>
                  <a:lnTo>
                    <a:pt x="6" y="6"/>
                  </a:lnTo>
                  <a:lnTo>
                    <a:pt x="6" y="14"/>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6" name="Freeform 460" descr="Papyrus"/>
            <p:cNvSpPr>
              <a:spLocks/>
            </p:cNvSpPr>
            <p:nvPr/>
          </p:nvSpPr>
          <p:spPr bwMode="gray">
            <a:xfrm>
              <a:off x="3270" y="2005"/>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7" name="Freeform 461" descr="Papyrus"/>
            <p:cNvSpPr>
              <a:spLocks/>
            </p:cNvSpPr>
            <p:nvPr/>
          </p:nvSpPr>
          <p:spPr bwMode="gray">
            <a:xfrm>
              <a:off x="3226" y="1977"/>
              <a:ext cx="6" cy="10"/>
            </a:xfrm>
            <a:custGeom>
              <a:avLst/>
              <a:gdLst>
                <a:gd name="T0" fmla="*/ 6 w 6"/>
                <a:gd name="T1" fmla="*/ 2 h 10"/>
                <a:gd name="T2" fmla="*/ 0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6" y="10"/>
                  </a:lnTo>
                  <a:lnTo>
                    <a:pt x="6"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78" name="Freeform 462"/>
            <p:cNvSpPr>
              <a:spLocks/>
            </p:cNvSpPr>
            <p:nvPr/>
          </p:nvSpPr>
          <p:spPr bwMode="gray">
            <a:xfrm>
              <a:off x="3204" y="1973"/>
              <a:ext cx="6" cy="10"/>
            </a:xfrm>
            <a:custGeom>
              <a:avLst/>
              <a:gdLst>
                <a:gd name="T0" fmla="*/ 6 w 6"/>
                <a:gd name="T1" fmla="*/ 2 h 10"/>
                <a:gd name="T2" fmla="*/ 0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6" y="10"/>
                  </a:lnTo>
                  <a:lnTo>
                    <a:pt x="6" y="2"/>
                  </a:lnTo>
                  <a:close/>
                </a:path>
              </a:pathLst>
            </a:custGeom>
            <a:solidFill>
              <a:srgbClr val="FFFFFF"/>
            </a:solidFill>
            <a:ln w="6350">
              <a:solidFill>
                <a:srgbClr val="000000"/>
              </a:solidFill>
              <a:round/>
              <a:headEnd/>
              <a:tailEnd/>
            </a:ln>
          </p:spPr>
          <p:txBody>
            <a:bodyPr/>
            <a:lstStyle/>
            <a:p>
              <a:endParaRPr lang="fr-FR"/>
            </a:p>
          </p:txBody>
        </p:sp>
        <p:sp>
          <p:nvSpPr>
            <p:cNvPr id="9679" name="Freeform 463" descr="Papyrus"/>
            <p:cNvSpPr>
              <a:spLocks/>
            </p:cNvSpPr>
            <p:nvPr/>
          </p:nvSpPr>
          <p:spPr bwMode="gray">
            <a:xfrm>
              <a:off x="3170" y="2157"/>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0" name="Freeform 464" descr="Papyrus"/>
            <p:cNvSpPr>
              <a:spLocks/>
            </p:cNvSpPr>
            <p:nvPr/>
          </p:nvSpPr>
          <p:spPr bwMode="gray">
            <a:xfrm>
              <a:off x="3264" y="2278"/>
              <a:ext cx="8" cy="12"/>
            </a:xfrm>
            <a:custGeom>
              <a:avLst/>
              <a:gdLst>
                <a:gd name="T0" fmla="*/ 0 w 8"/>
                <a:gd name="T1" fmla="*/ 4 h 12"/>
                <a:gd name="T2" fmla="*/ 8 w 8"/>
                <a:gd name="T3" fmla="*/ 0 h 12"/>
                <a:gd name="T4" fmla="*/ 6 w 8"/>
                <a:gd name="T5" fmla="*/ 8 h 12"/>
                <a:gd name="T6" fmla="*/ 0 w 8"/>
                <a:gd name="T7" fmla="*/ 12 h 12"/>
                <a:gd name="T8" fmla="*/ 0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0" y="4"/>
                  </a:moveTo>
                  <a:lnTo>
                    <a:pt x="8" y="0"/>
                  </a:lnTo>
                  <a:lnTo>
                    <a:pt x="6"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1" name="Freeform 465" descr="Papyrus"/>
            <p:cNvSpPr>
              <a:spLocks/>
            </p:cNvSpPr>
            <p:nvPr/>
          </p:nvSpPr>
          <p:spPr bwMode="gray">
            <a:xfrm>
              <a:off x="3360" y="2161"/>
              <a:ext cx="12" cy="10"/>
            </a:xfrm>
            <a:custGeom>
              <a:avLst/>
              <a:gdLst>
                <a:gd name="T0" fmla="*/ 0 w 12"/>
                <a:gd name="T1" fmla="*/ 0 h 10"/>
                <a:gd name="T2" fmla="*/ 12 w 12"/>
                <a:gd name="T3" fmla="*/ 2 h 10"/>
                <a:gd name="T4" fmla="*/ 10 w 12"/>
                <a:gd name="T5" fmla="*/ 10 h 10"/>
                <a:gd name="T6" fmla="*/ 0 w 12"/>
                <a:gd name="T7" fmla="*/ 8 h 10"/>
                <a:gd name="T8" fmla="*/ 0 w 12"/>
                <a:gd name="T9" fmla="*/ 0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0" y="0"/>
                  </a:moveTo>
                  <a:lnTo>
                    <a:pt x="12" y="2"/>
                  </a:lnTo>
                  <a:lnTo>
                    <a:pt x="10"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2" name="Freeform 466" descr="Papyrus"/>
            <p:cNvSpPr>
              <a:spLocks/>
            </p:cNvSpPr>
            <p:nvPr/>
          </p:nvSpPr>
          <p:spPr bwMode="gray">
            <a:xfrm>
              <a:off x="3270" y="2009"/>
              <a:ext cx="1" cy="10"/>
            </a:xfrm>
            <a:custGeom>
              <a:avLst/>
              <a:gdLst>
                <a:gd name="T0" fmla="*/ 0 w 1"/>
                <a:gd name="T1" fmla="*/ 2 h 10"/>
                <a:gd name="T2" fmla="*/ 0 w 1"/>
                <a:gd name="T3" fmla="*/ 0 h 10"/>
                <a:gd name="T4" fmla="*/ 0 w 1"/>
                <a:gd name="T5" fmla="*/ 8 h 10"/>
                <a:gd name="T6" fmla="*/ 0 w 1"/>
                <a:gd name="T7" fmla="*/ 10 h 10"/>
                <a:gd name="T8" fmla="*/ 0 w 1"/>
                <a:gd name="T9" fmla="*/ 2 h 10"/>
                <a:gd name="T10" fmla="*/ 0 60000 65536"/>
                <a:gd name="T11" fmla="*/ 0 60000 65536"/>
                <a:gd name="T12" fmla="*/ 0 60000 65536"/>
                <a:gd name="T13" fmla="*/ 0 60000 65536"/>
                <a:gd name="T14" fmla="*/ 0 60000 65536"/>
                <a:gd name="T15" fmla="*/ 0 w 1"/>
                <a:gd name="T16" fmla="*/ 0 h 10"/>
                <a:gd name="T17" fmla="*/ 1 w 1"/>
                <a:gd name="T18" fmla="*/ 10 h 10"/>
              </a:gdLst>
              <a:ahLst/>
              <a:cxnLst>
                <a:cxn ang="T10">
                  <a:pos x="T0" y="T1"/>
                </a:cxn>
                <a:cxn ang="T11">
                  <a:pos x="T2" y="T3"/>
                </a:cxn>
                <a:cxn ang="T12">
                  <a:pos x="T4" y="T5"/>
                </a:cxn>
                <a:cxn ang="T13">
                  <a:pos x="T6" y="T7"/>
                </a:cxn>
                <a:cxn ang="T14">
                  <a:pos x="T8" y="T9"/>
                </a:cxn>
              </a:cxnLst>
              <a:rect l="T15" t="T16" r="T17" b="T18"/>
              <a:pathLst>
                <a:path w="1" h="10">
                  <a:moveTo>
                    <a:pt x="0" y="2"/>
                  </a:moveTo>
                  <a:lnTo>
                    <a:pt x="0" y="0"/>
                  </a:lnTo>
                  <a:lnTo>
                    <a:pt x="0"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3" name="Freeform 467" descr="Papyrus"/>
            <p:cNvSpPr>
              <a:spLocks/>
            </p:cNvSpPr>
            <p:nvPr/>
          </p:nvSpPr>
          <p:spPr bwMode="gray">
            <a:xfrm>
              <a:off x="3232" y="1979"/>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4" name="Freeform 468"/>
            <p:cNvSpPr>
              <a:spLocks/>
            </p:cNvSpPr>
            <p:nvPr/>
          </p:nvSpPr>
          <p:spPr bwMode="gray">
            <a:xfrm>
              <a:off x="3200" y="1973"/>
              <a:ext cx="4" cy="8"/>
            </a:xfrm>
            <a:custGeom>
              <a:avLst/>
              <a:gdLst>
                <a:gd name="T0" fmla="*/ 4 w 4"/>
                <a:gd name="T1" fmla="*/ 0 h 8"/>
                <a:gd name="T2" fmla="*/ 2 w 4"/>
                <a:gd name="T3" fmla="*/ 0 h 8"/>
                <a:gd name="T4" fmla="*/ 0 w 4"/>
                <a:gd name="T5" fmla="*/ 8 h 8"/>
                <a:gd name="T6" fmla="*/ 4 w 4"/>
                <a:gd name="T7" fmla="*/ 8 h 8"/>
                <a:gd name="T8" fmla="*/ 4 w 4"/>
                <a:gd name="T9" fmla="*/ 0 h 8"/>
                <a:gd name="T10" fmla="*/ 0 60000 65536"/>
                <a:gd name="T11" fmla="*/ 0 60000 65536"/>
                <a:gd name="T12" fmla="*/ 0 60000 65536"/>
                <a:gd name="T13" fmla="*/ 0 60000 65536"/>
                <a:gd name="T14" fmla="*/ 0 60000 65536"/>
                <a:gd name="T15" fmla="*/ 0 w 4"/>
                <a:gd name="T16" fmla="*/ 0 h 8"/>
                <a:gd name="T17" fmla="*/ 4 w 4"/>
                <a:gd name="T18" fmla="*/ 8 h 8"/>
              </a:gdLst>
              <a:ahLst/>
              <a:cxnLst>
                <a:cxn ang="T10">
                  <a:pos x="T0" y="T1"/>
                </a:cxn>
                <a:cxn ang="T11">
                  <a:pos x="T2" y="T3"/>
                </a:cxn>
                <a:cxn ang="T12">
                  <a:pos x="T4" y="T5"/>
                </a:cxn>
                <a:cxn ang="T13">
                  <a:pos x="T6" y="T7"/>
                </a:cxn>
                <a:cxn ang="T14">
                  <a:pos x="T8" y="T9"/>
                </a:cxn>
              </a:cxnLst>
              <a:rect l="T15" t="T16" r="T17" b="T18"/>
              <a:pathLst>
                <a:path w="4" h="8">
                  <a:moveTo>
                    <a:pt x="4" y="0"/>
                  </a:moveTo>
                  <a:lnTo>
                    <a:pt x="2" y="0"/>
                  </a:lnTo>
                  <a:lnTo>
                    <a:pt x="0" y="8"/>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685" name="Freeform 469" descr="Papyrus"/>
            <p:cNvSpPr>
              <a:spLocks/>
            </p:cNvSpPr>
            <p:nvPr/>
          </p:nvSpPr>
          <p:spPr bwMode="gray">
            <a:xfrm>
              <a:off x="3162" y="2159"/>
              <a:ext cx="8" cy="12"/>
            </a:xfrm>
            <a:custGeom>
              <a:avLst/>
              <a:gdLst>
                <a:gd name="T0" fmla="*/ 2 w 8"/>
                <a:gd name="T1" fmla="*/ 4 h 12"/>
                <a:gd name="T2" fmla="*/ 8 w 8"/>
                <a:gd name="T3" fmla="*/ 0 h 12"/>
                <a:gd name="T4" fmla="*/ 8 w 8"/>
                <a:gd name="T5" fmla="*/ 8 h 12"/>
                <a:gd name="T6" fmla="*/ 0 w 8"/>
                <a:gd name="T7" fmla="*/ 12 h 12"/>
                <a:gd name="T8" fmla="*/ 2 w 8"/>
                <a:gd name="T9" fmla="*/ 4 h 12"/>
                <a:gd name="T10" fmla="*/ 0 60000 65536"/>
                <a:gd name="T11" fmla="*/ 0 60000 65536"/>
                <a:gd name="T12" fmla="*/ 0 60000 65536"/>
                <a:gd name="T13" fmla="*/ 0 60000 65536"/>
                <a:gd name="T14" fmla="*/ 0 60000 65536"/>
                <a:gd name="T15" fmla="*/ 0 w 8"/>
                <a:gd name="T16" fmla="*/ 0 h 12"/>
                <a:gd name="T17" fmla="*/ 8 w 8"/>
                <a:gd name="T18" fmla="*/ 12 h 12"/>
              </a:gdLst>
              <a:ahLst/>
              <a:cxnLst>
                <a:cxn ang="T10">
                  <a:pos x="T0" y="T1"/>
                </a:cxn>
                <a:cxn ang="T11">
                  <a:pos x="T2" y="T3"/>
                </a:cxn>
                <a:cxn ang="T12">
                  <a:pos x="T4" y="T5"/>
                </a:cxn>
                <a:cxn ang="T13">
                  <a:pos x="T6" y="T7"/>
                </a:cxn>
                <a:cxn ang="T14">
                  <a:pos x="T8" y="T9"/>
                </a:cxn>
              </a:cxnLst>
              <a:rect l="T15" t="T16" r="T17" b="T18"/>
              <a:pathLst>
                <a:path w="8" h="12">
                  <a:moveTo>
                    <a:pt x="2" y="4"/>
                  </a:moveTo>
                  <a:lnTo>
                    <a:pt x="8" y="0"/>
                  </a:lnTo>
                  <a:lnTo>
                    <a:pt x="8"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6" name="Freeform 470" descr="Papyrus"/>
            <p:cNvSpPr>
              <a:spLocks/>
            </p:cNvSpPr>
            <p:nvPr/>
          </p:nvSpPr>
          <p:spPr bwMode="gray">
            <a:xfrm>
              <a:off x="3250" y="2282"/>
              <a:ext cx="14" cy="12"/>
            </a:xfrm>
            <a:custGeom>
              <a:avLst/>
              <a:gdLst>
                <a:gd name="T0" fmla="*/ 2 w 14"/>
                <a:gd name="T1" fmla="*/ 4 h 12"/>
                <a:gd name="T2" fmla="*/ 14 w 14"/>
                <a:gd name="T3" fmla="*/ 0 h 12"/>
                <a:gd name="T4" fmla="*/ 14 w 14"/>
                <a:gd name="T5" fmla="*/ 8 h 12"/>
                <a:gd name="T6" fmla="*/ 0 w 14"/>
                <a:gd name="T7" fmla="*/ 12 h 12"/>
                <a:gd name="T8" fmla="*/ 2 w 14"/>
                <a:gd name="T9" fmla="*/ 4 h 12"/>
                <a:gd name="T10" fmla="*/ 0 60000 65536"/>
                <a:gd name="T11" fmla="*/ 0 60000 65536"/>
                <a:gd name="T12" fmla="*/ 0 60000 65536"/>
                <a:gd name="T13" fmla="*/ 0 60000 65536"/>
                <a:gd name="T14" fmla="*/ 0 60000 65536"/>
                <a:gd name="T15" fmla="*/ 0 w 14"/>
                <a:gd name="T16" fmla="*/ 0 h 12"/>
                <a:gd name="T17" fmla="*/ 14 w 14"/>
                <a:gd name="T18" fmla="*/ 12 h 12"/>
              </a:gdLst>
              <a:ahLst/>
              <a:cxnLst>
                <a:cxn ang="T10">
                  <a:pos x="T0" y="T1"/>
                </a:cxn>
                <a:cxn ang="T11">
                  <a:pos x="T2" y="T3"/>
                </a:cxn>
                <a:cxn ang="T12">
                  <a:pos x="T4" y="T5"/>
                </a:cxn>
                <a:cxn ang="T13">
                  <a:pos x="T6" y="T7"/>
                </a:cxn>
                <a:cxn ang="T14">
                  <a:pos x="T8" y="T9"/>
                </a:cxn>
              </a:cxnLst>
              <a:rect l="T15" t="T16" r="T17" b="T18"/>
              <a:pathLst>
                <a:path w="14" h="12">
                  <a:moveTo>
                    <a:pt x="2" y="4"/>
                  </a:moveTo>
                  <a:lnTo>
                    <a:pt x="14" y="0"/>
                  </a:lnTo>
                  <a:lnTo>
                    <a:pt x="14" y="8"/>
                  </a:lnTo>
                  <a:lnTo>
                    <a:pt x="0"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7" name="Freeform 471" descr="Papyrus"/>
            <p:cNvSpPr>
              <a:spLocks/>
            </p:cNvSpPr>
            <p:nvPr/>
          </p:nvSpPr>
          <p:spPr bwMode="gray">
            <a:xfrm>
              <a:off x="3270" y="2011"/>
              <a:ext cx="1" cy="12"/>
            </a:xfrm>
            <a:custGeom>
              <a:avLst/>
              <a:gdLst>
                <a:gd name="T0" fmla="*/ 0 w 1"/>
                <a:gd name="T1" fmla="*/ 4 h 12"/>
                <a:gd name="T2" fmla="*/ 0 w 1"/>
                <a:gd name="T3" fmla="*/ 0 h 12"/>
                <a:gd name="T4" fmla="*/ 0 w 1"/>
                <a:gd name="T5" fmla="*/ 8 h 12"/>
                <a:gd name="T6" fmla="*/ 0 w 1"/>
                <a:gd name="T7" fmla="*/ 12 h 12"/>
                <a:gd name="T8" fmla="*/ 0 w 1"/>
                <a:gd name="T9" fmla="*/ 4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4"/>
                  </a:moveTo>
                  <a:lnTo>
                    <a:pt x="0" y="0"/>
                  </a:lnTo>
                  <a:lnTo>
                    <a:pt x="0"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8" name="Freeform 472" descr="Papyrus"/>
            <p:cNvSpPr>
              <a:spLocks/>
            </p:cNvSpPr>
            <p:nvPr/>
          </p:nvSpPr>
          <p:spPr bwMode="gray">
            <a:xfrm>
              <a:off x="3236" y="1979"/>
              <a:ext cx="6" cy="10"/>
            </a:xfrm>
            <a:custGeom>
              <a:avLst/>
              <a:gdLst>
                <a:gd name="T0" fmla="*/ 6 w 6"/>
                <a:gd name="T1" fmla="*/ 2 h 10"/>
                <a:gd name="T2" fmla="*/ 2 w 6"/>
                <a:gd name="T3" fmla="*/ 0 h 10"/>
                <a:gd name="T4" fmla="*/ 0 w 6"/>
                <a:gd name="T5" fmla="*/ 8 h 10"/>
                <a:gd name="T6" fmla="*/ 6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2" y="0"/>
                  </a:lnTo>
                  <a:lnTo>
                    <a:pt x="0" y="8"/>
                  </a:lnTo>
                  <a:lnTo>
                    <a:pt x="6" y="10"/>
                  </a:lnTo>
                  <a:lnTo>
                    <a:pt x="6"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89" name="Freeform 473"/>
            <p:cNvSpPr>
              <a:spLocks/>
            </p:cNvSpPr>
            <p:nvPr/>
          </p:nvSpPr>
          <p:spPr bwMode="gray">
            <a:xfrm>
              <a:off x="3200" y="1973"/>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solidFill>
              <a:srgbClr val="FFFFFF"/>
            </a:solidFill>
            <a:ln w="6350">
              <a:solidFill>
                <a:srgbClr val="000000"/>
              </a:solidFill>
              <a:round/>
              <a:headEnd/>
              <a:tailEnd/>
            </a:ln>
          </p:spPr>
          <p:txBody>
            <a:bodyPr/>
            <a:lstStyle/>
            <a:p>
              <a:endParaRPr lang="fr-FR"/>
            </a:p>
          </p:txBody>
        </p:sp>
        <p:sp>
          <p:nvSpPr>
            <p:cNvPr id="9690" name="Freeform 474" descr="Papyrus"/>
            <p:cNvSpPr>
              <a:spLocks/>
            </p:cNvSpPr>
            <p:nvPr/>
          </p:nvSpPr>
          <p:spPr bwMode="gray">
            <a:xfrm>
              <a:off x="3224" y="2284"/>
              <a:ext cx="28" cy="10"/>
            </a:xfrm>
            <a:custGeom>
              <a:avLst/>
              <a:gdLst>
                <a:gd name="T0" fmla="*/ 2 w 28"/>
                <a:gd name="T1" fmla="*/ 0 h 10"/>
                <a:gd name="T2" fmla="*/ 28 w 28"/>
                <a:gd name="T3" fmla="*/ 2 h 10"/>
                <a:gd name="T4" fmla="*/ 26 w 28"/>
                <a:gd name="T5" fmla="*/ 10 h 10"/>
                <a:gd name="T6" fmla="*/ 0 w 28"/>
                <a:gd name="T7" fmla="*/ 8 h 10"/>
                <a:gd name="T8" fmla="*/ 2 w 28"/>
                <a:gd name="T9" fmla="*/ 0 h 10"/>
                <a:gd name="T10" fmla="*/ 0 60000 65536"/>
                <a:gd name="T11" fmla="*/ 0 60000 65536"/>
                <a:gd name="T12" fmla="*/ 0 60000 65536"/>
                <a:gd name="T13" fmla="*/ 0 60000 65536"/>
                <a:gd name="T14" fmla="*/ 0 60000 65536"/>
                <a:gd name="T15" fmla="*/ 0 w 28"/>
                <a:gd name="T16" fmla="*/ 0 h 10"/>
                <a:gd name="T17" fmla="*/ 28 w 28"/>
                <a:gd name="T18" fmla="*/ 10 h 10"/>
              </a:gdLst>
              <a:ahLst/>
              <a:cxnLst>
                <a:cxn ang="T10">
                  <a:pos x="T0" y="T1"/>
                </a:cxn>
                <a:cxn ang="T11">
                  <a:pos x="T2" y="T3"/>
                </a:cxn>
                <a:cxn ang="T12">
                  <a:pos x="T4" y="T5"/>
                </a:cxn>
                <a:cxn ang="T13">
                  <a:pos x="T6" y="T7"/>
                </a:cxn>
                <a:cxn ang="T14">
                  <a:pos x="T8" y="T9"/>
                </a:cxn>
              </a:cxnLst>
              <a:rect l="T15" t="T16" r="T17" b="T18"/>
              <a:pathLst>
                <a:path w="28" h="10">
                  <a:moveTo>
                    <a:pt x="2" y="0"/>
                  </a:moveTo>
                  <a:lnTo>
                    <a:pt x="28" y="2"/>
                  </a:lnTo>
                  <a:lnTo>
                    <a:pt x="2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1" name="Freeform 475" descr="Papyrus"/>
            <p:cNvSpPr>
              <a:spLocks/>
            </p:cNvSpPr>
            <p:nvPr/>
          </p:nvSpPr>
          <p:spPr bwMode="gray">
            <a:xfrm>
              <a:off x="3268" y="2015"/>
              <a:ext cx="2" cy="10"/>
            </a:xfrm>
            <a:custGeom>
              <a:avLst/>
              <a:gdLst>
                <a:gd name="T0" fmla="*/ 0 w 2"/>
                <a:gd name="T1" fmla="*/ 2 h 10"/>
                <a:gd name="T2" fmla="*/ 2 w 2"/>
                <a:gd name="T3" fmla="*/ 0 h 10"/>
                <a:gd name="T4" fmla="*/ 2 w 2"/>
                <a:gd name="T5" fmla="*/ 8 h 10"/>
                <a:gd name="T6" fmla="*/ 0 w 2"/>
                <a:gd name="T7" fmla="*/ 10 h 10"/>
                <a:gd name="T8" fmla="*/ 0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2"/>
                  </a:moveTo>
                  <a:lnTo>
                    <a:pt x="2" y="0"/>
                  </a:lnTo>
                  <a:lnTo>
                    <a:pt x="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2" name="Freeform 476" descr="Papyrus"/>
            <p:cNvSpPr>
              <a:spLocks/>
            </p:cNvSpPr>
            <p:nvPr/>
          </p:nvSpPr>
          <p:spPr bwMode="gray">
            <a:xfrm>
              <a:off x="3242" y="1981"/>
              <a:ext cx="4" cy="10"/>
            </a:xfrm>
            <a:custGeom>
              <a:avLst/>
              <a:gdLst>
                <a:gd name="T0" fmla="*/ 4 w 4"/>
                <a:gd name="T1" fmla="*/ 2 h 10"/>
                <a:gd name="T2" fmla="*/ 0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4"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3" name="Freeform 477"/>
            <p:cNvSpPr>
              <a:spLocks/>
            </p:cNvSpPr>
            <p:nvPr/>
          </p:nvSpPr>
          <p:spPr bwMode="gray">
            <a:xfrm>
              <a:off x="3192" y="1973"/>
              <a:ext cx="10" cy="10"/>
            </a:xfrm>
            <a:custGeom>
              <a:avLst/>
              <a:gdLst>
                <a:gd name="T0" fmla="*/ 10 w 10"/>
                <a:gd name="T1" fmla="*/ 0 h 10"/>
                <a:gd name="T2" fmla="*/ 2 w 10"/>
                <a:gd name="T3" fmla="*/ 2 h 10"/>
                <a:gd name="T4" fmla="*/ 0 w 10"/>
                <a:gd name="T5" fmla="*/ 10 h 10"/>
                <a:gd name="T6" fmla="*/ 8 w 10"/>
                <a:gd name="T7" fmla="*/ 8 h 10"/>
                <a:gd name="T8" fmla="*/ 10 w 10"/>
                <a:gd name="T9" fmla="*/ 0 h 10"/>
                <a:gd name="T10" fmla="*/ 0 60000 65536"/>
                <a:gd name="T11" fmla="*/ 0 60000 65536"/>
                <a:gd name="T12" fmla="*/ 0 60000 65536"/>
                <a:gd name="T13" fmla="*/ 0 60000 65536"/>
                <a:gd name="T14" fmla="*/ 0 60000 65536"/>
                <a:gd name="T15" fmla="*/ 0 w 10"/>
                <a:gd name="T16" fmla="*/ 0 h 10"/>
                <a:gd name="T17" fmla="*/ 10 w 10"/>
                <a:gd name="T18" fmla="*/ 10 h 10"/>
              </a:gdLst>
              <a:ahLst/>
              <a:cxnLst>
                <a:cxn ang="T10">
                  <a:pos x="T0" y="T1"/>
                </a:cxn>
                <a:cxn ang="T11">
                  <a:pos x="T2" y="T3"/>
                </a:cxn>
                <a:cxn ang="T12">
                  <a:pos x="T4" y="T5"/>
                </a:cxn>
                <a:cxn ang="T13">
                  <a:pos x="T6" y="T7"/>
                </a:cxn>
                <a:cxn ang="T14">
                  <a:pos x="T8" y="T9"/>
                </a:cxn>
              </a:cxnLst>
              <a:rect l="T15" t="T16" r="T17" b="T18"/>
              <a:pathLst>
                <a:path w="10" h="10">
                  <a:moveTo>
                    <a:pt x="10" y="0"/>
                  </a:moveTo>
                  <a:lnTo>
                    <a:pt x="2" y="2"/>
                  </a:lnTo>
                  <a:lnTo>
                    <a:pt x="0" y="10"/>
                  </a:lnTo>
                  <a:lnTo>
                    <a:pt x="8" y="8"/>
                  </a:lnTo>
                  <a:lnTo>
                    <a:pt x="10" y="0"/>
                  </a:lnTo>
                  <a:close/>
                </a:path>
              </a:pathLst>
            </a:custGeom>
            <a:solidFill>
              <a:srgbClr val="FFFFFF"/>
            </a:solidFill>
            <a:ln w="6350">
              <a:solidFill>
                <a:srgbClr val="000000"/>
              </a:solidFill>
              <a:round/>
              <a:headEnd/>
              <a:tailEnd/>
            </a:ln>
          </p:spPr>
          <p:txBody>
            <a:bodyPr/>
            <a:lstStyle/>
            <a:p>
              <a:endParaRPr lang="fr-FR"/>
            </a:p>
          </p:txBody>
        </p:sp>
        <p:sp>
          <p:nvSpPr>
            <p:cNvPr id="9694" name="Freeform 478" descr="Papyrus"/>
            <p:cNvSpPr>
              <a:spLocks/>
            </p:cNvSpPr>
            <p:nvPr/>
          </p:nvSpPr>
          <p:spPr bwMode="gray">
            <a:xfrm>
              <a:off x="3208" y="2284"/>
              <a:ext cx="18" cy="8"/>
            </a:xfrm>
            <a:custGeom>
              <a:avLst/>
              <a:gdLst>
                <a:gd name="T0" fmla="*/ 0 w 18"/>
                <a:gd name="T1" fmla="*/ 0 h 8"/>
                <a:gd name="T2" fmla="*/ 18 w 18"/>
                <a:gd name="T3" fmla="*/ 0 h 8"/>
                <a:gd name="T4" fmla="*/ 16 w 18"/>
                <a:gd name="T5" fmla="*/ 8 h 8"/>
                <a:gd name="T6" fmla="*/ 0 w 18"/>
                <a:gd name="T7" fmla="*/ 8 h 8"/>
                <a:gd name="T8" fmla="*/ 0 w 18"/>
                <a:gd name="T9" fmla="*/ 0 h 8"/>
                <a:gd name="T10" fmla="*/ 0 60000 65536"/>
                <a:gd name="T11" fmla="*/ 0 60000 65536"/>
                <a:gd name="T12" fmla="*/ 0 60000 65536"/>
                <a:gd name="T13" fmla="*/ 0 60000 65536"/>
                <a:gd name="T14" fmla="*/ 0 60000 65536"/>
                <a:gd name="T15" fmla="*/ 0 w 18"/>
                <a:gd name="T16" fmla="*/ 0 h 8"/>
                <a:gd name="T17" fmla="*/ 18 w 18"/>
                <a:gd name="T18" fmla="*/ 8 h 8"/>
              </a:gdLst>
              <a:ahLst/>
              <a:cxnLst>
                <a:cxn ang="T10">
                  <a:pos x="T0" y="T1"/>
                </a:cxn>
                <a:cxn ang="T11">
                  <a:pos x="T2" y="T3"/>
                </a:cxn>
                <a:cxn ang="T12">
                  <a:pos x="T4" y="T5"/>
                </a:cxn>
                <a:cxn ang="T13">
                  <a:pos x="T6" y="T7"/>
                </a:cxn>
                <a:cxn ang="T14">
                  <a:pos x="T8" y="T9"/>
                </a:cxn>
              </a:cxnLst>
              <a:rect l="T15" t="T16" r="T17" b="T18"/>
              <a:pathLst>
                <a:path w="18" h="8">
                  <a:moveTo>
                    <a:pt x="0" y="0"/>
                  </a:moveTo>
                  <a:lnTo>
                    <a:pt x="18" y="0"/>
                  </a:lnTo>
                  <a:lnTo>
                    <a:pt x="16"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5" name="Freeform 479" descr="Papyrus"/>
            <p:cNvSpPr>
              <a:spLocks/>
            </p:cNvSpPr>
            <p:nvPr/>
          </p:nvSpPr>
          <p:spPr bwMode="gray">
            <a:xfrm>
              <a:off x="3266" y="2017"/>
              <a:ext cx="2" cy="10"/>
            </a:xfrm>
            <a:custGeom>
              <a:avLst/>
              <a:gdLst>
                <a:gd name="T0" fmla="*/ 2 w 2"/>
                <a:gd name="T1" fmla="*/ 2 h 10"/>
                <a:gd name="T2" fmla="*/ 2 w 2"/>
                <a:gd name="T3" fmla="*/ 0 h 10"/>
                <a:gd name="T4" fmla="*/ 2 w 2"/>
                <a:gd name="T5" fmla="*/ 8 h 10"/>
                <a:gd name="T6" fmla="*/ 0 w 2"/>
                <a:gd name="T7" fmla="*/ 10 h 10"/>
                <a:gd name="T8" fmla="*/ 2 w 2"/>
                <a:gd name="T9" fmla="*/ 2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2"/>
                  </a:moveTo>
                  <a:lnTo>
                    <a:pt x="2" y="0"/>
                  </a:lnTo>
                  <a:lnTo>
                    <a:pt x="2"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6" name="Freeform 480" descr="Papyrus"/>
            <p:cNvSpPr>
              <a:spLocks/>
            </p:cNvSpPr>
            <p:nvPr/>
          </p:nvSpPr>
          <p:spPr bwMode="gray">
            <a:xfrm>
              <a:off x="3246" y="1983"/>
              <a:ext cx="6" cy="10"/>
            </a:xfrm>
            <a:custGeom>
              <a:avLst/>
              <a:gdLst>
                <a:gd name="T0" fmla="*/ 6 w 6"/>
                <a:gd name="T1" fmla="*/ 2 h 10"/>
                <a:gd name="T2" fmla="*/ 0 w 6"/>
                <a:gd name="T3" fmla="*/ 0 h 10"/>
                <a:gd name="T4" fmla="*/ 0 w 6"/>
                <a:gd name="T5" fmla="*/ 8 h 10"/>
                <a:gd name="T6" fmla="*/ 4 w 6"/>
                <a:gd name="T7" fmla="*/ 10 h 10"/>
                <a:gd name="T8" fmla="*/ 6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2"/>
                  </a:moveTo>
                  <a:lnTo>
                    <a:pt x="0" y="0"/>
                  </a:lnTo>
                  <a:lnTo>
                    <a:pt x="0" y="8"/>
                  </a:lnTo>
                  <a:lnTo>
                    <a:pt x="4" y="10"/>
                  </a:lnTo>
                  <a:lnTo>
                    <a:pt x="6"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7" name="Freeform 481"/>
            <p:cNvSpPr>
              <a:spLocks/>
            </p:cNvSpPr>
            <p:nvPr/>
          </p:nvSpPr>
          <p:spPr bwMode="gray">
            <a:xfrm>
              <a:off x="3186" y="1975"/>
              <a:ext cx="8" cy="8"/>
            </a:xfrm>
            <a:custGeom>
              <a:avLst/>
              <a:gdLst>
                <a:gd name="T0" fmla="*/ 8 w 8"/>
                <a:gd name="T1" fmla="*/ 0 h 8"/>
                <a:gd name="T2" fmla="*/ 2 w 8"/>
                <a:gd name="T3" fmla="*/ 0 h 8"/>
                <a:gd name="T4" fmla="*/ 0 w 8"/>
                <a:gd name="T5" fmla="*/ 8 h 8"/>
                <a:gd name="T6" fmla="*/ 6 w 8"/>
                <a:gd name="T7" fmla="*/ 8 h 8"/>
                <a:gd name="T8" fmla="*/ 8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8" y="0"/>
                  </a:moveTo>
                  <a:lnTo>
                    <a:pt x="2" y="0"/>
                  </a:lnTo>
                  <a:lnTo>
                    <a:pt x="0" y="8"/>
                  </a:lnTo>
                  <a:lnTo>
                    <a:pt x="6" y="8"/>
                  </a:lnTo>
                  <a:lnTo>
                    <a:pt x="8" y="0"/>
                  </a:lnTo>
                  <a:close/>
                </a:path>
              </a:pathLst>
            </a:custGeom>
            <a:solidFill>
              <a:srgbClr val="FFFFFF"/>
            </a:solidFill>
            <a:ln w="6350">
              <a:solidFill>
                <a:srgbClr val="000000"/>
              </a:solidFill>
              <a:round/>
              <a:headEnd/>
              <a:tailEnd/>
            </a:ln>
          </p:spPr>
          <p:txBody>
            <a:bodyPr/>
            <a:lstStyle/>
            <a:p>
              <a:endParaRPr lang="fr-FR"/>
            </a:p>
          </p:txBody>
        </p:sp>
        <p:sp>
          <p:nvSpPr>
            <p:cNvPr id="9698" name="Freeform 482" descr="Papyrus"/>
            <p:cNvSpPr>
              <a:spLocks/>
            </p:cNvSpPr>
            <p:nvPr/>
          </p:nvSpPr>
          <p:spPr bwMode="gray">
            <a:xfrm>
              <a:off x="3264" y="2019"/>
              <a:ext cx="4" cy="12"/>
            </a:xfrm>
            <a:custGeom>
              <a:avLst/>
              <a:gdLst>
                <a:gd name="T0" fmla="*/ 0 w 4"/>
                <a:gd name="T1" fmla="*/ 4 h 12"/>
                <a:gd name="T2" fmla="*/ 4 w 4"/>
                <a:gd name="T3" fmla="*/ 0 h 12"/>
                <a:gd name="T4" fmla="*/ 2 w 4"/>
                <a:gd name="T5" fmla="*/ 8 h 12"/>
                <a:gd name="T6" fmla="*/ 0 w 4"/>
                <a:gd name="T7" fmla="*/ 12 h 12"/>
                <a:gd name="T8" fmla="*/ 0 w 4"/>
                <a:gd name="T9" fmla="*/ 4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0" y="4"/>
                  </a:moveTo>
                  <a:lnTo>
                    <a:pt x="4" y="0"/>
                  </a:lnTo>
                  <a:lnTo>
                    <a:pt x="2"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699" name="Freeform 483" descr="Papyrus"/>
            <p:cNvSpPr>
              <a:spLocks/>
            </p:cNvSpPr>
            <p:nvPr/>
          </p:nvSpPr>
          <p:spPr bwMode="gray">
            <a:xfrm>
              <a:off x="3250" y="1985"/>
              <a:ext cx="6" cy="12"/>
            </a:xfrm>
            <a:custGeom>
              <a:avLst/>
              <a:gdLst>
                <a:gd name="T0" fmla="*/ 6 w 6"/>
                <a:gd name="T1" fmla="*/ 4 h 12"/>
                <a:gd name="T2" fmla="*/ 2 w 6"/>
                <a:gd name="T3" fmla="*/ 0 h 12"/>
                <a:gd name="T4" fmla="*/ 0 w 6"/>
                <a:gd name="T5" fmla="*/ 8 h 12"/>
                <a:gd name="T6" fmla="*/ 4 w 6"/>
                <a:gd name="T7" fmla="*/ 12 h 12"/>
                <a:gd name="T8" fmla="*/ 6 w 6"/>
                <a:gd name="T9" fmla="*/ 4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6" y="4"/>
                  </a:moveTo>
                  <a:lnTo>
                    <a:pt x="2" y="0"/>
                  </a:lnTo>
                  <a:lnTo>
                    <a:pt x="0" y="8"/>
                  </a:lnTo>
                  <a:lnTo>
                    <a:pt x="4" y="12"/>
                  </a:lnTo>
                  <a:lnTo>
                    <a:pt x="6"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0" name="Freeform 484"/>
            <p:cNvSpPr>
              <a:spLocks/>
            </p:cNvSpPr>
            <p:nvPr/>
          </p:nvSpPr>
          <p:spPr bwMode="gray">
            <a:xfrm>
              <a:off x="3182" y="1975"/>
              <a:ext cx="6" cy="8"/>
            </a:xfrm>
            <a:custGeom>
              <a:avLst/>
              <a:gdLst>
                <a:gd name="T0" fmla="*/ 6 w 6"/>
                <a:gd name="T1" fmla="*/ 0 h 8"/>
                <a:gd name="T2" fmla="*/ 0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0" y="0"/>
                  </a:lnTo>
                  <a:lnTo>
                    <a:pt x="0" y="8"/>
                  </a:lnTo>
                  <a:lnTo>
                    <a:pt x="4" y="8"/>
                  </a:lnTo>
                  <a:lnTo>
                    <a:pt x="6" y="0"/>
                  </a:lnTo>
                  <a:close/>
                </a:path>
              </a:pathLst>
            </a:custGeom>
            <a:solidFill>
              <a:srgbClr val="FFFFFF"/>
            </a:solidFill>
            <a:ln w="6350">
              <a:solidFill>
                <a:srgbClr val="000000"/>
              </a:solidFill>
              <a:round/>
              <a:headEnd/>
              <a:tailEnd/>
            </a:ln>
          </p:spPr>
          <p:txBody>
            <a:bodyPr/>
            <a:lstStyle/>
            <a:p>
              <a:endParaRPr lang="fr-FR"/>
            </a:p>
          </p:txBody>
        </p:sp>
        <p:sp>
          <p:nvSpPr>
            <p:cNvPr id="9701" name="Freeform 485" descr="Papyrus"/>
            <p:cNvSpPr>
              <a:spLocks/>
            </p:cNvSpPr>
            <p:nvPr/>
          </p:nvSpPr>
          <p:spPr bwMode="gray">
            <a:xfrm>
              <a:off x="3260" y="2023"/>
              <a:ext cx="4" cy="10"/>
            </a:xfrm>
            <a:custGeom>
              <a:avLst/>
              <a:gdLst>
                <a:gd name="T0" fmla="*/ 2 w 4"/>
                <a:gd name="T1" fmla="*/ 2 h 10"/>
                <a:gd name="T2" fmla="*/ 4 w 4"/>
                <a:gd name="T3" fmla="*/ 0 h 10"/>
                <a:gd name="T4" fmla="*/ 4 w 4"/>
                <a:gd name="T5" fmla="*/ 8 h 10"/>
                <a:gd name="T6" fmla="*/ 0 w 4"/>
                <a:gd name="T7" fmla="*/ 10 h 10"/>
                <a:gd name="T8" fmla="*/ 2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2"/>
                  </a:moveTo>
                  <a:lnTo>
                    <a:pt x="4" y="0"/>
                  </a:lnTo>
                  <a:lnTo>
                    <a:pt x="4"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2" name="Freeform 486" descr="Papyrus"/>
            <p:cNvSpPr>
              <a:spLocks/>
            </p:cNvSpPr>
            <p:nvPr/>
          </p:nvSpPr>
          <p:spPr bwMode="gray">
            <a:xfrm>
              <a:off x="3254" y="1989"/>
              <a:ext cx="4" cy="10"/>
            </a:xfrm>
            <a:custGeom>
              <a:avLst/>
              <a:gdLst>
                <a:gd name="T0" fmla="*/ 4 w 4"/>
                <a:gd name="T1" fmla="*/ 2 h 10"/>
                <a:gd name="T2" fmla="*/ 2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2" y="0"/>
                  </a:lnTo>
                  <a:lnTo>
                    <a:pt x="0" y="8"/>
                  </a:lnTo>
                  <a:lnTo>
                    <a:pt x="4"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3" name="Freeform 487"/>
            <p:cNvSpPr>
              <a:spLocks/>
            </p:cNvSpPr>
            <p:nvPr/>
          </p:nvSpPr>
          <p:spPr bwMode="gray">
            <a:xfrm>
              <a:off x="3178" y="1975"/>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solidFill>
              <a:srgbClr val="FFFFFF"/>
            </a:solidFill>
            <a:ln w="6350">
              <a:solidFill>
                <a:srgbClr val="000000"/>
              </a:solidFill>
              <a:round/>
              <a:headEnd/>
              <a:tailEnd/>
            </a:ln>
          </p:spPr>
          <p:txBody>
            <a:bodyPr/>
            <a:lstStyle/>
            <a:p>
              <a:endParaRPr lang="fr-FR"/>
            </a:p>
          </p:txBody>
        </p:sp>
        <p:sp>
          <p:nvSpPr>
            <p:cNvPr id="9704" name="Freeform 488" descr="Papyrus"/>
            <p:cNvSpPr>
              <a:spLocks/>
            </p:cNvSpPr>
            <p:nvPr/>
          </p:nvSpPr>
          <p:spPr bwMode="gray">
            <a:xfrm>
              <a:off x="3258" y="2025"/>
              <a:ext cx="4" cy="10"/>
            </a:xfrm>
            <a:custGeom>
              <a:avLst/>
              <a:gdLst>
                <a:gd name="T0" fmla="*/ 0 w 4"/>
                <a:gd name="T1" fmla="*/ 2 h 10"/>
                <a:gd name="T2" fmla="*/ 4 w 4"/>
                <a:gd name="T3" fmla="*/ 0 h 10"/>
                <a:gd name="T4" fmla="*/ 2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2"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5" name="Freeform 489" descr="Papyrus"/>
            <p:cNvSpPr>
              <a:spLocks/>
            </p:cNvSpPr>
            <p:nvPr/>
          </p:nvSpPr>
          <p:spPr bwMode="gray">
            <a:xfrm>
              <a:off x="3258" y="1991"/>
              <a:ext cx="4" cy="10"/>
            </a:xfrm>
            <a:custGeom>
              <a:avLst/>
              <a:gdLst>
                <a:gd name="T0" fmla="*/ 4 w 4"/>
                <a:gd name="T1" fmla="*/ 2 h 10"/>
                <a:gd name="T2" fmla="*/ 0 w 4"/>
                <a:gd name="T3" fmla="*/ 0 h 10"/>
                <a:gd name="T4" fmla="*/ 0 w 4"/>
                <a:gd name="T5" fmla="*/ 8 h 10"/>
                <a:gd name="T6" fmla="*/ 4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4"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6" name="Freeform 490" descr="Papyrus"/>
            <p:cNvSpPr>
              <a:spLocks/>
            </p:cNvSpPr>
            <p:nvPr/>
          </p:nvSpPr>
          <p:spPr bwMode="gray">
            <a:xfrm>
              <a:off x="3172" y="1977"/>
              <a:ext cx="6" cy="10"/>
            </a:xfrm>
            <a:custGeom>
              <a:avLst/>
              <a:gdLst>
                <a:gd name="T0" fmla="*/ 6 w 6"/>
                <a:gd name="T1" fmla="*/ 0 h 10"/>
                <a:gd name="T2" fmla="*/ 2 w 6"/>
                <a:gd name="T3" fmla="*/ 2 h 10"/>
                <a:gd name="T4" fmla="*/ 0 w 6"/>
                <a:gd name="T5" fmla="*/ 10 h 10"/>
                <a:gd name="T6" fmla="*/ 6 w 6"/>
                <a:gd name="T7" fmla="*/ 8 h 10"/>
                <a:gd name="T8" fmla="*/ 6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6" y="0"/>
                  </a:moveTo>
                  <a:lnTo>
                    <a:pt x="2" y="2"/>
                  </a:lnTo>
                  <a:lnTo>
                    <a:pt x="0" y="10"/>
                  </a:lnTo>
                  <a:lnTo>
                    <a:pt x="6"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7" name="Freeform 491" descr="Papyrus"/>
            <p:cNvSpPr>
              <a:spLocks/>
            </p:cNvSpPr>
            <p:nvPr/>
          </p:nvSpPr>
          <p:spPr bwMode="gray">
            <a:xfrm>
              <a:off x="3254" y="2027"/>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8" name="Freeform 492" descr="Papyrus"/>
            <p:cNvSpPr>
              <a:spLocks/>
            </p:cNvSpPr>
            <p:nvPr/>
          </p:nvSpPr>
          <p:spPr bwMode="gray">
            <a:xfrm>
              <a:off x="3262" y="1993"/>
              <a:ext cx="2" cy="12"/>
            </a:xfrm>
            <a:custGeom>
              <a:avLst/>
              <a:gdLst>
                <a:gd name="T0" fmla="*/ 2 w 2"/>
                <a:gd name="T1" fmla="*/ 4 h 12"/>
                <a:gd name="T2" fmla="*/ 0 w 2"/>
                <a:gd name="T3" fmla="*/ 0 h 12"/>
                <a:gd name="T4" fmla="*/ 0 w 2"/>
                <a:gd name="T5" fmla="*/ 8 h 12"/>
                <a:gd name="T6" fmla="*/ 2 w 2"/>
                <a:gd name="T7" fmla="*/ 12 h 12"/>
                <a:gd name="T8" fmla="*/ 2 w 2"/>
                <a:gd name="T9" fmla="*/ 4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4"/>
                  </a:moveTo>
                  <a:lnTo>
                    <a:pt x="0" y="0"/>
                  </a:lnTo>
                  <a:lnTo>
                    <a:pt x="0" y="8"/>
                  </a:lnTo>
                  <a:lnTo>
                    <a:pt x="2" y="12"/>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09" name="Freeform 493" descr="Papyrus"/>
            <p:cNvSpPr>
              <a:spLocks/>
            </p:cNvSpPr>
            <p:nvPr/>
          </p:nvSpPr>
          <p:spPr bwMode="gray">
            <a:xfrm>
              <a:off x="3168" y="1979"/>
              <a:ext cx="6" cy="8"/>
            </a:xfrm>
            <a:custGeom>
              <a:avLst/>
              <a:gdLst>
                <a:gd name="T0" fmla="*/ 6 w 6"/>
                <a:gd name="T1" fmla="*/ 0 h 8"/>
                <a:gd name="T2" fmla="*/ 2 w 6"/>
                <a:gd name="T3" fmla="*/ 0 h 8"/>
                <a:gd name="T4" fmla="*/ 0 w 6"/>
                <a:gd name="T5" fmla="*/ 8 h 8"/>
                <a:gd name="T6" fmla="*/ 4 w 6"/>
                <a:gd name="T7" fmla="*/ 8 h 8"/>
                <a:gd name="T8" fmla="*/ 6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6" y="0"/>
                  </a:moveTo>
                  <a:lnTo>
                    <a:pt x="2" y="0"/>
                  </a:lnTo>
                  <a:lnTo>
                    <a:pt x="0" y="8"/>
                  </a:lnTo>
                  <a:lnTo>
                    <a:pt x="4" y="8"/>
                  </a:lnTo>
                  <a:lnTo>
                    <a:pt x="6"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0" name="Freeform 494" descr="Papyrus"/>
            <p:cNvSpPr>
              <a:spLocks/>
            </p:cNvSpPr>
            <p:nvPr/>
          </p:nvSpPr>
          <p:spPr bwMode="gray">
            <a:xfrm>
              <a:off x="3250" y="2029"/>
              <a:ext cx="4" cy="10"/>
            </a:xfrm>
            <a:custGeom>
              <a:avLst/>
              <a:gdLst>
                <a:gd name="T0" fmla="*/ 0 w 4"/>
                <a:gd name="T1" fmla="*/ 2 h 10"/>
                <a:gd name="T2" fmla="*/ 4 w 4"/>
                <a:gd name="T3" fmla="*/ 0 h 10"/>
                <a:gd name="T4" fmla="*/ 4 w 4"/>
                <a:gd name="T5" fmla="*/ 8 h 10"/>
                <a:gd name="T6" fmla="*/ 0 w 4"/>
                <a:gd name="T7" fmla="*/ 10 h 10"/>
                <a:gd name="T8" fmla="*/ 0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2"/>
                  </a:moveTo>
                  <a:lnTo>
                    <a:pt x="4" y="0"/>
                  </a:lnTo>
                  <a:lnTo>
                    <a:pt x="4"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1" name="Freeform 495" descr="Papyrus"/>
            <p:cNvSpPr>
              <a:spLocks/>
            </p:cNvSpPr>
            <p:nvPr/>
          </p:nvSpPr>
          <p:spPr bwMode="gray">
            <a:xfrm>
              <a:off x="3264" y="1997"/>
              <a:ext cx="4" cy="10"/>
            </a:xfrm>
            <a:custGeom>
              <a:avLst/>
              <a:gdLst>
                <a:gd name="T0" fmla="*/ 4 w 4"/>
                <a:gd name="T1" fmla="*/ 2 h 10"/>
                <a:gd name="T2" fmla="*/ 0 w 4"/>
                <a:gd name="T3" fmla="*/ 0 h 10"/>
                <a:gd name="T4" fmla="*/ 0 w 4"/>
                <a:gd name="T5" fmla="*/ 8 h 10"/>
                <a:gd name="T6" fmla="*/ 2 w 4"/>
                <a:gd name="T7" fmla="*/ 10 h 10"/>
                <a:gd name="T8" fmla="*/ 4 w 4"/>
                <a:gd name="T9" fmla="*/ 2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2"/>
                  </a:moveTo>
                  <a:lnTo>
                    <a:pt x="0" y="0"/>
                  </a:lnTo>
                  <a:lnTo>
                    <a:pt x="0" y="8"/>
                  </a:lnTo>
                  <a:lnTo>
                    <a:pt x="2" y="10"/>
                  </a:lnTo>
                  <a:lnTo>
                    <a:pt x="4"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2" name="Freeform 496" descr="Papyrus"/>
            <p:cNvSpPr>
              <a:spLocks/>
            </p:cNvSpPr>
            <p:nvPr/>
          </p:nvSpPr>
          <p:spPr bwMode="gray">
            <a:xfrm>
              <a:off x="3166" y="1979"/>
              <a:ext cx="4" cy="10"/>
            </a:xfrm>
            <a:custGeom>
              <a:avLst/>
              <a:gdLst>
                <a:gd name="T0" fmla="*/ 4 w 4"/>
                <a:gd name="T1" fmla="*/ 0 h 10"/>
                <a:gd name="T2" fmla="*/ 0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3" name="Freeform 497" descr="Papyrus"/>
            <p:cNvSpPr>
              <a:spLocks/>
            </p:cNvSpPr>
            <p:nvPr/>
          </p:nvSpPr>
          <p:spPr bwMode="gray">
            <a:xfrm>
              <a:off x="3244" y="2031"/>
              <a:ext cx="6" cy="8"/>
            </a:xfrm>
            <a:custGeom>
              <a:avLst/>
              <a:gdLst>
                <a:gd name="T0" fmla="*/ 2 w 6"/>
                <a:gd name="T1" fmla="*/ 0 h 8"/>
                <a:gd name="T2" fmla="*/ 6 w 6"/>
                <a:gd name="T3" fmla="*/ 0 h 8"/>
                <a:gd name="T4" fmla="*/ 6 w 6"/>
                <a:gd name="T5" fmla="*/ 8 h 8"/>
                <a:gd name="T6" fmla="*/ 0 w 6"/>
                <a:gd name="T7" fmla="*/ 8 h 8"/>
                <a:gd name="T8" fmla="*/ 2 w 6"/>
                <a:gd name="T9" fmla="*/ 0 h 8"/>
                <a:gd name="T10" fmla="*/ 0 60000 65536"/>
                <a:gd name="T11" fmla="*/ 0 60000 65536"/>
                <a:gd name="T12" fmla="*/ 0 60000 65536"/>
                <a:gd name="T13" fmla="*/ 0 60000 65536"/>
                <a:gd name="T14" fmla="*/ 0 60000 65536"/>
                <a:gd name="T15" fmla="*/ 0 w 6"/>
                <a:gd name="T16" fmla="*/ 0 h 8"/>
                <a:gd name="T17" fmla="*/ 6 w 6"/>
                <a:gd name="T18" fmla="*/ 8 h 8"/>
              </a:gdLst>
              <a:ahLst/>
              <a:cxnLst>
                <a:cxn ang="T10">
                  <a:pos x="T0" y="T1"/>
                </a:cxn>
                <a:cxn ang="T11">
                  <a:pos x="T2" y="T3"/>
                </a:cxn>
                <a:cxn ang="T12">
                  <a:pos x="T4" y="T5"/>
                </a:cxn>
                <a:cxn ang="T13">
                  <a:pos x="T6" y="T7"/>
                </a:cxn>
                <a:cxn ang="T14">
                  <a:pos x="T8" y="T9"/>
                </a:cxn>
              </a:cxnLst>
              <a:rect l="T15" t="T16" r="T17" b="T18"/>
              <a:pathLst>
                <a:path w="6" h="8">
                  <a:moveTo>
                    <a:pt x="2" y="0"/>
                  </a:moveTo>
                  <a:lnTo>
                    <a:pt x="6" y="0"/>
                  </a:lnTo>
                  <a:lnTo>
                    <a:pt x="6"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4" name="Freeform 498" descr="Papyrus"/>
            <p:cNvSpPr>
              <a:spLocks/>
            </p:cNvSpPr>
            <p:nvPr/>
          </p:nvSpPr>
          <p:spPr bwMode="gray">
            <a:xfrm>
              <a:off x="3266" y="1999"/>
              <a:ext cx="4" cy="14"/>
            </a:xfrm>
            <a:custGeom>
              <a:avLst/>
              <a:gdLst>
                <a:gd name="T0" fmla="*/ 4 w 4"/>
                <a:gd name="T1" fmla="*/ 6 h 14"/>
                <a:gd name="T2" fmla="*/ 2 w 4"/>
                <a:gd name="T3" fmla="*/ 0 h 14"/>
                <a:gd name="T4" fmla="*/ 0 w 4"/>
                <a:gd name="T5" fmla="*/ 8 h 14"/>
                <a:gd name="T6" fmla="*/ 2 w 4"/>
                <a:gd name="T7" fmla="*/ 14 h 14"/>
                <a:gd name="T8" fmla="*/ 4 w 4"/>
                <a:gd name="T9" fmla="*/ 6 h 14"/>
                <a:gd name="T10" fmla="*/ 0 60000 65536"/>
                <a:gd name="T11" fmla="*/ 0 60000 65536"/>
                <a:gd name="T12" fmla="*/ 0 60000 65536"/>
                <a:gd name="T13" fmla="*/ 0 60000 65536"/>
                <a:gd name="T14" fmla="*/ 0 60000 65536"/>
                <a:gd name="T15" fmla="*/ 0 w 4"/>
                <a:gd name="T16" fmla="*/ 0 h 14"/>
                <a:gd name="T17" fmla="*/ 4 w 4"/>
                <a:gd name="T18" fmla="*/ 14 h 14"/>
              </a:gdLst>
              <a:ahLst/>
              <a:cxnLst>
                <a:cxn ang="T10">
                  <a:pos x="T0" y="T1"/>
                </a:cxn>
                <a:cxn ang="T11">
                  <a:pos x="T2" y="T3"/>
                </a:cxn>
                <a:cxn ang="T12">
                  <a:pos x="T4" y="T5"/>
                </a:cxn>
                <a:cxn ang="T13">
                  <a:pos x="T6" y="T7"/>
                </a:cxn>
                <a:cxn ang="T14">
                  <a:pos x="T8" y="T9"/>
                </a:cxn>
              </a:cxnLst>
              <a:rect l="T15" t="T16" r="T17" b="T18"/>
              <a:pathLst>
                <a:path w="4" h="14">
                  <a:moveTo>
                    <a:pt x="4" y="6"/>
                  </a:moveTo>
                  <a:lnTo>
                    <a:pt x="2" y="0"/>
                  </a:lnTo>
                  <a:lnTo>
                    <a:pt x="0" y="8"/>
                  </a:lnTo>
                  <a:lnTo>
                    <a:pt x="2" y="14"/>
                  </a:lnTo>
                  <a:lnTo>
                    <a:pt x="4"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5" name="Freeform 499" descr="Papyrus"/>
            <p:cNvSpPr>
              <a:spLocks/>
            </p:cNvSpPr>
            <p:nvPr/>
          </p:nvSpPr>
          <p:spPr bwMode="gray">
            <a:xfrm>
              <a:off x="3162" y="1981"/>
              <a:ext cx="4" cy="10"/>
            </a:xfrm>
            <a:custGeom>
              <a:avLst/>
              <a:gdLst>
                <a:gd name="T0" fmla="*/ 4 w 4"/>
                <a:gd name="T1" fmla="*/ 0 h 10"/>
                <a:gd name="T2" fmla="*/ 0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0" y="2"/>
                  </a:lnTo>
                  <a:lnTo>
                    <a:pt x="0" y="10"/>
                  </a:lnTo>
                  <a:lnTo>
                    <a:pt x="4"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6" name="Freeform 500" descr="Papyrus"/>
            <p:cNvSpPr>
              <a:spLocks/>
            </p:cNvSpPr>
            <p:nvPr/>
          </p:nvSpPr>
          <p:spPr bwMode="gray">
            <a:xfrm>
              <a:off x="3240" y="2031"/>
              <a:ext cx="6" cy="10"/>
            </a:xfrm>
            <a:custGeom>
              <a:avLst/>
              <a:gdLst>
                <a:gd name="T0" fmla="*/ 2 w 6"/>
                <a:gd name="T1" fmla="*/ 2 h 10"/>
                <a:gd name="T2" fmla="*/ 6 w 6"/>
                <a:gd name="T3" fmla="*/ 0 h 10"/>
                <a:gd name="T4" fmla="*/ 4 w 6"/>
                <a:gd name="T5" fmla="*/ 8 h 10"/>
                <a:gd name="T6" fmla="*/ 0 w 6"/>
                <a:gd name="T7" fmla="*/ 10 h 10"/>
                <a:gd name="T8" fmla="*/ 2 w 6"/>
                <a:gd name="T9" fmla="*/ 2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2"/>
                  </a:moveTo>
                  <a:lnTo>
                    <a:pt x="6" y="0"/>
                  </a:lnTo>
                  <a:lnTo>
                    <a:pt x="4" y="8"/>
                  </a:lnTo>
                  <a:lnTo>
                    <a:pt x="0" y="10"/>
                  </a:lnTo>
                  <a:lnTo>
                    <a:pt x="2"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7" name="Freeform 501" descr="Papyrus"/>
            <p:cNvSpPr>
              <a:spLocks/>
            </p:cNvSpPr>
            <p:nvPr/>
          </p:nvSpPr>
          <p:spPr bwMode="gray">
            <a:xfrm>
              <a:off x="3158" y="1983"/>
              <a:ext cx="4" cy="10"/>
            </a:xfrm>
            <a:custGeom>
              <a:avLst/>
              <a:gdLst>
                <a:gd name="T0" fmla="*/ 4 w 4"/>
                <a:gd name="T1" fmla="*/ 0 h 10"/>
                <a:gd name="T2" fmla="*/ 2 w 4"/>
                <a:gd name="T3" fmla="*/ 2 h 10"/>
                <a:gd name="T4" fmla="*/ 0 w 4"/>
                <a:gd name="T5" fmla="*/ 10 h 10"/>
                <a:gd name="T6" fmla="*/ 4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4"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8" name="Freeform 502" descr="Papyrus"/>
            <p:cNvSpPr>
              <a:spLocks/>
            </p:cNvSpPr>
            <p:nvPr/>
          </p:nvSpPr>
          <p:spPr bwMode="gray">
            <a:xfrm>
              <a:off x="3248" y="2033"/>
              <a:ext cx="68" cy="20"/>
            </a:xfrm>
            <a:custGeom>
              <a:avLst/>
              <a:gdLst>
                <a:gd name="T0" fmla="*/ 68 w 68"/>
                <a:gd name="T1" fmla="*/ 12 h 20"/>
                <a:gd name="T2" fmla="*/ 2 w 68"/>
                <a:gd name="T3" fmla="*/ 0 h 20"/>
                <a:gd name="T4" fmla="*/ 0 w 68"/>
                <a:gd name="T5" fmla="*/ 8 h 20"/>
                <a:gd name="T6" fmla="*/ 68 w 68"/>
                <a:gd name="T7" fmla="*/ 20 h 20"/>
                <a:gd name="T8" fmla="*/ 68 w 68"/>
                <a:gd name="T9" fmla="*/ 12 h 20"/>
                <a:gd name="T10" fmla="*/ 0 60000 65536"/>
                <a:gd name="T11" fmla="*/ 0 60000 65536"/>
                <a:gd name="T12" fmla="*/ 0 60000 65536"/>
                <a:gd name="T13" fmla="*/ 0 60000 65536"/>
                <a:gd name="T14" fmla="*/ 0 60000 65536"/>
                <a:gd name="T15" fmla="*/ 0 w 68"/>
                <a:gd name="T16" fmla="*/ 0 h 20"/>
                <a:gd name="T17" fmla="*/ 68 w 68"/>
                <a:gd name="T18" fmla="*/ 20 h 20"/>
              </a:gdLst>
              <a:ahLst/>
              <a:cxnLst>
                <a:cxn ang="T10">
                  <a:pos x="T0" y="T1"/>
                </a:cxn>
                <a:cxn ang="T11">
                  <a:pos x="T2" y="T3"/>
                </a:cxn>
                <a:cxn ang="T12">
                  <a:pos x="T4" y="T5"/>
                </a:cxn>
                <a:cxn ang="T13">
                  <a:pos x="T6" y="T7"/>
                </a:cxn>
                <a:cxn ang="T14">
                  <a:pos x="T8" y="T9"/>
                </a:cxn>
              </a:cxnLst>
              <a:rect l="T15" t="T16" r="T17" b="T18"/>
              <a:pathLst>
                <a:path w="68" h="20">
                  <a:moveTo>
                    <a:pt x="68" y="12"/>
                  </a:moveTo>
                  <a:lnTo>
                    <a:pt x="2" y="0"/>
                  </a:lnTo>
                  <a:lnTo>
                    <a:pt x="0" y="8"/>
                  </a:lnTo>
                  <a:lnTo>
                    <a:pt x="68" y="20"/>
                  </a:lnTo>
                  <a:lnTo>
                    <a:pt x="68" y="1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19" name="Freeform 503" descr="Papyrus"/>
            <p:cNvSpPr>
              <a:spLocks/>
            </p:cNvSpPr>
            <p:nvPr/>
          </p:nvSpPr>
          <p:spPr bwMode="gray">
            <a:xfrm>
              <a:off x="3156" y="1985"/>
              <a:ext cx="4" cy="12"/>
            </a:xfrm>
            <a:custGeom>
              <a:avLst/>
              <a:gdLst>
                <a:gd name="T0" fmla="*/ 4 w 4"/>
                <a:gd name="T1" fmla="*/ 0 h 12"/>
                <a:gd name="T2" fmla="*/ 2 w 4"/>
                <a:gd name="T3" fmla="*/ 4 h 12"/>
                <a:gd name="T4" fmla="*/ 0 w 4"/>
                <a:gd name="T5" fmla="*/ 12 h 12"/>
                <a:gd name="T6" fmla="*/ 2 w 4"/>
                <a:gd name="T7" fmla="*/ 8 h 12"/>
                <a:gd name="T8" fmla="*/ 4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4" y="0"/>
                  </a:moveTo>
                  <a:lnTo>
                    <a:pt x="2" y="4"/>
                  </a:lnTo>
                  <a:lnTo>
                    <a:pt x="0" y="12"/>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0" name="Freeform 504" descr="Papyrus"/>
            <p:cNvSpPr>
              <a:spLocks/>
            </p:cNvSpPr>
            <p:nvPr/>
          </p:nvSpPr>
          <p:spPr bwMode="gray">
            <a:xfrm>
              <a:off x="3316" y="2045"/>
              <a:ext cx="78" cy="118"/>
            </a:xfrm>
            <a:custGeom>
              <a:avLst/>
              <a:gdLst>
                <a:gd name="T0" fmla="*/ 78 w 78"/>
                <a:gd name="T1" fmla="*/ 110 h 118"/>
                <a:gd name="T2" fmla="*/ 0 w 78"/>
                <a:gd name="T3" fmla="*/ 0 h 118"/>
                <a:gd name="T4" fmla="*/ 0 w 78"/>
                <a:gd name="T5" fmla="*/ 8 h 118"/>
                <a:gd name="T6" fmla="*/ 76 w 78"/>
                <a:gd name="T7" fmla="*/ 118 h 118"/>
                <a:gd name="T8" fmla="*/ 78 w 78"/>
                <a:gd name="T9" fmla="*/ 110 h 118"/>
                <a:gd name="T10" fmla="*/ 0 60000 65536"/>
                <a:gd name="T11" fmla="*/ 0 60000 65536"/>
                <a:gd name="T12" fmla="*/ 0 60000 65536"/>
                <a:gd name="T13" fmla="*/ 0 60000 65536"/>
                <a:gd name="T14" fmla="*/ 0 60000 65536"/>
                <a:gd name="T15" fmla="*/ 0 w 78"/>
                <a:gd name="T16" fmla="*/ 0 h 118"/>
                <a:gd name="T17" fmla="*/ 78 w 78"/>
                <a:gd name="T18" fmla="*/ 118 h 118"/>
              </a:gdLst>
              <a:ahLst/>
              <a:cxnLst>
                <a:cxn ang="T10">
                  <a:pos x="T0" y="T1"/>
                </a:cxn>
                <a:cxn ang="T11">
                  <a:pos x="T2" y="T3"/>
                </a:cxn>
                <a:cxn ang="T12">
                  <a:pos x="T4" y="T5"/>
                </a:cxn>
                <a:cxn ang="T13">
                  <a:pos x="T6" y="T7"/>
                </a:cxn>
                <a:cxn ang="T14">
                  <a:pos x="T8" y="T9"/>
                </a:cxn>
              </a:cxnLst>
              <a:rect l="T15" t="T16" r="T17" b="T18"/>
              <a:pathLst>
                <a:path w="78" h="118">
                  <a:moveTo>
                    <a:pt x="78" y="110"/>
                  </a:moveTo>
                  <a:lnTo>
                    <a:pt x="0" y="0"/>
                  </a:lnTo>
                  <a:lnTo>
                    <a:pt x="0" y="8"/>
                  </a:lnTo>
                  <a:lnTo>
                    <a:pt x="76" y="118"/>
                  </a:lnTo>
                  <a:lnTo>
                    <a:pt x="78" y="11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1" name="Freeform 505" descr="Papyrus"/>
            <p:cNvSpPr>
              <a:spLocks/>
            </p:cNvSpPr>
            <p:nvPr/>
          </p:nvSpPr>
          <p:spPr bwMode="gray">
            <a:xfrm>
              <a:off x="3240" y="2033"/>
              <a:ext cx="10" cy="8"/>
            </a:xfrm>
            <a:custGeom>
              <a:avLst/>
              <a:gdLst>
                <a:gd name="T0" fmla="*/ 10 w 10"/>
                <a:gd name="T1" fmla="*/ 0 h 8"/>
                <a:gd name="T2" fmla="*/ 2 w 10"/>
                <a:gd name="T3" fmla="*/ 0 h 8"/>
                <a:gd name="T4" fmla="*/ 0 w 10"/>
                <a:gd name="T5" fmla="*/ 8 h 8"/>
                <a:gd name="T6" fmla="*/ 8 w 10"/>
                <a:gd name="T7" fmla="*/ 8 h 8"/>
                <a:gd name="T8" fmla="*/ 10 w 10"/>
                <a:gd name="T9" fmla="*/ 0 h 8"/>
                <a:gd name="T10" fmla="*/ 0 60000 65536"/>
                <a:gd name="T11" fmla="*/ 0 60000 65536"/>
                <a:gd name="T12" fmla="*/ 0 60000 65536"/>
                <a:gd name="T13" fmla="*/ 0 60000 65536"/>
                <a:gd name="T14" fmla="*/ 0 60000 65536"/>
                <a:gd name="T15" fmla="*/ 0 w 10"/>
                <a:gd name="T16" fmla="*/ 0 h 8"/>
                <a:gd name="T17" fmla="*/ 10 w 10"/>
                <a:gd name="T18" fmla="*/ 8 h 8"/>
              </a:gdLst>
              <a:ahLst/>
              <a:cxnLst>
                <a:cxn ang="T10">
                  <a:pos x="T0" y="T1"/>
                </a:cxn>
                <a:cxn ang="T11">
                  <a:pos x="T2" y="T3"/>
                </a:cxn>
                <a:cxn ang="T12">
                  <a:pos x="T4" y="T5"/>
                </a:cxn>
                <a:cxn ang="T13">
                  <a:pos x="T6" y="T7"/>
                </a:cxn>
                <a:cxn ang="T14">
                  <a:pos x="T8" y="T9"/>
                </a:cxn>
              </a:cxnLst>
              <a:rect l="T15" t="T16" r="T17" b="T18"/>
              <a:pathLst>
                <a:path w="10" h="8">
                  <a:moveTo>
                    <a:pt x="10" y="0"/>
                  </a:moveTo>
                  <a:lnTo>
                    <a:pt x="2" y="0"/>
                  </a:lnTo>
                  <a:lnTo>
                    <a:pt x="0" y="8"/>
                  </a:lnTo>
                  <a:lnTo>
                    <a:pt x="8" y="8"/>
                  </a:lnTo>
                  <a:lnTo>
                    <a:pt x="1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2" name="Freeform 506" descr="Papyrus"/>
            <p:cNvSpPr>
              <a:spLocks/>
            </p:cNvSpPr>
            <p:nvPr/>
          </p:nvSpPr>
          <p:spPr bwMode="gray">
            <a:xfrm>
              <a:off x="3154" y="1989"/>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3" name="Freeform 507" descr="Papyrus"/>
            <p:cNvSpPr>
              <a:spLocks/>
            </p:cNvSpPr>
            <p:nvPr/>
          </p:nvSpPr>
          <p:spPr bwMode="gray">
            <a:xfrm>
              <a:off x="3392" y="2155"/>
              <a:ext cx="2" cy="14"/>
            </a:xfrm>
            <a:custGeom>
              <a:avLst/>
              <a:gdLst>
                <a:gd name="T0" fmla="*/ 0 w 2"/>
                <a:gd name="T1" fmla="*/ 6 h 14"/>
                <a:gd name="T2" fmla="*/ 2 w 2"/>
                <a:gd name="T3" fmla="*/ 0 h 14"/>
                <a:gd name="T4" fmla="*/ 0 w 2"/>
                <a:gd name="T5" fmla="*/ 8 h 14"/>
                <a:gd name="T6" fmla="*/ 0 w 2"/>
                <a:gd name="T7" fmla="*/ 14 h 14"/>
                <a:gd name="T8" fmla="*/ 0 w 2"/>
                <a:gd name="T9" fmla="*/ 6 h 14"/>
                <a:gd name="T10" fmla="*/ 0 60000 65536"/>
                <a:gd name="T11" fmla="*/ 0 60000 65536"/>
                <a:gd name="T12" fmla="*/ 0 60000 65536"/>
                <a:gd name="T13" fmla="*/ 0 60000 65536"/>
                <a:gd name="T14" fmla="*/ 0 60000 65536"/>
                <a:gd name="T15" fmla="*/ 0 w 2"/>
                <a:gd name="T16" fmla="*/ 0 h 14"/>
                <a:gd name="T17" fmla="*/ 2 w 2"/>
                <a:gd name="T18" fmla="*/ 14 h 14"/>
              </a:gdLst>
              <a:ahLst/>
              <a:cxnLst>
                <a:cxn ang="T10">
                  <a:pos x="T0" y="T1"/>
                </a:cxn>
                <a:cxn ang="T11">
                  <a:pos x="T2" y="T3"/>
                </a:cxn>
                <a:cxn ang="T12">
                  <a:pos x="T4" y="T5"/>
                </a:cxn>
                <a:cxn ang="T13">
                  <a:pos x="T6" y="T7"/>
                </a:cxn>
                <a:cxn ang="T14">
                  <a:pos x="T8" y="T9"/>
                </a:cxn>
              </a:cxnLst>
              <a:rect l="T15" t="T16" r="T17" b="T18"/>
              <a:pathLst>
                <a:path w="2" h="14">
                  <a:moveTo>
                    <a:pt x="0" y="6"/>
                  </a:moveTo>
                  <a:lnTo>
                    <a:pt x="2" y="0"/>
                  </a:lnTo>
                  <a:lnTo>
                    <a:pt x="0" y="8"/>
                  </a:lnTo>
                  <a:lnTo>
                    <a:pt x="0" y="14"/>
                  </a:lnTo>
                  <a:lnTo>
                    <a:pt x="0" y="6"/>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4" name="Freeform 508" descr="Papyrus"/>
            <p:cNvSpPr>
              <a:spLocks/>
            </p:cNvSpPr>
            <p:nvPr/>
          </p:nvSpPr>
          <p:spPr bwMode="gray">
            <a:xfrm>
              <a:off x="3152" y="1991"/>
              <a:ext cx="4" cy="10"/>
            </a:xfrm>
            <a:custGeom>
              <a:avLst/>
              <a:gdLst>
                <a:gd name="T0" fmla="*/ 4 w 4"/>
                <a:gd name="T1" fmla="*/ 0 h 10"/>
                <a:gd name="T2" fmla="*/ 2 w 4"/>
                <a:gd name="T3" fmla="*/ 2 h 10"/>
                <a:gd name="T4" fmla="*/ 0 w 4"/>
                <a:gd name="T5" fmla="*/ 10 h 10"/>
                <a:gd name="T6" fmla="*/ 2 w 4"/>
                <a:gd name="T7" fmla="*/ 8 h 10"/>
                <a:gd name="T8" fmla="*/ 4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4" y="0"/>
                  </a:moveTo>
                  <a:lnTo>
                    <a:pt x="2" y="2"/>
                  </a:lnTo>
                  <a:lnTo>
                    <a:pt x="0" y="10"/>
                  </a:lnTo>
                  <a:lnTo>
                    <a:pt x="2"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5" name="Freeform 509" descr="Papyrus"/>
            <p:cNvSpPr>
              <a:spLocks/>
            </p:cNvSpPr>
            <p:nvPr/>
          </p:nvSpPr>
          <p:spPr bwMode="gray">
            <a:xfrm>
              <a:off x="3380" y="2161"/>
              <a:ext cx="12" cy="10"/>
            </a:xfrm>
            <a:custGeom>
              <a:avLst/>
              <a:gdLst>
                <a:gd name="T0" fmla="*/ 2 w 12"/>
                <a:gd name="T1" fmla="*/ 4 h 10"/>
                <a:gd name="T2" fmla="*/ 12 w 12"/>
                <a:gd name="T3" fmla="*/ 0 h 10"/>
                <a:gd name="T4" fmla="*/ 12 w 12"/>
                <a:gd name="T5" fmla="*/ 8 h 10"/>
                <a:gd name="T6" fmla="*/ 0 w 12"/>
                <a:gd name="T7" fmla="*/ 10 h 10"/>
                <a:gd name="T8" fmla="*/ 2 w 12"/>
                <a:gd name="T9" fmla="*/ 4 h 10"/>
                <a:gd name="T10" fmla="*/ 0 60000 65536"/>
                <a:gd name="T11" fmla="*/ 0 60000 65536"/>
                <a:gd name="T12" fmla="*/ 0 60000 65536"/>
                <a:gd name="T13" fmla="*/ 0 60000 65536"/>
                <a:gd name="T14" fmla="*/ 0 60000 65536"/>
                <a:gd name="T15" fmla="*/ 0 w 12"/>
                <a:gd name="T16" fmla="*/ 0 h 10"/>
                <a:gd name="T17" fmla="*/ 12 w 12"/>
                <a:gd name="T18" fmla="*/ 10 h 10"/>
              </a:gdLst>
              <a:ahLst/>
              <a:cxnLst>
                <a:cxn ang="T10">
                  <a:pos x="T0" y="T1"/>
                </a:cxn>
                <a:cxn ang="T11">
                  <a:pos x="T2" y="T3"/>
                </a:cxn>
                <a:cxn ang="T12">
                  <a:pos x="T4" y="T5"/>
                </a:cxn>
                <a:cxn ang="T13">
                  <a:pos x="T6" y="T7"/>
                </a:cxn>
                <a:cxn ang="T14">
                  <a:pos x="T8" y="T9"/>
                </a:cxn>
              </a:cxnLst>
              <a:rect l="T15" t="T16" r="T17" b="T18"/>
              <a:pathLst>
                <a:path w="12" h="10">
                  <a:moveTo>
                    <a:pt x="2" y="4"/>
                  </a:moveTo>
                  <a:lnTo>
                    <a:pt x="12" y="0"/>
                  </a:lnTo>
                  <a:lnTo>
                    <a:pt x="12" y="8"/>
                  </a:lnTo>
                  <a:lnTo>
                    <a:pt x="0" y="10"/>
                  </a:lnTo>
                  <a:lnTo>
                    <a:pt x="2"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6" name="Freeform 510" descr="Papyrus"/>
            <p:cNvSpPr>
              <a:spLocks/>
            </p:cNvSpPr>
            <p:nvPr/>
          </p:nvSpPr>
          <p:spPr bwMode="gray">
            <a:xfrm>
              <a:off x="3152" y="1993"/>
              <a:ext cx="2" cy="12"/>
            </a:xfrm>
            <a:custGeom>
              <a:avLst/>
              <a:gdLst>
                <a:gd name="T0" fmla="*/ 2 w 2"/>
                <a:gd name="T1" fmla="*/ 0 h 12"/>
                <a:gd name="T2" fmla="*/ 2 w 2"/>
                <a:gd name="T3" fmla="*/ 4 h 12"/>
                <a:gd name="T4" fmla="*/ 0 w 2"/>
                <a:gd name="T5" fmla="*/ 12 h 12"/>
                <a:gd name="T6" fmla="*/ 0 w 2"/>
                <a:gd name="T7" fmla="*/ 8 h 12"/>
                <a:gd name="T8" fmla="*/ 2 w 2"/>
                <a:gd name="T9" fmla="*/ 0 h 12"/>
                <a:gd name="T10" fmla="*/ 0 60000 65536"/>
                <a:gd name="T11" fmla="*/ 0 60000 65536"/>
                <a:gd name="T12" fmla="*/ 0 60000 65536"/>
                <a:gd name="T13" fmla="*/ 0 60000 65536"/>
                <a:gd name="T14" fmla="*/ 0 60000 65536"/>
                <a:gd name="T15" fmla="*/ 0 w 2"/>
                <a:gd name="T16" fmla="*/ 0 h 12"/>
                <a:gd name="T17" fmla="*/ 2 w 2"/>
                <a:gd name="T18" fmla="*/ 12 h 12"/>
              </a:gdLst>
              <a:ahLst/>
              <a:cxnLst>
                <a:cxn ang="T10">
                  <a:pos x="T0" y="T1"/>
                </a:cxn>
                <a:cxn ang="T11">
                  <a:pos x="T2" y="T3"/>
                </a:cxn>
                <a:cxn ang="T12">
                  <a:pos x="T4" y="T5"/>
                </a:cxn>
                <a:cxn ang="T13">
                  <a:pos x="T6" y="T7"/>
                </a:cxn>
                <a:cxn ang="T14">
                  <a:pos x="T8" y="T9"/>
                </a:cxn>
              </a:cxnLst>
              <a:rect l="T15" t="T16" r="T17" b="T18"/>
              <a:pathLst>
                <a:path w="2" h="12">
                  <a:moveTo>
                    <a:pt x="2" y="0"/>
                  </a:moveTo>
                  <a:lnTo>
                    <a:pt x="2" y="4"/>
                  </a:lnTo>
                  <a:lnTo>
                    <a:pt x="0"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7" name="Freeform 511" descr="Papyrus"/>
            <p:cNvSpPr>
              <a:spLocks/>
            </p:cNvSpPr>
            <p:nvPr/>
          </p:nvSpPr>
          <p:spPr bwMode="gray">
            <a:xfrm>
              <a:off x="3370" y="2163"/>
              <a:ext cx="12" cy="8"/>
            </a:xfrm>
            <a:custGeom>
              <a:avLst/>
              <a:gdLst>
                <a:gd name="T0" fmla="*/ 2 w 12"/>
                <a:gd name="T1" fmla="*/ 0 h 8"/>
                <a:gd name="T2" fmla="*/ 12 w 12"/>
                <a:gd name="T3" fmla="*/ 2 h 8"/>
                <a:gd name="T4" fmla="*/ 10 w 12"/>
                <a:gd name="T5" fmla="*/ 8 h 8"/>
                <a:gd name="T6" fmla="*/ 0 w 12"/>
                <a:gd name="T7" fmla="*/ 8 h 8"/>
                <a:gd name="T8" fmla="*/ 2 w 12"/>
                <a:gd name="T9" fmla="*/ 0 h 8"/>
                <a:gd name="T10" fmla="*/ 0 60000 65536"/>
                <a:gd name="T11" fmla="*/ 0 60000 65536"/>
                <a:gd name="T12" fmla="*/ 0 60000 65536"/>
                <a:gd name="T13" fmla="*/ 0 60000 65536"/>
                <a:gd name="T14" fmla="*/ 0 60000 65536"/>
                <a:gd name="T15" fmla="*/ 0 w 12"/>
                <a:gd name="T16" fmla="*/ 0 h 8"/>
                <a:gd name="T17" fmla="*/ 12 w 12"/>
                <a:gd name="T18" fmla="*/ 8 h 8"/>
              </a:gdLst>
              <a:ahLst/>
              <a:cxnLst>
                <a:cxn ang="T10">
                  <a:pos x="T0" y="T1"/>
                </a:cxn>
                <a:cxn ang="T11">
                  <a:pos x="T2" y="T3"/>
                </a:cxn>
                <a:cxn ang="T12">
                  <a:pos x="T4" y="T5"/>
                </a:cxn>
                <a:cxn ang="T13">
                  <a:pos x="T6" y="T7"/>
                </a:cxn>
                <a:cxn ang="T14">
                  <a:pos x="T8" y="T9"/>
                </a:cxn>
              </a:cxnLst>
              <a:rect l="T15" t="T16" r="T17" b="T18"/>
              <a:pathLst>
                <a:path w="12" h="8">
                  <a:moveTo>
                    <a:pt x="2" y="0"/>
                  </a:moveTo>
                  <a:lnTo>
                    <a:pt x="12" y="2"/>
                  </a:lnTo>
                  <a:lnTo>
                    <a:pt x="10"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8" name="Freeform 512" descr="Papyrus"/>
            <p:cNvSpPr>
              <a:spLocks/>
            </p:cNvSpPr>
            <p:nvPr/>
          </p:nvSpPr>
          <p:spPr bwMode="gray">
            <a:xfrm>
              <a:off x="3152" y="1997"/>
              <a:ext cx="2" cy="10"/>
            </a:xfrm>
            <a:custGeom>
              <a:avLst/>
              <a:gdLst>
                <a:gd name="T0" fmla="*/ 2 w 2"/>
                <a:gd name="T1" fmla="*/ 0 h 10"/>
                <a:gd name="T2" fmla="*/ 0 w 2"/>
                <a:gd name="T3" fmla="*/ 2 h 10"/>
                <a:gd name="T4" fmla="*/ 0 w 2"/>
                <a:gd name="T5" fmla="*/ 10 h 10"/>
                <a:gd name="T6" fmla="*/ 0 w 2"/>
                <a:gd name="T7" fmla="*/ 8 h 10"/>
                <a:gd name="T8" fmla="*/ 2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2" y="0"/>
                  </a:moveTo>
                  <a:lnTo>
                    <a:pt x="0" y="2"/>
                  </a:lnTo>
                  <a:lnTo>
                    <a:pt x="0"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29" name="Freeform 513" descr="Papyrus"/>
            <p:cNvSpPr>
              <a:spLocks/>
            </p:cNvSpPr>
            <p:nvPr/>
          </p:nvSpPr>
          <p:spPr bwMode="gray">
            <a:xfrm>
              <a:off x="3320" y="2121"/>
              <a:ext cx="92" cy="165"/>
            </a:xfrm>
            <a:custGeom>
              <a:avLst/>
              <a:gdLst>
                <a:gd name="T0" fmla="*/ 92 w 92"/>
                <a:gd name="T1" fmla="*/ 157 h 165"/>
                <a:gd name="T2" fmla="*/ 2 w 92"/>
                <a:gd name="T3" fmla="*/ 0 h 165"/>
                <a:gd name="T4" fmla="*/ 0 w 92"/>
                <a:gd name="T5" fmla="*/ 8 h 165"/>
                <a:gd name="T6" fmla="*/ 90 w 92"/>
                <a:gd name="T7" fmla="*/ 165 h 165"/>
                <a:gd name="T8" fmla="*/ 92 w 92"/>
                <a:gd name="T9" fmla="*/ 157 h 165"/>
                <a:gd name="T10" fmla="*/ 0 60000 65536"/>
                <a:gd name="T11" fmla="*/ 0 60000 65536"/>
                <a:gd name="T12" fmla="*/ 0 60000 65536"/>
                <a:gd name="T13" fmla="*/ 0 60000 65536"/>
                <a:gd name="T14" fmla="*/ 0 60000 65536"/>
                <a:gd name="T15" fmla="*/ 0 w 92"/>
                <a:gd name="T16" fmla="*/ 0 h 165"/>
                <a:gd name="T17" fmla="*/ 92 w 92"/>
                <a:gd name="T18" fmla="*/ 165 h 165"/>
              </a:gdLst>
              <a:ahLst/>
              <a:cxnLst>
                <a:cxn ang="T10">
                  <a:pos x="T0" y="T1"/>
                </a:cxn>
                <a:cxn ang="T11">
                  <a:pos x="T2" y="T3"/>
                </a:cxn>
                <a:cxn ang="T12">
                  <a:pos x="T4" y="T5"/>
                </a:cxn>
                <a:cxn ang="T13">
                  <a:pos x="T6" y="T7"/>
                </a:cxn>
                <a:cxn ang="T14">
                  <a:pos x="T8" y="T9"/>
                </a:cxn>
              </a:cxnLst>
              <a:rect l="T15" t="T16" r="T17" b="T18"/>
              <a:pathLst>
                <a:path w="92" h="165">
                  <a:moveTo>
                    <a:pt x="92" y="157"/>
                  </a:moveTo>
                  <a:lnTo>
                    <a:pt x="2" y="0"/>
                  </a:lnTo>
                  <a:lnTo>
                    <a:pt x="0" y="8"/>
                  </a:lnTo>
                  <a:lnTo>
                    <a:pt x="90" y="165"/>
                  </a:lnTo>
                  <a:lnTo>
                    <a:pt x="92" y="157"/>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0" name="Freeform 514" descr="Papyrus"/>
            <p:cNvSpPr>
              <a:spLocks/>
            </p:cNvSpPr>
            <p:nvPr/>
          </p:nvSpPr>
          <p:spPr bwMode="gray">
            <a:xfrm>
              <a:off x="3152" y="1999"/>
              <a:ext cx="1" cy="12"/>
            </a:xfrm>
            <a:custGeom>
              <a:avLst/>
              <a:gdLst>
                <a:gd name="T0" fmla="*/ 0 w 1"/>
                <a:gd name="T1" fmla="*/ 0 h 12"/>
                <a:gd name="T2" fmla="*/ 0 w 1"/>
                <a:gd name="T3" fmla="*/ 4 h 12"/>
                <a:gd name="T4" fmla="*/ 0 w 1"/>
                <a:gd name="T5" fmla="*/ 12 h 12"/>
                <a:gd name="T6" fmla="*/ 0 w 1"/>
                <a:gd name="T7" fmla="*/ 8 h 12"/>
                <a:gd name="T8" fmla="*/ 0 w 1"/>
                <a:gd name="T9" fmla="*/ 0 h 12"/>
                <a:gd name="T10" fmla="*/ 0 60000 65536"/>
                <a:gd name="T11" fmla="*/ 0 60000 65536"/>
                <a:gd name="T12" fmla="*/ 0 60000 65536"/>
                <a:gd name="T13" fmla="*/ 0 60000 65536"/>
                <a:gd name="T14" fmla="*/ 0 60000 65536"/>
                <a:gd name="T15" fmla="*/ 0 w 1"/>
                <a:gd name="T16" fmla="*/ 0 h 12"/>
                <a:gd name="T17" fmla="*/ 1 w 1"/>
                <a:gd name="T18" fmla="*/ 12 h 12"/>
              </a:gdLst>
              <a:ahLst/>
              <a:cxnLst>
                <a:cxn ang="T10">
                  <a:pos x="T0" y="T1"/>
                </a:cxn>
                <a:cxn ang="T11">
                  <a:pos x="T2" y="T3"/>
                </a:cxn>
                <a:cxn ang="T12">
                  <a:pos x="T4" y="T5"/>
                </a:cxn>
                <a:cxn ang="T13">
                  <a:pos x="T6" y="T7"/>
                </a:cxn>
                <a:cxn ang="T14">
                  <a:pos x="T8" y="T9"/>
                </a:cxn>
              </a:cxnLst>
              <a:rect l="T15" t="T16" r="T17" b="T18"/>
              <a:pathLst>
                <a:path w="1" h="12">
                  <a:moveTo>
                    <a:pt x="0" y="0"/>
                  </a:moveTo>
                  <a:lnTo>
                    <a:pt x="0" y="4"/>
                  </a:lnTo>
                  <a:lnTo>
                    <a:pt x="0"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1" name="Freeform 515" descr="Papyrus"/>
            <p:cNvSpPr>
              <a:spLocks/>
            </p:cNvSpPr>
            <p:nvPr/>
          </p:nvSpPr>
          <p:spPr bwMode="gray">
            <a:xfrm>
              <a:off x="3402" y="2278"/>
              <a:ext cx="10" cy="12"/>
            </a:xfrm>
            <a:custGeom>
              <a:avLst/>
              <a:gdLst>
                <a:gd name="T0" fmla="*/ 0 w 10"/>
                <a:gd name="T1" fmla="*/ 4 h 12"/>
                <a:gd name="T2" fmla="*/ 10 w 10"/>
                <a:gd name="T3" fmla="*/ 0 h 12"/>
                <a:gd name="T4" fmla="*/ 8 w 10"/>
                <a:gd name="T5" fmla="*/ 8 h 12"/>
                <a:gd name="T6" fmla="*/ 0 w 10"/>
                <a:gd name="T7" fmla="*/ 12 h 12"/>
                <a:gd name="T8" fmla="*/ 0 w 10"/>
                <a:gd name="T9" fmla="*/ 4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0" y="4"/>
                  </a:moveTo>
                  <a:lnTo>
                    <a:pt x="10" y="0"/>
                  </a:lnTo>
                  <a:lnTo>
                    <a:pt x="8" y="8"/>
                  </a:lnTo>
                  <a:lnTo>
                    <a:pt x="0" y="12"/>
                  </a:lnTo>
                  <a:lnTo>
                    <a:pt x="0" y="4"/>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2" name="Freeform 516" descr="Papyrus"/>
            <p:cNvSpPr>
              <a:spLocks/>
            </p:cNvSpPr>
            <p:nvPr/>
          </p:nvSpPr>
          <p:spPr bwMode="gray">
            <a:xfrm>
              <a:off x="3152" y="2003"/>
              <a:ext cx="2" cy="10"/>
            </a:xfrm>
            <a:custGeom>
              <a:avLst/>
              <a:gdLst>
                <a:gd name="T0" fmla="*/ 0 w 2"/>
                <a:gd name="T1" fmla="*/ 0 h 10"/>
                <a:gd name="T2" fmla="*/ 2 w 2"/>
                <a:gd name="T3" fmla="*/ 2 h 10"/>
                <a:gd name="T4" fmla="*/ 0 w 2"/>
                <a:gd name="T5" fmla="*/ 10 h 10"/>
                <a:gd name="T6" fmla="*/ 0 w 2"/>
                <a:gd name="T7" fmla="*/ 8 h 10"/>
                <a:gd name="T8" fmla="*/ 0 w 2"/>
                <a:gd name="T9" fmla="*/ 0 h 10"/>
                <a:gd name="T10" fmla="*/ 0 60000 65536"/>
                <a:gd name="T11" fmla="*/ 0 60000 65536"/>
                <a:gd name="T12" fmla="*/ 0 60000 65536"/>
                <a:gd name="T13" fmla="*/ 0 60000 65536"/>
                <a:gd name="T14" fmla="*/ 0 60000 65536"/>
                <a:gd name="T15" fmla="*/ 0 w 2"/>
                <a:gd name="T16" fmla="*/ 0 h 10"/>
                <a:gd name="T17" fmla="*/ 2 w 2"/>
                <a:gd name="T18" fmla="*/ 10 h 10"/>
              </a:gdLst>
              <a:ahLst/>
              <a:cxnLst>
                <a:cxn ang="T10">
                  <a:pos x="T0" y="T1"/>
                </a:cxn>
                <a:cxn ang="T11">
                  <a:pos x="T2" y="T3"/>
                </a:cxn>
                <a:cxn ang="T12">
                  <a:pos x="T4" y="T5"/>
                </a:cxn>
                <a:cxn ang="T13">
                  <a:pos x="T6" y="T7"/>
                </a:cxn>
                <a:cxn ang="T14">
                  <a:pos x="T8" y="T9"/>
                </a:cxn>
              </a:cxnLst>
              <a:rect l="T15" t="T16" r="T17" b="T18"/>
              <a:pathLst>
                <a:path w="2" h="10">
                  <a:moveTo>
                    <a:pt x="0" y="0"/>
                  </a:moveTo>
                  <a:lnTo>
                    <a:pt x="2" y="2"/>
                  </a:lnTo>
                  <a:lnTo>
                    <a:pt x="0"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3" name="Freeform 517" descr="Papyrus"/>
            <p:cNvSpPr>
              <a:spLocks/>
            </p:cNvSpPr>
            <p:nvPr/>
          </p:nvSpPr>
          <p:spPr bwMode="gray">
            <a:xfrm>
              <a:off x="3384" y="2282"/>
              <a:ext cx="18" cy="10"/>
            </a:xfrm>
            <a:custGeom>
              <a:avLst/>
              <a:gdLst>
                <a:gd name="T0" fmla="*/ 0 w 18"/>
                <a:gd name="T1" fmla="*/ 2 h 10"/>
                <a:gd name="T2" fmla="*/ 18 w 18"/>
                <a:gd name="T3" fmla="*/ 0 h 10"/>
                <a:gd name="T4" fmla="*/ 18 w 18"/>
                <a:gd name="T5" fmla="*/ 8 h 10"/>
                <a:gd name="T6" fmla="*/ 0 w 18"/>
                <a:gd name="T7" fmla="*/ 10 h 10"/>
                <a:gd name="T8" fmla="*/ 0 w 18"/>
                <a:gd name="T9" fmla="*/ 2 h 10"/>
                <a:gd name="T10" fmla="*/ 0 60000 65536"/>
                <a:gd name="T11" fmla="*/ 0 60000 65536"/>
                <a:gd name="T12" fmla="*/ 0 60000 65536"/>
                <a:gd name="T13" fmla="*/ 0 60000 65536"/>
                <a:gd name="T14" fmla="*/ 0 60000 65536"/>
                <a:gd name="T15" fmla="*/ 0 w 18"/>
                <a:gd name="T16" fmla="*/ 0 h 10"/>
                <a:gd name="T17" fmla="*/ 18 w 18"/>
                <a:gd name="T18" fmla="*/ 10 h 10"/>
              </a:gdLst>
              <a:ahLst/>
              <a:cxnLst>
                <a:cxn ang="T10">
                  <a:pos x="T0" y="T1"/>
                </a:cxn>
                <a:cxn ang="T11">
                  <a:pos x="T2" y="T3"/>
                </a:cxn>
                <a:cxn ang="T12">
                  <a:pos x="T4" y="T5"/>
                </a:cxn>
                <a:cxn ang="T13">
                  <a:pos x="T6" y="T7"/>
                </a:cxn>
                <a:cxn ang="T14">
                  <a:pos x="T8" y="T9"/>
                </a:cxn>
              </a:cxnLst>
              <a:rect l="T15" t="T16" r="T17" b="T18"/>
              <a:pathLst>
                <a:path w="18" h="10">
                  <a:moveTo>
                    <a:pt x="0" y="2"/>
                  </a:moveTo>
                  <a:lnTo>
                    <a:pt x="18" y="0"/>
                  </a:lnTo>
                  <a:lnTo>
                    <a:pt x="18" y="8"/>
                  </a:lnTo>
                  <a:lnTo>
                    <a:pt x="0" y="10"/>
                  </a:lnTo>
                  <a:lnTo>
                    <a:pt x="0" y="2"/>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4" name="Freeform 518" descr="Papyrus"/>
            <p:cNvSpPr>
              <a:spLocks/>
            </p:cNvSpPr>
            <p:nvPr/>
          </p:nvSpPr>
          <p:spPr bwMode="gray">
            <a:xfrm>
              <a:off x="3152" y="2005"/>
              <a:ext cx="2" cy="8"/>
            </a:xfrm>
            <a:custGeom>
              <a:avLst/>
              <a:gdLst>
                <a:gd name="T0" fmla="*/ 2 w 2"/>
                <a:gd name="T1" fmla="*/ 0 h 8"/>
                <a:gd name="T2" fmla="*/ 0 w 2"/>
                <a:gd name="T3" fmla="*/ 8 h 8"/>
                <a:gd name="T4" fmla="*/ 2 w 2"/>
                <a:gd name="T5" fmla="*/ 0 h 8"/>
                <a:gd name="T6" fmla="*/ 0 60000 65536"/>
                <a:gd name="T7" fmla="*/ 0 60000 65536"/>
                <a:gd name="T8" fmla="*/ 0 60000 65536"/>
                <a:gd name="T9" fmla="*/ 0 w 2"/>
                <a:gd name="T10" fmla="*/ 0 h 8"/>
                <a:gd name="T11" fmla="*/ 2 w 2"/>
                <a:gd name="T12" fmla="*/ 8 h 8"/>
              </a:gdLst>
              <a:ahLst/>
              <a:cxnLst>
                <a:cxn ang="T6">
                  <a:pos x="T0" y="T1"/>
                </a:cxn>
                <a:cxn ang="T7">
                  <a:pos x="T2" y="T3"/>
                </a:cxn>
                <a:cxn ang="T8">
                  <a:pos x="T4" y="T5"/>
                </a:cxn>
              </a:cxnLst>
              <a:rect l="T9" t="T10" r="T11" b="T12"/>
              <a:pathLst>
                <a:path w="2" h="8">
                  <a:moveTo>
                    <a:pt x="2" y="0"/>
                  </a:move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5" name="Rectangle 519" descr="Papyrus"/>
            <p:cNvSpPr>
              <a:spLocks noChangeArrowheads="1"/>
            </p:cNvSpPr>
            <p:nvPr/>
          </p:nvSpPr>
          <p:spPr bwMode="gray">
            <a:xfrm>
              <a:off x="3364" y="2286"/>
              <a:ext cx="18"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736" name="Freeform 520" descr="Papyrus"/>
            <p:cNvSpPr>
              <a:spLocks/>
            </p:cNvSpPr>
            <p:nvPr/>
          </p:nvSpPr>
          <p:spPr bwMode="gray">
            <a:xfrm>
              <a:off x="3152" y="2005"/>
              <a:ext cx="4" cy="12"/>
            </a:xfrm>
            <a:custGeom>
              <a:avLst/>
              <a:gdLst>
                <a:gd name="T0" fmla="*/ 2 w 4"/>
                <a:gd name="T1" fmla="*/ 0 h 12"/>
                <a:gd name="T2" fmla="*/ 4 w 4"/>
                <a:gd name="T3" fmla="*/ 4 h 12"/>
                <a:gd name="T4" fmla="*/ 2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2"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7" name="Freeform 521" descr="Papyrus"/>
            <p:cNvSpPr>
              <a:spLocks/>
            </p:cNvSpPr>
            <p:nvPr/>
          </p:nvSpPr>
          <p:spPr bwMode="gray">
            <a:xfrm>
              <a:off x="3348" y="2280"/>
              <a:ext cx="14" cy="12"/>
            </a:xfrm>
            <a:custGeom>
              <a:avLst/>
              <a:gdLst>
                <a:gd name="T0" fmla="*/ 0 w 14"/>
                <a:gd name="T1" fmla="*/ 0 h 12"/>
                <a:gd name="T2" fmla="*/ 14 w 14"/>
                <a:gd name="T3" fmla="*/ 4 h 12"/>
                <a:gd name="T4" fmla="*/ 14 w 14"/>
                <a:gd name="T5" fmla="*/ 12 h 12"/>
                <a:gd name="T6" fmla="*/ 0 w 14"/>
                <a:gd name="T7" fmla="*/ 8 h 12"/>
                <a:gd name="T8" fmla="*/ 0 w 14"/>
                <a:gd name="T9" fmla="*/ 0 h 12"/>
                <a:gd name="T10" fmla="*/ 0 60000 65536"/>
                <a:gd name="T11" fmla="*/ 0 60000 65536"/>
                <a:gd name="T12" fmla="*/ 0 60000 65536"/>
                <a:gd name="T13" fmla="*/ 0 60000 65536"/>
                <a:gd name="T14" fmla="*/ 0 60000 65536"/>
                <a:gd name="T15" fmla="*/ 0 w 14"/>
                <a:gd name="T16" fmla="*/ 0 h 12"/>
                <a:gd name="T17" fmla="*/ 14 w 14"/>
                <a:gd name="T18" fmla="*/ 12 h 12"/>
              </a:gdLst>
              <a:ahLst/>
              <a:cxnLst>
                <a:cxn ang="T10">
                  <a:pos x="T0" y="T1"/>
                </a:cxn>
                <a:cxn ang="T11">
                  <a:pos x="T2" y="T3"/>
                </a:cxn>
                <a:cxn ang="T12">
                  <a:pos x="T4" y="T5"/>
                </a:cxn>
                <a:cxn ang="T13">
                  <a:pos x="T6" y="T7"/>
                </a:cxn>
                <a:cxn ang="T14">
                  <a:pos x="T8" y="T9"/>
                </a:cxn>
              </a:cxnLst>
              <a:rect l="T15" t="T16" r="T17" b="T18"/>
              <a:pathLst>
                <a:path w="14" h="12">
                  <a:moveTo>
                    <a:pt x="0" y="0"/>
                  </a:moveTo>
                  <a:lnTo>
                    <a:pt x="14" y="4"/>
                  </a:lnTo>
                  <a:lnTo>
                    <a:pt x="14" y="12"/>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8" name="Freeform 522" descr="Papyrus"/>
            <p:cNvSpPr>
              <a:spLocks/>
            </p:cNvSpPr>
            <p:nvPr/>
          </p:nvSpPr>
          <p:spPr bwMode="gray">
            <a:xfrm>
              <a:off x="3154" y="2009"/>
              <a:ext cx="4" cy="10"/>
            </a:xfrm>
            <a:custGeom>
              <a:avLst/>
              <a:gdLst>
                <a:gd name="T0" fmla="*/ 2 w 4"/>
                <a:gd name="T1" fmla="*/ 0 h 10"/>
                <a:gd name="T2" fmla="*/ 4 w 4"/>
                <a:gd name="T3" fmla="*/ 2 h 10"/>
                <a:gd name="T4" fmla="*/ 2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2"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39" name="Freeform 523" descr="Papyrus"/>
            <p:cNvSpPr>
              <a:spLocks/>
            </p:cNvSpPr>
            <p:nvPr/>
          </p:nvSpPr>
          <p:spPr bwMode="gray">
            <a:xfrm>
              <a:off x="3156" y="2011"/>
              <a:ext cx="4" cy="12"/>
            </a:xfrm>
            <a:custGeom>
              <a:avLst/>
              <a:gdLst>
                <a:gd name="T0" fmla="*/ 2 w 4"/>
                <a:gd name="T1" fmla="*/ 0 h 12"/>
                <a:gd name="T2" fmla="*/ 4 w 4"/>
                <a:gd name="T3" fmla="*/ 4 h 12"/>
                <a:gd name="T4" fmla="*/ 2 w 4"/>
                <a:gd name="T5" fmla="*/ 12 h 12"/>
                <a:gd name="T6" fmla="*/ 0 w 4"/>
                <a:gd name="T7" fmla="*/ 8 h 12"/>
                <a:gd name="T8" fmla="*/ 2 w 4"/>
                <a:gd name="T9" fmla="*/ 0 h 12"/>
                <a:gd name="T10" fmla="*/ 0 60000 65536"/>
                <a:gd name="T11" fmla="*/ 0 60000 65536"/>
                <a:gd name="T12" fmla="*/ 0 60000 65536"/>
                <a:gd name="T13" fmla="*/ 0 60000 65536"/>
                <a:gd name="T14" fmla="*/ 0 60000 65536"/>
                <a:gd name="T15" fmla="*/ 0 w 4"/>
                <a:gd name="T16" fmla="*/ 0 h 12"/>
                <a:gd name="T17" fmla="*/ 4 w 4"/>
                <a:gd name="T18" fmla="*/ 12 h 12"/>
              </a:gdLst>
              <a:ahLst/>
              <a:cxnLst>
                <a:cxn ang="T10">
                  <a:pos x="T0" y="T1"/>
                </a:cxn>
                <a:cxn ang="T11">
                  <a:pos x="T2" y="T3"/>
                </a:cxn>
                <a:cxn ang="T12">
                  <a:pos x="T4" y="T5"/>
                </a:cxn>
                <a:cxn ang="T13">
                  <a:pos x="T6" y="T7"/>
                </a:cxn>
                <a:cxn ang="T14">
                  <a:pos x="T8" y="T9"/>
                </a:cxn>
              </a:cxnLst>
              <a:rect l="T15" t="T16" r="T17" b="T18"/>
              <a:pathLst>
                <a:path w="4" h="12">
                  <a:moveTo>
                    <a:pt x="2" y="0"/>
                  </a:moveTo>
                  <a:lnTo>
                    <a:pt x="4" y="4"/>
                  </a:lnTo>
                  <a:lnTo>
                    <a:pt x="2"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0" name="Freeform 524" descr="Papyrus"/>
            <p:cNvSpPr>
              <a:spLocks/>
            </p:cNvSpPr>
            <p:nvPr/>
          </p:nvSpPr>
          <p:spPr bwMode="gray">
            <a:xfrm>
              <a:off x="3158" y="2015"/>
              <a:ext cx="4" cy="10"/>
            </a:xfrm>
            <a:custGeom>
              <a:avLst/>
              <a:gdLst>
                <a:gd name="T0" fmla="*/ 2 w 4"/>
                <a:gd name="T1" fmla="*/ 0 h 10"/>
                <a:gd name="T2" fmla="*/ 4 w 4"/>
                <a:gd name="T3" fmla="*/ 2 h 10"/>
                <a:gd name="T4" fmla="*/ 4 w 4"/>
                <a:gd name="T5" fmla="*/ 10 h 10"/>
                <a:gd name="T6" fmla="*/ 0 w 4"/>
                <a:gd name="T7" fmla="*/ 8 h 10"/>
                <a:gd name="T8" fmla="*/ 2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2" y="0"/>
                  </a:moveTo>
                  <a:lnTo>
                    <a:pt x="4" y="2"/>
                  </a:lnTo>
                  <a:lnTo>
                    <a:pt x="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1" name="Freeform 525" descr="Papyrus"/>
            <p:cNvSpPr>
              <a:spLocks/>
            </p:cNvSpPr>
            <p:nvPr/>
          </p:nvSpPr>
          <p:spPr bwMode="gray">
            <a:xfrm>
              <a:off x="3162" y="2017"/>
              <a:ext cx="4" cy="10"/>
            </a:xfrm>
            <a:custGeom>
              <a:avLst/>
              <a:gdLst>
                <a:gd name="T0" fmla="*/ 0 w 4"/>
                <a:gd name="T1" fmla="*/ 0 h 10"/>
                <a:gd name="T2" fmla="*/ 4 w 4"/>
                <a:gd name="T3" fmla="*/ 2 h 10"/>
                <a:gd name="T4" fmla="*/ 2 w 4"/>
                <a:gd name="T5" fmla="*/ 10 h 10"/>
                <a:gd name="T6" fmla="*/ 0 w 4"/>
                <a:gd name="T7" fmla="*/ 8 h 10"/>
                <a:gd name="T8" fmla="*/ 0 w 4"/>
                <a:gd name="T9" fmla="*/ 0 h 10"/>
                <a:gd name="T10" fmla="*/ 0 60000 65536"/>
                <a:gd name="T11" fmla="*/ 0 60000 65536"/>
                <a:gd name="T12" fmla="*/ 0 60000 65536"/>
                <a:gd name="T13" fmla="*/ 0 60000 65536"/>
                <a:gd name="T14" fmla="*/ 0 60000 65536"/>
                <a:gd name="T15" fmla="*/ 0 w 4"/>
                <a:gd name="T16" fmla="*/ 0 h 10"/>
                <a:gd name="T17" fmla="*/ 4 w 4"/>
                <a:gd name="T18" fmla="*/ 10 h 10"/>
              </a:gdLst>
              <a:ahLst/>
              <a:cxnLst>
                <a:cxn ang="T10">
                  <a:pos x="T0" y="T1"/>
                </a:cxn>
                <a:cxn ang="T11">
                  <a:pos x="T2" y="T3"/>
                </a:cxn>
                <a:cxn ang="T12">
                  <a:pos x="T4" y="T5"/>
                </a:cxn>
                <a:cxn ang="T13">
                  <a:pos x="T6" y="T7"/>
                </a:cxn>
                <a:cxn ang="T14">
                  <a:pos x="T8" y="T9"/>
                </a:cxn>
              </a:cxnLst>
              <a:rect l="T15" t="T16" r="T17" b="T18"/>
              <a:pathLst>
                <a:path w="4" h="10">
                  <a:moveTo>
                    <a:pt x="0" y="0"/>
                  </a:moveTo>
                  <a:lnTo>
                    <a:pt x="4" y="2"/>
                  </a:lnTo>
                  <a:lnTo>
                    <a:pt x="2"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2" name="Freeform 526" descr="Papyrus"/>
            <p:cNvSpPr>
              <a:spLocks/>
            </p:cNvSpPr>
            <p:nvPr/>
          </p:nvSpPr>
          <p:spPr bwMode="gray">
            <a:xfrm>
              <a:off x="3164" y="2019"/>
              <a:ext cx="6" cy="12"/>
            </a:xfrm>
            <a:custGeom>
              <a:avLst/>
              <a:gdLst>
                <a:gd name="T0" fmla="*/ 2 w 6"/>
                <a:gd name="T1" fmla="*/ 0 h 12"/>
                <a:gd name="T2" fmla="*/ 6 w 6"/>
                <a:gd name="T3" fmla="*/ 4 h 12"/>
                <a:gd name="T4" fmla="*/ 4 w 6"/>
                <a:gd name="T5" fmla="*/ 12 h 12"/>
                <a:gd name="T6" fmla="*/ 0 w 6"/>
                <a:gd name="T7" fmla="*/ 8 h 12"/>
                <a:gd name="T8" fmla="*/ 2 w 6"/>
                <a:gd name="T9" fmla="*/ 0 h 12"/>
                <a:gd name="T10" fmla="*/ 0 60000 65536"/>
                <a:gd name="T11" fmla="*/ 0 60000 65536"/>
                <a:gd name="T12" fmla="*/ 0 60000 65536"/>
                <a:gd name="T13" fmla="*/ 0 60000 65536"/>
                <a:gd name="T14" fmla="*/ 0 60000 65536"/>
                <a:gd name="T15" fmla="*/ 0 w 6"/>
                <a:gd name="T16" fmla="*/ 0 h 12"/>
                <a:gd name="T17" fmla="*/ 6 w 6"/>
                <a:gd name="T18" fmla="*/ 12 h 12"/>
              </a:gdLst>
              <a:ahLst/>
              <a:cxnLst>
                <a:cxn ang="T10">
                  <a:pos x="T0" y="T1"/>
                </a:cxn>
                <a:cxn ang="T11">
                  <a:pos x="T2" y="T3"/>
                </a:cxn>
                <a:cxn ang="T12">
                  <a:pos x="T4" y="T5"/>
                </a:cxn>
                <a:cxn ang="T13">
                  <a:pos x="T6" y="T7"/>
                </a:cxn>
                <a:cxn ang="T14">
                  <a:pos x="T8" y="T9"/>
                </a:cxn>
              </a:cxnLst>
              <a:rect l="T15" t="T16" r="T17" b="T18"/>
              <a:pathLst>
                <a:path w="6" h="12">
                  <a:moveTo>
                    <a:pt x="2" y="0"/>
                  </a:moveTo>
                  <a:lnTo>
                    <a:pt x="6" y="4"/>
                  </a:lnTo>
                  <a:lnTo>
                    <a:pt x="4"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3" name="Freeform 527" descr="Papyrus"/>
            <p:cNvSpPr>
              <a:spLocks/>
            </p:cNvSpPr>
            <p:nvPr/>
          </p:nvSpPr>
          <p:spPr bwMode="gray">
            <a:xfrm>
              <a:off x="3168" y="2023"/>
              <a:ext cx="6" cy="10"/>
            </a:xfrm>
            <a:custGeom>
              <a:avLst/>
              <a:gdLst>
                <a:gd name="T0" fmla="*/ 2 w 6"/>
                <a:gd name="T1" fmla="*/ 0 h 10"/>
                <a:gd name="T2" fmla="*/ 6 w 6"/>
                <a:gd name="T3" fmla="*/ 2 h 10"/>
                <a:gd name="T4" fmla="*/ 4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4"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4" name="Freeform 528" descr="Papyrus"/>
            <p:cNvSpPr>
              <a:spLocks/>
            </p:cNvSpPr>
            <p:nvPr/>
          </p:nvSpPr>
          <p:spPr bwMode="gray">
            <a:xfrm>
              <a:off x="3172" y="2025"/>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5" name="Freeform 529" descr="Papyrus"/>
            <p:cNvSpPr>
              <a:spLocks/>
            </p:cNvSpPr>
            <p:nvPr/>
          </p:nvSpPr>
          <p:spPr bwMode="gray">
            <a:xfrm>
              <a:off x="3178" y="2027"/>
              <a:ext cx="6" cy="10"/>
            </a:xfrm>
            <a:custGeom>
              <a:avLst/>
              <a:gdLst>
                <a:gd name="T0" fmla="*/ 0 w 6"/>
                <a:gd name="T1" fmla="*/ 0 h 10"/>
                <a:gd name="T2" fmla="*/ 6 w 6"/>
                <a:gd name="T3" fmla="*/ 2 h 10"/>
                <a:gd name="T4" fmla="*/ 4 w 6"/>
                <a:gd name="T5" fmla="*/ 10 h 10"/>
                <a:gd name="T6" fmla="*/ 0 w 6"/>
                <a:gd name="T7" fmla="*/ 8 h 10"/>
                <a:gd name="T8" fmla="*/ 0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0"/>
                  </a:moveTo>
                  <a:lnTo>
                    <a:pt x="6"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6" name="Freeform 530" descr="Papyrus"/>
            <p:cNvSpPr>
              <a:spLocks/>
            </p:cNvSpPr>
            <p:nvPr/>
          </p:nvSpPr>
          <p:spPr bwMode="gray">
            <a:xfrm>
              <a:off x="3182" y="2029"/>
              <a:ext cx="6" cy="10"/>
            </a:xfrm>
            <a:custGeom>
              <a:avLst/>
              <a:gdLst>
                <a:gd name="T0" fmla="*/ 2 w 6"/>
                <a:gd name="T1" fmla="*/ 0 h 10"/>
                <a:gd name="T2" fmla="*/ 6 w 6"/>
                <a:gd name="T3" fmla="*/ 2 h 10"/>
                <a:gd name="T4" fmla="*/ 6 w 6"/>
                <a:gd name="T5" fmla="*/ 10 h 10"/>
                <a:gd name="T6" fmla="*/ 0 w 6"/>
                <a:gd name="T7" fmla="*/ 8 h 10"/>
                <a:gd name="T8" fmla="*/ 2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2" y="0"/>
                  </a:moveTo>
                  <a:lnTo>
                    <a:pt x="6"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7" name="Rectangle 531" descr="Papyrus"/>
            <p:cNvSpPr>
              <a:spLocks noChangeArrowheads="1"/>
            </p:cNvSpPr>
            <p:nvPr/>
          </p:nvSpPr>
          <p:spPr bwMode="gray">
            <a:xfrm>
              <a:off x="3190" y="2033"/>
              <a:ext cx="2"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748" name="Freeform 532" descr="Papyrus"/>
            <p:cNvSpPr>
              <a:spLocks/>
            </p:cNvSpPr>
            <p:nvPr/>
          </p:nvSpPr>
          <p:spPr bwMode="gray">
            <a:xfrm>
              <a:off x="3194" y="2031"/>
              <a:ext cx="6" cy="10"/>
            </a:xfrm>
            <a:custGeom>
              <a:avLst/>
              <a:gdLst>
                <a:gd name="T0" fmla="*/ 0 w 6"/>
                <a:gd name="T1" fmla="*/ 0 h 10"/>
                <a:gd name="T2" fmla="*/ 6 w 6"/>
                <a:gd name="T3" fmla="*/ 2 h 10"/>
                <a:gd name="T4" fmla="*/ 4 w 6"/>
                <a:gd name="T5" fmla="*/ 10 h 10"/>
                <a:gd name="T6" fmla="*/ 0 w 6"/>
                <a:gd name="T7" fmla="*/ 8 h 10"/>
                <a:gd name="T8" fmla="*/ 0 w 6"/>
                <a:gd name="T9" fmla="*/ 0 h 10"/>
                <a:gd name="T10" fmla="*/ 0 60000 65536"/>
                <a:gd name="T11" fmla="*/ 0 60000 65536"/>
                <a:gd name="T12" fmla="*/ 0 60000 65536"/>
                <a:gd name="T13" fmla="*/ 0 60000 65536"/>
                <a:gd name="T14" fmla="*/ 0 60000 65536"/>
                <a:gd name="T15" fmla="*/ 0 w 6"/>
                <a:gd name="T16" fmla="*/ 0 h 10"/>
                <a:gd name="T17" fmla="*/ 6 w 6"/>
                <a:gd name="T18" fmla="*/ 10 h 10"/>
              </a:gdLst>
              <a:ahLst/>
              <a:cxnLst>
                <a:cxn ang="T10">
                  <a:pos x="T0" y="T1"/>
                </a:cxn>
                <a:cxn ang="T11">
                  <a:pos x="T2" y="T3"/>
                </a:cxn>
                <a:cxn ang="T12">
                  <a:pos x="T4" y="T5"/>
                </a:cxn>
                <a:cxn ang="T13">
                  <a:pos x="T6" y="T7"/>
                </a:cxn>
                <a:cxn ang="T14">
                  <a:pos x="T8" y="T9"/>
                </a:cxn>
              </a:cxnLst>
              <a:rect l="T15" t="T16" r="T17" b="T18"/>
              <a:pathLst>
                <a:path w="6" h="10">
                  <a:moveTo>
                    <a:pt x="0" y="0"/>
                  </a:moveTo>
                  <a:lnTo>
                    <a:pt x="6" y="2"/>
                  </a:lnTo>
                  <a:lnTo>
                    <a:pt x="4" y="10"/>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49" name="Freeform 533" descr="Papyrus"/>
            <p:cNvSpPr>
              <a:spLocks/>
            </p:cNvSpPr>
            <p:nvPr/>
          </p:nvSpPr>
          <p:spPr bwMode="gray">
            <a:xfrm>
              <a:off x="3198" y="2033"/>
              <a:ext cx="8" cy="8"/>
            </a:xfrm>
            <a:custGeom>
              <a:avLst/>
              <a:gdLst>
                <a:gd name="T0" fmla="*/ 2 w 8"/>
                <a:gd name="T1" fmla="*/ 0 h 8"/>
                <a:gd name="T2" fmla="*/ 8 w 8"/>
                <a:gd name="T3" fmla="*/ 0 h 8"/>
                <a:gd name="T4" fmla="*/ 8 w 8"/>
                <a:gd name="T5" fmla="*/ 8 h 8"/>
                <a:gd name="T6" fmla="*/ 0 w 8"/>
                <a:gd name="T7" fmla="*/ 8 h 8"/>
                <a:gd name="T8" fmla="*/ 2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2" y="0"/>
                  </a:moveTo>
                  <a:lnTo>
                    <a:pt x="8" y="0"/>
                  </a:lnTo>
                  <a:lnTo>
                    <a:pt x="8" y="8"/>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0" name="Rectangle 534" descr="Papyrus"/>
            <p:cNvSpPr>
              <a:spLocks noChangeArrowheads="1"/>
            </p:cNvSpPr>
            <p:nvPr/>
          </p:nvSpPr>
          <p:spPr bwMode="gray">
            <a:xfrm>
              <a:off x="3204" y="2035"/>
              <a:ext cx="0" cy="4"/>
            </a:xfrm>
            <a:prstGeom prst="rect">
              <a:avLst/>
            </a:prstGeom>
            <a:blipFill dpi="0" rotWithShape="0">
              <a:blip r:embed="rId3"/>
              <a:srcRect/>
              <a:tile tx="0" ty="0" sx="100000" sy="100000" flip="none" algn="tl"/>
            </a:blipFill>
            <a:ln w="6350">
              <a:solidFill>
                <a:srgbClr val="000000"/>
              </a:solidFill>
              <a:miter lim="800000"/>
              <a:headEnd/>
              <a:tailEnd/>
            </a:ln>
          </p:spPr>
          <p:txBody>
            <a:bodyPr/>
            <a:lstStyle/>
            <a:p>
              <a:endParaRPr lang="fr-FR"/>
            </a:p>
          </p:txBody>
        </p:sp>
        <p:sp>
          <p:nvSpPr>
            <p:cNvPr id="9751" name="Freeform 535" descr="Papyrus"/>
            <p:cNvSpPr>
              <a:spLocks/>
            </p:cNvSpPr>
            <p:nvPr/>
          </p:nvSpPr>
          <p:spPr bwMode="gray">
            <a:xfrm>
              <a:off x="3134" y="2033"/>
              <a:ext cx="68" cy="24"/>
            </a:xfrm>
            <a:custGeom>
              <a:avLst/>
              <a:gdLst>
                <a:gd name="T0" fmla="*/ 68 w 68"/>
                <a:gd name="T1" fmla="*/ 0 h 24"/>
                <a:gd name="T2" fmla="*/ 0 w 68"/>
                <a:gd name="T3" fmla="*/ 16 h 24"/>
                <a:gd name="T4" fmla="*/ 0 w 68"/>
                <a:gd name="T5" fmla="*/ 24 h 24"/>
                <a:gd name="T6" fmla="*/ 68 w 68"/>
                <a:gd name="T7" fmla="*/ 8 h 24"/>
                <a:gd name="T8" fmla="*/ 68 w 68"/>
                <a:gd name="T9" fmla="*/ 0 h 24"/>
                <a:gd name="T10" fmla="*/ 0 60000 65536"/>
                <a:gd name="T11" fmla="*/ 0 60000 65536"/>
                <a:gd name="T12" fmla="*/ 0 60000 65536"/>
                <a:gd name="T13" fmla="*/ 0 60000 65536"/>
                <a:gd name="T14" fmla="*/ 0 60000 65536"/>
                <a:gd name="T15" fmla="*/ 0 w 68"/>
                <a:gd name="T16" fmla="*/ 0 h 24"/>
                <a:gd name="T17" fmla="*/ 68 w 68"/>
                <a:gd name="T18" fmla="*/ 24 h 24"/>
              </a:gdLst>
              <a:ahLst/>
              <a:cxnLst>
                <a:cxn ang="T10">
                  <a:pos x="T0" y="T1"/>
                </a:cxn>
                <a:cxn ang="T11">
                  <a:pos x="T2" y="T3"/>
                </a:cxn>
                <a:cxn ang="T12">
                  <a:pos x="T4" y="T5"/>
                </a:cxn>
                <a:cxn ang="T13">
                  <a:pos x="T6" y="T7"/>
                </a:cxn>
                <a:cxn ang="T14">
                  <a:pos x="T8" y="T9"/>
                </a:cxn>
              </a:cxnLst>
              <a:rect l="T15" t="T16" r="T17" b="T18"/>
              <a:pathLst>
                <a:path w="68" h="24">
                  <a:moveTo>
                    <a:pt x="68" y="0"/>
                  </a:moveTo>
                  <a:lnTo>
                    <a:pt x="0" y="16"/>
                  </a:lnTo>
                  <a:lnTo>
                    <a:pt x="0" y="24"/>
                  </a:lnTo>
                  <a:lnTo>
                    <a:pt x="68" y="8"/>
                  </a:lnTo>
                  <a:lnTo>
                    <a:pt x="68"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2" name="Freeform 536" descr="Papyrus"/>
            <p:cNvSpPr>
              <a:spLocks/>
            </p:cNvSpPr>
            <p:nvPr/>
          </p:nvSpPr>
          <p:spPr bwMode="gray">
            <a:xfrm>
              <a:off x="3130" y="2049"/>
              <a:ext cx="4" cy="116"/>
            </a:xfrm>
            <a:custGeom>
              <a:avLst/>
              <a:gdLst>
                <a:gd name="T0" fmla="*/ 4 w 4"/>
                <a:gd name="T1" fmla="*/ 0 h 116"/>
                <a:gd name="T2" fmla="*/ 2 w 4"/>
                <a:gd name="T3" fmla="*/ 108 h 116"/>
                <a:gd name="T4" fmla="*/ 0 w 4"/>
                <a:gd name="T5" fmla="*/ 116 h 116"/>
                <a:gd name="T6" fmla="*/ 4 w 4"/>
                <a:gd name="T7" fmla="*/ 8 h 116"/>
                <a:gd name="T8" fmla="*/ 4 w 4"/>
                <a:gd name="T9" fmla="*/ 0 h 116"/>
                <a:gd name="T10" fmla="*/ 0 60000 65536"/>
                <a:gd name="T11" fmla="*/ 0 60000 65536"/>
                <a:gd name="T12" fmla="*/ 0 60000 65536"/>
                <a:gd name="T13" fmla="*/ 0 60000 65536"/>
                <a:gd name="T14" fmla="*/ 0 60000 65536"/>
                <a:gd name="T15" fmla="*/ 0 w 4"/>
                <a:gd name="T16" fmla="*/ 0 h 116"/>
                <a:gd name="T17" fmla="*/ 4 w 4"/>
                <a:gd name="T18" fmla="*/ 116 h 116"/>
              </a:gdLst>
              <a:ahLst/>
              <a:cxnLst>
                <a:cxn ang="T10">
                  <a:pos x="T0" y="T1"/>
                </a:cxn>
                <a:cxn ang="T11">
                  <a:pos x="T2" y="T3"/>
                </a:cxn>
                <a:cxn ang="T12">
                  <a:pos x="T4" y="T5"/>
                </a:cxn>
                <a:cxn ang="T13">
                  <a:pos x="T6" y="T7"/>
                </a:cxn>
                <a:cxn ang="T14">
                  <a:pos x="T8" y="T9"/>
                </a:cxn>
              </a:cxnLst>
              <a:rect l="T15" t="T16" r="T17" b="T18"/>
              <a:pathLst>
                <a:path w="4" h="116">
                  <a:moveTo>
                    <a:pt x="4" y="0"/>
                  </a:moveTo>
                  <a:lnTo>
                    <a:pt x="2" y="108"/>
                  </a:lnTo>
                  <a:lnTo>
                    <a:pt x="0" y="116"/>
                  </a:lnTo>
                  <a:lnTo>
                    <a:pt x="4" y="8"/>
                  </a:lnTo>
                  <a:lnTo>
                    <a:pt x="4"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3" name="Freeform 537" descr="Papyrus"/>
            <p:cNvSpPr>
              <a:spLocks/>
            </p:cNvSpPr>
            <p:nvPr/>
          </p:nvSpPr>
          <p:spPr bwMode="gray">
            <a:xfrm>
              <a:off x="3130" y="2157"/>
              <a:ext cx="8" cy="10"/>
            </a:xfrm>
            <a:custGeom>
              <a:avLst/>
              <a:gdLst>
                <a:gd name="T0" fmla="*/ 2 w 8"/>
                <a:gd name="T1" fmla="*/ 0 h 10"/>
                <a:gd name="T2" fmla="*/ 8 w 8"/>
                <a:gd name="T3" fmla="*/ 2 h 10"/>
                <a:gd name="T4" fmla="*/ 6 w 8"/>
                <a:gd name="T5" fmla="*/ 10 h 10"/>
                <a:gd name="T6" fmla="*/ 0 w 8"/>
                <a:gd name="T7" fmla="*/ 8 h 10"/>
                <a:gd name="T8" fmla="*/ 2 w 8"/>
                <a:gd name="T9" fmla="*/ 0 h 10"/>
                <a:gd name="T10" fmla="*/ 0 60000 65536"/>
                <a:gd name="T11" fmla="*/ 0 60000 65536"/>
                <a:gd name="T12" fmla="*/ 0 60000 65536"/>
                <a:gd name="T13" fmla="*/ 0 60000 65536"/>
                <a:gd name="T14" fmla="*/ 0 60000 65536"/>
                <a:gd name="T15" fmla="*/ 0 w 8"/>
                <a:gd name="T16" fmla="*/ 0 h 10"/>
                <a:gd name="T17" fmla="*/ 8 w 8"/>
                <a:gd name="T18" fmla="*/ 10 h 10"/>
              </a:gdLst>
              <a:ahLst/>
              <a:cxnLst>
                <a:cxn ang="T10">
                  <a:pos x="T0" y="T1"/>
                </a:cxn>
                <a:cxn ang="T11">
                  <a:pos x="T2" y="T3"/>
                </a:cxn>
                <a:cxn ang="T12">
                  <a:pos x="T4" y="T5"/>
                </a:cxn>
                <a:cxn ang="T13">
                  <a:pos x="T6" y="T7"/>
                </a:cxn>
                <a:cxn ang="T14">
                  <a:pos x="T8" y="T9"/>
                </a:cxn>
              </a:cxnLst>
              <a:rect l="T15" t="T16" r="T17" b="T18"/>
              <a:pathLst>
                <a:path w="8" h="10">
                  <a:moveTo>
                    <a:pt x="2" y="0"/>
                  </a:moveTo>
                  <a:lnTo>
                    <a:pt x="8" y="2"/>
                  </a:lnTo>
                  <a:lnTo>
                    <a:pt x="6" y="10"/>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4" name="Freeform 538" descr="Papyrus"/>
            <p:cNvSpPr>
              <a:spLocks/>
            </p:cNvSpPr>
            <p:nvPr/>
          </p:nvSpPr>
          <p:spPr bwMode="gray">
            <a:xfrm>
              <a:off x="3136" y="2159"/>
              <a:ext cx="10" cy="12"/>
            </a:xfrm>
            <a:custGeom>
              <a:avLst/>
              <a:gdLst>
                <a:gd name="T0" fmla="*/ 2 w 10"/>
                <a:gd name="T1" fmla="*/ 0 h 12"/>
                <a:gd name="T2" fmla="*/ 10 w 10"/>
                <a:gd name="T3" fmla="*/ 4 h 12"/>
                <a:gd name="T4" fmla="*/ 10 w 10"/>
                <a:gd name="T5" fmla="*/ 12 h 12"/>
                <a:gd name="T6" fmla="*/ 0 w 10"/>
                <a:gd name="T7" fmla="*/ 8 h 12"/>
                <a:gd name="T8" fmla="*/ 2 w 10"/>
                <a:gd name="T9" fmla="*/ 0 h 12"/>
                <a:gd name="T10" fmla="*/ 0 60000 65536"/>
                <a:gd name="T11" fmla="*/ 0 60000 65536"/>
                <a:gd name="T12" fmla="*/ 0 60000 65536"/>
                <a:gd name="T13" fmla="*/ 0 60000 65536"/>
                <a:gd name="T14" fmla="*/ 0 60000 65536"/>
                <a:gd name="T15" fmla="*/ 0 w 10"/>
                <a:gd name="T16" fmla="*/ 0 h 12"/>
                <a:gd name="T17" fmla="*/ 10 w 10"/>
                <a:gd name="T18" fmla="*/ 12 h 12"/>
              </a:gdLst>
              <a:ahLst/>
              <a:cxnLst>
                <a:cxn ang="T10">
                  <a:pos x="T0" y="T1"/>
                </a:cxn>
                <a:cxn ang="T11">
                  <a:pos x="T2" y="T3"/>
                </a:cxn>
                <a:cxn ang="T12">
                  <a:pos x="T4" y="T5"/>
                </a:cxn>
                <a:cxn ang="T13">
                  <a:pos x="T6" y="T7"/>
                </a:cxn>
                <a:cxn ang="T14">
                  <a:pos x="T8" y="T9"/>
                </a:cxn>
              </a:cxnLst>
              <a:rect l="T15" t="T16" r="T17" b="T18"/>
              <a:pathLst>
                <a:path w="10" h="12">
                  <a:moveTo>
                    <a:pt x="2" y="0"/>
                  </a:moveTo>
                  <a:lnTo>
                    <a:pt x="10" y="4"/>
                  </a:lnTo>
                  <a:lnTo>
                    <a:pt x="10" y="12"/>
                  </a:lnTo>
                  <a:lnTo>
                    <a:pt x="0" y="8"/>
                  </a:lnTo>
                  <a:lnTo>
                    <a:pt x="2"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5" name="Freeform 539" descr="Papyrus"/>
            <p:cNvSpPr>
              <a:spLocks/>
            </p:cNvSpPr>
            <p:nvPr/>
          </p:nvSpPr>
          <p:spPr bwMode="gray">
            <a:xfrm>
              <a:off x="3146" y="2163"/>
              <a:ext cx="18" cy="8"/>
            </a:xfrm>
            <a:custGeom>
              <a:avLst/>
              <a:gdLst>
                <a:gd name="T0" fmla="*/ 0 w 18"/>
                <a:gd name="T1" fmla="*/ 0 h 8"/>
                <a:gd name="T2" fmla="*/ 18 w 18"/>
                <a:gd name="T3" fmla="*/ 0 h 8"/>
                <a:gd name="T4" fmla="*/ 16 w 18"/>
                <a:gd name="T5" fmla="*/ 8 h 8"/>
                <a:gd name="T6" fmla="*/ 0 w 18"/>
                <a:gd name="T7" fmla="*/ 8 h 8"/>
                <a:gd name="T8" fmla="*/ 0 w 18"/>
                <a:gd name="T9" fmla="*/ 0 h 8"/>
                <a:gd name="T10" fmla="*/ 0 60000 65536"/>
                <a:gd name="T11" fmla="*/ 0 60000 65536"/>
                <a:gd name="T12" fmla="*/ 0 60000 65536"/>
                <a:gd name="T13" fmla="*/ 0 60000 65536"/>
                <a:gd name="T14" fmla="*/ 0 60000 65536"/>
                <a:gd name="T15" fmla="*/ 0 w 18"/>
                <a:gd name="T16" fmla="*/ 0 h 8"/>
                <a:gd name="T17" fmla="*/ 18 w 18"/>
                <a:gd name="T18" fmla="*/ 8 h 8"/>
              </a:gdLst>
              <a:ahLst/>
              <a:cxnLst>
                <a:cxn ang="T10">
                  <a:pos x="T0" y="T1"/>
                </a:cxn>
                <a:cxn ang="T11">
                  <a:pos x="T2" y="T3"/>
                </a:cxn>
                <a:cxn ang="T12">
                  <a:pos x="T4" y="T5"/>
                </a:cxn>
                <a:cxn ang="T13">
                  <a:pos x="T6" y="T7"/>
                </a:cxn>
                <a:cxn ang="T14">
                  <a:pos x="T8" y="T9"/>
                </a:cxn>
              </a:cxnLst>
              <a:rect l="T15" t="T16" r="T17" b="T18"/>
              <a:pathLst>
                <a:path w="18" h="8">
                  <a:moveTo>
                    <a:pt x="0" y="0"/>
                  </a:moveTo>
                  <a:lnTo>
                    <a:pt x="18" y="0"/>
                  </a:lnTo>
                  <a:lnTo>
                    <a:pt x="16" y="8"/>
                  </a:lnTo>
                  <a:lnTo>
                    <a:pt x="0" y="8"/>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56" name="Freeform 540" descr="Stationery"/>
            <p:cNvSpPr>
              <a:spLocks/>
            </p:cNvSpPr>
            <p:nvPr/>
          </p:nvSpPr>
          <p:spPr bwMode="gray">
            <a:xfrm>
              <a:off x="3132" y="1973"/>
              <a:ext cx="280" cy="313"/>
            </a:xfrm>
            <a:custGeom>
              <a:avLst/>
              <a:gdLst>
                <a:gd name="T0" fmla="*/ 114 w 280"/>
                <a:gd name="T1" fmla="*/ 58 h 313"/>
                <a:gd name="T2" fmla="*/ 122 w 280"/>
                <a:gd name="T3" fmla="*/ 56 h 313"/>
                <a:gd name="T4" fmla="*/ 130 w 280"/>
                <a:gd name="T5" fmla="*/ 52 h 313"/>
                <a:gd name="T6" fmla="*/ 136 w 280"/>
                <a:gd name="T7" fmla="*/ 46 h 313"/>
                <a:gd name="T8" fmla="*/ 138 w 280"/>
                <a:gd name="T9" fmla="*/ 42 h 313"/>
                <a:gd name="T10" fmla="*/ 138 w 280"/>
                <a:gd name="T11" fmla="*/ 36 h 313"/>
                <a:gd name="T12" fmla="*/ 138 w 280"/>
                <a:gd name="T13" fmla="*/ 32 h 313"/>
                <a:gd name="T14" fmla="*/ 136 w 280"/>
                <a:gd name="T15" fmla="*/ 26 h 313"/>
                <a:gd name="T16" fmla="*/ 130 w 280"/>
                <a:gd name="T17" fmla="*/ 20 h 313"/>
                <a:gd name="T18" fmla="*/ 124 w 280"/>
                <a:gd name="T19" fmla="*/ 16 h 313"/>
                <a:gd name="T20" fmla="*/ 114 w 280"/>
                <a:gd name="T21" fmla="*/ 10 h 313"/>
                <a:gd name="T22" fmla="*/ 106 w 280"/>
                <a:gd name="T23" fmla="*/ 6 h 313"/>
                <a:gd name="T24" fmla="*/ 94 w 280"/>
                <a:gd name="T25" fmla="*/ 4 h 313"/>
                <a:gd name="T26" fmla="*/ 84 w 280"/>
                <a:gd name="T27" fmla="*/ 2 h 313"/>
                <a:gd name="T28" fmla="*/ 72 w 280"/>
                <a:gd name="T29" fmla="*/ 0 h 313"/>
                <a:gd name="T30" fmla="*/ 70 w 280"/>
                <a:gd name="T31" fmla="*/ 0 h 313"/>
                <a:gd name="T32" fmla="*/ 56 w 280"/>
                <a:gd name="T33" fmla="*/ 2 h 313"/>
                <a:gd name="T34" fmla="*/ 46 w 280"/>
                <a:gd name="T35" fmla="*/ 4 h 313"/>
                <a:gd name="T36" fmla="*/ 38 w 280"/>
                <a:gd name="T37" fmla="*/ 6 h 313"/>
                <a:gd name="T38" fmla="*/ 30 w 280"/>
                <a:gd name="T39" fmla="*/ 10 h 313"/>
                <a:gd name="T40" fmla="*/ 26 w 280"/>
                <a:gd name="T41" fmla="*/ 16 h 313"/>
                <a:gd name="T42" fmla="*/ 22 w 280"/>
                <a:gd name="T43" fmla="*/ 20 h 313"/>
                <a:gd name="T44" fmla="*/ 20 w 280"/>
                <a:gd name="T45" fmla="*/ 26 h 313"/>
                <a:gd name="T46" fmla="*/ 22 w 280"/>
                <a:gd name="T47" fmla="*/ 32 h 313"/>
                <a:gd name="T48" fmla="*/ 24 w 280"/>
                <a:gd name="T49" fmla="*/ 36 h 313"/>
                <a:gd name="T50" fmla="*/ 28 w 280"/>
                <a:gd name="T51" fmla="*/ 42 h 313"/>
                <a:gd name="T52" fmla="*/ 34 w 280"/>
                <a:gd name="T53" fmla="*/ 46 h 313"/>
                <a:gd name="T54" fmla="*/ 42 w 280"/>
                <a:gd name="T55" fmla="*/ 52 h 313"/>
                <a:gd name="T56" fmla="*/ 52 w 280"/>
                <a:gd name="T57" fmla="*/ 56 h 313"/>
                <a:gd name="T58" fmla="*/ 62 w 280"/>
                <a:gd name="T59" fmla="*/ 58 h 313"/>
                <a:gd name="T60" fmla="*/ 74 w 280"/>
                <a:gd name="T61" fmla="*/ 60 h 313"/>
                <a:gd name="T62" fmla="*/ 70 w 280"/>
                <a:gd name="T63" fmla="*/ 60 h 313"/>
                <a:gd name="T64" fmla="*/ 0 w 280"/>
                <a:gd name="T65" fmla="*/ 184 h 313"/>
                <a:gd name="T66" fmla="*/ 14 w 280"/>
                <a:gd name="T67" fmla="*/ 190 h 313"/>
                <a:gd name="T68" fmla="*/ 38 w 280"/>
                <a:gd name="T69" fmla="*/ 186 h 313"/>
                <a:gd name="T70" fmla="*/ 52 w 280"/>
                <a:gd name="T71" fmla="*/ 148 h 313"/>
                <a:gd name="T72" fmla="*/ 76 w 280"/>
                <a:gd name="T73" fmla="*/ 311 h 313"/>
                <a:gd name="T74" fmla="*/ 120 w 280"/>
                <a:gd name="T75" fmla="*/ 313 h 313"/>
                <a:gd name="T76" fmla="*/ 140 w 280"/>
                <a:gd name="T77" fmla="*/ 305 h 313"/>
                <a:gd name="T78" fmla="*/ 212 w 280"/>
                <a:gd name="T79" fmla="*/ 305 h 313"/>
                <a:gd name="T80" fmla="*/ 230 w 280"/>
                <a:gd name="T81" fmla="*/ 311 h 313"/>
                <a:gd name="T82" fmla="*/ 270 w 280"/>
                <a:gd name="T83" fmla="*/ 309 h 313"/>
                <a:gd name="T84" fmla="*/ 190 w 280"/>
                <a:gd name="T85" fmla="*/ 148 h 313"/>
                <a:gd name="T86" fmla="*/ 228 w 280"/>
                <a:gd name="T87" fmla="*/ 188 h 313"/>
                <a:gd name="T88" fmla="*/ 250 w 280"/>
                <a:gd name="T89" fmla="*/ 192 h 313"/>
                <a:gd name="T90" fmla="*/ 262 w 280"/>
                <a:gd name="T91" fmla="*/ 182 h 313"/>
                <a:gd name="T92" fmla="*/ 118 w 280"/>
                <a:gd name="T93" fmla="*/ 60 h 3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80"/>
                <a:gd name="T142" fmla="*/ 0 h 313"/>
                <a:gd name="T143" fmla="*/ 280 w 280"/>
                <a:gd name="T144" fmla="*/ 313 h 31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80" h="313">
                  <a:moveTo>
                    <a:pt x="110" y="60"/>
                  </a:moveTo>
                  <a:lnTo>
                    <a:pt x="114" y="58"/>
                  </a:lnTo>
                  <a:lnTo>
                    <a:pt x="118" y="58"/>
                  </a:lnTo>
                  <a:lnTo>
                    <a:pt x="122" y="56"/>
                  </a:lnTo>
                  <a:lnTo>
                    <a:pt x="126" y="54"/>
                  </a:lnTo>
                  <a:lnTo>
                    <a:pt x="130" y="52"/>
                  </a:lnTo>
                  <a:lnTo>
                    <a:pt x="132" y="50"/>
                  </a:lnTo>
                  <a:lnTo>
                    <a:pt x="136" y="46"/>
                  </a:lnTo>
                  <a:lnTo>
                    <a:pt x="136" y="44"/>
                  </a:lnTo>
                  <a:lnTo>
                    <a:pt x="138" y="42"/>
                  </a:lnTo>
                  <a:lnTo>
                    <a:pt x="138" y="38"/>
                  </a:lnTo>
                  <a:lnTo>
                    <a:pt x="138" y="36"/>
                  </a:lnTo>
                  <a:lnTo>
                    <a:pt x="138" y="32"/>
                  </a:lnTo>
                  <a:lnTo>
                    <a:pt x="136" y="26"/>
                  </a:lnTo>
                  <a:lnTo>
                    <a:pt x="132" y="24"/>
                  </a:lnTo>
                  <a:lnTo>
                    <a:pt x="130" y="20"/>
                  </a:lnTo>
                  <a:lnTo>
                    <a:pt x="126" y="18"/>
                  </a:lnTo>
                  <a:lnTo>
                    <a:pt x="124" y="16"/>
                  </a:lnTo>
                  <a:lnTo>
                    <a:pt x="120" y="12"/>
                  </a:lnTo>
                  <a:lnTo>
                    <a:pt x="114" y="10"/>
                  </a:lnTo>
                  <a:lnTo>
                    <a:pt x="110" y="8"/>
                  </a:lnTo>
                  <a:lnTo>
                    <a:pt x="106" y="6"/>
                  </a:lnTo>
                  <a:lnTo>
                    <a:pt x="100" y="6"/>
                  </a:lnTo>
                  <a:lnTo>
                    <a:pt x="94" y="4"/>
                  </a:lnTo>
                  <a:lnTo>
                    <a:pt x="90" y="2"/>
                  </a:lnTo>
                  <a:lnTo>
                    <a:pt x="84" y="2"/>
                  </a:lnTo>
                  <a:lnTo>
                    <a:pt x="78" y="2"/>
                  </a:lnTo>
                  <a:lnTo>
                    <a:pt x="72" y="0"/>
                  </a:lnTo>
                  <a:lnTo>
                    <a:pt x="70" y="0"/>
                  </a:lnTo>
                  <a:lnTo>
                    <a:pt x="62" y="2"/>
                  </a:lnTo>
                  <a:lnTo>
                    <a:pt x="56" y="2"/>
                  </a:lnTo>
                  <a:lnTo>
                    <a:pt x="50" y="2"/>
                  </a:lnTo>
                  <a:lnTo>
                    <a:pt x="46" y="4"/>
                  </a:lnTo>
                  <a:lnTo>
                    <a:pt x="42" y="6"/>
                  </a:lnTo>
                  <a:lnTo>
                    <a:pt x="38" y="6"/>
                  </a:lnTo>
                  <a:lnTo>
                    <a:pt x="34" y="8"/>
                  </a:lnTo>
                  <a:lnTo>
                    <a:pt x="30" y="10"/>
                  </a:lnTo>
                  <a:lnTo>
                    <a:pt x="28" y="12"/>
                  </a:lnTo>
                  <a:lnTo>
                    <a:pt x="26" y="16"/>
                  </a:lnTo>
                  <a:lnTo>
                    <a:pt x="24" y="18"/>
                  </a:lnTo>
                  <a:lnTo>
                    <a:pt x="22" y="20"/>
                  </a:lnTo>
                  <a:lnTo>
                    <a:pt x="22" y="24"/>
                  </a:lnTo>
                  <a:lnTo>
                    <a:pt x="20" y="26"/>
                  </a:lnTo>
                  <a:lnTo>
                    <a:pt x="20" y="30"/>
                  </a:lnTo>
                  <a:lnTo>
                    <a:pt x="22" y="32"/>
                  </a:lnTo>
                  <a:lnTo>
                    <a:pt x="24" y="36"/>
                  </a:lnTo>
                  <a:lnTo>
                    <a:pt x="26" y="38"/>
                  </a:lnTo>
                  <a:lnTo>
                    <a:pt x="28" y="42"/>
                  </a:lnTo>
                  <a:lnTo>
                    <a:pt x="30" y="44"/>
                  </a:lnTo>
                  <a:lnTo>
                    <a:pt x="34" y="46"/>
                  </a:lnTo>
                  <a:lnTo>
                    <a:pt x="38" y="50"/>
                  </a:lnTo>
                  <a:lnTo>
                    <a:pt x="42" y="52"/>
                  </a:lnTo>
                  <a:lnTo>
                    <a:pt x="46" y="54"/>
                  </a:lnTo>
                  <a:lnTo>
                    <a:pt x="52" y="56"/>
                  </a:lnTo>
                  <a:lnTo>
                    <a:pt x="56" y="58"/>
                  </a:lnTo>
                  <a:lnTo>
                    <a:pt x="62" y="58"/>
                  </a:lnTo>
                  <a:lnTo>
                    <a:pt x="68" y="60"/>
                  </a:lnTo>
                  <a:lnTo>
                    <a:pt x="74" y="60"/>
                  </a:lnTo>
                  <a:lnTo>
                    <a:pt x="70" y="60"/>
                  </a:lnTo>
                  <a:lnTo>
                    <a:pt x="2" y="76"/>
                  </a:lnTo>
                  <a:lnTo>
                    <a:pt x="0" y="184"/>
                  </a:lnTo>
                  <a:lnTo>
                    <a:pt x="6" y="186"/>
                  </a:lnTo>
                  <a:lnTo>
                    <a:pt x="14" y="190"/>
                  </a:lnTo>
                  <a:lnTo>
                    <a:pt x="32" y="190"/>
                  </a:lnTo>
                  <a:lnTo>
                    <a:pt x="38" y="186"/>
                  </a:lnTo>
                  <a:lnTo>
                    <a:pt x="42" y="184"/>
                  </a:lnTo>
                  <a:lnTo>
                    <a:pt x="52" y="148"/>
                  </a:lnTo>
                  <a:lnTo>
                    <a:pt x="74" y="305"/>
                  </a:lnTo>
                  <a:lnTo>
                    <a:pt x="76" y="311"/>
                  </a:lnTo>
                  <a:lnTo>
                    <a:pt x="94" y="311"/>
                  </a:lnTo>
                  <a:lnTo>
                    <a:pt x="120" y="313"/>
                  </a:lnTo>
                  <a:lnTo>
                    <a:pt x="132" y="309"/>
                  </a:lnTo>
                  <a:lnTo>
                    <a:pt x="140" y="305"/>
                  </a:lnTo>
                  <a:lnTo>
                    <a:pt x="142" y="190"/>
                  </a:lnTo>
                  <a:lnTo>
                    <a:pt x="212" y="305"/>
                  </a:lnTo>
                  <a:lnTo>
                    <a:pt x="216" y="307"/>
                  </a:lnTo>
                  <a:lnTo>
                    <a:pt x="230" y="311"/>
                  </a:lnTo>
                  <a:lnTo>
                    <a:pt x="252" y="311"/>
                  </a:lnTo>
                  <a:lnTo>
                    <a:pt x="270" y="309"/>
                  </a:lnTo>
                  <a:lnTo>
                    <a:pt x="280" y="305"/>
                  </a:lnTo>
                  <a:lnTo>
                    <a:pt x="190" y="148"/>
                  </a:lnTo>
                  <a:lnTo>
                    <a:pt x="224" y="182"/>
                  </a:lnTo>
                  <a:lnTo>
                    <a:pt x="228" y="188"/>
                  </a:lnTo>
                  <a:lnTo>
                    <a:pt x="240" y="190"/>
                  </a:lnTo>
                  <a:lnTo>
                    <a:pt x="250" y="192"/>
                  </a:lnTo>
                  <a:lnTo>
                    <a:pt x="260" y="188"/>
                  </a:lnTo>
                  <a:lnTo>
                    <a:pt x="262" y="182"/>
                  </a:lnTo>
                  <a:lnTo>
                    <a:pt x="184" y="72"/>
                  </a:lnTo>
                  <a:lnTo>
                    <a:pt x="118" y="60"/>
                  </a:lnTo>
                  <a:lnTo>
                    <a:pt x="110" y="60"/>
                  </a:lnTo>
                  <a:close/>
                </a:path>
              </a:pathLst>
            </a:custGeom>
            <a:blipFill dpi="0" rotWithShape="0">
              <a:blip r:embed="rId4"/>
              <a:srcRect/>
              <a:tile tx="0" ty="0" sx="100000" sy="100000" flip="none" algn="tl"/>
            </a:blipFill>
            <a:ln w="6350">
              <a:solidFill>
                <a:srgbClr val="000000"/>
              </a:solidFill>
              <a:round/>
              <a:headEnd/>
              <a:tailEnd/>
            </a:ln>
          </p:spPr>
          <p:txBody>
            <a:bodyPr/>
            <a:lstStyle/>
            <a:p>
              <a:endParaRPr lang="fr-FR"/>
            </a:p>
          </p:txBody>
        </p:sp>
        <p:sp>
          <p:nvSpPr>
            <p:cNvPr id="9757" name="Freeform 541"/>
            <p:cNvSpPr>
              <a:spLocks/>
            </p:cNvSpPr>
            <p:nvPr/>
          </p:nvSpPr>
          <p:spPr bwMode="gray">
            <a:xfrm>
              <a:off x="1992" y="1730"/>
              <a:ext cx="74" cy="72"/>
            </a:xfrm>
            <a:custGeom>
              <a:avLst/>
              <a:gdLst>
                <a:gd name="T0" fmla="*/ 70 w 74"/>
                <a:gd name="T1" fmla="*/ 0 h 72"/>
                <a:gd name="T2" fmla="*/ 64 w 74"/>
                <a:gd name="T3" fmla="*/ 0 h 72"/>
                <a:gd name="T4" fmla="*/ 60 w 74"/>
                <a:gd name="T5" fmla="*/ 2 h 72"/>
                <a:gd name="T6" fmla="*/ 54 w 74"/>
                <a:gd name="T7" fmla="*/ 2 h 72"/>
                <a:gd name="T8" fmla="*/ 48 w 74"/>
                <a:gd name="T9" fmla="*/ 4 h 72"/>
                <a:gd name="T10" fmla="*/ 42 w 74"/>
                <a:gd name="T11" fmla="*/ 4 h 72"/>
                <a:gd name="T12" fmla="*/ 38 w 74"/>
                <a:gd name="T13" fmla="*/ 6 h 72"/>
                <a:gd name="T14" fmla="*/ 32 w 74"/>
                <a:gd name="T15" fmla="*/ 8 h 72"/>
                <a:gd name="T16" fmla="*/ 28 w 74"/>
                <a:gd name="T17" fmla="*/ 10 h 72"/>
                <a:gd name="T18" fmla="*/ 22 w 74"/>
                <a:gd name="T19" fmla="*/ 12 h 72"/>
                <a:gd name="T20" fmla="*/ 18 w 74"/>
                <a:gd name="T21" fmla="*/ 16 h 72"/>
                <a:gd name="T22" fmla="*/ 14 w 74"/>
                <a:gd name="T23" fmla="*/ 18 h 72"/>
                <a:gd name="T24" fmla="*/ 10 w 74"/>
                <a:gd name="T25" fmla="*/ 20 h 72"/>
                <a:gd name="T26" fmla="*/ 6 w 74"/>
                <a:gd name="T27" fmla="*/ 24 h 72"/>
                <a:gd name="T28" fmla="*/ 2 w 74"/>
                <a:gd name="T29" fmla="*/ 28 h 72"/>
                <a:gd name="T30" fmla="*/ 0 w 74"/>
                <a:gd name="T31" fmla="*/ 30 h 72"/>
                <a:gd name="T32" fmla="*/ 4 w 74"/>
                <a:gd name="T33" fmla="*/ 70 h 72"/>
                <a:gd name="T34" fmla="*/ 6 w 74"/>
                <a:gd name="T35" fmla="*/ 66 h 72"/>
                <a:gd name="T36" fmla="*/ 10 w 74"/>
                <a:gd name="T37" fmla="*/ 64 h 72"/>
                <a:gd name="T38" fmla="*/ 14 w 74"/>
                <a:gd name="T39" fmla="*/ 60 h 72"/>
                <a:gd name="T40" fmla="*/ 18 w 74"/>
                <a:gd name="T41" fmla="*/ 58 h 72"/>
                <a:gd name="T42" fmla="*/ 22 w 74"/>
                <a:gd name="T43" fmla="*/ 56 h 72"/>
                <a:gd name="T44" fmla="*/ 26 w 74"/>
                <a:gd name="T45" fmla="*/ 52 h 72"/>
                <a:gd name="T46" fmla="*/ 30 w 74"/>
                <a:gd name="T47" fmla="*/ 50 h 72"/>
                <a:gd name="T48" fmla="*/ 36 w 74"/>
                <a:gd name="T49" fmla="*/ 48 h 72"/>
                <a:gd name="T50" fmla="*/ 40 w 74"/>
                <a:gd name="T51" fmla="*/ 48 h 72"/>
                <a:gd name="T52" fmla="*/ 46 w 74"/>
                <a:gd name="T53" fmla="*/ 46 h 72"/>
                <a:gd name="T54" fmla="*/ 52 w 74"/>
                <a:gd name="T55" fmla="*/ 44 h 72"/>
                <a:gd name="T56" fmla="*/ 56 w 74"/>
                <a:gd name="T57" fmla="*/ 44 h 72"/>
                <a:gd name="T58" fmla="*/ 62 w 74"/>
                <a:gd name="T59" fmla="*/ 42 h 72"/>
                <a:gd name="T60" fmla="*/ 70 w 74"/>
                <a:gd name="T61" fmla="*/ 42 h 72"/>
                <a:gd name="T62" fmla="*/ 74 w 74"/>
                <a:gd name="T63" fmla="*/ 42 h 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4"/>
                <a:gd name="T97" fmla="*/ 0 h 72"/>
                <a:gd name="T98" fmla="*/ 74 w 74"/>
                <a:gd name="T99" fmla="*/ 72 h 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4" h="72">
                  <a:moveTo>
                    <a:pt x="72" y="0"/>
                  </a:moveTo>
                  <a:lnTo>
                    <a:pt x="70" y="0"/>
                  </a:lnTo>
                  <a:lnTo>
                    <a:pt x="68" y="0"/>
                  </a:lnTo>
                  <a:lnTo>
                    <a:pt x="64" y="0"/>
                  </a:lnTo>
                  <a:lnTo>
                    <a:pt x="62" y="0"/>
                  </a:lnTo>
                  <a:lnTo>
                    <a:pt x="60" y="2"/>
                  </a:lnTo>
                  <a:lnTo>
                    <a:pt x="56" y="2"/>
                  </a:lnTo>
                  <a:lnTo>
                    <a:pt x="54" y="2"/>
                  </a:lnTo>
                  <a:lnTo>
                    <a:pt x="50" y="2"/>
                  </a:lnTo>
                  <a:lnTo>
                    <a:pt x="48" y="4"/>
                  </a:lnTo>
                  <a:lnTo>
                    <a:pt x="44" y="4"/>
                  </a:lnTo>
                  <a:lnTo>
                    <a:pt x="42" y="4"/>
                  </a:lnTo>
                  <a:lnTo>
                    <a:pt x="40" y="6"/>
                  </a:lnTo>
                  <a:lnTo>
                    <a:pt x="38" y="6"/>
                  </a:lnTo>
                  <a:lnTo>
                    <a:pt x="34" y="8"/>
                  </a:lnTo>
                  <a:lnTo>
                    <a:pt x="32" y="8"/>
                  </a:lnTo>
                  <a:lnTo>
                    <a:pt x="30" y="10"/>
                  </a:lnTo>
                  <a:lnTo>
                    <a:pt x="28" y="10"/>
                  </a:lnTo>
                  <a:lnTo>
                    <a:pt x="24" y="12"/>
                  </a:lnTo>
                  <a:lnTo>
                    <a:pt x="22" y="12"/>
                  </a:lnTo>
                  <a:lnTo>
                    <a:pt x="20" y="14"/>
                  </a:lnTo>
                  <a:lnTo>
                    <a:pt x="18" y="16"/>
                  </a:lnTo>
                  <a:lnTo>
                    <a:pt x="16" y="16"/>
                  </a:lnTo>
                  <a:lnTo>
                    <a:pt x="14" y="18"/>
                  </a:lnTo>
                  <a:lnTo>
                    <a:pt x="12" y="18"/>
                  </a:lnTo>
                  <a:lnTo>
                    <a:pt x="10" y="20"/>
                  </a:lnTo>
                  <a:lnTo>
                    <a:pt x="8" y="22"/>
                  </a:lnTo>
                  <a:lnTo>
                    <a:pt x="6" y="24"/>
                  </a:lnTo>
                  <a:lnTo>
                    <a:pt x="4" y="26"/>
                  </a:lnTo>
                  <a:lnTo>
                    <a:pt x="2" y="28"/>
                  </a:lnTo>
                  <a:lnTo>
                    <a:pt x="2" y="30"/>
                  </a:lnTo>
                  <a:lnTo>
                    <a:pt x="0" y="30"/>
                  </a:lnTo>
                  <a:lnTo>
                    <a:pt x="2" y="72"/>
                  </a:lnTo>
                  <a:lnTo>
                    <a:pt x="4" y="70"/>
                  </a:lnTo>
                  <a:lnTo>
                    <a:pt x="6" y="68"/>
                  </a:lnTo>
                  <a:lnTo>
                    <a:pt x="6" y="66"/>
                  </a:lnTo>
                  <a:lnTo>
                    <a:pt x="8" y="66"/>
                  </a:lnTo>
                  <a:lnTo>
                    <a:pt x="10" y="64"/>
                  </a:lnTo>
                  <a:lnTo>
                    <a:pt x="12" y="62"/>
                  </a:lnTo>
                  <a:lnTo>
                    <a:pt x="14" y="60"/>
                  </a:lnTo>
                  <a:lnTo>
                    <a:pt x="16" y="60"/>
                  </a:lnTo>
                  <a:lnTo>
                    <a:pt x="18" y="58"/>
                  </a:lnTo>
                  <a:lnTo>
                    <a:pt x="20" y="56"/>
                  </a:lnTo>
                  <a:lnTo>
                    <a:pt x="22" y="56"/>
                  </a:lnTo>
                  <a:lnTo>
                    <a:pt x="24" y="54"/>
                  </a:lnTo>
                  <a:lnTo>
                    <a:pt x="26" y="52"/>
                  </a:lnTo>
                  <a:lnTo>
                    <a:pt x="28" y="52"/>
                  </a:lnTo>
                  <a:lnTo>
                    <a:pt x="30" y="50"/>
                  </a:lnTo>
                  <a:lnTo>
                    <a:pt x="34" y="50"/>
                  </a:lnTo>
                  <a:lnTo>
                    <a:pt x="36" y="48"/>
                  </a:lnTo>
                  <a:lnTo>
                    <a:pt x="38" y="48"/>
                  </a:lnTo>
                  <a:lnTo>
                    <a:pt x="40" y="48"/>
                  </a:lnTo>
                  <a:lnTo>
                    <a:pt x="44" y="46"/>
                  </a:lnTo>
                  <a:lnTo>
                    <a:pt x="46" y="46"/>
                  </a:lnTo>
                  <a:lnTo>
                    <a:pt x="50" y="44"/>
                  </a:lnTo>
                  <a:lnTo>
                    <a:pt x="52" y="44"/>
                  </a:lnTo>
                  <a:lnTo>
                    <a:pt x="54" y="44"/>
                  </a:lnTo>
                  <a:lnTo>
                    <a:pt x="56" y="44"/>
                  </a:lnTo>
                  <a:lnTo>
                    <a:pt x="60" y="42"/>
                  </a:lnTo>
                  <a:lnTo>
                    <a:pt x="62" y="42"/>
                  </a:lnTo>
                  <a:lnTo>
                    <a:pt x="66" y="42"/>
                  </a:lnTo>
                  <a:lnTo>
                    <a:pt x="70" y="42"/>
                  </a:lnTo>
                  <a:lnTo>
                    <a:pt x="72" y="42"/>
                  </a:lnTo>
                  <a:lnTo>
                    <a:pt x="74" y="42"/>
                  </a:lnTo>
                  <a:lnTo>
                    <a:pt x="72" y="0"/>
                  </a:lnTo>
                  <a:close/>
                </a:path>
              </a:pathLst>
            </a:custGeom>
            <a:solidFill>
              <a:srgbClr val="C0C0C0"/>
            </a:solidFill>
            <a:ln w="6350">
              <a:solidFill>
                <a:srgbClr val="000000"/>
              </a:solidFill>
              <a:round/>
              <a:headEnd/>
              <a:tailEnd/>
            </a:ln>
          </p:spPr>
          <p:txBody>
            <a:bodyPr/>
            <a:lstStyle/>
            <a:p>
              <a:endParaRPr lang="fr-FR"/>
            </a:p>
          </p:txBody>
        </p:sp>
        <p:sp>
          <p:nvSpPr>
            <p:cNvPr id="9758" name="Freeform 542"/>
            <p:cNvSpPr>
              <a:spLocks/>
            </p:cNvSpPr>
            <p:nvPr/>
          </p:nvSpPr>
          <p:spPr bwMode="gray">
            <a:xfrm>
              <a:off x="1876" y="1878"/>
              <a:ext cx="48" cy="79"/>
            </a:xfrm>
            <a:custGeom>
              <a:avLst/>
              <a:gdLst>
                <a:gd name="T0" fmla="*/ 0 w 48"/>
                <a:gd name="T1" fmla="*/ 37 h 79"/>
                <a:gd name="T2" fmla="*/ 2 w 48"/>
                <a:gd name="T3" fmla="*/ 37 h 79"/>
                <a:gd name="T4" fmla="*/ 4 w 48"/>
                <a:gd name="T5" fmla="*/ 35 h 79"/>
                <a:gd name="T6" fmla="*/ 6 w 48"/>
                <a:gd name="T7" fmla="*/ 33 h 79"/>
                <a:gd name="T8" fmla="*/ 12 w 48"/>
                <a:gd name="T9" fmla="*/ 29 h 79"/>
                <a:gd name="T10" fmla="*/ 18 w 48"/>
                <a:gd name="T11" fmla="*/ 23 h 79"/>
                <a:gd name="T12" fmla="*/ 28 w 48"/>
                <a:gd name="T13" fmla="*/ 15 h 79"/>
                <a:gd name="T14" fmla="*/ 36 w 48"/>
                <a:gd name="T15" fmla="*/ 9 h 79"/>
                <a:gd name="T16" fmla="*/ 42 w 48"/>
                <a:gd name="T17" fmla="*/ 4 h 79"/>
                <a:gd name="T18" fmla="*/ 44 w 48"/>
                <a:gd name="T19" fmla="*/ 2 h 79"/>
                <a:gd name="T20" fmla="*/ 46 w 48"/>
                <a:gd name="T21" fmla="*/ 0 h 79"/>
                <a:gd name="T22" fmla="*/ 48 w 48"/>
                <a:gd name="T23" fmla="*/ 39 h 79"/>
                <a:gd name="T24" fmla="*/ 46 w 48"/>
                <a:gd name="T25" fmla="*/ 41 h 79"/>
                <a:gd name="T26" fmla="*/ 44 w 48"/>
                <a:gd name="T27" fmla="*/ 43 h 79"/>
                <a:gd name="T28" fmla="*/ 38 w 48"/>
                <a:gd name="T29" fmla="*/ 49 h 79"/>
                <a:gd name="T30" fmla="*/ 28 w 48"/>
                <a:gd name="T31" fmla="*/ 57 h 79"/>
                <a:gd name="T32" fmla="*/ 20 w 48"/>
                <a:gd name="T33" fmla="*/ 65 h 79"/>
                <a:gd name="T34" fmla="*/ 14 w 48"/>
                <a:gd name="T35" fmla="*/ 71 h 79"/>
                <a:gd name="T36" fmla="*/ 8 w 48"/>
                <a:gd name="T37" fmla="*/ 75 h 79"/>
                <a:gd name="T38" fmla="*/ 6 w 48"/>
                <a:gd name="T39" fmla="*/ 77 h 79"/>
                <a:gd name="T40" fmla="*/ 4 w 48"/>
                <a:gd name="T41" fmla="*/ 79 h 79"/>
                <a:gd name="T42" fmla="*/ 2 w 48"/>
                <a:gd name="T43" fmla="*/ 79 h 79"/>
                <a:gd name="T44" fmla="*/ 0 w 48"/>
                <a:gd name="T45" fmla="*/ 37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
                <a:gd name="T70" fmla="*/ 0 h 79"/>
                <a:gd name="T71" fmla="*/ 48 w 48"/>
                <a:gd name="T72" fmla="*/ 79 h 7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 h="79">
                  <a:moveTo>
                    <a:pt x="0" y="37"/>
                  </a:moveTo>
                  <a:lnTo>
                    <a:pt x="2" y="37"/>
                  </a:lnTo>
                  <a:lnTo>
                    <a:pt x="4" y="35"/>
                  </a:lnTo>
                  <a:lnTo>
                    <a:pt x="6" y="33"/>
                  </a:lnTo>
                  <a:lnTo>
                    <a:pt x="12" y="29"/>
                  </a:lnTo>
                  <a:lnTo>
                    <a:pt x="18" y="23"/>
                  </a:lnTo>
                  <a:lnTo>
                    <a:pt x="28" y="15"/>
                  </a:lnTo>
                  <a:lnTo>
                    <a:pt x="36" y="9"/>
                  </a:lnTo>
                  <a:lnTo>
                    <a:pt x="42" y="4"/>
                  </a:lnTo>
                  <a:lnTo>
                    <a:pt x="44" y="2"/>
                  </a:lnTo>
                  <a:lnTo>
                    <a:pt x="46" y="0"/>
                  </a:lnTo>
                  <a:lnTo>
                    <a:pt x="48" y="39"/>
                  </a:lnTo>
                  <a:lnTo>
                    <a:pt x="46" y="41"/>
                  </a:lnTo>
                  <a:lnTo>
                    <a:pt x="44" y="43"/>
                  </a:lnTo>
                  <a:lnTo>
                    <a:pt x="38" y="49"/>
                  </a:lnTo>
                  <a:lnTo>
                    <a:pt x="28" y="57"/>
                  </a:lnTo>
                  <a:lnTo>
                    <a:pt x="20" y="65"/>
                  </a:lnTo>
                  <a:lnTo>
                    <a:pt x="14" y="71"/>
                  </a:lnTo>
                  <a:lnTo>
                    <a:pt x="8" y="75"/>
                  </a:lnTo>
                  <a:lnTo>
                    <a:pt x="6" y="77"/>
                  </a:lnTo>
                  <a:lnTo>
                    <a:pt x="4" y="79"/>
                  </a:lnTo>
                  <a:lnTo>
                    <a:pt x="2" y="79"/>
                  </a:lnTo>
                  <a:lnTo>
                    <a:pt x="0" y="37"/>
                  </a:lnTo>
                  <a:close/>
                </a:path>
              </a:pathLst>
            </a:custGeom>
            <a:solidFill>
              <a:srgbClr val="FFFFFF"/>
            </a:solidFill>
            <a:ln w="6350">
              <a:solidFill>
                <a:srgbClr val="000000"/>
              </a:solidFill>
              <a:round/>
              <a:headEnd/>
              <a:tailEnd/>
            </a:ln>
          </p:spPr>
          <p:txBody>
            <a:bodyPr/>
            <a:lstStyle/>
            <a:p>
              <a:endParaRPr lang="fr-FR"/>
            </a:p>
          </p:txBody>
        </p:sp>
        <p:sp>
          <p:nvSpPr>
            <p:cNvPr id="9759" name="Freeform 543"/>
            <p:cNvSpPr>
              <a:spLocks/>
            </p:cNvSpPr>
            <p:nvPr/>
          </p:nvSpPr>
          <p:spPr bwMode="gray">
            <a:xfrm>
              <a:off x="2008" y="1878"/>
              <a:ext cx="48" cy="197"/>
            </a:xfrm>
            <a:custGeom>
              <a:avLst/>
              <a:gdLst>
                <a:gd name="T0" fmla="*/ 0 w 48"/>
                <a:gd name="T1" fmla="*/ 157 h 197"/>
                <a:gd name="T2" fmla="*/ 0 w 48"/>
                <a:gd name="T3" fmla="*/ 155 h 197"/>
                <a:gd name="T4" fmla="*/ 2 w 48"/>
                <a:gd name="T5" fmla="*/ 153 h 197"/>
                <a:gd name="T6" fmla="*/ 2 w 48"/>
                <a:gd name="T7" fmla="*/ 145 h 197"/>
                <a:gd name="T8" fmla="*/ 6 w 48"/>
                <a:gd name="T9" fmla="*/ 137 h 197"/>
                <a:gd name="T10" fmla="*/ 8 w 48"/>
                <a:gd name="T11" fmla="*/ 127 h 197"/>
                <a:gd name="T12" fmla="*/ 12 w 48"/>
                <a:gd name="T13" fmla="*/ 113 h 197"/>
                <a:gd name="T14" fmla="*/ 16 w 48"/>
                <a:gd name="T15" fmla="*/ 95 h 197"/>
                <a:gd name="T16" fmla="*/ 22 w 48"/>
                <a:gd name="T17" fmla="*/ 77 h 197"/>
                <a:gd name="T18" fmla="*/ 28 w 48"/>
                <a:gd name="T19" fmla="*/ 59 h 197"/>
                <a:gd name="T20" fmla="*/ 32 w 48"/>
                <a:gd name="T21" fmla="*/ 43 h 197"/>
                <a:gd name="T22" fmla="*/ 36 w 48"/>
                <a:gd name="T23" fmla="*/ 29 h 197"/>
                <a:gd name="T24" fmla="*/ 40 w 48"/>
                <a:gd name="T25" fmla="*/ 19 h 197"/>
                <a:gd name="T26" fmla="*/ 42 w 48"/>
                <a:gd name="T27" fmla="*/ 9 h 197"/>
                <a:gd name="T28" fmla="*/ 44 w 48"/>
                <a:gd name="T29" fmla="*/ 4 h 197"/>
                <a:gd name="T30" fmla="*/ 46 w 48"/>
                <a:gd name="T31" fmla="*/ 2 h 197"/>
                <a:gd name="T32" fmla="*/ 46 w 48"/>
                <a:gd name="T33" fmla="*/ 0 h 197"/>
                <a:gd name="T34" fmla="*/ 48 w 48"/>
                <a:gd name="T35" fmla="*/ 39 h 197"/>
                <a:gd name="T36" fmla="*/ 48 w 48"/>
                <a:gd name="T37" fmla="*/ 41 h 197"/>
                <a:gd name="T38" fmla="*/ 46 w 48"/>
                <a:gd name="T39" fmla="*/ 43 h 197"/>
                <a:gd name="T40" fmla="*/ 44 w 48"/>
                <a:gd name="T41" fmla="*/ 51 h 197"/>
                <a:gd name="T42" fmla="*/ 42 w 48"/>
                <a:gd name="T43" fmla="*/ 59 h 197"/>
                <a:gd name="T44" fmla="*/ 38 w 48"/>
                <a:gd name="T45" fmla="*/ 69 h 197"/>
                <a:gd name="T46" fmla="*/ 34 w 48"/>
                <a:gd name="T47" fmla="*/ 83 h 197"/>
                <a:gd name="T48" fmla="*/ 30 w 48"/>
                <a:gd name="T49" fmla="*/ 101 h 197"/>
                <a:gd name="T50" fmla="*/ 24 w 48"/>
                <a:gd name="T51" fmla="*/ 119 h 197"/>
                <a:gd name="T52" fmla="*/ 18 w 48"/>
                <a:gd name="T53" fmla="*/ 137 h 197"/>
                <a:gd name="T54" fmla="*/ 14 w 48"/>
                <a:gd name="T55" fmla="*/ 153 h 197"/>
                <a:gd name="T56" fmla="*/ 10 w 48"/>
                <a:gd name="T57" fmla="*/ 167 h 197"/>
                <a:gd name="T58" fmla="*/ 6 w 48"/>
                <a:gd name="T59" fmla="*/ 179 h 197"/>
                <a:gd name="T60" fmla="*/ 4 w 48"/>
                <a:gd name="T61" fmla="*/ 187 h 197"/>
                <a:gd name="T62" fmla="*/ 2 w 48"/>
                <a:gd name="T63" fmla="*/ 193 h 197"/>
                <a:gd name="T64" fmla="*/ 0 w 48"/>
                <a:gd name="T65" fmla="*/ 195 h 197"/>
                <a:gd name="T66" fmla="*/ 0 w 48"/>
                <a:gd name="T67" fmla="*/ 197 h 197"/>
                <a:gd name="T68" fmla="*/ 0 w 48"/>
                <a:gd name="T69" fmla="*/ 157 h 19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8"/>
                <a:gd name="T106" fmla="*/ 0 h 197"/>
                <a:gd name="T107" fmla="*/ 48 w 48"/>
                <a:gd name="T108" fmla="*/ 197 h 19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8" h="197">
                  <a:moveTo>
                    <a:pt x="0" y="157"/>
                  </a:moveTo>
                  <a:lnTo>
                    <a:pt x="0" y="155"/>
                  </a:lnTo>
                  <a:lnTo>
                    <a:pt x="2" y="153"/>
                  </a:lnTo>
                  <a:lnTo>
                    <a:pt x="2" y="145"/>
                  </a:lnTo>
                  <a:lnTo>
                    <a:pt x="6" y="137"/>
                  </a:lnTo>
                  <a:lnTo>
                    <a:pt x="8" y="127"/>
                  </a:lnTo>
                  <a:lnTo>
                    <a:pt x="12" y="113"/>
                  </a:lnTo>
                  <a:lnTo>
                    <a:pt x="16" y="95"/>
                  </a:lnTo>
                  <a:lnTo>
                    <a:pt x="22" y="77"/>
                  </a:lnTo>
                  <a:lnTo>
                    <a:pt x="28" y="59"/>
                  </a:lnTo>
                  <a:lnTo>
                    <a:pt x="32" y="43"/>
                  </a:lnTo>
                  <a:lnTo>
                    <a:pt x="36" y="29"/>
                  </a:lnTo>
                  <a:lnTo>
                    <a:pt x="40" y="19"/>
                  </a:lnTo>
                  <a:lnTo>
                    <a:pt x="42" y="9"/>
                  </a:lnTo>
                  <a:lnTo>
                    <a:pt x="44" y="4"/>
                  </a:lnTo>
                  <a:lnTo>
                    <a:pt x="46" y="2"/>
                  </a:lnTo>
                  <a:lnTo>
                    <a:pt x="46" y="0"/>
                  </a:lnTo>
                  <a:lnTo>
                    <a:pt x="48" y="39"/>
                  </a:lnTo>
                  <a:lnTo>
                    <a:pt x="48" y="41"/>
                  </a:lnTo>
                  <a:lnTo>
                    <a:pt x="46" y="43"/>
                  </a:lnTo>
                  <a:lnTo>
                    <a:pt x="44" y="51"/>
                  </a:lnTo>
                  <a:lnTo>
                    <a:pt x="42" y="59"/>
                  </a:lnTo>
                  <a:lnTo>
                    <a:pt x="38" y="69"/>
                  </a:lnTo>
                  <a:lnTo>
                    <a:pt x="34" y="83"/>
                  </a:lnTo>
                  <a:lnTo>
                    <a:pt x="30" y="101"/>
                  </a:lnTo>
                  <a:lnTo>
                    <a:pt x="24" y="119"/>
                  </a:lnTo>
                  <a:lnTo>
                    <a:pt x="18" y="137"/>
                  </a:lnTo>
                  <a:lnTo>
                    <a:pt x="14" y="153"/>
                  </a:lnTo>
                  <a:lnTo>
                    <a:pt x="10" y="167"/>
                  </a:lnTo>
                  <a:lnTo>
                    <a:pt x="6" y="179"/>
                  </a:lnTo>
                  <a:lnTo>
                    <a:pt x="4" y="187"/>
                  </a:lnTo>
                  <a:lnTo>
                    <a:pt x="2" y="193"/>
                  </a:lnTo>
                  <a:lnTo>
                    <a:pt x="0" y="195"/>
                  </a:lnTo>
                  <a:lnTo>
                    <a:pt x="0" y="197"/>
                  </a:lnTo>
                  <a:lnTo>
                    <a:pt x="0" y="157"/>
                  </a:lnTo>
                  <a:close/>
                </a:path>
              </a:pathLst>
            </a:custGeom>
            <a:solidFill>
              <a:srgbClr val="C0C0C0"/>
            </a:solidFill>
            <a:ln w="6350">
              <a:solidFill>
                <a:srgbClr val="000000"/>
              </a:solidFill>
              <a:round/>
              <a:headEnd/>
              <a:tailEnd/>
            </a:ln>
          </p:spPr>
          <p:txBody>
            <a:bodyPr/>
            <a:lstStyle/>
            <a:p>
              <a:endParaRPr lang="fr-FR"/>
            </a:p>
          </p:txBody>
        </p:sp>
        <p:sp>
          <p:nvSpPr>
            <p:cNvPr id="9760" name="Freeform 544"/>
            <p:cNvSpPr>
              <a:spLocks/>
            </p:cNvSpPr>
            <p:nvPr/>
          </p:nvSpPr>
          <p:spPr bwMode="gray">
            <a:xfrm>
              <a:off x="2064" y="1730"/>
              <a:ext cx="2" cy="42"/>
            </a:xfrm>
            <a:custGeom>
              <a:avLst/>
              <a:gdLst>
                <a:gd name="T0" fmla="*/ 2 w 2"/>
                <a:gd name="T1" fmla="*/ 0 h 42"/>
                <a:gd name="T2" fmla="*/ 0 w 2"/>
                <a:gd name="T3" fmla="*/ 0 h 42"/>
                <a:gd name="T4" fmla="*/ 2 w 2"/>
                <a:gd name="T5" fmla="*/ 42 h 42"/>
                <a:gd name="T6" fmla="*/ 2 w 2"/>
                <a:gd name="T7" fmla="*/ 0 h 42"/>
                <a:gd name="T8" fmla="*/ 0 60000 65536"/>
                <a:gd name="T9" fmla="*/ 0 60000 65536"/>
                <a:gd name="T10" fmla="*/ 0 60000 65536"/>
                <a:gd name="T11" fmla="*/ 0 60000 65536"/>
                <a:gd name="T12" fmla="*/ 0 w 2"/>
                <a:gd name="T13" fmla="*/ 0 h 42"/>
                <a:gd name="T14" fmla="*/ 2 w 2"/>
                <a:gd name="T15" fmla="*/ 42 h 42"/>
              </a:gdLst>
              <a:ahLst/>
              <a:cxnLst>
                <a:cxn ang="T8">
                  <a:pos x="T0" y="T1"/>
                </a:cxn>
                <a:cxn ang="T9">
                  <a:pos x="T2" y="T3"/>
                </a:cxn>
                <a:cxn ang="T10">
                  <a:pos x="T4" y="T5"/>
                </a:cxn>
                <a:cxn ang="T11">
                  <a:pos x="T6" y="T7"/>
                </a:cxn>
              </a:cxnLst>
              <a:rect l="T12" t="T13" r="T14" b="T15"/>
              <a:pathLst>
                <a:path w="2" h="42">
                  <a:moveTo>
                    <a:pt x="2" y="0"/>
                  </a:moveTo>
                  <a:lnTo>
                    <a:pt x="0" y="0"/>
                  </a:lnTo>
                  <a:lnTo>
                    <a:pt x="2" y="42"/>
                  </a:lnTo>
                  <a:lnTo>
                    <a:pt x="2" y="0"/>
                  </a:lnTo>
                  <a:close/>
                </a:path>
              </a:pathLst>
            </a:custGeom>
            <a:solidFill>
              <a:srgbClr val="FFFFFF"/>
            </a:solidFill>
            <a:ln w="6350">
              <a:solidFill>
                <a:srgbClr val="000000"/>
              </a:solidFill>
              <a:round/>
              <a:headEnd/>
              <a:tailEnd/>
            </a:ln>
          </p:spPr>
          <p:txBody>
            <a:bodyPr/>
            <a:lstStyle/>
            <a:p>
              <a:endParaRPr lang="fr-FR"/>
            </a:p>
          </p:txBody>
        </p:sp>
        <p:sp>
          <p:nvSpPr>
            <p:cNvPr id="9761" name="Freeform 545"/>
            <p:cNvSpPr>
              <a:spLocks/>
            </p:cNvSpPr>
            <p:nvPr/>
          </p:nvSpPr>
          <p:spPr bwMode="gray">
            <a:xfrm>
              <a:off x="1992" y="1760"/>
              <a:ext cx="2" cy="42"/>
            </a:xfrm>
            <a:custGeom>
              <a:avLst/>
              <a:gdLst>
                <a:gd name="T0" fmla="*/ 0 w 2"/>
                <a:gd name="T1" fmla="*/ 0 h 42"/>
                <a:gd name="T2" fmla="*/ 2 w 2"/>
                <a:gd name="T3" fmla="*/ 42 h 42"/>
                <a:gd name="T4" fmla="*/ 0 w 2"/>
                <a:gd name="T5" fmla="*/ 0 h 42"/>
                <a:gd name="T6" fmla="*/ 0 60000 65536"/>
                <a:gd name="T7" fmla="*/ 0 60000 65536"/>
                <a:gd name="T8" fmla="*/ 0 60000 65536"/>
                <a:gd name="T9" fmla="*/ 0 w 2"/>
                <a:gd name="T10" fmla="*/ 0 h 42"/>
                <a:gd name="T11" fmla="*/ 2 w 2"/>
                <a:gd name="T12" fmla="*/ 42 h 42"/>
              </a:gdLst>
              <a:ahLst/>
              <a:cxnLst>
                <a:cxn ang="T6">
                  <a:pos x="T0" y="T1"/>
                </a:cxn>
                <a:cxn ang="T7">
                  <a:pos x="T2" y="T3"/>
                </a:cxn>
                <a:cxn ang="T8">
                  <a:pos x="T4" y="T5"/>
                </a:cxn>
              </a:cxnLst>
              <a:rect l="T9" t="T10" r="T11" b="T12"/>
              <a:pathLst>
                <a:path w="2" h="42">
                  <a:moveTo>
                    <a:pt x="0" y="0"/>
                  </a:move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62" name="Freeform 546"/>
            <p:cNvSpPr>
              <a:spLocks/>
            </p:cNvSpPr>
            <p:nvPr/>
          </p:nvSpPr>
          <p:spPr bwMode="gray">
            <a:xfrm>
              <a:off x="2054" y="1878"/>
              <a:ext cx="6" cy="79"/>
            </a:xfrm>
            <a:custGeom>
              <a:avLst/>
              <a:gdLst>
                <a:gd name="T0" fmla="*/ 0 w 6"/>
                <a:gd name="T1" fmla="*/ 0 h 79"/>
                <a:gd name="T2" fmla="*/ 0 w 6"/>
                <a:gd name="T3" fmla="*/ 2 h 79"/>
                <a:gd name="T4" fmla="*/ 0 w 6"/>
                <a:gd name="T5" fmla="*/ 4 h 79"/>
                <a:gd name="T6" fmla="*/ 0 w 6"/>
                <a:gd name="T7" fmla="*/ 9 h 79"/>
                <a:gd name="T8" fmla="*/ 2 w 6"/>
                <a:gd name="T9" fmla="*/ 15 h 79"/>
                <a:gd name="T10" fmla="*/ 2 w 6"/>
                <a:gd name="T11" fmla="*/ 23 h 79"/>
                <a:gd name="T12" fmla="*/ 4 w 6"/>
                <a:gd name="T13" fmla="*/ 29 h 79"/>
                <a:gd name="T14" fmla="*/ 4 w 6"/>
                <a:gd name="T15" fmla="*/ 33 h 79"/>
                <a:gd name="T16" fmla="*/ 4 w 6"/>
                <a:gd name="T17" fmla="*/ 35 h 79"/>
                <a:gd name="T18" fmla="*/ 4 w 6"/>
                <a:gd name="T19" fmla="*/ 37 h 79"/>
                <a:gd name="T20" fmla="*/ 4 w 6"/>
                <a:gd name="T21" fmla="*/ 39 h 79"/>
                <a:gd name="T22" fmla="*/ 6 w 6"/>
                <a:gd name="T23" fmla="*/ 79 h 79"/>
                <a:gd name="T24" fmla="*/ 4 w 6"/>
                <a:gd name="T25" fmla="*/ 77 h 79"/>
                <a:gd name="T26" fmla="*/ 4 w 6"/>
                <a:gd name="T27" fmla="*/ 75 h 79"/>
                <a:gd name="T28" fmla="*/ 4 w 6"/>
                <a:gd name="T29" fmla="*/ 71 h 79"/>
                <a:gd name="T30" fmla="*/ 4 w 6"/>
                <a:gd name="T31" fmla="*/ 65 h 79"/>
                <a:gd name="T32" fmla="*/ 4 w 6"/>
                <a:gd name="T33" fmla="*/ 57 h 79"/>
                <a:gd name="T34" fmla="*/ 2 w 6"/>
                <a:gd name="T35" fmla="*/ 49 h 79"/>
                <a:gd name="T36" fmla="*/ 2 w 6"/>
                <a:gd name="T37" fmla="*/ 43 h 79"/>
                <a:gd name="T38" fmla="*/ 2 w 6"/>
                <a:gd name="T39" fmla="*/ 41 h 79"/>
                <a:gd name="T40" fmla="*/ 2 w 6"/>
                <a:gd name="T41" fmla="*/ 39 h 79"/>
                <a:gd name="T42" fmla="*/ 0 w 6"/>
                <a:gd name="T43" fmla="*/ 0 h 7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
                <a:gd name="T67" fmla="*/ 0 h 79"/>
                <a:gd name="T68" fmla="*/ 6 w 6"/>
                <a:gd name="T69" fmla="*/ 79 h 7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 h="79">
                  <a:moveTo>
                    <a:pt x="0" y="0"/>
                  </a:moveTo>
                  <a:lnTo>
                    <a:pt x="0" y="2"/>
                  </a:lnTo>
                  <a:lnTo>
                    <a:pt x="0" y="4"/>
                  </a:lnTo>
                  <a:lnTo>
                    <a:pt x="0" y="9"/>
                  </a:lnTo>
                  <a:lnTo>
                    <a:pt x="2" y="15"/>
                  </a:lnTo>
                  <a:lnTo>
                    <a:pt x="2" y="23"/>
                  </a:lnTo>
                  <a:lnTo>
                    <a:pt x="4" y="29"/>
                  </a:lnTo>
                  <a:lnTo>
                    <a:pt x="4" y="33"/>
                  </a:lnTo>
                  <a:lnTo>
                    <a:pt x="4" y="35"/>
                  </a:lnTo>
                  <a:lnTo>
                    <a:pt x="4" y="37"/>
                  </a:lnTo>
                  <a:lnTo>
                    <a:pt x="4" y="39"/>
                  </a:lnTo>
                  <a:lnTo>
                    <a:pt x="6" y="79"/>
                  </a:lnTo>
                  <a:lnTo>
                    <a:pt x="4" y="77"/>
                  </a:lnTo>
                  <a:lnTo>
                    <a:pt x="4" y="75"/>
                  </a:lnTo>
                  <a:lnTo>
                    <a:pt x="4" y="71"/>
                  </a:lnTo>
                  <a:lnTo>
                    <a:pt x="4" y="65"/>
                  </a:lnTo>
                  <a:lnTo>
                    <a:pt x="4" y="57"/>
                  </a:lnTo>
                  <a:lnTo>
                    <a:pt x="2" y="49"/>
                  </a:lnTo>
                  <a:lnTo>
                    <a:pt x="2" y="43"/>
                  </a:lnTo>
                  <a:lnTo>
                    <a:pt x="2" y="41"/>
                  </a:lnTo>
                  <a:lnTo>
                    <a:pt x="2" y="39"/>
                  </a:lnTo>
                  <a:lnTo>
                    <a:pt x="0" y="0"/>
                  </a:lnTo>
                  <a:close/>
                </a:path>
              </a:pathLst>
            </a:custGeom>
            <a:solidFill>
              <a:srgbClr val="FFFFFF"/>
            </a:solidFill>
            <a:ln w="6350">
              <a:solidFill>
                <a:srgbClr val="000000"/>
              </a:solidFill>
              <a:round/>
              <a:headEnd/>
              <a:tailEnd/>
            </a:ln>
          </p:spPr>
          <p:txBody>
            <a:bodyPr/>
            <a:lstStyle/>
            <a:p>
              <a:endParaRPr lang="fr-FR"/>
            </a:p>
          </p:txBody>
        </p:sp>
        <p:sp>
          <p:nvSpPr>
            <p:cNvPr id="9763" name="Freeform 547"/>
            <p:cNvSpPr>
              <a:spLocks/>
            </p:cNvSpPr>
            <p:nvPr/>
          </p:nvSpPr>
          <p:spPr bwMode="gray">
            <a:xfrm>
              <a:off x="2066" y="1730"/>
              <a:ext cx="32" cy="50"/>
            </a:xfrm>
            <a:custGeom>
              <a:avLst/>
              <a:gdLst>
                <a:gd name="T0" fmla="*/ 32 w 32"/>
                <a:gd name="T1" fmla="*/ 10 h 50"/>
                <a:gd name="T2" fmla="*/ 30 w 32"/>
                <a:gd name="T3" fmla="*/ 8 h 50"/>
                <a:gd name="T4" fmla="*/ 28 w 32"/>
                <a:gd name="T5" fmla="*/ 8 h 50"/>
                <a:gd name="T6" fmla="*/ 28 w 32"/>
                <a:gd name="T7" fmla="*/ 6 h 50"/>
                <a:gd name="T8" fmla="*/ 26 w 32"/>
                <a:gd name="T9" fmla="*/ 6 h 50"/>
                <a:gd name="T10" fmla="*/ 24 w 32"/>
                <a:gd name="T11" fmla="*/ 4 h 50"/>
                <a:gd name="T12" fmla="*/ 22 w 32"/>
                <a:gd name="T13" fmla="*/ 4 h 50"/>
                <a:gd name="T14" fmla="*/ 20 w 32"/>
                <a:gd name="T15" fmla="*/ 4 h 50"/>
                <a:gd name="T16" fmla="*/ 18 w 32"/>
                <a:gd name="T17" fmla="*/ 2 h 50"/>
                <a:gd name="T18" fmla="*/ 16 w 32"/>
                <a:gd name="T19" fmla="*/ 2 h 50"/>
                <a:gd name="T20" fmla="*/ 14 w 32"/>
                <a:gd name="T21" fmla="*/ 2 h 50"/>
                <a:gd name="T22" fmla="*/ 12 w 32"/>
                <a:gd name="T23" fmla="*/ 2 h 50"/>
                <a:gd name="T24" fmla="*/ 8 w 32"/>
                <a:gd name="T25" fmla="*/ 0 h 50"/>
                <a:gd name="T26" fmla="*/ 6 w 32"/>
                <a:gd name="T27" fmla="*/ 0 h 50"/>
                <a:gd name="T28" fmla="*/ 4 w 32"/>
                <a:gd name="T29" fmla="*/ 0 h 50"/>
                <a:gd name="T30" fmla="*/ 2 w 32"/>
                <a:gd name="T31" fmla="*/ 0 h 50"/>
                <a:gd name="T32" fmla="*/ 0 w 32"/>
                <a:gd name="T33" fmla="*/ 0 h 50"/>
                <a:gd name="T34" fmla="*/ 0 w 32"/>
                <a:gd name="T35" fmla="*/ 42 h 50"/>
                <a:gd name="T36" fmla="*/ 2 w 32"/>
                <a:gd name="T37" fmla="*/ 42 h 50"/>
                <a:gd name="T38" fmla="*/ 4 w 32"/>
                <a:gd name="T39" fmla="*/ 42 h 50"/>
                <a:gd name="T40" fmla="*/ 8 w 32"/>
                <a:gd name="T41" fmla="*/ 42 h 50"/>
                <a:gd name="T42" fmla="*/ 10 w 32"/>
                <a:gd name="T43" fmla="*/ 42 h 50"/>
                <a:gd name="T44" fmla="*/ 12 w 32"/>
                <a:gd name="T45" fmla="*/ 42 h 50"/>
                <a:gd name="T46" fmla="*/ 14 w 32"/>
                <a:gd name="T47" fmla="*/ 44 h 50"/>
                <a:gd name="T48" fmla="*/ 16 w 32"/>
                <a:gd name="T49" fmla="*/ 44 h 50"/>
                <a:gd name="T50" fmla="*/ 18 w 32"/>
                <a:gd name="T51" fmla="*/ 44 h 50"/>
                <a:gd name="T52" fmla="*/ 20 w 32"/>
                <a:gd name="T53" fmla="*/ 44 h 50"/>
                <a:gd name="T54" fmla="*/ 22 w 32"/>
                <a:gd name="T55" fmla="*/ 46 h 50"/>
                <a:gd name="T56" fmla="*/ 24 w 32"/>
                <a:gd name="T57" fmla="*/ 46 h 50"/>
                <a:gd name="T58" fmla="*/ 26 w 32"/>
                <a:gd name="T59" fmla="*/ 48 h 50"/>
                <a:gd name="T60" fmla="*/ 28 w 32"/>
                <a:gd name="T61" fmla="*/ 48 h 50"/>
                <a:gd name="T62" fmla="*/ 30 w 32"/>
                <a:gd name="T63" fmla="*/ 48 h 50"/>
                <a:gd name="T64" fmla="*/ 32 w 32"/>
                <a:gd name="T65" fmla="*/ 50 h 50"/>
                <a:gd name="T66" fmla="*/ 32 w 32"/>
                <a:gd name="T67" fmla="*/ 10 h 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
                <a:gd name="T103" fmla="*/ 0 h 50"/>
                <a:gd name="T104" fmla="*/ 32 w 32"/>
                <a:gd name="T105" fmla="*/ 50 h 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 h="50">
                  <a:moveTo>
                    <a:pt x="32" y="10"/>
                  </a:moveTo>
                  <a:lnTo>
                    <a:pt x="30" y="8"/>
                  </a:lnTo>
                  <a:lnTo>
                    <a:pt x="28" y="8"/>
                  </a:lnTo>
                  <a:lnTo>
                    <a:pt x="28" y="6"/>
                  </a:lnTo>
                  <a:lnTo>
                    <a:pt x="26" y="6"/>
                  </a:lnTo>
                  <a:lnTo>
                    <a:pt x="24" y="4"/>
                  </a:lnTo>
                  <a:lnTo>
                    <a:pt x="22" y="4"/>
                  </a:lnTo>
                  <a:lnTo>
                    <a:pt x="20" y="4"/>
                  </a:lnTo>
                  <a:lnTo>
                    <a:pt x="18" y="2"/>
                  </a:lnTo>
                  <a:lnTo>
                    <a:pt x="16" y="2"/>
                  </a:lnTo>
                  <a:lnTo>
                    <a:pt x="14" y="2"/>
                  </a:lnTo>
                  <a:lnTo>
                    <a:pt x="12" y="2"/>
                  </a:lnTo>
                  <a:lnTo>
                    <a:pt x="8" y="0"/>
                  </a:lnTo>
                  <a:lnTo>
                    <a:pt x="6" y="0"/>
                  </a:lnTo>
                  <a:lnTo>
                    <a:pt x="4" y="0"/>
                  </a:lnTo>
                  <a:lnTo>
                    <a:pt x="2" y="0"/>
                  </a:lnTo>
                  <a:lnTo>
                    <a:pt x="0" y="0"/>
                  </a:lnTo>
                  <a:lnTo>
                    <a:pt x="0" y="42"/>
                  </a:lnTo>
                  <a:lnTo>
                    <a:pt x="2" y="42"/>
                  </a:lnTo>
                  <a:lnTo>
                    <a:pt x="4" y="42"/>
                  </a:lnTo>
                  <a:lnTo>
                    <a:pt x="8" y="42"/>
                  </a:lnTo>
                  <a:lnTo>
                    <a:pt x="10" y="42"/>
                  </a:lnTo>
                  <a:lnTo>
                    <a:pt x="12" y="42"/>
                  </a:lnTo>
                  <a:lnTo>
                    <a:pt x="14" y="44"/>
                  </a:lnTo>
                  <a:lnTo>
                    <a:pt x="16" y="44"/>
                  </a:lnTo>
                  <a:lnTo>
                    <a:pt x="18" y="44"/>
                  </a:lnTo>
                  <a:lnTo>
                    <a:pt x="20" y="44"/>
                  </a:lnTo>
                  <a:lnTo>
                    <a:pt x="22" y="46"/>
                  </a:lnTo>
                  <a:lnTo>
                    <a:pt x="24" y="46"/>
                  </a:lnTo>
                  <a:lnTo>
                    <a:pt x="26" y="48"/>
                  </a:lnTo>
                  <a:lnTo>
                    <a:pt x="28" y="48"/>
                  </a:lnTo>
                  <a:lnTo>
                    <a:pt x="30" y="48"/>
                  </a:lnTo>
                  <a:lnTo>
                    <a:pt x="32" y="50"/>
                  </a:lnTo>
                  <a:lnTo>
                    <a:pt x="32" y="10"/>
                  </a:lnTo>
                  <a:close/>
                </a:path>
              </a:pathLst>
            </a:custGeom>
            <a:solidFill>
              <a:srgbClr val="EAEAEA"/>
            </a:solidFill>
            <a:ln w="6350">
              <a:solidFill>
                <a:srgbClr val="000000"/>
              </a:solidFill>
              <a:round/>
              <a:headEnd/>
              <a:tailEnd/>
            </a:ln>
          </p:spPr>
          <p:txBody>
            <a:bodyPr/>
            <a:lstStyle/>
            <a:p>
              <a:endParaRPr lang="fr-FR"/>
            </a:p>
          </p:txBody>
        </p:sp>
        <p:sp>
          <p:nvSpPr>
            <p:cNvPr id="9764" name="Freeform 548"/>
            <p:cNvSpPr>
              <a:spLocks/>
            </p:cNvSpPr>
            <p:nvPr/>
          </p:nvSpPr>
          <p:spPr bwMode="gray">
            <a:xfrm>
              <a:off x="1990" y="1760"/>
              <a:ext cx="4" cy="52"/>
            </a:xfrm>
            <a:custGeom>
              <a:avLst/>
              <a:gdLst>
                <a:gd name="T0" fmla="*/ 2 w 4"/>
                <a:gd name="T1" fmla="*/ 0 h 52"/>
                <a:gd name="T2" fmla="*/ 2 w 4"/>
                <a:gd name="T3" fmla="*/ 2 h 52"/>
                <a:gd name="T4" fmla="*/ 2 w 4"/>
                <a:gd name="T5" fmla="*/ 4 h 52"/>
                <a:gd name="T6" fmla="*/ 0 w 4"/>
                <a:gd name="T7" fmla="*/ 6 h 52"/>
                <a:gd name="T8" fmla="*/ 0 w 4"/>
                <a:gd name="T9" fmla="*/ 8 h 52"/>
                <a:gd name="T10" fmla="*/ 0 w 4"/>
                <a:gd name="T11" fmla="*/ 10 h 52"/>
                <a:gd name="T12" fmla="*/ 0 w 4"/>
                <a:gd name="T13" fmla="*/ 52 h 52"/>
                <a:gd name="T14" fmla="*/ 2 w 4"/>
                <a:gd name="T15" fmla="*/ 50 h 52"/>
                <a:gd name="T16" fmla="*/ 2 w 4"/>
                <a:gd name="T17" fmla="*/ 48 h 52"/>
                <a:gd name="T18" fmla="*/ 2 w 4"/>
                <a:gd name="T19" fmla="*/ 46 h 52"/>
                <a:gd name="T20" fmla="*/ 2 w 4"/>
                <a:gd name="T21" fmla="*/ 44 h 52"/>
                <a:gd name="T22" fmla="*/ 4 w 4"/>
                <a:gd name="T23" fmla="*/ 42 h 52"/>
                <a:gd name="T24" fmla="*/ 2 w 4"/>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
                <a:gd name="T40" fmla="*/ 0 h 52"/>
                <a:gd name="T41" fmla="*/ 4 w 4"/>
                <a:gd name="T42" fmla="*/ 52 h 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 h="52">
                  <a:moveTo>
                    <a:pt x="2" y="0"/>
                  </a:moveTo>
                  <a:lnTo>
                    <a:pt x="2" y="2"/>
                  </a:lnTo>
                  <a:lnTo>
                    <a:pt x="2" y="4"/>
                  </a:lnTo>
                  <a:lnTo>
                    <a:pt x="0" y="6"/>
                  </a:lnTo>
                  <a:lnTo>
                    <a:pt x="0" y="8"/>
                  </a:lnTo>
                  <a:lnTo>
                    <a:pt x="0" y="10"/>
                  </a:lnTo>
                  <a:lnTo>
                    <a:pt x="0" y="52"/>
                  </a:lnTo>
                  <a:lnTo>
                    <a:pt x="2" y="50"/>
                  </a:lnTo>
                  <a:lnTo>
                    <a:pt x="2" y="48"/>
                  </a:lnTo>
                  <a:lnTo>
                    <a:pt x="2" y="46"/>
                  </a:lnTo>
                  <a:lnTo>
                    <a:pt x="2" y="44"/>
                  </a:lnTo>
                  <a:lnTo>
                    <a:pt x="4" y="42"/>
                  </a:lnTo>
                  <a:lnTo>
                    <a:pt x="2" y="0"/>
                  </a:lnTo>
                  <a:close/>
                </a:path>
              </a:pathLst>
            </a:custGeom>
            <a:solidFill>
              <a:srgbClr val="FFFFFF"/>
            </a:solidFill>
            <a:ln w="6350">
              <a:solidFill>
                <a:srgbClr val="000000"/>
              </a:solidFill>
              <a:round/>
              <a:headEnd/>
              <a:tailEnd/>
            </a:ln>
          </p:spPr>
          <p:txBody>
            <a:bodyPr/>
            <a:lstStyle/>
            <a:p>
              <a:endParaRPr lang="fr-FR"/>
            </a:p>
          </p:txBody>
        </p:sp>
        <p:sp>
          <p:nvSpPr>
            <p:cNvPr id="9765" name="Freeform 549"/>
            <p:cNvSpPr>
              <a:spLocks/>
            </p:cNvSpPr>
            <p:nvPr/>
          </p:nvSpPr>
          <p:spPr bwMode="gray">
            <a:xfrm>
              <a:off x="2098" y="1740"/>
              <a:ext cx="4" cy="42"/>
            </a:xfrm>
            <a:custGeom>
              <a:avLst/>
              <a:gdLst>
                <a:gd name="T0" fmla="*/ 2 w 4"/>
                <a:gd name="T1" fmla="*/ 2 h 42"/>
                <a:gd name="T2" fmla="*/ 2 w 4"/>
                <a:gd name="T3" fmla="*/ 0 h 42"/>
                <a:gd name="T4" fmla="*/ 0 w 4"/>
                <a:gd name="T5" fmla="*/ 0 h 42"/>
                <a:gd name="T6" fmla="*/ 0 w 4"/>
                <a:gd name="T7" fmla="*/ 40 h 42"/>
                <a:gd name="T8" fmla="*/ 2 w 4"/>
                <a:gd name="T9" fmla="*/ 42 h 42"/>
                <a:gd name="T10" fmla="*/ 4 w 4"/>
                <a:gd name="T11" fmla="*/ 42 h 42"/>
                <a:gd name="T12" fmla="*/ 2 w 4"/>
                <a:gd name="T13" fmla="*/ 2 h 42"/>
                <a:gd name="T14" fmla="*/ 0 60000 65536"/>
                <a:gd name="T15" fmla="*/ 0 60000 65536"/>
                <a:gd name="T16" fmla="*/ 0 60000 65536"/>
                <a:gd name="T17" fmla="*/ 0 60000 65536"/>
                <a:gd name="T18" fmla="*/ 0 60000 65536"/>
                <a:gd name="T19" fmla="*/ 0 60000 65536"/>
                <a:gd name="T20" fmla="*/ 0 60000 65536"/>
                <a:gd name="T21" fmla="*/ 0 w 4"/>
                <a:gd name="T22" fmla="*/ 0 h 42"/>
                <a:gd name="T23" fmla="*/ 4 w 4"/>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2">
                  <a:moveTo>
                    <a:pt x="2" y="2"/>
                  </a:moveTo>
                  <a:lnTo>
                    <a:pt x="2" y="0"/>
                  </a:lnTo>
                  <a:lnTo>
                    <a:pt x="0" y="0"/>
                  </a:lnTo>
                  <a:lnTo>
                    <a:pt x="0" y="40"/>
                  </a:lnTo>
                  <a:lnTo>
                    <a:pt x="2" y="42"/>
                  </a:lnTo>
                  <a:lnTo>
                    <a:pt x="4" y="42"/>
                  </a:lnTo>
                  <a:lnTo>
                    <a:pt x="2" y="2"/>
                  </a:lnTo>
                  <a:close/>
                </a:path>
              </a:pathLst>
            </a:custGeom>
            <a:solidFill>
              <a:srgbClr val="FFFFFF"/>
            </a:solidFill>
            <a:ln w="6350">
              <a:solidFill>
                <a:srgbClr val="000000"/>
              </a:solidFill>
              <a:round/>
              <a:headEnd/>
              <a:tailEnd/>
            </a:ln>
          </p:spPr>
          <p:txBody>
            <a:bodyPr/>
            <a:lstStyle/>
            <a:p>
              <a:endParaRPr lang="fr-FR"/>
            </a:p>
          </p:txBody>
        </p:sp>
        <p:sp>
          <p:nvSpPr>
            <p:cNvPr id="9766" name="Freeform 550"/>
            <p:cNvSpPr>
              <a:spLocks/>
            </p:cNvSpPr>
            <p:nvPr/>
          </p:nvSpPr>
          <p:spPr bwMode="gray">
            <a:xfrm>
              <a:off x="1990" y="1770"/>
              <a:ext cx="1" cy="42"/>
            </a:xfrm>
            <a:custGeom>
              <a:avLst/>
              <a:gdLst>
                <a:gd name="T0" fmla="*/ 0 w 1"/>
                <a:gd name="T1" fmla="*/ 0 h 42"/>
                <a:gd name="T2" fmla="*/ 0 w 1"/>
                <a:gd name="T3" fmla="*/ 42 h 42"/>
                <a:gd name="T4" fmla="*/ 0 w 1"/>
                <a:gd name="T5" fmla="*/ 0 h 42"/>
                <a:gd name="T6" fmla="*/ 0 60000 65536"/>
                <a:gd name="T7" fmla="*/ 0 60000 65536"/>
                <a:gd name="T8" fmla="*/ 0 60000 65536"/>
                <a:gd name="T9" fmla="*/ 0 w 1"/>
                <a:gd name="T10" fmla="*/ 0 h 42"/>
                <a:gd name="T11" fmla="*/ 1 w 1"/>
                <a:gd name="T12" fmla="*/ 42 h 42"/>
              </a:gdLst>
              <a:ahLst/>
              <a:cxnLst>
                <a:cxn ang="T6">
                  <a:pos x="T0" y="T1"/>
                </a:cxn>
                <a:cxn ang="T7">
                  <a:pos x="T2" y="T3"/>
                </a:cxn>
                <a:cxn ang="T8">
                  <a:pos x="T4" y="T5"/>
                </a:cxn>
              </a:cxnLst>
              <a:rect l="T9" t="T10" r="T11" b="T12"/>
              <a:pathLst>
                <a:path w="1" h="42">
                  <a:moveTo>
                    <a:pt x="0" y="0"/>
                  </a:moveTo>
                  <a:lnTo>
                    <a:pt x="0"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67" name="Freeform 551"/>
            <p:cNvSpPr>
              <a:spLocks/>
            </p:cNvSpPr>
            <p:nvPr/>
          </p:nvSpPr>
          <p:spPr bwMode="gray">
            <a:xfrm>
              <a:off x="2100" y="1742"/>
              <a:ext cx="4" cy="44"/>
            </a:xfrm>
            <a:custGeom>
              <a:avLst/>
              <a:gdLst>
                <a:gd name="T0" fmla="*/ 2 w 4"/>
                <a:gd name="T1" fmla="*/ 2 h 44"/>
                <a:gd name="T2" fmla="*/ 2 w 4"/>
                <a:gd name="T3" fmla="*/ 0 h 44"/>
                <a:gd name="T4" fmla="*/ 0 w 4"/>
                <a:gd name="T5" fmla="*/ 0 h 44"/>
                <a:gd name="T6" fmla="*/ 2 w 4"/>
                <a:gd name="T7" fmla="*/ 40 h 44"/>
                <a:gd name="T8" fmla="*/ 2 w 4"/>
                <a:gd name="T9" fmla="*/ 42 h 44"/>
                <a:gd name="T10" fmla="*/ 4 w 4"/>
                <a:gd name="T11" fmla="*/ 44 h 44"/>
                <a:gd name="T12" fmla="*/ 2 w 4"/>
                <a:gd name="T13" fmla="*/ 2 h 44"/>
                <a:gd name="T14" fmla="*/ 0 60000 65536"/>
                <a:gd name="T15" fmla="*/ 0 60000 65536"/>
                <a:gd name="T16" fmla="*/ 0 60000 65536"/>
                <a:gd name="T17" fmla="*/ 0 60000 65536"/>
                <a:gd name="T18" fmla="*/ 0 60000 65536"/>
                <a:gd name="T19" fmla="*/ 0 60000 65536"/>
                <a:gd name="T20" fmla="*/ 0 60000 65536"/>
                <a:gd name="T21" fmla="*/ 0 w 4"/>
                <a:gd name="T22" fmla="*/ 0 h 44"/>
                <a:gd name="T23" fmla="*/ 4 w 4"/>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4">
                  <a:moveTo>
                    <a:pt x="2" y="2"/>
                  </a:moveTo>
                  <a:lnTo>
                    <a:pt x="2" y="0"/>
                  </a:lnTo>
                  <a:lnTo>
                    <a:pt x="0" y="0"/>
                  </a:lnTo>
                  <a:lnTo>
                    <a:pt x="2" y="40"/>
                  </a:lnTo>
                  <a:lnTo>
                    <a:pt x="2" y="42"/>
                  </a:lnTo>
                  <a:lnTo>
                    <a:pt x="4" y="44"/>
                  </a:lnTo>
                  <a:lnTo>
                    <a:pt x="2" y="2"/>
                  </a:lnTo>
                  <a:close/>
                </a:path>
              </a:pathLst>
            </a:custGeom>
            <a:solidFill>
              <a:srgbClr val="FFFFFF"/>
            </a:solidFill>
            <a:ln w="6350">
              <a:solidFill>
                <a:srgbClr val="000000"/>
              </a:solidFill>
              <a:round/>
              <a:headEnd/>
              <a:tailEnd/>
            </a:ln>
          </p:spPr>
          <p:txBody>
            <a:bodyPr/>
            <a:lstStyle/>
            <a:p>
              <a:endParaRPr lang="fr-FR"/>
            </a:p>
          </p:txBody>
        </p:sp>
        <p:sp>
          <p:nvSpPr>
            <p:cNvPr id="9768" name="Freeform 552"/>
            <p:cNvSpPr>
              <a:spLocks/>
            </p:cNvSpPr>
            <p:nvPr/>
          </p:nvSpPr>
          <p:spPr bwMode="gray">
            <a:xfrm>
              <a:off x="1990" y="1770"/>
              <a:ext cx="2" cy="44"/>
            </a:xfrm>
            <a:custGeom>
              <a:avLst/>
              <a:gdLst>
                <a:gd name="T0" fmla="*/ 0 w 2"/>
                <a:gd name="T1" fmla="*/ 0 h 44"/>
                <a:gd name="T2" fmla="*/ 0 w 2"/>
                <a:gd name="T3" fmla="*/ 2 h 44"/>
                <a:gd name="T4" fmla="*/ 2 w 2"/>
                <a:gd name="T5" fmla="*/ 44 h 44"/>
                <a:gd name="T6" fmla="*/ 0 w 2"/>
                <a:gd name="T7" fmla="*/ 42 h 44"/>
                <a:gd name="T8" fmla="*/ 0 w 2"/>
                <a:gd name="T9" fmla="*/ 0 h 44"/>
                <a:gd name="T10" fmla="*/ 0 60000 65536"/>
                <a:gd name="T11" fmla="*/ 0 60000 65536"/>
                <a:gd name="T12" fmla="*/ 0 60000 65536"/>
                <a:gd name="T13" fmla="*/ 0 60000 65536"/>
                <a:gd name="T14" fmla="*/ 0 60000 65536"/>
                <a:gd name="T15" fmla="*/ 0 w 2"/>
                <a:gd name="T16" fmla="*/ 0 h 44"/>
                <a:gd name="T17" fmla="*/ 2 w 2"/>
                <a:gd name="T18" fmla="*/ 44 h 44"/>
              </a:gdLst>
              <a:ahLst/>
              <a:cxnLst>
                <a:cxn ang="T10">
                  <a:pos x="T0" y="T1"/>
                </a:cxn>
                <a:cxn ang="T11">
                  <a:pos x="T2" y="T3"/>
                </a:cxn>
                <a:cxn ang="T12">
                  <a:pos x="T4" y="T5"/>
                </a:cxn>
                <a:cxn ang="T13">
                  <a:pos x="T6" y="T7"/>
                </a:cxn>
                <a:cxn ang="T14">
                  <a:pos x="T8" y="T9"/>
                </a:cxn>
              </a:cxnLst>
              <a:rect l="T15" t="T16" r="T17" b="T18"/>
              <a:pathLst>
                <a:path w="2" h="44">
                  <a:moveTo>
                    <a:pt x="0" y="0"/>
                  </a:moveTo>
                  <a:lnTo>
                    <a:pt x="0" y="2"/>
                  </a:lnTo>
                  <a:lnTo>
                    <a:pt x="2" y="44"/>
                  </a:lnTo>
                  <a:lnTo>
                    <a:pt x="0"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69" name="Freeform 553"/>
            <p:cNvSpPr>
              <a:spLocks/>
            </p:cNvSpPr>
            <p:nvPr/>
          </p:nvSpPr>
          <p:spPr bwMode="gray">
            <a:xfrm>
              <a:off x="2102" y="1744"/>
              <a:ext cx="2" cy="44"/>
            </a:xfrm>
            <a:custGeom>
              <a:avLst/>
              <a:gdLst>
                <a:gd name="T0" fmla="*/ 2 w 2"/>
                <a:gd name="T1" fmla="*/ 2 h 44"/>
                <a:gd name="T2" fmla="*/ 0 w 2"/>
                <a:gd name="T3" fmla="*/ 2 h 44"/>
                <a:gd name="T4" fmla="*/ 0 w 2"/>
                <a:gd name="T5" fmla="*/ 0 h 44"/>
                <a:gd name="T6" fmla="*/ 2 w 2"/>
                <a:gd name="T7" fmla="*/ 42 h 44"/>
                <a:gd name="T8" fmla="*/ 2 w 2"/>
                <a:gd name="T9" fmla="*/ 44 h 44"/>
                <a:gd name="T10" fmla="*/ 2 w 2"/>
                <a:gd name="T11" fmla="*/ 2 h 44"/>
                <a:gd name="T12" fmla="*/ 0 60000 65536"/>
                <a:gd name="T13" fmla="*/ 0 60000 65536"/>
                <a:gd name="T14" fmla="*/ 0 60000 65536"/>
                <a:gd name="T15" fmla="*/ 0 60000 65536"/>
                <a:gd name="T16" fmla="*/ 0 60000 65536"/>
                <a:gd name="T17" fmla="*/ 0 60000 65536"/>
                <a:gd name="T18" fmla="*/ 0 w 2"/>
                <a:gd name="T19" fmla="*/ 0 h 44"/>
                <a:gd name="T20" fmla="*/ 2 w 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 h="44">
                  <a:moveTo>
                    <a:pt x="2" y="2"/>
                  </a:moveTo>
                  <a:lnTo>
                    <a:pt x="0" y="2"/>
                  </a:lnTo>
                  <a:lnTo>
                    <a:pt x="0" y="0"/>
                  </a:lnTo>
                  <a:lnTo>
                    <a:pt x="2" y="42"/>
                  </a:lnTo>
                  <a:lnTo>
                    <a:pt x="2" y="44"/>
                  </a:lnTo>
                  <a:lnTo>
                    <a:pt x="2" y="2"/>
                  </a:lnTo>
                  <a:close/>
                </a:path>
              </a:pathLst>
            </a:custGeom>
            <a:solidFill>
              <a:srgbClr val="FFFFFF"/>
            </a:solidFill>
            <a:ln w="6350">
              <a:solidFill>
                <a:srgbClr val="000000"/>
              </a:solidFill>
              <a:round/>
              <a:headEnd/>
              <a:tailEnd/>
            </a:ln>
          </p:spPr>
          <p:txBody>
            <a:bodyPr/>
            <a:lstStyle/>
            <a:p>
              <a:endParaRPr lang="fr-FR"/>
            </a:p>
          </p:txBody>
        </p:sp>
        <p:sp>
          <p:nvSpPr>
            <p:cNvPr id="9770" name="Freeform 554"/>
            <p:cNvSpPr>
              <a:spLocks/>
            </p:cNvSpPr>
            <p:nvPr/>
          </p:nvSpPr>
          <p:spPr bwMode="gray">
            <a:xfrm>
              <a:off x="1990" y="1772"/>
              <a:ext cx="2" cy="44"/>
            </a:xfrm>
            <a:custGeom>
              <a:avLst/>
              <a:gdLst>
                <a:gd name="T0" fmla="*/ 0 w 2"/>
                <a:gd name="T1" fmla="*/ 0 h 44"/>
                <a:gd name="T2" fmla="*/ 0 w 2"/>
                <a:gd name="T3" fmla="*/ 2 h 44"/>
                <a:gd name="T4" fmla="*/ 0 w 2"/>
                <a:gd name="T5" fmla="*/ 4 h 44"/>
                <a:gd name="T6" fmla="*/ 2 w 2"/>
                <a:gd name="T7" fmla="*/ 44 h 44"/>
                <a:gd name="T8" fmla="*/ 2 w 2"/>
                <a:gd name="T9" fmla="*/ 42 h 44"/>
                <a:gd name="T10" fmla="*/ 0 w 2"/>
                <a:gd name="T11" fmla="*/ 0 h 44"/>
                <a:gd name="T12" fmla="*/ 0 60000 65536"/>
                <a:gd name="T13" fmla="*/ 0 60000 65536"/>
                <a:gd name="T14" fmla="*/ 0 60000 65536"/>
                <a:gd name="T15" fmla="*/ 0 60000 65536"/>
                <a:gd name="T16" fmla="*/ 0 60000 65536"/>
                <a:gd name="T17" fmla="*/ 0 60000 65536"/>
                <a:gd name="T18" fmla="*/ 0 w 2"/>
                <a:gd name="T19" fmla="*/ 0 h 44"/>
                <a:gd name="T20" fmla="*/ 2 w 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 h="44">
                  <a:moveTo>
                    <a:pt x="0" y="0"/>
                  </a:moveTo>
                  <a:lnTo>
                    <a:pt x="0" y="2"/>
                  </a:lnTo>
                  <a:lnTo>
                    <a:pt x="0" y="4"/>
                  </a:lnTo>
                  <a:lnTo>
                    <a:pt x="2" y="44"/>
                  </a:ln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71" name="Freeform 555"/>
            <p:cNvSpPr>
              <a:spLocks/>
            </p:cNvSpPr>
            <p:nvPr/>
          </p:nvSpPr>
          <p:spPr bwMode="gray">
            <a:xfrm>
              <a:off x="2104" y="1746"/>
              <a:ext cx="2" cy="44"/>
            </a:xfrm>
            <a:custGeom>
              <a:avLst/>
              <a:gdLst>
                <a:gd name="T0" fmla="*/ 0 w 2"/>
                <a:gd name="T1" fmla="*/ 2 h 44"/>
                <a:gd name="T2" fmla="*/ 0 w 2"/>
                <a:gd name="T3" fmla="*/ 0 h 44"/>
                <a:gd name="T4" fmla="*/ 0 w 2"/>
                <a:gd name="T5" fmla="*/ 42 h 44"/>
                <a:gd name="T6" fmla="*/ 2 w 2"/>
                <a:gd name="T7" fmla="*/ 44 h 44"/>
                <a:gd name="T8" fmla="*/ 0 w 2"/>
                <a:gd name="T9" fmla="*/ 2 h 44"/>
                <a:gd name="T10" fmla="*/ 0 60000 65536"/>
                <a:gd name="T11" fmla="*/ 0 60000 65536"/>
                <a:gd name="T12" fmla="*/ 0 60000 65536"/>
                <a:gd name="T13" fmla="*/ 0 60000 65536"/>
                <a:gd name="T14" fmla="*/ 0 60000 65536"/>
                <a:gd name="T15" fmla="*/ 0 w 2"/>
                <a:gd name="T16" fmla="*/ 0 h 44"/>
                <a:gd name="T17" fmla="*/ 2 w 2"/>
                <a:gd name="T18" fmla="*/ 44 h 44"/>
              </a:gdLst>
              <a:ahLst/>
              <a:cxnLst>
                <a:cxn ang="T10">
                  <a:pos x="T0" y="T1"/>
                </a:cxn>
                <a:cxn ang="T11">
                  <a:pos x="T2" y="T3"/>
                </a:cxn>
                <a:cxn ang="T12">
                  <a:pos x="T4" y="T5"/>
                </a:cxn>
                <a:cxn ang="T13">
                  <a:pos x="T6" y="T7"/>
                </a:cxn>
                <a:cxn ang="T14">
                  <a:pos x="T8" y="T9"/>
                </a:cxn>
              </a:cxnLst>
              <a:rect l="T15" t="T16" r="T17" b="T18"/>
              <a:pathLst>
                <a:path w="2" h="44">
                  <a:moveTo>
                    <a:pt x="0" y="2"/>
                  </a:moveTo>
                  <a:lnTo>
                    <a:pt x="0" y="0"/>
                  </a:lnTo>
                  <a:lnTo>
                    <a:pt x="0" y="42"/>
                  </a:lnTo>
                  <a:lnTo>
                    <a:pt x="2" y="44"/>
                  </a:lnTo>
                  <a:lnTo>
                    <a:pt x="0" y="2"/>
                  </a:lnTo>
                  <a:close/>
                </a:path>
              </a:pathLst>
            </a:custGeom>
            <a:solidFill>
              <a:srgbClr val="FFFFFF"/>
            </a:solidFill>
            <a:ln w="6350">
              <a:solidFill>
                <a:srgbClr val="000000"/>
              </a:solidFill>
              <a:round/>
              <a:headEnd/>
              <a:tailEnd/>
            </a:ln>
          </p:spPr>
          <p:txBody>
            <a:bodyPr/>
            <a:lstStyle/>
            <a:p>
              <a:endParaRPr lang="fr-FR"/>
            </a:p>
          </p:txBody>
        </p:sp>
        <p:sp>
          <p:nvSpPr>
            <p:cNvPr id="9772" name="Freeform 556"/>
            <p:cNvSpPr>
              <a:spLocks/>
            </p:cNvSpPr>
            <p:nvPr/>
          </p:nvSpPr>
          <p:spPr bwMode="gray">
            <a:xfrm>
              <a:off x="1990" y="1776"/>
              <a:ext cx="4" cy="44"/>
            </a:xfrm>
            <a:custGeom>
              <a:avLst/>
              <a:gdLst>
                <a:gd name="T0" fmla="*/ 0 w 4"/>
                <a:gd name="T1" fmla="*/ 0 h 44"/>
                <a:gd name="T2" fmla="*/ 2 w 4"/>
                <a:gd name="T3" fmla="*/ 0 h 44"/>
                <a:gd name="T4" fmla="*/ 2 w 4"/>
                <a:gd name="T5" fmla="*/ 2 h 44"/>
                <a:gd name="T6" fmla="*/ 4 w 4"/>
                <a:gd name="T7" fmla="*/ 44 h 44"/>
                <a:gd name="T8" fmla="*/ 2 w 4"/>
                <a:gd name="T9" fmla="*/ 42 h 44"/>
                <a:gd name="T10" fmla="*/ 2 w 4"/>
                <a:gd name="T11" fmla="*/ 40 h 44"/>
                <a:gd name="T12" fmla="*/ 0 w 4"/>
                <a:gd name="T13" fmla="*/ 0 h 44"/>
                <a:gd name="T14" fmla="*/ 0 60000 65536"/>
                <a:gd name="T15" fmla="*/ 0 60000 65536"/>
                <a:gd name="T16" fmla="*/ 0 60000 65536"/>
                <a:gd name="T17" fmla="*/ 0 60000 65536"/>
                <a:gd name="T18" fmla="*/ 0 60000 65536"/>
                <a:gd name="T19" fmla="*/ 0 60000 65536"/>
                <a:gd name="T20" fmla="*/ 0 60000 65536"/>
                <a:gd name="T21" fmla="*/ 0 w 4"/>
                <a:gd name="T22" fmla="*/ 0 h 44"/>
                <a:gd name="T23" fmla="*/ 4 w 4"/>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 h="44">
                  <a:moveTo>
                    <a:pt x="0" y="0"/>
                  </a:moveTo>
                  <a:lnTo>
                    <a:pt x="2" y="0"/>
                  </a:lnTo>
                  <a:lnTo>
                    <a:pt x="2" y="2"/>
                  </a:lnTo>
                  <a:lnTo>
                    <a:pt x="4" y="44"/>
                  </a:lnTo>
                  <a:lnTo>
                    <a:pt x="2" y="42"/>
                  </a:lnTo>
                  <a:lnTo>
                    <a:pt x="2" y="40"/>
                  </a:lnTo>
                  <a:lnTo>
                    <a:pt x="0" y="0"/>
                  </a:lnTo>
                  <a:close/>
                </a:path>
              </a:pathLst>
            </a:custGeom>
            <a:solidFill>
              <a:srgbClr val="FFFFFF"/>
            </a:solidFill>
            <a:ln w="6350">
              <a:solidFill>
                <a:srgbClr val="000000"/>
              </a:solidFill>
              <a:round/>
              <a:headEnd/>
              <a:tailEnd/>
            </a:ln>
          </p:spPr>
          <p:txBody>
            <a:bodyPr/>
            <a:lstStyle/>
            <a:p>
              <a:endParaRPr lang="fr-FR"/>
            </a:p>
          </p:txBody>
        </p:sp>
        <p:sp>
          <p:nvSpPr>
            <p:cNvPr id="9773" name="Freeform 557"/>
            <p:cNvSpPr>
              <a:spLocks/>
            </p:cNvSpPr>
            <p:nvPr/>
          </p:nvSpPr>
          <p:spPr bwMode="gray">
            <a:xfrm>
              <a:off x="2104" y="1748"/>
              <a:ext cx="2" cy="46"/>
            </a:xfrm>
            <a:custGeom>
              <a:avLst/>
              <a:gdLst>
                <a:gd name="T0" fmla="*/ 0 w 2"/>
                <a:gd name="T1" fmla="*/ 4 h 46"/>
                <a:gd name="T2" fmla="*/ 0 w 2"/>
                <a:gd name="T3" fmla="*/ 2 h 46"/>
                <a:gd name="T4" fmla="*/ 0 w 2"/>
                <a:gd name="T5" fmla="*/ 0 h 46"/>
                <a:gd name="T6" fmla="*/ 2 w 2"/>
                <a:gd name="T7" fmla="*/ 42 h 46"/>
                <a:gd name="T8" fmla="*/ 2 w 2"/>
                <a:gd name="T9" fmla="*/ 44 h 46"/>
                <a:gd name="T10" fmla="*/ 2 w 2"/>
                <a:gd name="T11" fmla="*/ 46 h 46"/>
                <a:gd name="T12" fmla="*/ 0 w 2"/>
                <a:gd name="T13" fmla="*/ 4 h 46"/>
                <a:gd name="T14" fmla="*/ 0 60000 65536"/>
                <a:gd name="T15" fmla="*/ 0 60000 65536"/>
                <a:gd name="T16" fmla="*/ 0 60000 65536"/>
                <a:gd name="T17" fmla="*/ 0 60000 65536"/>
                <a:gd name="T18" fmla="*/ 0 60000 65536"/>
                <a:gd name="T19" fmla="*/ 0 60000 65536"/>
                <a:gd name="T20" fmla="*/ 0 60000 65536"/>
                <a:gd name="T21" fmla="*/ 0 w 2"/>
                <a:gd name="T22" fmla="*/ 0 h 46"/>
                <a:gd name="T23" fmla="*/ 2 w 2"/>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46">
                  <a:moveTo>
                    <a:pt x="0" y="4"/>
                  </a:moveTo>
                  <a:lnTo>
                    <a:pt x="0" y="2"/>
                  </a:lnTo>
                  <a:lnTo>
                    <a:pt x="0" y="0"/>
                  </a:lnTo>
                  <a:lnTo>
                    <a:pt x="2" y="42"/>
                  </a:lnTo>
                  <a:lnTo>
                    <a:pt x="2" y="44"/>
                  </a:lnTo>
                  <a:lnTo>
                    <a:pt x="2" y="46"/>
                  </a:lnTo>
                  <a:lnTo>
                    <a:pt x="0" y="4"/>
                  </a:lnTo>
                  <a:close/>
                </a:path>
              </a:pathLst>
            </a:custGeom>
            <a:solidFill>
              <a:srgbClr val="FFFFFF"/>
            </a:solidFill>
            <a:ln w="6350">
              <a:solidFill>
                <a:srgbClr val="000000"/>
              </a:solidFill>
              <a:round/>
              <a:headEnd/>
              <a:tailEnd/>
            </a:ln>
          </p:spPr>
          <p:txBody>
            <a:bodyPr/>
            <a:lstStyle/>
            <a:p>
              <a:endParaRPr lang="fr-FR"/>
            </a:p>
          </p:txBody>
        </p:sp>
        <p:sp>
          <p:nvSpPr>
            <p:cNvPr id="9774" name="Freeform 558"/>
            <p:cNvSpPr>
              <a:spLocks/>
            </p:cNvSpPr>
            <p:nvPr/>
          </p:nvSpPr>
          <p:spPr bwMode="gray">
            <a:xfrm>
              <a:off x="1992" y="1778"/>
              <a:ext cx="4" cy="44"/>
            </a:xfrm>
            <a:custGeom>
              <a:avLst/>
              <a:gdLst>
                <a:gd name="T0" fmla="*/ 0 w 4"/>
                <a:gd name="T1" fmla="*/ 0 h 44"/>
                <a:gd name="T2" fmla="*/ 2 w 4"/>
                <a:gd name="T3" fmla="*/ 2 h 44"/>
                <a:gd name="T4" fmla="*/ 4 w 4"/>
                <a:gd name="T5" fmla="*/ 44 h 44"/>
                <a:gd name="T6" fmla="*/ 2 w 4"/>
                <a:gd name="T7" fmla="*/ 42 h 44"/>
                <a:gd name="T8" fmla="*/ 0 w 4"/>
                <a:gd name="T9" fmla="*/ 0 h 44"/>
                <a:gd name="T10" fmla="*/ 0 60000 65536"/>
                <a:gd name="T11" fmla="*/ 0 60000 65536"/>
                <a:gd name="T12" fmla="*/ 0 60000 65536"/>
                <a:gd name="T13" fmla="*/ 0 60000 65536"/>
                <a:gd name="T14" fmla="*/ 0 60000 65536"/>
                <a:gd name="T15" fmla="*/ 0 w 4"/>
                <a:gd name="T16" fmla="*/ 0 h 44"/>
                <a:gd name="T17" fmla="*/ 4 w 4"/>
                <a:gd name="T18" fmla="*/ 44 h 44"/>
              </a:gdLst>
              <a:ahLst/>
              <a:cxnLst>
                <a:cxn ang="T10">
                  <a:pos x="T0" y="T1"/>
                </a:cxn>
                <a:cxn ang="T11">
                  <a:pos x="T2" y="T3"/>
                </a:cxn>
                <a:cxn ang="T12">
                  <a:pos x="T4" y="T5"/>
                </a:cxn>
                <a:cxn ang="T13">
                  <a:pos x="T6" y="T7"/>
                </a:cxn>
                <a:cxn ang="T14">
                  <a:pos x="T8" y="T9"/>
                </a:cxn>
              </a:cxnLst>
              <a:rect l="T15" t="T16" r="T17" b="T18"/>
              <a:pathLst>
                <a:path w="4" h="44">
                  <a:moveTo>
                    <a:pt x="0" y="0"/>
                  </a:moveTo>
                  <a:lnTo>
                    <a:pt x="2" y="2"/>
                  </a:lnTo>
                  <a:lnTo>
                    <a:pt x="4" y="44"/>
                  </a:ln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75" name="Freeform 559"/>
            <p:cNvSpPr>
              <a:spLocks/>
            </p:cNvSpPr>
            <p:nvPr/>
          </p:nvSpPr>
          <p:spPr bwMode="gray">
            <a:xfrm>
              <a:off x="2104" y="1752"/>
              <a:ext cx="2" cy="50"/>
            </a:xfrm>
            <a:custGeom>
              <a:avLst/>
              <a:gdLst>
                <a:gd name="T0" fmla="*/ 0 w 2"/>
                <a:gd name="T1" fmla="*/ 8 h 50"/>
                <a:gd name="T2" fmla="*/ 0 w 2"/>
                <a:gd name="T3" fmla="*/ 6 h 50"/>
                <a:gd name="T4" fmla="*/ 0 w 2"/>
                <a:gd name="T5" fmla="*/ 4 h 50"/>
                <a:gd name="T6" fmla="*/ 0 w 2"/>
                <a:gd name="T7" fmla="*/ 2 h 50"/>
                <a:gd name="T8" fmla="*/ 0 w 2"/>
                <a:gd name="T9" fmla="*/ 0 h 50"/>
                <a:gd name="T10" fmla="*/ 2 w 2"/>
                <a:gd name="T11" fmla="*/ 42 h 50"/>
                <a:gd name="T12" fmla="*/ 2 w 2"/>
                <a:gd name="T13" fmla="*/ 44 h 50"/>
                <a:gd name="T14" fmla="*/ 2 w 2"/>
                <a:gd name="T15" fmla="*/ 46 h 50"/>
                <a:gd name="T16" fmla="*/ 2 w 2"/>
                <a:gd name="T17" fmla="*/ 48 h 50"/>
                <a:gd name="T18" fmla="*/ 0 w 2"/>
                <a:gd name="T19" fmla="*/ 50 h 50"/>
                <a:gd name="T20" fmla="*/ 0 w 2"/>
                <a:gd name="T21" fmla="*/ 8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
                <a:gd name="T34" fmla="*/ 0 h 50"/>
                <a:gd name="T35" fmla="*/ 2 w 2"/>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 h="50">
                  <a:moveTo>
                    <a:pt x="0" y="8"/>
                  </a:moveTo>
                  <a:lnTo>
                    <a:pt x="0" y="6"/>
                  </a:lnTo>
                  <a:lnTo>
                    <a:pt x="0" y="4"/>
                  </a:lnTo>
                  <a:lnTo>
                    <a:pt x="0" y="2"/>
                  </a:lnTo>
                  <a:lnTo>
                    <a:pt x="0" y="0"/>
                  </a:lnTo>
                  <a:lnTo>
                    <a:pt x="2" y="42"/>
                  </a:lnTo>
                  <a:lnTo>
                    <a:pt x="2" y="44"/>
                  </a:lnTo>
                  <a:lnTo>
                    <a:pt x="2" y="46"/>
                  </a:lnTo>
                  <a:lnTo>
                    <a:pt x="2" y="48"/>
                  </a:lnTo>
                  <a:lnTo>
                    <a:pt x="0" y="50"/>
                  </a:lnTo>
                  <a:lnTo>
                    <a:pt x="0" y="8"/>
                  </a:lnTo>
                  <a:close/>
                </a:path>
              </a:pathLst>
            </a:custGeom>
            <a:solidFill>
              <a:srgbClr val="FFFFFF"/>
            </a:solidFill>
            <a:ln w="6350">
              <a:solidFill>
                <a:srgbClr val="000000"/>
              </a:solidFill>
              <a:round/>
              <a:headEnd/>
              <a:tailEnd/>
            </a:ln>
          </p:spPr>
          <p:txBody>
            <a:bodyPr/>
            <a:lstStyle/>
            <a:p>
              <a:endParaRPr lang="fr-FR"/>
            </a:p>
          </p:txBody>
        </p:sp>
        <p:sp>
          <p:nvSpPr>
            <p:cNvPr id="9776" name="Freeform 560"/>
            <p:cNvSpPr>
              <a:spLocks/>
            </p:cNvSpPr>
            <p:nvPr/>
          </p:nvSpPr>
          <p:spPr bwMode="gray">
            <a:xfrm>
              <a:off x="1994" y="1780"/>
              <a:ext cx="26" cy="52"/>
            </a:xfrm>
            <a:custGeom>
              <a:avLst/>
              <a:gdLst>
                <a:gd name="T0" fmla="*/ 0 w 26"/>
                <a:gd name="T1" fmla="*/ 0 h 52"/>
                <a:gd name="T2" fmla="*/ 2 w 26"/>
                <a:gd name="T3" fmla="*/ 2 h 52"/>
                <a:gd name="T4" fmla="*/ 4 w 26"/>
                <a:gd name="T5" fmla="*/ 4 h 52"/>
                <a:gd name="T6" fmla="*/ 6 w 26"/>
                <a:gd name="T7" fmla="*/ 4 h 52"/>
                <a:gd name="T8" fmla="*/ 8 w 26"/>
                <a:gd name="T9" fmla="*/ 6 h 52"/>
                <a:gd name="T10" fmla="*/ 10 w 26"/>
                <a:gd name="T11" fmla="*/ 6 h 52"/>
                <a:gd name="T12" fmla="*/ 12 w 26"/>
                <a:gd name="T13" fmla="*/ 8 h 52"/>
                <a:gd name="T14" fmla="*/ 14 w 26"/>
                <a:gd name="T15" fmla="*/ 8 h 52"/>
                <a:gd name="T16" fmla="*/ 16 w 26"/>
                <a:gd name="T17" fmla="*/ 8 h 52"/>
                <a:gd name="T18" fmla="*/ 20 w 26"/>
                <a:gd name="T19" fmla="*/ 10 h 52"/>
                <a:gd name="T20" fmla="*/ 22 w 26"/>
                <a:gd name="T21" fmla="*/ 10 h 52"/>
                <a:gd name="T22" fmla="*/ 24 w 26"/>
                <a:gd name="T23" fmla="*/ 10 h 52"/>
                <a:gd name="T24" fmla="*/ 26 w 26"/>
                <a:gd name="T25" fmla="*/ 52 h 52"/>
                <a:gd name="T26" fmla="*/ 24 w 26"/>
                <a:gd name="T27" fmla="*/ 52 h 52"/>
                <a:gd name="T28" fmla="*/ 22 w 26"/>
                <a:gd name="T29" fmla="*/ 52 h 52"/>
                <a:gd name="T30" fmla="*/ 20 w 26"/>
                <a:gd name="T31" fmla="*/ 50 h 52"/>
                <a:gd name="T32" fmla="*/ 18 w 26"/>
                <a:gd name="T33" fmla="*/ 50 h 52"/>
                <a:gd name="T34" fmla="*/ 16 w 26"/>
                <a:gd name="T35" fmla="*/ 50 h 52"/>
                <a:gd name="T36" fmla="*/ 14 w 26"/>
                <a:gd name="T37" fmla="*/ 48 h 52"/>
                <a:gd name="T38" fmla="*/ 12 w 26"/>
                <a:gd name="T39" fmla="*/ 48 h 52"/>
                <a:gd name="T40" fmla="*/ 10 w 26"/>
                <a:gd name="T41" fmla="*/ 48 h 52"/>
                <a:gd name="T42" fmla="*/ 8 w 26"/>
                <a:gd name="T43" fmla="*/ 46 h 52"/>
                <a:gd name="T44" fmla="*/ 6 w 26"/>
                <a:gd name="T45" fmla="*/ 46 h 52"/>
                <a:gd name="T46" fmla="*/ 6 w 26"/>
                <a:gd name="T47" fmla="*/ 44 h 52"/>
                <a:gd name="T48" fmla="*/ 4 w 26"/>
                <a:gd name="T49" fmla="*/ 44 h 52"/>
                <a:gd name="T50" fmla="*/ 2 w 26"/>
                <a:gd name="T51" fmla="*/ 42 h 52"/>
                <a:gd name="T52" fmla="*/ 0 w 26"/>
                <a:gd name="T53" fmla="*/ 0 h 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6"/>
                <a:gd name="T82" fmla="*/ 0 h 52"/>
                <a:gd name="T83" fmla="*/ 26 w 26"/>
                <a:gd name="T84" fmla="*/ 52 h 5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6" h="52">
                  <a:moveTo>
                    <a:pt x="0" y="0"/>
                  </a:moveTo>
                  <a:lnTo>
                    <a:pt x="2" y="2"/>
                  </a:lnTo>
                  <a:lnTo>
                    <a:pt x="4" y="4"/>
                  </a:lnTo>
                  <a:lnTo>
                    <a:pt x="6" y="4"/>
                  </a:lnTo>
                  <a:lnTo>
                    <a:pt x="8" y="6"/>
                  </a:lnTo>
                  <a:lnTo>
                    <a:pt x="10" y="6"/>
                  </a:lnTo>
                  <a:lnTo>
                    <a:pt x="12" y="8"/>
                  </a:lnTo>
                  <a:lnTo>
                    <a:pt x="14" y="8"/>
                  </a:lnTo>
                  <a:lnTo>
                    <a:pt x="16" y="8"/>
                  </a:lnTo>
                  <a:lnTo>
                    <a:pt x="20" y="10"/>
                  </a:lnTo>
                  <a:lnTo>
                    <a:pt x="22" y="10"/>
                  </a:lnTo>
                  <a:lnTo>
                    <a:pt x="24" y="10"/>
                  </a:lnTo>
                  <a:lnTo>
                    <a:pt x="26" y="52"/>
                  </a:lnTo>
                  <a:lnTo>
                    <a:pt x="24" y="52"/>
                  </a:lnTo>
                  <a:lnTo>
                    <a:pt x="22" y="52"/>
                  </a:lnTo>
                  <a:lnTo>
                    <a:pt x="20" y="50"/>
                  </a:lnTo>
                  <a:lnTo>
                    <a:pt x="18" y="50"/>
                  </a:lnTo>
                  <a:lnTo>
                    <a:pt x="16" y="50"/>
                  </a:lnTo>
                  <a:lnTo>
                    <a:pt x="14" y="48"/>
                  </a:lnTo>
                  <a:lnTo>
                    <a:pt x="12" y="48"/>
                  </a:lnTo>
                  <a:lnTo>
                    <a:pt x="10" y="48"/>
                  </a:lnTo>
                  <a:lnTo>
                    <a:pt x="8" y="46"/>
                  </a:lnTo>
                  <a:lnTo>
                    <a:pt x="6" y="46"/>
                  </a:lnTo>
                  <a:lnTo>
                    <a:pt x="6" y="44"/>
                  </a:lnTo>
                  <a:lnTo>
                    <a:pt x="4" y="44"/>
                  </a:lnTo>
                  <a:lnTo>
                    <a:pt x="2" y="42"/>
                  </a:lnTo>
                  <a:lnTo>
                    <a:pt x="0" y="0"/>
                  </a:lnTo>
                  <a:close/>
                </a:path>
              </a:pathLst>
            </a:custGeom>
            <a:solidFill>
              <a:srgbClr val="FFFFFF"/>
            </a:solidFill>
            <a:ln w="6350">
              <a:solidFill>
                <a:srgbClr val="000000"/>
              </a:solidFill>
              <a:round/>
              <a:headEnd/>
              <a:tailEnd/>
            </a:ln>
          </p:spPr>
          <p:txBody>
            <a:bodyPr/>
            <a:lstStyle/>
            <a:p>
              <a:endParaRPr lang="fr-FR"/>
            </a:p>
          </p:txBody>
        </p:sp>
        <p:sp>
          <p:nvSpPr>
            <p:cNvPr id="9777" name="Freeform 561"/>
            <p:cNvSpPr>
              <a:spLocks/>
            </p:cNvSpPr>
            <p:nvPr/>
          </p:nvSpPr>
          <p:spPr bwMode="gray">
            <a:xfrm>
              <a:off x="2102" y="1760"/>
              <a:ext cx="2" cy="42"/>
            </a:xfrm>
            <a:custGeom>
              <a:avLst/>
              <a:gdLst>
                <a:gd name="T0" fmla="*/ 0 w 2"/>
                <a:gd name="T1" fmla="*/ 2 h 42"/>
                <a:gd name="T2" fmla="*/ 2 w 2"/>
                <a:gd name="T3" fmla="*/ 0 h 42"/>
                <a:gd name="T4" fmla="*/ 2 w 2"/>
                <a:gd name="T5" fmla="*/ 42 h 42"/>
                <a:gd name="T6" fmla="*/ 0 w 2"/>
                <a:gd name="T7" fmla="*/ 2 h 42"/>
                <a:gd name="T8" fmla="*/ 0 60000 65536"/>
                <a:gd name="T9" fmla="*/ 0 60000 65536"/>
                <a:gd name="T10" fmla="*/ 0 60000 65536"/>
                <a:gd name="T11" fmla="*/ 0 60000 65536"/>
                <a:gd name="T12" fmla="*/ 0 w 2"/>
                <a:gd name="T13" fmla="*/ 0 h 42"/>
                <a:gd name="T14" fmla="*/ 2 w 2"/>
                <a:gd name="T15" fmla="*/ 42 h 42"/>
              </a:gdLst>
              <a:ahLst/>
              <a:cxnLst>
                <a:cxn ang="T8">
                  <a:pos x="T0" y="T1"/>
                </a:cxn>
                <a:cxn ang="T9">
                  <a:pos x="T2" y="T3"/>
                </a:cxn>
                <a:cxn ang="T10">
                  <a:pos x="T4" y="T5"/>
                </a:cxn>
                <a:cxn ang="T11">
                  <a:pos x="T6" y="T7"/>
                </a:cxn>
              </a:cxnLst>
              <a:rect l="T12" t="T13" r="T14" b="T15"/>
              <a:pathLst>
                <a:path w="2" h="42">
                  <a:moveTo>
                    <a:pt x="0" y="2"/>
                  </a:moveTo>
                  <a:lnTo>
                    <a:pt x="2" y="0"/>
                  </a:lnTo>
                  <a:lnTo>
                    <a:pt x="2" y="42"/>
                  </a:lnTo>
                  <a:lnTo>
                    <a:pt x="0" y="2"/>
                  </a:lnTo>
                  <a:close/>
                </a:path>
              </a:pathLst>
            </a:custGeom>
            <a:solidFill>
              <a:srgbClr val="FFFFFF"/>
            </a:solidFill>
            <a:ln w="6350">
              <a:solidFill>
                <a:srgbClr val="000000"/>
              </a:solidFill>
              <a:round/>
              <a:headEnd/>
              <a:tailEnd/>
            </a:ln>
          </p:spPr>
          <p:txBody>
            <a:bodyPr/>
            <a:lstStyle/>
            <a:p>
              <a:endParaRPr lang="fr-FR"/>
            </a:p>
          </p:txBody>
        </p:sp>
        <p:sp>
          <p:nvSpPr>
            <p:cNvPr id="9778" name="Freeform 562"/>
            <p:cNvSpPr>
              <a:spLocks/>
            </p:cNvSpPr>
            <p:nvPr/>
          </p:nvSpPr>
          <p:spPr bwMode="gray">
            <a:xfrm>
              <a:off x="1842" y="1790"/>
              <a:ext cx="178" cy="163"/>
            </a:xfrm>
            <a:custGeom>
              <a:avLst/>
              <a:gdLst>
                <a:gd name="T0" fmla="*/ 176 w 178"/>
                <a:gd name="T1" fmla="*/ 0 h 163"/>
                <a:gd name="T2" fmla="*/ 174 w 178"/>
                <a:gd name="T3" fmla="*/ 0 h 163"/>
                <a:gd name="T4" fmla="*/ 170 w 178"/>
                <a:gd name="T5" fmla="*/ 0 h 163"/>
                <a:gd name="T6" fmla="*/ 162 w 178"/>
                <a:gd name="T7" fmla="*/ 2 h 163"/>
                <a:gd name="T8" fmla="*/ 150 w 178"/>
                <a:gd name="T9" fmla="*/ 4 h 163"/>
                <a:gd name="T10" fmla="*/ 132 w 178"/>
                <a:gd name="T11" fmla="*/ 8 h 163"/>
                <a:gd name="T12" fmla="*/ 112 w 178"/>
                <a:gd name="T13" fmla="*/ 16 h 163"/>
                <a:gd name="T14" fmla="*/ 92 w 178"/>
                <a:gd name="T15" fmla="*/ 28 h 163"/>
                <a:gd name="T16" fmla="*/ 70 w 178"/>
                <a:gd name="T17" fmla="*/ 46 h 163"/>
                <a:gd name="T18" fmla="*/ 48 w 178"/>
                <a:gd name="T19" fmla="*/ 70 h 163"/>
                <a:gd name="T20" fmla="*/ 36 w 178"/>
                <a:gd name="T21" fmla="*/ 82 h 163"/>
                <a:gd name="T22" fmla="*/ 28 w 178"/>
                <a:gd name="T23" fmla="*/ 94 h 163"/>
                <a:gd name="T24" fmla="*/ 18 w 178"/>
                <a:gd name="T25" fmla="*/ 101 h 163"/>
                <a:gd name="T26" fmla="*/ 12 w 178"/>
                <a:gd name="T27" fmla="*/ 109 h 163"/>
                <a:gd name="T28" fmla="*/ 6 w 178"/>
                <a:gd name="T29" fmla="*/ 115 h 163"/>
                <a:gd name="T30" fmla="*/ 4 w 178"/>
                <a:gd name="T31" fmla="*/ 117 h 163"/>
                <a:gd name="T32" fmla="*/ 0 w 178"/>
                <a:gd name="T33" fmla="*/ 121 h 163"/>
                <a:gd name="T34" fmla="*/ 2 w 178"/>
                <a:gd name="T35" fmla="*/ 163 h 163"/>
                <a:gd name="T36" fmla="*/ 4 w 178"/>
                <a:gd name="T37" fmla="*/ 159 h 163"/>
                <a:gd name="T38" fmla="*/ 8 w 178"/>
                <a:gd name="T39" fmla="*/ 155 h 163"/>
                <a:gd name="T40" fmla="*/ 14 w 178"/>
                <a:gd name="T41" fmla="*/ 149 h 163"/>
                <a:gd name="T42" fmla="*/ 20 w 178"/>
                <a:gd name="T43" fmla="*/ 141 h 163"/>
                <a:gd name="T44" fmla="*/ 28 w 178"/>
                <a:gd name="T45" fmla="*/ 133 h 163"/>
                <a:gd name="T46" fmla="*/ 38 w 178"/>
                <a:gd name="T47" fmla="*/ 121 h 163"/>
                <a:gd name="T48" fmla="*/ 48 w 178"/>
                <a:gd name="T49" fmla="*/ 109 h 163"/>
                <a:gd name="T50" fmla="*/ 72 w 178"/>
                <a:gd name="T51" fmla="*/ 86 h 163"/>
                <a:gd name="T52" fmla="*/ 94 w 178"/>
                <a:gd name="T53" fmla="*/ 68 h 163"/>
                <a:gd name="T54" fmla="*/ 114 w 178"/>
                <a:gd name="T55" fmla="*/ 56 h 163"/>
                <a:gd name="T56" fmla="*/ 134 w 178"/>
                <a:gd name="T57" fmla="*/ 50 h 163"/>
                <a:gd name="T58" fmla="*/ 152 w 178"/>
                <a:gd name="T59" fmla="*/ 46 h 163"/>
                <a:gd name="T60" fmla="*/ 164 w 178"/>
                <a:gd name="T61" fmla="*/ 44 h 163"/>
                <a:gd name="T62" fmla="*/ 172 w 178"/>
                <a:gd name="T63" fmla="*/ 42 h 163"/>
                <a:gd name="T64" fmla="*/ 176 w 178"/>
                <a:gd name="T65" fmla="*/ 42 h 163"/>
                <a:gd name="T66" fmla="*/ 178 w 178"/>
                <a:gd name="T67" fmla="*/ 42 h 163"/>
                <a:gd name="T68" fmla="*/ 176 w 178"/>
                <a:gd name="T69" fmla="*/ 0 h 16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8"/>
                <a:gd name="T106" fmla="*/ 0 h 163"/>
                <a:gd name="T107" fmla="*/ 178 w 178"/>
                <a:gd name="T108" fmla="*/ 163 h 16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8" h="163">
                  <a:moveTo>
                    <a:pt x="176" y="0"/>
                  </a:moveTo>
                  <a:lnTo>
                    <a:pt x="174" y="0"/>
                  </a:lnTo>
                  <a:lnTo>
                    <a:pt x="170" y="0"/>
                  </a:lnTo>
                  <a:lnTo>
                    <a:pt x="162" y="2"/>
                  </a:lnTo>
                  <a:lnTo>
                    <a:pt x="150" y="4"/>
                  </a:lnTo>
                  <a:lnTo>
                    <a:pt x="132" y="8"/>
                  </a:lnTo>
                  <a:lnTo>
                    <a:pt x="112" y="16"/>
                  </a:lnTo>
                  <a:lnTo>
                    <a:pt x="92" y="28"/>
                  </a:lnTo>
                  <a:lnTo>
                    <a:pt x="70" y="46"/>
                  </a:lnTo>
                  <a:lnTo>
                    <a:pt x="48" y="70"/>
                  </a:lnTo>
                  <a:lnTo>
                    <a:pt x="36" y="82"/>
                  </a:lnTo>
                  <a:lnTo>
                    <a:pt x="28" y="94"/>
                  </a:lnTo>
                  <a:lnTo>
                    <a:pt x="18" y="101"/>
                  </a:lnTo>
                  <a:lnTo>
                    <a:pt x="12" y="109"/>
                  </a:lnTo>
                  <a:lnTo>
                    <a:pt x="6" y="115"/>
                  </a:lnTo>
                  <a:lnTo>
                    <a:pt x="4" y="117"/>
                  </a:lnTo>
                  <a:lnTo>
                    <a:pt x="0" y="121"/>
                  </a:lnTo>
                  <a:lnTo>
                    <a:pt x="2" y="163"/>
                  </a:lnTo>
                  <a:lnTo>
                    <a:pt x="4" y="159"/>
                  </a:lnTo>
                  <a:lnTo>
                    <a:pt x="8" y="155"/>
                  </a:lnTo>
                  <a:lnTo>
                    <a:pt x="14" y="149"/>
                  </a:lnTo>
                  <a:lnTo>
                    <a:pt x="20" y="141"/>
                  </a:lnTo>
                  <a:lnTo>
                    <a:pt x="28" y="133"/>
                  </a:lnTo>
                  <a:lnTo>
                    <a:pt x="38" y="121"/>
                  </a:lnTo>
                  <a:lnTo>
                    <a:pt x="48" y="109"/>
                  </a:lnTo>
                  <a:lnTo>
                    <a:pt x="72" y="86"/>
                  </a:lnTo>
                  <a:lnTo>
                    <a:pt x="94" y="68"/>
                  </a:lnTo>
                  <a:lnTo>
                    <a:pt x="114" y="56"/>
                  </a:lnTo>
                  <a:lnTo>
                    <a:pt x="134" y="50"/>
                  </a:lnTo>
                  <a:lnTo>
                    <a:pt x="152" y="46"/>
                  </a:lnTo>
                  <a:lnTo>
                    <a:pt x="164" y="44"/>
                  </a:lnTo>
                  <a:lnTo>
                    <a:pt x="172" y="42"/>
                  </a:lnTo>
                  <a:lnTo>
                    <a:pt x="176" y="42"/>
                  </a:lnTo>
                  <a:lnTo>
                    <a:pt x="178" y="42"/>
                  </a:lnTo>
                  <a:lnTo>
                    <a:pt x="176" y="0"/>
                  </a:lnTo>
                  <a:close/>
                </a:path>
              </a:pathLst>
            </a:custGeom>
            <a:solidFill>
              <a:srgbClr val="C0C0C0"/>
            </a:solidFill>
            <a:ln w="6350">
              <a:solidFill>
                <a:srgbClr val="000000"/>
              </a:solidFill>
              <a:round/>
              <a:headEnd/>
              <a:tailEnd/>
            </a:ln>
          </p:spPr>
          <p:txBody>
            <a:bodyPr/>
            <a:lstStyle/>
            <a:p>
              <a:endParaRPr lang="fr-FR"/>
            </a:p>
          </p:txBody>
        </p:sp>
        <p:sp>
          <p:nvSpPr>
            <p:cNvPr id="9779" name="Freeform 563"/>
            <p:cNvSpPr>
              <a:spLocks/>
            </p:cNvSpPr>
            <p:nvPr/>
          </p:nvSpPr>
          <p:spPr bwMode="gray">
            <a:xfrm>
              <a:off x="2052" y="1762"/>
              <a:ext cx="52" cy="68"/>
            </a:xfrm>
            <a:custGeom>
              <a:avLst/>
              <a:gdLst>
                <a:gd name="T0" fmla="*/ 0 w 52"/>
                <a:gd name="T1" fmla="*/ 28 h 68"/>
                <a:gd name="T2" fmla="*/ 2 w 52"/>
                <a:gd name="T3" fmla="*/ 28 h 68"/>
                <a:gd name="T4" fmla="*/ 2 w 52"/>
                <a:gd name="T5" fmla="*/ 26 h 68"/>
                <a:gd name="T6" fmla="*/ 6 w 52"/>
                <a:gd name="T7" fmla="*/ 26 h 68"/>
                <a:gd name="T8" fmla="*/ 8 w 52"/>
                <a:gd name="T9" fmla="*/ 26 h 68"/>
                <a:gd name="T10" fmla="*/ 12 w 52"/>
                <a:gd name="T11" fmla="*/ 24 h 68"/>
                <a:gd name="T12" fmla="*/ 14 w 52"/>
                <a:gd name="T13" fmla="*/ 24 h 68"/>
                <a:gd name="T14" fmla="*/ 16 w 52"/>
                <a:gd name="T15" fmla="*/ 24 h 68"/>
                <a:gd name="T16" fmla="*/ 18 w 52"/>
                <a:gd name="T17" fmla="*/ 22 h 68"/>
                <a:gd name="T18" fmla="*/ 22 w 52"/>
                <a:gd name="T19" fmla="*/ 22 h 68"/>
                <a:gd name="T20" fmla="*/ 24 w 52"/>
                <a:gd name="T21" fmla="*/ 20 h 68"/>
                <a:gd name="T22" fmla="*/ 26 w 52"/>
                <a:gd name="T23" fmla="*/ 20 h 68"/>
                <a:gd name="T24" fmla="*/ 28 w 52"/>
                <a:gd name="T25" fmla="*/ 18 h 68"/>
                <a:gd name="T26" fmla="*/ 32 w 52"/>
                <a:gd name="T27" fmla="*/ 18 h 68"/>
                <a:gd name="T28" fmla="*/ 34 w 52"/>
                <a:gd name="T29" fmla="*/ 16 h 68"/>
                <a:gd name="T30" fmla="*/ 36 w 52"/>
                <a:gd name="T31" fmla="*/ 14 h 68"/>
                <a:gd name="T32" fmla="*/ 38 w 52"/>
                <a:gd name="T33" fmla="*/ 14 h 68"/>
                <a:gd name="T34" fmla="*/ 40 w 52"/>
                <a:gd name="T35" fmla="*/ 12 h 68"/>
                <a:gd name="T36" fmla="*/ 40 w 52"/>
                <a:gd name="T37" fmla="*/ 10 h 68"/>
                <a:gd name="T38" fmla="*/ 42 w 52"/>
                <a:gd name="T39" fmla="*/ 10 h 68"/>
                <a:gd name="T40" fmla="*/ 44 w 52"/>
                <a:gd name="T41" fmla="*/ 8 h 68"/>
                <a:gd name="T42" fmla="*/ 46 w 52"/>
                <a:gd name="T43" fmla="*/ 6 h 68"/>
                <a:gd name="T44" fmla="*/ 46 w 52"/>
                <a:gd name="T45" fmla="*/ 4 h 68"/>
                <a:gd name="T46" fmla="*/ 48 w 52"/>
                <a:gd name="T47" fmla="*/ 4 h 68"/>
                <a:gd name="T48" fmla="*/ 50 w 52"/>
                <a:gd name="T49" fmla="*/ 2 h 68"/>
                <a:gd name="T50" fmla="*/ 50 w 52"/>
                <a:gd name="T51" fmla="*/ 0 h 68"/>
                <a:gd name="T52" fmla="*/ 52 w 52"/>
                <a:gd name="T53" fmla="*/ 40 h 68"/>
                <a:gd name="T54" fmla="*/ 52 w 52"/>
                <a:gd name="T55" fmla="*/ 42 h 68"/>
                <a:gd name="T56" fmla="*/ 50 w 52"/>
                <a:gd name="T57" fmla="*/ 44 h 68"/>
                <a:gd name="T58" fmla="*/ 50 w 52"/>
                <a:gd name="T59" fmla="*/ 46 h 68"/>
                <a:gd name="T60" fmla="*/ 48 w 52"/>
                <a:gd name="T61" fmla="*/ 46 h 68"/>
                <a:gd name="T62" fmla="*/ 48 w 52"/>
                <a:gd name="T63" fmla="*/ 48 h 68"/>
                <a:gd name="T64" fmla="*/ 46 w 52"/>
                <a:gd name="T65" fmla="*/ 50 h 68"/>
                <a:gd name="T66" fmla="*/ 44 w 52"/>
                <a:gd name="T67" fmla="*/ 52 h 68"/>
                <a:gd name="T68" fmla="*/ 42 w 52"/>
                <a:gd name="T69" fmla="*/ 52 h 68"/>
                <a:gd name="T70" fmla="*/ 40 w 52"/>
                <a:gd name="T71" fmla="*/ 54 h 68"/>
                <a:gd name="T72" fmla="*/ 38 w 52"/>
                <a:gd name="T73" fmla="*/ 54 h 68"/>
                <a:gd name="T74" fmla="*/ 36 w 52"/>
                <a:gd name="T75" fmla="*/ 56 h 68"/>
                <a:gd name="T76" fmla="*/ 34 w 52"/>
                <a:gd name="T77" fmla="*/ 58 h 68"/>
                <a:gd name="T78" fmla="*/ 32 w 52"/>
                <a:gd name="T79" fmla="*/ 58 h 68"/>
                <a:gd name="T80" fmla="*/ 30 w 52"/>
                <a:gd name="T81" fmla="*/ 60 h 68"/>
                <a:gd name="T82" fmla="*/ 28 w 52"/>
                <a:gd name="T83" fmla="*/ 60 h 68"/>
                <a:gd name="T84" fmla="*/ 26 w 52"/>
                <a:gd name="T85" fmla="*/ 62 h 68"/>
                <a:gd name="T86" fmla="*/ 24 w 52"/>
                <a:gd name="T87" fmla="*/ 62 h 68"/>
                <a:gd name="T88" fmla="*/ 20 w 52"/>
                <a:gd name="T89" fmla="*/ 64 h 68"/>
                <a:gd name="T90" fmla="*/ 18 w 52"/>
                <a:gd name="T91" fmla="*/ 64 h 68"/>
                <a:gd name="T92" fmla="*/ 16 w 52"/>
                <a:gd name="T93" fmla="*/ 66 h 68"/>
                <a:gd name="T94" fmla="*/ 14 w 52"/>
                <a:gd name="T95" fmla="*/ 66 h 68"/>
                <a:gd name="T96" fmla="*/ 10 w 52"/>
                <a:gd name="T97" fmla="*/ 66 h 68"/>
                <a:gd name="T98" fmla="*/ 8 w 52"/>
                <a:gd name="T99" fmla="*/ 68 h 68"/>
                <a:gd name="T100" fmla="*/ 4 w 52"/>
                <a:gd name="T101" fmla="*/ 68 h 68"/>
                <a:gd name="T102" fmla="*/ 2 w 52"/>
                <a:gd name="T103" fmla="*/ 68 h 68"/>
                <a:gd name="T104" fmla="*/ 0 w 52"/>
                <a:gd name="T105" fmla="*/ 28 h 6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52"/>
                <a:gd name="T160" fmla="*/ 0 h 68"/>
                <a:gd name="T161" fmla="*/ 52 w 52"/>
                <a:gd name="T162" fmla="*/ 68 h 6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52" h="68">
                  <a:moveTo>
                    <a:pt x="0" y="28"/>
                  </a:moveTo>
                  <a:lnTo>
                    <a:pt x="2" y="28"/>
                  </a:lnTo>
                  <a:lnTo>
                    <a:pt x="2" y="26"/>
                  </a:lnTo>
                  <a:lnTo>
                    <a:pt x="6" y="26"/>
                  </a:lnTo>
                  <a:lnTo>
                    <a:pt x="8" y="26"/>
                  </a:lnTo>
                  <a:lnTo>
                    <a:pt x="12" y="24"/>
                  </a:lnTo>
                  <a:lnTo>
                    <a:pt x="14" y="24"/>
                  </a:lnTo>
                  <a:lnTo>
                    <a:pt x="16" y="24"/>
                  </a:lnTo>
                  <a:lnTo>
                    <a:pt x="18" y="22"/>
                  </a:lnTo>
                  <a:lnTo>
                    <a:pt x="22" y="22"/>
                  </a:lnTo>
                  <a:lnTo>
                    <a:pt x="24" y="20"/>
                  </a:lnTo>
                  <a:lnTo>
                    <a:pt x="26" y="20"/>
                  </a:lnTo>
                  <a:lnTo>
                    <a:pt x="28" y="18"/>
                  </a:lnTo>
                  <a:lnTo>
                    <a:pt x="32" y="18"/>
                  </a:lnTo>
                  <a:lnTo>
                    <a:pt x="34" y="16"/>
                  </a:lnTo>
                  <a:lnTo>
                    <a:pt x="36" y="14"/>
                  </a:lnTo>
                  <a:lnTo>
                    <a:pt x="38" y="14"/>
                  </a:lnTo>
                  <a:lnTo>
                    <a:pt x="40" y="12"/>
                  </a:lnTo>
                  <a:lnTo>
                    <a:pt x="40" y="10"/>
                  </a:lnTo>
                  <a:lnTo>
                    <a:pt x="42" y="10"/>
                  </a:lnTo>
                  <a:lnTo>
                    <a:pt x="44" y="8"/>
                  </a:lnTo>
                  <a:lnTo>
                    <a:pt x="46" y="6"/>
                  </a:lnTo>
                  <a:lnTo>
                    <a:pt x="46" y="4"/>
                  </a:lnTo>
                  <a:lnTo>
                    <a:pt x="48" y="4"/>
                  </a:lnTo>
                  <a:lnTo>
                    <a:pt x="50" y="2"/>
                  </a:lnTo>
                  <a:lnTo>
                    <a:pt x="50" y="0"/>
                  </a:lnTo>
                  <a:lnTo>
                    <a:pt x="52" y="40"/>
                  </a:lnTo>
                  <a:lnTo>
                    <a:pt x="52" y="42"/>
                  </a:lnTo>
                  <a:lnTo>
                    <a:pt x="50" y="44"/>
                  </a:lnTo>
                  <a:lnTo>
                    <a:pt x="50" y="46"/>
                  </a:lnTo>
                  <a:lnTo>
                    <a:pt x="48" y="46"/>
                  </a:lnTo>
                  <a:lnTo>
                    <a:pt x="48" y="48"/>
                  </a:lnTo>
                  <a:lnTo>
                    <a:pt x="46" y="50"/>
                  </a:lnTo>
                  <a:lnTo>
                    <a:pt x="44" y="52"/>
                  </a:lnTo>
                  <a:lnTo>
                    <a:pt x="42" y="52"/>
                  </a:lnTo>
                  <a:lnTo>
                    <a:pt x="40" y="54"/>
                  </a:lnTo>
                  <a:lnTo>
                    <a:pt x="38" y="54"/>
                  </a:lnTo>
                  <a:lnTo>
                    <a:pt x="36" y="56"/>
                  </a:lnTo>
                  <a:lnTo>
                    <a:pt x="34" y="58"/>
                  </a:lnTo>
                  <a:lnTo>
                    <a:pt x="32" y="58"/>
                  </a:lnTo>
                  <a:lnTo>
                    <a:pt x="30" y="60"/>
                  </a:lnTo>
                  <a:lnTo>
                    <a:pt x="28" y="60"/>
                  </a:lnTo>
                  <a:lnTo>
                    <a:pt x="26" y="62"/>
                  </a:lnTo>
                  <a:lnTo>
                    <a:pt x="24" y="62"/>
                  </a:lnTo>
                  <a:lnTo>
                    <a:pt x="20" y="64"/>
                  </a:lnTo>
                  <a:lnTo>
                    <a:pt x="18" y="64"/>
                  </a:lnTo>
                  <a:lnTo>
                    <a:pt x="16" y="66"/>
                  </a:lnTo>
                  <a:lnTo>
                    <a:pt x="14" y="66"/>
                  </a:lnTo>
                  <a:lnTo>
                    <a:pt x="10" y="66"/>
                  </a:lnTo>
                  <a:lnTo>
                    <a:pt x="8" y="68"/>
                  </a:lnTo>
                  <a:lnTo>
                    <a:pt x="4" y="68"/>
                  </a:lnTo>
                  <a:lnTo>
                    <a:pt x="2" y="68"/>
                  </a:lnTo>
                  <a:lnTo>
                    <a:pt x="0" y="28"/>
                  </a:lnTo>
                  <a:close/>
                </a:path>
              </a:pathLst>
            </a:custGeom>
            <a:solidFill>
              <a:srgbClr val="C0C0C0"/>
            </a:solidFill>
            <a:ln w="6350">
              <a:solidFill>
                <a:srgbClr val="000000"/>
              </a:solidFill>
              <a:round/>
              <a:headEnd/>
              <a:tailEnd/>
            </a:ln>
          </p:spPr>
          <p:txBody>
            <a:bodyPr/>
            <a:lstStyle/>
            <a:p>
              <a:endParaRPr lang="fr-FR"/>
            </a:p>
          </p:txBody>
        </p:sp>
        <p:sp>
          <p:nvSpPr>
            <p:cNvPr id="9780" name="Freeform 564"/>
            <p:cNvSpPr>
              <a:spLocks/>
            </p:cNvSpPr>
            <p:nvPr/>
          </p:nvSpPr>
          <p:spPr bwMode="gray">
            <a:xfrm>
              <a:off x="1842" y="1911"/>
              <a:ext cx="36" cy="48"/>
            </a:xfrm>
            <a:custGeom>
              <a:avLst/>
              <a:gdLst>
                <a:gd name="T0" fmla="*/ 0 w 36"/>
                <a:gd name="T1" fmla="*/ 0 h 48"/>
                <a:gd name="T2" fmla="*/ 0 w 36"/>
                <a:gd name="T3" fmla="*/ 2 h 48"/>
                <a:gd name="T4" fmla="*/ 2 w 36"/>
                <a:gd name="T5" fmla="*/ 2 h 48"/>
                <a:gd name="T6" fmla="*/ 4 w 36"/>
                <a:gd name="T7" fmla="*/ 4 h 48"/>
                <a:gd name="T8" fmla="*/ 6 w 36"/>
                <a:gd name="T9" fmla="*/ 6 h 48"/>
                <a:gd name="T10" fmla="*/ 10 w 36"/>
                <a:gd name="T11" fmla="*/ 8 h 48"/>
                <a:gd name="T12" fmla="*/ 18 w 36"/>
                <a:gd name="T13" fmla="*/ 8 h 48"/>
                <a:gd name="T14" fmla="*/ 24 w 36"/>
                <a:gd name="T15" fmla="*/ 8 h 48"/>
                <a:gd name="T16" fmla="*/ 30 w 36"/>
                <a:gd name="T17" fmla="*/ 6 h 48"/>
                <a:gd name="T18" fmla="*/ 34 w 36"/>
                <a:gd name="T19" fmla="*/ 4 h 48"/>
                <a:gd name="T20" fmla="*/ 36 w 36"/>
                <a:gd name="T21" fmla="*/ 46 h 48"/>
                <a:gd name="T22" fmla="*/ 34 w 36"/>
                <a:gd name="T23" fmla="*/ 46 h 48"/>
                <a:gd name="T24" fmla="*/ 32 w 36"/>
                <a:gd name="T25" fmla="*/ 48 h 48"/>
                <a:gd name="T26" fmla="*/ 26 w 36"/>
                <a:gd name="T27" fmla="*/ 48 h 48"/>
                <a:gd name="T28" fmla="*/ 18 w 36"/>
                <a:gd name="T29" fmla="*/ 48 h 48"/>
                <a:gd name="T30" fmla="*/ 12 w 36"/>
                <a:gd name="T31" fmla="*/ 48 h 48"/>
                <a:gd name="T32" fmla="*/ 8 w 36"/>
                <a:gd name="T33" fmla="*/ 48 h 48"/>
                <a:gd name="T34" fmla="*/ 6 w 36"/>
                <a:gd name="T35" fmla="*/ 46 h 48"/>
                <a:gd name="T36" fmla="*/ 4 w 36"/>
                <a:gd name="T37" fmla="*/ 44 h 48"/>
                <a:gd name="T38" fmla="*/ 2 w 36"/>
                <a:gd name="T39" fmla="*/ 42 h 48"/>
                <a:gd name="T40" fmla="*/ 0 w 36"/>
                <a:gd name="T41" fmla="*/ 0 h 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6"/>
                <a:gd name="T64" fmla="*/ 0 h 48"/>
                <a:gd name="T65" fmla="*/ 36 w 36"/>
                <a:gd name="T66" fmla="*/ 48 h 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6" h="48">
                  <a:moveTo>
                    <a:pt x="0" y="0"/>
                  </a:moveTo>
                  <a:lnTo>
                    <a:pt x="0" y="2"/>
                  </a:lnTo>
                  <a:lnTo>
                    <a:pt x="2" y="2"/>
                  </a:lnTo>
                  <a:lnTo>
                    <a:pt x="4" y="4"/>
                  </a:lnTo>
                  <a:lnTo>
                    <a:pt x="6" y="6"/>
                  </a:lnTo>
                  <a:lnTo>
                    <a:pt x="10" y="8"/>
                  </a:lnTo>
                  <a:lnTo>
                    <a:pt x="18" y="8"/>
                  </a:lnTo>
                  <a:lnTo>
                    <a:pt x="24" y="8"/>
                  </a:lnTo>
                  <a:lnTo>
                    <a:pt x="30" y="6"/>
                  </a:lnTo>
                  <a:lnTo>
                    <a:pt x="34" y="4"/>
                  </a:lnTo>
                  <a:lnTo>
                    <a:pt x="36" y="46"/>
                  </a:lnTo>
                  <a:lnTo>
                    <a:pt x="34" y="46"/>
                  </a:lnTo>
                  <a:lnTo>
                    <a:pt x="32" y="48"/>
                  </a:lnTo>
                  <a:lnTo>
                    <a:pt x="26" y="48"/>
                  </a:lnTo>
                  <a:lnTo>
                    <a:pt x="18" y="48"/>
                  </a:lnTo>
                  <a:lnTo>
                    <a:pt x="12" y="48"/>
                  </a:lnTo>
                  <a:lnTo>
                    <a:pt x="8" y="48"/>
                  </a:lnTo>
                  <a:lnTo>
                    <a:pt x="6" y="46"/>
                  </a:lnTo>
                  <a:lnTo>
                    <a:pt x="4" y="44"/>
                  </a:lnTo>
                  <a:lnTo>
                    <a:pt x="2" y="42"/>
                  </a:lnTo>
                  <a:lnTo>
                    <a:pt x="0" y="0"/>
                  </a:lnTo>
                  <a:close/>
                </a:path>
              </a:pathLst>
            </a:custGeom>
            <a:solidFill>
              <a:srgbClr val="EAEAEA"/>
            </a:solidFill>
            <a:ln w="6350">
              <a:solidFill>
                <a:srgbClr val="000000"/>
              </a:solidFill>
              <a:round/>
              <a:headEnd/>
              <a:tailEnd/>
            </a:ln>
          </p:spPr>
          <p:txBody>
            <a:bodyPr/>
            <a:lstStyle/>
            <a:p>
              <a:endParaRPr lang="fr-FR"/>
            </a:p>
          </p:txBody>
        </p:sp>
        <p:sp>
          <p:nvSpPr>
            <p:cNvPr id="9781" name="Freeform 565"/>
            <p:cNvSpPr>
              <a:spLocks/>
            </p:cNvSpPr>
            <p:nvPr/>
          </p:nvSpPr>
          <p:spPr bwMode="gray">
            <a:xfrm>
              <a:off x="1808" y="1878"/>
              <a:ext cx="116" cy="197"/>
            </a:xfrm>
            <a:custGeom>
              <a:avLst/>
              <a:gdLst>
                <a:gd name="T0" fmla="*/ 114 w 116"/>
                <a:gd name="T1" fmla="*/ 0 h 197"/>
                <a:gd name="T2" fmla="*/ 114 w 116"/>
                <a:gd name="T3" fmla="*/ 2 h 197"/>
                <a:gd name="T4" fmla="*/ 110 w 116"/>
                <a:gd name="T5" fmla="*/ 4 h 197"/>
                <a:gd name="T6" fmla="*/ 106 w 116"/>
                <a:gd name="T7" fmla="*/ 9 h 197"/>
                <a:gd name="T8" fmla="*/ 100 w 116"/>
                <a:gd name="T9" fmla="*/ 19 h 197"/>
                <a:gd name="T10" fmla="*/ 92 w 116"/>
                <a:gd name="T11" fmla="*/ 29 h 197"/>
                <a:gd name="T12" fmla="*/ 82 w 116"/>
                <a:gd name="T13" fmla="*/ 43 h 197"/>
                <a:gd name="T14" fmla="*/ 72 w 116"/>
                <a:gd name="T15" fmla="*/ 59 h 197"/>
                <a:gd name="T16" fmla="*/ 58 w 116"/>
                <a:gd name="T17" fmla="*/ 77 h 197"/>
                <a:gd name="T18" fmla="*/ 44 w 116"/>
                <a:gd name="T19" fmla="*/ 95 h 197"/>
                <a:gd name="T20" fmla="*/ 32 w 116"/>
                <a:gd name="T21" fmla="*/ 113 h 197"/>
                <a:gd name="T22" fmla="*/ 22 w 116"/>
                <a:gd name="T23" fmla="*/ 127 h 197"/>
                <a:gd name="T24" fmla="*/ 14 w 116"/>
                <a:gd name="T25" fmla="*/ 137 h 197"/>
                <a:gd name="T26" fmla="*/ 8 w 116"/>
                <a:gd name="T27" fmla="*/ 145 h 197"/>
                <a:gd name="T28" fmla="*/ 4 w 116"/>
                <a:gd name="T29" fmla="*/ 153 h 197"/>
                <a:gd name="T30" fmla="*/ 0 w 116"/>
                <a:gd name="T31" fmla="*/ 155 h 197"/>
                <a:gd name="T32" fmla="*/ 0 w 116"/>
                <a:gd name="T33" fmla="*/ 157 h 197"/>
                <a:gd name="T34" fmla="*/ 2 w 116"/>
                <a:gd name="T35" fmla="*/ 197 h 197"/>
                <a:gd name="T36" fmla="*/ 2 w 116"/>
                <a:gd name="T37" fmla="*/ 195 h 197"/>
                <a:gd name="T38" fmla="*/ 6 w 116"/>
                <a:gd name="T39" fmla="*/ 193 h 197"/>
                <a:gd name="T40" fmla="*/ 10 w 116"/>
                <a:gd name="T41" fmla="*/ 187 h 197"/>
                <a:gd name="T42" fmla="*/ 16 w 116"/>
                <a:gd name="T43" fmla="*/ 177 h 197"/>
                <a:gd name="T44" fmla="*/ 24 w 116"/>
                <a:gd name="T45" fmla="*/ 167 h 197"/>
                <a:gd name="T46" fmla="*/ 34 w 116"/>
                <a:gd name="T47" fmla="*/ 153 h 197"/>
                <a:gd name="T48" fmla="*/ 46 w 116"/>
                <a:gd name="T49" fmla="*/ 137 h 197"/>
                <a:gd name="T50" fmla="*/ 60 w 116"/>
                <a:gd name="T51" fmla="*/ 119 h 197"/>
                <a:gd name="T52" fmla="*/ 74 w 116"/>
                <a:gd name="T53" fmla="*/ 101 h 197"/>
                <a:gd name="T54" fmla="*/ 84 w 116"/>
                <a:gd name="T55" fmla="*/ 83 h 197"/>
                <a:gd name="T56" fmla="*/ 94 w 116"/>
                <a:gd name="T57" fmla="*/ 69 h 197"/>
                <a:gd name="T58" fmla="*/ 102 w 116"/>
                <a:gd name="T59" fmla="*/ 59 h 197"/>
                <a:gd name="T60" fmla="*/ 108 w 116"/>
                <a:gd name="T61" fmla="*/ 51 h 197"/>
                <a:gd name="T62" fmla="*/ 112 w 116"/>
                <a:gd name="T63" fmla="*/ 43 h 197"/>
                <a:gd name="T64" fmla="*/ 116 w 116"/>
                <a:gd name="T65" fmla="*/ 41 h 197"/>
                <a:gd name="T66" fmla="*/ 116 w 116"/>
                <a:gd name="T67" fmla="*/ 39 h 197"/>
                <a:gd name="T68" fmla="*/ 114 w 116"/>
                <a:gd name="T69" fmla="*/ 0 h 19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6"/>
                <a:gd name="T106" fmla="*/ 0 h 197"/>
                <a:gd name="T107" fmla="*/ 116 w 116"/>
                <a:gd name="T108" fmla="*/ 197 h 197"/>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6" h="197">
                  <a:moveTo>
                    <a:pt x="114" y="0"/>
                  </a:moveTo>
                  <a:lnTo>
                    <a:pt x="114" y="2"/>
                  </a:lnTo>
                  <a:lnTo>
                    <a:pt x="110" y="4"/>
                  </a:lnTo>
                  <a:lnTo>
                    <a:pt x="106" y="9"/>
                  </a:lnTo>
                  <a:lnTo>
                    <a:pt x="100" y="19"/>
                  </a:lnTo>
                  <a:lnTo>
                    <a:pt x="92" y="29"/>
                  </a:lnTo>
                  <a:lnTo>
                    <a:pt x="82" y="43"/>
                  </a:lnTo>
                  <a:lnTo>
                    <a:pt x="72" y="59"/>
                  </a:lnTo>
                  <a:lnTo>
                    <a:pt x="58" y="77"/>
                  </a:lnTo>
                  <a:lnTo>
                    <a:pt x="44" y="95"/>
                  </a:lnTo>
                  <a:lnTo>
                    <a:pt x="32" y="113"/>
                  </a:lnTo>
                  <a:lnTo>
                    <a:pt x="22" y="127"/>
                  </a:lnTo>
                  <a:lnTo>
                    <a:pt x="14" y="137"/>
                  </a:lnTo>
                  <a:lnTo>
                    <a:pt x="8" y="145"/>
                  </a:lnTo>
                  <a:lnTo>
                    <a:pt x="4" y="153"/>
                  </a:lnTo>
                  <a:lnTo>
                    <a:pt x="0" y="155"/>
                  </a:lnTo>
                  <a:lnTo>
                    <a:pt x="0" y="157"/>
                  </a:lnTo>
                  <a:lnTo>
                    <a:pt x="2" y="197"/>
                  </a:lnTo>
                  <a:lnTo>
                    <a:pt x="2" y="195"/>
                  </a:lnTo>
                  <a:lnTo>
                    <a:pt x="6" y="193"/>
                  </a:lnTo>
                  <a:lnTo>
                    <a:pt x="10" y="187"/>
                  </a:lnTo>
                  <a:lnTo>
                    <a:pt x="16" y="177"/>
                  </a:lnTo>
                  <a:lnTo>
                    <a:pt x="24" y="167"/>
                  </a:lnTo>
                  <a:lnTo>
                    <a:pt x="34" y="153"/>
                  </a:lnTo>
                  <a:lnTo>
                    <a:pt x="46" y="137"/>
                  </a:lnTo>
                  <a:lnTo>
                    <a:pt x="60" y="119"/>
                  </a:lnTo>
                  <a:lnTo>
                    <a:pt x="74" y="101"/>
                  </a:lnTo>
                  <a:lnTo>
                    <a:pt x="84" y="83"/>
                  </a:lnTo>
                  <a:lnTo>
                    <a:pt x="94" y="69"/>
                  </a:lnTo>
                  <a:lnTo>
                    <a:pt x="102" y="59"/>
                  </a:lnTo>
                  <a:lnTo>
                    <a:pt x="108" y="51"/>
                  </a:lnTo>
                  <a:lnTo>
                    <a:pt x="112" y="43"/>
                  </a:lnTo>
                  <a:lnTo>
                    <a:pt x="116" y="41"/>
                  </a:lnTo>
                  <a:lnTo>
                    <a:pt x="116" y="39"/>
                  </a:lnTo>
                  <a:lnTo>
                    <a:pt x="114" y="0"/>
                  </a:lnTo>
                  <a:close/>
                </a:path>
              </a:pathLst>
            </a:custGeom>
            <a:solidFill>
              <a:srgbClr val="C0C0C0"/>
            </a:solidFill>
            <a:ln w="6350">
              <a:solidFill>
                <a:srgbClr val="000000"/>
              </a:solidFill>
              <a:round/>
              <a:headEnd/>
              <a:tailEnd/>
            </a:ln>
          </p:spPr>
          <p:txBody>
            <a:bodyPr/>
            <a:lstStyle/>
            <a:p>
              <a:endParaRPr lang="fr-FR"/>
            </a:p>
          </p:txBody>
        </p:sp>
        <p:sp>
          <p:nvSpPr>
            <p:cNvPr id="9782" name="Freeform 566"/>
            <p:cNvSpPr>
              <a:spLocks/>
            </p:cNvSpPr>
            <p:nvPr/>
          </p:nvSpPr>
          <p:spPr bwMode="gray">
            <a:xfrm>
              <a:off x="2052" y="1790"/>
              <a:ext cx="56" cy="80"/>
            </a:xfrm>
            <a:custGeom>
              <a:avLst/>
              <a:gdLst>
                <a:gd name="T0" fmla="*/ 54 w 56"/>
                <a:gd name="T1" fmla="*/ 38 h 80"/>
                <a:gd name="T2" fmla="*/ 52 w 56"/>
                <a:gd name="T3" fmla="*/ 26 h 80"/>
                <a:gd name="T4" fmla="*/ 48 w 56"/>
                <a:gd name="T5" fmla="*/ 16 h 80"/>
                <a:gd name="T6" fmla="*/ 42 w 56"/>
                <a:gd name="T7" fmla="*/ 10 h 80"/>
                <a:gd name="T8" fmla="*/ 34 w 56"/>
                <a:gd name="T9" fmla="*/ 6 h 80"/>
                <a:gd name="T10" fmla="*/ 22 w 56"/>
                <a:gd name="T11" fmla="*/ 4 h 80"/>
                <a:gd name="T12" fmla="*/ 14 w 56"/>
                <a:gd name="T13" fmla="*/ 2 h 80"/>
                <a:gd name="T14" fmla="*/ 8 w 56"/>
                <a:gd name="T15" fmla="*/ 0 h 80"/>
                <a:gd name="T16" fmla="*/ 4 w 56"/>
                <a:gd name="T17" fmla="*/ 0 h 80"/>
                <a:gd name="T18" fmla="*/ 2 w 56"/>
                <a:gd name="T19" fmla="*/ 0 h 80"/>
                <a:gd name="T20" fmla="*/ 0 w 56"/>
                <a:gd name="T21" fmla="*/ 0 h 80"/>
                <a:gd name="T22" fmla="*/ 2 w 56"/>
                <a:gd name="T23" fmla="*/ 40 h 80"/>
                <a:gd name="T24" fmla="*/ 6 w 56"/>
                <a:gd name="T25" fmla="*/ 40 h 80"/>
                <a:gd name="T26" fmla="*/ 10 w 56"/>
                <a:gd name="T27" fmla="*/ 40 h 80"/>
                <a:gd name="T28" fmla="*/ 16 w 56"/>
                <a:gd name="T29" fmla="*/ 42 h 80"/>
                <a:gd name="T30" fmla="*/ 24 w 56"/>
                <a:gd name="T31" fmla="*/ 44 h 80"/>
                <a:gd name="T32" fmla="*/ 36 w 56"/>
                <a:gd name="T33" fmla="*/ 48 h 80"/>
                <a:gd name="T34" fmla="*/ 44 w 56"/>
                <a:gd name="T35" fmla="*/ 52 h 80"/>
                <a:gd name="T36" fmla="*/ 50 w 56"/>
                <a:gd name="T37" fmla="*/ 58 h 80"/>
                <a:gd name="T38" fmla="*/ 54 w 56"/>
                <a:gd name="T39" fmla="*/ 68 h 80"/>
                <a:gd name="T40" fmla="*/ 56 w 56"/>
                <a:gd name="T41" fmla="*/ 80 h 80"/>
                <a:gd name="T42" fmla="*/ 54 w 56"/>
                <a:gd name="T43" fmla="*/ 38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6"/>
                <a:gd name="T67" fmla="*/ 0 h 80"/>
                <a:gd name="T68" fmla="*/ 56 w 56"/>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6" h="80">
                  <a:moveTo>
                    <a:pt x="54" y="38"/>
                  </a:moveTo>
                  <a:lnTo>
                    <a:pt x="52" y="26"/>
                  </a:lnTo>
                  <a:lnTo>
                    <a:pt x="48" y="16"/>
                  </a:lnTo>
                  <a:lnTo>
                    <a:pt x="42" y="10"/>
                  </a:lnTo>
                  <a:lnTo>
                    <a:pt x="34" y="6"/>
                  </a:lnTo>
                  <a:lnTo>
                    <a:pt x="22" y="4"/>
                  </a:lnTo>
                  <a:lnTo>
                    <a:pt x="14" y="2"/>
                  </a:lnTo>
                  <a:lnTo>
                    <a:pt x="8" y="0"/>
                  </a:lnTo>
                  <a:lnTo>
                    <a:pt x="4" y="0"/>
                  </a:lnTo>
                  <a:lnTo>
                    <a:pt x="2" y="0"/>
                  </a:lnTo>
                  <a:lnTo>
                    <a:pt x="0" y="0"/>
                  </a:lnTo>
                  <a:lnTo>
                    <a:pt x="2" y="40"/>
                  </a:lnTo>
                  <a:lnTo>
                    <a:pt x="6" y="40"/>
                  </a:lnTo>
                  <a:lnTo>
                    <a:pt x="10" y="40"/>
                  </a:lnTo>
                  <a:lnTo>
                    <a:pt x="16" y="42"/>
                  </a:lnTo>
                  <a:lnTo>
                    <a:pt x="24" y="44"/>
                  </a:lnTo>
                  <a:lnTo>
                    <a:pt x="36" y="48"/>
                  </a:lnTo>
                  <a:lnTo>
                    <a:pt x="44" y="52"/>
                  </a:lnTo>
                  <a:lnTo>
                    <a:pt x="50" y="58"/>
                  </a:lnTo>
                  <a:lnTo>
                    <a:pt x="54" y="68"/>
                  </a:lnTo>
                  <a:lnTo>
                    <a:pt x="56" y="80"/>
                  </a:lnTo>
                  <a:lnTo>
                    <a:pt x="54" y="38"/>
                  </a:lnTo>
                  <a:close/>
                </a:path>
              </a:pathLst>
            </a:custGeom>
            <a:solidFill>
              <a:srgbClr val="EAEAEA"/>
            </a:solidFill>
            <a:ln w="6350">
              <a:solidFill>
                <a:srgbClr val="000000"/>
              </a:solidFill>
              <a:round/>
              <a:headEnd/>
              <a:tailEnd/>
            </a:ln>
          </p:spPr>
          <p:txBody>
            <a:bodyPr/>
            <a:lstStyle/>
            <a:p>
              <a:endParaRPr lang="fr-FR"/>
            </a:p>
          </p:txBody>
        </p:sp>
        <p:sp>
          <p:nvSpPr>
            <p:cNvPr id="9783" name="Freeform 567"/>
            <p:cNvSpPr>
              <a:spLocks/>
            </p:cNvSpPr>
            <p:nvPr/>
          </p:nvSpPr>
          <p:spPr bwMode="gray">
            <a:xfrm>
              <a:off x="1808" y="2035"/>
              <a:ext cx="2" cy="44"/>
            </a:xfrm>
            <a:custGeom>
              <a:avLst/>
              <a:gdLst>
                <a:gd name="T0" fmla="*/ 0 w 2"/>
                <a:gd name="T1" fmla="*/ 0 h 44"/>
                <a:gd name="T2" fmla="*/ 0 w 2"/>
                <a:gd name="T3" fmla="*/ 2 h 44"/>
                <a:gd name="T4" fmla="*/ 2 w 2"/>
                <a:gd name="T5" fmla="*/ 44 h 44"/>
                <a:gd name="T6" fmla="*/ 2 w 2"/>
                <a:gd name="T7" fmla="*/ 42 h 44"/>
                <a:gd name="T8" fmla="*/ 2 w 2"/>
                <a:gd name="T9" fmla="*/ 40 h 44"/>
                <a:gd name="T10" fmla="*/ 0 w 2"/>
                <a:gd name="T11" fmla="*/ 0 h 44"/>
                <a:gd name="T12" fmla="*/ 0 60000 65536"/>
                <a:gd name="T13" fmla="*/ 0 60000 65536"/>
                <a:gd name="T14" fmla="*/ 0 60000 65536"/>
                <a:gd name="T15" fmla="*/ 0 60000 65536"/>
                <a:gd name="T16" fmla="*/ 0 60000 65536"/>
                <a:gd name="T17" fmla="*/ 0 60000 65536"/>
                <a:gd name="T18" fmla="*/ 0 w 2"/>
                <a:gd name="T19" fmla="*/ 0 h 44"/>
                <a:gd name="T20" fmla="*/ 2 w 2"/>
                <a:gd name="T21" fmla="*/ 44 h 44"/>
              </a:gdLst>
              <a:ahLst/>
              <a:cxnLst>
                <a:cxn ang="T12">
                  <a:pos x="T0" y="T1"/>
                </a:cxn>
                <a:cxn ang="T13">
                  <a:pos x="T2" y="T3"/>
                </a:cxn>
                <a:cxn ang="T14">
                  <a:pos x="T4" y="T5"/>
                </a:cxn>
                <a:cxn ang="T15">
                  <a:pos x="T6" y="T7"/>
                </a:cxn>
                <a:cxn ang="T16">
                  <a:pos x="T8" y="T9"/>
                </a:cxn>
                <a:cxn ang="T17">
                  <a:pos x="T10" y="T11"/>
                </a:cxn>
              </a:cxnLst>
              <a:rect l="T18" t="T19" r="T20" b="T21"/>
              <a:pathLst>
                <a:path w="2" h="44">
                  <a:moveTo>
                    <a:pt x="0" y="0"/>
                  </a:moveTo>
                  <a:lnTo>
                    <a:pt x="0" y="2"/>
                  </a:lnTo>
                  <a:lnTo>
                    <a:pt x="2" y="44"/>
                  </a:lnTo>
                  <a:lnTo>
                    <a:pt x="2" y="42"/>
                  </a:lnTo>
                  <a:lnTo>
                    <a:pt x="2" y="40"/>
                  </a:lnTo>
                  <a:lnTo>
                    <a:pt x="0" y="0"/>
                  </a:lnTo>
                  <a:close/>
                </a:path>
              </a:pathLst>
            </a:custGeom>
            <a:solidFill>
              <a:srgbClr val="FFFFFF"/>
            </a:solidFill>
            <a:ln w="6350">
              <a:solidFill>
                <a:srgbClr val="000000"/>
              </a:solidFill>
              <a:round/>
              <a:headEnd/>
              <a:tailEnd/>
            </a:ln>
          </p:spPr>
          <p:txBody>
            <a:bodyPr/>
            <a:lstStyle/>
            <a:p>
              <a:endParaRPr lang="fr-FR"/>
            </a:p>
          </p:txBody>
        </p:sp>
        <p:sp>
          <p:nvSpPr>
            <p:cNvPr id="9784" name="Freeform 568"/>
            <p:cNvSpPr>
              <a:spLocks/>
            </p:cNvSpPr>
            <p:nvPr/>
          </p:nvSpPr>
          <p:spPr bwMode="gray">
            <a:xfrm>
              <a:off x="1872" y="1919"/>
              <a:ext cx="102" cy="156"/>
            </a:xfrm>
            <a:custGeom>
              <a:avLst/>
              <a:gdLst>
                <a:gd name="T0" fmla="*/ 0 w 102"/>
                <a:gd name="T1" fmla="*/ 116 h 156"/>
                <a:gd name="T2" fmla="*/ 4 w 102"/>
                <a:gd name="T3" fmla="*/ 112 h 156"/>
                <a:gd name="T4" fmla="*/ 6 w 102"/>
                <a:gd name="T5" fmla="*/ 108 h 156"/>
                <a:gd name="T6" fmla="*/ 12 w 102"/>
                <a:gd name="T7" fmla="*/ 102 h 156"/>
                <a:gd name="T8" fmla="*/ 20 w 102"/>
                <a:gd name="T9" fmla="*/ 94 h 156"/>
                <a:gd name="T10" fmla="*/ 28 w 102"/>
                <a:gd name="T11" fmla="*/ 84 h 156"/>
                <a:gd name="T12" fmla="*/ 38 w 102"/>
                <a:gd name="T13" fmla="*/ 72 h 156"/>
                <a:gd name="T14" fmla="*/ 50 w 102"/>
                <a:gd name="T15" fmla="*/ 58 h 156"/>
                <a:gd name="T16" fmla="*/ 62 w 102"/>
                <a:gd name="T17" fmla="*/ 44 h 156"/>
                <a:gd name="T18" fmla="*/ 72 w 102"/>
                <a:gd name="T19" fmla="*/ 32 h 156"/>
                <a:gd name="T20" fmla="*/ 80 w 102"/>
                <a:gd name="T21" fmla="*/ 22 h 156"/>
                <a:gd name="T22" fmla="*/ 88 w 102"/>
                <a:gd name="T23" fmla="*/ 14 h 156"/>
                <a:gd name="T24" fmla="*/ 94 w 102"/>
                <a:gd name="T25" fmla="*/ 8 h 156"/>
                <a:gd name="T26" fmla="*/ 96 w 102"/>
                <a:gd name="T27" fmla="*/ 4 h 156"/>
                <a:gd name="T28" fmla="*/ 100 w 102"/>
                <a:gd name="T29" fmla="*/ 0 h 156"/>
                <a:gd name="T30" fmla="*/ 102 w 102"/>
                <a:gd name="T31" fmla="*/ 40 h 156"/>
                <a:gd name="T32" fmla="*/ 98 w 102"/>
                <a:gd name="T33" fmla="*/ 44 h 156"/>
                <a:gd name="T34" fmla="*/ 96 w 102"/>
                <a:gd name="T35" fmla="*/ 48 h 156"/>
                <a:gd name="T36" fmla="*/ 90 w 102"/>
                <a:gd name="T37" fmla="*/ 54 h 156"/>
                <a:gd name="T38" fmla="*/ 82 w 102"/>
                <a:gd name="T39" fmla="*/ 62 h 156"/>
                <a:gd name="T40" fmla="*/ 74 w 102"/>
                <a:gd name="T41" fmla="*/ 72 h 156"/>
                <a:gd name="T42" fmla="*/ 64 w 102"/>
                <a:gd name="T43" fmla="*/ 84 h 156"/>
                <a:gd name="T44" fmla="*/ 52 w 102"/>
                <a:gd name="T45" fmla="*/ 98 h 156"/>
                <a:gd name="T46" fmla="*/ 40 w 102"/>
                <a:gd name="T47" fmla="*/ 112 h 156"/>
                <a:gd name="T48" fmla="*/ 30 w 102"/>
                <a:gd name="T49" fmla="*/ 124 h 156"/>
                <a:gd name="T50" fmla="*/ 22 w 102"/>
                <a:gd name="T51" fmla="*/ 134 h 156"/>
                <a:gd name="T52" fmla="*/ 14 w 102"/>
                <a:gd name="T53" fmla="*/ 142 h 156"/>
                <a:gd name="T54" fmla="*/ 8 w 102"/>
                <a:gd name="T55" fmla="*/ 148 h 156"/>
                <a:gd name="T56" fmla="*/ 6 w 102"/>
                <a:gd name="T57" fmla="*/ 152 h 156"/>
                <a:gd name="T58" fmla="*/ 2 w 102"/>
                <a:gd name="T59" fmla="*/ 156 h 156"/>
                <a:gd name="T60" fmla="*/ 0 w 102"/>
                <a:gd name="T61" fmla="*/ 116 h 1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02"/>
                <a:gd name="T94" fmla="*/ 0 h 156"/>
                <a:gd name="T95" fmla="*/ 102 w 102"/>
                <a:gd name="T96" fmla="*/ 156 h 15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02" h="156">
                  <a:moveTo>
                    <a:pt x="0" y="116"/>
                  </a:moveTo>
                  <a:lnTo>
                    <a:pt x="4" y="112"/>
                  </a:lnTo>
                  <a:lnTo>
                    <a:pt x="6" y="108"/>
                  </a:lnTo>
                  <a:lnTo>
                    <a:pt x="12" y="102"/>
                  </a:lnTo>
                  <a:lnTo>
                    <a:pt x="20" y="94"/>
                  </a:lnTo>
                  <a:lnTo>
                    <a:pt x="28" y="84"/>
                  </a:lnTo>
                  <a:lnTo>
                    <a:pt x="38" y="72"/>
                  </a:lnTo>
                  <a:lnTo>
                    <a:pt x="50" y="58"/>
                  </a:lnTo>
                  <a:lnTo>
                    <a:pt x="62" y="44"/>
                  </a:lnTo>
                  <a:lnTo>
                    <a:pt x="72" y="32"/>
                  </a:lnTo>
                  <a:lnTo>
                    <a:pt x="80" y="22"/>
                  </a:lnTo>
                  <a:lnTo>
                    <a:pt x="88" y="14"/>
                  </a:lnTo>
                  <a:lnTo>
                    <a:pt x="94" y="8"/>
                  </a:lnTo>
                  <a:lnTo>
                    <a:pt x="96" y="4"/>
                  </a:lnTo>
                  <a:lnTo>
                    <a:pt x="100" y="0"/>
                  </a:lnTo>
                  <a:lnTo>
                    <a:pt x="102" y="40"/>
                  </a:lnTo>
                  <a:lnTo>
                    <a:pt x="98" y="44"/>
                  </a:lnTo>
                  <a:lnTo>
                    <a:pt x="96" y="48"/>
                  </a:lnTo>
                  <a:lnTo>
                    <a:pt x="90" y="54"/>
                  </a:lnTo>
                  <a:lnTo>
                    <a:pt x="82" y="62"/>
                  </a:lnTo>
                  <a:lnTo>
                    <a:pt x="74" y="72"/>
                  </a:lnTo>
                  <a:lnTo>
                    <a:pt x="64" y="84"/>
                  </a:lnTo>
                  <a:lnTo>
                    <a:pt x="52" y="98"/>
                  </a:lnTo>
                  <a:lnTo>
                    <a:pt x="40" y="112"/>
                  </a:lnTo>
                  <a:lnTo>
                    <a:pt x="30" y="124"/>
                  </a:lnTo>
                  <a:lnTo>
                    <a:pt x="22" y="134"/>
                  </a:lnTo>
                  <a:lnTo>
                    <a:pt x="14" y="142"/>
                  </a:lnTo>
                  <a:lnTo>
                    <a:pt x="8" y="148"/>
                  </a:lnTo>
                  <a:lnTo>
                    <a:pt x="6" y="152"/>
                  </a:lnTo>
                  <a:lnTo>
                    <a:pt x="2" y="156"/>
                  </a:lnTo>
                  <a:lnTo>
                    <a:pt x="0" y="116"/>
                  </a:lnTo>
                  <a:close/>
                </a:path>
              </a:pathLst>
            </a:custGeom>
            <a:solidFill>
              <a:srgbClr val="C0C0C0"/>
            </a:solidFill>
            <a:ln w="6350">
              <a:solidFill>
                <a:srgbClr val="000000"/>
              </a:solidFill>
              <a:round/>
              <a:headEnd/>
              <a:tailEnd/>
            </a:ln>
          </p:spPr>
          <p:txBody>
            <a:bodyPr/>
            <a:lstStyle/>
            <a:p>
              <a:endParaRPr lang="fr-FR"/>
            </a:p>
          </p:txBody>
        </p:sp>
        <p:sp>
          <p:nvSpPr>
            <p:cNvPr id="9785" name="Freeform 569"/>
            <p:cNvSpPr>
              <a:spLocks/>
            </p:cNvSpPr>
            <p:nvPr/>
          </p:nvSpPr>
          <p:spPr bwMode="gray">
            <a:xfrm>
              <a:off x="2094" y="1828"/>
              <a:ext cx="14" cy="125"/>
            </a:xfrm>
            <a:custGeom>
              <a:avLst/>
              <a:gdLst>
                <a:gd name="T0" fmla="*/ 0 w 14"/>
                <a:gd name="T1" fmla="*/ 83 h 125"/>
                <a:gd name="T2" fmla="*/ 0 w 14"/>
                <a:gd name="T3" fmla="*/ 79 h 125"/>
                <a:gd name="T4" fmla="*/ 2 w 14"/>
                <a:gd name="T5" fmla="*/ 75 h 125"/>
                <a:gd name="T6" fmla="*/ 2 w 14"/>
                <a:gd name="T7" fmla="*/ 69 h 125"/>
                <a:gd name="T8" fmla="*/ 4 w 14"/>
                <a:gd name="T9" fmla="*/ 61 h 125"/>
                <a:gd name="T10" fmla="*/ 6 w 14"/>
                <a:gd name="T11" fmla="*/ 54 h 125"/>
                <a:gd name="T12" fmla="*/ 8 w 14"/>
                <a:gd name="T13" fmla="*/ 42 h 125"/>
                <a:gd name="T14" fmla="*/ 10 w 14"/>
                <a:gd name="T15" fmla="*/ 30 h 125"/>
                <a:gd name="T16" fmla="*/ 12 w 14"/>
                <a:gd name="T17" fmla="*/ 14 h 125"/>
                <a:gd name="T18" fmla="*/ 12 w 14"/>
                <a:gd name="T19" fmla="*/ 0 h 125"/>
                <a:gd name="T20" fmla="*/ 14 w 14"/>
                <a:gd name="T21" fmla="*/ 42 h 125"/>
                <a:gd name="T22" fmla="*/ 12 w 14"/>
                <a:gd name="T23" fmla="*/ 56 h 125"/>
                <a:gd name="T24" fmla="*/ 10 w 14"/>
                <a:gd name="T25" fmla="*/ 69 h 125"/>
                <a:gd name="T26" fmla="*/ 8 w 14"/>
                <a:gd name="T27" fmla="*/ 83 h 125"/>
                <a:gd name="T28" fmla="*/ 6 w 14"/>
                <a:gd name="T29" fmla="*/ 93 h 125"/>
                <a:gd name="T30" fmla="*/ 4 w 14"/>
                <a:gd name="T31" fmla="*/ 103 h 125"/>
                <a:gd name="T32" fmla="*/ 4 w 14"/>
                <a:gd name="T33" fmla="*/ 111 h 125"/>
                <a:gd name="T34" fmla="*/ 2 w 14"/>
                <a:gd name="T35" fmla="*/ 117 h 125"/>
                <a:gd name="T36" fmla="*/ 2 w 14"/>
                <a:gd name="T37" fmla="*/ 121 h 125"/>
                <a:gd name="T38" fmla="*/ 2 w 14"/>
                <a:gd name="T39" fmla="*/ 125 h 125"/>
                <a:gd name="T40" fmla="*/ 0 w 14"/>
                <a:gd name="T41" fmla="*/ 83 h 1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
                <a:gd name="T64" fmla="*/ 0 h 125"/>
                <a:gd name="T65" fmla="*/ 14 w 14"/>
                <a:gd name="T66" fmla="*/ 125 h 12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 h="125">
                  <a:moveTo>
                    <a:pt x="0" y="83"/>
                  </a:moveTo>
                  <a:lnTo>
                    <a:pt x="0" y="79"/>
                  </a:lnTo>
                  <a:lnTo>
                    <a:pt x="2" y="75"/>
                  </a:lnTo>
                  <a:lnTo>
                    <a:pt x="2" y="69"/>
                  </a:lnTo>
                  <a:lnTo>
                    <a:pt x="4" y="61"/>
                  </a:lnTo>
                  <a:lnTo>
                    <a:pt x="6" y="54"/>
                  </a:lnTo>
                  <a:lnTo>
                    <a:pt x="8" y="42"/>
                  </a:lnTo>
                  <a:lnTo>
                    <a:pt x="10" y="30"/>
                  </a:lnTo>
                  <a:lnTo>
                    <a:pt x="12" y="14"/>
                  </a:lnTo>
                  <a:lnTo>
                    <a:pt x="12" y="0"/>
                  </a:lnTo>
                  <a:lnTo>
                    <a:pt x="14" y="42"/>
                  </a:lnTo>
                  <a:lnTo>
                    <a:pt x="12" y="56"/>
                  </a:lnTo>
                  <a:lnTo>
                    <a:pt x="10" y="69"/>
                  </a:lnTo>
                  <a:lnTo>
                    <a:pt x="8" y="83"/>
                  </a:lnTo>
                  <a:lnTo>
                    <a:pt x="6" y="93"/>
                  </a:lnTo>
                  <a:lnTo>
                    <a:pt x="4" y="103"/>
                  </a:lnTo>
                  <a:lnTo>
                    <a:pt x="4" y="111"/>
                  </a:lnTo>
                  <a:lnTo>
                    <a:pt x="2" y="117"/>
                  </a:lnTo>
                  <a:lnTo>
                    <a:pt x="2" y="121"/>
                  </a:lnTo>
                  <a:lnTo>
                    <a:pt x="2" y="125"/>
                  </a:lnTo>
                  <a:lnTo>
                    <a:pt x="0" y="83"/>
                  </a:lnTo>
                  <a:close/>
                </a:path>
              </a:pathLst>
            </a:custGeom>
            <a:solidFill>
              <a:srgbClr val="C0C0C0"/>
            </a:solidFill>
            <a:ln w="6350">
              <a:solidFill>
                <a:srgbClr val="000000"/>
              </a:solidFill>
              <a:round/>
              <a:headEnd/>
              <a:tailEnd/>
            </a:ln>
          </p:spPr>
          <p:txBody>
            <a:bodyPr/>
            <a:lstStyle/>
            <a:p>
              <a:endParaRPr lang="fr-FR"/>
            </a:p>
          </p:txBody>
        </p:sp>
        <p:sp>
          <p:nvSpPr>
            <p:cNvPr id="9786" name="Freeform 570"/>
            <p:cNvSpPr>
              <a:spLocks/>
            </p:cNvSpPr>
            <p:nvPr/>
          </p:nvSpPr>
          <p:spPr bwMode="gray">
            <a:xfrm>
              <a:off x="1808" y="2035"/>
              <a:ext cx="66" cy="48"/>
            </a:xfrm>
            <a:custGeom>
              <a:avLst/>
              <a:gdLst>
                <a:gd name="T0" fmla="*/ 0 w 66"/>
                <a:gd name="T1" fmla="*/ 2 h 48"/>
                <a:gd name="T2" fmla="*/ 2 w 66"/>
                <a:gd name="T3" fmla="*/ 4 h 48"/>
                <a:gd name="T4" fmla="*/ 6 w 66"/>
                <a:gd name="T5" fmla="*/ 6 h 48"/>
                <a:gd name="T6" fmla="*/ 16 w 66"/>
                <a:gd name="T7" fmla="*/ 6 h 48"/>
                <a:gd name="T8" fmla="*/ 26 w 66"/>
                <a:gd name="T9" fmla="*/ 6 h 48"/>
                <a:gd name="T10" fmla="*/ 38 w 66"/>
                <a:gd name="T11" fmla="*/ 6 h 48"/>
                <a:gd name="T12" fmla="*/ 46 w 66"/>
                <a:gd name="T13" fmla="*/ 6 h 48"/>
                <a:gd name="T14" fmla="*/ 54 w 66"/>
                <a:gd name="T15" fmla="*/ 4 h 48"/>
                <a:gd name="T16" fmla="*/ 60 w 66"/>
                <a:gd name="T17" fmla="*/ 2 h 48"/>
                <a:gd name="T18" fmla="*/ 62 w 66"/>
                <a:gd name="T19" fmla="*/ 0 h 48"/>
                <a:gd name="T20" fmla="*/ 64 w 66"/>
                <a:gd name="T21" fmla="*/ 0 h 48"/>
                <a:gd name="T22" fmla="*/ 66 w 66"/>
                <a:gd name="T23" fmla="*/ 40 h 48"/>
                <a:gd name="T24" fmla="*/ 64 w 66"/>
                <a:gd name="T25" fmla="*/ 42 h 48"/>
                <a:gd name="T26" fmla="*/ 60 w 66"/>
                <a:gd name="T27" fmla="*/ 42 h 48"/>
                <a:gd name="T28" fmla="*/ 54 w 66"/>
                <a:gd name="T29" fmla="*/ 44 h 48"/>
                <a:gd name="T30" fmla="*/ 48 w 66"/>
                <a:gd name="T31" fmla="*/ 46 h 48"/>
                <a:gd name="T32" fmla="*/ 38 w 66"/>
                <a:gd name="T33" fmla="*/ 48 h 48"/>
                <a:gd name="T34" fmla="*/ 28 w 66"/>
                <a:gd name="T35" fmla="*/ 48 h 48"/>
                <a:gd name="T36" fmla="*/ 16 w 66"/>
                <a:gd name="T37" fmla="*/ 48 h 48"/>
                <a:gd name="T38" fmla="*/ 8 w 66"/>
                <a:gd name="T39" fmla="*/ 46 h 48"/>
                <a:gd name="T40" fmla="*/ 4 w 66"/>
                <a:gd name="T41" fmla="*/ 46 h 48"/>
                <a:gd name="T42" fmla="*/ 2 w 66"/>
                <a:gd name="T43" fmla="*/ 44 h 48"/>
                <a:gd name="T44" fmla="*/ 0 w 66"/>
                <a:gd name="T45" fmla="*/ 2 h 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6"/>
                <a:gd name="T70" fmla="*/ 0 h 48"/>
                <a:gd name="T71" fmla="*/ 66 w 66"/>
                <a:gd name="T72" fmla="*/ 48 h 4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6" h="48">
                  <a:moveTo>
                    <a:pt x="0" y="2"/>
                  </a:moveTo>
                  <a:lnTo>
                    <a:pt x="2" y="4"/>
                  </a:lnTo>
                  <a:lnTo>
                    <a:pt x="6" y="6"/>
                  </a:lnTo>
                  <a:lnTo>
                    <a:pt x="16" y="6"/>
                  </a:lnTo>
                  <a:lnTo>
                    <a:pt x="26" y="6"/>
                  </a:lnTo>
                  <a:lnTo>
                    <a:pt x="38" y="6"/>
                  </a:lnTo>
                  <a:lnTo>
                    <a:pt x="46" y="6"/>
                  </a:lnTo>
                  <a:lnTo>
                    <a:pt x="54" y="4"/>
                  </a:lnTo>
                  <a:lnTo>
                    <a:pt x="60" y="2"/>
                  </a:lnTo>
                  <a:lnTo>
                    <a:pt x="62" y="0"/>
                  </a:lnTo>
                  <a:lnTo>
                    <a:pt x="64" y="0"/>
                  </a:lnTo>
                  <a:lnTo>
                    <a:pt x="66" y="40"/>
                  </a:lnTo>
                  <a:lnTo>
                    <a:pt x="64" y="42"/>
                  </a:lnTo>
                  <a:lnTo>
                    <a:pt x="60" y="42"/>
                  </a:lnTo>
                  <a:lnTo>
                    <a:pt x="54" y="44"/>
                  </a:lnTo>
                  <a:lnTo>
                    <a:pt x="48" y="46"/>
                  </a:lnTo>
                  <a:lnTo>
                    <a:pt x="38" y="48"/>
                  </a:lnTo>
                  <a:lnTo>
                    <a:pt x="28" y="48"/>
                  </a:lnTo>
                  <a:lnTo>
                    <a:pt x="16" y="48"/>
                  </a:lnTo>
                  <a:lnTo>
                    <a:pt x="8" y="46"/>
                  </a:lnTo>
                  <a:lnTo>
                    <a:pt x="4" y="46"/>
                  </a:lnTo>
                  <a:lnTo>
                    <a:pt x="2" y="44"/>
                  </a:lnTo>
                  <a:lnTo>
                    <a:pt x="0" y="2"/>
                  </a:lnTo>
                  <a:close/>
                </a:path>
              </a:pathLst>
            </a:custGeom>
            <a:solidFill>
              <a:srgbClr val="EAEAEA"/>
            </a:solidFill>
            <a:ln w="6350">
              <a:solidFill>
                <a:srgbClr val="000000"/>
              </a:solidFill>
              <a:round/>
              <a:headEnd/>
              <a:tailEnd/>
            </a:ln>
          </p:spPr>
          <p:txBody>
            <a:bodyPr/>
            <a:lstStyle/>
            <a:p>
              <a:endParaRPr lang="fr-FR"/>
            </a:p>
          </p:txBody>
        </p:sp>
        <p:sp>
          <p:nvSpPr>
            <p:cNvPr id="9787" name="Freeform 571"/>
            <p:cNvSpPr>
              <a:spLocks/>
            </p:cNvSpPr>
            <p:nvPr/>
          </p:nvSpPr>
          <p:spPr bwMode="gray">
            <a:xfrm>
              <a:off x="1942" y="1919"/>
              <a:ext cx="32" cy="156"/>
            </a:xfrm>
            <a:custGeom>
              <a:avLst/>
              <a:gdLst>
                <a:gd name="T0" fmla="*/ 30 w 32"/>
                <a:gd name="T1" fmla="*/ 0 h 156"/>
                <a:gd name="T2" fmla="*/ 30 w 32"/>
                <a:gd name="T3" fmla="*/ 4 h 156"/>
                <a:gd name="T4" fmla="*/ 28 w 32"/>
                <a:gd name="T5" fmla="*/ 8 h 156"/>
                <a:gd name="T6" fmla="*/ 26 w 32"/>
                <a:gd name="T7" fmla="*/ 14 h 156"/>
                <a:gd name="T8" fmla="*/ 24 w 32"/>
                <a:gd name="T9" fmla="*/ 22 h 156"/>
                <a:gd name="T10" fmla="*/ 22 w 32"/>
                <a:gd name="T11" fmla="*/ 32 h 156"/>
                <a:gd name="T12" fmla="*/ 20 w 32"/>
                <a:gd name="T13" fmla="*/ 44 h 156"/>
                <a:gd name="T14" fmla="*/ 16 w 32"/>
                <a:gd name="T15" fmla="*/ 58 h 156"/>
                <a:gd name="T16" fmla="*/ 12 w 32"/>
                <a:gd name="T17" fmla="*/ 72 h 156"/>
                <a:gd name="T18" fmla="*/ 10 w 32"/>
                <a:gd name="T19" fmla="*/ 84 h 156"/>
                <a:gd name="T20" fmla="*/ 6 w 32"/>
                <a:gd name="T21" fmla="*/ 94 h 156"/>
                <a:gd name="T22" fmla="*/ 4 w 32"/>
                <a:gd name="T23" fmla="*/ 102 h 156"/>
                <a:gd name="T24" fmla="*/ 2 w 32"/>
                <a:gd name="T25" fmla="*/ 108 h 156"/>
                <a:gd name="T26" fmla="*/ 2 w 32"/>
                <a:gd name="T27" fmla="*/ 112 h 156"/>
                <a:gd name="T28" fmla="*/ 0 w 32"/>
                <a:gd name="T29" fmla="*/ 116 h 156"/>
                <a:gd name="T30" fmla="*/ 2 w 32"/>
                <a:gd name="T31" fmla="*/ 156 h 156"/>
                <a:gd name="T32" fmla="*/ 4 w 32"/>
                <a:gd name="T33" fmla="*/ 152 h 156"/>
                <a:gd name="T34" fmla="*/ 4 w 32"/>
                <a:gd name="T35" fmla="*/ 148 h 156"/>
                <a:gd name="T36" fmla="*/ 6 w 32"/>
                <a:gd name="T37" fmla="*/ 142 h 156"/>
                <a:gd name="T38" fmla="*/ 8 w 32"/>
                <a:gd name="T39" fmla="*/ 134 h 156"/>
                <a:gd name="T40" fmla="*/ 10 w 32"/>
                <a:gd name="T41" fmla="*/ 124 h 156"/>
                <a:gd name="T42" fmla="*/ 14 w 32"/>
                <a:gd name="T43" fmla="*/ 112 h 156"/>
                <a:gd name="T44" fmla="*/ 16 w 32"/>
                <a:gd name="T45" fmla="*/ 98 h 156"/>
                <a:gd name="T46" fmla="*/ 20 w 32"/>
                <a:gd name="T47" fmla="*/ 84 h 156"/>
                <a:gd name="T48" fmla="*/ 22 w 32"/>
                <a:gd name="T49" fmla="*/ 72 h 156"/>
                <a:gd name="T50" fmla="*/ 26 w 32"/>
                <a:gd name="T51" fmla="*/ 62 h 156"/>
                <a:gd name="T52" fmla="*/ 28 w 32"/>
                <a:gd name="T53" fmla="*/ 54 h 156"/>
                <a:gd name="T54" fmla="*/ 30 w 32"/>
                <a:gd name="T55" fmla="*/ 48 h 156"/>
                <a:gd name="T56" fmla="*/ 30 w 32"/>
                <a:gd name="T57" fmla="*/ 44 h 156"/>
                <a:gd name="T58" fmla="*/ 32 w 32"/>
                <a:gd name="T59" fmla="*/ 40 h 156"/>
                <a:gd name="T60" fmla="*/ 30 w 32"/>
                <a:gd name="T61" fmla="*/ 0 h 1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2"/>
                <a:gd name="T94" fmla="*/ 0 h 156"/>
                <a:gd name="T95" fmla="*/ 32 w 32"/>
                <a:gd name="T96" fmla="*/ 156 h 15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2" h="156">
                  <a:moveTo>
                    <a:pt x="30" y="0"/>
                  </a:moveTo>
                  <a:lnTo>
                    <a:pt x="30" y="4"/>
                  </a:lnTo>
                  <a:lnTo>
                    <a:pt x="28" y="8"/>
                  </a:lnTo>
                  <a:lnTo>
                    <a:pt x="26" y="14"/>
                  </a:lnTo>
                  <a:lnTo>
                    <a:pt x="24" y="22"/>
                  </a:lnTo>
                  <a:lnTo>
                    <a:pt x="22" y="32"/>
                  </a:lnTo>
                  <a:lnTo>
                    <a:pt x="20" y="44"/>
                  </a:lnTo>
                  <a:lnTo>
                    <a:pt x="16" y="58"/>
                  </a:lnTo>
                  <a:lnTo>
                    <a:pt x="12" y="72"/>
                  </a:lnTo>
                  <a:lnTo>
                    <a:pt x="10" y="84"/>
                  </a:lnTo>
                  <a:lnTo>
                    <a:pt x="6" y="94"/>
                  </a:lnTo>
                  <a:lnTo>
                    <a:pt x="4" y="102"/>
                  </a:lnTo>
                  <a:lnTo>
                    <a:pt x="2" y="108"/>
                  </a:lnTo>
                  <a:lnTo>
                    <a:pt x="2" y="112"/>
                  </a:lnTo>
                  <a:lnTo>
                    <a:pt x="0" y="116"/>
                  </a:lnTo>
                  <a:lnTo>
                    <a:pt x="2" y="156"/>
                  </a:lnTo>
                  <a:lnTo>
                    <a:pt x="4" y="152"/>
                  </a:lnTo>
                  <a:lnTo>
                    <a:pt x="4" y="148"/>
                  </a:lnTo>
                  <a:lnTo>
                    <a:pt x="6" y="142"/>
                  </a:lnTo>
                  <a:lnTo>
                    <a:pt x="8" y="134"/>
                  </a:lnTo>
                  <a:lnTo>
                    <a:pt x="10" y="124"/>
                  </a:lnTo>
                  <a:lnTo>
                    <a:pt x="14" y="112"/>
                  </a:lnTo>
                  <a:lnTo>
                    <a:pt x="16" y="98"/>
                  </a:lnTo>
                  <a:lnTo>
                    <a:pt x="20" y="84"/>
                  </a:lnTo>
                  <a:lnTo>
                    <a:pt x="22" y="72"/>
                  </a:lnTo>
                  <a:lnTo>
                    <a:pt x="26" y="62"/>
                  </a:lnTo>
                  <a:lnTo>
                    <a:pt x="28" y="54"/>
                  </a:lnTo>
                  <a:lnTo>
                    <a:pt x="30" y="48"/>
                  </a:lnTo>
                  <a:lnTo>
                    <a:pt x="30" y="44"/>
                  </a:lnTo>
                  <a:lnTo>
                    <a:pt x="32" y="40"/>
                  </a:lnTo>
                  <a:lnTo>
                    <a:pt x="30" y="0"/>
                  </a:lnTo>
                  <a:close/>
                </a:path>
              </a:pathLst>
            </a:custGeom>
            <a:solidFill>
              <a:srgbClr val="C0C0C0"/>
            </a:solidFill>
            <a:ln w="6350">
              <a:solidFill>
                <a:srgbClr val="000000"/>
              </a:solidFill>
              <a:round/>
              <a:headEnd/>
              <a:tailEnd/>
            </a:ln>
          </p:spPr>
          <p:txBody>
            <a:bodyPr/>
            <a:lstStyle/>
            <a:p>
              <a:endParaRPr lang="fr-FR"/>
            </a:p>
          </p:txBody>
        </p:sp>
        <p:sp>
          <p:nvSpPr>
            <p:cNvPr id="9788" name="Freeform 572"/>
            <p:cNvSpPr>
              <a:spLocks/>
            </p:cNvSpPr>
            <p:nvPr/>
          </p:nvSpPr>
          <p:spPr bwMode="gray">
            <a:xfrm>
              <a:off x="2058" y="1911"/>
              <a:ext cx="38" cy="50"/>
            </a:xfrm>
            <a:custGeom>
              <a:avLst/>
              <a:gdLst>
                <a:gd name="T0" fmla="*/ 0 w 38"/>
                <a:gd name="T1" fmla="*/ 6 h 50"/>
                <a:gd name="T2" fmla="*/ 2 w 38"/>
                <a:gd name="T3" fmla="*/ 6 h 50"/>
                <a:gd name="T4" fmla="*/ 4 w 38"/>
                <a:gd name="T5" fmla="*/ 6 h 50"/>
                <a:gd name="T6" fmla="*/ 8 w 38"/>
                <a:gd name="T7" fmla="*/ 8 h 50"/>
                <a:gd name="T8" fmla="*/ 12 w 38"/>
                <a:gd name="T9" fmla="*/ 8 h 50"/>
                <a:gd name="T10" fmla="*/ 18 w 38"/>
                <a:gd name="T11" fmla="*/ 8 h 50"/>
                <a:gd name="T12" fmla="*/ 24 w 38"/>
                <a:gd name="T13" fmla="*/ 8 h 50"/>
                <a:gd name="T14" fmla="*/ 28 w 38"/>
                <a:gd name="T15" fmla="*/ 6 h 50"/>
                <a:gd name="T16" fmla="*/ 32 w 38"/>
                <a:gd name="T17" fmla="*/ 4 h 50"/>
                <a:gd name="T18" fmla="*/ 34 w 38"/>
                <a:gd name="T19" fmla="*/ 0 h 50"/>
                <a:gd name="T20" fmla="*/ 36 w 38"/>
                <a:gd name="T21" fmla="*/ 0 h 50"/>
                <a:gd name="T22" fmla="*/ 38 w 38"/>
                <a:gd name="T23" fmla="*/ 42 h 50"/>
                <a:gd name="T24" fmla="*/ 36 w 38"/>
                <a:gd name="T25" fmla="*/ 42 h 50"/>
                <a:gd name="T26" fmla="*/ 34 w 38"/>
                <a:gd name="T27" fmla="*/ 44 h 50"/>
                <a:gd name="T28" fmla="*/ 30 w 38"/>
                <a:gd name="T29" fmla="*/ 48 h 50"/>
                <a:gd name="T30" fmla="*/ 24 w 38"/>
                <a:gd name="T31" fmla="*/ 50 h 50"/>
                <a:gd name="T32" fmla="*/ 18 w 38"/>
                <a:gd name="T33" fmla="*/ 50 h 50"/>
                <a:gd name="T34" fmla="*/ 14 w 38"/>
                <a:gd name="T35" fmla="*/ 50 h 50"/>
                <a:gd name="T36" fmla="*/ 10 w 38"/>
                <a:gd name="T37" fmla="*/ 48 h 50"/>
                <a:gd name="T38" fmla="*/ 6 w 38"/>
                <a:gd name="T39" fmla="*/ 48 h 50"/>
                <a:gd name="T40" fmla="*/ 2 w 38"/>
                <a:gd name="T41" fmla="*/ 48 h 50"/>
                <a:gd name="T42" fmla="*/ 2 w 38"/>
                <a:gd name="T43" fmla="*/ 46 h 50"/>
                <a:gd name="T44" fmla="*/ 0 w 38"/>
                <a:gd name="T45" fmla="*/ 6 h 5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8"/>
                <a:gd name="T70" fmla="*/ 0 h 50"/>
                <a:gd name="T71" fmla="*/ 38 w 38"/>
                <a:gd name="T72" fmla="*/ 50 h 5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8" h="50">
                  <a:moveTo>
                    <a:pt x="0" y="6"/>
                  </a:moveTo>
                  <a:lnTo>
                    <a:pt x="2" y="6"/>
                  </a:lnTo>
                  <a:lnTo>
                    <a:pt x="4" y="6"/>
                  </a:lnTo>
                  <a:lnTo>
                    <a:pt x="8" y="8"/>
                  </a:lnTo>
                  <a:lnTo>
                    <a:pt x="12" y="8"/>
                  </a:lnTo>
                  <a:lnTo>
                    <a:pt x="18" y="8"/>
                  </a:lnTo>
                  <a:lnTo>
                    <a:pt x="24" y="8"/>
                  </a:lnTo>
                  <a:lnTo>
                    <a:pt x="28" y="6"/>
                  </a:lnTo>
                  <a:lnTo>
                    <a:pt x="32" y="4"/>
                  </a:lnTo>
                  <a:lnTo>
                    <a:pt x="34" y="0"/>
                  </a:lnTo>
                  <a:lnTo>
                    <a:pt x="36" y="0"/>
                  </a:lnTo>
                  <a:lnTo>
                    <a:pt x="38" y="42"/>
                  </a:lnTo>
                  <a:lnTo>
                    <a:pt x="36" y="42"/>
                  </a:lnTo>
                  <a:lnTo>
                    <a:pt x="34" y="44"/>
                  </a:lnTo>
                  <a:lnTo>
                    <a:pt x="30" y="48"/>
                  </a:lnTo>
                  <a:lnTo>
                    <a:pt x="24" y="50"/>
                  </a:lnTo>
                  <a:lnTo>
                    <a:pt x="18" y="50"/>
                  </a:lnTo>
                  <a:lnTo>
                    <a:pt x="14" y="50"/>
                  </a:lnTo>
                  <a:lnTo>
                    <a:pt x="10" y="48"/>
                  </a:lnTo>
                  <a:lnTo>
                    <a:pt x="6" y="48"/>
                  </a:lnTo>
                  <a:lnTo>
                    <a:pt x="2" y="48"/>
                  </a:lnTo>
                  <a:lnTo>
                    <a:pt x="2" y="46"/>
                  </a:lnTo>
                  <a:lnTo>
                    <a:pt x="0" y="6"/>
                  </a:lnTo>
                  <a:close/>
                </a:path>
              </a:pathLst>
            </a:custGeom>
            <a:solidFill>
              <a:srgbClr val="EAEAEA"/>
            </a:solidFill>
            <a:ln w="6350">
              <a:solidFill>
                <a:srgbClr val="000000"/>
              </a:solidFill>
              <a:round/>
              <a:headEnd/>
              <a:tailEnd/>
            </a:ln>
          </p:spPr>
          <p:txBody>
            <a:bodyPr/>
            <a:lstStyle/>
            <a:p>
              <a:endParaRPr lang="fr-FR"/>
            </a:p>
          </p:txBody>
        </p:sp>
        <p:sp>
          <p:nvSpPr>
            <p:cNvPr id="9789" name="Freeform 573" descr="Papyrus"/>
            <p:cNvSpPr>
              <a:spLocks/>
            </p:cNvSpPr>
            <p:nvPr/>
          </p:nvSpPr>
          <p:spPr bwMode="gray">
            <a:xfrm>
              <a:off x="1942" y="2035"/>
              <a:ext cx="4" cy="42"/>
            </a:xfrm>
            <a:custGeom>
              <a:avLst/>
              <a:gdLst>
                <a:gd name="T0" fmla="*/ 0 w 4"/>
                <a:gd name="T1" fmla="*/ 0 h 42"/>
                <a:gd name="T2" fmla="*/ 2 w 4"/>
                <a:gd name="T3" fmla="*/ 0 h 42"/>
                <a:gd name="T4" fmla="*/ 4 w 4"/>
                <a:gd name="T5" fmla="*/ 42 h 42"/>
                <a:gd name="T6" fmla="*/ 2 w 4"/>
                <a:gd name="T7" fmla="*/ 42 h 42"/>
                <a:gd name="T8" fmla="*/ 2 w 4"/>
                <a:gd name="T9" fmla="*/ 40 h 42"/>
                <a:gd name="T10" fmla="*/ 0 w 4"/>
                <a:gd name="T11" fmla="*/ 0 h 42"/>
                <a:gd name="T12" fmla="*/ 0 60000 65536"/>
                <a:gd name="T13" fmla="*/ 0 60000 65536"/>
                <a:gd name="T14" fmla="*/ 0 60000 65536"/>
                <a:gd name="T15" fmla="*/ 0 60000 65536"/>
                <a:gd name="T16" fmla="*/ 0 60000 65536"/>
                <a:gd name="T17" fmla="*/ 0 60000 65536"/>
                <a:gd name="T18" fmla="*/ 0 w 4"/>
                <a:gd name="T19" fmla="*/ 0 h 42"/>
                <a:gd name="T20" fmla="*/ 4 w 4"/>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4" h="42">
                  <a:moveTo>
                    <a:pt x="0" y="0"/>
                  </a:moveTo>
                  <a:lnTo>
                    <a:pt x="2" y="0"/>
                  </a:lnTo>
                  <a:lnTo>
                    <a:pt x="4" y="42"/>
                  </a:lnTo>
                  <a:lnTo>
                    <a:pt x="2" y="42"/>
                  </a:lnTo>
                  <a:lnTo>
                    <a:pt x="2" y="40"/>
                  </a:lnTo>
                  <a:lnTo>
                    <a:pt x="0" y="0"/>
                  </a:lnTo>
                  <a:close/>
                </a:path>
              </a:pathLst>
            </a:custGeom>
            <a:blipFill dpi="0" rotWithShape="0">
              <a:blip r:embed="rId3"/>
              <a:srcRect/>
              <a:tile tx="0" ty="0" sx="100000" sy="100000" flip="none" algn="tl"/>
            </a:blipFill>
            <a:ln w="6350">
              <a:solidFill>
                <a:srgbClr val="000000"/>
              </a:solidFill>
              <a:round/>
              <a:headEnd/>
              <a:tailEnd/>
            </a:ln>
          </p:spPr>
          <p:txBody>
            <a:bodyPr/>
            <a:lstStyle/>
            <a:p>
              <a:endParaRPr lang="fr-FR"/>
            </a:p>
          </p:txBody>
        </p:sp>
        <p:sp>
          <p:nvSpPr>
            <p:cNvPr id="9790" name="Freeform 574"/>
            <p:cNvSpPr>
              <a:spLocks/>
            </p:cNvSpPr>
            <p:nvPr/>
          </p:nvSpPr>
          <p:spPr bwMode="gray">
            <a:xfrm>
              <a:off x="1944" y="2035"/>
              <a:ext cx="64" cy="46"/>
            </a:xfrm>
            <a:custGeom>
              <a:avLst/>
              <a:gdLst>
                <a:gd name="T0" fmla="*/ 0 w 64"/>
                <a:gd name="T1" fmla="*/ 0 h 46"/>
                <a:gd name="T2" fmla="*/ 2 w 64"/>
                <a:gd name="T3" fmla="*/ 2 h 46"/>
                <a:gd name="T4" fmla="*/ 6 w 64"/>
                <a:gd name="T5" fmla="*/ 4 h 46"/>
                <a:gd name="T6" fmla="*/ 12 w 64"/>
                <a:gd name="T7" fmla="*/ 6 h 46"/>
                <a:gd name="T8" fmla="*/ 22 w 64"/>
                <a:gd name="T9" fmla="*/ 6 h 46"/>
                <a:gd name="T10" fmla="*/ 32 w 64"/>
                <a:gd name="T11" fmla="*/ 6 h 46"/>
                <a:gd name="T12" fmla="*/ 42 w 64"/>
                <a:gd name="T13" fmla="*/ 4 h 46"/>
                <a:gd name="T14" fmla="*/ 50 w 64"/>
                <a:gd name="T15" fmla="*/ 4 h 46"/>
                <a:gd name="T16" fmla="*/ 56 w 64"/>
                <a:gd name="T17" fmla="*/ 2 h 46"/>
                <a:gd name="T18" fmla="*/ 62 w 64"/>
                <a:gd name="T19" fmla="*/ 0 h 46"/>
                <a:gd name="T20" fmla="*/ 64 w 64"/>
                <a:gd name="T21" fmla="*/ 0 h 46"/>
                <a:gd name="T22" fmla="*/ 64 w 64"/>
                <a:gd name="T23" fmla="*/ 40 h 46"/>
                <a:gd name="T24" fmla="*/ 62 w 64"/>
                <a:gd name="T25" fmla="*/ 42 h 46"/>
                <a:gd name="T26" fmla="*/ 58 w 64"/>
                <a:gd name="T27" fmla="*/ 44 h 46"/>
                <a:gd name="T28" fmla="*/ 50 w 64"/>
                <a:gd name="T29" fmla="*/ 46 h 46"/>
                <a:gd name="T30" fmla="*/ 42 w 64"/>
                <a:gd name="T31" fmla="*/ 46 h 46"/>
                <a:gd name="T32" fmla="*/ 32 w 64"/>
                <a:gd name="T33" fmla="*/ 46 h 46"/>
                <a:gd name="T34" fmla="*/ 22 w 64"/>
                <a:gd name="T35" fmla="*/ 46 h 46"/>
                <a:gd name="T36" fmla="*/ 14 w 64"/>
                <a:gd name="T37" fmla="*/ 46 h 46"/>
                <a:gd name="T38" fmla="*/ 8 w 64"/>
                <a:gd name="T39" fmla="*/ 46 h 46"/>
                <a:gd name="T40" fmla="*/ 4 w 64"/>
                <a:gd name="T41" fmla="*/ 44 h 46"/>
                <a:gd name="T42" fmla="*/ 2 w 64"/>
                <a:gd name="T43" fmla="*/ 42 h 46"/>
                <a:gd name="T44" fmla="*/ 0 w 64"/>
                <a:gd name="T45" fmla="*/ 0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4"/>
                <a:gd name="T70" fmla="*/ 0 h 46"/>
                <a:gd name="T71" fmla="*/ 64 w 64"/>
                <a:gd name="T72" fmla="*/ 46 h 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4" h="46">
                  <a:moveTo>
                    <a:pt x="0" y="0"/>
                  </a:moveTo>
                  <a:lnTo>
                    <a:pt x="2" y="2"/>
                  </a:lnTo>
                  <a:lnTo>
                    <a:pt x="6" y="4"/>
                  </a:lnTo>
                  <a:lnTo>
                    <a:pt x="12" y="6"/>
                  </a:lnTo>
                  <a:lnTo>
                    <a:pt x="22" y="6"/>
                  </a:lnTo>
                  <a:lnTo>
                    <a:pt x="32" y="6"/>
                  </a:lnTo>
                  <a:lnTo>
                    <a:pt x="42" y="4"/>
                  </a:lnTo>
                  <a:lnTo>
                    <a:pt x="50" y="4"/>
                  </a:lnTo>
                  <a:lnTo>
                    <a:pt x="56" y="2"/>
                  </a:lnTo>
                  <a:lnTo>
                    <a:pt x="62" y="0"/>
                  </a:lnTo>
                  <a:lnTo>
                    <a:pt x="64" y="0"/>
                  </a:lnTo>
                  <a:lnTo>
                    <a:pt x="64" y="40"/>
                  </a:lnTo>
                  <a:lnTo>
                    <a:pt x="62" y="42"/>
                  </a:lnTo>
                  <a:lnTo>
                    <a:pt x="58" y="44"/>
                  </a:lnTo>
                  <a:lnTo>
                    <a:pt x="50" y="46"/>
                  </a:lnTo>
                  <a:lnTo>
                    <a:pt x="42" y="46"/>
                  </a:lnTo>
                  <a:lnTo>
                    <a:pt x="32" y="46"/>
                  </a:lnTo>
                  <a:lnTo>
                    <a:pt x="22" y="46"/>
                  </a:lnTo>
                  <a:lnTo>
                    <a:pt x="14" y="46"/>
                  </a:lnTo>
                  <a:lnTo>
                    <a:pt x="8" y="46"/>
                  </a:lnTo>
                  <a:lnTo>
                    <a:pt x="4" y="44"/>
                  </a:lnTo>
                  <a:lnTo>
                    <a:pt x="2" y="42"/>
                  </a:lnTo>
                  <a:lnTo>
                    <a:pt x="0" y="0"/>
                  </a:lnTo>
                  <a:close/>
                </a:path>
              </a:pathLst>
            </a:custGeom>
            <a:solidFill>
              <a:srgbClr val="EAEAEA"/>
            </a:solidFill>
            <a:ln w="6350">
              <a:solidFill>
                <a:srgbClr val="000000"/>
              </a:solidFill>
              <a:round/>
              <a:headEnd/>
              <a:tailEnd/>
            </a:ln>
          </p:spPr>
          <p:txBody>
            <a:bodyPr/>
            <a:lstStyle/>
            <a:p>
              <a:endParaRPr lang="fr-F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295939" name="Rectangle 3"/>
          <p:cNvSpPr>
            <a:spLocks noChangeArrowheads="1"/>
          </p:cNvSpPr>
          <p:nvPr/>
        </p:nvSpPr>
        <p:spPr bwMode="blackWhite">
          <a:xfrm>
            <a:off x="381000" y="1803400"/>
            <a:ext cx="8509000" cy="3856038"/>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fr-FR" sz="1600" b="1" noProof="1">
                <a:latin typeface="Courier New" pitchFamily="49" charset="0"/>
              </a:rPr>
              <a:t>using </a:t>
            </a:r>
            <a:r>
              <a:rPr lang="fr-FR" sz="1600" noProof="1">
                <a:latin typeface="Courier New" pitchFamily="49" charset="0"/>
              </a:rPr>
              <a:t>System;</a:t>
            </a:r>
          </a:p>
          <a:p>
            <a:pPr>
              <a:lnSpc>
                <a:spcPct val="90000"/>
              </a:lnSpc>
            </a:pPr>
            <a:r>
              <a:rPr lang="fr-FR" sz="1600" b="1" noProof="1">
                <a:latin typeface="Courier New" pitchFamily="49" charset="0"/>
              </a:rPr>
              <a:t>namespace </a:t>
            </a:r>
            <a:r>
              <a:rPr lang="fr-FR" sz="1600" noProof="1">
                <a:latin typeface="Courier New" pitchFamily="49" charset="0"/>
              </a:rPr>
              <a:t>Trains</a:t>
            </a:r>
          </a:p>
          <a:p>
            <a:pPr>
              <a:lnSpc>
                <a:spcPct val="90000"/>
              </a:lnSpc>
            </a:pPr>
            <a:r>
              <a:rPr lang="fr-FR" sz="1600" noProof="1">
                <a:latin typeface="Courier New" pitchFamily="49" charset="0"/>
              </a:rPr>
              <a:t>{</a:t>
            </a:r>
          </a:p>
          <a:p>
            <a:pPr>
              <a:lnSpc>
                <a:spcPct val="90000"/>
              </a:lnSpc>
            </a:pPr>
            <a:r>
              <a:rPr lang="fr-FR" sz="1600" b="1" noProof="1">
                <a:latin typeface="Courier New" pitchFamily="49" charset="0"/>
              </a:rPr>
              <a:t>  public class</a:t>
            </a:r>
            <a:r>
              <a:rPr lang="fr-FR" sz="1600" noProof="1">
                <a:latin typeface="Courier New" pitchFamily="49" charset="0"/>
              </a:rPr>
              <a:t> TrainClient</a:t>
            </a:r>
          </a:p>
          <a:p>
            <a:pPr>
              <a:lnSpc>
                <a:spcPct val="90000"/>
              </a:lnSpc>
            </a:pPr>
            <a:r>
              <a:rPr lang="fr-FR" sz="1600" noProof="1">
                <a:latin typeface="Courier New" pitchFamily="49" charset="0"/>
              </a:rPr>
              <a:t>  {</a:t>
            </a:r>
          </a:p>
          <a:p>
            <a:pPr>
              <a:lnSpc>
                <a:spcPct val="90000"/>
              </a:lnSpc>
            </a:pPr>
            <a:r>
              <a:rPr lang="fr-FR" sz="1600" b="1" noProof="1">
                <a:latin typeface="Courier New" pitchFamily="49" charset="0"/>
              </a:rPr>
              <a:t>    public static void Main()</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Wagon w   = </a:t>
            </a:r>
            <a:r>
              <a:rPr lang="fr-FR" sz="1600" b="1" noProof="1">
                <a:latin typeface="Courier New" pitchFamily="49" charset="0"/>
              </a:rPr>
              <a:t>new</a:t>
            </a:r>
            <a:r>
              <a:rPr lang="fr-FR" sz="1600" noProof="1">
                <a:latin typeface="Courier New" pitchFamily="49" charset="0"/>
              </a:rPr>
              <a:t> Wagon("Bxc 51", 40, 10, 10);</a:t>
            </a:r>
          </a:p>
          <a:p>
            <a:pPr>
              <a:lnSpc>
                <a:spcPct val="90000"/>
              </a:lnSpc>
            </a:pPr>
            <a:r>
              <a:rPr lang="fr-FR" sz="1600" noProof="1">
                <a:latin typeface="Courier New" pitchFamily="49" charset="0"/>
              </a:rPr>
              <a:t>      Citerne c = </a:t>
            </a:r>
            <a:r>
              <a:rPr lang="fr-FR" sz="1600" b="1" noProof="1">
                <a:latin typeface="Courier New" pitchFamily="49" charset="0"/>
              </a:rPr>
              <a:t>new</a:t>
            </a:r>
            <a:r>
              <a:rPr lang="fr-FR" sz="1600" noProof="1">
                <a:latin typeface="Courier New" pitchFamily="49" charset="0"/>
              </a:rPr>
              <a:t> Citerne("Cit 22", 40, 10, 10, 5);</a:t>
            </a:r>
          </a:p>
          <a:p>
            <a:pPr>
              <a:lnSpc>
                <a:spcPct val="90000"/>
              </a:lnSpc>
            </a:pPr>
            <a:r>
              <a:rPr lang="fr-FR" sz="1600" noProof="1">
                <a:latin typeface="Courier New" pitchFamily="49" charset="0"/>
              </a:rPr>
              <a:t>      </a:t>
            </a:r>
            <a:r>
              <a:rPr lang="fr-FR" sz="1600" b="1" noProof="1">
                <a:latin typeface="Courier New" pitchFamily="49" charset="0"/>
              </a:rPr>
              <a:t>double</a:t>
            </a:r>
            <a:r>
              <a:rPr lang="fr-FR" sz="1600" noProof="1">
                <a:latin typeface="Courier New" pitchFamily="49" charset="0"/>
              </a:rPr>
              <a:t> wv = w.Volume;   </a:t>
            </a:r>
            <a:r>
              <a:rPr lang="fr-FR" sz="1600">
                <a:latin typeface="Courier New" pitchFamily="49" charset="0"/>
              </a:rPr>
              <a:t> </a:t>
            </a:r>
            <a:r>
              <a:rPr lang="fr-FR" sz="1600" noProof="1">
                <a:latin typeface="Courier New" pitchFamily="49" charset="0"/>
              </a:rPr>
              <a:t>// volume du wagon</a:t>
            </a:r>
          </a:p>
          <a:p>
            <a:pPr>
              <a:lnSpc>
                <a:spcPct val="90000"/>
              </a:lnSpc>
            </a:pPr>
            <a:r>
              <a:rPr lang="fr-FR" sz="1600" noProof="1">
                <a:latin typeface="Courier New" pitchFamily="49" charset="0"/>
              </a:rPr>
              <a:t>      </a:t>
            </a:r>
            <a:r>
              <a:rPr lang="fr-FR" sz="1600" b="1" noProof="1">
                <a:latin typeface="Courier New" pitchFamily="49" charset="0"/>
              </a:rPr>
              <a:t>double</a:t>
            </a:r>
            <a:r>
              <a:rPr lang="fr-FR" sz="1600" noProof="1">
                <a:latin typeface="Courier New" pitchFamily="49" charset="0"/>
              </a:rPr>
              <a:t> cv = c.Volume;   // volume de la citerne</a:t>
            </a:r>
          </a:p>
          <a:p>
            <a:pPr>
              <a:lnSpc>
                <a:spcPct val="90000"/>
              </a:lnSpc>
            </a:pPr>
            <a:r>
              <a:rPr lang="fr-FR" sz="1600" noProof="1">
                <a:latin typeface="Courier New" pitchFamily="49" charset="0"/>
              </a:rPr>
              <a:t>      Console.WriteLine("Volume du wagon      = {0,7:N1)", wv);</a:t>
            </a:r>
          </a:p>
          <a:p>
            <a:pPr>
              <a:lnSpc>
                <a:spcPct val="90000"/>
              </a:lnSpc>
            </a:pPr>
            <a:r>
              <a:rPr lang="fr-FR" sz="1600" noProof="1">
                <a:latin typeface="Courier New" pitchFamily="49" charset="0"/>
              </a:rPr>
              <a:t>      Console.WriteLine("Volume de la citerne = {0,7:N1)", cv);</a:t>
            </a:r>
          </a:p>
          <a:p>
            <a:pPr>
              <a:lnSpc>
                <a:spcPct val="90000"/>
              </a:lnSpc>
            </a:pPr>
            <a:r>
              <a:rPr lang="fr-FR" sz="1600" noProof="1">
                <a:latin typeface="Courier New" pitchFamily="49" charset="0"/>
              </a:rPr>
              <a:t>      …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a:t>
            </a:r>
          </a:p>
        </p:txBody>
      </p:sp>
      <p:sp>
        <p:nvSpPr>
          <p:cNvPr id="295940" name="Rectangle 4"/>
          <p:cNvSpPr>
            <a:spLocks noChangeArrowheads="1"/>
          </p:cNvSpPr>
          <p:nvPr/>
        </p:nvSpPr>
        <p:spPr bwMode="blackWhite">
          <a:xfrm>
            <a:off x="949325" y="5565775"/>
            <a:ext cx="4168775" cy="4953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defRPr/>
            </a:pPr>
            <a:r>
              <a:rPr lang="fr-CA" sz="1600">
                <a:latin typeface="Courier New" pitchFamily="49" charset="0"/>
              </a:rPr>
              <a:t>Volume du wagon      = 4000,0</a:t>
            </a:r>
          </a:p>
          <a:p>
            <a:pPr>
              <a:lnSpc>
                <a:spcPct val="80000"/>
              </a:lnSpc>
              <a:defRPr/>
            </a:pPr>
            <a:r>
              <a:rPr lang="fr-CA" sz="1600">
                <a:latin typeface="Courier New" pitchFamily="49" charset="0"/>
              </a:rPr>
              <a:t>Volume de la citerne = 3141,6</a:t>
            </a:r>
          </a:p>
        </p:txBody>
      </p:sp>
      <p:sp>
        <p:nvSpPr>
          <p:cNvPr id="9221" name="AutoShape 5"/>
          <p:cNvSpPr>
            <a:spLocks noChangeArrowheads="1"/>
          </p:cNvSpPr>
          <p:nvPr/>
        </p:nvSpPr>
        <p:spPr bwMode="blackWhite">
          <a:xfrm>
            <a:off x="7756525" y="2824163"/>
            <a:ext cx="1231900" cy="941387"/>
          </a:xfrm>
          <a:prstGeom prst="wedgeRectCallout">
            <a:avLst>
              <a:gd name="adj1" fmla="val -93171"/>
              <a:gd name="adj2" fmla="val 33139"/>
            </a:avLst>
          </a:prstGeom>
          <a:solidFill>
            <a:schemeClr val="hlink"/>
          </a:solidFill>
          <a:ln w="12700">
            <a:solidFill>
              <a:schemeClr val="tx1"/>
            </a:solidFill>
            <a:miter lim="800000"/>
            <a:headEnd/>
            <a:tailEnd/>
          </a:ln>
        </p:spPr>
        <p:txBody>
          <a:bodyPr/>
          <a:lstStyle/>
          <a:p>
            <a:r>
              <a:rPr lang="fr-CA" b="1"/>
              <a:t>Création d’une </a:t>
            </a:r>
            <a:r>
              <a:rPr lang="fr-CA" b="1">
                <a:latin typeface="Courier New" pitchFamily="49" charset="0"/>
                <a:cs typeface="Courier New" pitchFamily="49" charset="0"/>
              </a:rPr>
              <a:t>Citerne</a:t>
            </a:r>
            <a:r>
              <a:rPr lang="fr-CA" b="1"/>
              <a:t> de rayon 5</a:t>
            </a:r>
          </a:p>
        </p:txBody>
      </p:sp>
      <p:sp>
        <p:nvSpPr>
          <p:cNvPr id="9222" name="Rectangle 6"/>
          <p:cNvSpPr>
            <a:spLocks noChangeArrowheads="1"/>
          </p:cNvSpPr>
          <p:nvPr/>
        </p:nvSpPr>
        <p:spPr bwMode="auto">
          <a:xfrm>
            <a:off x="5202238" y="5768975"/>
            <a:ext cx="1066800" cy="336550"/>
          </a:xfrm>
          <a:prstGeom prst="rect">
            <a:avLst/>
          </a:prstGeom>
          <a:noFill/>
          <a:ln w="12700">
            <a:noFill/>
            <a:miter lim="800000"/>
            <a:headEnd/>
            <a:tailEnd/>
          </a:ln>
        </p:spPr>
        <p:txBody>
          <a:bodyPr>
            <a:spAutoFit/>
          </a:bodyPr>
          <a:lstStyle/>
          <a:p>
            <a:r>
              <a:rPr lang="fr-CA" sz="1600" b="1">
                <a:sym typeface="Wingdings" pitchFamily="2" charset="2"/>
              </a:rPr>
              <a:t></a:t>
            </a:r>
            <a:r>
              <a:rPr lang="fr-CA" sz="1600" b="1"/>
              <a:t> Sortie</a:t>
            </a:r>
          </a:p>
        </p:txBody>
      </p:sp>
      <p:sp>
        <p:nvSpPr>
          <p:cNvPr id="295943" name="Rectangle 7"/>
          <p:cNvSpPr>
            <a:spLocks noGrp="1" noChangeArrowheads="1"/>
          </p:cNvSpPr>
          <p:nvPr>
            <p:ph type="title"/>
          </p:nvPr>
        </p:nvSpPr>
        <p:spPr/>
        <p:txBody>
          <a:bodyPr/>
          <a:lstStyle/>
          <a:p>
            <a:pPr>
              <a:defRPr/>
            </a:pPr>
            <a:r>
              <a:rPr lang="fr-FR">
                <a:cs typeface="Arial" charset="0"/>
              </a:rPr>
              <a:t>Utilisation de la classe </a:t>
            </a:r>
            <a:r>
              <a:rPr lang="fr-FR">
                <a:latin typeface="Courier New" pitchFamily="49" charset="0"/>
                <a:cs typeface="Arial" charset="0"/>
              </a:rPr>
              <a:t>Citerne</a:t>
            </a:r>
          </a:p>
        </p:txBody>
      </p:sp>
      <p:sp>
        <p:nvSpPr>
          <p:cNvPr id="9224" name="Rectangle 8"/>
          <p:cNvSpPr>
            <a:spLocks noGrp="1" noChangeArrowheads="1"/>
          </p:cNvSpPr>
          <p:nvPr>
            <p:ph idx="1"/>
          </p:nvPr>
        </p:nvSpPr>
        <p:spPr>
          <a:xfrm>
            <a:off x="233363" y="1312863"/>
            <a:ext cx="8704262" cy="366712"/>
          </a:xfrm>
        </p:spPr>
        <p:txBody>
          <a:bodyPr/>
          <a:lstStyle/>
          <a:p>
            <a:r>
              <a:rPr lang="fr-FR">
                <a:cs typeface="Arial" charset="0"/>
              </a:rPr>
              <a:t>Nous pouvons maintenant utiliser le calcul du volume d’une </a:t>
            </a:r>
            <a:r>
              <a:rPr lang="fr-FR">
                <a:latin typeface="Courier New" pitchFamily="49" charset="0"/>
                <a:cs typeface="Courier New" pitchFamily="49" charset="0"/>
              </a:rPr>
              <a:t>Citerne</a:t>
            </a:r>
            <a:endParaRPr lang="fr-FR">
              <a:cs typeface="Arial"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ChangeArrowheads="1"/>
          </p:cNvSpPr>
          <p:nvPr/>
        </p:nvSpPr>
        <p:spPr bwMode="blackWhite">
          <a:xfrm>
            <a:off x="3719513" y="4068763"/>
            <a:ext cx="1733550" cy="847725"/>
          </a:xfrm>
          <a:prstGeom prst="rect">
            <a:avLst/>
          </a:prstGeom>
          <a:solidFill>
            <a:schemeClr val="accent1"/>
          </a:solidFill>
          <a:ln w="12700">
            <a:solidFill>
              <a:schemeClr val="tx1"/>
            </a:solidFill>
            <a:miter lim="800000"/>
            <a:headEnd/>
            <a:tailEnd/>
          </a:ln>
        </p:spPr>
        <p:txBody>
          <a:bodyPr wrap="none" anchor="ctr">
            <a:spAutoFit/>
          </a:bodyPr>
          <a:lstStyle/>
          <a:p>
            <a:endParaRPr lang="fr-FR"/>
          </a:p>
        </p:txBody>
      </p:sp>
      <p:sp>
        <p:nvSpPr>
          <p:cNvPr id="300035" name="Rectangle 1027"/>
          <p:cNvSpPr>
            <a:spLocks noGrp="1" noChangeArrowheads="1"/>
          </p:cNvSpPr>
          <p:nvPr>
            <p:ph type="title"/>
          </p:nvPr>
        </p:nvSpPr>
        <p:spPr/>
        <p:txBody>
          <a:bodyPr/>
          <a:lstStyle/>
          <a:p>
            <a:pPr>
              <a:defRPr/>
            </a:pPr>
            <a:r>
              <a:rPr lang="fr-FR"/>
              <a:t>Objets dérivés et objets de base </a:t>
            </a:r>
          </a:p>
        </p:txBody>
      </p:sp>
      <p:sp>
        <p:nvSpPr>
          <p:cNvPr id="10244" name="Rectangle 1028"/>
          <p:cNvSpPr>
            <a:spLocks noGrp="1" noChangeArrowheads="1"/>
          </p:cNvSpPr>
          <p:nvPr>
            <p:ph idx="1"/>
          </p:nvPr>
        </p:nvSpPr>
        <p:spPr>
          <a:xfrm>
            <a:off x="279400" y="1312863"/>
            <a:ext cx="8599488" cy="1693862"/>
          </a:xfrm>
        </p:spPr>
        <p:txBody>
          <a:bodyPr/>
          <a:lstStyle/>
          <a:p>
            <a:r>
              <a:rPr lang="fr-FR"/>
              <a:t>Quand une classe est dérivée, C# permet à une référence sur classe de base de faire référence à un objet d’une classe dérivée</a:t>
            </a:r>
          </a:p>
          <a:p>
            <a:pPr lvl="1"/>
            <a:r>
              <a:rPr lang="fr-FR"/>
              <a:t>Seules les données de l’objet sont stockées en mémoire</a:t>
            </a:r>
          </a:p>
          <a:p>
            <a:r>
              <a:rPr lang="fr-FR"/>
              <a:t>Le comportement d’une classe dérivée est généralement modifié</a:t>
            </a:r>
          </a:p>
          <a:p>
            <a:pPr lvl="1"/>
            <a:r>
              <a:rPr lang="fr-FR"/>
              <a:t>Mais on peut y accéder </a:t>
            </a:r>
            <a:r>
              <a:rPr lang="fr-FR" i="1">
                <a:latin typeface="Century Schoolbook" pitchFamily="18" charset="0"/>
              </a:rPr>
              <a:t>polymorphiquement</a:t>
            </a:r>
            <a:r>
              <a:rPr lang="fr-FR"/>
              <a:t> avec une référence sur base </a:t>
            </a:r>
          </a:p>
        </p:txBody>
      </p:sp>
      <p:sp>
        <p:nvSpPr>
          <p:cNvPr id="10245" name="Rectangle 1029"/>
          <p:cNvSpPr>
            <a:spLocks noChangeArrowheads="1"/>
          </p:cNvSpPr>
          <p:nvPr/>
        </p:nvSpPr>
        <p:spPr bwMode="auto">
          <a:xfrm>
            <a:off x="0" y="1674813"/>
            <a:ext cx="9144000" cy="731837"/>
          </a:xfrm>
          <a:prstGeom prst="rect">
            <a:avLst/>
          </a:prstGeom>
          <a:noFill/>
          <a:ln w="12700">
            <a:noFill/>
            <a:miter lim="800000"/>
            <a:headEnd/>
            <a:tailEnd/>
          </a:ln>
        </p:spPr>
        <p:txBody>
          <a:bodyPr>
            <a:spAutoFit/>
          </a:bodyPr>
          <a:lstStyle/>
          <a:p>
            <a:pPr eaLnBrk="1" hangingPunct="1"/>
            <a:r>
              <a:rPr lang="en-US" sz="1800" b="1">
                <a:solidFill>
                  <a:srgbClr val="000000"/>
                </a:solidFill>
                <a:latin typeface="Times New Roman" pitchFamily="18" charset="0"/>
                <a:cs typeface="Times New Roman" pitchFamily="18" charset="0"/>
              </a:rPr>
              <a:t> </a:t>
            </a:r>
          </a:p>
          <a:p>
            <a:endParaRPr lang="en-US" sz="2400">
              <a:latin typeface="Times New Roman" pitchFamily="18" charset="0"/>
            </a:endParaRPr>
          </a:p>
        </p:txBody>
      </p:sp>
      <p:sp>
        <p:nvSpPr>
          <p:cNvPr id="10246" name="Text Box 1030"/>
          <p:cNvSpPr txBox="1">
            <a:spLocks noChangeArrowheads="1"/>
          </p:cNvSpPr>
          <p:nvPr/>
        </p:nvSpPr>
        <p:spPr bwMode="auto">
          <a:xfrm>
            <a:off x="928688" y="3243263"/>
            <a:ext cx="1685925" cy="366712"/>
          </a:xfrm>
          <a:prstGeom prst="rect">
            <a:avLst/>
          </a:prstGeom>
          <a:noFill/>
          <a:ln w="12700">
            <a:noFill/>
            <a:miter lim="800000"/>
            <a:headEnd/>
            <a:tailEnd/>
          </a:ln>
        </p:spPr>
        <p:txBody>
          <a:bodyPr wrap="none">
            <a:spAutoFit/>
          </a:bodyPr>
          <a:lstStyle/>
          <a:p>
            <a:r>
              <a:rPr lang="fr-FR" sz="1800" b="1">
                <a:latin typeface="Courier New" pitchFamily="49" charset="0"/>
              </a:rPr>
              <a:t>ObjetDérivé</a:t>
            </a:r>
          </a:p>
        </p:txBody>
      </p:sp>
      <p:sp>
        <p:nvSpPr>
          <p:cNvPr id="10247" name="Text Box 1031"/>
          <p:cNvSpPr txBox="1">
            <a:spLocks noChangeArrowheads="1"/>
          </p:cNvSpPr>
          <p:nvPr/>
        </p:nvSpPr>
        <p:spPr bwMode="auto">
          <a:xfrm>
            <a:off x="6632575" y="4135438"/>
            <a:ext cx="2368550" cy="366712"/>
          </a:xfrm>
          <a:prstGeom prst="rect">
            <a:avLst/>
          </a:prstGeom>
          <a:noFill/>
          <a:ln w="12700">
            <a:noFill/>
            <a:miter lim="800000"/>
            <a:headEnd/>
            <a:tailEnd/>
          </a:ln>
        </p:spPr>
        <p:txBody>
          <a:bodyPr wrap="none">
            <a:spAutoFit/>
          </a:bodyPr>
          <a:lstStyle/>
          <a:p>
            <a:r>
              <a:rPr lang="en-US" sz="1800" b="1">
                <a:latin typeface="Courier New" pitchFamily="49" charset="0"/>
              </a:rPr>
              <a:t>ReferenceSurBase</a:t>
            </a:r>
          </a:p>
        </p:txBody>
      </p:sp>
      <p:sp>
        <p:nvSpPr>
          <p:cNvPr id="10248" name="Text Box 1032"/>
          <p:cNvSpPr txBox="1">
            <a:spLocks noChangeArrowheads="1"/>
          </p:cNvSpPr>
          <p:nvPr/>
        </p:nvSpPr>
        <p:spPr bwMode="auto">
          <a:xfrm>
            <a:off x="939800" y="5226050"/>
            <a:ext cx="1685925" cy="366713"/>
          </a:xfrm>
          <a:prstGeom prst="rect">
            <a:avLst/>
          </a:prstGeom>
          <a:noFill/>
          <a:ln w="12700">
            <a:noFill/>
            <a:miter lim="800000"/>
            <a:headEnd/>
            <a:tailEnd/>
          </a:ln>
        </p:spPr>
        <p:txBody>
          <a:bodyPr wrap="none">
            <a:spAutoFit/>
          </a:bodyPr>
          <a:lstStyle/>
          <a:p>
            <a:r>
              <a:rPr lang="fr-FR" sz="1800" b="1">
                <a:latin typeface="Courier New" pitchFamily="49" charset="0"/>
              </a:rPr>
              <a:t>ObjetDeBase</a:t>
            </a:r>
          </a:p>
        </p:txBody>
      </p:sp>
      <p:sp>
        <p:nvSpPr>
          <p:cNvPr id="10249" name="Rectangle 1033"/>
          <p:cNvSpPr>
            <a:spLocks noChangeArrowheads="1"/>
          </p:cNvSpPr>
          <p:nvPr/>
        </p:nvSpPr>
        <p:spPr bwMode="blackWhite">
          <a:xfrm>
            <a:off x="3713163" y="3279775"/>
            <a:ext cx="1733550" cy="847725"/>
          </a:xfrm>
          <a:prstGeom prst="rect">
            <a:avLst/>
          </a:prstGeom>
          <a:solidFill>
            <a:schemeClr val="hlink"/>
          </a:solidFill>
          <a:ln w="28575">
            <a:solidFill>
              <a:schemeClr val="tx1"/>
            </a:solidFill>
            <a:miter lim="800000"/>
            <a:headEnd/>
            <a:tailEnd/>
          </a:ln>
        </p:spPr>
        <p:txBody>
          <a:bodyPr wrap="none" anchor="ctr">
            <a:spAutoFit/>
          </a:bodyPr>
          <a:lstStyle/>
          <a:p>
            <a:endParaRPr lang="fr-FR"/>
          </a:p>
        </p:txBody>
      </p:sp>
      <p:sp>
        <p:nvSpPr>
          <p:cNvPr id="10250" name="Text Box 1034"/>
          <p:cNvSpPr txBox="1">
            <a:spLocks noChangeArrowheads="1"/>
          </p:cNvSpPr>
          <p:nvPr/>
        </p:nvSpPr>
        <p:spPr bwMode="auto">
          <a:xfrm>
            <a:off x="4044950" y="3290888"/>
            <a:ext cx="1092200" cy="336550"/>
          </a:xfrm>
          <a:prstGeom prst="rect">
            <a:avLst/>
          </a:prstGeom>
          <a:noFill/>
          <a:ln w="12700">
            <a:noFill/>
            <a:miter lim="800000"/>
            <a:headEnd/>
            <a:tailEnd/>
          </a:ln>
        </p:spPr>
        <p:txBody>
          <a:bodyPr>
            <a:spAutoFit/>
          </a:bodyPr>
          <a:lstStyle/>
          <a:p>
            <a:r>
              <a:rPr lang="fr-FR" sz="1600" i="1"/>
              <a:t>données</a:t>
            </a:r>
          </a:p>
        </p:txBody>
      </p:sp>
      <p:sp>
        <p:nvSpPr>
          <p:cNvPr id="10251" name="Text Box 1035"/>
          <p:cNvSpPr txBox="1">
            <a:spLocks noChangeArrowheads="1"/>
          </p:cNvSpPr>
          <p:nvPr/>
        </p:nvSpPr>
        <p:spPr bwMode="auto">
          <a:xfrm>
            <a:off x="3830638" y="3652838"/>
            <a:ext cx="1552575" cy="336550"/>
          </a:xfrm>
          <a:prstGeom prst="rect">
            <a:avLst/>
          </a:prstGeom>
          <a:noFill/>
          <a:ln w="12700">
            <a:noFill/>
            <a:miter lim="800000"/>
            <a:headEnd/>
            <a:tailEnd/>
          </a:ln>
        </p:spPr>
        <p:txBody>
          <a:bodyPr>
            <a:spAutoFit/>
          </a:bodyPr>
          <a:lstStyle/>
          <a:p>
            <a:r>
              <a:rPr lang="fr-FR" sz="1600" i="1"/>
              <a:t>classe de base</a:t>
            </a:r>
          </a:p>
        </p:txBody>
      </p:sp>
      <p:sp>
        <p:nvSpPr>
          <p:cNvPr id="10252" name="Text Box 1036"/>
          <p:cNvSpPr txBox="1">
            <a:spLocks noChangeArrowheads="1"/>
          </p:cNvSpPr>
          <p:nvPr/>
        </p:nvSpPr>
        <p:spPr bwMode="auto">
          <a:xfrm>
            <a:off x="4090988" y="4138613"/>
            <a:ext cx="989012" cy="336550"/>
          </a:xfrm>
          <a:prstGeom prst="rect">
            <a:avLst/>
          </a:prstGeom>
          <a:noFill/>
          <a:ln w="12700">
            <a:noFill/>
            <a:miter lim="800000"/>
            <a:headEnd/>
            <a:tailEnd/>
          </a:ln>
        </p:spPr>
        <p:txBody>
          <a:bodyPr>
            <a:spAutoFit/>
          </a:bodyPr>
          <a:lstStyle/>
          <a:p>
            <a:r>
              <a:rPr lang="fr-FR" sz="1600" i="1"/>
              <a:t>données</a:t>
            </a:r>
          </a:p>
        </p:txBody>
      </p:sp>
      <p:sp>
        <p:nvSpPr>
          <p:cNvPr id="10253" name="Text Box 1037"/>
          <p:cNvSpPr txBox="1">
            <a:spLocks noChangeArrowheads="1"/>
          </p:cNvSpPr>
          <p:nvPr/>
        </p:nvSpPr>
        <p:spPr bwMode="auto">
          <a:xfrm>
            <a:off x="3844925" y="4500563"/>
            <a:ext cx="1554163" cy="336550"/>
          </a:xfrm>
          <a:prstGeom prst="rect">
            <a:avLst/>
          </a:prstGeom>
          <a:noFill/>
          <a:ln w="12700">
            <a:noFill/>
            <a:miter lim="800000"/>
            <a:headEnd/>
            <a:tailEnd/>
          </a:ln>
        </p:spPr>
        <p:txBody>
          <a:bodyPr>
            <a:spAutoFit/>
          </a:bodyPr>
          <a:lstStyle/>
          <a:p>
            <a:r>
              <a:rPr lang="fr-FR" sz="1600" i="1"/>
              <a:t>classe dérivée</a:t>
            </a:r>
          </a:p>
        </p:txBody>
      </p:sp>
      <p:sp>
        <p:nvSpPr>
          <p:cNvPr id="10254" name="Rectangle 1038"/>
          <p:cNvSpPr>
            <a:spLocks noChangeArrowheads="1"/>
          </p:cNvSpPr>
          <p:nvPr/>
        </p:nvSpPr>
        <p:spPr bwMode="blackWhite">
          <a:xfrm>
            <a:off x="3743325" y="5200650"/>
            <a:ext cx="1733550" cy="847725"/>
          </a:xfrm>
          <a:prstGeom prst="rect">
            <a:avLst/>
          </a:prstGeom>
          <a:solidFill>
            <a:schemeClr val="hlink"/>
          </a:solidFill>
          <a:ln w="28575">
            <a:solidFill>
              <a:schemeClr val="tx1"/>
            </a:solidFill>
            <a:miter lim="800000"/>
            <a:headEnd/>
            <a:tailEnd/>
          </a:ln>
        </p:spPr>
        <p:txBody>
          <a:bodyPr wrap="none" anchor="ctr">
            <a:spAutoFit/>
          </a:bodyPr>
          <a:lstStyle/>
          <a:p>
            <a:endParaRPr lang="fr-FR"/>
          </a:p>
        </p:txBody>
      </p:sp>
      <p:sp>
        <p:nvSpPr>
          <p:cNvPr id="10255" name="Text Box 1039"/>
          <p:cNvSpPr txBox="1">
            <a:spLocks noChangeArrowheads="1"/>
          </p:cNvSpPr>
          <p:nvPr/>
        </p:nvSpPr>
        <p:spPr bwMode="auto">
          <a:xfrm>
            <a:off x="3813175" y="5270500"/>
            <a:ext cx="1222375" cy="336550"/>
          </a:xfrm>
          <a:prstGeom prst="rect">
            <a:avLst/>
          </a:prstGeom>
          <a:noFill/>
          <a:ln w="12700">
            <a:noFill/>
            <a:miter lim="800000"/>
            <a:headEnd/>
            <a:tailEnd/>
          </a:ln>
        </p:spPr>
        <p:txBody>
          <a:bodyPr wrap="none">
            <a:spAutoFit/>
          </a:bodyPr>
          <a:lstStyle/>
          <a:p>
            <a:r>
              <a:rPr lang="fr-FR" sz="1600" i="1"/>
              <a:t>… données</a:t>
            </a:r>
          </a:p>
        </p:txBody>
      </p:sp>
      <p:sp>
        <p:nvSpPr>
          <p:cNvPr id="10256" name="Text Box 1040"/>
          <p:cNvSpPr txBox="1">
            <a:spLocks noChangeArrowheads="1"/>
          </p:cNvSpPr>
          <p:nvPr/>
        </p:nvSpPr>
        <p:spPr bwMode="auto">
          <a:xfrm>
            <a:off x="3727450" y="5646738"/>
            <a:ext cx="1538288" cy="336550"/>
          </a:xfrm>
          <a:prstGeom prst="rect">
            <a:avLst/>
          </a:prstGeom>
          <a:noFill/>
          <a:ln w="12700">
            <a:noFill/>
            <a:miter lim="800000"/>
            <a:headEnd/>
            <a:tailEnd/>
          </a:ln>
        </p:spPr>
        <p:txBody>
          <a:bodyPr wrap="none">
            <a:spAutoFit/>
          </a:bodyPr>
          <a:lstStyle/>
          <a:p>
            <a:r>
              <a:rPr lang="fr-FR" sz="1600" i="1"/>
              <a:t>classe de base</a:t>
            </a:r>
          </a:p>
        </p:txBody>
      </p:sp>
      <p:sp>
        <p:nvSpPr>
          <p:cNvPr id="10257" name="Line 1041"/>
          <p:cNvSpPr>
            <a:spLocks noChangeShapeType="1"/>
          </p:cNvSpPr>
          <p:nvPr/>
        </p:nvSpPr>
        <p:spPr bwMode="auto">
          <a:xfrm>
            <a:off x="2647950" y="3449638"/>
            <a:ext cx="1028700" cy="0"/>
          </a:xfrm>
          <a:prstGeom prst="line">
            <a:avLst/>
          </a:prstGeom>
          <a:noFill/>
          <a:ln w="28575">
            <a:solidFill>
              <a:schemeClr val="tx1"/>
            </a:solidFill>
            <a:prstDash val="sysDot"/>
            <a:round/>
            <a:headEnd/>
            <a:tailEnd/>
          </a:ln>
        </p:spPr>
        <p:txBody>
          <a:bodyPr>
            <a:spAutoFit/>
          </a:bodyPr>
          <a:lstStyle/>
          <a:p>
            <a:endParaRPr lang="fr-FR"/>
          </a:p>
        </p:txBody>
      </p:sp>
      <p:sp>
        <p:nvSpPr>
          <p:cNvPr id="10258" name="Line 1042"/>
          <p:cNvSpPr>
            <a:spLocks noChangeShapeType="1"/>
          </p:cNvSpPr>
          <p:nvPr/>
        </p:nvSpPr>
        <p:spPr bwMode="auto">
          <a:xfrm>
            <a:off x="2647950" y="5419725"/>
            <a:ext cx="1028700" cy="0"/>
          </a:xfrm>
          <a:prstGeom prst="line">
            <a:avLst/>
          </a:prstGeom>
          <a:noFill/>
          <a:ln w="28575">
            <a:solidFill>
              <a:schemeClr val="tx1"/>
            </a:solidFill>
            <a:prstDash val="sysDot"/>
            <a:round/>
            <a:headEnd/>
            <a:tailEnd/>
          </a:ln>
        </p:spPr>
        <p:txBody>
          <a:bodyPr>
            <a:spAutoFit/>
          </a:bodyPr>
          <a:lstStyle/>
          <a:p>
            <a:endParaRPr lang="fr-FR"/>
          </a:p>
        </p:txBody>
      </p:sp>
      <p:sp>
        <p:nvSpPr>
          <p:cNvPr id="10259" name="Rectangle 1043"/>
          <p:cNvSpPr>
            <a:spLocks noChangeArrowheads="1"/>
          </p:cNvSpPr>
          <p:nvPr/>
        </p:nvSpPr>
        <p:spPr bwMode="blackWhite">
          <a:xfrm>
            <a:off x="5905500" y="4097338"/>
            <a:ext cx="676275" cy="428625"/>
          </a:xfrm>
          <a:prstGeom prst="rect">
            <a:avLst/>
          </a:prstGeom>
          <a:solidFill>
            <a:schemeClr val="hlink"/>
          </a:solidFill>
          <a:ln w="12700">
            <a:solidFill>
              <a:schemeClr val="tx1"/>
            </a:solidFill>
            <a:miter lim="800000"/>
            <a:headEnd/>
            <a:tailEnd/>
          </a:ln>
        </p:spPr>
        <p:txBody>
          <a:bodyPr anchor="ctr">
            <a:spAutoFit/>
          </a:bodyPr>
          <a:lstStyle/>
          <a:p>
            <a:endParaRPr lang="fr-FR"/>
          </a:p>
        </p:txBody>
      </p:sp>
      <p:sp>
        <p:nvSpPr>
          <p:cNvPr id="10260" name="Oval 1044"/>
          <p:cNvSpPr>
            <a:spLocks noChangeArrowheads="1"/>
          </p:cNvSpPr>
          <p:nvPr/>
        </p:nvSpPr>
        <p:spPr bwMode="black">
          <a:xfrm>
            <a:off x="6105525" y="4173538"/>
            <a:ext cx="266700" cy="266700"/>
          </a:xfrm>
          <a:prstGeom prst="ellipse">
            <a:avLst/>
          </a:prstGeom>
          <a:solidFill>
            <a:schemeClr val="tx1"/>
          </a:solidFill>
          <a:ln w="12700">
            <a:solidFill>
              <a:schemeClr val="tx1"/>
            </a:solidFill>
            <a:round/>
            <a:headEnd/>
            <a:tailEnd/>
          </a:ln>
        </p:spPr>
        <p:txBody>
          <a:bodyPr anchor="ctr">
            <a:spAutoFit/>
          </a:bodyPr>
          <a:lstStyle/>
          <a:p>
            <a:endParaRPr lang="fr-FR"/>
          </a:p>
        </p:txBody>
      </p:sp>
      <p:sp>
        <p:nvSpPr>
          <p:cNvPr id="10261" name="Arc 1045"/>
          <p:cNvSpPr>
            <a:spLocks/>
          </p:cNvSpPr>
          <p:nvPr/>
        </p:nvSpPr>
        <p:spPr bwMode="auto">
          <a:xfrm>
            <a:off x="5491163" y="3663950"/>
            <a:ext cx="749300" cy="581025"/>
          </a:xfrm>
          <a:custGeom>
            <a:avLst/>
            <a:gdLst>
              <a:gd name="T0" fmla="*/ 0 w 22129"/>
              <a:gd name="T1" fmla="*/ 4331 h 21600"/>
              <a:gd name="T2" fmla="*/ 25371706 w 22129"/>
              <a:gd name="T3" fmla="*/ 15629170 h 21600"/>
              <a:gd name="T4" fmla="*/ 606510 w 22129"/>
              <a:gd name="T5" fmla="*/ 15629170 h 21600"/>
              <a:gd name="T6" fmla="*/ 0 60000 65536"/>
              <a:gd name="T7" fmla="*/ 0 60000 65536"/>
              <a:gd name="T8" fmla="*/ 0 60000 65536"/>
              <a:gd name="T9" fmla="*/ 0 w 22129"/>
              <a:gd name="T10" fmla="*/ 0 h 21600"/>
              <a:gd name="T11" fmla="*/ 22129 w 22129"/>
              <a:gd name="T12" fmla="*/ 21600 h 21600"/>
            </a:gdLst>
            <a:ahLst/>
            <a:cxnLst>
              <a:cxn ang="T6">
                <a:pos x="T0" y="T1"/>
              </a:cxn>
              <a:cxn ang="T7">
                <a:pos x="T2" y="T3"/>
              </a:cxn>
              <a:cxn ang="T8">
                <a:pos x="T4" y="T5"/>
              </a:cxn>
            </a:cxnLst>
            <a:rect l="T9" t="T10" r="T11" b="T12"/>
            <a:pathLst>
              <a:path w="22129" h="21600" fill="none" extrusionOk="0">
                <a:moveTo>
                  <a:pt x="0" y="6"/>
                </a:moveTo>
                <a:cubicBezTo>
                  <a:pt x="176" y="2"/>
                  <a:pt x="352" y="-1"/>
                  <a:pt x="529" y="0"/>
                </a:cubicBezTo>
                <a:cubicBezTo>
                  <a:pt x="12458" y="0"/>
                  <a:pt x="22129" y="9670"/>
                  <a:pt x="22129" y="21600"/>
                </a:cubicBezTo>
              </a:path>
              <a:path w="22129" h="21600" stroke="0" extrusionOk="0">
                <a:moveTo>
                  <a:pt x="0" y="6"/>
                </a:moveTo>
                <a:cubicBezTo>
                  <a:pt x="176" y="2"/>
                  <a:pt x="352" y="-1"/>
                  <a:pt x="529" y="0"/>
                </a:cubicBezTo>
                <a:cubicBezTo>
                  <a:pt x="12458" y="0"/>
                  <a:pt x="22129" y="9670"/>
                  <a:pt x="22129" y="21600"/>
                </a:cubicBezTo>
                <a:lnTo>
                  <a:pt x="529" y="21600"/>
                </a:lnTo>
                <a:close/>
              </a:path>
            </a:pathLst>
          </a:custGeom>
          <a:noFill/>
          <a:ln w="28575">
            <a:solidFill>
              <a:schemeClr val="tx1"/>
            </a:solidFill>
            <a:round/>
            <a:headEnd type="triangle" w="lg" len="med"/>
            <a:tailEnd/>
          </a:ln>
        </p:spPr>
        <p:txBody>
          <a:bodyPr anchor="ctr">
            <a:spAutoFit/>
          </a:bodyPr>
          <a:lstStyle/>
          <a:p>
            <a:endParaRPr lang="fr-F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87" name="Rectangle 15"/>
          <p:cNvSpPr>
            <a:spLocks noGrp="1" noChangeArrowheads="1"/>
          </p:cNvSpPr>
          <p:nvPr>
            <p:ph type="title"/>
          </p:nvPr>
        </p:nvSpPr>
        <p:spPr/>
        <p:txBody>
          <a:bodyPr/>
          <a:lstStyle/>
          <a:p>
            <a:pPr>
              <a:defRPr/>
            </a:pPr>
            <a:r>
              <a:rPr lang="fr-FR"/>
              <a:t>Utilisation des références sur </a:t>
            </a:r>
            <a:r>
              <a:rPr lang="fr-FR">
                <a:latin typeface="Courier New" pitchFamily="49" charset="0"/>
              </a:rPr>
              <a:t>Wagon</a:t>
            </a:r>
          </a:p>
        </p:txBody>
      </p:sp>
      <p:sp>
        <p:nvSpPr>
          <p:cNvPr id="11266" name="Rectangle 2"/>
          <p:cNvSpPr>
            <a:spLocks noGrp="1" noChangeArrowheads="1"/>
          </p:cNvSpPr>
          <p:nvPr>
            <p:ph idx="1"/>
          </p:nvPr>
        </p:nvSpPr>
        <p:spPr>
          <a:xfrm>
            <a:off x="279400" y="1312863"/>
            <a:ext cx="8599488" cy="5102225"/>
          </a:xfrm>
        </p:spPr>
        <p:txBody>
          <a:bodyPr/>
          <a:lstStyle/>
          <a:p>
            <a:pPr>
              <a:spcBef>
                <a:spcPts val="1200"/>
              </a:spcBef>
              <a:spcAft>
                <a:spcPts val="300"/>
              </a:spcAft>
              <a:buFontTx/>
              <a:buChar char="•"/>
              <a:tabLst>
                <a:tab pos="577850" algn="l"/>
              </a:tabLst>
            </a:pPr>
            <a:r>
              <a:rPr lang="fr-FR" dirty="0">
                <a:cs typeface="Arial" charset="0"/>
              </a:rPr>
              <a:t>Le polymorphisme fait gagner du temps car nous n’avons pas à déterminer le type de l’objet pour obtenir le comportement correct</a:t>
            </a: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Char char="•"/>
              <a:tabLst>
                <a:tab pos="577850" algn="l"/>
              </a:tabLst>
            </a:pPr>
            <a:endParaRPr lang="fr-FR" dirty="0">
              <a:cs typeface="Arial" charset="0"/>
            </a:endParaRPr>
          </a:p>
          <a:p>
            <a:pPr>
              <a:spcBef>
                <a:spcPts val="1200"/>
              </a:spcBef>
              <a:spcAft>
                <a:spcPts val="300"/>
              </a:spcAft>
              <a:buFontTx/>
              <a:buNone/>
              <a:tabLst>
                <a:tab pos="577850" algn="l"/>
              </a:tabLst>
            </a:pPr>
            <a:r>
              <a:rPr lang="fr-FR" dirty="0">
                <a:cs typeface="Arial" charset="0"/>
              </a:rPr>
              <a:t>		Ceci est particulièrement utile avec des tableaux ou des collections</a:t>
            </a:r>
            <a:br>
              <a:rPr lang="fr-FR" dirty="0">
                <a:cs typeface="Arial" charset="0"/>
              </a:rPr>
            </a:br>
            <a:r>
              <a:rPr lang="fr-FR" dirty="0">
                <a:cs typeface="Arial" charset="0"/>
              </a:rPr>
              <a:t>     d’objets appartenant à la même hiérarchie d’héritage</a:t>
            </a:r>
            <a:endParaRPr lang="fr-FR" dirty="0"/>
          </a:p>
        </p:txBody>
      </p:sp>
      <p:sp>
        <p:nvSpPr>
          <p:cNvPr id="310275" name="Rectangle 3"/>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310276" name="Rectangle 4"/>
          <p:cNvSpPr>
            <a:spLocks noChangeArrowheads="1"/>
          </p:cNvSpPr>
          <p:nvPr/>
        </p:nvSpPr>
        <p:spPr bwMode="blackWhite">
          <a:xfrm>
            <a:off x="635000" y="2298700"/>
            <a:ext cx="6438900" cy="319405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fr-FR" sz="1600" b="1" noProof="1">
                <a:latin typeface="Courier New" pitchFamily="49" charset="0"/>
              </a:rPr>
              <a:t>using </a:t>
            </a:r>
            <a:r>
              <a:rPr lang="fr-FR" sz="1600" noProof="1">
                <a:latin typeface="Courier New" pitchFamily="49" charset="0"/>
              </a:rPr>
              <a:t>System;</a:t>
            </a:r>
          </a:p>
          <a:p>
            <a:pPr>
              <a:lnSpc>
                <a:spcPct val="90000"/>
              </a:lnSpc>
            </a:pPr>
            <a:r>
              <a:rPr lang="fr-FR" sz="1600" b="1" noProof="1">
                <a:latin typeface="Courier New" pitchFamily="49" charset="0"/>
              </a:rPr>
              <a:t>namespace </a:t>
            </a:r>
            <a:r>
              <a:rPr lang="fr-FR" sz="1600" noProof="1">
                <a:latin typeface="Courier New" pitchFamily="49" charset="0"/>
              </a:rPr>
              <a:t>Trains</a:t>
            </a:r>
          </a:p>
          <a:p>
            <a:pPr>
              <a:lnSpc>
                <a:spcPct val="90000"/>
              </a:lnSpc>
            </a:pPr>
            <a:r>
              <a:rPr lang="fr-FR" sz="1600" noProof="1">
                <a:latin typeface="Courier New" pitchFamily="49" charset="0"/>
              </a:rPr>
              <a:t>{</a:t>
            </a:r>
          </a:p>
          <a:p>
            <a:pPr>
              <a:lnSpc>
                <a:spcPct val="90000"/>
              </a:lnSpc>
            </a:pPr>
            <a:r>
              <a:rPr lang="fr-FR" sz="1600" b="1" noProof="1">
                <a:latin typeface="Courier New" pitchFamily="49" charset="0"/>
              </a:rPr>
              <a:t>  public class</a:t>
            </a:r>
            <a:r>
              <a:rPr lang="fr-FR" sz="1600" noProof="1">
                <a:latin typeface="Courier New" pitchFamily="49" charset="0"/>
              </a:rPr>
              <a:t> Wagon</a:t>
            </a:r>
          </a:p>
          <a:p>
            <a:pPr>
              <a:lnSpc>
                <a:spcPct val="90000"/>
              </a:lnSpc>
            </a:pPr>
            <a:r>
              <a:rPr lang="fr-FR" sz="1600" noProof="1">
                <a:latin typeface="Courier New" pitchFamily="49" charset="0"/>
              </a:rPr>
              <a:t>  {</a:t>
            </a:r>
          </a:p>
          <a:p>
            <a:pPr>
              <a:lnSpc>
                <a:spcPct val="90000"/>
              </a:lnSpc>
            </a:pPr>
            <a:r>
              <a:rPr lang="fr-FR" sz="1600" b="1" noProof="1">
                <a:latin typeface="Courier New" pitchFamily="49" charset="0"/>
              </a:rPr>
              <a:t>    public static void </a:t>
            </a:r>
            <a:r>
              <a:rPr lang="fr-FR" sz="1600" noProof="1">
                <a:latin typeface="Courier New" pitchFamily="49" charset="0"/>
              </a:rPr>
              <a:t>Main()</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r>
              <a:rPr lang="fr-FR" sz="1600">
                <a:latin typeface="Courier New" pitchFamily="49" charset="0"/>
              </a:rPr>
              <a:t>List&lt;W</a:t>
            </a:r>
            <a:r>
              <a:rPr lang="fr-FR" sz="1600" noProof="1">
                <a:latin typeface="Courier New" pitchFamily="49" charset="0"/>
              </a:rPr>
              <a:t>agon</a:t>
            </a:r>
            <a:r>
              <a:rPr lang="fr-FR" sz="1600">
                <a:latin typeface="Courier New" pitchFamily="49" charset="0"/>
              </a:rPr>
              <a:t>&gt;</a:t>
            </a:r>
            <a:r>
              <a:rPr lang="fr-FR" sz="1600" noProof="1">
                <a:latin typeface="Courier New" pitchFamily="49" charset="0"/>
              </a:rPr>
              <a:t> wagons = unTrain.GetWagons();</a:t>
            </a:r>
          </a:p>
          <a:p>
            <a:pPr>
              <a:lnSpc>
                <a:spcPct val="90000"/>
              </a:lnSpc>
            </a:pPr>
            <a:r>
              <a:rPr lang="fr-FR" sz="1600" noProof="1">
                <a:latin typeface="Courier New" pitchFamily="49" charset="0"/>
              </a:rPr>
              <a:t>      </a:t>
            </a:r>
            <a:r>
              <a:rPr lang="fr-FR" sz="1600" b="1" noProof="1">
                <a:latin typeface="Courier New" pitchFamily="49" charset="0"/>
              </a:rPr>
              <a:t>double </a:t>
            </a:r>
            <a:r>
              <a:rPr lang="fr-FR" sz="1600" noProof="1">
                <a:latin typeface="Courier New" pitchFamily="49" charset="0"/>
              </a:rPr>
              <a:t>totalVolume = 0</a:t>
            </a:r>
            <a:r>
              <a:rPr lang="fr-FR" sz="1600">
                <a:latin typeface="Courier New" pitchFamily="49" charset="0"/>
              </a:rPr>
              <a:t>.0</a:t>
            </a:r>
            <a:r>
              <a:rPr lang="fr-FR" sz="1600" noProof="1">
                <a:latin typeface="Courier New" pitchFamily="49" charset="0"/>
              </a:rPr>
              <a:t>;</a:t>
            </a:r>
          </a:p>
          <a:p>
            <a:pPr>
              <a:lnSpc>
                <a:spcPct val="90000"/>
              </a:lnSpc>
            </a:pPr>
            <a:r>
              <a:rPr lang="fr-FR" sz="1600" noProof="1">
                <a:latin typeface="Courier New" pitchFamily="49" charset="0"/>
              </a:rPr>
              <a:t>      </a:t>
            </a:r>
            <a:r>
              <a:rPr lang="fr-FR" sz="1600" b="1" noProof="1">
                <a:latin typeface="Courier New" pitchFamily="49" charset="0"/>
              </a:rPr>
              <a:t>foreach</a:t>
            </a:r>
            <a:r>
              <a:rPr lang="fr-FR" sz="1600" noProof="1">
                <a:latin typeface="Courier New" pitchFamily="49" charset="0"/>
              </a:rPr>
              <a:t> (Wagon w </a:t>
            </a:r>
            <a:r>
              <a:rPr lang="fr-FR" sz="1600" b="1" noProof="1">
                <a:latin typeface="Courier New" pitchFamily="49" charset="0"/>
              </a:rPr>
              <a:t>in</a:t>
            </a:r>
            <a:r>
              <a:rPr lang="fr-FR" sz="1600" noProof="1">
                <a:latin typeface="Courier New" pitchFamily="49" charset="0"/>
              </a:rPr>
              <a:t> wagons)</a:t>
            </a:r>
          </a:p>
          <a:p>
            <a:pPr>
              <a:lnSpc>
                <a:spcPct val="90000"/>
              </a:lnSpc>
            </a:pPr>
            <a:r>
              <a:rPr lang="fr-FR" sz="1600" noProof="1">
                <a:latin typeface="Courier New" pitchFamily="49" charset="0"/>
              </a:rPr>
              <a:t>          totalVolume += w.Volume;</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a:t>
            </a:r>
          </a:p>
        </p:txBody>
      </p:sp>
      <p:sp>
        <p:nvSpPr>
          <p:cNvPr id="11269" name="AutoShape 5"/>
          <p:cNvSpPr>
            <a:spLocks noChangeArrowheads="1"/>
          </p:cNvSpPr>
          <p:nvPr/>
        </p:nvSpPr>
        <p:spPr bwMode="blackWhite">
          <a:xfrm>
            <a:off x="5424488" y="2235200"/>
            <a:ext cx="3508375" cy="955675"/>
          </a:xfrm>
          <a:prstGeom prst="wedgeRectCallout">
            <a:avLst>
              <a:gd name="adj1" fmla="val -72125"/>
              <a:gd name="adj2" fmla="val 116611"/>
            </a:avLst>
          </a:prstGeom>
          <a:solidFill>
            <a:schemeClr val="hlink"/>
          </a:solidFill>
          <a:ln w="12700">
            <a:solidFill>
              <a:schemeClr val="tx1"/>
            </a:solidFill>
            <a:miter lim="800000"/>
            <a:headEnd/>
            <a:tailEnd/>
          </a:ln>
        </p:spPr>
        <p:txBody>
          <a:bodyPr>
            <a:spAutoFit/>
          </a:bodyPr>
          <a:lstStyle/>
          <a:p>
            <a:r>
              <a:rPr lang="fr-FR" b="1"/>
              <a:t>Obtention d’une collection de wagons. Nous ne savons pas (et c’est inutile) s’il s’agit de citernes, de fourgons ou de toute autre forme de wagons</a:t>
            </a:r>
          </a:p>
        </p:txBody>
      </p:sp>
      <p:sp>
        <p:nvSpPr>
          <p:cNvPr id="11270" name="AutoShape 6"/>
          <p:cNvSpPr>
            <a:spLocks noChangeArrowheads="1"/>
          </p:cNvSpPr>
          <p:nvPr/>
        </p:nvSpPr>
        <p:spPr bwMode="blackWhite">
          <a:xfrm>
            <a:off x="5637213" y="4821238"/>
            <a:ext cx="2322512" cy="754062"/>
          </a:xfrm>
          <a:prstGeom prst="wedgeRectCallout">
            <a:avLst>
              <a:gd name="adj1" fmla="val -97917"/>
              <a:gd name="adj2" fmla="val -53370"/>
            </a:avLst>
          </a:prstGeom>
          <a:solidFill>
            <a:schemeClr val="hlink"/>
          </a:solidFill>
          <a:ln w="12700">
            <a:solidFill>
              <a:schemeClr val="tx1"/>
            </a:solidFill>
            <a:miter lim="800000"/>
            <a:headEnd/>
            <a:tailEnd/>
          </a:ln>
        </p:spPr>
        <p:txBody>
          <a:bodyPr/>
          <a:lstStyle/>
          <a:p>
            <a:r>
              <a:rPr lang="fr-FR" b="1" dirty="0"/>
              <a:t>Nous obtiendrons le volume correct, quel que soit le type de wagon</a:t>
            </a:r>
            <a:endParaRPr lang="fr-FR" b="1" dirty="0">
              <a:latin typeface="Courier New" pitchFamily="49" charset="0"/>
            </a:endParaRPr>
          </a:p>
        </p:txBody>
      </p:sp>
      <p:grpSp>
        <p:nvGrpSpPr>
          <p:cNvPr id="11271" name="Group 7"/>
          <p:cNvGrpSpPr>
            <a:grpSpLocks/>
          </p:cNvGrpSpPr>
          <p:nvPr/>
        </p:nvGrpSpPr>
        <p:grpSpPr bwMode="auto">
          <a:xfrm>
            <a:off x="398463" y="5856288"/>
            <a:ext cx="406400" cy="406400"/>
            <a:chOff x="3240" y="2712"/>
            <a:chExt cx="312" cy="312"/>
          </a:xfrm>
        </p:grpSpPr>
        <p:sp>
          <p:nvSpPr>
            <p:cNvPr id="11273" name="Oval 8"/>
            <p:cNvSpPr>
              <a:spLocks noChangeArrowheads="1"/>
            </p:cNvSpPr>
            <p:nvPr/>
          </p:nvSpPr>
          <p:spPr bwMode="blackWhite">
            <a:xfrm>
              <a:off x="3240" y="2712"/>
              <a:ext cx="312" cy="312"/>
            </a:xfrm>
            <a:prstGeom prst="ellipse">
              <a:avLst/>
            </a:prstGeom>
            <a:solidFill>
              <a:srgbClr val="00FF99"/>
            </a:solidFill>
            <a:ln w="38100">
              <a:solidFill>
                <a:schemeClr val="tx1"/>
              </a:solidFill>
              <a:round/>
              <a:headEnd/>
              <a:tailEnd/>
            </a:ln>
          </p:spPr>
          <p:txBody>
            <a:bodyPr wrap="none" anchor="ctr">
              <a:spAutoFit/>
            </a:bodyPr>
            <a:lstStyle/>
            <a:p>
              <a:endParaRPr lang="fr-FR"/>
            </a:p>
          </p:txBody>
        </p:sp>
        <p:grpSp>
          <p:nvGrpSpPr>
            <p:cNvPr id="11274" name="Group 9"/>
            <p:cNvGrpSpPr>
              <a:grpSpLocks/>
            </p:cNvGrpSpPr>
            <p:nvPr/>
          </p:nvGrpSpPr>
          <p:grpSpPr bwMode="auto">
            <a:xfrm rot="-1479590">
              <a:off x="3258" y="2742"/>
              <a:ext cx="276" cy="252"/>
              <a:chOff x="2874" y="2694"/>
              <a:chExt cx="276" cy="252"/>
            </a:xfrm>
          </p:grpSpPr>
          <p:sp>
            <p:nvSpPr>
              <p:cNvPr id="11278" name="AutoShape 10"/>
              <p:cNvSpPr>
                <a:spLocks noChangeArrowheads="1"/>
              </p:cNvSpPr>
              <p:nvPr/>
            </p:nvSpPr>
            <p:spPr bwMode="hidden">
              <a:xfrm>
                <a:off x="2874" y="2694"/>
                <a:ext cx="120" cy="252"/>
              </a:xfrm>
              <a:prstGeom prst="moon">
                <a:avLst>
                  <a:gd name="adj" fmla="val 25000"/>
                </a:avLst>
              </a:prstGeom>
              <a:solidFill>
                <a:srgbClr val="00CC99"/>
              </a:solidFill>
              <a:ln w="12700">
                <a:noFill/>
                <a:miter lim="800000"/>
                <a:headEnd/>
                <a:tailEnd/>
              </a:ln>
            </p:spPr>
            <p:txBody>
              <a:bodyPr anchor="ctr">
                <a:spAutoFit/>
              </a:bodyPr>
              <a:lstStyle/>
              <a:p>
                <a:endParaRPr lang="fr-FR"/>
              </a:p>
            </p:txBody>
          </p:sp>
          <p:sp>
            <p:nvSpPr>
              <p:cNvPr id="11279" name="AutoShape 11"/>
              <p:cNvSpPr>
                <a:spLocks noChangeArrowheads="1"/>
              </p:cNvSpPr>
              <p:nvPr/>
            </p:nvSpPr>
            <p:spPr bwMode="hidden">
              <a:xfrm flipH="1">
                <a:off x="3030" y="2694"/>
                <a:ext cx="120" cy="252"/>
              </a:xfrm>
              <a:prstGeom prst="moon">
                <a:avLst>
                  <a:gd name="adj" fmla="val 25000"/>
                </a:avLst>
              </a:prstGeom>
              <a:solidFill>
                <a:srgbClr val="D9FFEC"/>
              </a:solidFill>
              <a:ln w="12700">
                <a:noFill/>
                <a:miter lim="800000"/>
                <a:headEnd/>
                <a:tailEnd/>
              </a:ln>
            </p:spPr>
            <p:txBody>
              <a:bodyPr anchor="ctr">
                <a:spAutoFit/>
              </a:bodyPr>
              <a:lstStyle/>
              <a:p>
                <a:endParaRPr lang="fr-FR"/>
              </a:p>
            </p:txBody>
          </p:sp>
        </p:grpSp>
        <p:sp>
          <p:nvSpPr>
            <p:cNvPr id="11275" name="Oval 12"/>
            <p:cNvSpPr>
              <a:spLocks noChangeArrowheads="1"/>
            </p:cNvSpPr>
            <p:nvPr/>
          </p:nvSpPr>
          <p:spPr bwMode="auto">
            <a:xfrm>
              <a:off x="3318"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11276" name="Oval 13"/>
            <p:cNvSpPr>
              <a:spLocks noChangeArrowheads="1"/>
            </p:cNvSpPr>
            <p:nvPr/>
          </p:nvSpPr>
          <p:spPr bwMode="auto">
            <a:xfrm>
              <a:off x="3414" y="2784"/>
              <a:ext cx="56" cy="56"/>
            </a:xfrm>
            <a:prstGeom prst="ellipse">
              <a:avLst/>
            </a:prstGeom>
            <a:solidFill>
              <a:schemeClr val="tx1"/>
            </a:solidFill>
            <a:ln w="12700">
              <a:solidFill>
                <a:schemeClr val="tx1"/>
              </a:solidFill>
              <a:round/>
              <a:headEnd/>
              <a:tailEnd/>
            </a:ln>
          </p:spPr>
          <p:txBody>
            <a:bodyPr wrap="none" anchor="ctr">
              <a:spAutoFit/>
            </a:bodyPr>
            <a:lstStyle/>
            <a:p>
              <a:endParaRPr lang="fr-FR"/>
            </a:p>
          </p:txBody>
        </p:sp>
        <p:sp>
          <p:nvSpPr>
            <p:cNvPr id="11277" name="AutoShape 14"/>
            <p:cNvSpPr>
              <a:spLocks noChangeArrowheads="1"/>
            </p:cNvSpPr>
            <p:nvPr/>
          </p:nvSpPr>
          <p:spPr bwMode="auto">
            <a:xfrm rot="-5400000">
              <a:off x="3342" y="2820"/>
              <a:ext cx="108" cy="192"/>
            </a:xfrm>
            <a:prstGeom prst="moon">
              <a:avLst>
                <a:gd name="adj" fmla="val 27778"/>
              </a:avLst>
            </a:prstGeom>
            <a:solidFill>
              <a:schemeClr val="tx1"/>
            </a:solidFill>
            <a:ln w="12700">
              <a:solidFill>
                <a:schemeClr val="tx1"/>
              </a:solidFill>
              <a:miter lim="800000"/>
              <a:headEnd/>
              <a:tailEnd/>
            </a:ln>
          </p:spPr>
          <p:txBody>
            <a:bodyPr wrap="none" anchor="ctr">
              <a:spAutoFit/>
            </a:bodyPr>
            <a:lstStyle/>
            <a:p>
              <a:endParaRPr lang="fr-F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050"/>
          <p:cNvSpPr>
            <a:spLocks noGrp="1" noChangeArrowheads="1"/>
          </p:cNvSpPr>
          <p:nvPr>
            <p:ph type="title"/>
          </p:nvPr>
        </p:nvSpPr>
        <p:spPr/>
        <p:txBody>
          <a:bodyPr/>
          <a:lstStyle/>
          <a:p>
            <a:r>
              <a:rPr lang="fr-FR"/>
              <a:t>Sous-typage : L’opérateur </a:t>
            </a:r>
            <a:r>
              <a:rPr lang="fr-FR">
                <a:latin typeface="Courier New" pitchFamily="49" charset="0"/>
              </a:rPr>
              <a:t>is</a:t>
            </a:r>
          </a:p>
        </p:txBody>
      </p:sp>
      <p:sp>
        <p:nvSpPr>
          <p:cNvPr id="12291" name="Rectangle 2051"/>
          <p:cNvSpPr>
            <a:spLocks noGrp="1" noChangeArrowheads="1"/>
          </p:cNvSpPr>
          <p:nvPr>
            <p:ph idx="1"/>
          </p:nvPr>
        </p:nvSpPr>
        <p:spPr>
          <a:xfrm>
            <a:off x="279400" y="1312863"/>
            <a:ext cx="8599488" cy="2146300"/>
          </a:xfrm>
        </p:spPr>
        <p:txBody>
          <a:bodyPr/>
          <a:lstStyle/>
          <a:p>
            <a:r>
              <a:rPr lang="fr-FR"/>
              <a:t>Il faut toutefois sous-typer vers une référence de </a:t>
            </a:r>
            <a:r>
              <a:rPr lang="fr-FR">
                <a:latin typeface="Courier New" pitchFamily="49" charset="0"/>
              </a:rPr>
              <a:t>Citerne</a:t>
            </a:r>
            <a:r>
              <a:rPr lang="fr-FR"/>
              <a:t> pour pouvoir invoquer un comportement spécifique à une </a:t>
            </a:r>
            <a:r>
              <a:rPr lang="fr-FR">
                <a:latin typeface="Courier New" pitchFamily="49" charset="0"/>
              </a:rPr>
              <a:t>Citerne</a:t>
            </a:r>
            <a:endParaRPr lang="fr-FR" b="0">
              <a:latin typeface="Courier New" pitchFamily="49" charset="0"/>
            </a:endParaRPr>
          </a:p>
          <a:p>
            <a:r>
              <a:rPr lang="fr-FR"/>
              <a:t>La propriété </a:t>
            </a:r>
            <a:r>
              <a:rPr lang="fr-FR">
                <a:latin typeface="Courier New" pitchFamily="49" charset="0"/>
              </a:rPr>
              <a:t>Rayon</a:t>
            </a:r>
            <a:r>
              <a:rPr lang="fr-FR"/>
              <a:t> ne fait pas partie de l’interface de </a:t>
            </a:r>
            <a:r>
              <a:rPr lang="fr-FR">
                <a:latin typeface="Courier New" pitchFamily="49" charset="0"/>
              </a:rPr>
              <a:t>Wagon</a:t>
            </a:r>
          </a:p>
          <a:p>
            <a:pPr lvl="1"/>
            <a:r>
              <a:rPr lang="fr-FR"/>
              <a:t>On ne peut demander son rayon qu’à une </a:t>
            </a:r>
            <a:r>
              <a:rPr lang="fr-FR">
                <a:latin typeface="Courier New" pitchFamily="49" charset="0"/>
              </a:rPr>
              <a:t>Citerne</a:t>
            </a:r>
          </a:p>
          <a:p>
            <a:pPr lvl="2"/>
            <a:r>
              <a:rPr lang="fr-FR"/>
              <a:t>Ou à un objet dérivé de </a:t>
            </a:r>
            <a:r>
              <a:rPr lang="fr-FR">
                <a:latin typeface="Courier New" pitchFamily="49" charset="0"/>
              </a:rPr>
              <a:t>Citerne</a:t>
            </a:r>
          </a:p>
          <a:p>
            <a:r>
              <a:rPr lang="fr-FR"/>
              <a:t>Utilisation possible de l’opérateur </a:t>
            </a:r>
            <a:r>
              <a:rPr lang="fr-FR">
                <a:latin typeface="Courier New" pitchFamily="49" charset="0"/>
              </a:rPr>
              <a:t>is</a:t>
            </a:r>
            <a:r>
              <a:rPr lang="fr-FR"/>
              <a:t> et d’un sous-typage</a:t>
            </a:r>
          </a:p>
        </p:txBody>
      </p:sp>
      <p:sp>
        <p:nvSpPr>
          <p:cNvPr id="316420" name="Rectangle 2052"/>
          <p:cNvSpPr>
            <a:spLocks noChangeArrowheads="1"/>
          </p:cNvSpPr>
          <p:nvPr/>
        </p:nvSpPr>
        <p:spPr bwMode="blackWhite">
          <a:xfrm>
            <a:off x="684213" y="3638550"/>
            <a:ext cx="7366000" cy="2532063"/>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sz="1600" b="1" noProof="1">
                <a:latin typeface="Courier New" pitchFamily="49" charset="0"/>
              </a:rPr>
              <a:t>public static void Main()</a:t>
            </a:r>
          </a:p>
          <a:p>
            <a:pPr>
              <a:lnSpc>
                <a:spcPct val="90000"/>
              </a:lnSpc>
              <a:defRPr/>
            </a:pPr>
            <a:r>
              <a:rPr lang="fr-FR" sz="1600" noProof="1">
                <a:latin typeface="Courier New" pitchFamily="49" charset="0"/>
              </a:rPr>
              <a:t>{</a:t>
            </a:r>
          </a:p>
          <a:p>
            <a:pPr>
              <a:lnSpc>
                <a:spcPct val="90000"/>
              </a:lnSpc>
              <a:defRPr/>
            </a:pPr>
            <a:r>
              <a:rPr lang="fr-FR" sz="1600" noProof="1">
                <a:latin typeface="Courier New" pitchFamily="49" charset="0"/>
              </a:rPr>
              <a:t>  Wagon w = unTrain.GetWagon();</a:t>
            </a:r>
          </a:p>
          <a:p>
            <a:pPr>
              <a:lnSpc>
                <a:spcPct val="90000"/>
              </a:lnSpc>
              <a:defRPr/>
            </a:pPr>
            <a:r>
              <a:rPr lang="fr-FR" sz="1600" noProof="1">
                <a:latin typeface="Courier New" pitchFamily="49" charset="0"/>
              </a:rPr>
              <a:t>  … </a:t>
            </a:r>
            <a:r>
              <a:rPr lang="fr-FR" sz="1600" i="1" noProof="1">
                <a:latin typeface="Courier New" pitchFamily="49" charset="0"/>
              </a:rPr>
              <a:t>instructions</a:t>
            </a:r>
            <a:r>
              <a:rPr lang="fr-FR" sz="1600" noProof="1">
                <a:latin typeface="Courier New" pitchFamily="49" charset="0"/>
              </a:rPr>
              <a:t> …</a:t>
            </a:r>
          </a:p>
          <a:p>
            <a:pPr>
              <a:lnSpc>
                <a:spcPct val="90000"/>
              </a:lnSpc>
              <a:defRPr/>
            </a:pPr>
            <a:r>
              <a:rPr lang="fr-FR" sz="1600" noProof="1">
                <a:latin typeface="Courier New" pitchFamily="49" charset="0"/>
              </a:rPr>
              <a:t>  </a:t>
            </a:r>
            <a:r>
              <a:rPr lang="fr-FR" sz="1600" b="1" noProof="1">
                <a:latin typeface="Courier New" pitchFamily="49" charset="0"/>
              </a:rPr>
              <a:t>if</a:t>
            </a:r>
            <a:r>
              <a:rPr lang="fr-FR" sz="1600" noProof="1">
                <a:latin typeface="Courier New" pitchFamily="49" charset="0"/>
              </a:rPr>
              <a:t> (w </a:t>
            </a:r>
            <a:r>
              <a:rPr lang="fr-FR" sz="1600" b="1" noProof="1">
                <a:latin typeface="Courier New" pitchFamily="49" charset="0"/>
              </a:rPr>
              <a:t>is</a:t>
            </a:r>
            <a:r>
              <a:rPr lang="fr-FR" sz="1600" noProof="1">
                <a:latin typeface="Courier New" pitchFamily="49" charset="0"/>
              </a:rPr>
              <a:t> Citerne)</a:t>
            </a:r>
          </a:p>
          <a:p>
            <a:pPr>
              <a:lnSpc>
                <a:spcPct val="90000"/>
              </a:lnSpc>
              <a:defRPr/>
            </a:pPr>
            <a:r>
              <a:rPr lang="fr-FR" sz="1600" noProof="1">
                <a:latin typeface="Courier New" pitchFamily="49" charset="0"/>
              </a:rPr>
              <a:t>  {</a:t>
            </a:r>
          </a:p>
          <a:p>
            <a:pPr>
              <a:lnSpc>
                <a:spcPct val="90000"/>
              </a:lnSpc>
              <a:defRPr/>
            </a:pPr>
            <a:r>
              <a:rPr lang="fr-FR" sz="1600" noProof="1">
                <a:latin typeface="Courier New" pitchFamily="49" charset="0"/>
              </a:rPr>
              <a:t>    Citerne cit = (Citerne) w;</a:t>
            </a:r>
          </a:p>
          <a:p>
            <a:pPr>
              <a:lnSpc>
                <a:spcPct val="90000"/>
              </a:lnSpc>
              <a:defRPr/>
            </a:pPr>
            <a:r>
              <a:rPr lang="fr-FR" sz="1600" noProof="1">
                <a:latin typeface="Courier New" pitchFamily="49" charset="0"/>
              </a:rPr>
              <a:t>    </a:t>
            </a:r>
            <a:r>
              <a:rPr lang="fr-FR" sz="1600" b="1" noProof="1">
                <a:latin typeface="Courier New" pitchFamily="49" charset="0"/>
              </a:rPr>
              <a:t>int</a:t>
            </a:r>
            <a:r>
              <a:rPr lang="fr-FR" sz="1600" noProof="1">
                <a:latin typeface="Courier New" pitchFamily="49" charset="0"/>
              </a:rPr>
              <a:t> rayon = cit.Rayon;</a:t>
            </a:r>
          </a:p>
          <a:p>
            <a:pPr>
              <a:lnSpc>
                <a:spcPct val="90000"/>
              </a:lnSpc>
              <a:defRPr/>
            </a:pPr>
            <a:r>
              <a:rPr lang="fr-FR" sz="1600" noProof="1">
                <a:latin typeface="Courier New" pitchFamily="49" charset="0"/>
              </a:rPr>
              <a:t>    … </a:t>
            </a:r>
            <a:r>
              <a:rPr lang="fr-FR" sz="1600" i="1" noProof="1">
                <a:latin typeface="Courier New" pitchFamily="49" charset="0"/>
              </a:rPr>
              <a:t>instructions</a:t>
            </a:r>
            <a:r>
              <a:rPr lang="fr-FR" sz="1600" noProof="1">
                <a:latin typeface="Courier New" pitchFamily="49" charset="0"/>
              </a:rPr>
              <a:t> …</a:t>
            </a:r>
          </a:p>
          <a:p>
            <a:pPr>
              <a:lnSpc>
                <a:spcPct val="90000"/>
              </a:lnSpc>
              <a:defRPr/>
            </a:pPr>
            <a:r>
              <a:rPr lang="fr-FR" sz="1600" noProof="1">
                <a:latin typeface="Courier New" pitchFamily="49" charset="0"/>
              </a:rPr>
              <a:t>  }</a:t>
            </a:r>
          </a:p>
          <a:p>
            <a:pPr>
              <a:lnSpc>
                <a:spcPct val="90000"/>
              </a:lnSpc>
              <a:defRPr/>
            </a:pPr>
            <a:r>
              <a:rPr lang="fr-FR" sz="1600" noProof="1">
                <a:latin typeface="Courier New" pitchFamily="49" charset="0"/>
              </a:rPr>
              <a:t>}</a:t>
            </a:r>
          </a:p>
        </p:txBody>
      </p:sp>
      <p:sp>
        <p:nvSpPr>
          <p:cNvPr id="12293" name="Rectangle 2054"/>
          <p:cNvSpPr>
            <a:spLocks noChangeArrowheads="1"/>
          </p:cNvSpPr>
          <p:nvPr/>
        </p:nvSpPr>
        <p:spPr bwMode="auto">
          <a:xfrm>
            <a:off x="3276600" y="4487863"/>
            <a:ext cx="3114675" cy="336550"/>
          </a:xfrm>
          <a:prstGeom prst="rect">
            <a:avLst/>
          </a:prstGeom>
          <a:noFill/>
          <a:ln w="12700">
            <a:noFill/>
            <a:miter lim="800000"/>
            <a:headEnd/>
            <a:tailEnd/>
          </a:ln>
        </p:spPr>
        <p:txBody>
          <a:bodyPr>
            <a:spAutoFit/>
          </a:bodyPr>
          <a:lstStyle/>
          <a:p>
            <a:r>
              <a:rPr lang="fr-FR" sz="1600">
                <a:sym typeface="Wingdings" pitchFamily="2" charset="2"/>
              </a:rPr>
              <a:t></a:t>
            </a:r>
            <a:r>
              <a:rPr lang="fr-FR" sz="1600"/>
              <a:t> </a:t>
            </a:r>
            <a:r>
              <a:rPr lang="fr-FR" sz="1600" b="1"/>
              <a:t>Est-ce une citerne ?</a:t>
            </a:r>
          </a:p>
        </p:txBody>
      </p:sp>
      <p:sp>
        <p:nvSpPr>
          <p:cNvPr id="12294" name="Rectangle 2055"/>
          <p:cNvSpPr>
            <a:spLocks noChangeArrowheads="1"/>
          </p:cNvSpPr>
          <p:nvPr/>
        </p:nvSpPr>
        <p:spPr bwMode="auto">
          <a:xfrm>
            <a:off x="4640263" y="4941888"/>
            <a:ext cx="1666875" cy="336550"/>
          </a:xfrm>
          <a:prstGeom prst="rect">
            <a:avLst/>
          </a:prstGeom>
          <a:noFill/>
          <a:ln w="12700">
            <a:noFill/>
            <a:miter lim="800000"/>
            <a:headEnd/>
            <a:tailEnd/>
          </a:ln>
        </p:spPr>
        <p:txBody>
          <a:bodyPr>
            <a:spAutoFit/>
          </a:bodyPr>
          <a:lstStyle/>
          <a:p>
            <a:r>
              <a:rPr lang="fr-FR" sz="1600" noProof="1">
                <a:sym typeface="Wingdings" pitchFamily="2" charset="2"/>
              </a:rPr>
              <a:t></a:t>
            </a:r>
            <a:r>
              <a:rPr lang="en-US" sz="1600"/>
              <a:t> </a:t>
            </a:r>
            <a:r>
              <a:rPr lang="en-US" sz="1600" b="1"/>
              <a:t>Sous-typage</a:t>
            </a:r>
          </a:p>
        </p:txBody>
      </p:sp>
      <p:sp>
        <p:nvSpPr>
          <p:cNvPr id="12295" name="AutoShape 2056"/>
          <p:cNvSpPr>
            <a:spLocks noChangeArrowheads="1"/>
          </p:cNvSpPr>
          <p:nvPr/>
        </p:nvSpPr>
        <p:spPr bwMode="blackWhite">
          <a:xfrm>
            <a:off x="4400550" y="5773738"/>
            <a:ext cx="2743200" cy="568325"/>
          </a:xfrm>
          <a:prstGeom prst="wedgeRectCallout">
            <a:avLst>
              <a:gd name="adj1" fmla="val -61171"/>
              <a:gd name="adj2" fmla="val -145250"/>
            </a:avLst>
          </a:prstGeom>
          <a:solidFill>
            <a:schemeClr val="hlink"/>
          </a:solidFill>
          <a:ln w="12700">
            <a:solidFill>
              <a:schemeClr val="tx1"/>
            </a:solidFill>
            <a:miter lim="800000"/>
            <a:headEnd/>
            <a:tailEnd/>
          </a:ln>
        </p:spPr>
        <p:txBody>
          <a:bodyPr/>
          <a:lstStyle/>
          <a:p>
            <a:r>
              <a:rPr lang="fr-CA" b="1"/>
              <a:t>Notez que nous utilisons une référence sur une  </a:t>
            </a:r>
            <a:r>
              <a:rPr lang="fr-CA" b="1">
                <a:latin typeface="Courier New" pitchFamily="49" charset="0"/>
              </a:rPr>
              <a:t>Citerne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a:defRPr/>
            </a:pPr>
            <a:r>
              <a:rPr lang="fr-FR"/>
              <a:t>L’opérateur </a:t>
            </a:r>
            <a:r>
              <a:rPr lang="fr-FR">
                <a:latin typeface="Courier New" pitchFamily="49" charset="0"/>
              </a:rPr>
              <a:t>as</a:t>
            </a:r>
          </a:p>
        </p:txBody>
      </p:sp>
      <p:sp>
        <p:nvSpPr>
          <p:cNvPr id="13315" name="Rectangle 3"/>
          <p:cNvSpPr>
            <a:spLocks noGrp="1" noChangeArrowheads="1"/>
          </p:cNvSpPr>
          <p:nvPr>
            <p:ph idx="1"/>
          </p:nvPr>
        </p:nvSpPr>
        <p:spPr>
          <a:xfrm>
            <a:off x="279400" y="1312863"/>
            <a:ext cx="8599488" cy="5018087"/>
          </a:xfrm>
        </p:spPr>
        <p:txBody>
          <a:bodyPr/>
          <a:lstStyle/>
          <a:p>
            <a:r>
              <a:rPr lang="fr-FR"/>
              <a:t>L’opérateur </a:t>
            </a:r>
            <a:r>
              <a:rPr lang="fr-FR">
                <a:latin typeface="Courier New" pitchFamily="49" charset="0"/>
              </a:rPr>
              <a:t>as</a:t>
            </a:r>
            <a:r>
              <a:rPr lang="fr-FR"/>
              <a:t> constitue une alternative à l’opérateur </a:t>
            </a:r>
            <a:r>
              <a:rPr lang="fr-FR">
                <a:latin typeface="Courier New" pitchFamily="49" charset="0"/>
              </a:rPr>
              <a:t>is</a:t>
            </a:r>
            <a:r>
              <a:rPr lang="fr-FR"/>
              <a:t> suivi d’une coercition</a:t>
            </a:r>
          </a:p>
          <a:p>
            <a:pPr lvl="1"/>
            <a:r>
              <a:rPr lang="fr-FR"/>
              <a:t>Utilisable exclusivement avec les types référence</a:t>
            </a:r>
          </a:p>
          <a:p>
            <a:r>
              <a:rPr lang="fr-FR">
                <a:latin typeface="Courier New" pitchFamily="49" charset="0"/>
              </a:rPr>
              <a:t>as</a:t>
            </a:r>
            <a:r>
              <a:rPr lang="fr-FR"/>
              <a:t> retourne </a:t>
            </a:r>
            <a:r>
              <a:rPr lang="fr-FR">
                <a:latin typeface="Courier New" pitchFamily="49" charset="0"/>
              </a:rPr>
              <a:t>null</a:t>
            </a:r>
            <a:r>
              <a:rPr lang="fr-FR"/>
              <a:t> plutôt que de lever une exception quand les types ne correspondent pas</a:t>
            </a:r>
          </a:p>
          <a:p>
            <a:endParaRPr lang="fr-FR"/>
          </a:p>
          <a:p>
            <a:endParaRPr lang="fr-FR"/>
          </a:p>
          <a:p>
            <a:endParaRPr lang="fr-FR"/>
          </a:p>
          <a:p>
            <a:endParaRPr lang="fr-FR"/>
          </a:p>
          <a:p>
            <a:endParaRPr lang="fr-FR"/>
          </a:p>
          <a:p>
            <a:endParaRPr lang="fr-FR" sz="1200"/>
          </a:p>
          <a:p>
            <a:r>
              <a:rPr lang="fr-FR"/>
              <a:t>Ceci est particulièrement utile avec les collections et les tableaux de</a:t>
            </a:r>
            <a:br>
              <a:rPr lang="fr-FR"/>
            </a:br>
            <a:r>
              <a:rPr lang="fr-FR"/>
              <a:t>type </a:t>
            </a:r>
            <a:r>
              <a:rPr lang="fr-FR">
                <a:latin typeface="Courier New" pitchFamily="49" charset="0"/>
              </a:rPr>
              <a:t>object</a:t>
            </a:r>
          </a:p>
        </p:txBody>
      </p:sp>
      <p:sp>
        <p:nvSpPr>
          <p:cNvPr id="369668" name="Rectangle 4"/>
          <p:cNvSpPr>
            <a:spLocks noChangeArrowheads="1"/>
          </p:cNvSpPr>
          <p:nvPr/>
        </p:nvSpPr>
        <p:spPr bwMode="blackWhite">
          <a:xfrm>
            <a:off x="608013" y="3117850"/>
            <a:ext cx="7366000" cy="23114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defRPr/>
            </a:pPr>
            <a:r>
              <a:rPr lang="fr-FR" sz="1600" b="1" noProof="1">
                <a:latin typeface="Courier New" pitchFamily="49" charset="0"/>
              </a:rPr>
              <a:t>public static void Main()</a:t>
            </a:r>
          </a:p>
          <a:p>
            <a:pPr>
              <a:lnSpc>
                <a:spcPct val="90000"/>
              </a:lnSpc>
              <a:defRPr/>
            </a:pPr>
            <a:r>
              <a:rPr lang="fr-FR" sz="1600" noProof="1">
                <a:latin typeface="Courier New" pitchFamily="49" charset="0"/>
              </a:rPr>
              <a:t>{</a:t>
            </a:r>
          </a:p>
          <a:p>
            <a:pPr>
              <a:lnSpc>
                <a:spcPct val="90000"/>
              </a:lnSpc>
              <a:defRPr/>
            </a:pPr>
            <a:r>
              <a:rPr lang="fr-FR" sz="1600" noProof="1">
                <a:latin typeface="Courier New" pitchFamily="49" charset="0"/>
              </a:rPr>
              <a:t>  Citerne cit = unTrain.GetWagon() </a:t>
            </a:r>
            <a:r>
              <a:rPr lang="fr-FR" sz="1600" b="1" noProof="1">
                <a:latin typeface="Courier New" pitchFamily="49" charset="0"/>
              </a:rPr>
              <a:t>as</a:t>
            </a:r>
            <a:r>
              <a:rPr lang="fr-FR" sz="1600" noProof="1">
                <a:latin typeface="Courier New" pitchFamily="49" charset="0"/>
              </a:rPr>
              <a:t> Citerne;</a:t>
            </a:r>
          </a:p>
          <a:p>
            <a:pPr>
              <a:lnSpc>
                <a:spcPct val="90000"/>
              </a:lnSpc>
              <a:defRPr/>
            </a:pPr>
            <a:endParaRPr lang="fr-FR" sz="1600" noProof="1">
              <a:latin typeface="Courier New" pitchFamily="49" charset="0"/>
            </a:endParaRPr>
          </a:p>
          <a:p>
            <a:pPr>
              <a:lnSpc>
                <a:spcPct val="90000"/>
              </a:lnSpc>
              <a:defRPr/>
            </a:pPr>
            <a:r>
              <a:rPr lang="fr-FR" sz="1600" b="1" noProof="1">
                <a:latin typeface="Courier New" pitchFamily="49" charset="0"/>
              </a:rPr>
              <a:t>  if</a:t>
            </a:r>
            <a:r>
              <a:rPr lang="fr-FR" sz="1600" noProof="1">
                <a:latin typeface="Courier New" pitchFamily="49" charset="0"/>
              </a:rPr>
              <a:t> (cit != </a:t>
            </a:r>
            <a:r>
              <a:rPr lang="fr-FR" sz="1600" b="1" noProof="1">
                <a:latin typeface="Courier New" pitchFamily="49" charset="0"/>
              </a:rPr>
              <a:t>null</a:t>
            </a:r>
            <a:r>
              <a:rPr lang="fr-FR" sz="1600" noProof="1">
                <a:latin typeface="Courier New" pitchFamily="49" charset="0"/>
              </a:rPr>
              <a:t>)</a:t>
            </a:r>
          </a:p>
          <a:p>
            <a:pPr>
              <a:lnSpc>
                <a:spcPct val="90000"/>
              </a:lnSpc>
              <a:defRPr/>
            </a:pPr>
            <a:r>
              <a:rPr lang="fr-FR" sz="1600" noProof="1">
                <a:latin typeface="Courier New" pitchFamily="49" charset="0"/>
              </a:rPr>
              <a:t>  {</a:t>
            </a:r>
          </a:p>
          <a:p>
            <a:pPr>
              <a:lnSpc>
                <a:spcPct val="90000"/>
              </a:lnSpc>
              <a:defRPr/>
            </a:pPr>
            <a:r>
              <a:rPr lang="fr-FR" sz="1600" b="1" noProof="1">
                <a:latin typeface="Courier New" pitchFamily="49" charset="0"/>
              </a:rPr>
              <a:t>    double</a:t>
            </a:r>
            <a:r>
              <a:rPr lang="fr-FR" sz="1600" noProof="1">
                <a:latin typeface="Courier New" pitchFamily="49" charset="0"/>
              </a:rPr>
              <a:t> rayon = cit.Rayon;</a:t>
            </a:r>
          </a:p>
          <a:p>
            <a:pPr>
              <a:lnSpc>
                <a:spcPct val="90000"/>
              </a:lnSpc>
              <a:defRPr/>
            </a:pPr>
            <a:r>
              <a:rPr lang="fr-FR" sz="1600" noProof="1">
                <a:latin typeface="Courier New" pitchFamily="49" charset="0"/>
              </a:rPr>
              <a:t>    … </a:t>
            </a:r>
            <a:r>
              <a:rPr lang="fr-FR" sz="1600" i="1" noProof="1">
                <a:latin typeface="Courier New" pitchFamily="49" charset="0"/>
              </a:rPr>
              <a:t>instructions</a:t>
            </a:r>
            <a:r>
              <a:rPr lang="fr-FR" sz="1600" noProof="1">
                <a:latin typeface="Courier New" pitchFamily="49" charset="0"/>
              </a:rPr>
              <a:t> …</a:t>
            </a:r>
          </a:p>
          <a:p>
            <a:pPr>
              <a:lnSpc>
                <a:spcPct val="90000"/>
              </a:lnSpc>
              <a:defRPr/>
            </a:pPr>
            <a:r>
              <a:rPr lang="fr-FR" sz="1600" noProof="1">
                <a:latin typeface="Courier New" pitchFamily="49" charset="0"/>
              </a:rPr>
              <a:t>  }</a:t>
            </a:r>
          </a:p>
          <a:p>
            <a:pPr>
              <a:lnSpc>
                <a:spcPct val="90000"/>
              </a:lnSpc>
              <a:defRPr/>
            </a:pPr>
            <a:r>
              <a:rPr lang="fr-FR" sz="1600" noProof="1">
                <a:latin typeface="Courier New" pitchFamily="49" charset="0"/>
              </a:rPr>
              <a:t>}</a:t>
            </a:r>
          </a:p>
        </p:txBody>
      </p:sp>
      <p:sp>
        <p:nvSpPr>
          <p:cNvPr id="13317" name="AutoShape 6"/>
          <p:cNvSpPr>
            <a:spLocks noChangeArrowheads="1"/>
          </p:cNvSpPr>
          <p:nvPr/>
        </p:nvSpPr>
        <p:spPr bwMode="blackWhite">
          <a:xfrm>
            <a:off x="5006975" y="4184650"/>
            <a:ext cx="3452813" cy="742950"/>
          </a:xfrm>
          <a:prstGeom prst="wedgeRectCallout">
            <a:avLst>
              <a:gd name="adj1" fmla="val -107745"/>
              <a:gd name="adj2" fmla="val -51708"/>
            </a:avLst>
          </a:prstGeom>
          <a:solidFill>
            <a:schemeClr val="hlink"/>
          </a:solidFill>
          <a:ln w="12700">
            <a:solidFill>
              <a:schemeClr val="tx1"/>
            </a:solidFill>
            <a:miter lim="800000"/>
            <a:headEnd/>
            <a:tailEnd/>
          </a:ln>
        </p:spPr>
        <p:txBody>
          <a:bodyPr>
            <a:spAutoFit/>
          </a:bodyPr>
          <a:lstStyle/>
          <a:p>
            <a:r>
              <a:rPr lang="en-US" b="1"/>
              <a:t>Est-ce une </a:t>
            </a:r>
            <a:r>
              <a:rPr lang="en-US" b="1">
                <a:latin typeface="Courier New" pitchFamily="49" charset="0"/>
              </a:rPr>
              <a:t>Citerne </a:t>
            </a:r>
            <a:r>
              <a:rPr lang="en-US" b="1"/>
              <a:t>(ou une instance d’une classe dérivée de </a:t>
            </a:r>
            <a:r>
              <a:rPr lang="en-US" b="1">
                <a:latin typeface="Courier New" pitchFamily="49" charset="0"/>
              </a:rPr>
              <a:t>Citerne</a:t>
            </a:r>
            <a:r>
              <a:rPr lang="en-US" b="1"/>
              <a:t>) ?</a:t>
            </a:r>
            <a:br>
              <a:rPr lang="en-US" b="1"/>
            </a:br>
            <a:r>
              <a:rPr lang="en-US" b="1"/>
              <a:t>Si non, </a:t>
            </a:r>
            <a:r>
              <a:rPr lang="en-US" b="1">
                <a:latin typeface="Courier New" pitchFamily="49" charset="0"/>
                <a:cs typeface="Courier New" pitchFamily="49" charset="0"/>
              </a:rPr>
              <a:t>cit</a:t>
            </a:r>
            <a:r>
              <a:rPr lang="en-US" b="1"/>
              <a:t> vaudra</a:t>
            </a:r>
            <a:r>
              <a:rPr lang="en-US"/>
              <a:t> </a:t>
            </a:r>
            <a:r>
              <a:rPr lang="en-US" b="1">
                <a:latin typeface="Courier New" pitchFamily="49" charset="0"/>
              </a:rPr>
              <a:t>null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1026"/>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318468" name="Rectangle 1028"/>
          <p:cNvSpPr>
            <a:spLocks noGrp="1" noChangeArrowheads="1"/>
          </p:cNvSpPr>
          <p:nvPr>
            <p:ph type="title"/>
          </p:nvPr>
        </p:nvSpPr>
        <p:spPr/>
        <p:txBody>
          <a:bodyPr/>
          <a:lstStyle/>
          <a:p>
            <a:pPr>
              <a:defRPr/>
            </a:pPr>
            <a:r>
              <a:rPr lang="fr-FR"/>
              <a:t>Classes abstraites</a:t>
            </a:r>
          </a:p>
        </p:txBody>
      </p:sp>
      <p:sp>
        <p:nvSpPr>
          <p:cNvPr id="17412" name="Rectangle 1029"/>
          <p:cNvSpPr>
            <a:spLocks noChangeArrowheads="1"/>
          </p:cNvSpPr>
          <p:nvPr/>
        </p:nvSpPr>
        <p:spPr bwMode="auto">
          <a:xfrm>
            <a:off x="279400" y="1312863"/>
            <a:ext cx="8599488" cy="4673600"/>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Les classes abstraites représentent des idées ou des </a:t>
            </a:r>
            <a:r>
              <a:rPr lang="fr-FR" sz="1800" b="1" i="1">
                <a:solidFill>
                  <a:srgbClr val="000080"/>
                </a:solidFill>
                <a:latin typeface="Century Schoolbook" pitchFamily="18" charset="0"/>
              </a:rPr>
              <a:t>concepts</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Par exemple : que sont des formes ? Que sont des mammifères ?</a:t>
            </a:r>
          </a:p>
          <a:p>
            <a:pPr marL="230188" indent="-230188">
              <a:spcBef>
                <a:spcPts val="1400"/>
              </a:spcBef>
              <a:buClr>
                <a:schemeClr val="accent2"/>
              </a:buClr>
              <a:buSzPct val="115000"/>
              <a:buFont typeface="Arial" charset="0"/>
              <a:buChar char="•"/>
            </a:pPr>
            <a:r>
              <a:rPr lang="fr-FR" sz="1800" b="1">
                <a:solidFill>
                  <a:srgbClr val="000080"/>
                </a:solidFill>
              </a:rPr>
              <a:t>L’utilisation des classes abstraites se fait par héritage uniquement : on ne peut pas les instancier</a:t>
            </a:r>
          </a:p>
          <a:p>
            <a:pPr marL="685800" lvl="1" indent="-341313">
              <a:spcBef>
                <a:spcPts val="200"/>
              </a:spcBef>
              <a:buClr>
                <a:schemeClr val="accent2"/>
              </a:buClr>
              <a:buFont typeface="Arial" charset="0"/>
              <a:buChar char="—"/>
            </a:pPr>
            <a:r>
              <a:rPr lang="fr-FR" sz="1800">
                <a:solidFill>
                  <a:srgbClr val="000080"/>
                </a:solidFill>
              </a:rPr>
              <a:t>L’accès aux méthodes des classes dérivées met souvent en œuvre le polymorphisme</a:t>
            </a:r>
          </a:p>
          <a:p>
            <a:pPr marL="1017588" lvl="2" indent="-217488">
              <a:spcBef>
                <a:spcPts val="200"/>
              </a:spcBef>
              <a:buClr>
                <a:schemeClr val="accent2"/>
              </a:buClr>
              <a:buFont typeface="Arial" charset="0"/>
              <a:buChar char="–"/>
            </a:pPr>
            <a:r>
              <a:rPr lang="fr-FR" sz="1800">
                <a:solidFill>
                  <a:srgbClr val="000080"/>
                </a:solidFill>
              </a:rPr>
              <a:t>La classe abstraite établit l'interface</a:t>
            </a:r>
          </a:p>
          <a:p>
            <a:pPr marL="1017588" lvl="2" indent="-217488">
              <a:spcBef>
                <a:spcPts val="200"/>
              </a:spcBef>
              <a:buClr>
                <a:schemeClr val="accent2"/>
              </a:buClr>
              <a:buFont typeface="Arial" charset="0"/>
              <a:buChar char="–"/>
            </a:pPr>
            <a:r>
              <a:rPr lang="fr-FR" sz="1800">
                <a:solidFill>
                  <a:srgbClr val="000080"/>
                </a:solidFill>
              </a:rPr>
              <a:t>Les classes dérivées fournissent l’implémentation</a:t>
            </a:r>
          </a:p>
          <a:p>
            <a:pPr marL="230188" indent="-230188">
              <a:spcBef>
                <a:spcPts val="1400"/>
              </a:spcBef>
              <a:buClr>
                <a:schemeClr val="accent2"/>
              </a:buClr>
              <a:buSzPct val="115000"/>
              <a:buFont typeface="Arial" charset="0"/>
              <a:buChar char="•"/>
            </a:pPr>
            <a:r>
              <a:rPr lang="fr-FR" sz="1800" b="1">
                <a:solidFill>
                  <a:srgbClr val="000080"/>
                </a:solidFill>
              </a:rPr>
              <a:t>Les classes abstraites peuvent avoir des </a:t>
            </a:r>
            <a:r>
              <a:rPr lang="fr-FR" sz="1800" b="1" i="1">
                <a:solidFill>
                  <a:srgbClr val="000080"/>
                </a:solidFill>
                <a:latin typeface="Century Schoolbook" pitchFamily="18" charset="0"/>
              </a:rPr>
              <a:t>méthodes abstraites</a:t>
            </a:r>
            <a:endParaRPr lang="fr-FR" sz="1800" b="1">
              <a:solidFill>
                <a:srgbClr val="000080"/>
              </a:solidFill>
            </a:endParaRPr>
          </a:p>
          <a:p>
            <a:pPr marL="685800" lvl="1" indent="-341313">
              <a:spcBef>
                <a:spcPts val="200"/>
              </a:spcBef>
              <a:buClr>
                <a:schemeClr val="accent2"/>
              </a:buClr>
              <a:buFont typeface="Arial" charset="0"/>
              <a:buChar char="—"/>
            </a:pPr>
            <a:r>
              <a:rPr lang="fr-FR" sz="1800">
                <a:solidFill>
                  <a:srgbClr val="000080"/>
                </a:solidFill>
              </a:rPr>
              <a:t>Ce qui oblige à les implémenter dans une classe dérivée</a:t>
            </a:r>
          </a:p>
          <a:p>
            <a:pPr marL="1017588" lvl="2" indent="-217488">
              <a:spcBef>
                <a:spcPts val="200"/>
              </a:spcBef>
              <a:buClr>
                <a:schemeClr val="accent2"/>
              </a:buClr>
              <a:buFont typeface="Arial" charset="0"/>
              <a:buChar char="—"/>
            </a:pPr>
            <a:r>
              <a:rPr lang="fr-FR" sz="1800">
                <a:solidFill>
                  <a:srgbClr val="000080"/>
                </a:solidFill>
              </a:rPr>
              <a:t> Sinon, elle est elle aussi abstraite</a:t>
            </a:r>
          </a:p>
          <a:p>
            <a:pPr marL="230188" indent="-230188">
              <a:spcBef>
                <a:spcPts val="1400"/>
              </a:spcBef>
              <a:buClr>
                <a:schemeClr val="accent2"/>
              </a:buClr>
              <a:buSzPct val="115000"/>
              <a:buFont typeface="Arial" charset="0"/>
              <a:buChar char="•"/>
            </a:pPr>
            <a:r>
              <a:rPr lang="fr-FR" sz="1800" b="1">
                <a:solidFill>
                  <a:srgbClr val="000080"/>
                </a:solidFill>
              </a:rPr>
              <a:t>L’opposé d’une classe abstraite est une classe </a:t>
            </a:r>
            <a:r>
              <a:rPr lang="fr-FR" sz="1800" b="1">
                <a:solidFill>
                  <a:srgbClr val="000080"/>
                </a:solidFill>
                <a:latin typeface="Courier New" pitchFamily="49" charset="0"/>
                <a:cs typeface="Courier New" pitchFamily="49" charset="0"/>
              </a:rPr>
              <a:t>sealed</a:t>
            </a:r>
          </a:p>
          <a:p>
            <a:pPr marL="685800" lvl="1" indent="-341313">
              <a:spcBef>
                <a:spcPts val="200"/>
              </a:spcBef>
              <a:buClr>
                <a:schemeClr val="accent2"/>
              </a:buClr>
              <a:buFont typeface="Arial" charset="0"/>
              <a:buChar char="—"/>
            </a:pPr>
            <a:r>
              <a:rPr lang="fr-FR" sz="1800">
                <a:solidFill>
                  <a:srgbClr val="000080"/>
                </a:solidFill>
              </a:rPr>
              <a:t>Ce type de classe ne peut pas être sous-classé</a:t>
            </a:r>
          </a:p>
          <a:p>
            <a:pPr marL="1017588" lvl="2" indent="-217488">
              <a:spcBef>
                <a:spcPts val="200"/>
              </a:spcBef>
              <a:buClr>
                <a:schemeClr val="accent2"/>
              </a:buClr>
              <a:buFont typeface="Arial" charset="0"/>
              <a:buChar char="—"/>
            </a:pPr>
            <a:r>
              <a:rPr lang="fr-FR" sz="1800">
                <a:solidFill>
                  <a:srgbClr val="000080"/>
                </a:solidFill>
              </a:rPr>
              <a:t> Rarement utilisé</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8435" name="Rectangle 3"/>
          <p:cNvSpPr>
            <a:spLocks noChangeArrowheads="1"/>
          </p:cNvSpPr>
          <p:nvPr/>
        </p:nvSpPr>
        <p:spPr bwMode="auto">
          <a:xfrm>
            <a:off x="279400" y="1312863"/>
            <a:ext cx="8599488" cy="36671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 </a:t>
            </a:r>
          </a:p>
        </p:txBody>
      </p:sp>
      <p:sp>
        <p:nvSpPr>
          <p:cNvPr id="320516" name="Rectangle 4"/>
          <p:cNvSpPr>
            <a:spLocks noChangeArrowheads="1"/>
          </p:cNvSpPr>
          <p:nvPr/>
        </p:nvSpPr>
        <p:spPr bwMode="blackWhite">
          <a:xfrm>
            <a:off x="365125" y="1808163"/>
            <a:ext cx="4383088" cy="22320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b="1" noProof="1">
                <a:latin typeface="Courier New" pitchFamily="49" charset="0"/>
              </a:rPr>
              <a:t>public abstract class</a:t>
            </a:r>
            <a:r>
              <a:rPr lang="fr-FR" noProof="1">
                <a:latin typeface="Courier New" pitchFamily="49" charset="0"/>
              </a:rPr>
              <a:t> Forme</a:t>
            </a:r>
          </a:p>
          <a:p>
            <a:pPr>
              <a:defRPr/>
            </a:pPr>
            <a:r>
              <a:rPr lang="fr-FR" noProof="1">
                <a:latin typeface="Courier New" pitchFamily="49" charset="0"/>
              </a:rPr>
              <a:t>{</a:t>
            </a:r>
          </a:p>
          <a:p>
            <a:pPr>
              <a:defRPr/>
            </a:pPr>
            <a:r>
              <a:rPr lang="fr-FR" b="1" noProof="1">
                <a:latin typeface="Courier New" pitchFamily="49" charset="0"/>
              </a:rPr>
              <a:t>  private double</a:t>
            </a:r>
            <a:r>
              <a:rPr lang="fr-FR" noProof="1">
                <a:latin typeface="Courier New" pitchFamily="49" charset="0"/>
              </a:rPr>
              <a:t> x;   // Coordonnées</a:t>
            </a:r>
          </a:p>
          <a:p>
            <a:pPr>
              <a:defRPr/>
            </a:pPr>
            <a:r>
              <a:rPr lang="fr-FR" noProof="1">
                <a:latin typeface="Courier New" pitchFamily="49" charset="0"/>
              </a:rPr>
              <a:t>  </a:t>
            </a:r>
            <a:r>
              <a:rPr lang="fr-FR" b="1" noProof="1">
                <a:latin typeface="Courier New" pitchFamily="49" charset="0"/>
              </a:rPr>
              <a:t>private</a:t>
            </a:r>
            <a:r>
              <a:rPr lang="fr-FR" noProof="1">
                <a:latin typeface="Courier New" pitchFamily="49" charset="0"/>
              </a:rPr>
              <a:t> </a:t>
            </a:r>
            <a:r>
              <a:rPr lang="fr-FR" b="1" noProof="1">
                <a:latin typeface="Courier New" pitchFamily="49" charset="0"/>
              </a:rPr>
              <a:t>double</a:t>
            </a:r>
            <a:r>
              <a:rPr lang="fr-FR" noProof="1">
                <a:latin typeface="Courier New" pitchFamily="49" charset="0"/>
              </a:rPr>
              <a:t> y;</a:t>
            </a:r>
          </a:p>
          <a:p>
            <a:pPr>
              <a:defRPr/>
            </a:pPr>
            <a:r>
              <a:rPr lang="fr-FR" i="1" noProof="1">
                <a:latin typeface="Courier New" pitchFamily="49" charset="0"/>
              </a:rPr>
              <a:t>  … constructeurs et autres méthodes …</a:t>
            </a:r>
          </a:p>
          <a:p>
            <a:pPr>
              <a:defRPr/>
            </a:pPr>
            <a:r>
              <a:rPr lang="fr-FR" b="1" noProof="1">
                <a:latin typeface="Courier New" pitchFamily="49" charset="0"/>
              </a:rPr>
              <a:t>  public abstract double</a:t>
            </a:r>
            <a:r>
              <a:rPr lang="fr-FR" noProof="1">
                <a:latin typeface="Courier New" pitchFamily="49" charset="0"/>
              </a:rPr>
              <a:t> Aire {</a:t>
            </a:r>
            <a:r>
              <a:rPr lang="fr-FR">
                <a:latin typeface="Courier New" pitchFamily="49" charset="0"/>
              </a:rPr>
              <a:t> </a:t>
            </a:r>
            <a:r>
              <a:rPr lang="fr-FR" b="1" noProof="1">
                <a:latin typeface="Courier New" pitchFamily="49" charset="0"/>
              </a:rPr>
              <a:t>get</a:t>
            </a:r>
            <a:r>
              <a:rPr lang="fr-FR" noProof="1">
                <a:latin typeface="Courier New" pitchFamily="49" charset="0"/>
              </a:rPr>
              <a:t>;</a:t>
            </a:r>
            <a:r>
              <a:rPr lang="fr-FR">
                <a:latin typeface="Courier New" pitchFamily="49" charset="0"/>
              </a:rPr>
              <a:t> </a:t>
            </a:r>
            <a:r>
              <a:rPr lang="fr-FR" noProof="1">
                <a:latin typeface="Courier New" pitchFamily="49" charset="0"/>
              </a:rPr>
              <a:t>}</a:t>
            </a:r>
          </a:p>
          <a:p>
            <a:pPr>
              <a:defRPr/>
            </a:pPr>
            <a:r>
              <a:rPr lang="fr-FR" b="1" noProof="1">
                <a:latin typeface="Courier New" pitchFamily="49" charset="0"/>
              </a:rPr>
              <a:t>  public abstract void</a:t>
            </a:r>
            <a:r>
              <a:rPr lang="fr-FR" noProof="1">
                <a:latin typeface="Courier New" pitchFamily="49" charset="0"/>
              </a:rPr>
              <a:t> Dessiner();</a:t>
            </a:r>
          </a:p>
          <a:p>
            <a:pPr>
              <a:defRPr/>
            </a:pPr>
            <a:r>
              <a:rPr lang="fr-FR" b="1" noProof="1">
                <a:latin typeface="Courier New" pitchFamily="49" charset="0"/>
              </a:rPr>
              <a:t>  public double</a:t>
            </a:r>
            <a:r>
              <a:rPr lang="fr-FR" noProof="1">
                <a:latin typeface="Courier New" pitchFamily="49" charset="0"/>
              </a:rPr>
              <a:t> GetX() { </a:t>
            </a:r>
            <a:r>
              <a:rPr lang="fr-FR" b="1" noProof="1">
                <a:latin typeface="Courier New" pitchFamily="49" charset="0"/>
              </a:rPr>
              <a:t>return</a:t>
            </a:r>
            <a:r>
              <a:rPr lang="fr-FR" noProof="1">
                <a:latin typeface="Courier New" pitchFamily="49" charset="0"/>
              </a:rPr>
              <a:t> x; }</a:t>
            </a:r>
          </a:p>
          <a:p>
            <a:pPr>
              <a:defRPr/>
            </a:pPr>
            <a:r>
              <a:rPr lang="fr-FR" noProof="1">
                <a:latin typeface="Courier New" pitchFamily="49" charset="0"/>
              </a:rPr>
              <a:t>  </a:t>
            </a:r>
            <a:r>
              <a:rPr lang="fr-FR" b="1" noProof="1">
                <a:latin typeface="Courier New" pitchFamily="49" charset="0"/>
              </a:rPr>
              <a:t>public</a:t>
            </a:r>
            <a:r>
              <a:rPr lang="fr-FR" noProof="1">
                <a:latin typeface="Courier New" pitchFamily="49" charset="0"/>
              </a:rPr>
              <a:t> </a:t>
            </a:r>
            <a:r>
              <a:rPr lang="fr-FR" b="1" noProof="1">
                <a:latin typeface="Courier New" pitchFamily="49" charset="0"/>
              </a:rPr>
              <a:t>double</a:t>
            </a:r>
            <a:r>
              <a:rPr lang="fr-FR" noProof="1">
                <a:latin typeface="Courier New" pitchFamily="49" charset="0"/>
              </a:rPr>
              <a:t> GetY() { </a:t>
            </a:r>
            <a:r>
              <a:rPr lang="fr-FR" b="1" noProof="1">
                <a:latin typeface="Courier New" pitchFamily="49" charset="0"/>
              </a:rPr>
              <a:t>return</a:t>
            </a:r>
            <a:r>
              <a:rPr lang="fr-FR" noProof="1">
                <a:latin typeface="Courier New" pitchFamily="49" charset="0"/>
              </a:rPr>
              <a:t> y; }</a:t>
            </a:r>
          </a:p>
          <a:p>
            <a:pPr>
              <a:defRPr/>
            </a:pPr>
            <a:r>
              <a:rPr lang="fr-FR" noProof="1">
                <a:latin typeface="Courier New" pitchFamily="49" charset="0"/>
              </a:rPr>
              <a:t>}</a:t>
            </a:r>
          </a:p>
        </p:txBody>
      </p:sp>
      <p:sp>
        <p:nvSpPr>
          <p:cNvPr id="320517" name="Rectangle 5"/>
          <p:cNvSpPr>
            <a:spLocks noChangeArrowheads="1"/>
          </p:cNvSpPr>
          <p:nvPr/>
        </p:nvSpPr>
        <p:spPr bwMode="blackWhite">
          <a:xfrm>
            <a:off x="581025" y="3873500"/>
            <a:ext cx="4775200" cy="22320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b="1" noProof="1">
                <a:latin typeface="Courier New" pitchFamily="49" charset="0"/>
              </a:rPr>
              <a:t>public class</a:t>
            </a:r>
            <a:r>
              <a:rPr lang="fr-FR" noProof="1">
                <a:latin typeface="Courier New" pitchFamily="49" charset="0"/>
              </a:rPr>
              <a:t> Cercle : Forme</a:t>
            </a:r>
          </a:p>
          <a:p>
            <a:pPr>
              <a:defRPr/>
            </a:pPr>
            <a:r>
              <a:rPr lang="fr-FR" noProof="1">
                <a:latin typeface="Courier New" pitchFamily="49" charset="0"/>
              </a:rPr>
              <a:t>{</a:t>
            </a:r>
          </a:p>
          <a:p>
            <a:pPr>
              <a:defRPr/>
            </a:pPr>
            <a:r>
              <a:rPr lang="fr-FR" b="1" noProof="1">
                <a:latin typeface="Courier New" pitchFamily="49" charset="0"/>
              </a:rPr>
              <a:t>  private double</a:t>
            </a:r>
            <a:r>
              <a:rPr lang="fr-FR" noProof="1">
                <a:latin typeface="Courier New" pitchFamily="49" charset="0"/>
              </a:rPr>
              <a:t> rayon;</a:t>
            </a:r>
          </a:p>
          <a:p>
            <a:pPr>
              <a:defRPr/>
            </a:pPr>
            <a:r>
              <a:rPr lang="fr-FR" i="1" noProof="1">
                <a:latin typeface="Courier New" pitchFamily="49" charset="0"/>
              </a:rPr>
              <a:t>  … constructeurs et autres méthodes …</a:t>
            </a:r>
            <a:endParaRPr lang="fr-FR" noProof="1">
              <a:latin typeface="Courier New" pitchFamily="49" charset="0"/>
            </a:endParaRPr>
          </a:p>
          <a:p>
            <a:pPr>
              <a:defRPr/>
            </a:pPr>
            <a:r>
              <a:rPr lang="fr-FR" b="1" noProof="1">
                <a:latin typeface="Courier New" pitchFamily="49" charset="0"/>
              </a:rPr>
              <a:t>  public override double</a:t>
            </a:r>
            <a:r>
              <a:rPr lang="fr-FR" noProof="1">
                <a:latin typeface="Courier New" pitchFamily="49" charset="0"/>
              </a:rPr>
              <a:t> Aire</a:t>
            </a:r>
          </a:p>
          <a:p>
            <a:pPr>
              <a:defRPr/>
            </a:pPr>
            <a:r>
              <a:rPr lang="fr-FR" noProof="1">
                <a:latin typeface="Courier New" pitchFamily="49" charset="0"/>
              </a:rPr>
              <a:t>  {</a:t>
            </a:r>
          </a:p>
          <a:p>
            <a:pPr>
              <a:defRPr/>
            </a:pPr>
            <a:r>
              <a:rPr lang="fr-FR" noProof="1">
                <a:latin typeface="Courier New" pitchFamily="49" charset="0"/>
              </a:rPr>
              <a:t>    </a:t>
            </a:r>
            <a:r>
              <a:rPr lang="fr-FR" b="1" noProof="1">
                <a:latin typeface="Courier New" pitchFamily="49" charset="0"/>
              </a:rPr>
              <a:t>get</a:t>
            </a:r>
            <a:r>
              <a:rPr lang="fr-FR" noProof="1">
                <a:latin typeface="Courier New" pitchFamily="49" charset="0"/>
              </a:rPr>
              <a:t>{ </a:t>
            </a:r>
            <a:r>
              <a:rPr lang="fr-FR" b="1" noProof="1">
                <a:latin typeface="Courier New" pitchFamily="49" charset="0"/>
              </a:rPr>
              <a:t>return</a:t>
            </a:r>
            <a:r>
              <a:rPr lang="fr-FR" noProof="1">
                <a:latin typeface="Courier New" pitchFamily="49" charset="0"/>
              </a:rPr>
              <a:t> Math.PI * rayon * rayon; }</a:t>
            </a:r>
          </a:p>
          <a:p>
            <a:pPr>
              <a:defRPr/>
            </a:pPr>
            <a:r>
              <a:rPr lang="fr-FR" noProof="1">
                <a:latin typeface="Courier New" pitchFamily="49" charset="0"/>
              </a:rPr>
              <a:t>  }</a:t>
            </a:r>
          </a:p>
          <a:p>
            <a:pPr>
              <a:defRPr/>
            </a:pPr>
            <a:r>
              <a:rPr lang="fr-FR" b="1" noProof="1">
                <a:latin typeface="Courier New" pitchFamily="49" charset="0"/>
              </a:rPr>
              <a:t>  public override void</a:t>
            </a:r>
            <a:r>
              <a:rPr lang="fr-FR" noProof="1">
                <a:latin typeface="Courier New" pitchFamily="49" charset="0"/>
              </a:rPr>
              <a:t> Dessiner()</a:t>
            </a:r>
            <a:r>
              <a:rPr lang="fr-FR">
                <a:latin typeface="Courier New" pitchFamily="49" charset="0"/>
              </a:rPr>
              <a:t> </a:t>
            </a:r>
            <a:r>
              <a:rPr lang="fr-FR" noProof="1">
                <a:latin typeface="Courier New" pitchFamily="49" charset="0"/>
              </a:rPr>
              <a:t>{ … }</a:t>
            </a:r>
          </a:p>
          <a:p>
            <a:pPr>
              <a:defRPr/>
            </a:pPr>
            <a:r>
              <a:rPr lang="fr-FR" noProof="1">
                <a:latin typeface="Courier New" pitchFamily="49" charset="0"/>
              </a:rPr>
              <a:t>}</a:t>
            </a:r>
          </a:p>
        </p:txBody>
      </p:sp>
      <p:sp>
        <p:nvSpPr>
          <p:cNvPr id="320518" name="Rectangle 6"/>
          <p:cNvSpPr>
            <a:spLocks noChangeArrowheads="1"/>
          </p:cNvSpPr>
          <p:nvPr/>
        </p:nvSpPr>
        <p:spPr bwMode="blackWhite">
          <a:xfrm>
            <a:off x="4633913" y="2732088"/>
            <a:ext cx="4327525" cy="221773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57600" tIns="46038" rIns="21600" bIns="46038">
            <a:spAutoFit/>
          </a:bodyPr>
          <a:lstStyle/>
          <a:p>
            <a:pPr>
              <a:lnSpc>
                <a:spcPct val="90000"/>
              </a:lnSpc>
              <a:defRPr/>
            </a:pPr>
            <a:r>
              <a:rPr lang="fr-FR" b="1" noProof="1">
                <a:latin typeface="Courier New" pitchFamily="49" charset="0"/>
              </a:rPr>
              <a:t>public class</a:t>
            </a:r>
            <a:r>
              <a:rPr lang="fr-FR" noProof="1">
                <a:latin typeface="Courier New" pitchFamily="49" charset="0"/>
              </a:rPr>
              <a:t> Rectangle : Forme</a:t>
            </a:r>
          </a:p>
          <a:p>
            <a:pPr>
              <a:lnSpc>
                <a:spcPct val="90000"/>
              </a:lnSpc>
              <a:defRPr/>
            </a:pPr>
            <a:r>
              <a:rPr lang="fr-FR" noProof="1">
                <a:latin typeface="Courier New" pitchFamily="49" charset="0"/>
              </a:rPr>
              <a:t>{</a:t>
            </a:r>
          </a:p>
          <a:p>
            <a:pPr>
              <a:lnSpc>
                <a:spcPct val="90000"/>
              </a:lnSpc>
              <a:defRPr/>
            </a:pPr>
            <a:r>
              <a:rPr lang="fr-FR" b="1" noProof="1">
                <a:latin typeface="Courier New" pitchFamily="49" charset="0"/>
              </a:rPr>
              <a:t>  private double</a:t>
            </a:r>
            <a:r>
              <a:rPr lang="fr-FR" noProof="1">
                <a:latin typeface="Courier New" pitchFamily="49" charset="0"/>
              </a:rPr>
              <a:t> longueur</a:t>
            </a:r>
          </a:p>
          <a:p>
            <a:pPr>
              <a:lnSpc>
                <a:spcPct val="90000"/>
              </a:lnSpc>
              <a:defRPr/>
            </a:pPr>
            <a:r>
              <a:rPr lang="fr-FR" noProof="1">
                <a:latin typeface="Courier New" pitchFamily="49" charset="0"/>
              </a:rPr>
              <a:t>  </a:t>
            </a:r>
            <a:r>
              <a:rPr lang="fr-FR" b="1" noProof="1">
                <a:latin typeface="Courier New" pitchFamily="49" charset="0"/>
              </a:rPr>
              <a:t>private double</a:t>
            </a:r>
            <a:r>
              <a:rPr lang="fr-FR" noProof="1">
                <a:latin typeface="Courier New" pitchFamily="49" charset="0"/>
              </a:rPr>
              <a:t> largeur;</a:t>
            </a:r>
          </a:p>
          <a:p>
            <a:pPr>
              <a:lnSpc>
                <a:spcPct val="90000"/>
              </a:lnSpc>
              <a:defRPr/>
            </a:pPr>
            <a:r>
              <a:rPr lang="fr-FR" i="1" noProof="1">
                <a:latin typeface="Courier New" pitchFamily="49" charset="0"/>
              </a:rPr>
              <a:t>  … constructeurs et autres méthodes …</a:t>
            </a:r>
            <a:endParaRPr lang="fr-FR" noProof="1">
              <a:latin typeface="Courier New" pitchFamily="49" charset="0"/>
            </a:endParaRPr>
          </a:p>
          <a:p>
            <a:pPr>
              <a:lnSpc>
                <a:spcPct val="90000"/>
              </a:lnSpc>
              <a:defRPr/>
            </a:pPr>
            <a:r>
              <a:rPr lang="fr-FR" b="1" noProof="1">
                <a:latin typeface="Courier New" pitchFamily="49" charset="0"/>
              </a:rPr>
              <a:t>  public override double</a:t>
            </a:r>
            <a:r>
              <a:rPr lang="fr-FR" noProof="1">
                <a:latin typeface="Courier New" pitchFamily="49" charset="0"/>
              </a:rPr>
              <a:t> Aire</a:t>
            </a:r>
          </a:p>
          <a:p>
            <a:pPr>
              <a:lnSpc>
                <a:spcPct val="90000"/>
              </a:lnSpc>
              <a:defRPr/>
            </a:pPr>
            <a:r>
              <a:rPr lang="fr-FR" noProof="1">
                <a:latin typeface="Courier New" pitchFamily="49" charset="0"/>
              </a:rPr>
              <a:t>  {</a:t>
            </a:r>
          </a:p>
          <a:p>
            <a:pPr>
              <a:lnSpc>
                <a:spcPct val="90000"/>
              </a:lnSpc>
              <a:defRPr/>
            </a:pPr>
            <a:r>
              <a:rPr lang="fr-FR" noProof="1">
                <a:latin typeface="Courier New" pitchFamily="49" charset="0"/>
              </a:rPr>
              <a:t>    </a:t>
            </a:r>
            <a:r>
              <a:rPr lang="fr-FR" b="1" noProof="1">
                <a:latin typeface="Courier New" pitchFamily="49" charset="0"/>
              </a:rPr>
              <a:t>get</a:t>
            </a:r>
            <a:r>
              <a:rPr lang="fr-FR" b="1">
                <a:latin typeface="Courier New" pitchFamily="49" charset="0"/>
              </a:rPr>
              <a:t> </a:t>
            </a:r>
            <a:r>
              <a:rPr lang="fr-FR" noProof="1">
                <a:latin typeface="Courier New" pitchFamily="49" charset="0"/>
              </a:rPr>
              <a:t>{ </a:t>
            </a:r>
            <a:r>
              <a:rPr lang="fr-FR" b="1" noProof="1">
                <a:latin typeface="Courier New" pitchFamily="49" charset="0"/>
              </a:rPr>
              <a:t>return</a:t>
            </a:r>
            <a:r>
              <a:rPr lang="fr-FR" noProof="1">
                <a:latin typeface="Courier New" pitchFamily="49" charset="0"/>
              </a:rPr>
              <a:t> longueur * largeur; }</a:t>
            </a:r>
          </a:p>
          <a:p>
            <a:pPr>
              <a:lnSpc>
                <a:spcPct val="90000"/>
              </a:lnSpc>
              <a:defRPr/>
            </a:pPr>
            <a:r>
              <a:rPr lang="fr-FR" noProof="1">
                <a:latin typeface="Courier New" pitchFamily="49" charset="0"/>
              </a:rPr>
              <a:t>  }</a:t>
            </a:r>
          </a:p>
          <a:p>
            <a:pPr>
              <a:lnSpc>
                <a:spcPct val="90000"/>
              </a:lnSpc>
              <a:defRPr/>
            </a:pPr>
            <a:r>
              <a:rPr lang="fr-FR" b="1" noProof="1">
                <a:latin typeface="Courier New" pitchFamily="49" charset="0"/>
              </a:rPr>
              <a:t>  public override void</a:t>
            </a:r>
            <a:r>
              <a:rPr lang="fr-FR" noProof="1">
                <a:latin typeface="Courier New" pitchFamily="49" charset="0"/>
              </a:rPr>
              <a:t> Dessiner() { … }</a:t>
            </a:r>
          </a:p>
          <a:p>
            <a:pPr>
              <a:lnSpc>
                <a:spcPct val="90000"/>
              </a:lnSpc>
              <a:defRPr/>
            </a:pPr>
            <a:r>
              <a:rPr lang="fr-FR" noProof="1">
                <a:latin typeface="Courier New" pitchFamily="49" charset="0"/>
              </a:rPr>
              <a:t>}</a:t>
            </a:r>
          </a:p>
        </p:txBody>
      </p:sp>
      <p:sp>
        <p:nvSpPr>
          <p:cNvPr id="18439" name="Text Box 7"/>
          <p:cNvSpPr txBox="1">
            <a:spLocks noChangeArrowheads="1"/>
          </p:cNvSpPr>
          <p:nvPr/>
        </p:nvSpPr>
        <p:spPr bwMode="auto">
          <a:xfrm>
            <a:off x="4787900" y="1787525"/>
            <a:ext cx="3765550" cy="336550"/>
          </a:xfrm>
          <a:prstGeom prst="rect">
            <a:avLst/>
          </a:prstGeom>
          <a:noFill/>
          <a:ln w="12700">
            <a:noFill/>
            <a:miter lim="800000"/>
            <a:headEnd/>
            <a:tailEnd/>
          </a:ln>
        </p:spPr>
        <p:txBody>
          <a:bodyPr>
            <a:spAutoFit/>
          </a:bodyPr>
          <a:lstStyle/>
          <a:p>
            <a:pPr>
              <a:buFont typeface="Wingdings" pitchFamily="2" charset="2"/>
              <a:buChar char="ß"/>
            </a:pPr>
            <a:r>
              <a:rPr lang="fr-FR" sz="1600" b="1"/>
              <a:t> La classe est </a:t>
            </a:r>
            <a:r>
              <a:rPr lang="fr-FR" sz="1600" b="1">
                <a:latin typeface="Courier New" pitchFamily="49" charset="0"/>
                <a:cs typeface="Courier New" pitchFamily="49" charset="0"/>
              </a:rPr>
              <a:t>abstract</a:t>
            </a:r>
          </a:p>
        </p:txBody>
      </p:sp>
      <p:sp>
        <p:nvSpPr>
          <p:cNvPr id="18440" name="Text Box 8"/>
          <p:cNvSpPr txBox="1">
            <a:spLocks noChangeArrowheads="1"/>
          </p:cNvSpPr>
          <p:nvPr/>
        </p:nvSpPr>
        <p:spPr bwMode="auto">
          <a:xfrm>
            <a:off x="4787900" y="2073275"/>
            <a:ext cx="3155950" cy="581025"/>
          </a:xfrm>
          <a:prstGeom prst="rect">
            <a:avLst/>
          </a:prstGeom>
          <a:noFill/>
          <a:ln w="12700">
            <a:noFill/>
            <a:miter lim="800000"/>
            <a:headEnd/>
            <a:tailEnd/>
          </a:ln>
        </p:spPr>
        <p:txBody>
          <a:bodyPr>
            <a:spAutoFit/>
          </a:bodyPr>
          <a:lstStyle/>
          <a:p>
            <a:pPr>
              <a:buFont typeface="Wingdings" pitchFamily="2" charset="2"/>
              <a:buChar char="ß"/>
            </a:pPr>
            <a:r>
              <a:rPr lang="fr-FR" sz="1600" b="1"/>
              <a:t> Certaines méthodes et</a:t>
            </a:r>
            <a:br>
              <a:rPr lang="fr-FR" sz="1600" b="1"/>
            </a:br>
            <a:r>
              <a:rPr lang="fr-FR" sz="1600" b="1"/>
              <a:t>     propriétés sont </a:t>
            </a:r>
            <a:r>
              <a:rPr lang="fr-FR" sz="1600" b="1">
                <a:solidFill>
                  <a:srgbClr val="000080"/>
                </a:solidFill>
                <a:latin typeface="Courier New" pitchFamily="49" charset="0"/>
              </a:rPr>
              <a:t>abstract</a:t>
            </a:r>
          </a:p>
        </p:txBody>
      </p:sp>
      <p:sp>
        <p:nvSpPr>
          <p:cNvPr id="18441" name="Text Box 9"/>
          <p:cNvSpPr txBox="1">
            <a:spLocks noChangeArrowheads="1"/>
          </p:cNvSpPr>
          <p:nvPr/>
        </p:nvSpPr>
        <p:spPr bwMode="auto">
          <a:xfrm>
            <a:off x="5478463" y="5184775"/>
            <a:ext cx="3355975" cy="1069975"/>
          </a:xfrm>
          <a:prstGeom prst="rect">
            <a:avLst/>
          </a:prstGeom>
          <a:noFill/>
          <a:ln w="12700">
            <a:noFill/>
            <a:miter lim="800000"/>
            <a:headEnd/>
            <a:tailEnd/>
          </a:ln>
        </p:spPr>
        <p:txBody>
          <a:bodyPr>
            <a:spAutoFit/>
          </a:bodyPr>
          <a:lstStyle/>
          <a:p>
            <a:pPr marL="284163" indent="-284163">
              <a:buFont typeface="Wingdings" pitchFamily="2" charset="2"/>
              <a:buChar char="ß"/>
            </a:pPr>
            <a:r>
              <a:rPr lang="fr-FR" sz="1600" b="1"/>
              <a:t>Les méthodes et les propriétés abstraites doivent être implémentées dans la classe dérivée</a:t>
            </a:r>
          </a:p>
        </p:txBody>
      </p:sp>
      <p:sp>
        <p:nvSpPr>
          <p:cNvPr id="320522" name="Rectangle 10"/>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8443" name="Rectangle 11"/>
          <p:cNvSpPr>
            <a:spLocks noChangeArrowheads="1"/>
          </p:cNvSpPr>
          <p:nvPr/>
        </p:nvSpPr>
        <p:spPr bwMode="auto">
          <a:xfrm>
            <a:off x="279400" y="1312863"/>
            <a:ext cx="8599488" cy="366712"/>
          </a:xfrm>
          <a:prstGeom prst="rect">
            <a:avLst/>
          </a:prstGeom>
          <a:noFill/>
          <a:ln w="9525">
            <a:noFill/>
            <a:miter lim="800000"/>
            <a:headEnd/>
            <a:tailEnd/>
          </a:ln>
        </p:spPr>
        <p:txBody>
          <a:bodyPr>
            <a:spAutoFit/>
          </a:bodyPr>
          <a:lstStyle/>
          <a:p>
            <a:pPr marL="230188" indent="-230188">
              <a:spcBef>
                <a:spcPts val="1400"/>
              </a:spcBef>
              <a:buClr>
                <a:schemeClr val="accent2"/>
              </a:buClr>
              <a:buSzPct val="115000"/>
              <a:buFont typeface="Arial" charset="0"/>
              <a:buChar char="•"/>
            </a:pPr>
            <a:r>
              <a:rPr lang="fr-FR" sz="1800" b="1">
                <a:solidFill>
                  <a:srgbClr val="000080"/>
                </a:solidFill>
              </a:rPr>
              <a:t>Pour qu’une classe soit abstraite, il suffit de la déclarer </a:t>
            </a:r>
            <a:r>
              <a:rPr lang="fr-FR" sz="1800" b="1">
                <a:solidFill>
                  <a:srgbClr val="000080"/>
                </a:solidFill>
                <a:latin typeface="Courier New" pitchFamily="49" charset="0"/>
              </a:rPr>
              <a:t>abstract</a:t>
            </a:r>
          </a:p>
        </p:txBody>
      </p:sp>
      <p:sp>
        <p:nvSpPr>
          <p:cNvPr id="320524" name="Rectangle 12"/>
          <p:cNvSpPr>
            <a:spLocks noGrp="1" noChangeArrowheads="1"/>
          </p:cNvSpPr>
          <p:nvPr>
            <p:ph type="title"/>
          </p:nvPr>
        </p:nvSpPr>
        <p:spPr/>
        <p:txBody>
          <a:bodyPr/>
          <a:lstStyle/>
          <a:p>
            <a:pPr>
              <a:defRPr/>
            </a:pPr>
            <a:r>
              <a:rPr lang="fr-FR"/>
              <a:t>Syntaxe des classes abstraites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Références de type classe abstraite</a:t>
            </a:r>
          </a:p>
        </p:txBody>
      </p:sp>
      <p:sp>
        <p:nvSpPr>
          <p:cNvPr id="118787" name="Content Placeholder 2"/>
          <p:cNvSpPr>
            <a:spLocks noGrp="1"/>
          </p:cNvSpPr>
          <p:nvPr>
            <p:ph idx="1"/>
          </p:nvPr>
        </p:nvSpPr>
        <p:spPr/>
        <p:txBody>
          <a:bodyPr/>
          <a:lstStyle/>
          <a:p>
            <a:r>
              <a:rPr lang="fr-FR"/>
              <a:t>On ne peut pas instancier les classes abstraites</a:t>
            </a:r>
          </a:p>
          <a:p>
            <a:pPr lvl="1"/>
            <a:r>
              <a:rPr lang="fr-FR"/>
              <a:t>Mais il est possible d’utiliser des références de type classe abstraite</a:t>
            </a:r>
          </a:p>
          <a:p>
            <a:pPr lvl="1"/>
            <a:r>
              <a:rPr lang="fr-FR"/>
              <a:t>Elles ne pourront référencer que des instances de sous-classes concrètes</a:t>
            </a:r>
          </a:p>
          <a:p>
            <a:pPr marL="1143000" lvl="2" indent="-228600"/>
            <a:r>
              <a:rPr lang="fr-FR"/>
              <a:t>C’est la base du polymorphisme</a:t>
            </a:r>
          </a:p>
        </p:txBody>
      </p:sp>
      <p:sp>
        <p:nvSpPr>
          <p:cNvPr id="4" name="Rectangle 4"/>
          <p:cNvSpPr>
            <a:spLocks noChangeArrowheads="1"/>
          </p:cNvSpPr>
          <p:nvPr/>
        </p:nvSpPr>
        <p:spPr bwMode="blackWhite">
          <a:xfrm>
            <a:off x="1074738" y="2792413"/>
            <a:ext cx="7121525" cy="206216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r>
              <a:rPr lang="en-US" sz="1600" b="1">
                <a:latin typeface="Courier New" pitchFamily="49" charset="0"/>
              </a:rPr>
              <a:t>public void</a:t>
            </a:r>
            <a:r>
              <a:rPr lang="en-US" sz="1600">
                <a:latin typeface="Courier New" pitchFamily="49" charset="0"/>
              </a:rPr>
              <a:t> Main()</a:t>
            </a:r>
          </a:p>
          <a:p>
            <a:r>
              <a:rPr lang="en-US" sz="1600">
                <a:latin typeface="Courier New" pitchFamily="49" charset="0"/>
              </a:rPr>
              <a:t>{</a:t>
            </a:r>
          </a:p>
          <a:p>
            <a:r>
              <a:rPr lang="en-US" sz="1600">
                <a:latin typeface="Courier New" pitchFamily="49" charset="0"/>
              </a:rPr>
              <a:t>  // Forme f = </a:t>
            </a:r>
            <a:r>
              <a:rPr lang="en-US" sz="1600" b="1">
                <a:latin typeface="Courier New" pitchFamily="49" charset="0"/>
              </a:rPr>
              <a:t>new</a:t>
            </a:r>
            <a:r>
              <a:rPr lang="en-US" sz="1600">
                <a:latin typeface="Courier New" pitchFamily="49" charset="0"/>
              </a:rPr>
              <a:t> Forme(); // Erreur de compilation</a:t>
            </a:r>
          </a:p>
          <a:p>
            <a:endParaRPr lang="en-US" sz="1600">
              <a:latin typeface="Courier New" pitchFamily="49" charset="0"/>
            </a:endParaRPr>
          </a:p>
          <a:p>
            <a:r>
              <a:rPr lang="en-US" sz="1600">
                <a:latin typeface="Courier New" pitchFamily="49" charset="0"/>
              </a:rPr>
              <a:t>  Forme f = </a:t>
            </a:r>
            <a:r>
              <a:rPr lang="en-US" sz="1600" b="1">
                <a:latin typeface="Courier New" pitchFamily="49" charset="0"/>
              </a:rPr>
              <a:t>new</a:t>
            </a:r>
            <a:r>
              <a:rPr lang="en-US" sz="1600">
                <a:latin typeface="Courier New" pitchFamily="49" charset="0"/>
              </a:rPr>
              <a:t> Cercle();   // Légal et courant</a:t>
            </a:r>
          </a:p>
          <a:p>
            <a:endParaRPr lang="en-US" sz="1600">
              <a:latin typeface="Courier New" pitchFamily="49" charset="0"/>
            </a:endParaRPr>
          </a:p>
          <a:p>
            <a:r>
              <a:rPr lang="en-US" sz="1600">
                <a:latin typeface="Courier New" pitchFamily="49" charset="0"/>
              </a:rPr>
              <a:t>  ...</a:t>
            </a:r>
          </a:p>
          <a:p>
            <a:r>
              <a:rPr lang="en-US" sz="1600">
                <a:latin typeface="Courier New" pitchFamily="49" charset="0"/>
              </a:rPr>
              <a:t>}</a:t>
            </a: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fr-FR" dirty="0"/>
              <a:t>À propos des interfaces</a:t>
            </a:r>
          </a:p>
        </p:txBody>
      </p:sp>
      <p:sp>
        <p:nvSpPr>
          <p:cNvPr id="19459" name="Rectangle 3"/>
          <p:cNvSpPr>
            <a:spLocks noGrp="1" noChangeArrowheads="1"/>
          </p:cNvSpPr>
          <p:nvPr>
            <p:ph idx="1"/>
          </p:nvPr>
        </p:nvSpPr>
        <p:spPr>
          <a:xfrm>
            <a:off x="279400" y="1312863"/>
            <a:ext cx="8599488" cy="1719262"/>
          </a:xfrm>
        </p:spPr>
        <p:txBody>
          <a:bodyPr/>
          <a:lstStyle/>
          <a:p>
            <a:pPr marL="342900" indent="-342900"/>
            <a:r>
              <a:rPr lang="fr-FR"/>
              <a:t>Une classe abstraite sans implémentation n’est qu’une</a:t>
            </a:r>
            <a:r>
              <a:rPr lang="fr-FR" i="1"/>
              <a:t> </a:t>
            </a:r>
            <a:r>
              <a:rPr lang="fr-FR" i="1">
                <a:latin typeface="Century Schoolbook" pitchFamily="18" charset="0"/>
              </a:rPr>
              <a:t>interface</a:t>
            </a:r>
          </a:p>
          <a:p>
            <a:pPr marL="687388" lvl="1" indent="-342900"/>
            <a:r>
              <a:rPr lang="fr-FR"/>
              <a:t>Une liste de méthodes et/ou de propriétés non implémentées</a:t>
            </a:r>
          </a:p>
          <a:p>
            <a:pPr marL="342900" indent="-342900"/>
            <a:r>
              <a:rPr lang="fr-FR"/>
              <a:t>Ceci introduit une façon utile de voir les objets</a:t>
            </a:r>
          </a:p>
          <a:p>
            <a:pPr marL="687388" lvl="1" indent="-342900"/>
            <a:r>
              <a:rPr lang="fr-FR"/>
              <a:t>Non pas parce qu’ils </a:t>
            </a:r>
            <a:r>
              <a:rPr lang="fr-FR" i="1">
                <a:latin typeface="Century Schoolbook" pitchFamily="18" charset="0"/>
              </a:rPr>
              <a:t>sont</a:t>
            </a:r>
            <a:r>
              <a:rPr lang="fr-FR"/>
              <a:t> mais parce qu’ils </a:t>
            </a:r>
            <a:r>
              <a:rPr lang="fr-FR" i="1">
                <a:latin typeface="Century Schoolbook" pitchFamily="18" charset="0"/>
              </a:rPr>
              <a:t>font</a:t>
            </a:r>
          </a:p>
          <a:p>
            <a:pPr marL="1143000" lvl="2" indent="-342900"/>
            <a:r>
              <a:rPr lang="fr-FR"/>
              <a:t>Identification par le comportement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353"/>
          <p:cNvSpPr>
            <a:spLocks noChangeShapeType="1"/>
          </p:cNvSpPr>
          <p:nvPr/>
        </p:nvSpPr>
        <p:spPr bwMode="auto">
          <a:xfrm>
            <a:off x="4237038" y="3800475"/>
            <a:ext cx="0" cy="1460500"/>
          </a:xfrm>
          <a:prstGeom prst="line">
            <a:avLst/>
          </a:prstGeom>
          <a:noFill/>
          <a:ln w="28575">
            <a:solidFill>
              <a:schemeClr val="tx1"/>
            </a:solidFill>
            <a:round/>
            <a:headEnd/>
            <a:tailEnd/>
          </a:ln>
        </p:spPr>
        <p:txBody>
          <a:bodyPr>
            <a:spAutoFit/>
          </a:bodyPr>
          <a:lstStyle/>
          <a:p>
            <a:endParaRPr lang="fr-FR"/>
          </a:p>
        </p:txBody>
      </p:sp>
      <p:sp>
        <p:nvSpPr>
          <p:cNvPr id="20483" name="Line 352"/>
          <p:cNvSpPr>
            <a:spLocks noChangeShapeType="1"/>
          </p:cNvSpPr>
          <p:nvPr/>
        </p:nvSpPr>
        <p:spPr bwMode="auto">
          <a:xfrm>
            <a:off x="6661150" y="3800475"/>
            <a:ext cx="0" cy="1438275"/>
          </a:xfrm>
          <a:prstGeom prst="line">
            <a:avLst/>
          </a:prstGeom>
          <a:noFill/>
          <a:ln w="28575">
            <a:solidFill>
              <a:schemeClr val="tx1"/>
            </a:solidFill>
            <a:round/>
            <a:headEnd/>
            <a:tailEnd/>
          </a:ln>
        </p:spPr>
        <p:txBody>
          <a:bodyPr>
            <a:spAutoFit/>
          </a:bodyPr>
          <a:lstStyle/>
          <a:p>
            <a:endParaRPr lang="fr-FR"/>
          </a:p>
        </p:txBody>
      </p:sp>
      <p:sp>
        <p:nvSpPr>
          <p:cNvPr id="20484" name="Line 351"/>
          <p:cNvSpPr>
            <a:spLocks noChangeShapeType="1"/>
          </p:cNvSpPr>
          <p:nvPr/>
        </p:nvSpPr>
        <p:spPr bwMode="auto">
          <a:xfrm flipH="1">
            <a:off x="1746250" y="2300288"/>
            <a:ext cx="762000" cy="0"/>
          </a:xfrm>
          <a:prstGeom prst="line">
            <a:avLst/>
          </a:prstGeom>
          <a:noFill/>
          <a:ln w="28575">
            <a:solidFill>
              <a:schemeClr val="tx1"/>
            </a:solidFill>
            <a:round/>
            <a:headEnd/>
            <a:tailEnd/>
          </a:ln>
        </p:spPr>
        <p:txBody>
          <a:bodyPr>
            <a:spAutoFit/>
          </a:bodyPr>
          <a:lstStyle/>
          <a:p>
            <a:endParaRPr lang="fr-FR"/>
          </a:p>
        </p:txBody>
      </p:sp>
      <p:sp>
        <p:nvSpPr>
          <p:cNvPr id="20485" name="Line 280"/>
          <p:cNvSpPr>
            <a:spLocks noChangeShapeType="1"/>
          </p:cNvSpPr>
          <p:nvPr/>
        </p:nvSpPr>
        <p:spPr bwMode="auto">
          <a:xfrm>
            <a:off x="1058863" y="3794125"/>
            <a:ext cx="0" cy="379413"/>
          </a:xfrm>
          <a:prstGeom prst="line">
            <a:avLst/>
          </a:prstGeom>
          <a:noFill/>
          <a:ln w="28575">
            <a:solidFill>
              <a:schemeClr val="tx1"/>
            </a:solidFill>
            <a:round/>
            <a:headEnd/>
            <a:tailEnd/>
          </a:ln>
        </p:spPr>
        <p:txBody>
          <a:bodyPr>
            <a:spAutoFit/>
          </a:bodyPr>
          <a:lstStyle/>
          <a:p>
            <a:endParaRPr lang="fr-FR"/>
          </a:p>
        </p:txBody>
      </p:sp>
      <p:sp>
        <p:nvSpPr>
          <p:cNvPr id="145410"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20487" name="Rectangle 3"/>
          <p:cNvSpPr>
            <a:spLocks noChangeArrowheads="1"/>
          </p:cNvSpPr>
          <p:nvPr/>
        </p:nvSpPr>
        <p:spPr bwMode="auto">
          <a:xfrm>
            <a:off x="279400" y="1312863"/>
            <a:ext cx="8599488" cy="366712"/>
          </a:xfrm>
          <a:prstGeom prst="rect">
            <a:avLst/>
          </a:prstGeom>
          <a:noFill/>
          <a:ln w="9525">
            <a:noFill/>
            <a:miter lim="800000"/>
            <a:headEnd/>
            <a:tailEnd/>
          </a:ln>
        </p:spPr>
        <p:txBody>
          <a:bodyPr>
            <a:spAutoFit/>
          </a:bodyPr>
          <a:lstStyle/>
          <a:p>
            <a:pPr marL="230188" indent="-230188">
              <a:spcBef>
                <a:spcPts val="1200"/>
              </a:spcBef>
              <a:spcAft>
                <a:spcPts val="300"/>
              </a:spcAft>
              <a:buClr>
                <a:schemeClr val="accent2"/>
              </a:buClr>
              <a:buSzPct val="115000"/>
              <a:buFont typeface="Arial" charset="0"/>
              <a:buNone/>
            </a:pPr>
            <a:r>
              <a:rPr lang="fr-CA" sz="1800" b="1">
                <a:solidFill>
                  <a:srgbClr val="000080"/>
                </a:solidFill>
              </a:rPr>
              <a:t>	   Connectez les pointillés</a:t>
            </a:r>
            <a:endParaRPr lang="fr-CA" sz="1800">
              <a:solidFill>
                <a:srgbClr val="000080"/>
              </a:solidFill>
            </a:endParaRPr>
          </a:p>
        </p:txBody>
      </p:sp>
      <p:graphicFrame>
        <p:nvGraphicFramePr>
          <p:cNvPr id="20618" name="Group 138"/>
          <p:cNvGraphicFramePr>
            <a:graphicFrameLocks noGrp="1"/>
          </p:cNvGraphicFramePr>
          <p:nvPr/>
        </p:nvGraphicFramePr>
        <p:xfrm>
          <a:off x="2446338" y="1685925"/>
          <a:ext cx="1760537" cy="1276350"/>
        </p:xfrm>
        <a:graphic>
          <a:graphicData uri="http://schemas.openxmlformats.org/drawingml/2006/table">
            <a:tbl>
              <a:tblPr/>
              <a:tblGrid>
                <a:gridCol w="1760537">
                  <a:extLst>
                    <a:ext uri="{9D8B030D-6E8A-4147-A177-3AD203B41FA5}">
                      <a16:colId xmlns:a16="http://schemas.microsoft.com/office/drawing/2014/main" val="20000"/>
                    </a:ext>
                  </a:extLst>
                </a:gridCol>
              </a:tblGrid>
              <a:tr h="296863">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Produit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rPr>
                        <a:t>string id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61277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rPr>
                        <a:t>Vendre()</a:t>
                      </a:r>
                      <a:r>
                        <a:rPr kumimoji="0" lang="fr-CA" sz="1400" b="0" i="1" u="none" strike="noStrike" cap="none" normalizeH="0" baseline="0">
                          <a:ln>
                            <a:noFill/>
                          </a:ln>
                          <a:solidFill>
                            <a:srgbClr val="000080"/>
                          </a:solidFill>
                          <a:effectLst/>
                          <a:latin typeface="Arial" charset="0"/>
                        </a:rPr>
                        <a:t>                         </a:t>
                      </a:r>
                      <a:r>
                        <a:rPr kumimoji="0" lang="fr-CA" sz="1400" b="0" i="0" u="none" strike="noStrike" cap="none" normalizeH="0" baseline="0">
                          <a:ln>
                            <a:noFill/>
                          </a:ln>
                          <a:solidFill>
                            <a:srgbClr val="000080"/>
                          </a:solidFill>
                          <a:effectLst/>
                          <a:latin typeface="Arial" charset="0"/>
                        </a:rPr>
                        <a:t>string UPC { get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145720" name="Group 312"/>
          <p:cNvGraphicFramePr>
            <a:graphicFrameLocks noGrp="1"/>
          </p:cNvGraphicFramePr>
          <p:nvPr/>
        </p:nvGraphicFramePr>
        <p:xfrm>
          <a:off x="465138" y="1841500"/>
          <a:ext cx="1404937" cy="1104900"/>
        </p:xfrm>
        <a:graphic>
          <a:graphicData uri="http://schemas.openxmlformats.org/drawingml/2006/table">
            <a:tbl>
              <a:tblPr/>
              <a:tblGrid>
                <a:gridCol w="1404937">
                  <a:extLst>
                    <a:ext uri="{9D8B030D-6E8A-4147-A177-3AD203B41FA5}">
                      <a16:colId xmlns:a16="http://schemas.microsoft.com/office/drawing/2014/main" val="20000"/>
                    </a:ext>
                  </a:extLst>
                </a:gridCol>
              </a:tblGrid>
              <a:tr h="3683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Inventaire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7825">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20508" name="AutoShape 14"/>
          <p:cNvSpPr>
            <a:spLocks noChangeArrowheads="1"/>
          </p:cNvSpPr>
          <p:nvPr/>
        </p:nvSpPr>
        <p:spPr bwMode="blackWhite">
          <a:xfrm>
            <a:off x="3167063" y="2954338"/>
            <a:ext cx="304800" cy="228600"/>
          </a:xfrm>
          <a:prstGeom prst="triangle">
            <a:avLst>
              <a:gd name="adj" fmla="val 50000"/>
            </a:avLst>
          </a:prstGeom>
          <a:solidFill>
            <a:schemeClr val="accent1"/>
          </a:solidFill>
          <a:ln w="12700">
            <a:solidFill>
              <a:schemeClr val="tx1"/>
            </a:solidFill>
            <a:miter lim="800000"/>
            <a:headEnd/>
            <a:tailEnd/>
          </a:ln>
        </p:spPr>
        <p:txBody>
          <a:bodyPr anchor="ctr">
            <a:spAutoFit/>
          </a:bodyPr>
          <a:lstStyle/>
          <a:p>
            <a:endParaRPr lang="fr-FR"/>
          </a:p>
        </p:txBody>
      </p:sp>
      <p:graphicFrame>
        <p:nvGraphicFramePr>
          <p:cNvPr id="20619" name="Group 139"/>
          <p:cNvGraphicFramePr>
            <a:graphicFrameLocks noGrp="1"/>
          </p:cNvGraphicFramePr>
          <p:nvPr/>
        </p:nvGraphicFramePr>
        <p:xfrm>
          <a:off x="365125" y="4017963"/>
          <a:ext cx="1323975" cy="950215"/>
        </p:xfrm>
        <a:graphic>
          <a:graphicData uri="http://schemas.openxmlformats.org/drawingml/2006/table">
            <a:tbl>
              <a:tblPr/>
              <a:tblGrid>
                <a:gridCol w="1323975">
                  <a:extLst>
                    <a:ext uri="{9D8B030D-6E8A-4147-A177-3AD203B41FA5}">
                      <a16:colId xmlns:a16="http://schemas.microsoft.com/office/drawing/2014/main" val="20000"/>
                    </a:ext>
                  </a:extLst>
                </a:gridCol>
              </a:tblGrid>
              <a:tr h="3508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Livre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268288">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159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20519" name="Line 27"/>
          <p:cNvSpPr>
            <a:spLocks noChangeShapeType="1"/>
          </p:cNvSpPr>
          <p:nvPr/>
        </p:nvSpPr>
        <p:spPr bwMode="auto">
          <a:xfrm>
            <a:off x="5365750" y="3802063"/>
            <a:ext cx="0" cy="381000"/>
          </a:xfrm>
          <a:prstGeom prst="line">
            <a:avLst/>
          </a:prstGeom>
          <a:noFill/>
          <a:ln w="28575">
            <a:solidFill>
              <a:schemeClr val="tx1"/>
            </a:solidFill>
            <a:round/>
            <a:headEnd/>
            <a:tailEnd/>
          </a:ln>
        </p:spPr>
        <p:txBody>
          <a:bodyPr>
            <a:spAutoFit/>
          </a:bodyPr>
          <a:lstStyle/>
          <a:p>
            <a:endParaRPr lang="fr-FR"/>
          </a:p>
        </p:txBody>
      </p:sp>
      <p:sp>
        <p:nvSpPr>
          <p:cNvPr id="20520" name="Text Box 91"/>
          <p:cNvSpPr txBox="1">
            <a:spLocks noChangeArrowheads="1"/>
          </p:cNvSpPr>
          <p:nvPr/>
        </p:nvSpPr>
        <p:spPr bwMode="auto">
          <a:xfrm>
            <a:off x="2009775" y="1933575"/>
            <a:ext cx="693738" cy="749300"/>
          </a:xfrm>
          <a:prstGeom prst="rect">
            <a:avLst/>
          </a:prstGeom>
          <a:noFill/>
          <a:ln w="12700">
            <a:noFill/>
            <a:miter lim="800000"/>
            <a:headEnd/>
            <a:tailEnd/>
          </a:ln>
        </p:spPr>
        <p:txBody>
          <a:bodyPr>
            <a:spAutoFit/>
          </a:bodyPr>
          <a:lstStyle/>
          <a:p>
            <a:pPr>
              <a:spcBef>
                <a:spcPct val="50000"/>
              </a:spcBef>
            </a:pPr>
            <a:r>
              <a:rPr lang="fr-CA" sz="1600" i="1"/>
              <a:t>a</a:t>
            </a:r>
          </a:p>
          <a:p>
            <a:pPr>
              <a:spcBef>
                <a:spcPct val="50000"/>
              </a:spcBef>
            </a:pPr>
            <a:r>
              <a:rPr lang="fr-CA" sz="1600" i="1"/>
              <a:t>1..</a:t>
            </a:r>
            <a:r>
              <a:rPr lang="fr-CA" sz="1800" b="1" i="1"/>
              <a:t>*</a:t>
            </a:r>
          </a:p>
        </p:txBody>
      </p:sp>
      <p:sp>
        <p:nvSpPr>
          <p:cNvPr id="20521" name="Line 164"/>
          <p:cNvSpPr>
            <a:spLocks noChangeShapeType="1"/>
          </p:cNvSpPr>
          <p:nvPr/>
        </p:nvSpPr>
        <p:spPr bwMode="auto">
          <a:xfrm>
            <a:off x="7912100" y="3794125"/>
            <a:ext cx="0" cy="379413"/>
          </a:xfrm>
          <a:prstGeom prst="line">
            <a:avLst/>
          </a:prstGeom>
          <a:noFill/>
          <a:ln w="28575">
            <a:solidFill>
              <a:schemeClr val="tx1"/>
            </a:solidFill>
            <a:round/>
            <a:headEnd/>
            <a:tailEnd/>
          </a:ln>
        </p:spPr>
        <p:txBody>
          <a:bodyPr>
            <a:spAutoFit/>
          </a:bodyPr>
          <a:lstStyle/>
          <a:p>
            <a:endParaRPr lang="fr-FR"/>
          </a:p>
        </p:txBody>
      </p:sp>
      <p:sp>
        <p:nvSpPr>
          <p:cNvPr id="20522" name="Line 165"/>
          <p:cNvSpPr>
            <a:spLocks noChangeShapeType="1"/>
          </p:cNvSpPr>
          <p:nvPr/>
        </p:nvSpPr>
        <p:spPr bwMode="auto">
          <a:xfrm>
            <a:off x="3079750" y="3802063"/>
            <a:ext cx="0" cy="393700"/>
          </a:xfrm>
          <a:prstGeom prst="line">
            <a:avLst/>
          </a:prstGeom>
          <a:noFill/>
          <a:ln w="28575">
            <a:solidFill>
              <a:schemeClr val="tx1"/>
            </a:solidFill>
            <a:round/>
            <a:headEnd/>
            <a:tailEnd/>
          </a:ln>
        </p:spPr>
        <p:txBody>
          <a:bodyPr>
            <a:spAutoFit/>
          </a:bodyPr>
          <a:lstStyle/>
          <a:p>
            <a:endParaRPr lang="fr-FR"/>
          </a:p>
        </p:txBody>
      </p:sp>
      <p:sp>
        <p:nvSpPr>
          <p:cNvPr id="20523" name="Line 166"/>
          <p:cNvSpPr>
            <a:spLocks noChangeShapeType="1"/>
          </p:cNvSpPr>
          <p:nvPr/>
        </p:nvSpPr>
        <p:spPr bwMode="auto">
          <a:xfrm flipH="1">
            <a:off x="1960563" y="3805238"/>
            <a:ext cx="1587" cy="1425575"/>
          </a:xfrm>
          <a:prstGeom prst="line">
            <a:avLst/>
          </a:prstGeom>
          <a:noFill/>
          <a:ln w="28575">
            <a:solidFill>
              <a:schemeClr val="tx1"/>
            </a:solidFill>
            <a:round/>
            <a:headEnd/>
            <a:tailEnd/>
          </a:ln>
        </p:spPr>
        <p:txBody>
          <a:bodyPr>
            <a:spAutoFit/>
          </a:bodyPr>
          <a:lstStyle/>
          <a:p>
            <a:endParaRPr lang="fr-FR"/>
          </a:p>
        </p:txBody>
      </p:sp>
      <p:sp>
        <p:nvSpPr>
          <p:cNvPr id="20524" name="AutoShape 191"/>
          <p:cNvSpPr>
            <a:spLocks noChangeArrowheads="1"/>
          </p:cNvSpPr>
          <p:nvPr/>
        </p:nvSpPr>
        <p:spPr bwMode="blackWhite">
          <a:xfrm>
            <a:off x="5111750" y="2816225"/>
            <a:ext cx="304800" cy="228600"/>
          </a:xfrm>
          <a:prstGeom prst="triangle">
            <a:avLst>
              <a:gd name="adj" fmla="val 50000"/>
            </a:avLst>
          </a:prstGeom>
          <a:solidFill>
            <a:schemeClr val="accent1"/>
          </a:solidFill>
          <a:ln w="12700">
            <a:solidFill>
              <a:schemeClr val="tx1"/>
            </a:solidFill>
            <a:miter lim="800000"/>
            <a:headEnd/>
            <a:tailEnd/>
          </a:ln>
        </p:spPr>
        <p:txBody>
          <a:bodyPr anchor="ctr">
            <a:spAutoFit/>
          </a:bodyPr>
          <a:lstStyle/>
          <a:p>
            <a:endParaRPr lang="fr-FR"/>
          </a:p>
        </p:txBody>
      </p:sp>
      <p:sp>
        <p:nvSpPr>
          <p:cNvPr id="20525" name="Line 192"/>
          <p:cNvSpPr>
            <a:spLocks noChangeShapeType="1"/>
          </p:cNvSpPr>
          <p:nvPr/>
        </p:nvSpPr>
        <p:spPr bwMode="auto">
          <a:xfrm flipH="1">
            <a:off x="5262563" y="3055938"/>
            <a:ext cx="1587" cy="381000"/>
          </a:xfrm>
          <a:prstGeom prst="line">
            <a:avLst/>
          </a:prstGeom>
          <a:noFill/>
          <a:ln w="28575">
            <a:solidFill>
              <a:schemeClr val="tx1"/>
            </a:solidFill>
            <a:prstDash val="sysDot"/>
            <a:round/>
            <a:headEnd/>
            <a:tailEnd/>
          </a:ln>
        </p:spPr>
        <p:txBody>
          <a:bodyPr>
            <a:spAutoFit/>
          </a:bodyPr>
          <a:lstStyle/>
          <a:p>
            <a:endParaRPr lang="fr-FR"/>
          </a:p>
        </p:txBody>
      </p:sp>
      <p:sp>
        <p:nvSpPr>
          <p:cNvPr id="20526" name="AutoShape 203"/>
          <p:cNvSpPr>
            <a:spLocks noChangeArrowheads="1"/>
          </p:cNvSpPr>
          <p:nvPr/>
        </p:nvSpPr>
        <p:spPr bwMode="blackWhite">
          <a:xfrm>
            <a:off x="6643688" y="2868613"/>
            <a:ext cx="304800" cy="228600"/>
          </a:xfrm>
          <a:prstGeom prst="triangle">
            <a:avLst>
              <a:gd name="adj" fmla="val 50000"/>
            </a:avLst>
          </a:prstGeom>
          <a:solidFill>
            <a:schemeClr val="accent1"/>
          </a:solidFill>
          <a:ln w="12700">
            <a:solidFill>
              <a:schemeClr val="tx1"/>
            </a:solidFill>
            <a:miter lim="800000"/>
            <a:headEnd/>
            <a:tailEnd/>
          </a:ln>
        </p:spPr>
        <p:txBody>
          <a:bodyPr anchor="ctr">
            <a:spAutoFit/>
          </a:bodyPr>
          <a:lstStyle/>
          <a:p>
            <a:endParaRPr lang="fr-FR"/>
          </a:p>
        </p:txBody>
      </p:sp>
      <p:graphicFrame>
        <p:nvGraphicFramePr>
          <p:cNvPr id="20621" name="Group 141"/>
          <p:cNvGraphicFramePr>
            <a:graphicFrameLocks noGrp="1"/>
          </p:cNvGraphicFramePr>
          <p:nvPr/>
        </p:nvGraphicFramePr>
        <p:xfrm>
          <a:off x="4670425" y="4005263"/>
          <a:ext cx="1485900" cy="946087"/>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Chaussure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33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cs typeface="Arial" charset="0"/>
                        </a:rPr>
                        <a:t>Cirer()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20537" name="Line 204"/>
          <p:cNvSpPr>
            <a:spLocks noChangeShapeType="1"/>
          </p:cNvSpPr>
          <p:nvPr/>
        </p:nvSpPr>
        <p:spPr bwMode="auto">
          <a:xfrm flipH="1">
            <a:off x="6794500" y="3094038"/>
            <a:ext cx="1588" cy="381000"/>
          </a:xfrm>
          <a:prstGeom prst="line">
            <a:avLst/>
          </a:prstGeom>
          <a:noFill/>
          <a:ln w="28575">
            <a:solidFill>
              <a:schemeClr val="tx1"/>
            </a:solidFill>
            <a:prstDash val="sysDot"/>
            <a:round/>
            <a:headEnd/>
            <a:tailEnd/>
          </a:ln>
        </p:spPr>
        <p:txBody>
          <a:bodyPr>
            <a:spAutoFit/>
          </a:bodyPr>
          <a:lstStyle/>
          <a:p>
            <a:endParaRPr lang="fr-FR"/>
          </a:p>
        </p:txBody>
      </p:sp>
      <p:graphicFrame>
        <p:nvGraphicFramePr>
          <p:cNvPr id="20620" name="Group 140"/>
          <p:cNvGraphicFramePr>
            <a:graphicFrameLocks noGrp="1"/>
          </p:cNvGraphicFramePr>
          <p:nvPr/>
        </p:nvGraphicFramePr>
        <p:xfrm>
          <a:off x="2346325" y="4030663"/>
          <a:ext cx="1485900" cy="947675"/>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Soda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905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0623" name="Group 143"/>
          <p:cNvGraphicFramePr>
            <a:graphicFrameLocks noGrp="1"/>
          </p:cNvGraphicFramePr>
          <p:nvPr/>
        </p:nvGraphicFramePr>
        <p:xfrm>
          <a:off x="1241425" y="5199063"/>
          <a:ext cx="1485900" cy="1161035"/>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Gomme à mâcher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145770" name="Group 362"/>
          <p:cNvGraphicFramePr>
            <a:graphicFrameLocks noGrp="1"/>
          </p:cNvGraphicFramePr>
          <p:nvPr/>
        </p:nvGraphicFramePr>
        <p:xfrm>
          <a:off x="4516438" y="1428750"/>
          <a:ext cx="1608137" cy="1350963"/>
        </p:xfrm>
        <a:graphic>
          <a:graphicData uri="http://schemas.openxmlformats.org/drawingml/2006/table">
            <a:tbl>
              <a:tblPr/>
              <a:tblGrid>
                <a:gridCol w="1608137">
                  <a:extLst>
                    <a:ext uri="{9D8B030D-6E8A-4147-A177-3AD203B41FA5}">
                      <a16:colId xmlns:a16="http://schemas.microsoft.com/office/drawing/2014/main" val="20000"/>
                    </a:ext>
                  </a:extLst>
                </a:gridCol>
              </a:tblGrid>
              <a:tr h="5334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rPr>
                        <a:t>&lt;&lt;interface&gt;&gt;      </a:t>
                      </a:r>
                      <a:r>
                        <a:rPr kumimoji="0" lang="fr-CA" sz="1400" b="1" i="0" u="none" strike="noStrike" cap="none" normalizeH="0" baseline="0">
                          <a:ln>
                            <a:noFill/>
                          </a:ln>
                          <a:solidFill>
                            <a:srgbClr val="000080"/>
                          </a:solidFill>
                          <a:effectLst/>
                          <a:latin typeface="Arial" charset="0"/>
                        </a:rPr>
                        <a:t>IHabit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33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CA" sz="1400" b="0" i="0" u="none" strike="noStrike" cap="none" normalizeH="0" baseline="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8418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1" u="none" strike="noStrike" cap="none" normalizeH="0" baseline="0">
                          <a:ln>
                            <a:noFill/>
                          </a:ln>
                          <a:solidFill>
                            <a:srgbClr val="000080"/>
                          </a:solidFill>
                          <a:effectLst/>
                          <a:latin typeface="Arial" charset="0"/>
                        </a:rPr>
                        <a:t>Porter()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20624" name="Group 144"/>
          <p:cNvGraphicFramePr>
            <a:graphicFrameLocks noGrp="1"/>
          </p:cNvGraphicFramePr>
          <p:nvPr/>
        </p:nvGraphicFramePr>
        <p:xfrm>
          <a:off x="3529013" y="5199063"/>
          <a:ext cx="1485900" cy="988950"/>
        </p:xfrm>
        <a:graphic>
          <a:graphicData uri="http://schemas.openxmlformats.org/drawingml/2006/table">
            <a:tbl>
              <a:tblPr/>
              <a:tblGrid>
                <a:gridCol w="1485900">
                  <a:extLst>
                    <a:ext uri="{9D8B030D-6E8A-4147-A177-3AD203B41FA5}">
                      <a16:colId xmlns:a16="http://schemas.microsoft.com/office/drawing/2014/main" val="20000"/>
                    </a:ext>
                  </a:extLst>
                </a:gridCol>
              </a:tblGrid>
              <a:tr h="346075">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Sous-vêtement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20578" name="AutoShape 263"/>
          <p:cNvSpPr>
            <a:spLocks noChangeArrowheads="1"/>
          </p:cNvSpPr>
          <p:nvPr/>
        </p:nvSpPr>
        <p:spPr bwMode="blackWhite">
          <a:xfrm>
            <a:off x="7380288" y="2872596"/>
            <a:ext cx="1617662" cy="888521"/>
          </a:xfrm>
          <a:prstGeom prst="wedgeRectCallout">
            <a:avLst>
              <a:gd name="adj1" fmla="val -81628"/>
              <a:gd name="adj2" fmla="val -6537"/>
            </a:avLst>
          </a:prstGeom>
          <a:solidFill>
            <a:schemeClr val="hlink"/>
          </a:solidFill>
          <a:ln w="12700">
            <a:solidFill>
              <a:schemeClr val="tx1"/>
            </a:solidFill>
            <a:miter lim="800000"/>
            <a:headEnd/>
            <a:tailEnd/>
          </a:ln>
        </p:spPr>
        <p:txBody>
          <a:bodyPr lIns="54000" rIns="54000"/>
          <a:lstStyle/>
          <a:p>
            <a:r>
              <a:rPr lang="fr-CA" b="1" dirty="0"/>
              <a:t>Pointillé signifie </a:t>
            </a:r>
            <a:r>
              <a:rPr lang="fr-CA" b="1" i="1" dirty="0">
                <a:latin typeface="Century Schoolbook" pitchFamily="18" charset="0"/>
              </a:rPr>
              <a:t>réalisation</a:t>
            </a:r>
            <a:r>
              <a:rPr lang="fr-CA" b="1" dirty="0"/>
              <a:t> d’une interface en UML</a:t>
            </a:r>
          </a:p>
        </p:txBody>
      </p:sp>
      <p:grpSp>
        <p:nvGrpSpPr>
          <p:cNvPr id="20579" name="Group 264"/>
          <p:cNvGrpSpPr>
            <a:grpSpLocks/>
          </p:cNvGrpSpPr>
          <p:nvPr/>
        </p:nvGrpSpPr>
        <p:grpSpPr bwMode="auto">
          <a:xfrm>
            <a:off x="266700" y="1333500"/>
            <a:ext cx="374650" cy="269875"/>
            <a:chOff x="590" y="209"/>
            <a:chExt cx="236" cy="170"/>
          </a:xfrm>
        </p:grpSpPr>
        <p:sp>
          <p:nvSpPr>
            <p:cNvPr id="145673" name="Oval 265"/>
            <p:cNvSpPr>
              <a:spLocks noChangeArrowheads="1"/>
            </p:cNvSpPr>
            <p:nvPr/>
          </p:nvSpPr>
          <p:spPr bwMode="blackWhite">
            <a:xfrm>
              <a:off x="590" y="234"/>
              <a:ext cx="236" cy="145"/>
            </a:xfrm>
            <a:prstGeom prst="ellipse">
              <a:avLst/>
            </a:prstGeom>
            <a:solidFill>
              <a:srgbClr val="FFFFCC"/>
            </a:solidFill>
            <a:ln w="12700">
              <a:solidFill>
                <a:srgbClr val="000099"/>
              </a:solidFill>
              <a:round/>
              <a:headEnd/>
              <a:tailEnd/>
            </a:ln>
            <a:effectLst>
              <a:outerShdw dist="35921" dir="2700000" algn="ctr" rotWithShape="0">
                <a:srgbClr val="000099"/>
              </a:outerShdw>
            </a:effectLst>
          </p:spPr>
          <p:txBody>
            <a:bodyPr anchor="ctr">
              <a:spAutoFit/>
            </a:bodyPr>
            <a:lstStyle/>
            <a:p>
              <a:pPr>
                <a:defRPr/>
              </a:pPr>
              <a:endParaRPr lang="fr-FR"/>
            </a:p>
          </p:txBody>
        </p:sp>
        <p:sp>
          <p:nvSpPr>
            <p:cNvPr id="20614" name="Freeform 266"/>
            <p:cNvSpPr>
              <a:spLocks/>
            </p:cNvSpPr>
            <p:nvPr/>
          </p:nvSpPr>
          <p:spPr bwMode="black">
            <a:xfrm>
              <a:off x="688" y="335"/>
              <a:ext cx="38" cy="36"/>
            </a:xfrm>
            <a:custGeom>
              <a:avLst/>
              <a:gdLst>
                <a:gd name="T0" fmla="*/ 20 w 38"/>
                <a:gd name="T1" fmla="*/ 0 h 36"/>
                <a:gd name="T2" fmla="*/ 26 w 38"/>
                <a:gd name="T3" fmla="*/ 0 h 36"/>
                <a:gd name="T4" fmla="*/ 32 w 38"/>
                <a:gd name="T5" fmla="*/ 4 h 36"/>
                <a:gd name="T6" fmla="*/ 32 w 38"/>
                <a:gd name="T7" fmla="*/ 4 h 36"/>
                <a:gd name="T8" fmla="*/ 36 w 38"/>
                <a:gd name="T9" fmla="*/ 10 h 36"/>
                <a:gd name="T10" fmla="*/ 38 w 38"/>
                <a:gd name="T11" fmla="*/ 18 h 36"/>
                <a:gd name="T12" fmla="*/ 38 w 38"/>
                <a:gd name="T13" fmla="*/ 18 h 36"/>
                <a:gd name="T14" fmla="*/ 36 w 38"/>
                <a:gd name="T15" fmla="*/ 26 h 36"/>
                <a:gd name="T16" fmla="*/ 32 w 38"/>
                <a:gd name="T17" fmla="*/ 32 h 36"/>
                <a:gd name="T18" fmla="*/ 32 w 38"/>
                <a:gd name="T19" fmla="*/ 32 h 36"/>
                <a:gd name="T20" fmla="*/ 26 w 38"/>
                <a:gd name="T21" fmla="*/ 36 h 36"/>
                <a:gd name="T22" fmla="*/ 20 w 38"/>
                <a:gd name="T23" fmla="*/ 36 h 36"/>
                <a:gd name="T24" fmla="*/ 20 w 38"/>
                <a:gd name="T25" fmla="*/ 36 h 36"/>
                <a:gd name="T26" fmla="*/ 12 w 38"/>
                <a:gd name="T27" fmla="*/ 36 h 36"/>
                <a:gd name="T28" fmla="*/ 6 w 38"/>
                <a:gd name="T29" fmla="*/ 32 h 36"/>
                <a:gd name="T30" fmla="*/ 6 w 38"/>
                <a:gd name="T31" fmla="*/ 32 h 36"/>
                <a:gd name="T32" fmla="*/ 2 w 38"/>
                <a:gd name="T33" fmla="*/ 26 h 36"/>
                <a:gd name="T34" fmla="*/ 0 w 38"/>
                <a:gd name="T35" fmla="*/ 18 h 36"/>
                <a:gd name="T36" fmla="*/ 0 w 38"/>
                <a:gd name="T37" fmla="*/ 18 h 36"/>
                <a:gd name="T38" fmla="*/ 2 w 38"/>
                <a:gd name="T39" fmla="*/ 10 h 36"/>
                <a:gd name="T40" fmla="*/ 6 w 38"/>
                <a:gd name="T41" fmla="*/ 4 h 36"/>
                <a:gd name="T42" fmla="*/ 6 w 38"/>
                <a:gd name="T43" fmla="*/ 4 h 36"/>
                <a:gd name="T44" fmla="*/ 12 w 38"/>
                <a:gd name="T45" fmla="*/ 0 h 36"/>
                <a:gd name="T46" fmla="*/ 20 w 38"/>
                <a:gd name="T47" fmla="*/ 0 h 36"/>
                <a:gd name="T48" fmla="*/ 20 w 38"/>
                <a:gd name="T49" fmla="*/ 0 h 36"/>
                <a:gd name="T50" fmla="*/ 20 w 38"/>
                <a:gd name="T51" fmla="*/ 0 h 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8"/>
                <a:gd name="T79" fmla="*/ 0 h 36"/>
                <a:gd name="T80" fmla="*/ 38 w 38"/>
                <a:gd name="T81" fmla="*/ 36 h 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8" h="36">
                  <a:moveTo>
                    <a:pt x="20" y="0"/>
                  </a:moveTo>
                  <a:lnTo>
                    <a:pt x="26" y="0"/>
                  </a:lnTo>
                  <a:lnTo>
                    <a:pt x="32" y="4"/>
                  </a:lnTo>
                  <a:lnTo>
                    <a:pt x="36" y="10"/>
                  </a:lnTo>
                  <a:lnTo>
                    <a:pt x="38" y="18"/>
                  </a:lnTo>
                  <a:lnTo>
                    <a:pt x="36" y="26"/>
                  </a:lnTo>
                  <a:lnTo>
                    <a:pt x="32" y="32"/>
                  </a:lnTo>
                  <a:lnTo>
                    <a:pt x="26" y="36"/>
                  </a:lnTo>
                  <a:lnTo>
                    <a:pt x="20" y="36"/>
                  </a:lnTo>
                  <a:lnTo>
                    <a:pt x="12" y="36"/>
                  </a:lnTo>
                  <a:lnTo>
                    <a:pt x="6" y="32"/>
                  </a:lnTo>
                  <a:lnTo>
                    <a:pt x="2" y="26"/>
                  </a:lnTo>
                  <a:lnTo>
                    <a:pt x="0" y="18"/>
                  </a:lnTo>
                  <a:lnTo>
                    <a:pt x="2" y="10"/>
                  </a:lnTo>
                  <a:lnTo>
                    <a:pt x="6" y="4"/>
                  </a:lnTo>
                  <a:lnTo>
                    <a:pt x="12" y="0"/>
                  </a:lnTo>
                  <a:lnTo>
                    <a:pt x="20" y="0"/>
                  </a:lnTo>
                  <a:close/>
                </a:path>
              </a:pathLst>
            </a:custGeom>
            <a:solidFill>
              <a:srgbClr val="CC3300"/>
            </a:solidFill>
            <a:ln w="9525">
              <a:noFill/>
              <a:round/>
              <a:headEnd/>
              <a:tailEnd/>
            </a:ln>
          </p:spPr>
          <p:txBody>
            <a:bodyPr/>
            <a:lstStyle/>
            <a:p>
              <a:endParaRPr lang="fr-FR"/>
            </a:p>
          </p:txBody>
        </p:sp>
        <p:sp>
          <p:nvSpPr>
            <p:cNvPr id="20615" name="Oval 267"/>
            <p:cNvSpPr>
              <a:spLocks noChangeArrowheads="1"/>
            </p:cNvSpPr>
            <p:nvPr/>
          </p:nvSpPr>
          <p:spPr bwMode="white">
            <a:xfrm>
              <a:off x="677" y="216"/>
              <a:ext cx="56" cy="56"/>
            </a:xfrm>
            <a:prstGeom prst="ellipse">
              <a:avLst/>
            </a:prstGeom>
            <a:solidFill>
              <a:srgbClr val="FFFFCC"/>
            </a:solidFill>
            <a:ln w="12700">
              <a:noFill/>
              <a:round/>
              <a:headEnd/>
              <a:tailEnd/>
            </a:ln>
          </p:spPr>
          <p:txBody>
            <a:bodyPr wrap="none" anchor="ctr">
              <a:spAutoFit/>
            </a:bodyPr>
            <a:lstStyle/>
            <a:p>
              <a:endParaRPr lang="fr-FR"/>
            </a:p>
          </p:txBody>
        </p:sp>
        <p:sp>
          <p:nvSpPr>
            <p:cNvPr id="20616" name="Freeform 268"/>
            <p:cNvSpPr>
              <a:spLocks/>
            </p:cNvSpPr>
            <p:nvPr/>
          </p:nvSpPr>
          <p:spPr bwMode="black">
            <a:xfrm>
              <a:off x="666" y="209"/>
              <a:ext cx="86" cy="118"/>
            </a:xfrm>
            <a:custGeom>
              <a:avLst/>
              <a:gdLst>
                <a:gd name="T0" fmla="*/ 35 w 86"/>
                <a:gd name="T1" fmla="*/ 118 h 118"/>
                <a:gd name="T2" fmla="*/ 35 w 86"/>
                <a:gd name="T3" fmla="*/ 112 h 118"/>
                <a:gd name="T4" fmla="*/ 37 w 86"/>
                <a:gd name="T5" fmla="*/ 100 h 118"/>
                <a:gd name="T6" fmla="*/ 37 w 86"/>
                <a:gd name="T7" fmla="*/ 92 h 118"/>
                <a:gd name="T8" fmla="*/ 45 w 86"/>
                <a:gd name="T9" fmla="*/ 72 h 118"/>
                <a:gd name="T10" fmla="*/ 51 w 86"/>
                <a:gd name="T11" fmla="*/ 60 h 118"/>
                <a:gd name="T12" fmla="*/ 53 w 86"/>
                <a:gd name="T13" fmla="*/ 52 h 118"/>
                <a:gd name="T14" fmla="*/ 57 w 86"/>
                <a:gd name="T15" fmla="*/ 36 h 118"/>
                <a:gd name="T16" fmla="*/ 55 w 86"/>
                <a:gd name="T17" fmla="*/ 24 h 118"/>
                <a:gd name="T18" fmla="*/ 51 w 86"/>
                <a:gd name="T19" fmla="*/ 16 h 118"/>
                <a:gd name="T20" fmla="*/ 37 w 86"/>
                <a:gd name="T21" fmla="*/ 10 h 118"/>
                <a:gd name="T22" fmla="*/ 29 w 86"/>
                <a:gd name="T23" fmla="*/ 10 h 118"/>
                <a:gd name="T24" fmla="*/ 25 w 86"/>
                <a:gd name="T25" fmla="*/ 12 h 118"/>
                <a:gd name="T26" fmla="*/ 21 w 86"/>
                <a:gd name="T27" fmla="*/ 20 h 118"/>
                <a:gd name="T28" fmla="*/ 21 w 86"/>
                <a:gd name="T29" fmla="*/ 22 h 118"/>
                <a:gd name="T30" fmla="*/ 23 w 86"/>
                <a:gd name="T31" fmla="*/ 26 h 118"/>
                <a:gd name="T32" fmla="*/ 31 w 86"/>
                <a:gd name="T33" fmla="*/ 30 h 118"/>
                <a:gd name="T34" fmla="*/ 33 w 86"/>
                <a:gd name="T35" fmla="*/ 36 h 118"/>
                <a:gd name="T36" fmla="*/ 35 w 86"/>
                <a:gd name="T37" fmla="*/ 40 h 118"/>
                <a:gd name="T38" fmla="*/ 29 w 86"/>
                <a:gd name="T39" fmla="*/ 52 h 118"/>
                <a:gd name="T40" fmla="*/ 23 w 86"/>
                <a:gd name="T41" fmla="*/ 56 h 118"/>
                <a:gd name="T42" fmla="*/ 17 w 86"/>
                <a:gd name="T43" fmla="*/ 56 h 118"/>
                <a:gd name="T44" fmla="*/ 6 w 86"/>
                <a:gd name="T45" fmla="*/ 50 h 118"/>
                <a:gd name="T46" fmla="*/ 2 w 86"/>
                <a:gd name="T47" fmla="*/ 44 h 118"/>
                <a:gd name="T48" fmla="*/ 0 w 86"/>
                <a:gd name="T49" fmla="*/ 36 h 118"/>
                <a:gd name="T50" fmla="*/ 12 w 86"/>
                <a:gd name="T51" fmla="*/ 10 h 118"/>
                <a:gd name="T52" fmla="*/ 25 w 86"/>
                <a:gd name="T53" fmla="*/ 2 h 118"/>
                <a:gd name="T54" fmla="*/ 43 w 86"/>
                <a:gd name="T55" fmla="*/ 0 h 118"/>
                <a:gd name="T56" fmla="*/ 75 w 86"/>
                <a:gd name="T57" fmla="*/ 12 h 118"/>
                <a:gd name="T58" fmla="*/ 84 w 86"/>
                <a:gd name="T59" fmla="*/ 24 h 118"/>
                <a:gd name="T60" fmla="*/ 86 w 86"/>
                <a:gd name="T61" fmla="*/ 40 h 118"/>
                <a:gd name="T62" fmla="*/ 84 w 86"/>
                <a:gd name="T63" fmla="*/ 52 h 118"/>
                <a:gd name="T64" fmla="*/ 82 w 86"/>
                <a:gd name="T65" fmla="*/ 60 h 118"/>
                <a:gd name="T66" fmla="*/ 79 w 86"/>
                <a:gd name="T67" fmla="*/ 64 h 118"/>
                <a:gd name="T68" fmla="*/ 65 w 86"/>
                <a:gd name="T69" fmla="*/ 78 h 118"/>
                <a:gd name="T70" fmla="*/ 57 w 86"/>
                <a:gd name="T71" fmla="*/ 86 h 118"/>
                <a:gd name="T72" fmla="*/ 51 w 86"/>
                <a:gd name="T73" fmla="*/ 92 h 118"/>
                <a:gd name="T74" fmla="*/ 45 w 86"/>
                <a:gd name="T75" fmla="*/ 104 h 118"/>
                <a:gd name="T76" fmla="*/ 45 w 86"/>
                <a:gd name="T77" fmla="*/ 110 h 118"/>
                <a:gd name="T78" fmla="*/ 43 w 86"/>
                <a:gd name="T79" fmla="*/ 118 h 1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86"/>
                <a:gd name="T121" fmla="*/ 0 h 118"/>
                <a:gd name="T122" fmla="*/ 86 w 86"/>
                <a:gd name="T123" fmla="*/ 118 h 1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86" h="118">
                  <a:moveTo>
                    <a:pt x="43" y="118"/>
                  </a:moveTo>
                  <a:lnTo>
                    <a:pt x="35" y="118"/>
                  </a:lnTo>
                  <a:lnTo>
                    <a:pt x="35" y="112"/>
                  </a:lnTo>
                  <a:lnTo>
                    <a:pt x="37" y="100"/>
                  </a:lnTo>
                  <a:lnTo>
                    <a:pt x="37" y="92"/>
                  </a:lnTo>
                  <a:lnTo>
                    <a:pt x="41" y="82"/>
                  </a:lnTo>
                  <a:lnTo>
                    <a:pt x="45" y="72"/>
                  </a:lnTo>
                  <a:lnTo>
                    <a:pt x="51" y="60"/>
                  </a:lnTo>
                  <a:lnTo>
                    <a:pt x="53" y="52"/>
                  </a:lnTo>
                  <a:lnTo>
                    <a:pt x="55" y="44"/>
                  </a:lnTo>
                  <a:lnTo>
                    <a:pt x="57" y="36"/>
                  </a:lnTo>
                  <a:lnTo>
                    <a:pt x="55" y="24"/>
                  </a:lnTo>
                  <a:lnTo>
                    <a:pt x="51" y="16"/>
                  </a:lnTo>
                  <a:lnTo>
                    <a:pt x="45" y="12"/>
                  </a:lnTo>
                  <a:lnTo>
                    <a:pt x="37" y="10"/>
                  </a:lnTo>
                  <a:lnTo>
                    <a:pt x="29" y="10"/>
                  </a:lnTo>
                  <a:lnTo>
                    <a:pt x="25" y="12"/>
                  </a:lnTo>
                  <a:lnTo>
                    <a:pt x="21" y="16"/>
                  </a:lnTo>
                  <a:lnTo>
                    <a:pt x="21" y="20"/>
                  </a:lnTo>
                  <a:lnTo>
                    <a:pt x="21" y="22"/>
                  </a:lnTo>
                  <a:lnTo>
                    <a:pt x="23" y="26"/>
                  </a:lnTo>
                  <a:lnTo>
                    <a:pt x="29" y="28"/>
                  </a:lnTo>
                  <a:lnTo>
                    <a:pt x="31" y="30"/>
                  </a:lnTo>
                  <a:lnTo>
                    <a:pt x="33" y="36"/>
                  </a:lnTo>
                  <a:lnTo>
                    <a:pt x="35" y="40"/>
                  </a:lnTo>
                  <a:lnTo>
                    <a:pt x="33" y="46"/>
                  </a:lnTo>
                  <a:lnTo>
                    <a:pt x="29" y="52"/>
                  </a:lnTo>
                  <a:lnTo>
                    <a:pt x="23" y="56"/>
                  </a:lnTo>
                  <a:lnTo>
                    <a:pt x="17" y="56"/>
                  </a:lnTo>
                  <a:lnTo>
                    <a:pt x="12" y="54"/>
                  </a:lnTo>
                  <a:lnTo>
                    <a:pt x="6" y="50"/>
                  </a:lnTo>
                  <a:lnTo>
                    <a:pt x="2" y="44"/>
                  </a:lnTo>
                  <a:lnTo>
                    <a:pt x="0" y="36"/>
                  </a:lnTo>
                  <a:lnTo>
                    <a:pt x="4" y="22"/>
                  </a:lnTo>
                  <a:lnTo>
                    <a:pt x="12" y="10"/>
                  </a:lnTo>
                  <a:lnTo>
                    <a:pt x="25" y="2"/>
                  </a:lnTo>
                  <a:lnTo>
                    <a:pt x="43" y="0"/>
                  </a:lnTo>
                  <a:lnTo>
                    <a:pt x="61" y="2"/>
                  </a:lnTo>
                  <a:lnTo>
                    <a:pt x="75" y="12"/>
                  </a:lnTo>
                  <a:lnTo>
                    <a:pt x="84" y="24"/>
                  </a:lnTo>
                  <a:lnTo>
                    <a:pt x="86" y="40"/>
                  </a:lnTo>
                  <a:lnTo>
                    <a:pt x="86" y="46"/>
                  </a:lnTo>
                  <a:lnTo>
                    <a:pt x="84" y="52"/>
                  </a:lnTo>
                  <a:lnTo>
                    <a:pt x="82" y="60"/>
                  </a:lnTo>
                  <a:lnTo>
                    <a:pt x="79" y="64"/>
                  </a:lnTo>
                  <a:lnTo>
                    <a:pt x="73" y="70"/>
                  </a:lnTo>
                  <a:lnTo>
                    <a:pt x="65" y="78"/>
                  </a:lnTo>
                  <a:lnTo>
                    <a:pt x="57" y="86"/>
                  </a:lnTo>
                  <a:lnTo>
                    <a:pt x="51" y="92"/>
                  </a:lnTo>
                  <a:lnTo>
                    <a:pt x="49" y="96"/>
                  </a:lnTo>
                  <a:lnTo>
                    <a:pt x="45" y="104"/>
                  </a:lnTo>
                  <a:lnTo>
                    <a:pt x="45" y="110"/>
                  </a:lnTo>
                  <a:lnTo>
                    <a:pt x="43" y="118"/>
                  </a:lnTo>
                  <a:close/>
                </a:path>
              </a:pathLst>
            </a:custGeom>
            <a:solidFill>
              <a:srgbClr val="CC3300"/>
            </a:solidFill>
            <a:ln w="9525">
              <a:noFill/>
              <a:round/>
              <a:headEnd/>
              <a:tailEnd/>
            </a:ln>
          </p:spPr>
          <p:txBody>
            <a:bodyPr/>
            <a:lstStyle/>
            <a:p>
              <a:endParaRPr lang="fr-FR"/>
            </a:p>
          </p:txBody>
        </p:sp>
      </p:grpSp>
      <p:sp>
        <p:nvSpPr>
          <p:cNvPr id="20580" name="Line 279"/>
          <p:cNvSpPr>
            <a:spLocks noChangeShapeType="1"/>
          </p:cNvSpPr>
          <p:nvPr/>
        </p:nvSpPr>
        <p:spPr bwMode="auto">
          <a:xfrm>
            <a:off x="3321050" y="3192463"/>
            <a:ext cx="0" cy="596900"/>
          </a:xfrm>
          <a:prstGeom prst="line">
            <a:avLst/>
          </a:prstGeom>
          <a:noFill/>
          <a:ln w="28575">
            <a:solidFill>
              <a:schemeClr val="tx1"/>
            </a:solidFill>
            <a:round/>
            <a:headEnd/>
            <a:tailEnd/>
          </a:ln>
        </p:spPr>
        <p:txBody>
          <a:bodyPr>
            <a:spAutoFit/>
          </a:bodyPr>
          <a:lstStyle/>
          <a:p>
            <a:endParaRPr lang="fr-FR"/>
          </a:p>
        </p:txBody>
      </p:sp>
      <p:sp>
        <p:nvSpPr>
          <p:cNvPr id="20581" name="Line 281"/>
          <p:cNvSpPr>
            <a:spLocks noChangeShapeType="1"/>
          </p:cNvSpPr>
          <p:nvPr/>
        </p:nvSpPr>
        <p:spPr bwMode="auto">
          <a:xfrm flipH="1">
            <a:off x="1055688" y="3798888"/>
            <a:ext cx="6862762" cy="0"/>
          </a:xfrm>
          <a:prstGeom prst="line">
            <a:avLst/>
          </a:prstGeom>
          <a:noFill/>
          <a:ln w="28575">
            <a:solidFill>
              <a:schemeClr val="tx1"/>
            </a:solidFill>
            <a:round/>
            <a:headEnd/>
            <a:tailEnd/>
          </a:ln>
        </p:spPr>
        <p:txBody>
          <a:bodyPr>
            <a:spAutoFit/>
          </a:bodyPr>
          <a:lstStyle/>
          <a:p>
            <a:endParaRPr lang="fr-FR"/>
          </a:p>
        </p:txBody>
      </p:sp>
      <p:graphicFrame>
        <p:nvGraphicFramePr>
          <p:cNvPr id="145762" name="Group 354"/>
          <p:cNvGraphicFramePr>
            <a:graphicFrameLocks noGrp="1"/>
          </p:cNvGraphicFramePr>
          <p:nvPr/>
        </p:nvGraphicFramePr>
        <p:xfrm>
          <a:off x="6332538" y="1393825"/>
          <a:ext cx="1595437" cy="1452563"/>
        </p:xfrm>
        <a:graphic>
          <a:graphicData uri="http://schemas.openxmlformats.org/drawingml/2006/table">
            <a:tbl>
              <a:tblPr/>
              <a:tblGrid>
                <a:gridCol w="1595437">
                  <a:extLst>
                    <a:ext uri="{9D8B030D-6E8A-4147-A177-3AD203B41FA5}">
                      <a16:colId xmlns:a16="http://schemas.microsoft.com/office/drawing/2014/main" val="20000"/>
                    </a:ext>
                  </a:extLst>
                </a:gridCol>
              </a:tblGrid>
              <a:tr h="5334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0" u="none" strike="noStrike" cap="none" normalizeH="0" baseline="0">
                          <a:ln>
                            <a:noFill/>
                          </a:ln>
                          <a:solidFill>
                            <a:srgbClr val="000080"/>
                          </a:solidFill>
                          <a:effectLst/>
                          <a:latin typeface="Arial" charset="0"/>
                        </a:rPr>
                        <a:t>&lt;&lt;interface&gt;&gt;      </a:t>
                      </a:r>
                      <a:r>
                        <a:rPr kumimoji="0" lang="fr-CA" sz="1400" b="1" i="0" u="none" strike="noStrike" cap="none" normalizeH="0" baseline="0">
                          <a:ln>
                            <a:noFill/>
                          </a:ln>
                          <a:solidFill>
                            <a:srgbClr val="000080"/>
                          </a:solidFill>
                          <a:effectLst/>
                          <a:latin typeface="Arial" charset="0"/>
                        </a:rPr>
                        <a:t>ILouable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endParaRPr kumimoji="0" lang="fr-CA" sz="1400" b="1" i="0" u="none" strike="noStrike" cap="none" normalizeH="0" baseline="0">
                        <a:ln>
                          <a:noFill/>
                        </a:ln>
                        <a:solidFill>
                          <a:srgbClr val="00008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560388">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0" i="1" u="none" strike="noStrike" cap="none" normalizeH="0" baseline="0">
                          <a:ln>
                            <a:noFill/>
                          </a:ln>
                          <a:solidFill>
                            <a:srgbClr val="000080"/>
                          </a:solidFill>
                          <a:effectLst/>
                          <a:latin typeface="Arial" charset="0"/>
                        </a:rPr>
                        <a:t>Prendre() Retourner()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0622" name="Group 142"/>
          <p:cNvGraphicFramePr>
            <a:graphicFrameLocks noGrp="1"/>
          </p:cNvGraphicFramePr>
          <p:nvPr/>
        </p:nvGraphicFramePr>
        <p:xfrm>
          <a:off x="7197725" y="4005263"/>
          <a:ext cx="1485900" cy="947675"/>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Smoking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graphicFrame>
        <p:nvGraphicFramePr>
          <p:cNvPr id="20625" name="Group 145"/>
          <p:cNvGraphicFramePr>
            <a:graphicFrameLocks noGrp="1"/>
          </p:cNvGraphicFramePr>
          <p:nvPr/>
        </p:nvGraphicFramePr>
        <p:xfrm>
          <a:off x="5965825" y="5186363"/>
          <a:ext cx="1485900" cy="947675"/>
        </p:xfrm>
        <a:graphic>
          <a:graphicData uri="http://schemas.openxmlformats.org/drawingml/2006/table">
            <a:tbl>
              <a:tblPr/>
              <a:tblGrid>
                <a:gridCol w="1485900">
                  <a:extLst>
                    <a:ext uri="{9D8B030D-6E8A-4147-A177-3AD203B41FA5}">
                      <a16:colId xmlns:a16="http://schemas.microsoft.com/office/drawing/2014/main" val="20000"/>
                    </a:ext>
                  </a:extLst>
                </a:gridCol>
              </a:tblGrid>
              <a:tr h="304800">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Café</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349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65113">
                <a:tc>
                  <a:txBody>
                    <a:bodyPr/>
                    <a:lstStyle/>
                    <a:p>
                      <a:pPr marL="0" marR="0" lvl="0" indent="0" algn="l" defTabSz="914400" rtl="0" eaLnBrk="0" fontAlgn="base" latinLnBrk="0" hangingPunct="0">
                        <a:lnSpc>
                          <a:spcPct val="110000"/>
                        </a:lnSpc>
                        <a:spcBef>
                          <a:spcPts val="1400"/>
                        </a:spcBef>
                        <a:spcAft>
                          <a:spcPct val="0"/>
                        </a:spcAft>
                        <a:buClr>
                          <a:schemeClr val="accent2"/>
                        </a:buClr>
                        <a:buSzPct val="115000"/>
                        <a:buFont typeface="Arial" charset="0"/>
                        <a:buNone/>
                        <a:tabLst/>
                      </a:pPr>
                      <a:r>
                        <a:rPr kumimoji="0" lang="fr-CA" sz="1400" b="1" i="0" u="none" strike="noStrike" cap="none" normalizeH="0" baseline="0">
                          <a:ln>
                            <a:noFill/>
                          </a:ln>
                          <a:solidFill>
                            <a:srgbClr val="000080"/>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bl>
          </a:graphicData>
        </a:graphic>
      </p:graphicFrame>
      <p:sp>
        <p:nvSpPr>
          <p:cNvPr id="145765" name="Rectangle 357"/>
          <p:cNvSpPr>
            <a:spLocks noGrp="1" noChangeArrowheads="1"/>
          </p:cNvSpPr>
          <p:nvPr>
            <p:ph type="title"/>
          </p:nvPr>
        </p:nvSpPr>
        <p:spPr/>
        <p:txBody>
          <a:bodyPr/>
          <a:lstStyle/>
          <a:p>
            <a:pPr>
              <a:defRPr/>
            </a:pPr>
            <a:r>
              <a:rPr lang="fr-FR"/>
              <a:t>Notation UML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76" name="Rectangle 1044"/>
          <p:cNvSpPr>
            <a:spLocks noGrp="1" noChangeArrowheads="1"/>
          </p:cNvSpPr>
          <p:nvPr>
            <p:ph type="title"/>
          </p:nvPr>
        </p:nvSpPr>
        <p:spPr/>
        <p:txBody>
          <a:bodyPr/>
          <a:lstStyle/>
          <a:p>
            <a:pPr>
              <a:defRPr/>
            </a:pPr>
            <a:r>
              <a:rPr lang="fr-FR"/>
              <a:t>UML</a:t>
            </a:r>
          </a:p>
        </p:txBody>
      </p:sp>
      <p:sp>
        <p:nvSpPr>
          <p:cNvPr id="11269" name="Rectangle 1045"/>
          <p:cNvSpPr>
            <a:spLocks noGrp="1" noChangeArrowheads="1"/>
          </p:cNvSpPr>
          <p:nvPr>
            <p:ph idx="1"/>
          </p:nvPr>
        </p:nvSpPr>
        <p:spPr>
          <a:xfrm>
            <a:off x="279400" y="1312863"/>
            <a:ext cx="8599488" cy="3325812"/>
          </a:xfrm>
        </p:spPr>
        <p:txBody>
          <a:bodyPr/>
          <a:lstStyle/>
          <a:p>
            <a:r>
              <a:rPr lang="fr-FR"/>
              <a:t>Pour faire simple, nos programmes OO seront présentés en utilisant les possibilités de description graphique d’UML (</a:t>
            </a:r>
            <a:r>
              <a:rPr lang="fr-FR" i="1"/>
              <a:t>Unified Modeling Language</a:t>
            </a:r>
            <a:r>
              <a:rPr lang="fr-FR"/>
              <a:t>)</a:t>
            </a:r>
          </a:p>
          <a:p>
            <a:pPr lvl="1"/>
            <a:r>
              <a:rPr lang="fr-FR"/>
              <a:t>Car un schéma vaut mieux qu’un long discours</a:t>
            </a:r>
          </a:p>
          <a:p>
            <a:r>
              <a:rPr lang="fr-FR"/>
              <a:t>UML est une notation standard pour décrire les programmes OO</a:t>
            </a:r>
          </a:p>
          <a:p>
            <a:r>
              <a:rPr lang="fr-FR"/>
              <a:t>Standard de l’OMG (</a:t>
            </a:r>
            <a:r>
              <a:rPr lang="fr-FR" i="1"/>
              <a:t>Object Management Group</a:t>
            </a:r>
            <a:r>
              <a:rPr lang="fr-FR"/>
              <a:t>)</a:t>
            </a:r>
          </a:p>
          <a:p>
            <a:r>
              <a:rPr lang="fr-FR"/>
              <a:t>Développée par Rational Software Corporation (rachetée par IBM)</a:t>
            </a:r>
          </a:p>
          <a:p>
            <a:pPr lvl="1"/>
            <a:r>
              <a:rPr lang="fr-FR"/>
              <a:t>Travail combiné de Booch, Rumbaugh et Jacobson</a:t>
            </a:r>
          </a:p>
          <a:p>
            <a:pPr>
              <a:buFont typeface="Arial" charset="0"/>
              <a:buNone/>
            </a:pPr>
            <a:r>
              <a:rPr lang="fr-FR"/>
              <a:t>	</a:t>
            </a:r>
            <a:r>
              <a:rPr lang="fr-FR" i="1">
                <a:latin typeface="Century Schoolbook" pitchFamily="18" charset="0"/>
              </a:rPr>
              <a:t>      </a:t>
            </a:r>
            <a:r>
              <a:rPr lang="fr-FR"/>
              <a:t>Voir l’Object Management Group et IBM/Rational Technologies à</a:t>
            </a:r>
            <a:br>
              <a:rPr lang="fr-FR"/>
            </a:br>
            <a:r>
              <a:rPr lang="fr-FR"/>
              <a:t>      </a:t>
            </a:r>
            <a:r>
              <a:rPr lang="fr-FR">
                <a:latin typeface="Courier New" pitchFamily="49" charset="0"/>
              </a:rPr>
              <a:t>www.omg.org</a:t>
            </a:r>
            <a:r>
              <a:rPr lang="fr-FR"/>
              <a:t> et </a:t>
            </a:r>
            <a:r>
              <a:rPr lang="fr-FR">
                <a:latin typeface="Courier New" pitchFamily="49" charset="0"/>
              </a:rPr>
              <a:t>www.rational.com</a:t>
            </a:r>
            <a:r>
              <a:rPr lang="fr-FR"/>
              <a:t> respectivement</a:t>
            </a:r>
          </a:p>
        </p:txBody>
      </p:sp>
      <p:sp>
        <p:nvSpPr>
          <p:cNvPr id="147458" name="Rectangle 1026"/>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pSp>
        <p:nvGrpSpPr>
          <p:cNvPr id="11267" name="Group 1039"/>
          <p:cNvGrpSpPr>
            <a:grpSpLocks/>
          </p:cNvGrpSpPr>
          <p:nvPr/>
        </p:nvGrpSpPr>
        <p:grpSpPr bwMode="auto">
          <a:xfrm>
            <a:off x="358775" y="4024313"/>
            <a:ext cx="565150" cy="585787"/>
            <a:chOff x="3168" y="3312"/>
            <a:chExt cx="445" cy="462"/>
          </a:xfrm>
        </p:grpSpPr>
        <p:pic>
          <p:nvPicPr>
            <p:cNvPr id="11274" name="Picture 1040" descr="AG00073_"/>
            <p:cNvPicPr>
              <a:picLocks noChangeAspect="1" noChangeArrowheads="1" noCrop="1"/>
            </p:cNvPicPr>
            <p:nvPr/>
          </p:nvPicPr>
          <p:blipFill>
            <a:blip r:embed="rId3">
              <a:grayscl/>
              <a:biLevel thresh="50000"/>
            </a:blip>
            <a:srcRect/>
            <a:stretch>
              <a:fillRect/>
            </a:stretch>
          </p:blipFill>
          <p:spPr bwMode="auto">
            <a:xfrm>
              <a:off x="3168" y="3312"/>
              <a:ext cx="445" cy="462"/>
            </a:xfrm>
            <a:prstGeom prst="rect">
              <a:avLst/>
            </a:prstGeom>
            <a:noFill/>
            <a:ln w="9525">
              <a:noFill/>
              <a:miter lim="800000"/>
              <a:headEnd/>
              <a:tailEnd/>
            </a:ln>
          </p:spPr>
        </p:pic>
        <p:pic>
          <p:nvPicPr>
            <p:cNvPr id="11275" name="Picture 1041" descr="AG00073_"/>
            <p:cNvPicPr>
              <a:picLocks noChangeAspect="1" noChangeArrowheads="1" noCrop="1"/>
            </p:cNvPicPr>
            <p:nvPr/>
          </p:nvPicPr>
          <p:blipFill>
            <a:blip r:embed="rId3"/>
            <a:srcRect/>
            <a:stretch>
              <a:fillRect/>
            </a:stretch>
          </p:blipFill>
          <p:spPr bwMode="hidden">
            <a:xfrm>
              <a:off x="3168" y="3312"/>
              <a:ext cx="445" cy="462"/>
            </a:xfrm>
            <a:prstGeom prst="rect">
              <a:avLst/>
            </a:prstGeom>
            <a:noFill/>
            <a:ln w="9525">
              <a:noFill/>
              <a:miter lim="800000"/>
              <a:headEnd/>
              <a:tailEnd/>
            </a:ln>
          </p:spPr>
        </p:pic>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47460" name="Rectangle 4"/>
          <p:cNvSpPr>
            <a:spLocks noChangeArrowheads="1"/>
          </p:cNvSpPr>
          <p:nvPr/>
        </p:nvSpPr>
        <p:spPr bwMode="blackWhite">
          <a:xfrm>
            <a:off x="466725" y="1744663"/>
            <a:ext cx="3975100" cy="23114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fr-FR" sz="1600" b="1" noProof="1">
                <a:latin typeface="Courier New" pitchFamily="49" charset="0"/>
              </a:rPr>
              <a:t>public class</a:t>
            </a:r>
            <a:r>
              <a:rPr lang="fr-FR" sz="1600" noProof="1">
                <a:latin typeface="Courier New" pitchFamily="49" charset="0"/>
              </a:rPr>
              <a:t> Produit</a:t>
            </a:r>
          </a:p>
          <a:p>
            <a:pPr>
              <a:lnSpc>
                <a:spcPct val="90000"/>
              </a:lnSpc>
            </a:pPr>
            <a:r>
              <a:rPr lang="fr-FR" sz="1600" noProof="1">
                <a:latin typeface="Courier New" pitchFamily="49" charset="0"/>
              </a:rPr>
              <a:t>{</a:t>
            </a:r>
          </a:p>
          <a:p>
            <a:pPr>
              <a:lnSpc>
                <a:spcPct val="90000"/>
              </a:lnSpc>
            </a:pPr>
            <a:r>
              <a:rPr lang="fr-FR" sz="1600" b="1" noProof="1">
                <a:latin typeface="Courier New" pitchFamily="49" charset="0"/>
              </a:rPr>
              <a:t>  private string</a:t>
            </a:r>
            <a:r>
              <a:rPr lang="fr-FR" sz="1600" noProof="1">
                <a:latin typeface="Courier New" pitchFamily="49" charset="0"/>
              </a:rPr>
              <a:t> </a:t>
            </a:r>
            <a:r>
              <a:rPr lang="fr-FR" sz="1600">
                <a:latin typeface="Courier New" pitchFamily="49" charset="0"/>
              </a:rPr>
              <a:t>id</a:t>
            </a:r>
            <a:r>
              <a:rPr lang="fr-FR" sz="1600" noProof="1">
                <a:latin typeface="Courier New" pitchFamily="49" charset="0"/>
              </a:rPr>
              <a:t>;</a:t>
            </a:r>
          </a:p>
          <a:p>
            <a:pPr>
              <a:lnSpc>
                <a:spcPct val="90000"/>
              </a:lnSpc>
            </a:pPr>
            <a:r>
              <a:rPr lang="fr-FR" sz="1600" i="1" noProof="1">
                <a:latin typeface="Courier New" pitchFamily="49" charset="0"/>
              </a:rPr>
              <a:t>  …</a:t>
            </a:r>
          </a:p>
          <a:p>
            <a:pPr>
              <a:lnSpc>
                <a:spcPct val="90000"/>
              </a:lnSpc>
            </a:pPr>
            <a:r>
              <a:rPr lang="fr-FR" sz="1600" b="1" noProof="1">
                <a:latin typeface="Courier New" pitchFamily="49" charset="0"/>
              </a:rPr>
              <a:t>  public void </a:t>
            </a:r>
            <a:r>
              <a:rPr lang="fr-FR" sz="1600" noProof="1">
                <a:latin typeface="Courier New" pitchFamily="49" charset="0"/>
              </a:rPr>
              <a:t>Vendre() {…}</a:t>
            </a:r>
          </a:p>
          <a:p>
            <a:pPr>
              <a:lnSpc>
                <a:spcPct val="90000"/>
              </a:lnSpc>
            </a:pPr>
            <a:r>
              <a:rPr lang="fr-FR" sz="1600" noProof="1">
                <a:latin typeface="Courier New" pitchFamily="49" charset="0"/>
              </a:rPr>
              <a:t>  </a:t>
            </a:r>
            <a:r>
              <a:rPr lang="fr-FR" sz="1600" b="1" noProof="1">
                <a:latin typeface="Courier New" pitchFamily="49" charset="0"/>
              </a:rPr>
              <a:t>public</a:t>
            </a:r>
            <a:r>
              <a:rPr lang="fr-FR" sz="1600" noProof="1">
                <a:latin typeface="Courier New" pitchFamily="49" charset="0"/>
              </a:rPr>
              <a:t> </a:t>
            </a:r>
            <a:r>
              <a:rPr lang="fr-FR" sz="1600" b="1" noProof="1">
                <a:latin typeface="Courier New" pitchFamily="49" charset="0"/>
              </a:rPr>
              <a:t>string</a:t>
            </a:r>
            <a:r>
              <a:rPr lang="fr-FR" sz="1600" noProof="1">
                <a:latin typeface="Courier New" pitchFamily="49" charset="0"/>
              </a:rPr>
              <a:t> </a:t>
            </a:r>
            <a:r>
              <a:rPr lang="fr-FR" sz="1600">
                <a:latin typeface="Courier New" pitchFamily="49" charset="0"/>
              </a:rPr>
              <a:t>Id</a:t>
            </a:r>
            <a:endParaRPr lang="fr-FR" sz="1600" noProof="1">
              <a:latin typeface="Courier New" pitchFamily="49" charset="0"/>
            </a:endParaRPr>
          </a:p>
          <a:p>
            <a:pPr>
              <a:lnSpc>
                <a:spcPct val="90000"/>
              </a:lnSpc>
            </a:pPr>
            <a:r>
              <a:rPr lang="fr-FR" sz="1600" b="1" noProof="1">
                <a:latin typeface="Courier New" pitchFamily="49" charset="0"/>
              </a:rPr>
              <a:t> </a:t>
            </a:r>
            <a:r>
              <a:rPr lang="fr-FR" sz="1600" noProof="1">
                <a:latin typeface="Courier New" pitchFamily="49" charset="0"/>
              </a:rPr>
              <a:t> {</a:t>
            </a:r>
          </a:p>
          <a:p>
            <a:pPr>
              <a:lnSpc>
                <a:spcPct val="90000"/>
              </a:lnSpc>
            </a:pPr>
            <a:r>
              <a:rPr lang="fr-FR" sz="1600" noProof="1">
                <a:latin typeface="Courier New" pitchFamily="49" charset="0"/>
              </a:rPr>
              <a:t>    </a:t>
            </a:r>
            <a:r>
              <a:rPr lang="fr-FR" sz="1600" b="1" noProof="1">
                <a:latin typeface="Courier New" pitchFamily="49" charset="0"/>
              </a:rPr>
              <a:t>get</a:t>
            </a:r>
            <a:r>
              <a:rPr lang="fr-FR" sz="1600" b="1">
                <a:latin typeface="Courier New" pitchFamily="49" charset="0"/>
              </a:rPr>
              <a:t> </a:t>
            </a:r>
            <a:r>
              <a:rPr lang="fr-FR" sz="1600" noProof="1">
                <a:latin typeface="Courier New" pitchFamily="49" charset="0"/>
              </a:rPr>
              <a:t>{ </a:t>
            </a:r>
            <a:r>
              <a:rPr lang="fr-FR" sz="1600" b="1" noProof="1">
                <a:latin typeface="Courier New" pitchFamily="49" charset="0"/>
              </a:rPr>
              <a:t>return</a:t>
            </a:r>
            <a:r>
              <a:rPr lang="fr-FR" sz="1600" noProof="1">
                <a:latin typeface="Courier New" pitchFamily="49" charset="0"/>
              </a:rPr>
              <a:t> </a:t>
            </a:r>
            <a:r>
              <a:rPr lang="fr-FR" sz="1600">
                <a:latin typeface="Courier New" pitchFamily="49" charset="0"/>
              </a:rPr>
              <a:t>id</a:t>
            </a:r>
            <a:r>
              <a:rPr lang="fr-FR" sz="1600" noProof="1">
                <a:latin typeface="Courier New" pitchFamily="49" charset="0"/>
              </a:rPr>
              <a:t>;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a:t>
            </a:r>
          </a:p>
        </p:txBody>
      </p:sp>
      <p:sp>
        <p:nvSpPr>
          <p:cNvPr id="147461" name="Rectangle 5"/>
          <p:cNvSpPr>
            <a:spLocks noChangeArrowheads="1"/>
          </p:cNvSpPr>
          <p:nvPr/>
        </p:nvSpPr>
        <p:spPr bwMode="blackWhite">
          <a:xfrm>
            <a:off x="1081088" y="3811588"/>
            <a:ext cx="5092700" cy="1081087"/>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defRPr/>
            </a:pPr>
            <a:r>
              <a:rPr lang="fr-FR" sz="1600" b="1" noProof="1">
                <a:latin typeface="Courier New" pitchFamily="49" charset="0"/>
              </a:rPr>
              <a:t>public class</a:t>
            </a:r>
            <a:r>
              <a:rPr lang="fr-FR" sz="1600" noProof="1">
                <a:latin typeface="Courier New" pitchFamily="49" charset="0"/>
              </a:rPr>
              <a:t> Chaussure : Produit, IHabit</a:t>
            </a:r>
          </a:p>
          <a:p>
            <a:pPr>
              <a:lnSpc>
                <a:spcPct val="80000"/>
              </a:lnSpc>
              <a:defRPr/>
            </a:pPr>
            <a:r>
              <a:rPr lang="fr-FR" sz="1600" noProof="1">
                <a:latin typeface="Courier New" pitchFamily="49" charset="0"/>
              </a:rPr>
              <a:t>{</a:t>
            </a:r>
          </a:p>
          <a:p>
            <a:pPr>
              <a:lnSpc>
                <a:spcPct val="80000"/>
              </a:lnSpc>
              <a:defRPr/>
            </a:pPr>
            <a:r>
              <a:rPr lang="fr-FR" sz="1600" b="1" noProof="1">
                <a:latin typeface="Courier New" pitchFamily="49" charset="0"/>
              </a:rPr>
              <a:t>  public void</a:t>
            </a:r>
            <a:r>
              <a:rPr lang="fr-FR" sz="1600" noProof="1">
                <a:latin typeface="Courier New" pitchFamily="49" charset="0"/>
              </a:rPr>
              <a:t> Porter() { … }</a:t>
            </a:r>
          </a:p>
          <a:p>
            <a:pPr>
              <a:lnSpc>
                <a:spcPct val="80000"/>
              </a:lnSpc>
              <a:defRPr/>
            </a:pPr>
            <a:r>
              <a:rPr lang="fr-FR" sz="1600" b="1" noProof="1">
                <a:latin typeface="Courier New" pitchFamily="49" charset="0"/>
              </a:rPr>
              <a:t>  public void</a:t>
            </a:r>
            <a:r>
              <a:rPr lang="fr-FR" sz="1600" noProof="1">
                <a:latin typeface="Courier New" pitchFamily="49" charset="0"/>
              </a:rPr>
              <a:t> Cirer() { … }</a:t>
            </a:r>
          </a:p>
          <a:p>
            <a:pPr>
              <a:lnSpc>
                <a:spcPct val="80000"/>
              </a:lnSpc>
              <a:defRPr/>
            </a:pPr>
            <a:r>
              <a:rPr lang="fr-FR" sz="1600" noProof="1">
                <a:latin typeface="Courier New" pitchFamily="49" charset="0"/>
              </a:rPr>
              <a:t>}</a:t>
            </a:r>
          </a:p>
        </p:txBody>
      </p:sp>
      <p:sp>
        <p:nvSpPr>
          <p:cNvPr id="147466" name="Rectangle 10"/>
          <p:cNvSpPr>
            <a:spLocks noChangeArrowheads="1"/>
          </p:cNvSpPr>
          <p:nvPr/>
        </p:nvSpPr>
        <p:spPr bwMode="blackWhite">
          <a:xfrm>
            <a:off x="5191125" y="1935163"/>
            <a:ext cx="2924175" cy="132715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r>
              <a:rPr lang="fr-FR" sz="1600" b="1" noProof="1">
                <a:latin typeface="Courier New" pitchFamily="49" charset="0"/>
              </a:rPr>
              <a:t>interface</a:t>
            </a:r>
            <a:r>
              <a:rPr lang="fr-FR" sz="1600" noProof="1">
                <a:latin typeface="Courier New" pitchFamily="49" charset="0"/>
              </a:rPr>
              <a:t> </a:t>
            </a:r>
            <a:r>
              <a:rPr lang="fr-FR" sz="1600">
                <a:latin typeface="Courier New" pitchFamily="49" charset="0"/>
              </a:rPr>
              <a:t>I</a:t>
            </a:r>
            <a:r>
              <a:rPr lang="fr-FR" sz="1600" noProof="1">
                <a:latin typeface="Courier New" pitchFamily="49" charset="0"/>
              </a:rPr>
              <a:t>Louable</a:t>
            </a:r>
          </a:p>
          <a:p>
            <a:r>
              <a:rPr lang="fr-FR" sz="1600" noProof="1">
                <a:latin typeface="Courier New" pitchFamily="49" charset="0"/>
              </a:rPr>
              <a:t>{</a:t>
            </a:r>
          </a:p>
          <a:p>
            <a:r>
              <a:rPr lang="fr-FR" sz="1600" b="1" noProof="1">
                <a:latin typeface="Courier New" pitchFamily="49" charset="0"/>
              </a:rPr>
              <a:t>  void</a:t>
            </a:r>
            <a:r>
              <a:rPr lang="fr-FR" sz="1600" noProof="1">
                <a:latin typeface="Courier New" pitchFamily="49" charset="0"/>
              </a:rPr>
              <a:t> Prendre();</a:t>
            </a:r>
          </a:p>
          <a:p>
            <a:r>
              <a:rPr lang="fr-FR" sz="1600" noProof="1">
                <a:latin typeface="Courier New" pitchFamily="49" charset="0"/>
              </a:rPr>
              <a:t>  </a:t>
            </a:r>
            <a:r>
              <a:rPr lang="fr-FR" sz="1600" b="1" noProof="1">
                <a:latin typeface="Courier New" pitchFamily="49" charset="0"/>
              </a:rPr>
              <a:t>void</a:t>
            </a:r>
            <a:r>
              <a:rPr lang="fr-FR" sz="1600" noProof="1">
                <a:latin typeface="Courier New" pitchFamily="49" charset="0"/>
              </a:rPr>
              <a:t> Retourner();</a:t>
            </a:r>
          </a:p>
          <a:p>
            <a:r>
              <a:rPr lang="fr-FR" sz="1600" noProof="1">
                <a:latin typeface="Courier New" pitchFamily="49" charset="0"/>
              </a:rPr>
              <a:t>}</a:t>
            </a:r>
          </a:p>
        </p:txBody>
      </p:sp>
      <p:sp>
        <p:nvSpPr>
          <p:cNvPr id="147467" name="Rectangle 11"/>
          <p:cNvSpPr>
            <a:spLocks noChangeArrowheads="1"/>
          </p:cNvSpPr>
          <p:nvPr/>
        </p:nvSpPr>
        <p:spPr bwMode="blackWhite">
          <a:xfrm>
            <a:off x="6359525" y="3065463"/>
            <a:ext cx="2505075" cy="10826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defRPr/>
            </a:pPr>
            <a:r>
              <a:rPr lang="fr-FR" sz="1600" b="1" noProof="1">
                <a:latin typeface="Courier New" pitchFamily="49" charset="0"/>
              </a:rPr>
              <a:t>interface</a:t>
            </a:r>
            <a:r>
              <a:rPr lang="fr-FR" sz="1600" noProof="1">
                <a:latin typeface="Courier New" pitchFamily="49" charset="0"/>
              </a:rPr>
              <a:t> IHabit</a:t>
            </a:r>
          </a:p>
          <a:p>
            <a:pPr>
              <a:defRPr/>
            </a:pPr>
            <a:r>
              <a:rPr lang="fr-FR" sz="1600" noProof="1">
                <a:latin typeface="Courier New" pitchFamily="49" charset="0"/>
              </a:rPr>
              <a:t>{</a:t>
            </a:r>
          </a:p>
          <a:p>
            <a:pPr>
              <a:defRPr/>
            </a:pPr>
            <a:r>
              <a:rPr lang="fr-FR" sz="1600" b="1" noProof="1">
                <a:latin typeface="Courier New" pitchFamily="49" charset="0"/>
              </a:rPr>
              <a:t>  void</a:t>
            </a:r>
            <a:r>
              <a:rPr lang="fr-FR" sz="1600" noProof="1">
                <a:latin typeface="Courier New" pitchFamily="49" charset="0"/>
              </a:rPr>
              <a:t> Porter();</a:t>
            </a:r>
          </a:p>
          <a:p>
            <a:pPr>
              <a:defRPr/>
            </a:pPr>
            <a:r>
              <a:rPr lang="fr-FR" sz="1600" noProof="1">
                <a:latin typeface="Courier New" pitchFamily="49" charset="0"/>
              </a:rPr>
              <a:t>}</a:t>
            </a:r>
          </a:p>
        </p:txBody>
      </p:sp>
      <p:sp>
        <p:nvSpPr>
          <p:cNvPr id="147468" name="Rectangle 12"/>
          <p:cNvSpPr>
            <a:spLocks noChangeArrowheads="1"/>
          </p:cNvSpPr>
          <p:nvPr/>
        </p:nvSpPr>
        <p:spPr bwMode="blackWhite">
          <a:xfrm>
            <a:off x="1490663" y="4765675"/>
            <a:ext cx="6362700" cy="127635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fr-FR" sz="1600" b="1" noProof="1">
                <a:latin typeface="Courier New" pitchFamily="49" charset="0"/>
              </a:rPr>
              <a:t>public class</a:t>
            </a:r>
            <a:r>
              <a:rPr lang="fr-FR" sz="1600" noProof="1">
                <a:latin typeface="Courier New" pitchFamily="49" charset="0"/>
              </a:rPr>
              <a:t> Smoking : Produit, IHabit, </a:t>
            </a:r>
            <a:r>
              <a:rPr lang="fr-FR" sz="1600">
                <a:latin typeface="Courier New" pitchFamily="49" charset="0"/>
              </a:rPr>
              <a:t>I</a:t>
            </a:r>
            <a:r>
              <a:rPr lang="fr-FR" sz="1600" noProof="1">
                <a:latin typeface="Courier New" pitchFamily="49" charset="0"/>
              </a:rPr>
              <a:t>Louable</a:t>
            </a:r>
          </a:p>
          <a:p>
            <a:pPr>
              <a:lnSpc>
                <a:spcPct val="80000"/>
              </a:lnSpc>
            </a:pPr>
            <a:r>
              <a:rPr lang="fr-FR" sz="1600" noProof="1">
                <a:latin typeface="Courier New" pitchFamily="49" charset="0"/>
              </a:rPr>
              <a:t>{</a:t>
            </a:r>
          </a:p>
          <a:p>
            <a:pPr>
              <a:lnSpc>
                <a:spcPct val="80000"/>
              </a:lnSpc>
            </a:pPr>
            <a:r>
              <a:rPr lang="fr-FR" sz="1600" b="1" noProof="1">
                <a:latin typeface="Courier New" pitchFamily="49" charset="0"/>
              </a:rPr>
              <a:t>  public void</a:t>
            </a:r>
            <a:r>
              <a:rPr lang="fr-FR" sz="1600" noProof="1">
                <a:latin typeface="Courier New" pitchFamily="49" charset="0"/>
              </a:rPr>
              <a:t> Porter() { … }</a:t>
            </a:r>
          </a:p>
          <a:p>
            <a:pPr>
              <a:lnSpc>
                <a:spcPct val="80000"/>
              </a:lnSpc>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Prendre() { … }</a:t>
            </a:r>
          </a:p>
          <a:p>
            <a:pPr>
              <a:lnSpc>
                <a:spcPct val="80000"/>
              </a:lnSpc>
            </a:pPr>
            <a:r>
              <a:rPr lang="fr-FR" sz="1600" noProof="1">
                <a:latin typeface="Courier New" pitchFamily="49" charset="0"/>
              </a:rPr>
              <a:t>  </a:t>
            </a:r>
            <a:r>
              <a:rPr lang="fr-FR" sz="1600" b="1" noProof="1">
                <a:latin typeface="Courier New" pitchFamily="49" charset="0"/>
              </a:rPr>
              <a:t>public void</a:t>
            </a:r>
            <a:r>
              <a:rPr lang="fr-FR" sz="1600" noProof="1">
                <a:latin typeface="Courier New" pitchFamily="49" charset="0"/>
              </a:rPr>
              <a:t> Retourner() { … }</a:t>
            </a:r>
          </a:p>
          <a:p>
            <a:pPr>
              <a:lnSpc>
                <a:spcPct val="80000"/>
              </a:lnSpc>
            </a:pPr>
            <a:r>
              <a:rPr lang="fr-FR" sz="1600" noProof="1">
                <a:latin typeface="Courier New" pitchFamily="49" charset="0"/>
              </a:rPr>
              <a:t>}</a:t>
            </a:r>
          </a:p>
        </p:txBody>
      </p:sp>
      <p:sp>
        <p:nvSpPr>
          <p:cNvPr id="21512" name="AutoShape 13"/>
          <p:cNvSpPr>
            <a:spLocks noChangeArrowheads="1"/>
          </p:cNvSpPr>
          <p:nvPr/>
        </p:nvSpPr>
        <p:spPr bwMode="blackWhite">
          <a:xfrm>
            <a:off x="5926138" y="1239838"/>
            <a:ext cx="1293812" cy="542925"/>
          </a:xfrm>
          <a:prstGeom prst="wedgeRectCallout">
            <a:avLst>
              <a:gd name="adj1" fmla="val -23866"/>
              <a:gd name="adj2" fmla="val 90644"/>
            </a:avLst>
          </a:prstGeom>
          <a:solidFill>
            <a:schemeClr val="hlink"/>
          </a:solidFill>
          <a:ln w="12700">
            <a:solidFill>
              <a:schemeClr val="tx1"/>
            </a:solidFill>
            <a:miter lim="800000"/>
            <a:headEnd/>
            <a:tailEnd/>
          </a:ln>
        </p:spPr>
        <p:txBody>
          <a:bodyPr/>
          <a:lstStyle/>
          <a:p>
            <a:pPr algn="ctr"/>
            <a:r>
              <a:rPr lang="fr-FR" b="1"/>
              <a:t>Spécifie une interface</a:t>
            </a:r>
          </a:p>
        </p:txBody>
      </p:sp>
      <p:sp>
        <p:nvSpPr>
          <p:cNvPr id="21513" name="AutoShape 14"/>
          <p:cNvSpPr>
            <a:spLocks noChangeArrowheads="1"/>
          </p:cNvSpPr>
          <p:nvPr/>
        </p:nvSpPr>
        <p:spPr bwMode="blackWhite">
          <a:xfrm>
            <a:off x="6478588" y="5268913"/>
            <a:ext cx="2409825" cy="585787"/>
          </a:xfrm>
          <a:prstGeom prst="wedgeRectCallout">
            <a:avLst>
              <a:gd name="adj1" fmla="val -36296"/>
              <a:gd name="adj2" fmla="val -89565"/>
            </a:avLst>
          </a:prstGeom>
          <a:solidFill>
            <a:schemeClr val="hlink"/>
          </a:solidFill>
          <a:ln w="12700">
            <a:solidFill>
              <a:schemeClr val="tx1"/>
            </a:solidFill>
            <a:miter lim="800000"/>
            <a:headEnd/>
            <a:tailEnd/>
          </a:ln>
        </p:spPr>
        <p:txBody>
          <a:bodyPr/>
          <a:lstStyle/>
          <a:p>
            <a:r>
              <a:rPr lang="fr-FR" b="1"/>
              <a:t>Spécifie l’implémentation (réalisation) de l’interface</a:t>
            </a:r>
          </a:p>
        </p:txBody>
      </p:sp>
      <p:sp>
        <p:nvSpPr>
          <p:cNvPr id="147471" name="Rectangle 15"/>
          <p:cNvSpPr>
            <a:spLocks noGrp="1" noChangeArrowheads="1"/>
          </p:cNvSpPr>
          <p:nvPr>
            <p:ph type="title"/>
          </p:nvPr>
        </p:nvSpPr>
        <p:spPr/>
        <p:txBody>
          <a:bodyPr/>
          <a:lstStyle/>
          <a:p>
            <a:pPr>
              <a:defRPr/>
            </a:pPr>
            <a:r>
              <a:rPr lang="fr-FR"/>
              <a:t>Syntaxe et usage</a:t>
            </a:r>
          </a:p>
        </p:txBody>
      </p:sp>
      <p:sp>
        <p:nvSpPr>
          <p:cNvPr id="21515" name="Rectangle 16"/>
          <p:cNvSpPr>
            <a:spLocks noGrp="1" noChangeArrowheads="1"/>
          </p:cNvSpPr>
          <p:nvPr>
            <p:ph idx="1"/>
          </p:nvPr>
        </p:nvSpPr>
        <p:spPr>
          <a:xfrm>
            <a:off x="279400" y="1255713"/>
            <a:ext cx="8599488" cy="366712"/>
          </a:xfrm>
        </p:spPr>
        <p:txBody>
          <a:bodyPr/>
          <a:lstStyle/>
          <a:p>
            <a:r>
              <a:rPr lang="fr-FR"/>
              <a:t>La syntaxe C# est similaire à celle de l’héritage</a:t>
            </a:r>
          </a:p>
        </p:txBody>
      </p:sp>
      <p:sp>
        <p:nvSpPr>
          <p:cNvPr id="21516" name="Rectangle 17"/>
          <p:cNvSpPr>
            <a:spLocks noChangeArrowheads="1"/>
          </p:cNvSpPr>
          <p:nvPr/>
        </p:nvSpPr>
        <p:spPr bwMode="auto">
          <a:xfrm>
            <a:off x="184150" y="6059488"/>
            <a:ext cx="8599488" cy="366712"/>
          </a:xfrm>
          <a:prstGeom prst="rect">
            <a:avLst/>
          </a:prstGeom>
          <a:noFill/>
          <a:ln w="9525">
            <a:noFill/>
            <a:miter lim="800000"/>
            <a:headEnd/>
            <a:tailEnd/>
          </a:ln>
        </p:spPr>
        <p:txBody>
          <a:bodyPr>
            <a:spAutoFit/>
          </a:bodyPr>
          <a:lstStyle/>
          <a:p>
            <a:pPr marL="342900" indent="-342900">
              <a:spcBef>
                <a:spcPts val="1400"/>
              </a:spcBef>
              <a:buClr>
                <a:schemeClr val="accent2"/>
              </a:buClr>
              <a:buSzPct val="115000"/>
              <a:buFont typeface="Arial" charset="0"/>
              <a:buChar char="•"/>
            </a:pPr>
            <a:r>
              <a:rPr lang="fr-FR" sz="1800" b="1">
                <a:solidFill>
                  <a:srgbClr val="000080"/>
                </a:solidFill>
              </a:rPr>
              <a:t>En C#, par convention, les interfaces débutent par un </a:t>
            </a:r>
            <a:r>
              <a:rPr lang="fr-FR" sz="1800" b="1">
                <a:solidFill>
                  <a:srgbClr val="000080"/>
                </a:solidFill>
                <a:latin typeface="Courier New" pitchFamily="49" charset="0"/>
                <a:cs typeface="Courier New" pitchFamily="49" charset="0"/>
              </a:rPr>
              <a:t>I</a:t>
            </a:r>
            <a:r>
              <a:rPr lang="fr-FR" sz="1800" b="1">
                <a:solidFill>
                  <a:srgbClr val="000080"/>
                </a:solidFill>
              </a:rPr>
              <a:t> majuscule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050"/>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149508" name="Rectangle 2052"/>
          <p:cNvSpPr>
            <a:spLocks noChangeArrowheads="1"/>
          </p:cNvSpPr>
          <p:nvPr/>
        </p:nvSpPr>
        <p:spPr bwMode="blackWhite">
          <a:xfrm>
            <a:off x="246063" y="1898650"/>
            <a:ext cx="8653462" cy="40767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pPr>
            <a:r>
              <a:rPr lang="fr-FR" sz="1600" b="1" noProof="1">
                <a:latin typeface="Courier New" pitchFamily="49" charset="0"/>
              </a:rPr>
              <a:t>namespace</a:t>
            </a:r>
            <a:r>
              <a:rPr lang="fr-FR" sz="1600" noProof="1">
                <a:latin typeface="Courier New" pitchFamily="49" charset="0"/>
              </a:rPr>
              <a:t> Stock</a:t>
            </a:r>
          </a:p>
          <a:p>
            <a:pPr>
              <a:lnSpc>
                <a:spcPct val="90000"/>
              </a:lnSpc>
            </a:pPr>
            <a:r>
              <a:rPr lang="fr-FR" sz="1600" noProof="1">
                <a:latin typeface="Courier New" pitchFamily="49" charset="0"/>
              </a:rPr>
              <a:t>{</a:t>
            </a:r>
          </a:p>
          <a:p>
            <a:pPr>
              <a:lnSpc>
                <a:spcPct val="90000"/>
              </a:lnSpc>
            </a:pPr>
            <a:r>
              <a:rPr lang="fr-FR" sz="1600" noProof="1">
                <a:latin typeface="Courier New" pitchFamily="49" charset="0"/>
              </a:rPr>
              <a:t>  </a:t>
            </a:r>
            <a:r>
              <a:rPr lang="fr-FR" sz="1600" b="1" noProof="1">
                <a:latin typeface="Courier New" pitchFamily="49" charset="0"/>
              </a:rPr>
              <a:t>public class</a:t>
            </a:r>
            <a:r>
              <a:rPr lang="fr-FR" sz="1600" noProof="1">
                <a:latin typeface="Courier New" pitchFamily="49" charset="0"/>
              </a:rPr>
              <a:t> GestionnaireDeProduit</a:t>
            </a:r>
          </a:p>
          <a:p>
            <a:pPr>
              <a:lnSpc>
                <a:spcPct val="90000"/>
              </a:lnSpc>
            </a:pPr>
            <a:r>
              <a:rPr lang="fr-FR" sz="1600" noProof="1">
                <a:latin typeface="Courier New" pitchFamily="49" charset="0"/>
              </a:rPr>
              <a:t>  {</a:t>
            </a:r>
          </a:p>
          <a:p>
            <a:pPr>
              <a:lnSpc>
                <a:spcPct val="90000"/>
              </a:lnSpc>
            </a:pPr>
            <a:r>
              <a:rPr lang="fr-FR" sz="1600" b="1" noProof="1">
                <a:latin typeface="Courier New" pitchFamily="49" charset="0"/>
              </a:rPr>
              <a:t>    public static void </a:t>
            </a:r>
            <a:r>
              <a:rPr lang="fr-FR" sz="1600" noProof="1">
                <a:latin typeface="Courier New" pitchFamily="49" charset="0"/>
              </a:rPr>
              <a:t>Main()</a:t>
            </a:r>
          </a:p>
          <a:p>
            <a:pPr>
              <a:lnSpc>
                <a:spcPct val="90000"/>
              </a:lnSpc>
            </a:pPr>
            <a:r>
              <a:rPr lang="fr-FR" sz="1600" b="1" noProof="1">
                <a:latin typeface="Courier New" pitchFamily="49" charset="0"/>
              </a:rPr>
              <a:t>   </a:t>
            </a:r>
            <a:r>
              <a:rPr lang="fr-FR" sz="1600" noProof="1">
                <a:latin typeface="Courier New" pitchFamily="49" charset="0"/>
              </a:rPr>
              <a:t> {					</a:t>
            </a:r>
          </a:p>
          <a:p>
            <a:pPr>
              <a:lnSpc>
                <a:spcPct val="90000"/>
              </a:lnSpc>
            </a:pPr>
            <a:r>
              <a:rPr lang="fr-FR" sz="1600" noProof="1">
                <a:latin typeface="Courier New" pitchFamily="49" charset="0"/>
              </a:rPr>
              <a:t>      Produit[] inventaire = lireProduits(); // Charge l'inventaire</a:t>
            </a:r>
          </a:p>
          <a:p>
            <a:pPr>
              <a:lnSpc>
                <a:spcPct val="90000"/>
              </a:lnSpc>
            </a:pPr>
            <a:r>
              <a:rPr lang="fr-FR" sz="1600" noProof="1">
                <a:latin typeface="Courier New" pitchFamily="49" charset="0"/>
              </a:rPr>
              <a:t>      </a:t>
            </a:r>
            <a:r>
              <a:rPr lang="fr-FR" sz="1600" b="1" noProof="1">
                <a:latin typeface="Courier New" pitchFamily="49" charset="0"/>
              </a:rPr>
              <a:t>foreach</a:t>
            </a:r>
            <a:r>
              <a:rPr lang="fr-FR" sz="1600" noProof="1">
                <a:latin typeface="Courier New" pitchFamily="49" charset="0"/>
              </a:rPr>
              <a:t> (Produit p </a:t>
            </a:r>
            <a:r>
              <a:rPr lang="fr-FR" sz="1600" b="1" noProof="1">
                <a:latin typeface="Courier New" pitchFamily="49" charset="0"/>
              </a:rPr>
              <a:t>in</a:t>
            </a:r>
            <a:r>
              <a:rPr lang="fr-FR" sz="1600" noProof="1">
                <a:latin typeface="Courier New" pitchFamily="49" charset="0"/>
              </a:rPr>
              <a:t> inventaire)  // Pour tous les articles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r>
              <a:rPr lang="fr-FR" sz="1600" b="1" noProof="1">
                <a:latin typeface="Courier New" pitchFamily="49" charset="0"/>
              </a:rPr>
              <a:t>if</a:t>
            </a:r>
            <a:r>
              <a:rPr lang="fr-FR" sz="1600" noProof="1">
                <a:latin typeface="Courier New" pitchFamily="49" charset="0"/>
              </a:rPr>
              <a:t> (p </a:t>
            </a:r>
            <a:r>
              <a:rPr lang="fr-FR" sz="1600" b="1" noProof="1">
                <a:latin typeface="Courier New" pitchFamily="49" charset="0"/>
              </a:rPr>
              <a:t>is</a:t>
            </a:r>
            <a:r>
              <a:rPr lang="fr-FR" sz="1600" noProof="1">
                <a:latin typeface="Courier New" pitchFamily="49" charset="0"/>
              </a:rPr>
              <a:t> ILouable)               // louable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Traiter((ILouable)p);          // traitement ailleurs</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a:t>
            </a:r>
            <a:r>
              <a:rPr lang="fr-FR" sz="1600" b="1" noProof="1">
                <a:latin typeface="Courier New" pitchFamily="49" charset="0"/>
              </a:rPr>
              <a:t>if</a:t>
            </a:r>
            <a:r>
              <a:rPr lang="fr-FR" sz="1600" noProof="1">
                <a:latin typeface="Courier New" pitchFamily="49" charset="0"/>
              </a:rPr>
              <a:t> (p </a:t>
            </a:r>
            <a:r>
              <a:rPr lang="fr-FR" sz="1600" b="1" noProof="1">
                <a:latin typeface="Courier New" pitchFamily="49" charset="0"/>
              </a:rPr>
              <a:t>is</a:t>
            </a:r>
            <a:r>
              <a:rPr lang="fr-FR" sz="1600" noProof="1">
                <a:latin typeface="Courier New" pitchFamily="49" charset="0"/>
              </a:rPr>
              <a:t> IHabit)		    // Est-ce un habit ?</a:t>
            </a:r>
          </a:p>
          <a:p>
            <a:pPr>
              <a:lnSpc>
                <a:spcPct val="90000"/>
              </a:lnSpc>
            </a:pPr>
            <a:r>
              <a:rPr lang="fr-FR" sz="1600" noProof="1">
                <a:latin typeface="Courier New" pitchFamily="49" charset="0"/>
              </a:rPr>
              <a:t>        {</a:t>
            </a:r>
          </a:p>
          <a:p>
            <a:pPr>
              <a:lnSpc>
                <a:spcPct val="90000"/>
              </a:lnSpc>
            </a:pPr>
            <a:r>
              <a:rPr lang="fr-FR" sz="1600" noProof="1">
                <a:latin typeface="Courier New" pitchFamily="49" charset="0"/>
              </a:rPr>
              <a:t>          IHabit h = (IHabit) p;	    // Oui, coercition possible</a:t>
            </a:r>
          </a:p>
          <a:p>
            <a:pPr>
              <a:lnSpc>
                <a:spcPct val="90000"/>
              </a:lnSpc>
            </a:pPr>
            <a:r>
              <a:rPr lang="fr-FR" sz="1600" noProof="1">
                <a:latin typeface="Courier New" pitchFamily="49" charset="0"/>
              </a:rPr>
              <a:t>          h.Porter();			    // On peut le porter</a:t>
            </a:r>
          </a:p>
          <a:p>
            <a:pPr>
              <a:lnSpc>
                <a:spcPct val="90000"/>
              </a:lnSpc>
            </a:pPr>
            <a:r>
              <a:rPr lang="fr-FR" sz="1600" noProof="1">
                <a:latin typeface="Courier New" pitchFamily="49" charset="0"/>
              </a:rPr>
              <a:t>} } } } }</a:t>
            </a:r>
          </a:p>
        </p:txBody>
      </p:sp>
      <p:sp>
        <p:nvSpPr>
          <p:cNvPr id="149519" name="Rectangle 2063"/>
          <p:cNvSpPr>
            <a:spLocks noGrp="1" noChangeArrowheads="1"/>
          </p:cNvSpPr>
          <p:nvPr>
            <p:ph type="title"/>
          </p:nvPr>
        </p:nvSpPr>
        <p:spPr/>
        <p:txBody>
          <a:bodyPr/>
          <a:lstStyle/>
          <a:p>
            <a:pPr>
              <a:defRPr/>
            </a:pPr>
            <a:r>
              <a:rPr lang="fr-FR"/>
              <a:t>Identification par le comportement</a:t>
            </a:r>
          </a:p>
        </p:txBody>
      </p:sp>
      <p:sp>
        <p:nvSpPr>
          <p:cNvPr id="22533" name="Rectangle 2064"/>
          <p:cNvSpPr>
            <a:spLocks noGrp="1" noChangeArrowheads="1"/>
          </p:cNvSpPr>
          <p:nvPr>
            <p:ph idx="1"/>
          </p:nvPr>
        </p:nvSpPr>
        <p:spPr>
          <a:xfrm>
            <a:off x="223838" y="1200150"/>
            <a:ext cx="8599487" cy="641350"/>
          </a:xfrm>
        </p:spPr>
        <p:txBody>
          <a:bodyPr/>
          <a:lstStyle/>
          <a:p>
            <a:r>
              <a:rPr lang="fr-FR"/>
              <a:t>Nous pouvons identifier et utiliser les articles en stock sur la base de leur comportement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a:defRPr/>
            </a:pPr>
            <a:r>
              <a:rPr lang="fr-FR" dirty="0"/>
              <a:t>À propos des interfaces</a:t>
            </a:r>
          </a:p>
        </p:txBody>
      </p:sp>
      <p:sp>
        <p:nvSpPr>
          <p:cNvPr id="23555" name="Rectangle 3"/>
          <p:cNvSpPr>
            <a:spLocks noGrp="1" noChangeArrowheads="1"/>
          </p:cNvSpPr>
          <p:nvPr>
            <p:ph idx="1"/>
          </p:nvPr>
        </p:nvSpPr>
        <p:spPr>
          <a:xfrm>
            <a:off x="279400" y="1312863"/>
            <a:ext cx="8599488" cy="4525962"/>
          </a:xfrm>
        </p:spPr>
        <p:txBody>
          <a:bodyPr/>
          <a:lstStyle/>
          <a:p>
            <a:r>
              <a:rPr lang="fr-FR"/>
              <a:t>Une interface ressemble à l’héritage</a:t>
            </a:r>
          </a:p>
          <a:p>
            <a:pPr lvl="1"/>
            <a:r>
              <a:rPr lang="fr-FR"/>
              <a:t>Utilisation de la même syntaxe C# pour la spécifier</a:t>
            </a:r>
          </a:p>
          <a:p>
            <a:pPr lvl="1"/>
            <a:r>
              <a:rPr lang="fr-FR"/>
              <a:t>Une interface peut être utilisée comme une référence sur classe de base</a:t>
            </a:r>
          </a:p>
          <a:p>
            <a:pPr>
              <a:buFont typeface="Arial" charset="0"/>
              <a:buNone/>
            </a:pPr>
            <a:r>
              <a:rPr lang="fr-FR"/>
              <a:t>	Mais …</a:t>
            </a:r>
          </a:p>
          <a:p>
            <a:r>
              <a:rPr lang="fr-FR"/>
              <a:t>La signification de l’implémentation d’une interface n’est pas la même</a:t>
            </a:r>
          </a:p>
          <a:p>
            <a:pPr lvl="1"/>
            <a:r>
              <a:rPr lang="fr-FR"/>
              <a:t>Identification basée sur le comportement et non extension d’une classe existante</a:t>
            </a:r>
          </a:p>
          <a:p>
            <a:pPr lvl="1"/>
            <a:r>
              <a:rPr lang="fr-FR"/>
              <a:t>On peut y penser en terme « d’exposition d’un service »</a:t>
            </a:r>
          </a:p>
          <a:p>
            <a:r>
              <a:rPr lang="fr-FR"/>
              <a:t>C# supporte</a:t>
            </a:r>
          </a:p>
          <a:p>
            <a:pPr lvl="1"/>
            <a:r>
              <a:rPr lang="fr-FR"/>
              <a:t>L’héritage d’implémentation simple</a:t>
            </a:r>
          </a:p>
          <a:p>
            <a:pPr lvl="1"/>
            <a:r>
              <a:rPr lang="fr-FR"/>
              <a:t>La réalisation de multiples interfaces</a:t>
            </a:r>
          </a:p>
          <a:p>
            <a:r>
              <a:rPr lang="fr-FR"/>
              <a:t>Dans les bibliothèques, il existe souvent une version générique et une version non générique des interfaces</a:t>
            </a:r>
            <a:endParaRPr lang="fr-FR">
              <a:latin typeface="Courier New" pitchFamily="49" charset="0"/>
            </a:endParaRPr>
          </a:p>
        </p:txBody>
      </p:sp>
      <p:grpSp>
        <p:nvGrpSpPr>
          <p:cNvPr id="23556" name="Group 4"/>
          <p:cNvGrpSpPr>
            <a:grpSpLocks/>
          </p:cNvGrpSpPr>
          <p:nvPr/>
        </p:nvGrpSpPr>
        <p:grpSpPr bwMode="auto">
          <a:xfrm>
            <a:off x="4818063" y="5500688"/>
            <a:ext cx="347662" cy="450850"/>
            <a:chOff x="2880" y="3072"/>
            <a:chExt cx="321" cy="443"/>
          </a:xfrm>
        </p:grpSpPr>
        <p:sp>
          <p:nvSpPr>
            <p:cNvPr id="23557" name="Freeform 5"/>
            <p:cNvSpPr>
              <a:spLocks/>
            </p:cNvSpPr>
            <p:nvPr/>
          </p:nvSpPr>
          <p:spPr bwMode="black">
            <a:xfrm>
              <a:off x="2880" y="3190"/>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12700" cap="rnd">
              <a:solidFill>
                <a:schemeClr val="tx1"/>
              </a:solidFill>
              <a:round/>
              <a:headEnd/>
              <a:tailEnd/>
            </a:ln>
          </p:spPr>
          <p:txBody>
            <a:bodyPr/>
            <a:lstStyle/>
            <a:p>
              <a:endParaRPr lang="fr-FR"/>
            </a:p>
          </p:txBody>
        </p:sp>
        <p:sp>
          <p:nvSpPr>
            <p:cNvPr id="23558" name="Oval 6"/>
            <p:cNvSpPr>
              <a:spLocks noChangeArrowheads="1"/>
            </p:cNvSpPr>
            <p:nvPr/>
          </p:nvSpPr>
          <p:spPr bwMode="blackWhite">
            <a:xfrm>
              <a:off x="2902" y="3108"/>
              <a:ext cx="264" cy="273"/>
            </a:xfrm>
            <a:prstGeom prst="ellipse">
              <a:avLst/>
            </a:prstGeom>
            <a:gradFill rotWithShape="0">
              <a:gsLst>
                <a:gs pos="0">
                  <a:srgbClr val="FFFFFF"/>
                </a:gs>
                <a:gs pos="100000">
                  <a:srgbClr val="618FFD"/>
                </a:gs>
              </a:gsLst>
              <a:path path="shape">
                <a:fillToRect l="50000" t="50000" r="50000" b="50000"/>
              </a:path>
            </a:gradFill>
            <a:ln w="12700">
              <a:solidFill>
                <a:srgbClr val="3399FF"/>
              </a:solidFill>
              <a:round/>
              <a:headEnd/>
              <a:tailEnd/>
            </a:ln>
          </p:spPr>
          <p:txBody>
            <a:bodyPr wrap="none" anchor="ctr"/>
            <a:lstStyle/>
            <a:p>
              <a:endParaRPr lang="fr-FR"/>
            </a:p>
          </p:txBody>
        </p:sp>
        <p:sp>
          <p:nvSpPr>
            <p:cNvPr id="23559" name="Freeform 7"/>
            <p:cNvSpPr>
              <a:spLocks/>
            </p:cNvSpPr>
            <p:nvPr/>
          </p:nvSpPr>
          <p:spPr bwMode="blackWhite">
            <a:xfrm>
              <a:off x="3025" y="3072"/>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12700" cap="rnd">
              <a:solidFill>
                <a:srgbClr val="FFFF00"/>
              </a:solidFill>
              <a:round/>
              <a:headEnd/>
              <a:tailEnd/>
            </a:ln>
          </p:spPr>
          <p:txBody>
            <a:bodyPr/>
            <a:lstStyle/>
            <a:p>
              <a:endParaRPr lang="fr-FR"/>
            </a:p>
          </p:txBody>
        </p:sp>
        <p:sp>
          <p:nvSpPr>
            <p:cNvPr id="23560" name="Freeform 8"/>
            <p:cNvSpPr>
              <a:spLocks/>
            </p:cNvSpPr>
            <p:nvPr/>
          </p:nvSpPr>
          <p:spPr bwMode="auto">
            <a:xfrm>
              <a:off x="3136" y="3378"/>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solidFill>
                <a:srgbClr val="000000"/>
              </a:solidFill>
              <a:round/>
              <a:headEnd/>
              <a:tailEnd/>
            </a:ln>
          </p:spPr>
          <p:txBody>
            <a:bodyPr/>
            <a:lstStyle/>
            <a:p>
              <a:endParaRPr lang="fr-F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a:defRPr/>
            </a:pPr>
            <a:r>
              <a:rPr lang="fr-FR"/>
              <a:t>Surcharge d’opérateurs</a:t>
            </a:r>
          </a:p>
        </p:txBody>
      </p:sp>
      <p:sp>
        <p:nvSpPr>
          <p:cNvPr id="25603" name="Rectangle 3"/>
          <p:cNvSpPr>
            <a:spLocks noGrp="1" noChangeArrowheads="1"/>
          </p:cNvSpPr>
          <p:nvPr>
            <p:ph idx="1"/>
          </p:nvPr>
        </p:nvSpPr>
        <p:spPr>
          <a:xfrm>
            <a:off x="279400" y="1312863"/>
            <a:ext cx="8599488" cy="4048125"/>
          </a:xfrm>
        </p:spPr>
        <p:txBody>
          <a:bodyPr/>
          <a:lstStyle/>
          <a:p>
            <a:pPr>
              <a:tabLst>
                <a:tab pos="342900" algn="l"/>
              </a:tabLst>
            </a:pPr>
            <a:r>
              <a:rPr lang="fr-FR">
                <a:solidFill>
                  <a:schemeClr val="tx1"/>
                </a:solidFill>
              </a:rPr>
              <a:t>Une classe peut contenir des méthodes qui définissent des </a:t>
            </a:r>
            <a:r>
              <a:rPr lang="fr-FR" i="1">
                <a:solidFill>
                  <a:schemeClr val="tx1"/>
                </a:solidFill>
                <a:latin typeface="Century Schoolbook" pitchFamily="18" charset="0"/>
              </a:rPr>
              <a:t>surcharges d’opérateur </a:t>
            </a:r>
            <a:endParaRPr lang="fr-FR">
              <a:solidFill>
                <a:schemeClr val="tx1"/>
              </a:solidFill>
            </a:endParaRPr>
          </a:p>
          <a:p>
            <a:pPr>
              <a:tabLst>
                <a:tab pos="342900" algn="l"/>
              </a:tabLst>
            </a:pPr>
            <a:r>
              <a:rPr lang="fr-FR">
                <a:solidFill>
                  <a:schemeClr val="tx1"/>
                </a:solidFill>
              </a:rPr>
              <a:t>Ceci permet d’employer directement les opérateurs surchargés avec des instances de cette classe</a:t>
            </a:r>
          </a:p>
          <a:p>
            <a:pPr lvl="1">
              <a:tabLst>
                <a:tab pos="342900" algn="l"/>
              </a:tabLst>
            </a:pPr>
            <a:r>
              <a:rPr lang="fr-FR">
                <a:solidFill>
                  <a:schemeClr val="tx1"/>
                </a:solidFill>
              </a:rPr>
              <a:t>Particulièrement pratique pour les classes correspondantes à des types mathématiques</a:t>
            </a:r>
          </a:p>
          <a:p>
            <a:pPr>
              <a:tabLst>
                <a:tab pos="342900" algn="l"/>
              </a:tabLst>
            </a:pPr>
            <a:r>
              <a:rPr lang="fr-FR">
                <a:solidFill>
                  <a:schemeClr val="tx1"/>
                </a:solidFill>
              </a:rPr>
              <a:t>Les opérateurs qui peuvent être surchargés incluent :</a:t>
            </a:r>
          </a:p>
          <a:p>
            <a:pPr lvl="1">
              <a:tabLst>
                <a:tab pos="342900" algn="l"/>
              </a:tabLst>
            </a:pPr>
            <a:r>
              <a:rPr lang="fr-FR">
                <a:solidFill>
                  <a:schemeClr val="tx1"/>
                </a:solidFill>
              </a:rPr>
              <a:t>La plupart des opérateurs relationnels ( </a:t>
            </a:r>
            <a:r>
              <a:rPr lang="fr-FR" b="1">
                <a:solidFill>
                  <a:schemeClr val="tx1"/>
                </a:solidFill>
                <a:latin typeface="Courier New" pitchFamily="49" charset="0"/>
              </a:rPr>
              <a:t>==</a:t>
            </a:r>
            <a:r>
              <a:rPr lang="fr-FR">
                <a:solidFill>
                  <a:schemeClr val="tx1"/>
                </a:solidFill>
                <a:latin typeface="Courier New" pitchFamily="49" charset="0"/>
              </a:rPr>
              <a:t>, </a:t>
            </a:r>
            <a:r>
              <a:rPr lang="fr-FR" b="1">
                <a:solidFill>
                  <a:schemeClr val="tx1"/>
                </a:solidFill>
                <a:latin typeface="Courier New" pitchFamily="49" charset="0"/>
              </a:rPr>
              <a:t>!=</a:t>
            </a:r>
            <a:r>
              <a:rPr lang="fr-FR">
                <a:solidFill>
                  <a:schemeClr val="tx1"/>
                </a:solidFill>
                <a:latin typeface="Courier New" pitchFamily="49" charset="0"/>
              </a:rPr>
              <a:t>, </a:t>
            </a:r>
            <a:r>
              <a:rPr lang="fr-FR" b="1">
                <a:solidFill>
                  <a:schemeClr val="tx1"/>
                </a:solidFill>
                <a:latin typeface="Courier New" pitchFamily="49" charset="0"/>
              </a:rPr>
              <a:t>&gt;</a:t>
            </a:r>
            <a:r>
              <a:rPr lang="fr-FR">
                <a:solidFill>
                  <a:schemeClr val="tx1"/>
                </a:solidFill>
                <a:latin typeface="Courier New" pitchFamily="49" charset="0"/>
              </a:rPr>
              <a:t>, </a:t>
            </a:r>
            <a:r>
              <a:rPr lang="fr-FR" b="1">
                <a:solidFill>
                  <a:schemeClr val="tx1"/>
                </a:solidFill>
                <a:latin typeface="Courier New" pitchFamily="49" charset="0"/>
              </a:rPr>
              <a:t>&lt;</a:t>
            </a:r>
            <a:r>
              <a:rPr lang="fr-FR">
                <a:solidFill>
                  <a:schemeClr val="tx1"/>
                </a:solidFill>
                <a:latin typeface="Courier New" pitchFamily="49" charset="0"/>
              </a:rPr>
              <a:t>, </a:t>
            </a:r>
            <a:r>
              <a:rPr lang="fr-FR" b="1">
                <a:solidFill>
                  <a:schemeClr val="tx1"/>
                </a:solidFill>
                <a:latin typeface="Courier New" pitchFamily="49" charset="0"/>
              </a:rPr>
              <a:t>&gt;=</a:t>
            </a:r>
            <a:r>
              <a:rPr lang="fr-FR">
                <a:solidFill>
                  <a:schemeClr val="tx1"/>
                </a:solidFill>
                <a:latin typeface="Courier New" pitchFamily="49" charset="0"/>
              </a:rPr>
              <a:t>, </a:t>
            </a:r>
            <a:r>
              <a:rPr lang="fr-FR" b="1">
                <a:solidFill>
                  <a:schemeClr val="tx1"/>
                </a:solidFill>
                <a:latin typeface="Courier New" pitchFamily="49" charset="0"/>
              </a:rPr>
              <a:t>&lt;=</a:t>
            </a:r>
            <a:r>
              <a:rPr lang="fr-FR">
                <a:solidFill>
                  <a:schemeClr val="tx1"/>
                </a:solidFill>
              </a:rPr>
              <a:t> )</a:t>
            </a:r>
          </a:p>
          <a:p>
            <a:pPr lvl="1">
              <a:tabLst>
                <a:tab pos="342900" algn="l"/>
              </a:tabLst>
            </a:pPr>
            <a:r>
              <a:rPr lang="fr-FR">
                <a:solidFill>
                  <a:schemeClr val="tx1"/>
                </a:solidFill>
              </a:rPr>
              <a:t>Certains opérateurs unaires ( </a:t>
            </a:r>
            <a:r>
              <a:rPr lang="fr-FR" b="1">
                <a:solidFill>
                  <a:schemeClr val="tx1"/>
                </a:solidFill>
                <a:latin typeface="Courier New" pitchFamily="49" charset="0"/>
              </a:rPr>
              <a:t>+, -, !, ++, --</a:t>
            </a:r>
            <a:r>
              <a:rPr lang="fr-FR">
                <a:solidFill>
                  <a:schemeClr val="tx1"/>
                </a:solidFill>
              </a:rPr>
              <a:t> )</a:t>
            </a:r>
          </a:p>
          <a:p>
            <a:pPr lvl="1">
              <a:tabLst>
                <a:tab pos="342900" algn="l"/>
              </a:tabLst>
            </a:pPr>
            <a:r>
              <a:rPr lang="fr-FR">
                <a:solidFill>
                  <a:schemeClr val="tx1"/>
                </a:solidFill>
              </a:rPr>
              <a:t>Certains opérateurs binaires ( </a:t>
            </a:r>
            <a:r>
              <a:rPr lang="fr-FR" b="1">
                <a:solidFill>
                  <a:schemeClr val="tx1"/>
                </a:solidFill>
                <a:latin typeface="Courier New" pitchFamily="49" charset="0"/>
              </a:rPr>
              <a:t>+, -, *, /, %, &amp;, |, ^, &lt;&lt;, &gt;&gt;</a:t>
            </a:r>
            <a:r>
              <a:rPr lang="fr-FR">
                <a:solidFill>
                  <a:schemeClr val="tx1"/>
                </a:solidFill>
              </a:rPr>
              <a:t> )</a:t>
            </a:r>
          </a:p>
          <a:p>
            <a:pPr>
              <a:tabLst>
                <a:tab pos="342900" algn="l"/>
              </a:tabLst>
            </a:pPr>
            <a:r>
              <a:rPr lang="fr-FR">
                <a:solidFill>
                  <a:schemeClr val="tx1"/>
                </a:solidFill>
              </a:rPr>
              <a:t>L’opérateur index </a:t>
            </a:r>
            <a:r>
              <a:rPr lang="fr-FR" b="0">
                <a:solidFill>
                  <a:schemeClr val="tx1"/>
                </a:solidFill>
                <a:latin typeface="Courier New" pitchFamily="49" charset="0"/>
              </a:rPr>
              <a:t>[]</a:t>
            </a:r>
            <a:r>
              <a:rPr lang="fr-FR">
                <a:solidFill>
                  <a:schemeClr val="tx1"/>
                </a:solidFill>
              </a:rPr>
              <a:t> ne peut pas être surchargé comme en C++</a:t>
            </a:r>
          </a:p>
          <a:p>
            <a:pPr lvl="1">
              <a:tabLst>
                <a:tab pos="342900" algn="l"/>
              </a:tabLst>
            </a:pPr>
            <a:r>
              <a:rPr lang="fr-FR">
                <a:solidFill>
                  <a:schemeClr val="tx1"/>
                </a:solidFill>
              </a:rPr>
              <a:t>Mais un </a:t>
            </a:r>
            <a:r>
              <a:rPr lang="fr-FR" i="1">
                <a:solidFill>
                  <a:schemeClr val="tx1"/>
                </a:solidFill>
                <a:latin typeface="Century Schoolbook" pitchFamily="18" charset="0"/>
              </a:rPr>
              <a:t>indexeur</a:t>
            </a:r>
            <a:r>
              <a:rPr lang="fr-FR">
                <a:solidFill>
                  <a:schemeClr val="tx1"/>
                </a:solidFill>
              </a:rPr>
              <a:t> peut être utilisé à cet effet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a:defRPr/>
            </a:pPr>
            <a:endParaRPr lang="fr-FR" sz="2400" b="1">
              <a:solidFill>
                <a:schemeClr val="tx2"/>
              </a:solidFill>
            </a:endParaRPr>
          </a:p>
        </p:txBody>
      </p:sp>
      <p:sp>
        <p:nvSpPr>
          <p:cNvPr id="445443" name="Rectangle 3"/>
          <p:cNvSpPr>
            <a:spLocks noGrp="1" noChangeArrowheads="1"/>
          </p:cNvSpPr>
          <p:nvPr>
            <p:ph type="title"/>
          </p:nvPr>
        </p:nvSpPr>
        <p:spPr>
          <a:xfrm>
            <a:off x="179388" y="160338"/>
            <a:ext cx="8334375" cy="725487"/>
          </a:xfrm>
        </p:spPr>
        <p:txBody>
          <a:bodyPr/>
          <a:lstStyle/>
          <a:p>
            <a:pPr>
              <a:defRPr/>
            </a:pPr>
            <a:r>
              <a:rPr lang="fr-FR"/>
              <a:t>Définition de méthode pour une surcharge d’opérateur</a:t>
            </a:r>
          </a:p>
        </p:txBody>
      </p:sp>
      <p:sp>
        <p:nvSpPr>
          <p:cNvPr id="26628" name="Rectangle 4"/>
          <p:cNvSpPr>
            <a:spLocks noGrp="1" noChangeArrowheads="1"/>
          </p:cNvSpPr>
          <p:nvPr>
            <p:ph idx="1"/>
          </p:nvPr>
        </p:nvSpPr>
        <p:spPr>
          <a:xfrm>
            <a:off x="279400" y="1312863"/>
            <a:ext cx="8599488" cy="4408487"/>
          </a:xfrm>
        </p:spPr>
        <p:txBody>
          <a:bodyPr/>
          <a:lstStyle/>
          <a:p>
            <a:pPr>
              <a:spcBef>
                <a:spcPts val="1200"/>
              </a:spcBef>
              <a:spcAft>
                <a:spcPts val="300"/>
              </a:spcAft>
              <a:buFontTx/>
              <a:buChar char="•"/>
              <a:tabLst>
                <a:tab pos="692150" algn="l"/>
                <a:tab pos="1139825" algn="l"/>
                <a:tab pos="1601788" algn="l"/>
                <a:tab pos="2511425" algn="l"/>
              </a:tabLst>
            </a:pPr>
            <a:r>
              <a:rPr lang="fr-FR" dirty="0">
                <a:solidFill>
                  <a:schemeClr val="tx1"/>
                </a:solidFill>
              </a:rPr>
              <a:t>La surcharge d’opérateur se réalise via une méthode </a:t>
            </a:r>
            <a:r>
              <a:rPr lang="fr-FR" dirty="0" err="1">
                <a:solidFill>
                  <a:schemeClr val="tx1"/>
                </a:solidFill>
                <a:latin typeface="Courier New" pitchFamily="49" charset="0"/>
                <a:cs typeface="Courier New" pitchFamily="49" charset="0"/>
              </a:rPr>
              <a:t>static</a:t>
            </a:r>
            <a:r>
              <a:rPr lang="fr-FR" dirty="0">
                <a:solidFill>
                  <a:schemeClr val="tx1"/>
                </a:solidFill>
              </a:rPr>
              <a:t> avec une signature spéciale :</a:t>
            </a:r>
            <a:endParaRPr lang="fr-FR" dirty="0"/>
          </a:p>
          <a:p>
            <a:pPr>
              <a:spcBef>
                <a:spcPts val="1200"/>
              </a:spcBef>
              <a:spcAft>
                <a:spcPts val="300"/>
              </a:spcAft>
              <a:buFontTx/>
              <a:buNone/>
              <a:tabLst>
                <a:tab pos="692150" algn="l"/>
                <a:tab pos="1139825" algn="l"/>
                <a:tab pos="1601788" algn="l"/>
                <a:tab pos="2511425" algn="l"/>
              </a:tabLst>
            </a:pPr>
            <a:r>
              <a:rPr lang="fr-FR" b="0" dirty="0">
                <a:latin typeface="Courier New" pitchFamily="49" charset="0"/>
              </a:rPr>
              <a:t>	</a:t>
            </a:r>
            <a:r>
              <a:rPr lang="fr-FR" dirty="0">
                <a:latin typeface="Courier New" pitchFamily="49" charset="0"/>
              </a:rPr>
              <a:t>public </a:t>
            </a:r>
            <a:r>
              <a:rPr lang="fr-FR" dirty="0" err="1">
                <a:latin typeface="Courier New" pitchFamily="49" charset="0"/>
              </a:rPr>
              <a:t>static</a:t>
            </a:r>
            <a:r>
              <a:rPr lang="fr-FR" dirty="0">
                <a:latin typeface="Courier New" pitchFamily="49" charset="0"/>
              </a:rPr>
              <a:t> </a:t>
            </a:r>
            <a:r>
              <a:rPr lang="fr-FR" dirty="0" err="1">
                <a:latin typeface="Courier New" pitchFamily="49" charset="0"/>
              </a:rPr>
              <a:t>bool</a:t>
            </a:r>
            <a:r>
              <a:rPr lang="fr-FR" dirty="0">
                <a:latin typeface="Courier New" pitchFamily="49" charset="0"/>
              </a:rPr>
              <a:t> </a:t>
            </a:r>
            <a:r>
              <a:rPr lang="fr-FR" dirty="0" err="1">
                <a:latin typeface="Courier New" pitchFamily="49" charset="0"/>
              </a:rPr>
              <a:t>operator</a:t>
            </a:r>
            <a:r>
              <a:rPr lang="fr-FR" i="1" dirty="0" err="1">
                <a:latin typeface="Courier New" pitchFamily="49" charset="0"/>
              </a:rPr>
              <a:t>OP</a:t>
            </a:r>
            <a:r>
              <a:rPr lang="fr-FR" dirty="0">
                <a:latin typeface="Courier New" pitchFamily="49" charset="0"/>
              </a:rPr>
              <a:t>(</a:t>
            </a:r>
            <a:r>
              <a:rPr lang="fr-FR" i="1" dirty="0">
                <a:latin typeface="Courier New" pitchFamily="49" charset="0"/>
              </a:rPr>
              <a:t>CLASS</a:t>
            </a:r>
            <a:r>
              <a:rPr lang="fr-FR" dirty="0">
                <a:latin typeface="Courier New" pitchFamily="49" charset="0"/>
              </a:rPr>
              <a:t> </a:t>
            </a:r>
            <a:r>
              <a:rPr lang="fr-FR" dirty="0" err="1">
                <a:latin typeface="Courier New" pitchFamily="49" charset="0"/>
              </a:rPr>
              <a:t>left</a:t>
            </a:r>
            <a:r>
              <a:rPr lang="fr-FR" dirty="0">
                <a:latin typeface="Courier New" pitchFamily="49" charset="0"/>
              </a:rPr>
              <a:t>, </a:t>
            </a:r>
            <a:r>
              <a:rPr lang="fr-FR" i="1" dirty="0">
                <a:latin typeface="Courier New" pitchFamily="49" charset="0"/>
              </a:rPr>
              <a:t>CLASS</a:t>
            </a:r>
            <a:r>
              <a:rPr lang="fr-FR" dirty="0">
                <a:latin typeface="Courier New" pitchFamily="49" charset="0"/>
              </a:rPr>
              <a:t> right)</a:t>
            </a:r>
            <a:br>
              <a:rPr lang="fr-FR" b="0" dirty="0">
                <a:latin typeface="Courier New" pitchFamily="49" charset="0"/>
              </a:rPr>
            </a:br>
            <a:endParaRPr lang="fr-FR" b="0" dirty="0">
              <a:latin typeface="Courier New" pitchFamily="49" charset="0"/>
            </a:endParaRPr>
          </a:p>
          <a:p>
            <a:pPr lvl="1">
              <a:spcAft>
                <a:spcPts val="300"/>
              </a:spcAft>
              <a:buClrTx/>
              <a:buFontTx/>
              <a:buNone/>
              <a:tabLst>
                <a:tab pos="692150" algn="l"/>
                <a:tab pos="1139825" algn="l"/>
                <a:tab pos="1601788" algn="l"/>
                <a:tab pos="2511425" algn="l"/>
              </a:tabLst>
            </a:pPr>
            <a:r>
              <a:rPr lang="fr-FR" dirty="0">
                <a:solidFill>
                  <a:schemeClr val="accent2"/>
                </a:solidFill>
              </a:rPr>
              <a:t>— 	</a:t>
            </a:r>
            <a:r>
              <a:rPr lang="fr-FR" dirty="0"/>
              <a:t>Où </a:t>
            </a:r>
            <a:r>
              <a:rPr lang="fr-FR" i="1" dirty="0">
                <a:latin typeface="Courier New" pitchFamily="49" charset="0"/>
              </a:rPr>
              <a:t>OP</a:t>
            </a:r>
            <a:r>
              <a:rPr lang="fr-FR" dirty="0"/>
              <a:t> est l’opérateur que l’on surcharge </a:t>
            </a:r>
          </a:p>
          <a:p>
            <a:pPr lvl="1">
              <a:spcAft>
                <a:spcPts val="300"/>
              </a:spcAft>
              <a:buClrTx/>
              <a:buFontTx/>
              <a:buNone/>
              <a:tabLst>
                <a:tab pos="692150" algn="l"/>
                <a:tab pos="1139825" algn="l"/>
                <a:tab pos="1601788" algn="l"/>
                <a:tab pos="2511425" algn="l"/>
              </a:tabLst>
            </a:pPr>
            <a:r>
              <a:rPr lang="fr-FR" dirty="0">
                <a:solidFill>
                  <a:schemeClr val="accent2"/>
                </a:solidFill>
              </a:rPr>
              <a:t>— 	</a:t>
            </a:r>
            <a:r>
              <a:rPr lang="fr-FR" dirty="0"/>
              <a:t>Et </a:t>
            </a:r>
            <a:r>
              <a:rPr lang="fr-FR" i="1" dirty="0">
                <a:latin typeface="Courier New" pitchFamily="49" charset="0"/>
              </a:rPr>
              <a:t>CLASS</a:t>
            </a:r>
            <a:r>
              <a:rPr lang="fr-FR" dirty="0"/>
              <a:t> la classe pour laquelle il est surchargé</a:t>
            </a:r>
          </a:p>
          <a:p>
            <a:pPr>
              <a:spcBef>
                <a:spcPts val="1200"/>
              </a:spcBef>
              <a:spcAft>
                <a:spcPts val="300"/>
              </a:spcAft>
              <a:buFontTx/>
              <a:buChar char="•"/>
              <a:tabLst>
                <a:tab pos="692150" algn="l"/>
                <a:tab pos="1139825" algn="l"/>
                <a:tab pos="1601788" algn="l"/>
                <a:tab pos="2511425" algn="l"/>
              </a:tabLst>
            </a:pPr>
            <a:r>
              <a:rPr lang="fr-FR" dirty="0"/>
              <a:t>Si l’opérateur </a:t>
            </a:r>
            <a:r>
              <a:rPr lang="fr-FR" dirty="0">
                <a:latin typeface="Courier New" pitchFamily="49" charset="0"/>
              </a:rPr>
              <a:t>&gt;=</a:t>
            </a:r>
            <a:r>
              <a:rPr lang="fr-FR" dirty="0"/>
              <a:t> est surchargé pour une class </a:t>
            </a:r>
            <a:r>
              <a:rPr lang="fr-FR" dirty="0">
                <a:latin typeface="Courier New" pitchFamily="49" charset="0"/>
                <a:cs typeface="Courier New" pitchFamily="49" charset="0"/>
              </a:rPr>
              <a:t>X</a:t>
            </a:r>
            <a:r>
              <a:rPr lang="fr-FR" dirty="0"/>
              <a:t>, l'instruction</a:t>
            </a:r>
          </a:p>
          <a:p>
            <a:pPr>
              <a:spcBef>
                <a:spcPts val="1200"/>
              </a:spcBef>
              <a:spcAft>
                <a:spcPts val="300"/>
              </a:spcAft>
              <a:buClrTx/>
              <a:buSzTx/>
              <a:buFontTx/>
              <a:buNone/>
              <a:tabLst>
                <a:tab pos="692150" algn="l"/>
                <a:tab pos="1139825" algn="l"/>
                <a:tab pos="1601788" algn="l"/>
                <a:tab pos="2511425" algn="l"/>
              </a:tabLst>
            </a:pPr>
            <a:r>
              <a:rPr lang="fr-FR" b="0" dirty="0">
                <a:latin typeface="Courier New" pitchFamily="49" charset="0"/>
              </a:rPr>
              <a:t>	</a:t>
            </a:r>
            <a:r>
              <a:rPr lang="fr-FR" dirty="0">
                <a:latin typeface="Courier New" pitchFamily="49" charset="0"/>
              </a:rPr>
              <a:t>if (x1 &gt;= x2)</a:t>
            </a:r>
            <a:r>
              <a:rPr lang="fr-FR" b="0" dirty="0">
                <a:latin typeface="Courier New" pitchFamily="49" charset="0"/>
              </a:rPr>
              <a:t> ...</a:t>
            </a:r>
            <a:r>
              <a:rPr lang="fr-FR" dirty="0"/>
              <a:t>	</a:t>
            </a:r>
          </a:p>
          <a:p>
            <a:pPr>
              <a:spcBef>
                <a:spcPts val="1200"/>
              </a:spcBef>
              <a:spcAft>
                <a:spcPts val="300"/>
              </a:spcAft>
              <a:buClrTx/>
              <a:buSzTx/>
              <a:buFontTx/>
              <a:buNone/>
              <a:tabLst>
                <a:tab pos="692150" algn="l"/>
                <a:tab pos="1139825" algn="l"/>
                <a:tab pos="1601788" algn="l"/>
                <a:tab pos="2511425" algn="l"/>
              </a:tabLst>
            </a:pPr>
            <a:r>
              <a:rPr lang="fr-FR" dirty="0"/>
              <a:t>	est « </a:t>
            </a:r>
            <a:r>
              <a:rPr lang="fr-FR" dirty="0" err="1"/>
              <a:t>automagiquement</a:t>
            </a:r>
            <a:r>
              <a:rPr lang="fr-FR" dirty="0"/>
              <a:t> » convertie par le compilateur en</a:t>
            </a:r>
          </a:p>
          <a:p>
            <a:pPr>
              <a:spcBef>
                <a:spcPts val="1200"/>
              </a:spcBef>
              <a:spcAft>
                <a:spcPts val="300"/>
              </a:spcAft>
              <a:buClrTx/>
              <a:buSzTx/>
              <a:buFontTx/>
              <a:buNone/>
              <a:tabLst>
                <a:tab pos="692150" algn="l"/>
                <a:tab pos="1139825" algn="l"/>
                <a:tab pos="1601788" algn="l"/>
                <a:tab pos="2511425" algn="l"/>
              </a:tabLst>
            </a:pPr>
            <a:r>
              <a:rPr lang="fr-FR" b="0" dirty="0"/>
              <a:t>	</a:t>
            </a:r>
            <a:r>
              <a:rPr lang="fr-FR" dirty="0">
                <a:latin typeface="Courier New" pitchFamily="49" charset="0"/>
              </a:rPr>
              <a:t>if (</a:t>
            </a:r>
            <a:r>
              <a:rPr lang="fr-FR" i="1" dirty="0" err="1">
                <a:latin typeface="Courier New" pitchFamily="49" charset="0"/>
              </a:rPr>
              <a:t>X</a:t>
            </a:r>
            <a:r>
              <a:rPr lang="fr-FR" dirty="0" err="1">
                <a:latin typeface="Courier New" pitchFamily="49" charset="0"/>
              </a:rPr>
              <a:t>.operator</a:t>
            </a:r>
            <a:r>
              <a:rPr lang="fr-FR" dirty="0">
                <a:latin typeface="Courier New" pitchFamily="49" charset="0"/>
              </a:rPr>
              <a:t>&gt;=(x1, x2))</a:t>
            </a:r>
            <a:r>
              <a:rPr lang="fr-FR" b="0" dirty="0">
                <a:latin typeface="Courier New" pitchFamily="49" charset="0"/>
              </a:rPr>
              <a:t> ...</a:t>
            </a:r>
          </a:p>
          <a:p>
            <a:pPr>
              <a:tabLst>
                <a:tab pos="692150" algn="l"/>
                <a:tab pos="1139825" algn="l"/>
                <a:tab pos="1601788" algn="l"/>
                <a:tab pos="2511425" algn="l"/>
              </a:tabLst>
            </a:pPr>
            <a:endParaRPr lang="fr-FR" b="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pPr>
              <a:defRPr/>
            </a:pPr>
            <a:r>
              <a:rPr lang="fr-FR"/>
              <a:t>Exemple de surcharge d’opérateur</a:t>
            </a:r>
            <a:endParaRPr lang="en-US"/>
          </a:p>
        </p:txBody>
      </p:sp>
      <p:sp>
        <p:nvSpPr>
          <p:cNvPr id="27651" name="Rectangle 3"/>
          <p:cNvSpPr>
            <a:spLocks noGrp="1" noChangeArrowheads="1"/>
          </p:cNvSpPr>
          <p:nvPr>
            <p:ph idx="1"/>
          </p:nvPr>
        </p:nvSpPr>
        <p:spPr>
          <a:xfrm>
            <a:off x="279400" y="1312863"/>
            <a:ext cx="8677275" cy="666750"/>
          </a:xfrm>
        </p:spPr>
        <p:txBody>
          <a:bodyPr/>
          <a:lstStyle/>
          <a:p>
            <a:pPr>
              <a:tabLst>
                <a:tab pos="342900" algn="l"/>
              </a:tabLst>
            </a:pPr>
            <a:r>
              <a:rPr lang="en-US">
                <a:solidFill>
                  <a:schemeClr val="tx1"/>
                </a:solidFill>
              </a:rPr>
              <a:t>Il ne faut surcharger des opérateurs que si cela s’avère réellement judicieux</a:t>
            </a:r>
          </a:p>
          <a:p>
            <a:pPr lvl="1">
              <a:tabLst>
                <a:tab pos="342900" algn="l"/>
              </a:tabLst>
            </a:pPr>
            <a:r>
              <a:rPr lang="en-US">
                <a:solidFill>
                  <a:schemeClr val="tx1"/>
                </a:solidFill>
              </a:rPr>
              <a:t>Comme les types mathématiques (qui tendent à être des structures)</a:t>
            </a:r>
          </a:p>
        </p:txBody>
      </p:sp>
      <p:sp>
        <p:nvSpPr>
          <p:cNvPr id="447492" name="Rectangle 4"/>
          <p:cNvSpPr>
            <a:spLocks noChangeArrowheads="1"/>
          </p:cNvSpPr>
          <p:nvPr/>
        </p:nvSpPr>
        <p:spPr bwMode="blackWhite">
          <a:xfrm>
            <a:off x="298450" y="2019300"/>
            <a:ext cx="8567738" cy="3124200"/>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90000"/>
              </a:lnSpc>
              <a:spcBef>
                <a:spcPts val="200"/>
              </a:spcBef>
              <a:buClr>
                <a:schemeClr val="accent2"/>
              </a:buClr>
              <a:buSzPct val="115000"/>
              <a:buFont typeface="Arial" charset="0"/>
              <a:buNone/>
              <a:defRPr/>
            </a:pPr>
            <a:r>
              <a:rPr lang="fr-FR" b="1" noProof="1">
                <a:latin typeface="Courier New" pitchFamily="49" charset="0"/>
              </a:rPr>
              <a:t>public struct</a:t>
            </a:r>
            <a:r>
              <a:rPr lang="fr-FR" noProof="1">
                <a:latin typeface="Courier New" pitchFamily="49" charset="0"/>
              </a:rPr>
              <a:t> complex</a:t>
            </a:r>
          </a:p>
          <a:p>
            <a:pPr>
              <a:lnSpc>
                <a:spcPct val="90000"/>
              </a:lnSpc>
              <a:spcBef>
                <a:spcPts val="200"/>
              </a:spcBef>
              <a:buClr>
                <a:schemeClr val="accent2"/>
              </a:buClr>
              <a:buSzPct val="115000"/>
              <a:buFont typeface="Arial" charset="0"/>
              <a:buNone/>
              <a:defRPr/>
            </a:pPr>
            <a:r>
              <a:rPr lang="fr-FR" noProof="1">
                <a:latin typeface="Courier New" pitchFamily="49" charset="0"/>
              </a:rPr>
              <a:t>{</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public double</a:t>
            </a:r>
            <a:r>
              <a:rPr lang="fr-FR" noProof="1">
                <a:latin typeface="Courier New" pitchFamily="49" charset="0"/>
              </a:rPr>
              <a:t> real;</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public double</a:t>
            </a:r>
            <a:r>
              <a:rPr lang="fr-FR" noProof="1">
                <a:latin typeface="Courier New" pitchFamily="49" charset="0"/>
              </a:rPr>
              <a:t> imag;</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public static</a:t>
            </a:r>
            <a:r>
              <a:rPr lang="fr-FR" noProof="1">
                <a:latin typeface="Courier New" pitchFamily="49" charset="0"/>
              </a:rPr>
              <a:t> complex </a:t>
            </a:r>
            <a:r>
              <a:rPr lang="fr-FR" b="1" noProof="1">
                <a:latin typeface="Courier New" pitchFamily="49" charset="0"/>
              </a:rPr>
              <a:t>operator</a:t>
            </a:r>
            <a:r>
              <a:rPr lang="fr-FR" noProof="1">
                <a:latin typeface="Courier New" pitchFamily="49" charset="0"/>
              </a:rPr>
              <a:t>*(complex left, complex right)</a:t>
            </a:r>
          </a:p>
          <a:p>
            <a:pPr>
              <a:lnSpc>
                <a:spcPct val="90000"/>
              </a:lnSpc>
              <a:spcBef>
                <a:spcPts val="200"/>
              </a:spcBef>
              <a:buClr>
                <a:schemeClr val="accent2"/>
              </a:buClr>
              <a:buSzPct val="115000"/>
              <a:buFont typeface="Arial" charset="0"/>
              <a:buNone/>
              <a:defRPr/>
            </a:pPr>
            <a:r>
              <a:rPr lang="fr-FR" noProof="1">
                <a:latin typeface="Courier New" pitchFamily="49" charset="0"/>
              </a:rPr>
              <a:t>  {</a:t>
            </a:r>
          </a:p>
          <a:p>
            <a:pPr>
              <a:lnSpc>
                <a:spcPct val="90000"/>
              </a:lnSpc>
              <a:spcBef>
                <a:spcPts val="200"/>
              </a:spcBef>
              <a:buClr>
                <a:schemeClr val="accent2"/>
              </a:buClr>
              <a:buSzPct val="115000"/>
              <a:buFont typeface="Arial" charset="0"/>
              <a:buNone/>
              <a:defRPr/>
            </a:pPr>
            <a:r>
              <a:rPr lang="fr-FR" noProof="1">
                <a:latin typeface="Courier New" pitchFamily="49" charset="0"/>
              </a:rPr>
              <a:t>    complex result;</a:t>
            </a:r>
          </a:p>
          <a:p>
            <a:pPr>
              <a:lnSpc>
                <a:spcPct val="90000"/>
              </a:lnSpc>
              <a:spcBef>
                <a:spcPts val="200"/>
              </a:spcBef>
              <a:buClr>
                <a:schemeClr val="accent2"/>
              </a:buClr>
              <a:buSzPct val="115000"/>
              <a:buFont typeface="Arial" charset="0"/>
              <a:buNone/>
              <a:defRPr/>
            </a:pPr>
            <a:r>
              <a:rPr lang="fr-FR" noProof="1">
                <a:latin typeface="Courier New" pitchFamily="49" charset="0"/>
              </a:rPr>
              <a:t>    result.real = left.real * right.real - left.imag * right.imag;</a:t>
            </a:r>
          </a:p>
          <a:p>
            <a:pPr>
              <a:lnSpc>
                <a:spcPct val="90000"/>
              </a:lnSpc>
              <a:spcBef>
                <a:spcPts val="200"/>
              </a:spcBef>
              <a:buClr>
                <a:schemeClr val="accent2"/>
              </a:buClr>
              <a:buSzPct val="115000"/>
              <a:buFont typeface="Arial" charset="0"/>
              <a:buNone/>
              <a:defRPr/>
            </a:pPr>
            <a:r>
              <a:rPr lang="fr-FR" noProof="1">
                <a:latin typeface="Courier New" pitchFamily="49" charset="0"/>
              </a:rPr>
              <a:t>    result.imag = left.real * right.imag + left.imag * right.real;</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return</a:t>
            </a:r>
            <a:r>
              <a:rPr lang="fr-FR" noProof="1">
                <a:latin typeface="Courier New" pitchFamily="49" charset="0"/>
              </a:rPr>
              <a:t> result;</a:t>
            </a:r>
          </a:p>
          <a:p>
            <a:pPr>
              <a:lnSpc>
                <a:spcPct val="90000"/>
              </a:lnSpc>
              <a:spcBef>
                <a:spcPts val="200"/>
              </a:spcBef>
              <a:buClr>
                <a:schemeClr val="accent2"/>
              </a:buClr>
              <a:buSzPct val="115000"/>
              <a:buFont typeface="Arial" charset="0"/>
              <a:buNone/>
              <a:defRPr/>
            </a:pPr>
            <a:r>
              <a:rPr lang="fr-FR" noProof="1">
                <a:latin typeface="Courier New" pitchFamily="49" charset="0"/>
              </a:rPr>
              <a:t>  }</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b="1" noProof="1">
                <a:latin typeface="Courier New" pitchFamily="49" charset="0"/>
              </a:rPr>
              <a:t>public override string</a:t>
            </a:r>
            <a:r>
              <a:rPr lang="fr-FR" noProof="1">
                <a:latin typeface="Courier New" pitchFamily="49" charset="0"/>
              </a:rPr>
              <a:t> ToString() { </a:t>
            </a:r>
            <a:r>
              <a:rPr lang="fr-FR" b="1" noProof="1">
                <a:latin typeface="Courier New" pitchFamily="49" charset="0"/>
              </a:rPr>
              <a:t>return</a:t>
            </a:r>
            <a:r>
              <a:rPr lang="fr-FR" noProof="1">
                <a:latin typeface="Courier New" pitchFamily="49" charset="0"/>
              </a:rPr>
              <a:t> "(" + real + "+" + imag + "i)"; }</a:t>
            </a:r>
          </a:p>
          <a:p>
            <a:pPr>
              <a:lnSpc>
                <a:spcPct val="90000"/>
              </a:lnSpc>
              <a:spcBef>
                <a:spcPts val="200"/>
              </a:spcBef>
              <a:buClr>
                <a:schemeClr val="accent2"/>
              </a:buClr>
              <a:buSzPct val="115000"/>
              <a:buFont typeface="Arial" charset="0"/>
              <a:buNone/>
              <a:defRPr/>
            </a:pPr>
            <a:r>
              <a:rPr lang="fr-FR" noProof="1">
                <a:latin typeface="Courier New" pitchFamily="49" charset="0"/>
              </a:rPr>
              <a:t> </a:t>
            </a:r>
            <a:r>
              <a:rPr lang="fr-FR" i="1" noProof="1">
                <a:latin typeface="Courier New" pitchFamily="49" charset="0"/>
              </a:rPr>
              <a:t> … autres méthodes …</a:t>
            </a:r>
          </a:p>
          <a:p>
            <a:pPr>
              <a:lnSpc>
                <a:spcPct val="90000"/>
              </a:lnSpc>
              <a:spcBef>
                <a:spcPts val="200"/>
              </a:spcBef>
              <a:buClr>
                <a:schemeClr val="accent2"/>
              </a:buClr>
              <a:buSzPct val="115000"/>
              <a:buFont typeface="Arial" charset="0"/>
              <a:buNone/>
              <a:defRPr/>
            </a:pPr>
            <a:r>
              <a:rPr lang="fr-FR" noProof="1">
                <a:latin typeface="Courier New" pitchFamily="49" charset="0"/>
              </a:rPr>
              <a:t>}</a:t>
            </a:r>
          </a:p>
        </p:txBody>
      </p:sp>
      <p:sp>
        <p:nvSpPr>
          <p:cNvPr id="27653" name="AutoShape 5"/>
          <p:cNvSpPr>
            <a:spLocks noChangeArrowheads="1"/>
          </p:cNvSpPr>
          <p:nvPr/>
        </p:nvSpPr>
        <p:spPr bwMode="blackWhite">
          <a:xfrm>
            <a:off x="3905250" y="2239963"/>
            <a:ext cx="1774825" cy="285750"/>
          </a:xfrm>
          <a:prstGeom prst="wedgeRectCallout">
            <a:avLst>
              <a:gd name="adj1" fmla="val -63417"/>
              <a:gd name="adj2" fmla="val 184444"/>
            </a:avLst>
          </a:prstGeom>
          <a:solidFill>
            <a:schemeClr val="hlink"/>
          </a:solidFill>
          <a:ln w="12700">
            <a:solidFill>
              <a:schemeClr val="tx1"/>
            </a:solidFill>
            <a:miter lim="800000"/>
            <a:headEnd/>
            <a:tailEnd/>
          </a:ln>
        </p:spPr>
        <p:txBody>
          <a:bodyPr/>
          <a:lstStyle/>
          <a:p>
            <a:r>
              <a:rPr lang="en-US" b="1"/>
              <a:t>Opérateur produit</a:t>
            </a:r>
            <a:endParaRPr lang="en-US" b="1">
              <a:latin typeface="Courier New" pitchFamily="49" charset="0"/>
            </a:endParaRPr>
          </a:p>
        </p:txBody>
      </p:sp>
      <p:sp>
        <p:nvSpPr>
          <p:cNvPr id="447494" name="Rectangle 6"/>
          <p:cNvSpPr>
            <a:spLocks noChangeArrowheads="1"/>
          </p:cNvSpPr>
          <p:nvPr/>
        </p:nvSpPr>
        <p:spPr bwMode="blackWhite">
          <a:xfrm>
            <a:off x="3071813" y="4922838"/>
            <a:ext cx="5197475" cy="1446212"/>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spcBef>
                <a:spcPts val="200"/>
              </a:spcBef>
              <a:buClr>
                <a:schemeClr val="accent2"/>
              </a:buClr>
              <a:buSzPct val="115000"/>
              <a:buFont typeface="Arial" charset="0"/>
              <a:buNone/>
              <a:defRPr/>
            </a:pPr>
            <a:r>
              <a:rPr lang="fr-FR" b="1" noProof="1">
                <a:latin typeface="Courier New" pitchFamily="49" charset="0"/>
              </a:rPr>
              <a:t>public void</a:t>
            </a:r>
            <a:r>
              <a:rPr lang="fr-FR" noProof="1">
                <a:latin typeface="Courier New" pitchFamily="49" charset="0"/>
              </a:rPr>
              <a:t> Main(</a:t>
            </a:r>
            <a:r>
              <a:rPr lang="fr-FR" b="1" noProof="1">
                <a:latin typeface="Courier New" pitchFamily="49" charset="0"/>
              </a:rPr>
              <a:t>string</a:t>
            </a:r>
            <a:r>
              <a:rPr lang="fr-FR" noProof="1">
                <a:latin typeface="Courier New" pitchFamily="49" charset="0"/>
              </a:rPr>
              <a:t>[] args)</a:t>
            </a:r>
          </a:p>
          <a:p>
            <a:pPr>
              <a:lnSpc>
                <a:spcPct val="80000"/>
              </a:lnSpc>
              <a:spcBef>
                <a:spcPts val="200"/>
              </a:spcBef>
              <a:buClr>
                <a:schemeClr val="accent2"/>
              </a:buClr>
              <a:buSzPct val="115000"/>
              <a:buFont typeface="Arial" charset="0"/>
              <a:buNone/>
              <a:defRPr/>
            </a:pPr>
            <a:r>
              <a:rPr lang="fr-FR" noProof="1">
                <a:latin typeface="Courier New" pitchFamily="49" charset="0"/>
              </a:rPr>
              <a:t>{</a:t>
            </a:r>
          </a:p>
          <a:p>
            <a:pPr>
              <a:lnSpc>
                <a:spcPct val="80000"/>
              </a:lnSpc>
              <a:spcBef>
                <a:spcPts val="200"/>
              </a:spcBef>
              <a:buClr>
                <a:schemeClr val="accent2"/>
              </a:buClr>
              <a:buSzPct val="115000"/>
              <a:buFont typeface="Arial" charset="0"/>
              <a:buNone/>
              <a:defRPr/>
            </a:pPr>
            <a:r>
              <a:rPr lang="fr-FR" noProof="1">
                <a:latin typeface="Courier New" pitchFamily="49" charset="0"/>
              </a:rPr>
              <a:t>  complex c1; c1.real = 10.2; c1.imag = 4.6;</a:t>
            </a:r>
          </a:p>
          <a:p>
            <a:pPr>
              <a:lnSpc>
                <a:spcPct val="80000"/>
              </a:lnSpc>
              <a:spcBef>
                <a:spcPts val="200"/>
              </a:spcBef>
              <a:buClr>
                <a:schemeClr val="accent2"/>
              </a:buClr>
              <a:buSzPct val="115000"/>
              <a:buFont typeface="Arial" charset="0"/>
              <a:buNone/>
              <a:defRPr/>
            </a:pPr>
            <a:r>
              <a:rPr lang="fr-FR" noProof="1">
                <a:latin typeface="Courier New" pitchFamily="49" charset="0"/>
              </a:rPr>
              <a:t>  complex c2; c2.real = 18.6; c2.imag = 21.11;</a:t>
            </a:r>
          </a:p>
          <a:p>
            <a:pPr>
              <a:lnSpc>
                <a:spcPct val="80000"/>
              </a:lnSpc>
              <a:spcBef>
                <a:spcPts val="200"/>
              </a:spcBef>
              <a:buClr>
                <a:schemeClr val="accent2"/>
              </a:buClr>
              <a:buSzPct val="115000"/>
              <a:buFont typeface="Arial" charset="0"/>
              <a:buNone/>
              <a:defRPr/>
            </a:pPr>
            <a:r>
              <a:rPr lang="fr-FR" noProof="1">
                <a:latin typeface="Courier New" pitchFamily="49" charset="0"/>
              </a:rPr>
              <a:t>  complex c3 = c1 * c2;</a:t>
            </a:r>
          </a:p>
          <a:p>
            <a:pPr>
              <a:lnSpc>
                <a:spcPct val="80000"/>
              </a:lnSpc>
              <a:spcBef>
                <a:spcPts val="200"/>
              </a:spcBef>
              <a:buClr>
                <a:schemeClr val="accent2"/>
              </a:buClr>
              <a:buSzPct val="115000"/>
              <a:buFont typeface="Arial" charset="0"/>
              <a:buNone/>
              <a:defRPr/>
            </a:pPr>
            <a:r>
              <a:rPr lang="fr-FR" noProof="1">
                <a:latin typeface="Courier New" pitchFamily="49" charset="0"/>
              </a:rPr>
              <a:t>  Console.WriteLine("c3 = " + c3);</a:t>
            </a:r>
          </a:p>
          <a:p>
            <a:pPr>
              <a:lnSpc>
                <a:spcPct val="80000"/>
              </a:lnSpc>
              <a:spcBef>
                <a:spcPts val="200"/>
              </a:spcBef>
              <a:buClr>
                <a:schemeClr val="accent2"/>
              </a:buClr>
              <a:buSzPct val="115000"/>
              <a:buFont typeface="Arial" charset="0"/>
              <a:buNone/>
              <a:defRPr/>
            </a:pPr>
            <a:r>
              <a:rPr lang="fr-FR" noProof="1">
                <a:latin typeface="Courier New" pitchFamily="49"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05" name="Rectangle 25"/>
          <p:cNvSpPr>
            <a:spLocks noGrp="1" noChangeArrowheads="1"/>
          </p:cNvSpPr>
          <p:nvPr>
            <p:ph type="title"/>
          </p:nvPr>
        </p:nvSpPr>
        <p:spPr/>
        <p:txBody>
          <a:bodyPr/>
          <a:lstStyle/>
          <a:p>
            <a:pPr>
              <a:defRPr/>
            </a:pPr>
            <a:r>
              <a:rPr lang="fr-FR"/>
              <a:t>Notation de classe en UML</a:t>
            </a:r>
          </a:p>
        </p:txBody>
      </p:sp>
      <p:sp>
        <p:nvSpPr>
          <p:cNvPr id="12290" name="Rectangle 26"/>
          <p:cNvSpPr>
            <a:spLocks noGrp="1" noChangeArrowheads="1"/>
          </p:cNvSpPr>
          <p:nvPr>
            <p:ph idx="1"/>
          </p:nvPr>
        </p:nvSpPr>
        <p:spPr>
          <a:xfrm>
            <a:off x="279400" y="1312863"/>
            <a:ext cx="8599488" cy="4560887"/>
          </a:xfrm>
        </p:spPr>
        <p:txBody>
          <a:bodyPr/>
          <a:lstStyle/>
          <a:p>
            <a:pPr>
              <a:buFontTx/>
              <a:buChar char="•"/>
            </a:pPr>
            <a:r>
              <a:rPr lang="fr-FR">
                <a:cs typeface="Arial" charset="0"/>
              </a:rPr>
              <a:t>Exemple de notation UML pour une classe :</a:t>
            </a:r>
          </a:p>
          <a:p>
            <a:pPr>
              <a:buFontTx/>
              <a:buChar char="•"/>
            </a:pPr>
            <a:endParaRPr lang="fr-FR">
              <a:cs typeface="Arial" charset="0"/>
            </a:endParaRPr>
          </a:p>
          <a:p>
            <a:pPr>
              <a:buFontTx/>
              <a:buChar char="•"/>
            </a:pPr>
            <a:endParaRPr lang="fr-FR">
              <a:cs typeface="Arial" charset="0"/>
            </a:endParaRPr>
          </a:p>
          <a:p>
            <a:pPr>
              <a:buFontTx/>
              <a:buChar char="•"/>
            </a:pPr>
            <a:endParaRPr lang="fr-FR">
              <a:cs typeface="Arial" charset="0"/>
            </a:endParaRPr>
          </a:p>
          <a:p>
            <a:pPr>
              <a:buFontTx/>
              <a:buChar char="•"/>
            </a:pPr>
            <a:endParaRPr lang="fr-FR">
              <a:cs typeface="Arial" charset="0"/>
            </a:endParaRPr>
          </a:p>
          <a:p>
            <a:pPr>
              <a:buFontTx/>
              <a:buChar char="•"/>
            </a:pPr>
            <a:endParaRPr lang="fr-FR">
              <a:cs typeface="Arial" charset="0"/>
            </a:endParaRPr>
          </a:p>
          <a:p>
            <a:pPr>
              <a:buFontTx/>
              <a:buChar char="•"/>
            </a:pPr>
            <a:r>
              <a:rPr lang="fr-FR">
                <a:cs typeface="Arial" charset="0"/>
              </a:rPr>
              <a:t>L’</a:t>
            </a:r>
            <a:r>
              <a:rPr lang="fr-FR" i="1">
                <a:latin typeface="Century Schoolbook" pitchFamily="18" charset="0"/>
                <a:cs typeface="Arial" charset="0"/>
              </a:rPr>
              <a:t>interface</a:t>
            </a:r>
            <a:r>
              <a:rPr lang="fr-FR">
                <a:cs typeface="Arial" charset="0"/>
              </a:rPr>
              <a:t> de la classe est la liste de toutes ses méthodes ; dans ce cas, </a:t>
            </a:r>
            <a:br>
              <a:rPr lang="fr-FR">
                <a:cs typeface="Arial" charset="0"/>
              </a:rPr>
            </a:br>
            <a:r>
              <a:rPr lang="fr-FR">
                <a:cs typeface="Arial" charset="0"/>
              </a:rPr>
              <a:t>l’interface inclut </a:t>
            </a:r>
            <a:r>
              <a:rPr lang="fr-FR">
                <a:latin typeface="Courier New" pitchFamily="49" charset="0"/>
                <a:cs typeface="Courier New" pitchFamily="49" charset="0"/>
              </a:rPr>
              <a:t>Deposer()</a:t>
            </a:r>
            <a:r>
              <a:rPr lang="fr-FR">
                <a:cs typeface="Arial" charset="0"/>
              </a:rPr>
              <a:t>, </a:t>
            </a:r>
            <a:r>
              <a:rPr lang="fr-FR">
                <a:latin typeface="Courier New" pitchFamily="49" charset="0"/>
                <a:cs typeface="Courier New" pitchFamily="49" charset="0"/>
              </a:rPr>
              <a:t>Retirer()</a:t>
            </a:r>
            <a:r>
              <a:rPr lang="fr-FR">
                <a:cs typeface="Arial" charset="0"/>
              </a:rPr>
              <a:t>et </a:t>
            </a:r>
            <a:r>
              <a:rPr lang="fr-FR">
                <a:latin typeface="Courier New" pitchFamily="49" charset="0"/>
                <a:cs typeface="Courier New" pitchFamily="49" charset="0"/>
              </a:rPr>
              <a:t>Fermer()</a:t>
            </a:r>
          </a:p>
          <a:p>
            <a:pPr>
              <a:buFontTx/>
              <a:buChar char="•"/>
            </a:pPr>
            <a:r>
              <a:rPr lang="fr-FR">
                <a:cs typeface="Arial" charset="0"/>
              </a:rPr>
              <a:t>Les règles métier sont dans les méthodes</a:t>
            </a:r>
          </a:p>
          <a:p>
            <a:pPr lvl="1">
              <a:buFontTx/>
              <a:buChar char="—"/>
            </a:pPr>
            <a:r>
              <a:rPr lang="fr-FR">
                <a:cs typeface="Arial" charset="0"/>
              </a:rPr>
              <a:t>L’encapsulation force l’utilisateur à respecter les règles de l’interface</a:t>
            </a:r>
          </a:p>
          <a:p>
            <a:pPr>
              <a:buFontTx/>
              <a:buChar char="•"/>
            </a:pPr>
            <a:r>
              <a:rPr lang="fr-FR">
                <a:cs typeface="Arial" charset="0"/>
              </a:rPr>
              <a:t>Des compléments à la notation UML seront présentés durant le cours</a:t>
            </a:r>
            <a:endParaRPr lang="fr-FR"/>
          </a:p>
        </p:txBody>
      </p:sp>
      <p:sp>
        <p:nvSpPr>
          <p:cNvPr id="148482" name="Rectangle 2"/>
          <p:cNvSpPr>
            <a:spLocks noChangeArrowheads="1"/>
          </p:cNvSpPr>
          <p:nvPr/>
        </p:nvSpPr>
        <p:spPr bwMode="black">
          <a:xfrm>
            <a:off x="179388" y="160338"/>
            <a:ext cx="7793037" cy="725487"/>
          </a:xfrm>
          <a:prstGeom prst="rect">
            <a:avLst/>
          </a:prstGeom>
          <a:noFill/>
          <a:ln w="9525">
            <a:noFill/>
            <a:miter lim="800000"/>
            <a:headEnd/>
            <a:tailEnd/>
          </a:ln>
          <a:effectLst>
            <a:outerShdw dist="35921" dir="2700000" algn="ctr" rotWithShape="0">
              <a:schemeClr val="bg2"/>
            </a:outerShdw>
          </a:effectLst>
        </p:spPr>
        <p:txBody>
          <a:bodyPr anchor="ctr"/>
          <a:lstStyle/>
          <a:p>
            <a:pPr eaLnBrk="1" hangingPunct="1">
              <a:defRPr/>
            </a:pPr>
            <a:endParaRPr lang="fr-FR" sz="2400">
              <a:latin typeface="Times New Roman" pitchFamily="18" charset="0"/>
            </a:endParaRPr>
          </a:p>
        </p:txBody>
      </p:sp>
      <p:graphicFrame>
        <p:nvGraphicFramePr>
          <p:cNvPr id="148507" name="Group 27"/>
          <p:cNvGraphicFramePr>
            <a:graphicFrameLocks noGrp="1"/>
          </p:cNvGraphicFramePr>
          <p:nvPr/>
        </p:nvGraphicFramePr>
        <p:xfrm>
          <a:off x="838200" y="1828800"/>
          <a:ext cx="2895600" cy="2057401"/>
        </p:xfrm>
        <a:graphic>
          <a:graphicData uri="http://schemas.openxmlformats.org/drawingml/2006/table">
            <a:tbl>
              <a:tblPr/>
              <a:tblGrid>
                <a:gridCol w="2895600">
                  <a:extLst>
                    <a:ext uri="{9D8B030D-6E8A-4147-A177-3AD203B41FA5}">
                      <a16:colId xmlns:a16="http://schemas.microsoft.com/office/drawing/2014/main" val="20000"/>
                    </a:ext>
                  </a:extLst>
                </a:gridCol>
              </a:tblGrid>
              <a:tr h="427038">
                <a:tc>
                  <a:txBody>
                    <a:bodyPr/>
                    <a:lstStyle/>
                    <a:p>
                      <a:pPr marL="0" marR="0" lvl="0" indent="0" algn="ctr"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1" i="0" u="none" strike="noStrike" cap="none" normalizeH="0" baseline="0" noProof="1">
                          <a:ln>
                            <a:noFill/>
                          </a:ln>
                          <a:solidFill>
                            <a:srgbClr val="000080"/>
                          </a:solidFill>
                          <a:effectLst/>
                          <a:latin typeface="Arial" charset="0"/>
                        </a:rPr>
                        <a:t>CompteBancaire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0"/>
                  </a:ext>
                </a:extLst>
              </a:tr>
              <a:tr h="639763">
                <a:tc>
                  <a:txBody>
                    <a:bodyPr/>
                    <a:lstStyle/>
                    <a:p>
                      <a:pPr marL="0" marR="0" lvl="0" indent="0" algn="l" defTabSz="914400" rtl="0" eaLnBrk="0" fontAlgn="base" latinLnBrk="0" hangingPunct="0">
                        <a:lnSpc>
                          <a:spcPct val="9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decimal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solde</a:t>
                      </a:r>
                    </a:p>
                    <a:p>
                      <a:pPr marL="0" marR="0" lvl="0" indent="0" algn="l" defTabSz="914400" rtl="0" eaLnBrk="0" fontAlgn="base" latinLnBrk="0" hangingPunct="0">
                        <a:lnSpc>
                          <a:spcPct val="3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ulong </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numcpt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990600">
                <a:tc>
                  <a:txBody>
                    <a:bodyPr/>
                    <a:lstStyle/>
                    <a:p>
                      <a:pPr marL="0" marR="0" lvl="0" indent="0" algn="l" defTabSz="914400" rtl="0" eaLnBrk="0" fontAlgn="base" latinLnBrk="0" hangingPunct="0">
                        <a:lnSpc>
                          <a:spcPct val="10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Deposer(decimal</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montant)</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Retirer(decimal</a:t>
                      </a:r>
                      <a:r>
                        <a:rPr kumimoji="0" lang="fr-FR" sz="1400" b="0" i="0" u="none" strike="noStrike" cap="none" normalizeH="0" baseline="0">
                          <a:ln>
                            <a:noFill/>
                          </a:ln>
                          <a:solidFill>
                            <a:srgbClr val="000080"/>
                          </a:solidFill>
                          <a:effectLst/>
                          <a:latin typeface="Arial" charset="0"/>
                        </a:rPr>
                        <a:t> </a:t>
                      </a:r>
                      <a:r>
                        <a:rPr kumimoji="0" lang="fr-FR" sz="1400" b="0" i="0" u="none" strike="noStrike" cap="none" normalizeH="0" baseline="0" noProof="1">
                          <a:ln>
                            <a:noFill/>
                          </a:ln>
                          <a:solidFill>
                            <a:srgbClr val="000080"/>
                          </a:solidFill>
                          <a:effectLst/>
                          <a:latin typeface="Arial" charset="0"/>
                        </a:rPr>
                        <a:t> montant)</a:t>
                      </a:r>
                    </a:p>
                    <a:p>
                      <a:pPr marL="0" marR="0" lvl="0" indent="0" algn="l" defTabSz="914400" rtl="0" eaLnBrk="0" fontAlgn="base" latinLnBrk="0" hangingPunct="0">
                        <a:lnSpc>
                          <a:spcPct val="50000"/>
                        </a:lnSpc>
                        <a:spcBef>
                          <a:spcPts val="1400"/>
                        </a:spcBef>
                        <a:spcAft>
                          <a:spcPct val="0"/>
                        </a:spcAft>
                        <a:buClr>
                          <a:schemeClr val="accent2"/>
                        </a:buClr>
                        <a:buSzPct val="115000"/>
                        <a:buFont typeface="Arial" charset="0"/>
                        <a:buNone/>
                        <a:tabLst/>
                      </a:pPr>
                      <a:r>
                        <a:rPr kumimoji="0" lang="fr-FR" sz="1400" b="0" i="0" u="none" strike="noStrike" cap="none" normalizeH="0" baseline="0" noProof="1">
                          <a:ln>
                            <a:noFill/>
                          </a:ln>
                          <a:solidFill>
                            <a:srgbClr val="000080"/>
                          </a:solidFill>
                          <a:effectLst/>
                          <a:latin typeface="Arial" charset="0"/>
                        </a:rPr>
                        <a:t>Fermer()</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bl>
          </a:graphicData>
        </a:graphic>
      </p:graphicFrame>
      <p:sp>
        <p:nvSpPr>
          <p:cNvPr id="12302" name="Text Box 14"/>
          <p:cNvSpPr txBox="1">
            <a:spLocks noChangeArrowheads="1"/>
          </p:cNvSpPr>
          <p:nvPr/>
        </p:nvSpPr>
        <p:spPr bwMode="auto">
          <a:xfrm>
            <a:off x="3886200" y="2057400"/>
            <a:ext cx="4495800" cy="304800"/>
          </a:xfrm>
          <a:prstGeom prst="rect">
            <a:avLst/>
          </a:prstGeom>
          <a:noFill/>
          <a:ln w="12700">
            <a:noFill/>
            <a:miter lim="800000"/>
            <a:headEnd/>
            <a:tailEnd/>
          </a:ln>
        </p:spPr>
        <p:txBody>
          <a:bodyPr>
            <a:spAutoFit/>
          </a:bodyPr>
          <a:lstStyle/>
          <a:p>
            <a:pPr eaLnBrk="1" hangingPunct="1">
              <a:spcBef>
                <a:spcPct val="50000"/>
              </a:spcBef>
            </a:pPr>
            <a:endParaRPr lang="fr-FR"/>
          </a:p>
        </p:txBody>
      </p:sp>
      <p:sp>
        <p:nvSpPr>
          <p:cNvPr id="12303" name="Text Box 17"/>
          <p:cNvSpPr txBox="1">
            <a:spLocks noChangeArrowheads="1"/>
          </p:cNvSpPr>
          <p:nvPr/>
        </p:nvSpPr>
        <p:spPr bwMode="auto">
          <a:xfrm>
            <a:off x="3810000" y="1828800"/>
            <a:ext cx="5029200" cy="1803400"/>
          </a:xfrm>
          <a:prstGeom prst="rect">
            <a:avLst/>
          </a:prstGeom>
          <a:noFill/>
          <a:ln w="12700">
            <a:noFill/>
            <a:miter lim="800000"/>
            <a:headEnd/>
            <a:tailEnd/>
          </a:ln>
        </p:spPr>
        <p:txBody>
          <a:bodyPr>
            <a:spAutoFit/>
          </a:bodyPr>
          <a:lstStyle/>
          <a:p>
            <a:pPr>
              <a:buFont typeface="Wingdings" pitchFamily="2" charset="2"/>
              <a:buChar char="ß"/>
            </a:pPr>
            <a:r>
              <a:rPr lang="fr-FR" sz="1600"/>
              <a:t> Nom de la classe</a:t>
            </a:r>
          </a:p>
          <a:p>
            <a:pPr>
              <a:buFont typeface="Wingdings" pitchFamily="2" charset="2"/>
              <a:buChar char="ß"/>
            </a:pPr>
            <a:endParaRPr lang="fr-FR" sz="1600"/>
          </a:p>
          <a:p>
            <a:pPr>
              <a:buFont typeface="Wingdings" pitchFamily="2" charset="2"/>
              <a:buChar char="ß"/>
            </a:pPr>
            <a:r>
              <a:rPr lang="fr-FR" sz="1600"/>
              <a:t> Champs : données encapsulées (privées) qui</a:t>
            </a:r>
          </a:p>
          <a:p>
            <a:pPr>
              <a:buFont typeface="Wingdings" pitchFamily="2" charset="2"/>
              <a:buNone/>
            </a:pPr>
            <a:r>
              <a:rPr lang="fr-FR" sz="1600"/>
              <a:t>    définissent l’état</a:t>
            </a:r>
            <a:endParaRPr lang="fr-FR" sz="1600">
              <a:sym typeface="Wingdings" pitchFamily="2" charset="2"/>
            </a:endParaRPr>
          </a:p>
          <a:p>
            <a:endParaRPr lang="fr-FR" sz="1600">
              <a:sym typeface="Wingdings" pitchFamily="2" charset="2"/>
            </a:endParaRPr>
          </a:p>
          <a:p>
            <a:pPr>
              <a:buFont typeface="Wingdings" pitchFamily="2" charset="2"/>
              <a:buChar char="ß"/>
            </a:pPr>
            <a:r>
              <a:rPr lang="fr-FR" sz="1600"/>
              <a:t> Méthodes : fonctions exposées (publiques) qui</a:t>
            </a:r>
          </a:p>
          <a:p>
            <a:pPr>
              <a:buFont typeface="Wingdings" pitchFamily="2" charset="2"/>
              <a:buNone/>
            </a:pPr>
            <a:r>
              <a:rPr lang="fr-FR" sz="1600"/>
              <a:t>    définissent le comportement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fr-FR"/>
              <a:t>Définition de classes en C# </a:t>
            </a:r>
          </a:p>
        </p:txBody>
      </p:sp>
      <p:sp>
        <p:nvSpPr>
          <p:cNvPr id="15363" name="Rectangle 3"/>
          <p:cNvSpPr>
            <a:spLocks noGrp="1" noChangeArrowheads="1"/>
          </p:cNvSpPr>
          <p:nvPr>
            <p:ph idx="1"/>
          </p:nvPr>
        </p:nvSpPr>
        <p:spPr>
          <a:xfrm>
            <a:off x="190500" y="1135063"/>
            <a:ext cx="8753475" cy="5419725"/>
          </a:xfrm>
        </p:spPr>
        <p:txBody>
          <a:bodyPr/>
          <a:lstStyle/>
          <a:p>
            <a:pPr>
              <a:lnSpc>
                <a:spcPct val="90000"/>
              </a:lnSpc>
              <a:spcBef>
                <a:spcPct val="0"/>
              </a:spcBef>
              <a:spcAft>
                <a:spcPts val="300"/>
              </a:spcAft>
              <a:tabLst>
                <a:tab pos="1485900" algn="l"/>
              </a:tabLst>
            </a:pPr>
            <a:r>
              <a:rPr lang="fr-FR"/>
              <a:t>La forme générale d’une définition de classe en C# est la suivante :</a:t>
            </a:r>
            <a:br>
              <a:rPr lang="fr-FR"/>
            </a:br>
            <a:br>
              <a:rPr lang="fr-FR"/>
            </a:br>
            <a:r>
              <a:rPr lang="fr-FR">
                <a:latin typeface="Courier New" pitchFamily="49" charset="0"/>
              </a:rPr>
              <a:t>[Modifiers]</a:t>
            </a:r>
            <a:r>
              <a:rPr lang="fr-FR" b="0">
                <a:latin typeface="Courier New" pitchFamily="49" charset="0"/>
              </a:rPr>
              <a:t> </a:t>
            </a:r>
            <a:r>
              <a:rPr lang="fr-FR">
                <a:latin typeface="Courier New" pitchFamily="49" charset="0"/>
              </a:rPr>
              <a:t>class</a:t>
            </a:r>
            <a:r>
              <a:rPr lang="fr-FR" b="0" i="1">
                <a:latin typeface="Courier New" pitchFamily="49" charset="0"/>
              </a:rPr>
              <a:t> </a:t>
            </a:r>
            <a:r>
              <a:rPr lang="fr-FR" i="1">
                <a:latin typeface="Courier New" pitchFamily="49" charset="0"/>
              </a:rPr>
              <a:t>ClassName </a:t>
            </a:r>
            <a:r>
              <a:rPr lang="fr-FR">
                <a:latin typeface="Courier New" pitchFamily="49" charset="0"/>
              </a:rPr>
              <a:t>[: [BaseClass[,]] [Interfaces[,]]]</a:t>
            </a:r>
            <a:r>
              <a:rPr lang="fr-FR" b="0">
                <a:latin typeface="Courier New" pitchFamily="49" charset="0"/>
              </a:rPr>
              <a:t> </a:t>
            </a:r>
            <a:br>
              <a:rPr lang="fr-FR" i="1">
                <a:latin typeface="Courier New" pitchFamily="49" charset="0"/>
              </a:rPr>
            </a:br>
            <a:r>
              <a:rPr lang="fr-FR" b="0">
                <a:latin typeface="Courier New" pitchFamily="49" charset="0"/>
              </a:rPr>
              <a:t>{    </a:t>
            </a:r>
          </a:p>
          <a:p>
            <a:pPr>
              <a:lnSpc>
                <a:spcPct val="90000"/>
              </a:lnSpc>
              <a:spcBef>
                <a:spcPct val="0"/>
              </a:spcBef>
              <a:buFont typeface="Arial" charset="0"/>
              <a:buNone/>
              <a:tabLst>
                <a:tab pos="1485900" algn="l"/>
              </a:tabLst>
            </a:pPr>
            <a:r>
              <a:rPr lang="fr-FR" i="1">
                <a:latin typeface="Courier New" pitchFamily="49" charset="0"/>
              </a:rPr>
              <a:t>		… champs privés …</a:t>
            </a:r>
            <a:br>
              <a:rPr lang="fr-FR" i="1">
                <a:latin typeface="Courier New" pitchFamily="49" charset="0"/>
              </a:rPr>
            </a:br>
            <a:r>
              <a:rPr lang="fr-FR" i="1">
                <a:latin typeface="Courier New" pitchFamily="49" charset="0"/>
              </a:rPr>
              <a:t>     	… méthodes et propriétés publiques …</a:t>
            </a:r>
            <a:br>
              <a:rPr lang="fr-FR" i="1">
                <a:latin typeface="Courier New" pitchFamily="49" charset="0"/>
              </a:rPr>
            </a:br>
            <a:r>
              <a:rPr lang="fr-FR" b="0">
                <a:latin typeface="Courier New" pitchFamily="49" charset="0"/>
              </a:rPr>
              <a:t>}</a:t>
            </a:r>
          </a:p>
          <a:p>
            <a:pPr>
              <a:lnSpc>
                <a:spcPct val="90000"/>
              </a:lnSpc>
              <a:spcBef>
                <a:spcPts val="800"/>
              </a:spcBef>
              <a:tabLst>
                <a:tab pos="1485900" algn="l"/>
              </a:tabLst>
            </a:pPr>
            <a:r>
              <a:rPr lang="fr-FR" i="1">
                <a:latin typeface="Courier New" pitchFamily="49" charset="0"/>
              </a:rPr>
              <a:t>ClassName</a:t>
            </a:r>
            <a:r>
              <a:rPr lang="fr-FR"/>
              <a:t> est le nom de la classe, défini par le programmeur </a:t>
            </a:r>
          </a:p>
          <a:p>
            <a:pPr>
              <a:lnSpc>
                <a:spcPct val="90000"/>
              </a:lnSpc>
              <a:spcBef>
                <a:spcPts val="800"/>
              </a:spcBef>
              <a:tabLst>
                <a:tab pos="1485900" algn="l"/>
              </a:tabLst>
            </a:pPr>
            <a:r>
              <a:rPr lang="fr-FR"/>
              <a:t>Les </a:t>
            </a:r>
            <a:r>
              <a:rPr lang="fr-FR">
                <a:latin typeface="Courier New" pitchFamily="49" charset="0"/>
              </a:rPr>
              <a:t>[Modifiers]</a:t>
            </a:r>
            <a:r>
              <a:rPr lang="fr-FR"/>
              <a:t> facultatifs informent sur la nature de la classe</a:t>
            </a:r>
          </a:p>
          <a:p>
            <a:pPr lvl="1">
              <a:lnSpc>
                <a:spcPct val="90000"/>
              </a:lnSpc>
              <a:tabLst>
                <a:tab pos="1485900" algn="l"/>
              </a:tabLst>
            </a:pPr>
            <a:r>
              <a:rPr lang="fr-FR">
                <a:latin typeface="Courier New" pitchFamily="49" charset="0"/>
              </a:rPr>
              <a:t>public</a:t>
            </a:r>
            <a:r>
              <a:rPr lang="fr-FR"/>
              <a:t> indique qu’elle est disponible à partir de n’importe quel assembly</a:t>
            </a:r>
          </a:p>
          <a:p>
            <a:pPr lvl="1">
              <a:lnSpc>
                <a:spcPct val="90000"/>
              </a:lnSpc>
              <a:tabLst>
                <a:tab pos="1485900" algn="l"/>
              </a:tabLst>
            </a:pPr>
            <a:r>
              <a:rPr lang="fr-FR">
                <a:latin typeface="Courier New" pitchFamily="49" charset="0"/>
              </a:rPr>
              <a:t>internal</a:t>
            </a:r>
            <a:r>
              <a:rPr lang="fr-FR"/>
              <a:t> indique qu’elle n’est disponible qu’à partir du même assembly</a:t>
            </a:r>
            <a:endParaRPr lang="fr-FR" b="1">
              <a:solidFill>
                <a:schemeClr val="accent2"/>
              </a:solidFill>
            </a:endParaRPr>
          </a:p>
          <a:p>
            <a:pPr lvl="1">
              <a:lnSpc>
                <a:spcPct val="90000"/>
              </a:lnSpc>
              <a:tabLst>
                <a:tab pos="1485900" algn="l"/>
              </a:tabLst>
            </a:pPr>
            <a:r>
              <a:rPr lang="fr-FR"/>
              <a:t>Ne rien noter (le défaut) est identique à </a:t>
            </a:r>
            <a:r>
              <a:rPr lang="fr-FR">
                <a:latin typeface="Courier New" pitchFamily="49" charset="0"/>
              </a:rPr>
              <a:t>internal</a:t>
            </a:r>
            <a:endParaRPr lang="fr-FR"/>
          </a:p>
          <a:p>
            <a:pPr>
              <a:lnSpc>
                <a:spcPct val="90000"/>
              </a:lnSpc>
              <a:spcBef>
                <a:spcPts val="800"/>
              </a:spcBef>
              <a:tabLst>
                <a:tab pos="1485900" algn="l"/>
              </a:tabLst>
            </a:pPr>
            <a:r>
              <a:rPr lang="fr-FR" i="1">
                <a:latin typeface="Courier New" pitchFamily="49" charset="0"/>
              </a:rPr>
              <a:t>méthodes</a:t>
            </a:r>
            <a:r>
              <a:rPr lang="fr-FR" b="0"/>
              <a:t> </a:t>
            </a:r>
            <a:r>
              <a:rPr lang="fr-FR"/>
              <a:t>et </a:t>
            </a:r>
            <a:r>
              <a:rPr lang="fr-FR" i="1">
                <a:latin typeface="Courier New" pitchFamily="49" charset="0"/>
              </a:rPr>
              <a:t>propriétés</a:t>
            </a:r>
            <a:r>
              <a:rPr lang="fr-FR" i="1"/>
              <a:t> </a:t>
            </a:r>
            <a:r>
              <a:rPr lang="fr-FR" i="1">
                <a:latin typeface="Courier New" pitchFamily="49" charset="0"/>
              </a:rPr>
              <a:t>publiques</a:t>
            </a:r>
            <a:r>
              <a:rPr lang="fr-FR" i="1"/>
              <a:t> </a:t>
            </a:r>
            <a:r>
              <a:rPr lang="fr-FR"/>
              <a:t>sont accessibles de partout (selon la visibilité de la classe elle-même)</a:t>
            </a:r>
          </a:p>
          <a:p>
            <a:pPr>
              <a:lnSpc>
                <a:spcPct val="90000"/>
              </a:lnSpc>
              <a:spcBef>
                <a:spcPts val="800"/>
              </a:spcBef>
              <a:tabLst>
                <a:tab pos="1485900" algn="l"/>
              </a:tabLst>
            </a:pPr>
            <a:r>
              <a:rPr lang="fr-FR" i="1">
                <a:latin typeface="Courier New" pitchFamily="49" charset="0"/>
              </a:rPr>
              <a:t>champs privés</a:t>
            </a:r>
            <a:r>
              <a:rPr lang="fr-FR"/>
              <a:t> encapsulent l’état et sont accessibles </a:t>
            </a:r>
            <a:r>
              <a:rPr lang="fr-FR" i="1">
                <a:latin typeface="Century Schoolbook" pitchFamily="18" charset="0"/>
              </a:rPr>
              <a:t>uniquement</a:t>
            </a:r>
            <a:r>
              <a:rPr lang="fr-FR"/>
              <a:t> depuis les méthodes et les propriétés de la même classe</a:t>
            </a:r>
          </a:p>
          <a:p>
            <a:pPr>
              <a:lnSpc>
                <a:spcPct val="90000"/>
              </a:lnSpc>
              <a:spcBef>
                <a:spcPts val="800"/>
              </a:spcBef>
              <a:tabLst>
                <a:tab pos="1485900" algn="l"/>
              </a:tabLst>
            </a:pPr>
            <a:r>
              <a:rPr lang="fr-FR">
                <a:latin typeface="Courier New" pitchFamily="49" charset="0"/>
              </a:rPr>
              <a:t>BaseClass</a:t>
            </a:r>
            <a:r>
              <a:rPr lang="fr-FR"/>
              <a:t> est la classe dont on hérite et </a:t>
            </a:r>
            <a:r>
              <a:rPr lang="fr-FR">
                <a:latin typeface="Courier New" pitchFamily="49" charset="0"/>
              </a:rPr>
              <a:t>Interfaces</a:t>
            </a:r>
            <a:r>
              <a:rPr lang="fr-FR"/>
              <a:t> sont celles </a:t>
            </a:r>
            <a:br>
              <a:rPr lang="fr-FR"/>
            </a:br>
            <a:r>
              <a:rPr lang="fr-FR"/>
              <a:t>implémentées par la classe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fr-FR"/>
              <a:t>Une classe </a:t>
            </a:r>
            <a:r>
              <a:rPr lang="fr-FR">
                <a:latin typeface="Courier New" pitchFamily="49" charset="0"/>
              </a:rPr>
              <a:t>CompteBancaire</a:t>
            </a:r>
          </a:p>
        </p:txBody>
      </p:sp>
      <p:sp>
        <p:nvSpPr>
          <p:cNvPr id="138243" name="Rectangle 3"/>
          <p:cNvSpPr>
            <a:spLocks noGrp="1" noChangeArrowheads="1"/>
          </p:cNvSpPr>
          <p:nvPr>
            <p:ph idx="1"/>
          </p:nvPr>
        </p:nvSpPr>
        <p:spPr>
          <a:xfrm>
            <a:off x="279400" y="1209351"/>
            <a:ext cx="8599488" cy="1266825"/>
          </a:xfrm>
        </p:spPr>
        <p:txBody>
          <a:bodyPr/>
          <a:lstStyle/>
          <a:p>
            <a:r>
              <a:rPr lang="fr-FR" dirty="0"/>
              <a:t>Voici le code C# de la classe </a:t>
            </a:r>
            <a:r>
              <a:rPr lang="fr-FR" dirty="0" err="1">
                <a:latin typeface="Courier New" pitchFamily="49" charset="0"/>
              </a:rPr>
              <a:t>CompteBancaire</a:t>
            </a:r>
            <a:r>
              <a:rPr lang="fr-FR" dirty="0"/>
              <a:t> que nous avons vue en UML :</a:t>
            </a:r>
          </a:p>
        </p:txBody>
      </p:sp>
      <p:sp>
        <p:nvSpPr>
          <p:cNvPr id="17413" name="Rectangle 5"/>
          <p:cNvSpPr>
            <a:spLocks noChangeArrowheads="1"/>
          </p:cNvSpPr>
          <p:nvPr/>
        </p:nvSpPr>
        <p:spPr bwMode="blackWhite">
          <a:xfrm>
            <a:off x="914400" y="1828800"/>
            <a:ext cx="7086600" cy="452437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75000"/>
              </a:lnSpc>
            </a:pPr>
            <a:r>
              <a:rPr lang="en-US" sz="1600" b="1">
                <a:latin typeface="Courier New" pitchFamily="49" charset="0"/>
              </a:rPr>
              <a:t>using</a:t>
            </a:r>
            <a:r>
              <a:rPr lang="en-US" sz="1600">
                <a:latin typeface="Courier New" pitchFamily="49" charset="0"/>
              </a:rPr>
              <a:t> System;</a:t>
            </a:r>
          </a:p>
          <a:p>
            <a:pPr>
              <a:lnSpc>
                <a:spcPct val="75000"/>
              </a:lnSpc>
            </a:pPr>
            <a:r>
              <a:rPr lang="en-US" sz="1600" b="1">
                <a:latin typeface="Courier New" pitchFamily="49" charset="0"/>
              </a:rPr>
              <a:t>namespace</a:t>
            </a:r>
            <a:r>
              <a:rPr lang="en-US" sz="1600">
                <a:latin typeface="Courier New" pitchFamily="49" charset="0"/>
              </a:rPr>
              <a:t> Banque</a:t>
            </a:r>
          </a:p>
          <a:p>
            <a:pPr>
              <a:lnSpc>
                <a:spcPct val="75000"/>
              </a:lnSpc>
            </a:pPr>
            <a:r>
              <a:rPr lang="en-US" sz="1600">
                <a:latin typeface="Courier New" pitchFamily="49" charset="0"/>
              </a:rPr>
              <a:t>{</a:t>
            </a:r>
          </a:p>
          <a:p>
            <a:pPr>
              <a:lnSpc>
                <a:spcPct val="75000"/>
              </a:lnSpc>
            </a:pPr>
            <a:r>
              <a:rPr lang="en-US" sz="1600" b="1">
                <a:latin typeface="Courier New" pitchFamily="49" charset="0"/>
              </a:rPr>
              <a:t>  public class</a:t>
            </a:r>
            <a:r>
              <a:rPr lang="en-US" sz="1600">
                <a:latin typeface="Courier New" pitchFamily="49" charset="0"/>
              </a:rPr>
              <a:t> CompteBancaire</a:t>
            </a:r>
          </a:p>
          <a:p>
            <a:pPr>
              <a:lnSpc>
                <a:spcPct val="75000"/>
              </a:lnSpc>
            </a:pPr>
            <a:r>
              <a:rPr lang="en-US" sz="1600">
                <a:latin typeface="Courier New" pitchFamily="49" charset="0"/>
              </a:rPr>
              <a:t>  {</a:t>
            </a:r>
          </a:p>
          <a:p>
            <a:pPr>
              <a:lnSpc>
                <a:spcPct val="75000"/>
              </a:lnSpc>
            </a:pPr>
            <a:r>
              <a:rPr lang="en-US" sz="1600" b="1">
                <a:latin typeface="Courier New" pitchFamily="49" charset="0"/>
              </a:rPr>
              <a:t>    private decimal</a:t>
            </a:r>
            <a:r>
              <a:rPr lang="en-US" sz="1600">
                <a:latin typeface="Courier New" pitchFamily="49" charset="0"/>
              </a:rPr>
              <a:t> solde;</a:t>
            </a:r>
          </a:p>
          <a:p>
            <a:pPr>
              <a:lnSpc>
                <a:spcPct val="75000"/>
              </a:lnSpc>
            </a:pPr>
            <a:r>
              <a:rPr lang="en-US" sz="1600">
                <a:latin typeface="Courier New" pitchFamily="49" charset="0"/>
              </a:rPr>
              <a:t>    </a:t>
            </a:r>
            <a:r>
              <a:rPr lang="en-US" sz="1600" b="1">
                <a:latin typeface="Courier New" pitchFamily="49" charset="0"/>
              </a:rPr>
              <a:t>private ulong</a:t>
            </a:r>
            <a:r>
              <a:rPr lang="en-US" sz="1600">
                <a:latin typeface="Courier New" pitchFamily="49" charset="0"/>
              </a:rPr>
              <a:t> numcpte;</a:t>
            </a:r>
          </a:p>
          <a:p>
            <a:pPr>
              <a:lnSpc>
                <a:spcPct val="75000"/>
              </a:lnSpc>
            </a:pPr>
            <a:endParaRPr lang="en-US" sz="1600">
              <a:latin typeface="Courier New" pitchFamily="49" charset="0"/>
            </a:endParaRPr>
          </a:p>
          <a:p>
            <a:pPr>
              <a:lnSpc>
                <a:spcPct val="75000"/>
              </a:lnSpc>
            </a:pPr>
            <a:r>
              <a:rPr lang="en-US" sz="1600">
                <a:latin typeface="Courier New" pitchFamily="49" charset="0"/>
              </a:rPr>
              <a:t>    </a:t>
            </a:r>
            <a:r>
              <a:rPr lang="en-US" sz="1600" b="1">
                <a:latin typeface="Courier New" pitchFamily="49" charset="0"/>
              </a:rPr>
              <a:t>public void</a:t>
            </a:r>
            <a:r>
              <a:rPr lang="en-US" sz="1600">
                <a:latin typeface="Courier New" pitchFamily="49" charset="0"/>
              </a:rPr>
              <a:t> Deposer(</a:t>
            </a:r>
            <a:r>
              <a:rPr lang="en-US" sz="1600" b="1">
                <a:latin typeface="Courier New" pitchFamily="49" charset="0"/>
              </a:rPr>
              <a:t>decimal</a:t>
            </a:r>
            <a:r>
              <a:rPr lang="en-US" sz="1600">
                <a:latin typeface="Courier New" pitchFamily="49" charset="0"/>
              </a:rPr>
              <a:t> montant)</a:t>
            </a:r>
          </a:p>
          <a:p>
            <a:pPr>
              <a:lnSpc>
                <a:spcPct val="75000"/>
              </a:lnSpc>
            </a:pPr>
            <a:r>
              <a:rPr lang="en-US" sz="1600">
                <a:latin typeface="Courier New" pitchFamily="49" charset="0"/>
              </a:rPr>
              <a:t>    {</a:t>
            </a:r>
          </a:p>
          <a:p>
            <a:pPr>
              <a:lnSpc>
                <a:spcPct val="75000"/>
              </a:lnSpc>
            </a:pPr>
            <a:r>
              <a:rPr lang="en-US" sz="1600">
                <a:latin typeface="Courier New" pitchFamily="49" charset="0"/>
              </a:rPr>
              <a:t>      solde += montant;</a:t>
            </a:r>
          </a:p>
          <a:p>
            <a:pPr>
              <a:lnSpc>
                <a:spcPct val="75000"/>
              </a:lnSpc>
            </a:pPr>
            <a:r>
              <a:rPr lang="en-US" sz="1600">
                <a:latin typeface="Courier New" pitchFamily="49" charset="0"/>
              </a:rPr>
              <a:t>    }</a:t>
            </a:r>
          </a:p>
          <a:p>
            <a:pPr>
              <a:lnSpc>
                <a:spcPct val="75000"/>
              </a:lnSpc>
            </a:pPr>
            <a:endParaRPr lang="en-US" sz="1600">
              <a:latin typeface="Courier New" pitchFamily="49" charset="0"/>
            </a:endParaRPr>
          </a:p>
          <a:p>
            <a:pPr>
              <a:lnSpc>
                <a:spcPct val="75000"/>
              </a:lnSpc>
            </a:pPr>
            <a:r>
              <a:rPr lang="en-US" sz="1600">
                <a:latin typeface="Courier New" pitchFamily="49" charset="0"/>
              </a:rPr>
              <a:t>    </a:t>
            </a:r>
            <a:r>
              <a:rPr lang="en-US" sz="1600" b="1">
                <a:latin typeface="Courier New" pitchFamily="49" charset="0"/>
              </a:rPr>
              <a:t>public void</a:t>
            </a:r>
            <a:r>
              <a:rPr lang="en-US" sz="1600">
                <a:latin typeface="Courier New" pitchFamily="49" charset="0"/>
              </a:rPr>
              <a:t> Retirer(</a:t>
            </a:r>
            <a:r>
              <a:rPr lang="en-US" sz="1600" b="1">
                <a:latin typeface="Courier New" pitchFamily="49" charset="0"/>
              </a:rPr>
              <a:t>decimal</a:t>
            </a:r>
            <a:r>
              <a:rPr lang="en-US" sz="1600">
                <a:latin typeface="Courier New" pitchFamily="49" charset="0"/>
              </a:rPr>
              <a:t> montant)</a:t>
            </a:r>
          </a:p>
          <a:p>
            <a:pPr>
              <a:lnSpc>
                <a:spcPct val="75000"/>
              </a:lnSpc>
            </a:pPr>
            <a:r>
              <a:rPr lang="en-US" sz="1600">
                <a:latin typeface="Courier New" pitchFamily="49" charset="0"/>
              </a:rPr>
              <a:t>    {</a:t>
            </a:r>
          </a:p>
          <a:p>
            <a:pPr>
              <a:lnSpc>
                <a:spcPct val="75000"/>
              </a:lnSpc>
            </a:pPr>
            <a:r>
              <a:rPr lang="en-US" sz="1600">
                <a:latin typeface="Courier New" pitchFamily="49" charset="0"/>
              </a:rPr>
              <a:t>      </a:t>
            </a:r>
            <a:r>
              <a:rPr lang="en-US" sz="1600" b="1">
                <a:latin typeface="Courier New" pitchFamily="49" charset="0"/>
              </a:rPr>
              <a:t>if</a:t>
            </a:r>
            <a:r>
              <a:rPr lang="en-US" sz="1600">
                <a:latin typeface="Courier New" pitchFamily="49" charset="0"/>
              </a:rPr>
              <a:t> (solde &gt;= montant)</a:t>
            </a:r>
          </a:p>
          <a:p>
            <a:pPr>
              <a:lnSpc>
                <a:spcPct val="75000"/>
              </a:lnSpc>
            </a:pPr>
            <a:r>
              <a:rPr lang="en-US" sz="1600">
                <a:latin typeface="Courier New" pitchFamily="49" charset="0"/>
              </a:rPr>
              <a:t>      {</a:t>
            </a:r>
          </a:p>
          <a:p>
            <a:pPr>
              <a:lnSpc>
                <a:spcPct val="75000"/>
              </a:lnSpc>
            </a:pPr>
            <a:r>
              <a:rPr lang="en-US" sz="1600">
                <a:latin typeface="Courier New" pitchFamily="49" charset="0"/>
              </a:rPr>
              <a:t>        solde -= montant;</a:t>
            </a:r>
          </a:p>
          <a:p>
            <a:pPr>
              <a:lnSpc>
                <a:spcPct val="75000"/>
              </a:lnSpc>
            </a:pPr>
            <a:r>
              <a:rPr lang="en-US" sz="1600">
                <a:latin typeface="Courier New" pitchFamily="49" charset="0"/>
              </a:rPr>
              <a:t>      }</a:t>
            </a:r>
          </a:p>
          <a:p>
            <a:pPr>
              <a:lnSpc>
                <a:spcPct val="75000"/>
              </a:lnSpc>
            </a:pPr>
            <a:r>
              <a:rPr lang="en-US" sz="1600">
                <a:latin typeface="Courier New" pitchFamily="49" charset="0"/>
              </a:rPr>
              <a:t>      </a:t>
            </a:r>
            <a:r>
              <a:rPr lang="en-US" sz="1600" b="1">
                <a:latin typeface="Courier New" pitchFamily="49" charset="0"/>
              </a:rPr>
              <a:t>else</a:t>
            </a:r>
            <a:r>
              <a:rPr lang="en-US" sz="1600">
                <a:latin typeface="Courier New" pitchFamily="49" charset="0"/>
              </a:rPr>
              <a:t> </a:t>
            </a:r>
            <a:r>
              <a:rPr lang="en-US" sz="1600" b="1">
                <a:latin typeface="Courier New" pitchFamily="49" charset="0"/>
              </a:rPr>
              <a:t>throw new</a:t>
            </a:r>
            <a:r>
              <a:rPr lang="en-US" sz="1600">
                <a:latin typeface="Courier New" pitchFamily="49" charset="0"/>
              </a:rPr>
              <a:t> InvalidArgumentException("zut");</a:t>
            </a:r>
            <a:endParaRPr lang="en-US" sz="1600" i="1">
              <a:latin typeface="Courier New" pitchFamily="49" charset="0"/>
            </a:endParaRPr>
          </a:p>
          <a:p>
            <a:pPr>
              <a:lnSpc>
                <a:spcPct val="75000"/>
              </a:lnSpc>
            </a:pPr>
            <a:r>
              <a:rPr lang="en-US" sz="1600">
                <a:latin typeface="Courier New" pitchFamily="49" charset="0"/>
              </a:rPr>
              <a:t>    }</a:t>
            </a:r>
          </a:p>
          <a:p>
            <a:pPr>
              <a:lnSpc>
                <a:spcPct val="75000"/>
              </a:lnSpc>
            </a:pPr>
            <a:r>
              <a:rPr lang="en-US" sz="1600" i="1">
                <a:latin typeface="Courier New" pitchFamily="49" charset="0"/>
              </a:rPr>
              <a:t>    … autres méthodes …</a:t>
            </a:r>
          </a:p>
          <a:p>
            <a:pPr>
              <a:lnSpc>
                <a:spcPct val="75000"/>
              </a:lnSpc>
            </a:pPr>
            <a:r>
              <a:rPr lang="en-US" sz="1600">
                <a:latin typeface="Courier New" pitchFamily="49" charset="0"/>
              </a:rPr>
              <a:t>  }</a:t>
            </a:r>
          </a:p>
          <a:p>
            <a:pPr>
              <a:lnSpc>
                <a:spcPct val="75000"/>
              </a:lnSpc>
            </a:pPr>
            <a:r>
              <a:rPr lang="en-US" sz="1600">
                <a:latin typeface="Courier New" pitchFamily="49" charset="0"/>
              </a:rPr>
              <a:t>}</a:t>
            </a:r>
          </a:p>
        </p:txBody>
      </p:sp>
      <p:sp>
        <p:nvSpPr>
          <p:cNvPr id="138245" name="AutoShape 8"/>
          <p:cNvSpPr>
            <a:spLocks noChangeArrowheads="1"/>
          </p:cNvSpPr>
          <p:nvPr/>
        </p:nvSpPr>
        <p:spPr bwMode="blackWhite">
          <a:xfrm>
            <a:off x="5253038" y="1771650"/>
            <a:ext cx="3263900" cy="733425"/>
          </a:xfrm>
          <a:prstGeom prst="wedgeRectCallout">
            <a:avLst>
              <a:gd name="adj1" fmla="val -69116"/>
              <a:gd name="adj2" fmla="val 38745"/>
            </a:avLst>
          </a:prstGeom>
          <a:solidFill>
            <a:schemeClr val="hlink"/>
          </a:solidFill>
          <a:ln w="12700">
            <a:solidFill>
              <a:schemeClr val="tx1"/>
            </a:solidFill>
            <a:miter lim="800000"/>
            <a:headEnd/>
            <a:tailEnd/>
          </a:ln>
        </p:spPr>
        <p:txBody>
          <a:bodyPr/>
          <a:lstStyle/>
          <a:p>
            <a:pPr algn="ctr"/>
            <a:r>
              <a:rPr lang="en-US" b="1"/>
              <a:t>      </a:t>
            </a:r>
            <a:r>
              <a:rPr lang="fr-FR" b="1"/>
              <a:t>Aucune classe de </a:t>
            </a:r>
            <a:br>
              <a:rPr lang="fr-FR" b="1"/>
            </a:br>
            <a:r>
              <a:rPr lang="fr-FR" b="1"/>
              <a:t>base n’étant fournie, </a:t>
            </a:r>
            <a:r>
              <a:rPr lang="fr-FR" b="1">
                <a:latin typeface="Courier New" pitchFamily="49" charset="0"/>
                <a:cs typeface="Courier New" pitchFamily="49" charset="0"/>
              </a:rPr>
              <a:t>CompteBancaire</a:t>
            </a:r>
            <a:r>
              <a:rPr lang="fr-FR" b="1"/>
              <a:t> hérite de </a:t>
            </a:r>
            <a:r>
              <a:rPr lang="fr-FR" b="1">
                <a:latin typeface="Courier New" pitchFamily="49" charset="0"/>
                <a:cs typeface="Courier New" pitchFamily="49" charset="0"/>
              </a:rPr>
              <a:t>object</a:t>
            </a:r>
          </a:p>
        </p:txBody>
      </p:sp>
      <p:grpSp>
        <p:nvGrpSpPr>
          <p:cNvPr id="138246" name="Group 9"/>
          <p:cNvGrpSpPr>
            <a:grpSpLocks/>
          </p:cNvGrpSpPr>
          <p:nvPr/>
        </p:nvGrpSpPr>
        <p:grpSpPr bwMode="auto">
          <a:xfrm>
            <a:off x="5514975" y="1828800"/>
            <a:ext cx="317500" cy="398463"/>
            <a:chOff x="175" y="723"/>
            <a:chExt cx="321" cy="443"/>
          </a:xfrm>
        </p:grpSpPr>
        <p:sp>
          <p:nvSpPr>
            <p:cNvPr id="138247" name="Freeform 10"/>
            <p:cNvSpPr>
              <a:spLocks/>
            </p:cNvSpPr>
            <p:nvPr/>
          </p:nvSpPr>
          <p:spPr bwMode="black">
            <a:xfrm>
              <a:off x="175" y="841"/>
              <a:ext cx="307" cy="325"/>
            </a:xfrm>
            <a:custGeom>
              <a:avLst/>
              <a:gdLst>
                <a:gd name="T0" fmla="*/ 95 w 307"/>
                <a:gd name="T1" fmla="*/ 33 h 325"/>
                <a:gd name="T2" fmla="*/ 0 w 307"/>
                <a:gd name="T3" fmla="*/ 261 h 325"/>
                <a:gd name="T4" fmla="*/ 14 w 307"/>
                <a:gd name="T5" fmla="*/ 282 h 325"/>
                <a:gd name="T6" fmla="*/ 38 w 307"/>
                <a:gd name="T7" fmla="*/ 299 h 325"/>
                <a:gd name="T8" fmla="*/ 68 w 307"/>
                <a:gd name="T9" fmla="*/ 309 h 325"/>
                <a:gd name="T10" fmla="*/ 93 w 307"/>
                <a:gd name="T11" fmla="*/ 315 h 325"/>
                <a:gd name="T12" fmla="*/ 119 w 307"/>
                <a:gd name="T13" fmla="*/ 321 h 325"/>
                <a:gd name="T14" fmla="*/ 148 w 307"/>
                <a:gd name="T15" fmla="*/ 324 h 325"/>
                <a:gd name="T16" fmla="*/ 174 w 307"/>
                <a:gd name="T17" fmla="*/ 323 h 325"/>
                <a:gd name="T18" fmla="*/ 192 w 307"/>
                <a:gd name="T19" fmla="*/ 321 h 325"/>
                <a:gd name="T20" fmla="*/ 215 w 307"/>
                <a:gd name="T21" fmla="*/ 320 h 325"/>
                <a:gd name="T22" fmla="*/ 239 w 307"/>
                <a:gd name="T23" fmla="*/ 315 h 325"/>
                <a:gd name="T24" fmla="*/ 255 w 307"/>
                <a:gd name="T25" fmla="*/ 311 h 325"/>
                <a:gd name="T26" fmla="*/ 281 w 307"/>
                <a:gd name="T27" fmla="*/ 300 h 325"/>
                <a:gd name="T28" fmla="*/ 297 w 307"/>
                <a:gd name="T29" fmla="*/ 285 h 325"/>
                <a:gd name="T30" fmla="*/ 306 w 307"/>
                <a:gd name="T31" fmla="*/ 261 h 325"/>
                <a:gd name="T32" fmla="*/ 207 w 307"/>
                <a:gd name="T33" fmla="*/ 0 h 325"/>
                <a:gd name="T34" fmla="*/ 95 w 307"/>
                <a:gd name="T35" fmla="*/ 33 h 3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7"/>
                <a:gd name="T55" fmla="*/ 0 h 325"/>
                <a:gd name="T56" fmla="*/ 307 w 307"/>
                <a:gd name="T57" fmla="*/ 325 h 32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7" h="325">
                  <a:moveTo>
                    <a:pt x="95" y="33"/>
                  </a:moveTo>
                  <a:lnTo>
                    <a:pt x="0" y="261"/>
                  </a:lnTo>
                  <a:lnTo>
                    <a:pt x="14" y="282"/>
                  </a:lnTo>
                  <a:lnTo>
                    <a:pt x="38" y="299"/>
                  </a:lnTo>
                  <a:lnTo>
                    <a:pt x="68" y="309"/>
                  </a:lnTo>
                  <a:lnTo>
                    <a:pt x="93" y="315"/>
                  </a:lnTo>
                  <a:lnTo>
                    <a:pt x="119" y="321"/>
                  </a:lnTo>
                  <a:lnTo>
                    <a:pt x="148" y="324"/>
                  </a:lnTo>
                  <a:lnTo>
                    <a:pt x="174" y="323"/>
                  </a:lnTo>
                  <a:lnTo>
                    <a:pt x="192" y="321"/>
                  </a:lnTo>
                  <a:lnTo>
                    <a:pt x="215" y="320"/>
                  </a:lnTo>
                  <a:lnTo>
                    <a:pt x="239" y="315"/>
                  </a:lnTo>
                  <a:lnTo>
                    <a:pt x="255" y="311"/>
                  </a:lnTo>
                  <a:lnTo>
                    <a:pt x="281" y="300"/>
                  </a:lnTo>
                  <a:lnTo>
                    <a:pt x="297" y="285"/>
                  </a:lnTo>
                  <a:lnTo>
                    <a:pt x="306" y="261"/>
                  </a:lnTo>
                  <a:lnTo>
                    <a:pt x="207" y="0"/>
                  </a:lnTo>
                  <a:lnTo>
                    <a:pt x="95" y="33"/>
                  </a:lnTo>
                </a:path>
              </a:pathLst>
            </a:custGeom>
            <a:gradFill rotWithShape="0">
              <a:gsLst>
                <a:gs pos="0">
                  <a:srgbClr val="4C0000"/>
                </a:gs>
                <a:gs pos="50000">
                  <a:srgbClr val="FF0000"/>
                </a:gs>
                <a:gs pos="100000">
                  <a:srgbClr val="4C0000"/>
                </a:gs>
              </a:gsLst>
              <a:lin ang="0" scaled="1"/>
            </a:gradFill>
            <a:ln w="6350" cap="rnd">
              <a:solidFill>
                <a:schemeClr val="tx1"/>
              </a:solidFill>
              <a:round/>
              <a:headEnd/>
              <a:tailEnd/>
            </a:ln>
          </p:spPr>
          <p:txBody>
            <a:bodyPr/>
            <a:lstStyle/>
            <a:p>
              <a:endParaRPr lang="fr-FR"/>
            </a:p>
          </p:txBody>
        </p:sp>
        <p:sp>
          <p:nvSpPr>
            <p:cNvPr id="138248" name="Oval 11"/>
            <p:cNvSpPr>
              <a:spLocks noChangeArrowheads="1"/>
            </p:cNvSpPr>
            <p:nvPr/>
          </p:nvSpPr>
          <p:spPr bwMode="blackWhite">
            <a:xfrm>
              <a:off x="197" y="759"/>
              <a:ext cx="264" cy="273"/>
            </a:xfrm>
            <a:prstGeom prst="ellipse">
              <a:avLst/>
            </a:prstGeom>
            <a:gradFill rotWithShape="0">
              <a:gsLst>
                <a:gs pos="0">
                  <a:srgbClr val="FFFFFF"/>
                </a:gs>
                <a:gs pos="100000">
                  <a:srgbClr val="618FFD"/>
                </a:gs>
              </a:gsLst>
              <a:path path="shape">
                <a:fillToRect l="50000" t="50000" r="50000" b="50000"/>
              </a:path>
            </a:gradFill>
            <a:ln w="6350">
              <a:solidFill>
                <a:srgbClr val="3399FF"/>
              </a:solidFill>
              <a:round/>
              <a:headEnd/>
              <a:tailEnd/>
            </a:ln>
          </p:spPr>
          <p:txBody>
            <a:bodyPr wrap="none" anchor="ctr"/>
            <a:lstStyle/>
            <a:p>
              <a:endParaRPr lang="fr-FR"/>
            </a:p>
          </p:txBody>
        </p:sp>
        <p:sp>
          <p:nvSpPr>
            <p:cNvPr id="138249" name="Freeform 12"/>
            <p:cNvSpPr>
              <a:spLocks/>
            </p:cNvSpPr>
            <p:nvPr/>
          </p:nvSpPr>
          <p:spPr bwMode="blackWhite">
            <a:xfrm>
              <a:off x="320" y="723"/>
              <a:ext cx="176" cy="176"/>
            </a:xfrm>
            <a:custGeom>
              <a:avLst/>
              <a:gdLst>
                <a:gd name="T0" fmla="*/ 87 w 176"/>
                <a:gd name="T1" fmla="*/ 78 h 176"/>
                <a:gd name="T2" fmla="*/ 56 w 176"/>
                <a:gd name="T3" fmla="*/ 0 h 176"/>
                <a:gd name="T4" fmla="*/ 72 w 176"/>
                <a:gd name="T5" fmla="*/ 88 h 176"/>
                <a:gd name="T6" fmla="*/ 0 w 176"/>
                <a:gd name="T7" fmla="*/ 103 h 176"/>
                <a:gd name="T8" fmla="*/ 72 w 176"/>
                <a:gd name="T9" fmla="*/ 103 h 176"/>
                <a:gd name="T10" fmla="*/ 104 w 176"/>
                <a:gd name="T11" fmla="*/ 175 h 176"/>
                <a:gd name="T12" fmla="*/ 93 w 176"/>
                <a:gd name="T13" fmla="*/ 98 h 176"/>
                <a:gd name="T14" fmla="*/ 175 w 176"/>
                <a:gd name="T15" fmla="*/ 80 h 176"/>
                <a:gd name="T16" fmla="*/ 87 w 176"/>
                <a:gd name="T17" fmla="*/ 78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176"/>
                <a:gd name="T29" fmla="*/ 176 w 176"/>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176">
                  <a:moveTo>
                    <a:pt x="87" y="78"/>
                  </a:moveTo>
                  <a:lnTo>
                    <a:pt x="56" y="0"/>
                  </a:lnTo>
                  <a:lnTo>
                    <a:pt x="72" y="88"/>
                  </a:lnTo>
                  <a:lnTo>
                    <a:pt x="0" y="103"/>
                  </a:lnTo>
                  <a:lnTo>
                    <a:pt x="72" y="103"/>
                  </a:lnTo>
                  <a:lnTo>
                    <a:pt x="104" y="175"/>
                  </a:lnTo>
                  <a:lnTo>
                    <a:pt x="93" y="98"/>
                  </a:lnTo>
                  <a:lnTo>
                    <a:pt x="175" y="80"/>
                  </a:lnTo>
                  <a:lnTo>
                    <a:pt x="87" y="78"/>
                  </a:lnTo>
                </a:path>
              </a:pathLst>
            </a:custGeom>
            <a:solidFill>
              <a:srgbClr val="FAFD00"/>
            </a:solidFill>
            <a:ln w="3175" cap="rnd">
              <a:solidFill>
                <a:srgbClr val="000000"/>
              </a:solidFill>
              <a:round/>
              <a:headEnd/>
              <a:tailEnd/>
            </a:ln>
          </p:spPr>
          <p:txBody>
            <a:bodyPr/>
            <a:lstStyle/>
            <a:p>
              <a:endParaRPr lang="fr-FR"/>
            </a:p>
          </p:txBody>
        </p:sp>
        <p:sp>
          <p:nvSpPr>
            <p:cNvPr id="138250" name="Freeform 13"/>
            <p:cNvSpPr>
              <a:spLocks/>
            </p:cNvSpPr>
            <p:nvPr/>
          </p:nvSpPr>
          <p:spPr bwMode="auto">
            <a:xfrm>
              <a:off x="431" y="1029"/>
              <a:ext cx="28" cy="96"/>
            </a:xfrm>
            <a:custGeom>
              <a:avLst/>
              <a:gdLst>
                <a:gd name="T0" fmla="*/ 0 w 28"/>
                <a:gd name="T1" fmla="*/ 0 h 96"/>
                <a:gd name="T2" fmla="*/ 27 w 28"/>
                <a:gd name="T3" fmla="*/ 85 h 96"/>
                <a:gd name="T4" fmla="*/ 5 w 28"/>
                <a:gd name="T5" fmla="*/ 95 h 96"/>
                <a:gd name="T6" fmla="*/ 2 w 28"/>
                <a:gd name="T7" fmla="*/ 48 h 96"/>
                <a:gd name="T8" fmla="*/ 0 w 28"/>
                <a:gd name="T9" fmla="*/ 0 h 96"/>
                <a:gd name="T10" fmla="*/ 0 60000 65536"/>
                <a:gd name="T11" fmla="*/ 0 60000 65536"/>
                <a:gd name="T12" fmla="*/ 0 60000 65536"/>
                <a:gd name="T13" fmla="*/ 0 60000 65536"/>
                <a:gd name="T14" fmla="*/ 0 60000 65536"/>
                <a:gd name="T15" fmla="*/ 0 w 28"/>
                <a:gd name="T16" fmla="*/ 0 h 96"/>
                <a:gd name="T17" fmla="*/ 28 w 28"/>
                <a:gd name="T18" fmla="*/ 96 h 96"/>
              </a:gdLst>
              <a:ahLst/>
              <a:cxnLst>
                <a:cxn ang="T10">
                  <a:pos x="T0" y="T1"/>
                </a:cxn>
                <a:cxn ang="T11">
                  <a:pos x="T2" y="T3"/>
                </a:cxn>
                <a:cxn ang="T12">
                  <a:pos x="T4" y="T5"/>
                </a:cxn>
                <a:cxn ang="T13">
                  <a:pos x="T6" y="T7"/>
                </a:cxn>
                <a:cxn ang="T14">
                  <a:pos x="T8" y="T9"/>
                </a:cxn>
              </a:cxnLst>
              <a:rect l="T15" t="T16" r="T17" b="T18"/>
              <a:pathLst>
                <a:path w="28" h="96">
                  <a:moveTo>
                    <a:pt x="0" y="0"/>
                  </a:moveTo>
                  <a:lnTo>
                    <a:pt x="27" y="85"/>
                  </a:lnTo>
                  <a:lnTo>
                    <a:pt x="5" y="95"/>
                  </a:lnTo>
                  <a:lnTo>
                    <a:pt x="2" y="48"/>
                  </a:lnTo>
                  <a:lnTo>
                    <a:pt x="0" y="0"/>
                  </a:lnTo>
                </a:path>
              </a:pathLst>
            </a:custGeom>
            <a:solidFill>
              <a:srgbClr val="FFFFFF"/>
            </a:solidFill>
            <a:ln w="12700" cap="rnd">
              <a:noFill/>
              <a:round/>
              <a:headEnd/>
              <a:tailEnd/>
            </a:ln>
          </p:spPr>
          <p:txBody>
            <a:bodyPr/>
            <a:lstStyle/>
            <a:p>
              <a:endParaRPr lang="fr-FR"/>
            </a:p>
          </p:txBody>
        </p:sp>
      </p:grpSp>
      <p:sp>
        <p:nvSpPr>
          <p:cNvPr id="138251" name="AutoShape 8"/>
          <p:cNvSpPr>
            <a:spLocks noChangeArrowheads="1"/>
          </p:cNvSpPr>
          <p:nvPr/>
        </p:nvSpPr>
        <p:spPr bwMode="blackWhite">
          <a:xfrm>
            <a:off x="5418138" y="2876550"/>
            <a:ext cx="1616075" cy="317500"/>
          </a:xfrm>
          <a:prstGeom prst="wedgeRectCallout">
            <a:avLst>
              <a:gd name="adj1" fmla="val -103537"/>
              <a:gd name="adj2" fmla="val -38000"/>
            </a:avLst>
          </a:prstGeom>
          <a:solidFill>
            <a:schemeClr val="hlink"/>
          </a:solidFill>
          <a:ln w="12700">
            <a:solidFill>
              <a:schemeClr val="tx1"/>
            </a:solidFill>
            <a:miter lim="800000"/>
            <a:headEnd/>
            <a:tailEnd/>
          </a:ln>
        </p:spPr>
        <p:txBody>
          <a:bodyPr>
            <a:spAutoFit/>
          </a:bodyPr>
          <a:lstStyle/>
          <a:p>
            <a:pPr algn="ctr"/>
            <a:r>
              <a:rPr lang="fr-FR" b="1"/>
              <a:t>Champs privés</a:t>
            </a:r>
            <a:endParaRPr lang="fr-FR" b="1">
              <a:latin typeface="Courier New" pitchFamily="49" charset="0"/>
              <a:cs typeface="Courier New" pitchFamily="49" charset="0"/>
            </a:endParaRPr>
          </a:p>
        </p:txBody>
      </p:sp>
      <p:sp>
        <p:nvSpPr>
          <p:cNvPr id="138252" name="AutoShape 8"/>
          <p:cNvSpPr>
            <a:spLocks noChangeArrowheads="1"/>
          </p:cNvSpPr>
          <p:nvPr/>
        </p:nvSpPr>
        <p:spPr bwMode="blackWhite">
          <a:xfrm>
            <a:off x="6616700" y="4256088"/>
            <a:ext cx="2109788" cy="742950"/>
          </a:xfrm>
          <a:prstGeom prst="wedgeRectCallout">
            <a:avLst>
              <a:gd name="adj1" fmla="val -78968"/>
              <a:gd name="adj2" fmla="val -36324"/>
            </a:avLst>
          </a:prstGeom>
          <a:solidFill>
            <a:schemeClr val="hlink"/>
          </a:solidFill>
          <a:ln w="12700">
            <a:solidFill>
              <a:schemeClr val="tx1"/>
            </a:solidFill>
            <a:miter lim="800000"/>
            <a:headEnd/>
            <a:tailEnd/>
          </a:ln>
        </p:spPr>
        <p:txBody>
          <a:bodyPr>
            <a:spAutoFit/>
          </a:bodyPr>
          <a:lstStyle/>
          <a:p>
            <a:pPr algn="ctr"/>
            <a:r>
              <a:rPr lang="fr-FR" b="1"/>
              <a:t>Toutes les méthodes peuvent accéder aux champs privés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fr-FR"/>
              <a:t>Utilisation de la classe </a:t>
            </a:r>
            <a:r>
              <a:rPr lang="fr-FR">
                <a:latin typeface="Courier New" pitchFamily="49" charset="0"/>
              </a:rPr>
              <a:t>CompteBancaire</a:t>
            </a:r>
          </a:p>
        </p:txBody>
      </p:sp>
      <p:sp>
        <p:nvSpPr>
          <p:cNvPr id="16387" name="Rectangle 3"/>
          <p:cNvSpPr>
            <a:spLocks noGrp="1" noChangeArrowheads="1"/>
          </p:cNvSpPr>
          <p:nvPr>
            <p:ph idx="1"/>
          </p:nvPr>
        </p:nvSpPr>
        <p:spPr>
          <a:xfrm>
            <a:off x="279400" y="1312863"/>
            <a:ext cx="8599488" cy="366712"/>
          </a:xfrm>
        </p:spPr>
        <p:txBody>
          <a:bodyPr/>
          <a:lstStyle/>
          <a:p>
            <a:pPr>
              <a:spcBef>
                <a:spcPts val="1200"/>
              </a:spcBef>
              <a:spcAft>
                <a:spcPts val="300"/>
              </a:spcAft>
            </a:pPr>
            <a:r>
              <a:rPr lang="fr-FR"/>
              <a:t>Une fois définie, nous pouvons créer des instances de la classe</a:t>
            </a:r>
          </a:p>
        </p:txBody>
      </p:sp>
      <p:sp>
        <p:nvSpPr>
          <p:cNvPr id="154628" name="Rectangle 4"/>
          <p:cNvSpPr>
            <a:spLocks noChangeArrowheads="1"/>
          </p:cNvSpPr>
          <p:nvPr/>
        </p:nvSpPr>
        <p:spPr bwMode="blackWhite">
          <a:xfrm>
            <a:off x="609600" y="1828800"/>
            <a:ext cx="6875463" cy="4010025"/>
          </a:xfrm>
          <a:prstGeom prst="rect">
            <a:avLst/>
          </a:prstGeom>
          <a:solidFill>
            <a:schemeClr val="accent1"/>
          </a:solidFill>
          <a:ln w="12700">
            <a:solidFill>
              <a:schemeClr val="tx1"/>
            </a:solidFill>
            <a:miter lim="800000"/>
            <a:headEnd/>
            <a:tailEnd/>
          </a:ln>
          <a:effectLst>
            <a:outerShdw dist="53882" dir="2700000" algn="ctr" rotWithShape="0">
              <a:schemeClr val="tx1"/>
            </a:outerShdw>
          </a:effectLst>
        </p:spPr>
        <p:txBody>
          <a:bodyPr lIns="92075" tIns="46038" rIns="92075" bIns="46038">
            <a:spAutoFit/>
          </a:bodyPr>
          <a:lstStyle/>
          <a:p>
            <a:pPr>
              <a:lnSpc>
                <a:spcPct val="80000"/>
              </a:lnSpc>
            </a:pPr>
            <a:r>
              <a:rPr lang="en-US" sz="1600" b="1">
                <a:latin typeface="Courier New" pitchFamily="49" charset="0"/>
              </a:rPr>
              <a:t>using</a:t>
            </a:r>
            <a:r>
              <a:rPr lang="en-US" sz="1600">
                <a:latin typeface="Courier New" pitchFamily="49" charset="0"/>
              </a:rPr>
              <a:t> System;</a:t>
            </a:r>
          </a:p>
          <a:p>
            <a:pPr>
              <a:lnSpc>
                <a:spcPct val="80000"/>
              </a:lnSpc>
            </a:pPr>
            <a:r>
              <a:rPr lang="en-US" sz="1600" b="1">
                <a:latin typeface="Courier New" pitchFamily="49" charset="0"/>
              </a:rPr>
              <a:t>namespace</a:t>
            </a:r>
            <a:r>
              <a:rPr lang="en-US" sz="1600">
                <a:latin typeface="Courier New" pitchFamily="49" charset="0"/>
              </a:rPr>
              <a:t> Banque</a:t>
            </a:r>
          </a:p>
          <a:p>
            <a:pPr>
              <a:lnSpc>
                <a:spcPct val="80000"/>
              </a:lnSpc>
            </a:pPr>
            <a:r>
              <a:rPr lang="en-US" sz="1600">
                <a:latin typeface="Courier New" pitchFamily="49" charset="0"/>
              </a:rPr>
              <a:t>{</a:t>
            </a:r>
          </a:p>
          <a:p>
            <a:pPr>
              <a:lnSpc>
                <a:spcPct val="80000"/>
              </a:lnSpc>
            </a:pPr>
            <a:r>
              <a:rPr lang="en-US" sz="1600" b="1">
                <a:latin typeface="Courier New" pitchFamily="49" charset="0"/>
              </a:rPr>
              <a:t>  public class</a:t>
            </a:r>
            <a:r>
              <a:rPr lang="en-US" sz="1600">
                <a:latin typeface="Courier New" pitchFamily="49" charset="0"/>
              </a:rPr>
              <a:t> Program</a:t>
            </a:r>
          </a:p>
          <a:p>
            <a:pPr>
              <a:lnSpc>
                <a:spcPct val="80000"/>
              </a:lnSpc>
            </a:pPr>
            <a:r>
              <a:rPr lang="en-US" sz="1600">
                <a:latin typeface="Courier New" pitchFamily="49" charset="0"/>
              </a:rPr>
              <a:t>  {</a:t>
            </a:r>
          </a:p>
          <a:p>
            <a:pPr>
              <a:lnSpc>
                <a:spcPct val="80000"/>
              </a:lnSpc>
            </a:pPr>
            <a:r>
              <a:rPr lang="en-US" sz="1600" b="1">
                <a:latin typeface="Courier New" pitchFamily="49" charset="0"/>
              </a:rPr>
              <a:t>    public static void</a:t>
            </a:r>
            <a:r>
              <a:rPr lang="en-US" sz="1600">
                <a:latin typeface="Courier New" pitchFamily="49" charset="0"/>
              </a:rPr>
              <a:t> Main()</a:t>
            </a:r>
          </a:p>
          <a:p>
            <a:pPr>
              <a:lnSpc>
                <a:spcPct val="80000"/>
              </a:lnSpc>
            </a:pPr>
            <a:r>
              <a:rPr lang="en-US" sz="1600">
                <a:latin typeface="Courier New" pitchFamily="49" charset="0"/>
              </a:rPr>
              <a:t>    {</a:t>
            </a:r>
          </a:p>
          <a:p>
            <a:pPr>
              <a:lnSpc>
                <a:spcPct val="80000"/>
              </a:lnSpc>
            </a:pPr>
            <a:r>
              <a:rPr lang="en-US" sz="1600">
                <a:latin typeface="Courier New" pitchFamily="49" charset="0"/>
              </a:rPr>
              <a:t>      CompteBancaire c1 = </a:t>
            </a:r>
            <a:r>
              <a:rPr lang="en-US" sz="1600" b="1">
                <a:latin typeface="Courier New" pitchFamily="49" charset="0"/>
              </a:rPr>
              <a:t>new</a:t>
            </a:r>
            <a:r>
              <a:rPr lang="en-US" sz="1600">
                <a:latin typeface="Courier New" pitchFamily="49" charset="0"/>
              </a:rPr>
              <a:t> CompteBancaire();</a:t>
            </a:r>
          </a:p>
          <a:p>
            <a:pPr>
              <a:lnSpc>
                <a:spcPct val="80000"/>
              </a:lnSpc>
            </a:pPr>
            <a:r>
              <a:rPr lang="en-US" sz="1600">
                <a:latin typeface="Courier New" pitchFamily="49" charset="0"/>
              </a:rPr>
              <a:t>      CompteBancaire</a:t>
            </a:r>
            <a:r>
              <a:rPr lang="en-US" sz="1600">
                <a:latin typeface="Courier New" pitchFamily="49" charset="0"/>
                <a:cs typeface="Courier New" pitchFamily="49" charset="0"/>
              </a:rPr>
              <a:t> </a:t>
            </a:r>
            <a:r>
              <a:rPr lang="en-US" sz="1600">
                <a:latin typeface="Courier New" pitchFamily="49" charset="0"/>
              </a:rPr>
              <a:t>c2 = </a:t>
            </a:r>
            <a:r>
              <a:rPr lang="en-US" sz="1600" b="1">
                <a:latin typeface="Courier New" pitchFamily="49" charset="0"/>
              </a:rPr>
              <a:t>new</a:t>
            </a:r>
            <a:r>
              <a:rPr lang="en-US" sz="1600">
                <a:latin typeface="Courier New" pitchFamily="49" charset="0"/>
              </a:rPr>
              <a:t> CompteBancaire();</a:t>
            </a:r>
          </a:p>
          <a:p>
            <a:pPr>
              <a:lnSpc>
                <a:spcPct val="80000"/>
              </a:lnSpc>
            </a:pPr>
            <a:endParaRPr lang="en-US" sz="1600">
              <a:latin typeface="Courier New" pitchFamily="49" charset="0"/>
            </a:endParaRPr>
          </a:p>
          <a:p>
            <a:pPr>
              <a:lnSpc>
                <a:spcPct val="80000"/>
              </a:lnSpc>
            </a:pPr>
            <a:r>
              <a:rPr lang="en-US" sz="1600">
                <a:latin typeface="Courier New" pitchFamily="49" charset="0"/>
              </a:rPr>
              <a:t>      c1.Deposer(100.00m);</a:t>
            </a:r>
          </a:p>
          <a:p>
            <a:pPr>
              <a:lnSpc>
                <a:spcPct val="80000"/>
              </a:lnSpc>
            </a:pPr>
            <a:r>
              <a:rPr lang="en-US" sz="1600">
                <a:latin typeface="Courier New" pitchFamily="49" charset="0"/>
              </a:rPr>
              <a:t>      c2.Deposer(500.00m);</a:t>
            </a:r>
          </a:p>
          <a:p>
            <a:pPr>
              <a:lnSpc>
                <a:spcPct val="80000"/>
              </a:lnSpc>
            </a:pPr>
            <a:endParaRPr lang="en-US" sz="1600">
              <a:latin typeface="Courier New" pitchFamily="49" charset="0"/>
            </a:endParaRPr>
          </a:p>
          <a:p>
            <a:pPr>
              <a:lnSpc>
                <a:spcPct val="80000"/>
              </a:lnSpc>
            </a:pPr>
            <a:r>
              <a:rPr lang="en-US" sz="1600">
                <a:latin typeface="Courier New" pitchFamily="49" charset="0"/>
              </a:rPr>
              <a:t>      c2.Retirer(50.00m);</a:t>
            </a:r>
          </a:p>
          <a:p>
            <a:pPr>
              <a:lnSpc>
                <a:spcPct val="80000"/>
              </a:lnSpc>
            </a:pPr>
            <a:r>
              <a:rPr lang="en-US" sz="1600">
                <a:latin typeface="Courier New" pitchFamily="49" charset="0"/>
              </a:rPr>
              <a:t>      c1.Deposer(50.00m);</a:t>
            </a:r>
          </a:p>
          <a:p>
            <a:pPr>
              <a:lnSpc>
                <a:spcPct val="80000"/>
              </a:lnSpc>
            </a:pPr>
            <a:endParaRPr lang="en-US" sz="1600">
              <a:latin typeface="Courier New" pitchFamily="49" charset="0"/>
            </a:endParaRPr>
          </a:p>
          <a:p>
            <a:pPr>
              <a:lnSpc>
                <a:spcPct val="80000"/>
              </a:lnSpc>
            </a:pPr>
            <a:r>
              <a:rPr lang="en-US" sz="1600">
                <a:latin typeface="Courier New" pitchFamily="49" charset="0"/>
              </a:rPr>
              <a:t>//    c2.solde = 1000.00m;</a:t>
            </a:r>
          </a:p>
          <a:p>
            <a:pPr>
              <a:lnSpc>
                <a:spcPct val="80000"/>
              </a:lnSpc>
            </a:pPr>
            <a:r>
              <a:rPr lang="en-US" sz="1600">
                <a:latin typeface="Courier New" pitchFamily="49" charset="0"/>
              </a:rPr>
              <a:t>    }</a:t>
            </a:r>
          </a:p>
          <a:p>
            <a:pPr>
              <a:lnSpc>
                <a:spcPct val="80000"/>
              </a:lnSpc>
            </a:pPr>
            <a:r>
              <a:rPr lang="en-US" sz="1600">
                <a:latin typeface="Courier New" pitchFamily="49" charset="0"/>
              </a:rPr>
              <a:t>  }</a:t>
            </a:r>
          </a:p>
          <a:p>
            <a:pPr>
              <a:lnSpc>
                <a:spcPct val="80000"/>
              </a:lnSpc>
            </a:pPr>
            <a:r>
              <a:rPr lang="en-US" sz="1600">
                <a:latin typeface="Courier New" pitchFamily="49" charset="0"/>
              </a:rPr>
              <a:t>}</a:t>
            </a:r>
          </a:p>
        </p:txBody>
      </p:sp>
      <p:sp>
        <p:nvSpPr>
          <p:cNvPr id="16389" name="AutoShape 6"/>
          <p:cNvSpPr>
            <a:spLocks noChangeArrowheads="1"/>
          </p:cNvSpPr>
          <p:nvPr/>
        </p:nvSpPr>
        <p:spPr bwMode="blackWhite">
          <a:xfrm>
            <a:off x="5880100" y="2128838"/>
            <a:ext cx="1960563" cy="774700"/>
          </a:xfrm>
          <a:prstGeom prst="wedgeRectCallout">
            <a:avLst>
              <a:gd name="adj1" fmla="val -66519"/>
              <a:gd name="adj2" fmla="val 92625"/>
            </a:avLst>
          </a:prstGeom>
          <a:solidFill>
            <a:schemeClr val="hlink"/>
          </a:solidFill>
          <a:ln w="12700">
            <a:solidFill>
              <a:schemeClr val="tx1"/>
            </a:solidFill>
            <a:miter lim="800000"/>
            <a:headEnd/>
            <a:tailEnd/>
          </a:ln>
        </p:spPr>
        <p:txBody>
          <a:bodyPr>
            <a:spAutoFit/>
          </a:bodyPr>
          <a:lstStyle/>
          <a:p>
            <a:r>
              <a:rPr lang="en-US" b="1"/>
              <a:t>Création d’instances (objets)</a:t>
            </a:r>
            <a:r>
              <a:rPr lang="en-US"/>
              <a:t> </a:t>
            </a:r>
            <a:r>
              <a:rPr lang="en-US" b="1"/>
              <a:t>de la classe </a:t>
            </a:r>
            <a:r>
              <a:rPr lang="en-US" sz="1600">
                <a:latin typeface="Courier New" pitchFamily="49" charset="0"/>
              </a:rPr>
              <a:t>CompteBancaire</a:t>
            </a:r>
            <a:r>
              <a:rPr lang="en-US" sz="1600"/>
              <a:t> </a:t>
            </a:r>
          </a:p>
        </p:txBody>
      </p:sp>
      <p:sp>
        <p:nvSpPr>
          <p:cNvPr id="16390" name="AutoShape 7"/>
          <p:cNvSpPr>
            <a:spLocks noChangeArrowheads="1"/>
          </p:cNvSpPr>
          <p:nvPr/>
        </p:nvSpPr>
        <p:spPr bwMode="blackWhite">
          <a:xfrm>
            <a:off x="5638800" y="4343400"/>
            <a:ext cx="2251075" cy="533400"/>
          </a:xfrm>
          <a:prstGeom prst="wedgeRectCallout">
            <a:avLst>
              <a:gd name="adj1" fmla="val -123694"/>
              <a:gd name="adj2" fmla="val -103569"/>
            </a:avLst>
          </a:prstGeom>
          <a:solidFill>
            <a:schemeClr val="hlink"/>
          </a:solidFill>
          <a:ln w="12700">
            <a:solidFill>
              <a:schemeClr val="tx1"/>
            </a:solidFill>
            <a:miter lim="800000"/>
            <a:headEnd/>
            <a:tailEnd/>
          </a:ln>
        </p:spPr>
        <p:txBody>
          <a:bodyPr/>
          <a:lstStyle/>
          <a:p>
            <a:r>
              <a:rPr lang="en-US" b="1"/>
              <a:t>Accès aux données en appelant des méthodes</a:t>
            </a:r>
          </a:p>
        </p:txBody>
      </p:sp>
      <p:sp>
        <p:nvSpPr>
          <p:cNvPr id="16391" name="AutoShape 8"/>
          <p:cNvSpPr>
            <a:spLocks noChangeArrowheads="1"/>
          </p:cNvSpPr>
          <p:nvPr/>
        </p:nvSpPr>
        <p:spPr bwMode="blackWhite">
          <a:xfrm>
            <a:off x="4252913" y="5699125"/>
            <a:ext cx="3402012" cy="304800"/>
          </a:xfrm>
          <a:prstGeom prst="wedgeRectCallout">
            <a:avLst>
              <a:gd name="adj1" fmla="val -60685"/>
              <a:gd name="adj2" fmla="val -222398"/>
            </a:avLst>
          </a:prstGeom>
          <a:solidFill>
            <a:schemeClr val="hlink"/>
          </a:solidFill>
          <a:ln w="12700">
            <a:solidFill>
              <a:schemeClr val="tx1"/>
            </a:solidFill>
            <a:miter lim="800000"/>
            <a:headEnd/>
            <a:tailEnd/>
          </a:ln>
        </p:spPr>
        <p:txBody>
          <a:bodyPr/>
          <a:lstStyle/>
          <a:p>
            <a:r>
              <a:rPr lang="en-US" b="1"/>
              <a:t>Erreur : violation de l’encapsulation</a:t>
            </a:r>
          </a:p>
        </p:txBody>
      </p:sp>
      <p:sp>
        <p:nvSpPr>
          <p:cNvPr id="16392" name="Text Box 10"/>
          <p:cNvSpPr txBox="1">
            <a:spLocks noChangeArrowheads="1"/>
          </p:cNvSpPr>
          <p:nvPr/>
        </p:nvSpPr>
        <p:spPr bwMode="auto">
          <a:xfrm>
            <a:off x="708025" y="6154738"/>
            <a:ext cx="4584700" cy="304800"/>
          </a:xfrm>
          <a:prstGeom prst="rect">
            <a:avLst/>
          </a:prstGeom>
          <a:noFill/>
          <a:ln w="12700">
            <a:noFill/>
            <a:miter lim="800000"/>
            <a:headEnd/>
            <a:tailEnd/>
          </a:ln>
        </p:spPr>
        <p:txBody>
          <a:bodyPr>
            <a:spAutoFit/>
          </a:bodyPr>
          <a:lstStyle/>
          <a:p>
            <a:pPr>
              <a:spcBef>
                <a:spcPct val="50000"/>
              </a:spcBef>
            </a:pPr>
            <a:r>
              <a:rPr lang="en-US"/>
              <a:t>\Course\419\Samples\BankAccount1</a:t>
            </a:r>
          </a:p>
        </p:txBody>
      </p:sp>
      <p:sp>
        <p:nvSpPr>
          <p:cNvPr id="16393" name="cddrive"/>
          <p:cNvSpPr>
            <a:spLocks noEditPoints="1" noChangeArrowheads="1"/>
          </p:cNvSpPr>
          <p:nvPr/>
        </p:nvSpPr>
        <p:spPr bwMode="auto">
          <a:xfrm>
            <a:off x="315913" y="6153150"/>
            <a:ext cx="388937" cy="3048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686 w 21600"/>
              <a:gd name="T13" fmla="*/ 23059 h 21600"/>
              <a:gd name="T14" fmla="*/ 21005 w 21600"/>
              <a:gd name="T15" fmla="*/ 30503 h 21600"/>
            </a:gdLst>
            <a:ahLst/>
            <a:cxnLst>
              <a:cxn ang="T8">
                <a:pos x="T0" y="T1"/>
              </a:cxn>
              <a:cxn ang="T9">
                <a:pos x="T2" y="T3"/>
              </a:cxn>
              <a:cxn ang="T10">
                <a:pos x="T4" y="T5"/>
              </a:cxn>
              <a:cxn ang="T11">
                <a:pos x="T6" y="T7"/>
              </a:cxn>
            </a:cxnLst>
            <a:rect l="T12" t="T13" r="T14" b="T15"/>
            <a:pathLst>
              <a:path w="21600" h="21600" extrusionOk="0">
                <a:moveTo>
                  <a:pt x="2563" y="12259"/>
                </a:moveTo>
                <a:lnTo>
                  <a:pt x="2563" y="12843"/>
                </a:lnTo>
                <a:lnTo>
                  <a:pt x="2746" y="13427"/>
                </a:lnTo>
                <a:lnTo>
                  <a:pt x="2929" y="14303"/>
                </a:lnTo>
                <a:lnTo>
                  <a:pt x="3112" y="14886"/>
                </a:lnTo>
                <a:lnTo>
                  <a:pt x="3478" y="15470"/>
                </a:lnTo>
                <a:lnTo>
                  <a:pt x="3844" y="16054"/>
                </a:lnTo>
                <a:lnTo>
                  <a:pt x="4393" y="16638"/>
                </a:lnTo>
                <a:lnTo>
                  <a:pt x="4942" y="17222"/>
                </a:lnTo>
                <a:lnTo>
                  <a:pt x="5492" y="17514"/>
                </a:lnTo>
                <a:lnTo>
                  <a:pt x="6224" y="18097"/>
                </a:lnTo>
                <a:lnTo>
                  <a:pt x="6773" y="18389"/>
                </a:lnTo>
                <a:lnTo>
                  <a:pt x="7505" y="18681"/>
                </a:lnTo>
                <a:lnTo>
                  <a:pt x="8237" y="18973"/>
                </a:lnTo>
                <a:lnTo>
                  <a:pt x="9153" y="18973"/>
                </a:lnTo>
                <a:lnTo>
                  <a:pt x="9885" y="19265"/>
                </a:lnTo>
                <a:lnTo>
                  <a:pt x="10800" y="19265"/>
                </a:lnTo>
                <a:lnTo>
                  <a:pt x="11532" y="19265"/>
                </a:lnTo>
                <a:lnTo>
                  <a:pt x="12447" y="18973"/>
                </a:lnTo>
                <a:lnTo>
                  <a:pt x="13180" y="18973"/>
                </a:lnTo>
                <a:lnTo>
                  <a:pt x="13912" y="18681"/>
                </a:lnTo>
                <a:lnTo>
                  <a:pt x="14644" y="18389"/>
                </a:lnTo>
                <a:lnTo>
                  <a:pt x="15376" y="18097"/>
                </a:lnTo>
                <a:lnTo>
                  <a:pt x="16108" y="17514"/>
                </a:lnTo>
                <a:lnTo>
                  <a:pt x="16658" y="17222"/>
                </a:lnTo>
                <a:lnTo>
                  <a:pt x="17207" y="16638"/>
                </a:lnTo>
                <a:lnTo>
                  <a:pt x="17573" y="16054"/>
                </a:lnTo>
                <a:lnTo>
                  <a:pt x="18122" y="15470"/>
                </a:lnTo>
                <a:lnTo>
                  <a:pt x="18305" y="14886"/>
                </a:lnTo>
                <a:lnTo>
                  <a:pt x="18671" y="14303"/>
                </a:lnTo>
                <a:lnTo>
                  <a:pt x="18854" y="13427"/>
                </a:lnTo>
                <a:lnTo>
                  <a:pt x="19037" y="12843"/>
                </a:lnTo>
                <a:lnTo>
                  <a:pt x="19037" y="12259"/>
                </a:lnTo>
                <a:lnTo>
                  <a:pt x="2563" y="12259"/>
                </a:lnTo>
                <a:close/>
              </a:path>
              <a:path w="21600" h="21600" extrusionOk="0">
                <a:moveTo>
                  <a:pt x="2563" y="12259"/>
                </a:moveTo>
                <a:lnTo>
                  <a:pt x="9153" y="12259"/>
                </a:lnTo>
                <a:lnTo>
                  <a:pt x="9153" y="12551"/>
                </a:lnTo>
                <a:lnTo>
                  <a:pt x="9336" y="12843"/>
                </a:lnTo>
                <a:lnTo>
                  <a:pt x="9519" y="13135"/>
                </a:lnTo>
                <a:lnTo>
                  <a:pt x="9702" y="13135"/>
                </a:lnTo>
                <a:lnTo>
                  <a:pt x="9885" y="13427"/>
                </a:lnTo>
                <a:lnTo>
                  <a:pt x="10068" y="13719"/>
                </a:lnTo>
                <a:lnTo>
                  <a:pt x="10434" y="13719"/>
                </a:lnTo>
                <a:lnTo>
                  <a:pt x="10800" y="13719"/>
                </a:lnTo>
                <a:lnTo>
                  <a:pt x="10983" y="13719"/>
                </a:lnTo>
                <a:lnTo>
                  <a:pt x="11349" y="13719"/>
                </a:lnTo>
                <a:lnTo>
                  <a:pt x="11715" y="13427"/>
                </a:lnTo>
                <a:lnTo>
                  <a:pt x="11898" y="13135"/>
                </a:lnTo>
                <a:lnTo>
                  <a:pt x="12081" y="13135"/>
                </a:lnTo>
                <a:lnTo>
                  <a:pt x="12264" y="12843"/>
                </a:lnTo>
                <a:lnTo>
                  <a:pt x="12264" y="12551"/>
                </a:lnTo>
                <a:lnTo>
                  <a:pt x="12264" y="12259"/>
                </a:lnTo>
                <a:lnTo>
                  <a:pt x="9153" y="12259"/>
                </a:lnTo>
                <a:close/>
              </a:path>
              <a:path w="21600" h="21600" extrusionOk="0">
                <a:moveTo>
                  <a:pt x="21600" y="7589"/>
                </a:moveTo>
                <a:lnTo>
                  <a:pt x="17756" y="0"/>
                </a:lnTo>
                <a:lnTo>
                  <a:pt x="10800" y="0"/>
                </a:lnTo>
                <a:lnTo>
                  <a:pt x="3844" y="0"/>
                </a:lnTo>
                <a:lnTo>
                  <a:pt x="0" y="7589"/>
                </a:lnTo>
                <a:lnTo>
                  <a:pt x="0" y="10800"/>
                </a:lnTo>
                <a:lnTo>
                  <a:pt x="0" y="18097"/>
                </a:lnTo>
                <a:lnTo>
                  <a:pt x="1464" y="18097"/>
                </a:lnTo>
                <a:lnTo>
                  <a:pt x="1464" y="21600"/>
                </a:lnTo>
                <a:lnTo>
                  <a:pt x="10800" y="21600"/>
                </a:lnTo>
                <a:lnTo>
                  <a:pt x="19953" y="21600"/>
                </a:lnTo>
                <a:lnTo>
                  <a:pt x="19953" y="18097"/>
                </a:lnTo>
                <a:lnTo>
                  <a:pt x="21600" y="18097"/>
                </a:lnTo>
                <a:lnTo>
                  <a:pt x="21600" y="11092"/>
                </a:lnTo>
                <a:lnTo>
                  <a:pt x="21600" y="7589"/>
                </a:lnTo>
              </a:path>
              <a:path w="21600" h="21600" extrusionOk="0">
                <a:moveTo>
                  <a:pt x="1647" y="18097"/>
                </a:moveTo>
                <a:lnTo>
                  <a:pt x="6407" y="18097"/>
                </a:lnTo>
                <a:moveTo>
                  <a:pt x="19953" y="18097"/>
                </a:moveTo>
                <a:lnTo>
                  <a:pt x="15010" y="18097"/>
                </a:lnTo>
                <a:moveTo>
                  <a:pt x="0" y="7589"/>
                </a:moveTo>
                <a:lnTo>
                  <a:pt x="21417" y="7589"/>
                </a:lnTo>
                <a:lnTo>
                  <a:pt x="21600" y="7589"/>
                </a:lnTo>
              </a:path>
            </a:pathLst>
          </a:custGeom>
          <a:solidFill>
            <a:srgbClr val="FFFFCC"/>
          </a:solidFill>
          <a:ln w="9525">
            <a:solidFill>
              <a:srgbClr val="000000"/>
            </a:solidFill>
            <a:miter lim="800000"/>
            <a:headEnd/>
            <a:tailEnd/>
          </a:ln>
        </p:spPr>
        <p:txBody>
          <a:bodyPr/>
          <a:lstStyle/>
          <a:p>
            <a:endParaRPr lang="fr-F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412042616E6B204163636F756E7420436C617373"/>
</p:tagLst>
</file>

<file path=ppt/tags/tag2.xml><?xml version="1.0" encoding="utf-8"?>
<p:tagLst xmlns:a="http://schemas.openxmlformats.org/drawingml/2006/main" xmlns:r="http://schemas.openxmlformats.org/officeDocument/2006/relationships" xmlns:p="http://schemas.openxmlformats.org/presentationml/2006/main">
  <p:tag name="IPF" val="4C2C"/>
</p:tagLst>
</file>

<file path=ppt/tags/tag3.xml><?xml version="1.0" encoding="utf-8"?>
<p:tagLst xmlns:a="http://schemas.openxmlformats.org/drawingml/2006/main" xmlns:r="http://schemas.openxmlformats.org/officeDocument/2006/relationships" xmlns:p="http://schemas.openxmlformats.org/presentationml/2006/main">
  <p:tag name="IPF" val="522C"/>
</p:tagLst>
</file>

<file path=ppt/tags/tag4.xml><?xml version="1.0" encoding="utf-8"?>
<p:tagLst xmlns:a="http://schemas.openxmlformats.org/drawingml/2006/main" xmlns:r="http://schemas.openxmlformats.org/officeDocument/2006/relationships" xmlns:p="http://schemas.openxmlformats.org/presentationml/2006/main">
  <p:tag name="IPF" val="522C"/>
</p:tagLst>
</file>

<file path=ppt/tags/tag5.xml><?xml version="1.0" encoding="utf-8"?>
<p:tagLst xmlns:a="http://schemas.openxmlformats.org/drawingml/2006/main" xmlns:r="http://schemas.openxmlformats.org/officeDocument/2006/relationships" xmlns:p="http://schemas.openxmlformats.org/presentationml/2006/main">
  <p:tag name="IPF" val="4C2C5573696E6720416273747261637420436C6173736573"/>
</p:tagLst>
</file>

<file path=ppt/theme/theme1.xml><?xml version="1.0" encoding="utf-8"?>
<a:theme xmlns:a="http://schemas.openxmlformats.org/drawingml/2006/main" name="EPIC">
  <a:themeElements>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fontScheme name="Modèle par défa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Modèle par défaut 1">
        <a:dk1>
          <a:srgbClr val="000080"/>
        </a:dk1>
        <a:lt1>
          <a:srgbClr val="BAB600"/>
        </a:lt1>
        <a:dk2>
          <a:srgbClr val="FFFFFF"/>
        </a:dk2>
        <a:lt2>
          <a:srgbClr val="000000"/>
        </a:lt2>
        <a:accent1>
          <a:srgbClr val="FFFF66"/>
        </a:accent1>
        <a:accent2>
          <a:srgbClr val="B90117"/>
        </a:accent2>
        <a:accent3>
          <a:srgbClr val="D9D7AA"/>
        </a:accent3>
        <a:accent4>
          <a:srgbClr val="00006C"/>
        </a:accent4>
        <a:accent5>
          <a:srgbClr val="FFFFB8"/>
        </a:accent5>
        <a:accent6>
          <a:srgbClr val="A70114"/>
        </a:accent6>
        <a:hlink>
          <a:srgbClr val="3333FF"/>
        </a:hlink>
        <a:folHlink>
          <a:srgbClr val="6699FF"/>
        </a:folHlink>
      </a:clrScheme>
      <a:clrMap bg1="lt1" tx1="dk1" bg2="lt2" tx2="dk2" accent1="accent1" accent2="accent2" accent3="accent3" accent4="accent4" accent5="accent5" accent6="accent6" hlink="hlink" folHlink="folHlink"/>
    </a:extraClrScheme>
    <a:extraClrScheme>
      <a:clrScheme name="Modèle par défaut 2">
        <a:dk1>
          <a:srgbClr val="000080"/>
        </a:dk1>
        <a:lt1>
          <a:srgbClr val="BCD507"/>
        </a:lt1>
        <a:dk2>
          <a:srgbClr val="FFFFFF"/>
        </a:dk2>
        <a:lt2>
          <a:srgbClr val="000000"/>
        </a:lt2>
        <a:accent1>
          <a:srgbClr val="FFFF66"/>
        </a:accent1>
        <a:accent2>
          <a:srgbClr val="B90117"/>
        </a:accent2>
        <a:accent3>
          <a:srgbClr val="DAE7AA"/>
        </a:accent3>
        <a:accent4>
          <a:srgbClr val="00006C"/>
        </a:accent4>
        <a:accent5>
          <a:srgbClr val="FFFFB8"/>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
      <a:clrScheme name="Modèle par défaut 3">
        <a:dk1>
          <a:srgbClr val="000080"/>
        </a:dk1>
        <a:lt1>
          <a:srgbClr val="BCD507"/>
        </a:lt1>
        <a:dk2>
          <a:srgbClr val="FFFFFF"/>
        </a:dk2>
        <a:lt2>
          <a:srgbClr val="000000"/>
        </a:lt2>
        <a:accent1>
          <a:srgbClr val="FFFFCC"/>
        </a:accent1>
        <a:accent2>
          <a:srgbClr val="B90117"/>
        </a:accent2>
        <a:accent3>
          <a:srgbClr val="DAE7AA"/>
        </a:accent3>
        <a:accent4>
          <a:srgbClr val="00006C"/>
        </a:accent4>
        <a:accent5>
          <a:srgbClr val="FFFFE2"/>
        </a:accent5>
        <a:accent6>
          <a:srgbClr val="A70114"/>
        </a:accent6>
        <a:hlink>
          <a:srgbClr val="FFCCCC"/>
        </a:hlink>
        <a:folHlink>
          <a:srgbClr val="99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EPIC</Template>
  <TotalTime>5686</TotalTime>
  <Words>8539</Words>
  <Application>Microsoft Office PowerPoint</Application>
  <PresentationFormat>Affichage à l'écran (4:3)</PresentationFormat>
  <Paragraphs>1242</Paragraphs>
  <Slides>55</Slides>
  <Notes>55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55</vt:i4>
      </vt:variant>
    </vt:vector>
  </HeadingPairs>
  <TitlesOfParts>
    <vt:vector size="62" baseType="lpstr">
      <vt:lpstr>Arial</vt:lpstr>
      <vt:lpstr>AvantGarde Md BT</vt:lpstr>
      <vt:lpstr>Century Schoolbook</vt:lpstr>
      <vt:lpstr>Courier New</vt:lpstr>
      <vt:lpstr>Times New Roman</vt:lpstr>
      <vt:lpstr>Wingdings</vt:lpstr>
      <vt:lpstr>EPIC</vt:lpstr>
      <vt:lpstr>Définition de types de données utilisateur</vt:lpstr>
      <vt:lpstr>Qu’est-ce que l’orienté objet ?</vt:lpstr>
      <vt:lpstr>Les trois concepts principaux de l’OO</vt:lpstr>
      <vt:lpstr>Définir vos propres types de données</vt:lpstr>
      <vt:lpstr>UML</vt:lpstr>
      <vt:lpstr>Notation de classe en UML</vt:lpstr>
      <vt:lpstr>Définition de classes en C# </vt:lpstr>
      <vt:lpstr>Une classe CompteBancaire</vt:lpstr>
      <vt:lpstr>Utilisation de la classe CompteBancaire</vt:lpstr>
      <vt:lpstr>Données d’instance </vt:lpstr>
      <vt:lpstr>La classe object</vt:lpstr>
      <vt:lpstr>Redéfinir ToString()</vt:lpstr>
      <vt:lpstr>Nécessité des constructeurs</vt:lpstr>
      <vt:lpstr>Constructeur par défaut </vt:lpstr>
      <vt:lpstr>Surcharge des constructeurs</vt:lpstr>
      <vt:lpstr>Surcharge des constructeurs (suite)</vt:lpstr>
      <vt:lpstr>Définition des données</vt:lpstr>
      <vt:lpstr>La référence this </vt:lpstr>
      <vt:lpstr>Champs publics ?</vt:lpstr>
      <vt:lpstr>Implémentation des propriétés</vt:lpstr>
      <vt:lpstr>Implémentation des propriétés  (suite)</vt:lpstr>
      <vt:lpstr>À propos des propriétés</vt:lpstr>
      <vt:lpstr>Lourdeur des propriétés</vt:lpstr>
      <vt:lpstr>Propriétés auto-implémentées</vt:lpstr>
      <vt:lpstr>Propriétés vs. méthodes</vt:lpstr>
      <vt:lpstr>Initialiseurs d’objets</vt:lpstr>
      <vt:lpstr>Associations UML pour un Train</vt:lpstr>
      <vt:lpstr>List générique </vt:lpstr>
      <vt:lpstr>Héritage</vt:lpstr>
      <vt:lpstr>Analyse des wagons de marchandises</vt:lpstr>
      <vt:lpstr>Analyse des wagons de marchandises  (suite)</vt:lpstr>
      <vt:lpstr>Exemple d’héritage</vt:lpstr>
      <vt:lpstr>Exemple d’héritage  (suite)</vt:lpstr>
      <vt:lpstr>Initialisation de la classe de base</vt:lpstr>
      <vt:lpstr>Construction « par le haut »</vt:lpstr>
      <vt:lpstr>Syntaxe de constructeur de classe dérivée</vt:lpstr>
      <vt:lpstr>Points particuliers à connaître</vt:lpstr>
      <vt:lpstr>Analyse des wagons</vt:lpstr>
      <vt:lpstr>Définition de méthodes virtual/override </vt:lpstr>
      <vt:lpstr>Utilisation de la classe Citerne</vt:lpstr>
      <vt:lpstr>Objets dérivés et objets de base </vt:lpstr>
      <vt:lpstr>Utilisation des références sur Wagon</vt:lpstr>
      <vt:lpstr>Sous-typage : L’opérateur is</vt:lpstr>
      <vt:lpstr>L’opérateur as</vt:lpstr>
      <vt:lpstr>Classes abstraites</vt:lpstr>
      <vt:lpstr>Syntaxe des classes abstraites</vt:lpstr>
      <vt:lpstr>Références de type classe abstraite</vt:lpstr>
      <vt:lpstr>À propos des interfaces</vt:lpstr>
      <vt:lpstr>Notation UML</vt:lpstr>
      <vt:lpstr>Syntaxe et usage</vt:lpstr>
      <vt:lpstr>Identification par le comportement</vt:lpstr>
      <vt:lpstr>À propos des interfaces</vt:lpstr>
      <vt:lpstr>Surcharge d’opérateurs</vt:lpstr>
      <vt:lpstr>Définition de méthode pour une surcharge d’opérateur</vt:lpstr>
      <vt:lpstr>Exemple de surcharge d’opérateur</vt:lpstr>
    </vt:vector>
  </TitlesOfParts>
  <Company>Learning Tree International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Your Own Classes _x000c_</dc:title>
  <dc:creator>Greg Adams</dc:creator>
  <cp:lastModifiedBy>Cyril Vincent</cp:lastModifiedBy>
  <cp:revision>478</cp:revision>
  <cp:lastPrinted>2003-04-23T22:55:49Z</cp:lastPrinted>
  <dcterms:created xsi:type="dcterms:W3CDTF">2000-07-13T22:05:36Z</dcterms:created>
  <dcterms:modified xsi:type="dcterms:W3CDTF">2024-12-11T08:10:13Z</dcterms:modified>
</cp:coreProperties>
</file>