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7" r:id="rId3"/>
    <p:sldId id="268" r:id="rId4"/>
    <p:sldId id="311" r:id="rId5"/>
    <p:sldId id="347" r:id="rId6"/>
    <p:sldId id="331" r:id="rId7"/>
    <p:sldId id="346" r:id="rId8"/>
    <p:sldId id="262" r:id="rId9"/>
    <p:sldId id="263" r:id="rId10"/>
    <p:sldId id="273" r:id="rId11"/>
    <p:sldId id="265" r:id="rId12"/>
    <p:sldId id="274" r:id="rId13"/>
    <p:sldId id="284" r:id="rId14"/>
    <p:sldId id="269" r:id="rId15"/>
    <p:sldId id="348" r:id="rId16"/>
    <p:sldId id="275" r:id="rId17"/>
    <p:sldId id="349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B96839-9C32-D25F-FBCB-160DDCDE8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8790E-E869-4241-83D8-3EC325884442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6EFB2F0B-A649-A18F-EF20-9F0671556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9ED4DA-885E-0A75-51CA-788E3E027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1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756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30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494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0479"/>
            <a:ext cx="3810000" cy="2151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&lt;*s*o*u*r*c*e*&gt;*9*7*7*c*1*-*5*-*6*0*&lt;*/*s*o*u*r*c*e*&gt;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0479"/>
            <a:ext cx="3810000" cy="2151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&lt;*s*o*u*r*c*e*&gt;*9*7*7*c*1*-*5*-*6*1*&lt;*/*s*o*u*r*c*e*&gt;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1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E7AD5F-46FF-29B8-269B-40C9555E0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E4E8B-81E6-46D2-9526-197A6AF0B6D8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74896600-6444-C8C3-02F0-7376352CC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C9CEB25-07A8-AABC-A94E-DC6D8179A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8B5A21-B86C-2EA4-5EB8-B59E5748B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D42A9-214F-437A-A2E8-171D48E955A0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BA5674BE-2E21-82FF-0438-35BFDAD2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774AE081-4457-99B0-E67F-D992D7F15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GB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ASP.NET MVC Development Process</a:t>
            </a:r>
          </a:p>
          <a:p>
            <a:r>
              <a:rPr lang="en-US"/>
              <a:t>Direction: Left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To put some structure I have labelled this a 3 step process and then walk them through an example.</a:t>
            </a:r>
          </a:p>
          <a:p>
            <a:endParaRPr lang="en-US"/>
          </a:p>
          <a:p>
            <a:r>
              <a:rPr lang="en-US"/>
              <a:t>The slides do video categories, the exercise does music categories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01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/>
              <a:t>Jogger text: Step 1: Sketch the Application Flow and  HTML Screens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Make sure you set the scene.</a:t>
            </a:r>
          </a:p>
          <a:p>
            <a:endParaRPr lang="en-US"/>
          </a:p>
          <a:p>
            <a:r>
              <a:rPr lang="en-US"/>
              <a:t>We will walk through a  code fragment that when requested will display the categories of </a:t>
            </a:r>
          </a:p>
          <a:p>
            <a:r>
              <a:rPr lang="en-US"/>
              <a:t>Video recordings.</a:t>
            </a:r>
          </a:p>
          <a:p>
            <a:endParaRPr lang="en-US"/>
          </a:p>
          <a:p>
            <a:r>
              <a:rPr lang="en-US"/>
              <a:t>In the exercise they will repeat this but for the music section of rainforest.</a:t>
            </a:r>
          </a:p>
          <a:p>
            <a:endParaRPr lang="en-US"/>
          </a:p>
          <a:p>
            <a:r>
              <a:rPr lang="en-US"/>
              <a:t>Highlight Video tab, on clicking the link request will be processed by VideoController which will fetch data and pass it to  view page Categories.aspx</a:t>
            </a:r>
          </a:p>
          <a:p>
            <a:endParaRPr lang="en-US"/>
          </a:p>
          <a:p>
            <a:r>
              <a:rPr lang="en-US"/>
              <a:t>Ask them the question, where will controller get data  from ?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1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&lt;*s*o*u*r*c*e*&gt;*9*7*7*b*1*-*1*-*1*7*&lt;*/*s*o*u*r*c*e*&gt;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65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9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Controller Class Selection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This is covered in much more detail later on in the course.</a:t>
            </a:r>
          </a:p>
          <a:p>
            <a:endParaRPr lang="en-US"/>
          </a:p>
          <a:p>
            <a:r>
              <a:rPr lang="en-US"/>
              <a:t>At this stage just want them to understand that URL’s are always Controller/Action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87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/>
              </a:rPr>
              <a:t>&lt;*s*o*u*r*c*e*&gt;*9*7*7*b*1*-*2*-*8*&lt;*/*s*o*u*r*c*e*&gt;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Jogger text: Controller Class Selection</a:t>
            </a:r>
          </a:p>
          <a:p>
            <a:r>
              <a:rPr lang="en-US"/>
              <a:t>Direction: Right</a:t>
            </a:r>
          </a:p>
          <a:p>
            <a:r>
              <a:rPr lang="en-US"/>
              <a:t>Instructor notes:</a:t>
            </a:r>
          </a:p>
          <a:p>
            <a:r>
              <a:rPr lang="en-US"/>
              <a:t>This is covered in much more detail later on in the course.</a:t>
            </a:r>
          </a:p>
          <a:p>
            <a:endParaRPr lang="en-US"/>
          </a:p>
          <a:p>
            <a:r>
              <a:rPr lang="en-US"/>
              <a:t>At this stage just want them to understand that URL’s are always Controller/Action</a:t>
            </a:r>
          </a:p>
          <a:p>
            <a:endParaRPr lang="en-US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79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Présentation d’ASP.NET </a:t>
            </a:r>
            <a:r>
              <a:rPr lang="fr-FR" dirty="0" err="1"/>
              <a:t>Core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du projet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00" y="1312863"/>
            <a:ext cx="4712730" cy="2313454"/>
          </a:xfrm>
        </p:spPr>
        <p:txBody>
          <a:bodyPr/>
          <a:lstStyle/>
          <a:p>
            <a:r>
              <a:rPr lang="fr-FR" noProof="0" dirty="0"/>
              <a:t>Visual Studio crée une structure de projet par défaut</a:t>
            </a:r>
          </a:p>
          <a:p>
            <a:r>
              <a:rPr lang="fr-FR" dirty="0"/>
              <a:t>L</a:t>
            </a:r>
            <a:r>
              <a:rPr lang="fr-FR" noProof="0" dirty="0"/>
              <a:t>es répertoires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Models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Views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Controllers</a:t>
            </a:r>
          </a:p>
          <a:p>
            <a:pPr marL="687387" lvl="1" indent="-342900">
              <a:buFont typeface="+mj-lt"/>
              <a:buAutoNum type="arabicPeriod"/>
            </a:pPr>
            <a:endParaRPr lang="fr-FR" noProof="0" dirty="0"/>
          </a:p>
        </p:txBody>
      </p:sp>
      <p:pic>
        <p:nvPicPr>
          <p:cNvPr id="7" name="Picture 6" descr="1-17.JPG"/>
          <p:cNvPicPr>
            <a:picLocks noChangeAspect="1"/>
          </p:cNvPicPr>
          <p:nvPr/>
        </p:nvPicPr>
        <p:blipFill>
          <a:blip r:embed="rId4" cstate="print"/>
          <a:srcRect r="61413"/>
          <a:stretch>
            <a:fillRect/>
          </a:stretch>
        </p:blipFill>
        <p:spPr bwMode="gray">
          <a:xfrm>
            <a:off x="5010156" y="1312863"/>
            <a:ext cx="2646316" cy="4867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Tâches de la classe contrôleur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646878"/>
          </a:xfrm>
        </p:spPr>
        <p:txBody>
          <a:bodyPr/>
          <a:lstStyle/>
          <a:p>
            <a:r>
              <a:rPr lang="fr-FR" sz="2000" noProof="0" dirty="0"/>
              <a:t>Contrôle la façon dont les utilisateurs interagissent avec l'application</a:t>
            </a:r>
          </a:p>
          <a:p>
            <a:pPr lvl="1"/>
            <a:r>
              <a:rPr lang="fr-FR" sz="1800" noProof="0" dirty="0"/>
              <a:t>Point d'entrée de l'application</a:t>
            </a:r>
          </a:p>
          <a:p>
            <a:r>
              <a:rPr lang="fr-FR" sz="2000" noProof="0" dirty="0"/>
              <a:t>Contient la logique du flux de contrôle de l'application</a:t>
            </a:r>
          </a:p>
          <a:p>
            <a:pPr lvl="1"/>
            <a:r>
              <a:rPr lang="fr-FR" sz="1800" noProof="0" dirty="0"/>
              <a:t>Pas la logique métier!</a:t>
            </a:r>
          </a:p>
          <a:p>
            <a:pPr lvl="1"/>
            <a:r>
              <a:rPr lang="fr-FR" sz="1800" noProof="0" dirty="0"/>
              <a:t>Pas de code lié à la vue, c'est-à-dire, pas de génération de HTML</a:t>
            </a:r>
          </a:p>
          <a:p>
            <a:r>
              <a:rPr lang="fr-FR" sz="2000" noProof="0" dirty="0"/>
              <a:t>Interagit avec le </a:t>
            </a:r>
            <a:r>
              <a:rPr lang="fr-FR" sz="2000" i="1" noProof="0" dirty="0">
                <a:latin typeface="Century Schoolbook" pitchFamily="18" charset="0"/>
              </a:rPr>
              <a:t>modèle</a:t>
            </a:r>
            <a:r>
              <a:rPr lang="fr-FR" sz="2000" noProof="0" dirty="0"/>
              <a:t> pour les calculs ou l'accès aux données</a:t>
            </a:r>
          </a:p>
          <a:p>
            <a:r>
              <a:rPr lang="fr-FR" sz="2000" noProof="0" dirty="0"/>
              <a:t>Détermine quelle </a:t>
            </a:r>
            <a:r>
              <a:rPr lang="fr-FR" sz="2000" i="1" noProof="0" dirty="0">
                <a:latin typeface="Century Schoolbook" pitchFamily="18" charset="0"/>
              </a:rPr>
              <a:t>vue</a:t>
            </a:r>
            <a:r>
              <a:rPr lang="fr-FR" sz="2000" noProof="0" dirty="0"/>
              <a:t> doit </a:t>
            </a:r>
            <a:r>
              <a:rPr lang="fr-FR" sz="2000" dirty="0"/>
              <a:t>afficher la réponse</a:t>
            </a:r>
            <a:endParaRPr lang="fr-FR" sz="2000" noProof="0" dirty="0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2201223" y="4273647"/>
            <a:ext cx="4869795" cy="1392236"/>
            <a:chOff x="1935713" y="4031041"/>
            <a:chExt cx="4869795" cy="1392236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gray">
            <a:xfrm>
              <a:off x="3209925" y="4221343"/>
              <a:ext cx="1261884" cy="3693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Contrôleur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gray">
            <a:xfrm>
              <a:off x="5864225" y="4221343"/>
              <a:ext cx="941283" cy="36933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Modèle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gray">
            <a:xfrm>
              <a:off x="3547645" y="5053945"/>
              <a:ext cx="586443" cy="369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Vue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gray">
            <a:xfrm>
              <a:off x="1935713" y="4031041"/>
              <a:ext cx="1184940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Demande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1935713" y="4809124"/>
              <a:ext cx="1107996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dirty="0"/>
                <a:t>Réponse</a:t>
              </a:r>
            </a:p>
          </p:txBody>
        </p:sp>
        <p:cxnSp>
          <p:nvCxnSpPr>
            <p:cNvPr id="14" name="Straight Arrow Connector 13"/>
            <p:cNvCxnSpPr>
              <a:stCxn id="5" idx="1"/>
              <a:endCxn id="4" idx="3"/>
            </p:cNvCxnSpPr>
            <p:nvPr/>
          </p:nvCxnSpPr>
          <p:spPr bwMode="gray">
            <a:xfrm flipH="1">
              <a:off x="4471809" y="4406009"/>
              <a:ext cx="139241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 bwMode="gray">
            <a:xfrm>
              <a:off x="3840867" y="4590675"/>
              <a:ext cx="0" cy="4632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>
              <a:endCxn id="4" idx="1"/>
            </p:cNvCxnSpPr>
            <p:nvPr/>
          </p:nvCxnSpPr>
          <p:spPr bwMode="gray">
            <a:xfrm>
              <a:off x="2435365" y="4406009"/>
              <a:ext cx="7745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>
              <a:stCxn id="6" idx="1"/>
            </p:cNvCxnSpPr>
            <p:nvPr/>
          </p:nvCxnSpPr>
          <p:spPr bwMode="gray">
            <a:xfrm flipH="1">
              <a:off x="2435365" y="5238611"/>
              <a:ext cx="111228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 la classe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40" y="1294316"/>
            <a:ext cx="8734926" cy="2616101"/>
          </a:xfrm>
        </p:spPr>
        <p:txBody>
          <a:bodyPr/>
          <a:lstStyle/>
          <a:p>
            <a:r>
              <a:rPr lang="fr-FR" noProof="0" dirty="0"/>
              <a:t>La classe contrôleur contient des méthodes </a:t>
            </a:r>
            <a:r>
              <a:rPr lang="fr-FR" i="1" dirty="0">
                <a:latin typeface="Century Schoolbook" pitchFamily="18" charset="0"/>
              </a:rPr>
              <a:t>d'</a:t>
            </a:r>
            <a:r>
              <a:rPr lang="fr-FR" i="1" noProof="0" dirty="0">
                <a:latin typeface="Century Schoolbook" pitchFamily="18" charset="0"/>
              </a:rPr>
              <a:t>action</a:t>
            </a:r>
            <a:endParaRPr lang="fr-FR" noProof="0" dirty="0"/>
          </a:p>
          <a:p>
            <a:pPr lvl="1"/>
            <a:r>
              <a:rPr lang="fr-FR" noProof="0" dirty="0"/>
              <a:t>Les méthodes d'action traitent les demandes entrantes</a:t>
            </a:r>
          </a:p>
          <a:p>
            <a:pPr lvl="1"/>
            <a:r>
              <a:rPr lang="fr-FR" noProof="0" dirty="0"/>
              <a:t>Le contrôleur peut avoir un nombre quelconque de méthodes d'action</a:t>
            </a:r>
          </a:p>
          <a:p>
            <a:r>
              <a:rPr lang="fr-FR" noProof="0" dirty="0"/>
              <a:t>Chaque URL de demande est mappée à une méthode d'action du contrôleur</a:t>
            </a:r>
          </a:p>
          <a:p>
            <a:pPr lvl="1"/>
            <a:r>
              <a:rPr lang="fr-FR" noProof="0" dirty="0"/>
              <a:t>L'</a:t>
            </a:r>
            <a:r>
              <a:rPr lang="fr-FR" dirty="0"/>
              <a:t>URL d'une demande est construite en combinant le nom du contrôleur et celui de l'action</a:t>
            </a:r>
            <a:endParaRPr lang="fr-FR" noProof="0" dirty="0"/>
          </a:p>
          <a:p>
            <a:pPr lvl="1"/>
            <a:r>
              <a:rPr lang="fr-FR" noProof="0" dirty="0"/>
              <a:t>Sa structure est définie par les règles de routage de l'application</a:t>
            </a:r>
          </a:p>
          <a:p>
            <a:pPr lvl="2"/>
            <a:r>
              <a:rPr lang="fr-FR" noProof="0" dirty="0"/>
              <a:t>ASP.NET MVC fournit </a:t>
            </a:r>
            <a:r>
              <a:rPr lang="fr-FR" dirty="0"/>
              <a:t>des règles de routage par défaut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 la classe du contrôleur</a:t>
            </a:r>
            <a:br>
              <a:rPr lang="fr-FR" noProof="0" dirty="0"/>
            </a:br>
            <a:r>
              <a:rPr lang="fr-FR" noProof="0" dirty="0"/>
              <a:t>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40" y="1306673"/>
            <a:ext cx="8734926" cy="4416594"/>
          </a:xfrm>
        </p:spPr>
        <p:txBody>
          <a:bodyPr/>
          <a:lstStyle/>
          <a:p>
            <a:r>
              <a:rPr lang="fr-FR" sz="2000" noProof="0" dirty="0"/>
              <a:t>Structure générale des URL avec les règles de routage par défaut:</a:t>
            </a:r>
          </a:p>
          <a:p>
            <a:endParaRPr lang="fr-FR" sz="2000" noProof="0" dirty="0"/>
          </a:p>
          <a:p>
            <a:endParaRPr lang="fr-FR" sz="2000" noProof="0" dirty="0"/>
          </a:p>
          <a:p>
            <a:r>
              <a:rPr lang="fr-FR" sz="2000" noProof="0" dirty="0"/>
              <a:t>Pour l'URL suivante:</a:t>
            </a:r>
          </a:p>
          <a:p>
            <a:pPr lvl="1"/>
            <a:endParaRPr lang="fr-FR" sz="1800" noProof="0" dirty="0"/>
          </a:p>
          <a:p>
            <a:pPr lvl="1"/>
            <a:r>
              <a:rPr lang="fr-FR" sz="1800" noProof="0" dirty="0"/>
              <a:t>La demande est traitée par la méthode d'action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fr-FR" sz="1800" noProof="0" dirty="0"/>
              <a:t> de la classe contrôleur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XController</a:t>
            </a:r>
          </a:p>
          <a:p>
            <a:pPr lvl="1"/>
            <a:r>
              <a:rPr lang="fr-FR" sz="1800" noProof="0" dirty="0">
                <a:cs typeface="Courier New" pitchFamily="49" charset="0"/>
              </a:rPr>
              <a:t>L'URL contient le nom de la classe du contrôleur sans le mot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lvl="1"/>
            <a:endParaRPr lang="fr-FR" sz="1800" noProof="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noProof="0" dirty="0">
                <a:cs typeface="Courier New" pitchFamily="49" charset="0"/>
              </a:rPr>
              <a:t>Quel est le nom de la classe </a:t>
            </a:r>
            <a:r>
              <a:rPr lang="fr-FR" sz="2000" dirty="0">
                <a:cs typeface="Courier New" pitchFamily="49" charset="0"/>
              </a:rPr>
              <a:t>contrôleur et de la  méthode d'action qui traite l'URL suivante ?</a:t>
            </a:r>
            <a:endParaRPr lang="fr-FR" sz="2000" noProof="0" dirty="0"/>
          </a:p>
          <a:p>
            <a:pPr>
              <a:buNone/>
            </a:pPr>
            <a:r>
              <a:rPr lang="fr-FR" sz="2000" noProof="0" dirty="0"/>
              <a:t>    ____________________________________________________________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71521" y="2682997"/>
            <a:ext cx="240642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/X/Y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239243" y="1828748"/>
            <a:ext cx="6479659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/NomClasseContrôleur/NomMéthodeAction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350899" y="4987137"/>
            <a:ext cx="4134465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t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http://NomHôte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/Video/Categories</a:t>
            </a:r>
          </a:p>
        </p:txBody>
      </p:sp>
      <p:grpSp>
        <p:nvGrpSpPr>
          <p:cNvPr id="7" name="Group 1326"/>
          <p:cNvGrpSpPr>
            <a:grpSpLocks/>
          </p:cNvGrpSpPr>
          <p:nvPr/>
        </p:nvGrpSpPr>
        <p:grpSpPr bwMode="gray">
          <a:xfrm>
            <a:off x="181264" y="4593401"/>
            <a:ext cx="374650" cy="269875"/>
            <a:chOff x="590" y="209"/>
            <a:chExt cx="236" cy="170"/>
          </a:xfrm>
        </p:grpSpPr>
        <p:sp>
          <p:nvSpPr>
            <p:cNvPr id="8" name="Oval 1327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Freeform 1328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1329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Freeform 1330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Étape 2 : </a:t>
            </a:r>
            <a:r>
              <a:rPr lang="fr-FR" dirty="0"/>
              <a:t>Développer la classe du contrôleur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4308872"/>
          </a:xfrm>
        </p:spPr>
        <p:txBody>
          <a:bodyPr/>
          <a:lstStyle/>
          <a:p>
            <a:r>
              <a:rPr lang="fr-FR" sz="2000" noProof="0" dirty="0"/>
              <a:t>Étend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System.Web.Mvc.Controller</a:t>
            </a:r>
          </a:p>
          <a:p>
            <a:pPr lvl="1"/>
            <a:r>
              <a:rPr lang="fr-FR" sz="1800" noProof="0" dirty="0">
                <a:cs typeface="Courier New" pitchFamily="49" charset="0"/>
              </a:rPr>
              <a:t>Le nom doit se terminer par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pPr lvl="1"/>
            <a:r>
              <a:rPr lang="fr-FR" sz="1800" noProof="0" dirty="0"/>
              <a:t>A une ou plusieurs méthodes </a:t>
            </a:r>
            <a:r>
              <a:rPr lang="fr-FR" sz="1800" i="1" noProof="0" dirty="0">
                <a:latin typeface="Century Schoolbook" pitchFamily="18" charset="0"/>
              </a:rPr>
              <a:t>d'action</a:t>
            </a:r>
            <a:endParaRPr lang="fr-FR" sz="1800" noProof="0" dirty="0"/>
          </a:p>
          <a:p>
            <a:r>
              <a:rPr lang="fr-FR" sz="2000" noProof="0" dirty="0"/>
              <a:t>Les méthodes d'action traitent les demandes</a:t>
            </a:r>
          </a:p>
          <a:p>
            <a:pPr lvl="1"/>
            <a:r>
              <a:rPr lang="fr-FR" sz="1800" dirty="0"/>
              <a:t>Leurs tâches comprennent</a:t>
            </a:r>
            <a:endParaRPr lang="fr-FR" sz="1800" noProof="0" dirty="0"/>
          </a:p>
          <a:p>
            <a:pPr lvl="2"/>
            <a:r>
              <a:rPr lang="fr-FR" sz="1600" noProof="0" dirty="0"/>
              <a:t>Déléguer les calculs et l'obtention des données demandées au modèle</a:t>
            </a:r>
          </a:p>
          <a:p>
            <a:pPr lvl="2"/>
            <a:r>
              <a:rPr lang="fr-FR" sz="1600" noProof="0" dirty="0"/>
              <a:t>Sélectionner la vue appropriée pour afficher la réponse</a:t>
            </a:r>
          </a:p>
          <a:p>
            <a:pPr lvl="2"/>
            <a:r>
              <a:rPr lang="fr-FR" sz="1600" noProof="0" dirty="0"/>
              <a:t>Rendre les données disponibles à la vue sélectionnée</a:t>
            </a:r>
          </a:p>
          <a:p>
            <a:pPr lvl="1"/>
            <a:r>
              <a:rPr lang="fr-FR" sz="1800" noProof="0" dirty="0"/>
              <a:t>Les tâches </a:t>
            </a:r>
            <a:r>
              <a:rPr lang="fr-FR" sz="1800" i="1" noProof="0" dirty="0">
                <a:latin typeface="Century Schoolbook" pitchFamily="18" charset="0"/>
              </a:rPr>
              <a:t>ne comprennent pas</a:t>
            </a:r>
            <a:endParaRPr lang="fr-FR" sz="1800" noProof="0" dirty="0"/>
          </a:p>
          <a:p>
            <a:pPr lvl="2"/>
            <a:r>
              <a:rPr lang="fr-FR" sz="1600" noProof="0" dirty="0"/>
              <a:t>Effectuer des calculs ou accéder directement à la base de données</a:t>
            </a:r>
          </a:p>
          <a:p>
            <a:r>
              <a:rPr lang="fr-FR" sz="2000" noProof="0" dirty="0"/>
              <a:t>La valeur de retour de la méthode d'action est de type </a:t>
            </a:r>
            <a:r>
              <a:rPr lang="fr-FR" sz="2000" noProof="0" dirty="0">
                <a:latin typeface="Courier New" pitchFamily="49" charset="0"/>
                <a:cs typeface="Courier New" pitchFamily="49" charset="0"/>
              </a:rPr>
              <a:t>ActionResult</a:t>
            </a:r>
          </a:p>
          <a:p>
            <a:pPr lvl="1"/>
            <a:r>
              <a:rPr lang="fr-FR" sz="1800" noProof="0" dirty="0"/>
              <a:t>Représente les données à renvoyer au demandeur</a:t>
            </a:r>
          </a:p>
          <a:p>
            <a:pPr lvl="1"/>
            <a:r>
              <a:rPr lang="fr-FR" sz="1800" noProof="0" dirty="0"/>
              <a:t>La classe contrôleur a la méthode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View()</a:t>
            </a:r>
            <a:r>
              <a:rPr lang="fr-FR" sz="1800" noProof="0" dirty="0"/>
              <a:t> qui renvoie un </a:t>
            </a:r>
            <a:r>
              <a:rPr lang="fr-FR" sz="1800" noProof="0" dirty="0">
                <a:latin typeface="Courier New" pitchFamily="49" charset="0"/>
                <a:cs typeface="Courier New" pitchFamily="49" charset="0"/>
              </a:rPr>
              <a:t>ActionResult</a:t>
            </a:r>
            <a:endParaRPr lang="fr-FR" sz="1800" noProof="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Ajouter une classe contrôleur à la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3093154"/>
          </a:xfrm>
        </p:spPr>
        <p:txBody>
          <a:bodyPr/>
          <a:lstStyle/>
          <a:p>
            <a:r>
              <a:rPr lang="fr-FR" noProof="0" dirty="0">
                <a:solidFill>
                  <a:schemeClr val="tx1"/>
                </a:solidFill>
              </a:rPr>
              <a:t>Pour </a:t>
            </a:r>
            <a:r>
              <a:rPr lang="fr-FR" noProof="0" dirty="0" err="1">
                <a:solidFill>
                  <a:schemeClr val="tx1"/>
                </a:solidFill>
              </a:rPr>
              <a:t>cré</a:t>
            </a:r>
            <a:r>
              <a:rPr lang="fr-FR" dirty="0">
                <a:solidFill>
                  <a:schemeClr val="tx1"/>
                </a:solidFill>
              </a:rPr>
              <a:t>er u</a:t>
            </a:r>
            <a:r>
              <a:rPr lang="fr-FR" noProof="0" dirty="0">
                <a:solidFill>
                  <a:schemeClr val="tx1"/>
                </a:solidFill>
              </a:rPr>
              <a:t>ne nouvelle classe contrôleur et l’ajouter au projet</a:t>
            </a:r>
          </a:p>
          <a:p>
            <a:pPr marL="687387" lvl="1" indent="-342900">
              <a:buFont typeface="+mj-lt"/>
              <a:buAutoNum type="arabicPeriod"/>
            </a:pPr>
            <a:r>
              <a:rPr lang="fr-FR" noProof="0" dirty="0"/>
              <a:t>Sélectionner le répertoire </a:t>
            </a:r>
            <a:r>
              <a:rPr lang="fr-FR" noProof="0" dirty="0">
                <a:latin typeface="+mj-lt"/>
                <a:cs typeface="Courier New" pitchFamily="49" charset="0"/>
              </a:rPr>
              <a:t>Controllers</a:t>
            </a:r>
            <a:r>
              <a:rPr lang="fr-FR" noProof="0" dirty="0"/>
              <a:t> dans l’explorateur de solutions</a:t>
            </a:r>
          </a:p>
          <a:p>
            <a:pPr marL="1019175" lvl="2" indent="-222250"/>
            <a:r>
              <a:rPr lang="fr-FR" noProof="0" dirty="0"/>
              <a:t>Cliquer droit </a:t>
            </a:r>
            <a:r>
              <a:rPr lang="fr-FR" dirty="0"/>
              <a:t>et sélectionner</a:t>
            </a:r>
            <a:r>
              <a:rPr lang="fr-FR" noProof="0" dirty="0"/>
              <a:t> Add | Controller</a:t>
            </a:r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>
              <a:buNone/>
            </a:pPr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  <a:p>
            <a:pPr marL="1019175" lvl="2" indent="-342900"/>
            <a:endParaRPr lang="fr-FR" b="1" noProof="0" dirty="0"/>
          </a:p>
        </p:txBody>
      </p:sp>
      <p:pic>
        <p:nvPicPr>
          <p:cNvPr id="4" name="Picture 3" descr="2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4077072"/>
            <a:ext cx="3752850" cy="1590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 contrôleur (C</a:t>
            </a:r>
            <a:r>
              <a:rPr lang="fr-FR" noProof="0" dirty="0"/>
              <a:t>#)</a:t>
            </a:r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274991" y="960108"/>
            <a:ext cx="7828879" cy="5583927"/>
            <a:chOff x="288759" y="717502"/>
            <a:chExt cx="7828879" cy="5583927"/>
          </a:xfrm>
        </p:grpSpPr>
        <p:sp>
          <p:nvSpPr>
            <p:cNvPr id="4" name="TextBox 3"/>
            <p:cNvSpPr txBox="1"/>
            <p:nvPr/>
          </p:nvSpPr>
          <p:spPr bwMode="gray">
            <a:xfrm>
              <a:off x="288759" y="1756592"/>
              <a:ext cx="7713971" cy="35394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  <a:effectLst>
              <a:outerShdw dist="50800" dir="2700000" algn="ctr" rotWithShape="0">
                <a:schemeClr val="tx1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public class Video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Controller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: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Controller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private IVideoSearchService _videoSearchService;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public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ActionResult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Categories()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{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IList&lt;VideoCategory&gt; categories = 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              _videoSearchService.GetVideoCategories();</a:t>
              </a:r>
            </a:p>
            <a:p>
              <a:endParaRPr lang="en-GB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   return </a:t>
              </a:r>
              <a:r>
                <a:rPr lang="en-GB" sz="1600" b="1" dirty="0">
                  <a:latin typeface="Courier New" pitchFamily="49" charset="0"/>
                  <a:cs typeface="Courier New" pitchFamily="49" charset="0"/>
                </a:rPr>
                <a:t>View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("Categories", categories);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Rectangular Callout 4"/>
            <p:cNvSpPr/>
            <p:nvPr/>
          </p:nvSpPr>
          <p:spPr bwMode="gray">
            <a:xfrm>
              <a:off x="806110" y="5378099"/>
              <a:ext cx="1540043" cy="923330"/>
            </a:xfrm>
            <a:prstGeom prst="wedgeRectCallout">
              <a:avLst>
                <a:gd name="adj1" fmla="val 42448"/>
                <a:gd name="adj2" fmla="val -112264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/>
                <a:t>Génère </a:t>
              </a:r>
              <a:r>
                <a:rPr lang="fr-FR" sz="1800" dirty="0">
                  <a:latin typeface="Courier New" pitchFamily="49" charset="0"/>
                  <a:cs typeface="Courier New" pitchFamily="49" charset="0"/>
                </a:rPr>
                <a:t>ActionResult</a:t>
              </a:r>
              <a:r>
                <a:rPr lang="fr-FR" sz="1800" dirty="0"/>
                <a:t> </a:t>
              </a:r>
              <a:endPara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ular Callout 5"/>
            <p:cNvSpPr/>
            <p:nvPr/>
          </p:nvSpPr>
          <p:spPr bwMode="gray">
            <a:xfrm>
              <a:off x="5265878" y="5337993"/>
              <a:ext cx="2851760" cy="707886"/>
            </a:xfrm>
            <a:prstGeom prst="wedgeRectCallout">
              <a:avLst>
                <a:gd name="adj1" fmla="val -30989"/>
                <a:gd name="adj2" fmla="val -116863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/>
                <a:t>Passage des données à la vue</a:t>
              </a:r>
              <a:endPara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ular Callout 8"/>
            <p:cNvSpPr/>
            <p:nvPr/>
          </p:nvSpPr>
          <p:spPr bwMode="gray">
            <a:xfrm>
              <a:off x="3774023" y="717502"/>
              <a:ext cx="3497238" cy="646331"/>
            </a:xfrm>
            <a:prstGeom prst="wedgeRectCallout">
              <a:avLst>
                <a:gd name="adj1" fmla="val -53179"/>
                <a:gd name="adj2" fmla="val 128956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800" dirty="0"/>
                <a:t>Convention de dénomination obligatoire</a:t>
              </a:r>
              <a:endPara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ular Callout 9"/>
            <p:cNvSpPr/>
            <p:nvPr/>
          </p:nvSpPr>
          <p:spPr bwMode="gray">
            <a:xfrm>
              <a:off x="3120246" y="5370077"/>
              <a:ext cx="1328362" cy="707886"/>
            </a:xfrm>
            <a:prstGeom prst="wedgeRectCallout">
              <a:avLst>
                <a:gd name="adj1" fmla="val -30989"/>
                <a:gd name="adj2" fmla="val -116863"/>
              </a:avLst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 dirty="0"/>
                <a:t>Nom de la vue</a:t>
              </a:r>
              <a:endPara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de la 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864600" cy="3585597"/>
          </a:xfrm>
        </p:spPr>
        <p:txBody>
          <a:bodyPr/>
          <a:lstStyle/>
          <a:p>
            <a:r>
              <a:rPr lang="fr-FR" noProof="0" dirty="0"/>
              <a:t>La vue reçoit les données du contrôleur et les met en forme pour l’affichage</a:t>
            </a:r>
          </a:p>
          <a:p>
            <a:pPr lvl="1"/>
            <a:r>
              <a:rPr lang="fr-FR" noProof="0" dirty="0"/>
              <a:t>Contient du balisage HTML et des fragments de code (appelés scripts)</a:t>
            </a:r>
          </a:p>
          <a:p>
            <a:pPr lvl="1"/>
            <a:r>
              <a:rPr lang="fr-FR" noProof="0" dirty="0"/>
              <a:t>Doit </a:t>
            </a:r>
            <a:r>
              <a:rPr lang="fr-FR" dirty="0"/>
              <a:t>être placée dans le dossier</a:t>
            </a:r>
            <a:r>
              <a:rPr lang="fr-FR" noProof="0" dirty="0"/>
              <a:t> Views de l’application</a:t>
            </a:r>
          </a:p>
          <a:p>
            <a:r>
              <a:rPr lang="fr-FR" noProof="0" dirty="0"/>
              <a:t>Les données passées par le contrôleur sont disponibles via la propriété </a:t>
            </a:r>
            <a:r>
              <a:rPr lang="fr-FR" noProof="0" dirty="0">
                <a:latin typeface="Courier New" pitchFamily="49" charset="0"/>
                <a:cs typeface="Courier New" pitchFamily="49" charset="0"/>
              </a:rPr>
              <a:t>Model</a:t>
            </a:r>
            <a:r>
              <a:rPr lang="fr-FR" noProof="0" dirty="0"/>
              <a:t> de la vue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Vues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041585"/>
          </a:xfrm>
        </p:spPr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Les vues sont des pages HTML avec des extraits de code incorporés</a:t>
            </a:r>
          </a:p>
          <a:p>
            <a:r>
              <a:rPr lang="fr-FR" sz="2000" dirty="0">
                <a:solidFill>
                  <a:schemeClr val="tx1"/>
                </a:solidFill>
              </a:rPr>
              <a:t>Le code est incorporé avec le caractère @</a:t>
            </a:r>
          </a:p>
          <a:p>
            <a:pPr lvl="1"/>
            <a:r>
              <a:rPr lang="fr-FR" sz="1800" dirty="0">
                <a:solidFill>
                  <a:schemeClr val="tx1"/>
                </a:solidFill>
              </a:rPr>
              <a:t>Le moteur </a:t>
            </a:r>
            <a:r>
              <a:rPr lang="fr-FR" sz="1800" dirty="0" err="1">
                <a:solidFill>
                  <a:schemeClr val="tx1"/>
                </a:solidFill>
              </a:rPr>
              <a:t>Razor</a:t>
            </a:r>
            <a:r>
              <a:rPr lang="fr-FR" sz="1800" dirty="0">
                <a:solidFill>
                  <a:schemeClr val="tx1"/>
                </a:solidFill>
              </a:rPr>
              <a:t> analyse le code </a:t>
            </a:r>
          </a:p>
          <a:p>
            <a:r>
              <a:rPr lang="fr-FR" sz="2000" dirty="0">
                <a:solidFill>
                  <a:schemeClr val="tx1"/>
                </a:solidFill>
              </a:rPr>
              <a:t>Les fichiers de vue ont une </a:t>
            </a:r>
            <a:r>
              <a:rPr lang="fr-FR" sz="2000" dirty="0" err="1">
                <a:solidFill>
                  <a:schemeClr val="tx1"/>
                </a:solidFill>
              </a:rPr>
              <a:t>extension</a:t>
            </a:r>
            <a:r>
              <a:rPr lang="fr-F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.cshtml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ou</a:t>
            </a:r>
            <a:r>
              <a:rPr lang="fr-FR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.vbhtml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Observez les exemples suivants :</a:t>
            </a:r>
          </a:p>
        </p:txBody>
      </p:sp>
      <p:sp>
        <p:nvSpPr>
          <p:cNvPr id="7" name="TextBox 3"/>
          <p:cNvSpPr txBox="1"/>
          <p:nvPr/>
        </p:nvSpPr>
        <p:spPr bwMode="blackWhite">
          <a:xfrm>
            <a:off x="2106260" y="4161452"/>
            <a:ext cx="3329758" cy="13234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@DateTime.Now.Year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sp>
        <p:nvSpPr>
          <p:cNvPr id="6" name="Rectangular Callout 5"/>
          <p:cNvSpPr/>
          <p:nvPr/>
        </p:nvSpPr>
        <p:spPr bwMode="gray">
          <a:xfrm>
            <a:off x="6177756" y="4138324"/>
            <a:ext cx="1747044" cy="1200329"/>
          </a:xfrm>
          <a:prstGeom prst="wedgeRectCallout">
            <a:avLst>
              <a:gd name="adj1" fmla="val -100079"/>
              <a:gd name="adj2" fmla="val 50521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/>
              <a:t>Fichier vue </a:t>
            </a:r>
            <a:br>
              <a:rPr lang="fr-FR" sz="1800" dirty="0"/>
            </a:br>
            <a:r>
              <a:rPr lang="fr-FR" sz="1800" dirty="0"/>
              <a:t>avec une </a:t>
            </a:r>
            <a:r>
              <a:rPr lang="fr-FR" sz="1800" dirty="0" err="1"/>
              <a:t>extension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.cshtml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endParaRPr kumimoji="0" lang="fr-FR" sz="11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2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Exemple</a:t>
            </a:r>
            <a:r>
              <a:rPr lang="en-GB" dirty="0"/>
              <a:t> de Razor (C#)</a:t>
            </a:r>
            <a:endParaRPr lang="en-US" dirty="0"/>
          </a:p>
        </p:txBody>
      </p:sp>
      <p:sp>
        <p:nvSpPr>
          <p:cNvPr id="7" name="TextBox 3"/>
          <p:cNvSpPr txBox="1"/>
          <p:nvPr/>
        </p:nvSpPr>
        <p:spPr bwMode="blackWhite">
          <a:xfrm>
            <a:off x="211491" y="1237198"/>
            <a:ext cx="7713971" cy="2800767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public class VideoController : Controller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public ActionResult Categories()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IList&lt;VideoCategory&gt; categories =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        _videoSearchService.GetVideoCategories();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ViewBag.categories = categories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return View("Categories");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4"/>
          <p:cNvSpPr txBox="1"/>
          <p:nvPr/>
        </p:nvSpPr>
        <p:spPr bwMode="blackWhite">
          <a:xfrm>
            <a:off x="1803612" y="4491862"/>
            <a:ext cx="6232796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bg2"/>
            </a:solidFill>
          </a:ln>
          <a:effectLst>
            <a:outerShdw dist="3556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foreach(var category in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ViewBag.categories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&lt;li&gt;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category&lt;/li&gt;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gray">
          <a:xfrm rot="16200000" flipH="1">
            <a:off x="4614047" y="3483747"/>
            <a:ext cx="1520568" cy="10115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/>
          <p:cNvSpPr txBox="1"/>
          <p:nvPr/>
        </p:nvSpPr>
        <p:spPr bwMode="gray">
          <a:xfrm>
            <a:off x="6782495" y="4317314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>
            <a:outerShdw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Categories.cshtml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88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57FB-B67F-16CC-6BC6-9E88E923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601C-571F-EDDF-6E17-8D77531F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est le </a:t>
            </a:r>
            <a:r>
              <a:rPr lang="fr-FR" dirty="0" err="1"/>
              <a:t>framework</a:t>
            </a:r>
            <a:r>
              <a:rPr lang="fr-FR" dirty="0"/>
              <a:t> .NET pour les applications Web, Cloud et Micro services</a:t>
            </a:r>
          </a:p>
        </p:txBody>
      </p:sp>
      <p:pic>
        <p:nvPicPr>
          <p:cNvPr id="3074" name="Picture 2" descr="GitHub - dobroslav-atanasov/CSharp-MVC-Framework-ASP.NET-Core: SoftUni  course C# MVC Framework ASP.NET: All tasks with their solutions.">
            <a:extLst>
              <a:ext uri="{FF2B5EF4-FFF2-40B4-BE49-F238E27FC236}">
                <a16:creationId xmlns:a16="http://schemas.microsoft.com/office/drawing/2014/main" id="{B0113324-1DC4-A068-23E8-0FEB55B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737" y="321297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5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93D01-B2FE-FDBB-D662-D26AA483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9108D-30A7-283B-8D7C-6F606210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projet monolithique</a:t>
            </a:r>
          </a:p>
          <a:p>
            <a:pPr lvl="1"/>
            <a:r>
              <a:rPr lang="fr-FR" dirty="0"/>
              <a:t>Présentation du </a:t>
            </a:r>
            <a:r>
              <a:rPr lang="fr-FR" dirty="0" err="1"/>
              <a:t>bootstrap</a:t>
            </a:r>
            <a:endParaRPr lang="fr-FR" dirty="0"/>
          </a:p>
          <a:p>
            <a:pPr lvl="1"/>
            <a:r>
              <a:rPr lang="fr-FR" dirty="0"/>
              <a:t>Présentation de la structure d’une solution</a:t>
            </a:r>
          </a:p>
          <a:p>
            <a:r>
              <a:rPr lang="fr-FR" dirty="0"/>
              <a:t>Création d’un projet </a:t>
            </a:r>
            <a:r>
              <a:rPr lang="fr-FR" dirty="0" err="1"/>
              <a:t>Razor</a:t>
            </a:r>
            <a:endParaRPr lang="fr-FR" dirty="0"/>
          </a:p>
          <a:p>
            <a:r>
              <a:rPr lang="fr-FR" dirty="0"/>
              <a:t>Création d’un projet Web API 2</a:t>
            </a:r>
          </a:p>
        </p:txBody>
      </p:sp>
    </p:spTree>
    <p:extLst>
      <p:ext uri="{BB962C8B-B14F-4D97-AF65-F5344CB8AC3E}">
        <p14:creationId xmlns:p14="http://schemas.microsoft.com/office/powerpoint/2010/main" val="351275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37" name="Object 41">
            <a:extLst>
              <a:ext uri="{FF2B5EF4-FFF2-40B4-BE49-F238E27FC236}">
                <a16:creationId xmlns:a16="http://schemas.microsoft.com/office/drawing/2014/main" id="{1057063B-27D4-22B2-5D67-EDC98CD2B57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0" y="1752600"/>
          <a:ext cx="46482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971429" imgH="7887801" progId="Paint.Picture">
                  <p:embed/>
                </p:oleObj>
              </mc:Choice>
              <mc:Fallback>
                <p:oleObj name="Bitmap Image" r:id="rId3" imgW="10971429" imgH="7887801" progId="Paint.Picture">
                  <p:embed/>
                  <p:pic>
                    <p:nvPicPr>
                      <p:cNvPr id="80937" name="Object 41">
                        <a:extLst>
                          <a:ext uri="{FF2B5EF4-FFF2-40B4-BE49-F238E27FC236}">
                            <a16:creationId xmlns:a16="http://schemas.microsoft.com/office/drawing/2014/main" id="{1057063B-27D4-22B2-5D67-EDC98CD2B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6482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8" name="Rectangle 2">
            <a:extLst>
              <a:ext uri="{FF2B5EF4-FFF2-40B4-BE49-F238E27FC236}">
                <a16:creationId xmlns:a16="http://schemas.microsoft.com/office/drawing/2014/main" id="{2D602D79-7F8A-FD6B-EE35-9970108C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Environnement de développement intégré (IDE)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CD06A438-B62A-63F3-160A-D484CDC5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18288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Boîte à outils</a:t>
            </a:r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AA4DCAD3-7F86-4AED-F0F5-D680C8627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590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9A22BBF3-FBDB-C300-E412-AB1C4336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24257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Liste des tâches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7D8947E8-2556-A63B-8D97-DF36CD35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870075"/>
            <a:ext cx="1530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 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800" b="1">
                <a:latin typeface="Arial" panose="020B0604020202020204" pitchFamily="34" charset="0"/>
              </a:rPr>
              <a:t>de solutions</a:t>
            </a:r>
          </a:p>
        </p:txBody>
      </p:sp>
      <p:sp>
        <p:nvSpPr>
          <p:cNvPr id="80915" name="Line 19">
            <a:extLst>
              <a:ext uri="{FF2B5EF4-FFF2-40B4-BE49-F238E27FC236}">
                <a16:creationId xmlns:a16="http://schemas.microsoft.com/office/drawing/2014/main" id="{FA0D1F0E-8F93-F7C1-2F15-E228D6486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438400"/>
            <a:ext cx="8509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6D29B537-091F-F88A-BC3B-B76A9BF44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46763"/>
            <a:ext cx="2508250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Aide dynamique</a:t>
            </a:r>
          </a:p>
        </p:txBody>
      </p:sp>
      <p:sp>
        <p:nvSpPr>
          <p:cNvPr id="80917" name="Line 21">
            <a:extLst>
              <a:ext uri="{FF2B5EF4-FFF2-40B4-BE49-F238E27FC236}">
                <a16:creationId xmlns:a16="http://schemas.microsoft.com/office/drawing/2014/main" id="{2E8FAC2E-272E-5B73-42B5-3C347D8FD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18" name="Text Box 22">
            <a:extLst>
              <a:ext uri="{FF2B5EF4-FFF2-40B4-BE49-F238E27FC236}">
                <a16:creationId xmlns:a16="http://schemas.microsoft.com/office/drawing/2014/main" id="{E7AF5595-A91E-2834-76F8-8C89C9EE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219200"/>
            <a:ext cx="21907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fr-FR" altLang="fr-FR" sz="1800" b="1">
                <a:latin typeface="Arial" panose="020B0604020202020204" pitchFamily="34" charset="0"/>
              </a:rPr>
              <a:t>É</a:t>
            </a:r>
            <a:r>
              <a:rPr lang="en-US" altLang="fr-FR" sz="1800" b="1">
                <a:latin typeface="Arial" panose="020B0604020202020204" pitchFamily="34" charset="0"/>
              </a:rPr>
              <a:t>diteur/navigateur</a:t>
            </a:r>
          </a:p>
        </p:txBody>
      </p:sp>
      <p:sp>
        <p:nvSpPr>
          <p:cNvPr id="80919" name="Line 23">
            <a:extLst>
              <a:ext uri="{FF2B5EF4-FFF2-40B4-BE49-F238E27FC236}">
                <a16:creationId xmlns:a16="http://schemas.microsoft.com/office/drawing/2014/main" id="{4A673EBF-2D07-7E98-1B68-C00CBC6B8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1524000"/>
            <a:ext cx="685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1D5324F1-DA52-2A78-DBDB-9ECE7273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62400"/>
            <a:ext cx="131445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Propriétés</a:t>
            </a:r>
          </a:p>
        </p:txBody>
      </p:sp>
      <p:sp>
        <p:nvSpPr>
          <p:cNvPr id="80928" name="Text Box 32">
            <a:extLst>
              <a:ext uri="{FF2B5EF4-FFF2-40B4-BE49-F238E27FC236}">
                <a16:creationId xmlns:a16="http://schemas.microsoft.com/office/drawing/2014/main" id="{74745297-6754-22D7-0335-290F5624B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657600"/>
            <a:ext cx="15811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Explorateurs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800" b="1">
                <a:latin typeface="Arial" panose="020B0604020202020204" pitchFamily="34" charset="0"/>
              </a:rPr>
              <a:t>de serveurs</a:t>
            </a:r>
          </a:p>
        </p:txBody>
      </p:sp>
      <p:sp>
        <p:nvSpPr>
          <p:cNvPr id="80929" name="Line 33">
            <a:extLst>
              <a:ext uri="{FF2B5EF4-FFF2-40B4-BE49-F238E27FC236}">
                <a16:creationId xmlns:a16="http://schemas.microsoft.com/office/drawing/2014/main" id="{671CFBD8-8ADE-9168-EA4C-A99FEC57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91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0" name="Line 34">
            <a:extLst>
              <a:ext uri="{FF2B5EF4-FFF2-40B4-BE49-F238E27FC236}">
                <a16:creationId xmlns:a16="http://schemas.microsoft.com/office/drawing/2014/main" id="{105488A5-2BE2-8ECC-3309-2B2D305A0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0292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1" name="Line 35">
            <a:extLst>
              <a:ext uri="{FF2B5EF4-FFF2-40B4-BE49-F238E27FC236}">
                <a16:creationId xmlns:a16="http://schemas.microsoft.com/office/drawing/2014/main" id="{53BC6F44-655D-FD6F-F4F3-042BBCAAE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5562600"/>
            <a:ext cx="1460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38" name="Text Box 42">
            <a:extLst>
              <a:ext uri="{FF2B5EF4-FFF2-40B4-BE49-F238E27FC236}">
                <a16:creationId xmlns:a16="http://schemas.microsoft.com/office/drawing/2014/main" id="{1FDE3E41-BC22-B65C-2F9E-92B704B7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219200"/>
            <a:ext cx="23844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fr-FR" sz="1800" b="1">
                <a:latin typeface="Arial" panose="020B0604020202020204" pitchFamily="34" charset="0"/>
              </a:rPr>
              <a:t>Explorateur d'objets</a:t>
            </a:r>
          </a:p>
        </p:txBody>
      </p:sp>
      <p:sp>
        <p:nvSpPr>
          <p:cNvPr id="80939" name="Line 43">
            <a:extLst>
              <a:ext uri="{FF2B5EF4-FFF2-40B4-BE49-F238E27FC236}">
                <a16:creationId xmlns:a16="http://schemas.microsoft.com/office/drawing/2014/main" id="{494BCCE8-D9D2-52B0-F3E6-357205116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5650" y="1524000"/>
            <a:ext cx="533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1" name="Oval 15">
            <a:extLst>
              <a:ext uri="{FF2B5EF4-FFF2-40B4-BE49-F238E27FC236}">
                <a16:creationId xmlns:a16="http://schemas.microsoft.com/office/drawing/2014/main" id="{556D3B00-08C7-36C4-6ED3-BA34F5E3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620000" cy="3429000"/>
          </a:xfrm>
          <a:prstGeom prst="ellipse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F58BE60F-31B2-5985-6933-792EAB7B8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Processus de développement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934ED95E-16F3-3AAE-7CF2-8EC24376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1600"/>
            <a:ext cx="2057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d'une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spécification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de conception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6CF09975-790B-CBCE-6239-8614A3D36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Génération</a:t>
            </a: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87DD5955-15A9-F1AB-E521-A8B4297C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13716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Test et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débogage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168DE71D-A95E-9093-8EA3-2DCAA3BD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25146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de l'interface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et écriture du code</a:t>
            </a:r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EA8EC9F3-D1B8-4034-7E90-05EC9ECC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1600200" cy="914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Création </a:t>
            </a:r>
            <a:br>
              <a:rPr lang="en-US" altLang="fr-FR" sz="1800">
                <a:latin typeface="Arial" panose="020B0604020202020204" pitchFamily="34" charset="0"/>
              </a:rPr>
            </a:br>
            <a:r>
              <a:rPr lang="en-US" altLang="fr-FR" sz="1800">
                <a:latin typeface="Arial" panose="020B0604020202020204" pitchFamily="34" charset="0"/>
              </a:rPr>
              <a:t>d'un projet</a:t>
            </a:r>
          </a:p>
        </p:txBody>
      </p:sp>
      <p:sp>
        <p:nvSpPr>
          <p:cNvPr id="178186" name="AutoShape 10">
            <a:extLst>
              <a:ext uri="{FF2B5EF4-FFF2-40B4-BE49-F238E27FC236}">
                <a16:creationId xmlns:a16="http://schemas.microsoft.com/office/drawing/2014/main" id="{CA8913FB-1947-3B1F-1E63-301E93E4518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797050" y="2470150"/>
            <a:ext cx="685800" cy="469900"/>
          </a:xfrm>
          <a:prstGeom prst="rightArrow">
            <a:avLst>
              <a:gd name="adj1" fmla="val 49741"/>
              <a:gd name="adj2" fmla="val 82622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87" name="AutoShape 11">
            <a:extLst>
              <a:ext uri="{FF2B5EF4-FFF2-40B4-BE49-F238E27FC236}">
                <a16:creationId xmlns:a16="http://schemas.microsoft.com/office/drawing/2014/main" id="{FE1C0B6C-D428-C3DC-C934-2E75A7F7AA7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95600" y="3200400"/>
            <a:ext cx="606425" cy="469900"/>
          </a:xfrm>
          <a:prstGeom prst="rightArrow">
            <a:avLst>
              <a:gd name="adj1" fmla="val 49741"/>
              <a:gd name="adj2" fmla="val 7305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0" name="AutoShape 14">
            <a:extLst>
              <a:ext uri="{FF2B5EF4-FFF2-40B4-BE49-F238E27FC236}">
                <a16:creationId xmlns:a16="http://schemas.microsoft.com/office/drawing/2014/main" id="{ADE83DF7-DB09-C892-1525-8E505D30AB24}"/>
              </a:ext>
            </a:extLst>
          </p:cNvPr>
          <p:cNvSpPr>
            <a:spLocks noChangeArrowheads="1"/>
          </p:cNvSpPr>
          <p:nvPr/>
        </p:nvSpPr>
        <p:spPr bwMode="auto">
          <a:xfrm rot="13630485" flipH="1">
            <a:off x="5645150" y="3803650"/>
            <a:ext cx="457200" cy="469900"/>
          </a:xfrm>
          <a:prstGeom prst="rightArrow">
            <a:avLst>
              <a:gd name="adj1" fmla="val 49741"/>
              <a:gd name="adj2" fmla="val 56611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974A1351-7594-F521-766F-B4D7E5B0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59313"/>
            <a:ext cx="334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2800" b="1">
                <a:solidFill>
                  <a:srgbClr val="F8F8F8"/>
                </a:solidFill>
                <a:latin typeface="Arial" panose="020B0604020202020204" pitchFamily="34" charset="0"/>
              </a:rPr>
              <a:t>Visual Studio .NET</a:t>
            </a:r>
          </a:p>
        </p:txBody>
      </p:sp>
      <p:sp>
        <p:nvSpPr>
          <p:cNvPr id="178194" name="Rectangle 18">
            <a:extLst>
              <a:ext uri="{FF2B5EF4-FFF2-40B4-BE49-F238E27FC236}">
                <a16:creationId xmlns:a16="http://schemas.microsoft.com/office/drawing/2014/main" id="{EFA6B6E2-2089-2652-981B-E51876C2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fr-FR" sz="1800">
                <a:latin typeface="Arial" panose="020B0604020202020204" pitchFamily="34" charset="0"/>
              </a:rPr>
              <a:t>Déploiement</a:t>
            </a:r>
          </a:p>
        </p:txBody>
      </p:sp>
      <p:sp>
        <p:nvSpPr>
          <p:cNvPr id="178195" name="AutoShape 19">
            <a:extLst>
              <a:ext uri="{FF2B5EF4-FFF2-40B4-BE49-F238E27FC236}">
                <a16:creationId xmlns:a16="http://schemas.microsoft.com/office/drawing/2014/main" id="{92A85FC0-6F3D-0F38-4B6F-076B4AB32CA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38837" y="4792663"/>
            <a:ext cx="606425" cy="469900"/>
          </a:xfrm>
          <a:prstGeom prst="rightArrow">
            <a:avLst>
              <a:gd name="adj1" fmla="val 49741"/>
              <a:gd name="adj2" fmla="val 7305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7" name="AutoShape 21">
            <a:extLst>
              <a:ext uri="{FF2B5EF4-FFF2-40B4-BE49-F238E27FC236}">
                <a16:creationId xmlns:a16="http://schemas.microsoft.com/office/drawing/2014/main" id="{E9FEAB48-5408-4E42-0F49-A4740ABEF363}"/>
              </a:ext>
            </a:extLst>
          </p:cNvPr>
          <p:cNvSpPr>
            <a:spLocks noChangeArrowheads="1"/>
          </p:cNvSpPr>
          <p:nvPr/>
        </p:nvSpPr>
        <p:spPr bwMode="auto">
          <a:xfrm rot="7969515" flipH="1" flipV="1">
            <a:off x="6456363" y="3792538"/>
            <a:ext cx="457200" cy="469900"/>
          </a:xfrm>
          <a:prstGeom prst="rightArrow">
            <a:avLst>
              <a:gd name="adj1" fmla="val 49741"/>
              <a:gd name="adj2" fmla="val 56611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8198" name="AutoShape 22">
            <a:extLst>
              <a:ext uri="{FF2B5EF4-FFF2-40B4-BE49-F238E27FC236}">
                <a16:creationId xmlns:a16="http://schemas.microsoft.com/office/drawing/2014/main" id="{42B5EF34-7379-B94A-341F-AB8FC66D9E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67400" y="3200400"/>
            <a:ext cx="530225" cy="469900"/>
          </a:xfrm>
          <a:prstGeom prst="rightArrow">
            <a:avLst>
              <a:gd name="adj1" fmla="val 49741"/>
              <a:gd name="adj2" fmla="val 63879"/>
            </a:avLst>
          </a:prstGeom>
          <a:gradFill rotWithShape="0">
            <a:gsLst>
              <a:gs pos="0">
                <a:srgbClr val="D20091"/>
              </a:gs>
              <a:gs pos="100000">
                <a:srgbClr val="D20091">
                  <a:gamma/>
                  <a:tint val="47451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6796" dir="3806097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6361BF3C-153C-D321-E89A-04531F47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Fichiers de l'application Web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DDFE7B7-9FE3-9C78-2AFC-664D3CDE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74763"/>
            <a:ext cx="62484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Fichiers de solution (.sln, .suo)</a:t>
            </a:r>
          </a:p>
          <a:p>
            <a:r>
              <a:rPr lang="en-US" altLang="fr-FR"/>
              <a:t>Fichiers de projet (.vbproj, .csproj)</a:t>
            </a:r>
          </a:p>
          <a:p>
            <a:r>
              <a:rPr lang="en-US" altLang="fr-FR"/>
              <a:t>Fichiers d'application Web</a:t>
            </a:r>
          </a:p>
          <a:p>
            <a:pPr lvl="1"/>
            <a:r>
              <a:rPr lang="en-US" altLang="fr-FR"/>
              <a:t>Formulaires Web ASP.NET (.aspx)</a:t>
            </a:r>
          </a:p>
          <a:p>
            <a:pPr lvl="1"/>
            <a:r>
              <a:rPr lang="en-US" altLang="fr-FR"/>
              <a:t>Services Web ASP.NET (.asmx)</a:t>
            </a:r>
          </a:p>
          <a:p>
            <a:pPr lvl="1"/>
            <a:r>
              <a:rPr lang="en-US" altLang="fr-FR"/>
              <a:t>Classes et pages code-behind (.vb ou .cs)</a:t>
            </a:r>
          </a:p>
          <a:p>
            <a:pPr lvl="1"/>
            <a:r>
              <a:rPr lang="en-US" altLang="fr-FR"/>
              <a:t>Classes d'application globales (.asax)</a:t>
            </a:r>
          </a:p>
          <a:p>
            <a:pPr lvl="1"/>
            <a:r>
              <a:rPr lang="en-US" altLang="fr-FR"/>
              <a:t>Fichier Web.config</a:t>
            </a:r>
          </a:p>
          <a:p>
            <a:r>
              <a:rPr lang="en-US" altLang="fr-FR"/>
              <a:t>Assembly de projet (.dll)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10" name="Line 82">
            <a:extLst>
              <a:ext uri="{FF2B5EF4-FFF2-40B4-BE49-F238E27FC236}">
                <a16:creationId xmlns:a16="http://schemas.microsoft.com/office/drawing/2014/main" id="{AF206352-E7B5-016D-9D92-9A0F71384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105400"/>
            <a:ext cx="5943600" cy="0"/>
          </a:xfrm>
          <a:prstGeom prst="line">
            <a:avLst/>
          </a:prstGeom>
          <a:noFill/>
          <a:ln w="38100">
            <a:solidFill>
              <a:srgbClr val="91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6168" name="Freeform 40">
            <a:extLst>
              <a:ext uri="{FF2B5EF4-FFF2-40B4-BE49-F238E27FC236}">
                <a16:creationId xmlns:a16="http://schemas.microsoft.com/office/drawing/2014/main" id="{7FE53054-976D-5B66-760C-56B2A7A02C1D}"/>
              </a:ext>
            </a:extLst>
          </p:cNvPr>
          <p:cNvSpPr>
            <a:spLocks/>
          </p:cNvSpPr>
          <p:nvPr/>
        </p:nvSpPr>
        <p:spPr bwMode="auto">
          <a:xfrm>
            <a:off x="2209800" y="205740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30" name="Freeform 2">
            <a:extLst>
              <a:ext uri="{FF2B5EF4-FFF2-40B4-BE49-F238E27FC236}">
                <a16:creationId xmlns:a16="http://schemas.microsoft.com/office/drawing/2014/main" id="{3032E921-BEC3-4A00-7C08-3D0DB30BCF3A}"/>
              </a:ext>
            </a:extLst>
          </p:cNvPr>
          <p:cNvSpPr>
            <a:spLocks/>
          </p:cNvSpPr>
          <p:nvPr/>
        </p:nvSpPr>
        <p:spPr bwMode="auto">
          <a:xfrm>
            <a:off x="5481638" y="4724400"/>
            <a:ext cx="538162" cy="646113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B40DA2C4-857D-3B2A-EBF7-9DC482D11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Structure des fichiers de l'application Web</a:t>
            </a:r>
          </a:p>
        </p:txBody>
      </p:sp>
      <p:sp>
        <p:nvSpPr>
          <p:cNvPr id="176138" name="Freeform 10">
            <a:extLst>
              <a:ext uri="{FF2B5EF4-FFF2-40B4-BE49-F238E27FC236}">
                <a16:creationId xmlns:a16="http://schemas.microsoft.com/office/drawing/2014/main" id="{5ECF3A88-87D0-EF35-72E6-9DD7EE14B8CF}"/>
              </a:ext>
            </a:extLst>
          </p:cNvPr>
          <p:cNvSpPr>
            <a:spLocks/>
          </p:cNvSpPr>
          <p:nvPr/>
        </p:nvSpPr>
        <p:spPr bwMode="auto">
          <a:xfrm>
            <a:off x="5748338" y="5145088"/>
            <a:ext cx="549275" cy="455612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39" name="Freeform 11">
            <a:extLst>
              <a:ext uri="{FF2B5EF4-FFF2-40B4-BE49-F238E27FC236}">
                <a16:creationId xmlns:a16="http://schemas.microsoft.com/office/drawing/2014/main" id="{16796596-4426-1B57-66A7-444AC1CE9784}"/>
              </a:ext>
            </a:extLst>
          </p:cNvPr>
          <p:cNvSpPr>
            <a:spLocks/>
          </p:cNvSpPr>
          <p:nvPr/>
        </p:nvSpPr>
        <p:spPr bwMode="auto">
          <a:xfrm>
            <a:off x="5105400" y="2895600"/>
            <a:ext cx="536575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40" name="Freeform 12">
            <a:extLst>
              <a:ext uri="{FF2B5EF4-FFF2-40B4-BE49-F238E27FC236}">
                <a16:creationId xmlns:a16="http://schemas.microsoft.com/office/drawing/2014/main" id="{F4D582B7-0920-3E10-5389-A814DD6BFC07}"/>
              </a:ext>
            </a:extLst>
          </p:cNvPr>
          <p:cNvSpPr>
            <a:spLocks/>
          </p:cNvSpPr>
          <p:nvPr/>
        </p:nvSpPr>
        <p:spPr bwMode="auto">
          <a:xfrm>
            <a:off x="4749800" y="2092325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41" name="Freeform 13">
            <a:extLst>
              <a:ext uri="{FF2B5EF4-FFF2-40B4-BE49-F238E27FC236}">
                <a16:creationId xmlns:a16="http://schemas.microsoft.com/office/drawing/2014/main" id="{D0CF4E5B-2176-E5C6-C0C6-5F0877D31557}"/>
              </a:ext>
            </a:extLst>
          </p:cNvPr>
          <p:cNvSpPr>
            <a:spLocks/>
          </p:cNvSpPr>
          <p:nvPr/>
        </p:nvSpPr>
        <p:spPr bwMode="auto">
          <a:xfrm>
            <a:off x="4997450" y="2209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2" name="AutoShape 14">
            <a:extLst>
              <a:ext uri="{FF2B5EF4-FFF2-40B4-BE49-F238E27FC236}">
                <a16:creationId xmlns:a16="http://schemas.microsoft.com/office/drawing/2014/main" id="{5BE19BF4-4AE5-0162-777F-F8F75735CA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6800" y="2355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wwwroot</a:t>
            </a:r>
          </a:p>
        </p:txBody>
      </p:sp>
      <p:sp>
        <p:nvSpPr>
          <p:cNvPr id="176145" name="AutoShape 17">
            <a:extLst>
              <a:ext uri="{FF2B5EF4-FFF2-40B4-BE49-F238E27FC236}">
                <a16:creationId xmlns:a16="http://schemas.microsoft.com/office/drawing/2014/main" id="{FBC974FB-B495-6198-1F5C-E54F73E6DD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525780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Bin</a:t>
            </a:r>
          </a:p>
        </p:txBody>
      </p:sp>
      <p:sp>
        <p:nvSpPr>
          <p:cNvPr id="176146" name="Freeform 18">
            <a:extLst>
              <a:ext uri="{FF2B5EF4-FFF2-40B4-BE49-F238E27FC236}">
                <a16:creationId xmlns:a16="http://schemas.microsoft.com/office/drawing/2014/main" id="{7EE07611-D595-9B57-7691-9CBFB5AB625D}"/>
              </a:ext>
            </a:extLst>
          </p:cNvPr>
          <p:cNvSpPr>
            <a:spLocks/>
          </p:cNvSpPr>
          <p:nvPr/>
        </p:nvSpPr>
        <p:spPr bwMode="auto">
          <a:xfrm>
            <a:off x="4572000" y="1371600"/>
            <a:ext cx="76200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7" name="AutoShape 19">
            <a:extLst>
              <a:ext uri="{FF2B5EF4-FFF2-40B4-BE49-F238E27FC236}">
                <a16:creationId xmlns:a16="http://schemas.microsoft.com/office/drawing/2014/main" id="{6345EFD6-925C-D56C-1130-7074BC678E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9600" y="1498600"/>
            <a:ext cx="914400" cy="533400"/>
          </a:xfrm>
          <a:prstGeom prst="parallelogram">
            <a:avLst>
              <a:gd name="adj" fmla="val 1904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Inetpub</a:t>
            </a:r>
          </a:p>
        </p:txBody>
      </p:sp>
      <p:sp>
        <p:nvSpPr>
          <p:cNvPr id="176148" name="Freeform 20">
            <a:extLst>
              <a:ext uri="{FF2B5EF4-FFF2-40B4-BE49-F238E27FC236}">
                <a16:creationId xmlns:a16="http://schemas.microsoft.com/office/drawing/2014/main" id="{7F18D4DE-93CD-DE19-3D05-8D7E62BEAE62}"/>
              </a:ext>
            </a:extLst>
          </p:cNvPr>
          <p:cNvSpPr>
            <a:spLocks/>
          </p:cNvSpPr>
          <p:nvPr/>
        </p:nvSpPr>
        <p:spPr bwMode="auto">
          <a:xfrm>
            <a:off x="5302250" y="2971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49" name="AutoShape 21">
            <a:extLst>
              <a:ext uri="{FF2B5EF4-FFF2-40B4-BE49-F238E27FC236}">
                <a16:creationId xmlns:a16="http://schemas.microsoft.com/office/drawing/2014/main" id="{5025D004-54C6-3B7D-0C59-7C4A9876D9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1600" y="3117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 i="1">
                <a:latin typeface="Arial" panose="020B0604020202020204" pitchFamily="34" charset="0"/>
              </a:rPr>
              <a:t>ProjectA</a:t>
            </a:r>
          </a:p>
        </p:txBody>
      </p:sp>
      <p:sp>
        <p:nvSpPr>
          <p:cNvPr id="176171" name="Freeform 43">
            <a:extLst>
              <a:ext uri="{FF2B5EF4-FFF2-40B4-BE49-F238E27FC236}">
                <a16:creationId xmlns:a16="http://schemas.microsoft.com/office/drawing/2014/main" id="{1FC3FBC2-F3D5-E6F8-65C1-D3DB858E460B}"/>
              </a:ext>
            </a:extLst>
          </p:cNvPr>
          <p:cNvSpPr>
            <a:spLocks/>
          </p:cNvSpPr>
          <p:nvPr/>
        </p:nvSpPr>
        <p:spPr bwMode="auto">
          <a:xfrm>
            <a:off x="2057400" y="1371600"/>
            <a:ext cx="121920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72" name="AutoShape 44">
            <a:extLst>
              <a:ext uri="{FF2B5EF4-FFF2-40B4-BE49-F238E27FC236}">
                <a16:creationId xmlns:a16="http://schemas.microsoft.com/office/drawing/2014/main" id="{8037D0AA-7FEB-2ED3-5347-CA5305EBF9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156051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Mes documents</a:t>
            </a:r>
          </a:p>
        </p:txBody>
      </p:sp>
      <p:sp>
        <p:nvSpPr>
          <p:cNvPr id="176177" name="Text Box 49">
            <a:extLst>
              <a:ext uri="{FF2B5EF4-FFF2-40B4-BE49-F238E27FC236}">
                <a16:creationId xmlns:a16="http://schemas.microsoft.com/office/drawing/2014/main" id="{549F0F61-0ACB-DEF6-46C7-B1655033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2819400" cy="762000"/>
          </a:xfrm>
          <a:prstGeom prst="rect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76078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fr-FR" sz="2200" b="1">
                <a:latin typeface="Arial" panose="020B0604020202020204" pitchFamily="34" charset="0"/>
              </a:rPr>
              <a:t>Fichiers de développement</a:t>
            </a:r>
          </a:p>
        </p:txBody>
      </p:sp>
      <p:sp>
        <p:nvSpPr>
          <p:cNvPr id="176178" name="Text Box 50">
            <a:extLst>
              <a:ext uri="{FF2B5EF4-FFF2-40B4-BE49-F238E27FC236}">
                <a16:creationId xmlns:a16="http://schemas.microsoft.com/office/drawing/2014/main" id="{C774462D-F81B-58D7-243F-F92822E1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2819400" cy="762000"/>
          </a:xfrm>
          <a:prstGeom prst="rect">
            <a:avLst/>
          </a:prstGeom>
          <a:gradFill rotWithShape="1">
            <a:gsLst>
              <a:gs pos="0">
                <a:srgbClr val="CECECE"/>
              </a:gs>
              <a:gs pos="100000">
                <a:srgbClr val="CECECE">
                  <a:gamma/>
                  <a:shade val="76078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fr-FR" sz="2200" b="1">
                <a:latin typeface="Arial" panose="020B0604020202020204" pitchFamily="34" charset="0"/>
              </a:rPr>
              <a:t>Fichiers de l'assembly</a:t>
            </a:r>
          </a:p>
        </p:txBody>
      </p:sp>
      <p:sp>
        <p:nvSpPr>
          <p:cNvPr id="176187" name="Freeform 59">
            <a:extLst>
              <a:ext uri="{FF2B5EF4-FFF2-40B4-BE49-F238E27FC236}">
                <a16:creationId xmlns:a16="http://schemas.microsoft.com/office/drawing/2014/main" id="{852457B4-4F96-6CC0-98EE-E77B065FCD46}"/>
              </a:ext>
            </a:extLst>
          </p:cNvPr>
          <p:cNvSpPr>
            <a:spLocks/>
          </p:cNvSpPr>
          <p:nvPr/>
        </p:nvSpPr>
        <p:spPr bwMode="auto">
          <a:xfrm>
            <a:off x="5486400" y="3962400"/>
            <a:ext cx="228600" cy="3810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88" name="Text Box 60">
            <a:extLst>
              <a:ext uri="{FF2B5EF4-FFF2-40B4-BE49-F238E27FC236}">
                <a16:creationId xmlns:a16="http://schemas.microsoft.com/office/drawing/2014/main" id="{B79D6335-63DE-9274-BF3D-E4BCA363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417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WebForm1</a:t>
            </a:r>
            <a:r>
              <a:rPr lang="en-US" altLang="fr-FR" sz="1800" b="1">
                <a:latin typeface="Arial" panose="020B0604020202020204" pitchFamily="34" charset="0"/>
              </a:rPr>
              <a:t>.aspx</a:t>
            </a:r>
          </a:p>
        </p:txBody>
      </p:sp>
      <p:sp>
        <p:nvSpPr>
          <p:cNvPr id="176190" name="Text Box 62">
            <a:extLst>
              <a:ext uri="{FF2B5EF4-FFF2-40B4-BE49-F238E27FC236}">
                <a16:creationId xmlns:a16="http://schemas.microsoft.com/office/drawing/2014/main" id="{AA30E13E-9D29-0E55-066F-C1F84754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06913"/>
            <a:ext cx="22796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WebForm1</a:t>
            </a:r>
            <a:r>
              <a:rPr lang="en-US" altLang="fr-FR" sz="1800" b="1">
                <a:latin typeface="Arial" panose="020B0604020202020204" pitchFamily="34" charset="0"/>
              </a:rPr>
              <a:t>.aspx.vb</a:t>
            </a:r>
            <a:br>
              <a:rPr lang="en-US" altLang="fr-FR" sz="1800" b="1">
                <a:latin typeface="Arial" panose="020B0604020202020204" pitchFamily="34" charset="0"/>
              </a:rPr>
            </a:br>
            <a:r>
              <a:rPr lang="en-US" altLang="fr-FR" sz="1600">
                <a:latin typeface="Arial" panose="020B0604020202020204" pitchFamily="34" charset="0"/>
              </a:rPr>
              <a:t>(Page code-behind</a:t>
            </a:r>
            <a:r>
              <a:rPr lang="en-US" altLang="fr-FR" sz="1600" i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6195" name="Freeform 67">
            <a:extLst>
              <a:ext uri="{FF2B5EF4-FFF2-40B4-BE49-F238E27FC236}">
                <a16:creationId xmlns:a16="http://schemas.microsoft.com/office/drawing/2014/main" id="{E1CC6871-8596-E493-FEED-05703EEC7B9D}"/>
              </a:ext>
            </a:extLst>
          </p:cNvPr>
          <p:cNvSpPr>
            <a:spLocks/>
          </p:cNvSpPr>
          <p:nvPr/>
        </p:nvSpPr>
        <p:spPr bwMode="auto">
          <a:xfrm>
            <a:off x="2438400" y="2209800"/>
            <a:ext cx="1238250" cy="685800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196" name="AutoShape 68">
            <a:extLst>
              <a:ext uri="{FF2B5EF4-FFF2-40B4-BE49-F238E27FC236}">
                <a16:creationId xmlns:a16="http://schemas.microsoft.com/office/drawing/2014/main" id="{33567579-D111-553A-41E6-1621846EE2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0" y="2362200"/>
            <a:ext cx="1403350" cy="533400"/>
          </a:xfrm>
          <a:prstGeom prst="parallelogram">
            <a:avLst>
              <a:gd name="adj" fmla="val 29233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>
                <a:latin typeface="Arial" panose="020B0604020202020204" pitchFamily="34" charset="0"/>
              </a:rPr>
              <a:t>Visual Studio</a:t>
            </a:r>
            <a:br>
              <a:rPr lang="en-US" altLang="fr-FR" sz="1200" b="1">
                <a:latin typeface="Arial" panose="020B0604020202020204" pitchFamily="34" charset="0"/>
              </a:rPr>
            </a:br>
            <a:r>
              <a:rPr lang="en-US" altLang="fr-FR" sz="1200" b="1">
                <a:latin typeface="Arial" panose="020B0604020202020204" pitchFamily="34" charset="0"/>
              </a:rPr>
              <a:t>Projects</a:t>
            </a:r>
          </a:p>
        </p:txBody>
      </p:sp>
      <p:sp>
        <p:nvSpPr>
          <p:cNvPr id="176199" name="Freeform 71">
            <a:extLst>
              <a:ext uri="{FF2B5EF4-FFF2-40B4-BE49-F238E27FC236}">
                <a16:creationId xmlns:a16="http://schemas.microsoft.com/office/drawing/2014/main" id="{096A0FAA-6D70-16EC-0661-B1A2C7BA8B9B}"/>
              </a:ext>
            </a:extLst>
          </p:cNvPr>
          <p:cNvSpPr>
            <a:spLocks/>
          </p:cNvSpPr>
          <p:nvPr/>
        </p:nvSpPr>
        <p:spPr bwMode="auto">
          <a:xfrm>
            <a:off x="2590800" y="2895600"/>
            <a:ext cx="536575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0" name="Freeform 72">
            <a:extLst>
              <a:ext uri="{FF2B5EF4-FFF2-40B4-BE49-F238E27FC236}">
                <a16:creationId xmlns:a16="http://schemas.microsoft.com/office/drawing/2014/main" id="{0EBEC951-6D98-9506-B3B2-F8AD7508FC6D}"/>
              </a:ext>
            </a:extLst>
          </p:cNvPr>
          <p:cNvSpPr>
            <a:spLocks/>
          </p:cNvSpPr>
          <p:nvPr/>
        </p:nvSpPr>
        <p:spPr bwMode="auto">
          <a:xfrm>
            <a:off x="2787650" y="2971800"/>
            <a:ext cx="814388" cy="677863"/>
          </a:xfrm>
          <a:custGeom>
            <a:avLst/>
            <a:gdLst>
              <a:gd name="T0" fmla="*/ 0 w 1248"/>
              <a:gd name="T1" fmla="*/ 996 h 996"/>
              <a:gd name="T2" fmla="*/ 0 w 1248"/>
              <a:gd name="T3" fmla="*/ 94 h 996"/>
              <a:gd name="T4" fmla="*/ 79 w 1248"/>
              <a:gd name="T5" fmla="*/ 0 h 996"/>
              <a:gd name="T6" fmla="*/ 467 w 1248"/>
              <a:gd name="T7" fmla="*/ 0 h 996"/>
              <a:gd name="T8" fmla="*/ 526 w 1248"/>
              <a:gd name="T9" fmla="*/ 93 h 996"/>
              <a:gd name="T10" fmla="*/ 1248 w 1248"/>
              <a:gd name="T11" fmla="*/ 94 h 996"/>
              <a:gd name="T12" fmla="*/ 1248 w 1248"/>
              <a:gd name="T13" fmla="*/ 996 h 996"/>
              <a:gd name="T14" fmla="*/ 0 w 1248"/>
              <a:gd name="T15" fmla="*/ 996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fr-FR"/>
          </a:p>
        </p:txBody>
      </p:sp>
      <p:sp>
        <p:nvSpPr>
          <p:cNvPr id="176201" name="AutoShape 73">
            <a:extLst>
              <a:ext uri="{FF2B5EF4-FFF2-40B4-BE49-F238E27FC236}">
                <a16:creationId xmlns:a16="http://schemas.microsoft.com/office/drawing/2014/main" id="{57C309C2-181B-CFF8-05CA-CA1E3F984E0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7000" y="3117850"/>
            <a:ext cx="935038" cy="533400"/>
          </a:xfrm>
          <a:prstGeom prst="parallelogram">
            <a:avLst>
              <a:gd name="adj" fmla="val 19478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/>
          <a:p>
            <a:pPr algn="ctr"/>
            <a:r>
              <a:rPr lang="en-US" altLang="fr-FR" sz="1200" b="1" i="1"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176203" name="Text Box 75">
            <a:extLst>
              <a:ext uri="{FF2B5EF4-FFF2-40B4-BE49-F238E27FC236}">
                <a16:creationId xmlns:a16="http://schemas.microsoft.com/office/drawing/2014/main" id="{CDC414A3-8A6B-E606-E008-C714D3B5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60788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Solution</a:t>
            </a:r>
            <a:r>
              <a:rPr lang="en-US" altLang="fr-FR" sz="1800" b="1">
                <a:latin typeface="Arial" panose="020B0604020202020204" pitchFamily="34" charset="0"/>
              </a:rPr>
              <a:t>.sln</a:t>
            </a:r>
          </a:p>
        </p:txBody>
      </p:sp>
      <p:sp>
        <p:nvSpPr>
          <p:cNvPr id="176204" name="Text Box 76">
            <a:extLst>
              <a:ext uri="{FF2B5EF4-FFF2-40B4-BE49-F238E27FC236}">
                <a16:creationId xmlns:a16="http://schemas.microsoft.com/office/drawing/2014/main" id="{F35D4266-FE62-4CCD-D196-984DACF2E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60788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ProjectA</a:t>
            </a:r>
            <a:r>
              <a:rPr lang="en-US" altLang="fr-FR" sz="1800" b="1">
                <a:latin typeface="Arial" panose="020B0604020202020204" pitchFamily="34" charset="0"/>
              </a:rPr>
              <a:t>.vbproj</a:t>
            </a:r>
          </a:p>
        </p:txBody>
      </p:sp>
      <p:sp>
        <p:nvSpPr>
          <p:cNvPr id="176205" name="Freeform 77">
            <a:extLst>
              <a:ext uri="{FF2B5EF4-FFF2-40B4-BE49-F238E27FC236}">
                <a16:creationId xmlns:a16="http://schemas.microsoft.com/office/drawing/2014/main" id="{FC7B3F72-A2B5-55E7-6951-65D07F1EF5B6}"/>
              </a:ext>
            </a:extLst>
          </p:cNvPr>
          <p:cNvSpPr>
            <a:spLocks/>
          </p:cNvSpPr>
          <p:nvPr/>
        </p:nvSpPr>
        <p:spPr bwMode="auto">
          <a:xfrm>
            <a:off x="5486400" y="3657600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8" name="Freeform 80">
            <a:extLst>
              <a:ext uri="{FF2B5EF4-FFF2-40B4-BE49-F238E27FC236}">
                <a16:creationId xmlns:a16="http://schemas.microsoft.com/office/drawing/2014/main" id="{CF78C199-383C-A941-AC4C-E580CC693EFF}"/>
              </a:ext>
            </a:extLst>
          </p:cNvPr>
          <p:cNvSpPr>
            <a:spLocks/>
          </p:cNvSpPr>
          <p:nvPr/>
        </p:nvSpPr>
        <p:spPr bwMode="auto">
          <a:xfrm>
            <a:off x="2927350" y="3657600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09" name="Freeform 81">
            <a:extLst>
              <a:ext uri="{FF2B5EF4-FFF2-40B4-BE49-F238E27FC236}">
                <a16:creationId xmlns:a16="http://schemas.microsoft.com/office/drawing/2014/main" id="{B6A570C6-99D4-D5A1-1470-1BC262A7B3F9}"/>
              </a:ext>
            </a:extLst>
          </p:cNvPr>
          <p:cNvSpPr>
            <a:spLocks/>
          </p:cNvSpPr>
          <p:nvPr/>
        </p:nvSpPr>
        <p:spPr bwMode="auto">
          <a:xfrm>
            <a:off x="5486400" y="4343400"/>
            <a:ext cx="228600" cy="3810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11" name="Text Box 83">
            <a:extLst>
              <a:ext uri="{FF2B5EF4-FFF2-40B4-BE49-F238E27FC236}">
                <a16:creationId xmlns:a16="http://schemas.microsoft.com/office/drawing/2014/main" id="{7321C1E6-B9E1-7117-91C7-32505D01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57261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 i="1">
                <a:latin typeface="Arial" panose="020B0604020202020204" pitchFamily="34" charset="0"/>
              </a:rPr>
              <a:t>ProjectA</a:t>
            </a:r>
            <a:r>
              <a:rPr lang="en-US" altLang="fr-FR" sz="1800" b="1">
                <a:latin typeface="Arial" panose="020B0604020202020204" pitchFamily="34" charset="0"/>
              </a:rPr>
              <a:t>.dll</a:t>
            </a:r>
          </a:p>
        </p:txBody>
      </p:sp>
      <p:sp>
        <p:nvSpPr>
          <p:cNvPr id="176212" name="Freeform 84">
            <a:extLst>
              <a:ext uri="{FF2B5EF4-FFF2-40B4-BE49-F238E27FC236}">
                <a16:creationId xmlns:a16="http://schemas.microsoft.com/office/drawing/2014/main" id="{28514495-8B18-8C16-751B-D72140A933F5}"/>
              </a:ext>
            </a:extLst>
          </p:cNvPr>
          <p:cNvSpPr>
            <a:spLocks/>
          </p:cNvSpPr>
          <p:nvPr/>
        </p:nvSpPr>
        <p:spPr bwMode="auto">
          <a:xfrm>
            <a:off x="5886450" y="5622925"/>
            <a:ext cx="228600" cy="304800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480 h 480"/>
              <a:gd name="T4" fmla="*/ 624 w 62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214" name="AutoShape 86">
            <a:extLst>
              <a:ext uri="{FF2B5EF4-FFF2-40B4-BE49-F238E27FC236}">
                <a16:creationId xmlns:a16="http://schemas.microsoft.com/office/drawing/2014/main" id="{658335FF-90BD-D342-2C47-1C76BD2DA25A}"/>
              </a:ext>
            </a:extLst>
          </p:cNvPr>
          <p:cNvSpPr>
            <a:spLocks noChangeArrowheads="1"/>
          </p:cNvSpPr>
          <p:nvPr/>
        </p:nvSpPr>
        <p:spPr bwMode="auto">
          <a:xfrm rot="-789835">
            <a:off x="4348163" y="4697413"/>
            <a:ext cx="1243012" cy="1681162"/>
          </a:xfrm>
          <a:prstGeom prst="curvedRightArrow">
            <a:avLst>
              <a:gd name="adj1" fmla="val 35591"/>
              <a:gd name="adj2" fmla="val 65233"/>
              <a:gd name="adj3" fmla="val 33333"/>
            </a:avLst>
          </a:prstGeom>
          <a:gradFill rotWithShape="0">
            <a:gsLst>
              <a:gs pos="0">
                <a:srgbClr val="D2007D"/>
              </a:gs>
              <a:gs pos="100000">
                <a:srgbClr val="FFCC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822140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176165" name="Text Box 37">
            <a:extLst>
              <a:ext uri="{FF2B5EF4-FFF2-40B4-BE49-F238E27FC236}">
                <a16:creationId xmlns:a16="http://schemas.microsoft.com/office/drawing/2014/main" id="{52DD47E8-8A4F-E05C-F6C2-1DA1AE6AE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106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fr-FR" sz="1800" b="1">
                <a:latin typeface="Arial" panose="020B0604020202020204" pitchFamily="34" charset="0"/>
              </a:rPr>
              <a:t>Générer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Le processus de développement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/>
              <a:t>Étape 1 : Faire un schéma du flux de l'application et des écrans HTML</a:t>
            </a:r>
          </a:p>
          <a:p>
            <a:pPr lvl="1"/>
            <a:r>
              <a:rPr lang="fr-FR" noProof="0" dirty="0"/>
              <a:t>Définir les vues de l'application</a:t>
            </a:r>
          </a:p>
          <a:p>
            <a:pPr lvl="1"/>
            <a:r>
              <a:rPr lang="fr-FR" noProof="0" dirty="0"/>
              <a:t>Quelles données sont obtenues dans les vues de saisie ?</a:t>
            </a:r>
          </a:p>
          <a:p>
            <a:pPr lvl="1"/>
            <a:r>
              <a:rPr lang="fr-FR" noProof="0" dirty="0"/>
              <a:t>Quelles données le contrôleur fournira-t-il aux vues d'affichages ?</a:t>
            </a:r>
          </a:p>
          <a:p>
            <a:r>
              <a:rPr lang="fr-FR" dirty="0"/>
              <a:t>Étape 2 </a:t>
            </a:r>
            <a:r>
              <a:rPr lang="fr-FR" noProof="0" dirty="0"/>
              <a:t>: </a:t>
            </a:r>
            <a:r>
              <a:rPr lang="fr-FR" noProof="0"/>
              <a:t>Développer les classes </a:t>
            </a:r>
            <a:r>
              <a:rPr lang="fr-FR" noProof="0" dirty="0"/>
              <a:t>du contrôleur</a:t>
            </a:r>
          </a:p>
          <a:p>
            <a:r>
              <a:rPr lang="fr-FR" dirty="0"/>
              <a:t>Étape 3 </a:t>
            </a:r>
            <a:r>
              <a:rPr lang="fr-FR" noProof="0" dirty="0"/>
              <a:t>: Développer les vues associées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8964612" cy="725487"/>
          </a:xfrm>
        </p:spPr>
        <p:txBody>
          <a:bodyPr/>
          <a:lstStyle/>
          <a:p>
            <a:r>
              <a:rPr lang="fr-FR" noProof="0" dirty="0"/>
              <a:t>Étape 1 </a:t>
            </a:r>
            <a:r>
              <a:rPr lang="fr-FR" dirty="0"/>
              <a:t>: Faire un schéma du flux de l'application et des écrans HTML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gray">
          <a:xfrm>
            <a:off x="3516928" y="5245774"/>
            <a:ext cx="2036135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dist="53340" dir="27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VideoController</a:t>
            </a:r>
          </a:p>
        </p:txBody>
      </p:sp>
      <p:grpSp>
        <p:nvGrpSpPr>
          <p:cNvPr id="20" name="Group 19"/>
          <p:cNvGrpSpPr/>
          <p:nvPr/>
        </p:nvGrpSpPr>
        <p:grpSpPr bwMode="gray">
          <a:xfrm>
            <a:off x="554980" y="1648133"/>
            <a:ext cx="7960031" cy="2880000"/>
            <a:chOff x="554980" y="1648133"/>
            <a:chExt cx="7960031" cy="2880000"/>
          </a:xfrm>
        </p:grpSpPr>
        <p:pic>
          <p:nvPicPr>
            <p:cNvPr id="8" name="Picture 7" descr="5-1.JPG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 bwMode="gray">
            <a:xfrm>
              <a:off x="554980" y="1649025"/>
              <a:ext cx="3679200" cy="2879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5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gray">
            <a:xfrm>
              <a:off x="4836142" y="1648133"/>
              <a:ext cx="3678869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1" name="Straight Arrow Connector 10"/>
          <p:cNvCxnSpPr>
            <a:stCxn id="8" idx="2"/>
          </p:cNvCxnSpPr>
          <p:nvPr/>
        </p:nvCxnSpPr>
        <p:spPr bwMode="gray">
          <a:xfrm rot="16200000" flipH="1">
            <a:off x="2990577" y="3932136"/>
            <a:ext cx="704773" cy="18967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endCxn id="9" idx="2"/>
          </p:cNvCxnSpPr>
          <p:nvPr/>
        </p:nvCxnSpPr>
        <p:spPr bwMode="gray">
          <a:xfrm flipV="1">
            <a:off x="5157020" y="4528133"/>
            <a:ext cx="1518557" cy="7147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 bwMode="gray">
          <a:xfrm>
            <a:off x="1711540" y="1274961"/>
            <a:ext cx="1366080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/Home/Index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5670333" y="1264876"/>
            <a:ext cx="2010487" cy="307777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/Video/Categories</a:t>
            </a: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gray">
          <a:xfrm>
            <a:off x="134327" y="5746775"/>
            <a:ext cx="374650" cy="269875"/>
            <a:chOff x="590" y="209"/>
            <a:chExt cx="236" cy="170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gray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gray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gray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gray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FF6CA-B97C-F1DB-B2E5-EFE929E1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53502E4E4554204D564320446576656C6F706D656E742050726F636573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9657720537472756374757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17A6F722056696577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17A6F72204578616D706C652028432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57020313A20536B6574636820746865204170706C69636174696F6E20466C6F7720616E64202048544D4C2053637265656E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726F6A656374205374727563747572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4726F6C6C657220436C61737320526573706F6E736962696C6974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53656C656374696F6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53656C6563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657020323A20446576656C6F702074686520436F6E74726F6C6C657220436C6173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6464696E67206120436F6E74726F6C6C657220436C61737320746F20536F6C7574696F6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4726F6C6C657220436C617373204578616D706C652028432329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1633</Words>
  <Application>Microsoft Office PowerPoint</Application>
  <PresentationFormat>Affichage à l'écran (4:3)</PresentationFormat>
  <Paragraphs>228</Paragraphs>
  <Slides>19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Century Schoolbook</vt:lpstr>
      <vt:lpstr>Courier New</vt:lpstr>
      <vt:lpstr>Monotype Sorts</vt:lpstr>
      <vt:lpstr>Times New Roman</vt:lpstr>
      <vt:lpstr>cvc</vt:lpstr>
      <vt:lpstr>Bitmap Image</vt:lpstr>
      <vt:lpstr>Présentation PowerPoint</vt:lpstr>
      <vt:lpstr>ASP.NET Core</vt:lpstr>
      <vt:lpstr>Démonstration</vt:lpstr>
      <vt:lpstr>Environnement de développement intégré (IDE)</vt:lpstr>
      <vt:lpstr>Processus de développement</vt:lpstr>
      <vt:lpstr>Fichiers de l'application Web</vt:lpstr>
      <vt:lpstr>Structure des fichiers de l'application Web</vt:lpstr>
      <vt:lpstr>Le processus de développement ASP.NET MVC</vt:lpstr>
      <vt:lpstr>Étape 1 : Faire un schéma du flux de l'application et des écrans HTML</vt:lpstr>
      <vt:lpstr>Structure du projet</vt:lpstr>
      <vt:lpstr>Tâches de la classe contrôleur</vt:lpstr>
      <vt:lpstr>Sélection de la classe contrôleur</vt:lpstr>
      <vt:lpstr>Sélection de la classe du contrôleur (suite)</vt:lpstr>
      <vt:lpstr>Étape 2 : Développer la classe du contrôleur</vt:lpstr>
      <vt:lpstr>Ajouter une classe contrôleur à la solution</vt:lpstr>
      <vt:lpstr>Exemple de classe contrôleur (C#)</vt:lpstr>
      <vt:lpstr>Structure de la vue</vt:lpstr>
      <vt:lpstr>Vues Razor</vt:lpstr>
      <vt:lpstr>Exemple de Razor (C#)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209</cp:revision>
  <dcterms:created xsi:type="dcterms:W3CDTF">2000-04-10T19:33:12Z</dcterms:created>
  <dcterms:modified xsi:type="dcterms:W3CDTF">2024-10-07T11:47:01Z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