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87" r:id="rId5"/>
    <p:sldId id="288" r:id="rId6"/>
    <p:sldId id="308" r:id="rId7"/>
    <p:sldId id="309" r:id="rId8"/>
    <p:sldId id="296" r:id="rId9"/>
    <p:sldId id="297" r:id="rId10"/>
    <p:sldId id="298" r:id="rId11"/>
    <p:sldId id="268" r:id="rId12"/>
    <p:sldId id="269" r:id="rId13"/>
    <p:sldId id="270" r:id="rId14"/>
    <p:sldId id="271" r:id="rId15"/>
    <p:sldId id="272" r:id="rId16"/>
    <p:sldId id="273" r:id="rId17"/>
    <p:sldId id="310" r:id="rId18"/>
    <p:sldId id="274" r:id="rId19"/>
    <p:sldId id="275" r:id="rId20"/>
    <p:sldId id="276" r:id="rId21"/>
    <p:sldId id="311" r:id="rId22"/>
    <p:sldId id="304" r:id="rId23"/>
    <p:sldId id="305" r:id="rId24"/>
    <p:sldId id="306" r:id="rId25"/>
    <p:sldId id="312" r:id="rId26"/>
    <p:sldId id="313" r:id="rId27"/>
    <p:sldId id="314" r:id="rId28"/>
    <p:sldId id="315" r:id="rId2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623" autoAdjust="0"/>
    <p:restoredTop sz="86370" autoAdjust="0"/>
  </p:normalViewPr>
  <p:slideViewPr>
    <p:cSldViewPr snapToGrid="0">
      <p:cViewPr varScale="1">
        <p:scale>
          <a:sx n="75" d="100"/>
          <a:sy n="75" d="100"/>
        </p:scale>
        <p:origin x="1614" y="54"/>
      </p:cViewPr>
      <p:guideLst>
        <p:guide orient="horz" pos="941"/>
        <p:guide pos="269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 varScale="1">
        <p:scale>
          <a:sx n="60" d="100"/>
          <a:sy n="60" d="100"/>
        </p:scale>
        <p:origin x="3278" y="53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19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477023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11:15am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 – </a:t>
            </a:r>
            <a:r>
              <a:rPr lang="en-US" dirty="0" err="1"/>
              <a:t>params</a:t>
            </a:r>
            <a:r>
              <a:rPr lang="en-US" dirty="0"/>
              <a:t> cannot be combined with this in an extension method</a:t>
            </a:r>
          </a:p>
          <a:p>
            <a:r>
              <a:rPr lang="en-US" dirty="0"/>
              <a:t>This effectively adds a “Sum” method to the array-of-</a:t>
            </a:r>
            <a:r>
              <a:rPr lang="en-US" dirty="0" err="1"/>
              <a:t>int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Bank Account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Public Fields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Property Clutter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Auto-Implemented Properties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Restrictions Using Auto-Implemented Properties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1" y="4226642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Mention order of execution - Initialization takes place after the constructor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</p:spPr>
        <p:txBody>
          <a:bodyPr/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r>
              <a:rPr lang="en-US" dirty="0"/>
              <a:t> and Constructors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Be sure to point out the { and the } braces here.</a:t>
            </a:r>
          </a:p>
          <a:p>
            <a:r>
              <a:rPr lang="en-US" dirty="0"/>
              <a:t>Constructors give slightly better performance than </a:t>
            </a:r>
            <a:r>
              <a:rPr lang="en-US" dirty="0" err="1"/>
              <a:t>initializers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2621951"/>
          </a:xfrm>
        </p:spPr>
        <p:txBody>
          <a:bodyPr/>
          <a:lstStyle/>
          <a:p>
            <a:r>
              <a:rPr lang="en-US" dirty="0"/>
              <a:t>Jogger text: Explicit and Implicit Declarations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implicit typing declarations cannot be changed – it is still strong typed. I.e. the following is not valid.</a:t>
            </a:r>
          </a:p>
          <a:p>
            <a:r>
              <a:rPr lang="en-US" dirty="0" err="1"/>
              <a:t>var</a:t>
            </a:r>
            <a:r>
              <a:rPr lang="en-US" dirty="0"/>
              <a:t> x = 10.2;</a:t>
            </a:r>
          </a:p>
          <a:p>
            <a:r>
              <a:rPr lang="en-US" dirty="0"/>
              <a:t>x = “hello”;</a:t>
            </a:r>
          </a:p>
          <a:p>
            <a:endParaRPr lang="en-US" dirty="0"/>
          </a:p>
          <a:p>
            <a:r>
              <a:rPr lang="en-US" dirty="0"/>
              <a:t>Microsoft documentation says that using </a:t>
            </a:r>
            <a:r>
              <a:rPr lang="en-US" dirty="0" err="1"/>
              <a:t>var</a:t>
            </a:r>
            <a:r>
              <a:rPr lang="en-US" dirty="0"/>
              <a:t> will make a program harder to read.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is short for “variable”, not “variant”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Collection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Covariant Assignment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Class Diagrams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Do not get into the discussion of ‘at an instance in time’ vs. ‘over a period of time’. We are just trying to determine how many freight cars appear on an order so 0..1 is appropriate.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2"/>
            <a:ext cx="6287935" cy="21602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Interface/Implementation Drill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Identify each class by what it can do. Join the dots as appropriate.</a:t>
            </a:r>
          </a:p>
          <a:p>
            <a:pPr eaLnBrk="1" hangingPunct="1"/>
            <a:r>
              <a:rPr lang="en-US" dirty="0"/>
              <a:t>Get people to specify which products are wearable and which are rentable. Note that we use a dashed line rather than solid, as realization of interfaces is different from implementation inheritance. Note a Tux is both rentable and wearable, implying multiple inheritance. In practice, C# permits multiple interfaces to be realized, but only one base class. Note also that the inventory collection collects products, but we might be interested in a </a:t>
            </a:r>
            <a:r>
              <a:rPr lang="en-US" dirty="0" err="1"/>
              <a:t>sublist</a:t>
            </a:r>
            <a:r>
              <a:rPr lang="en-US" dirty="0"/>
              <a:t> of things based on what they can do.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21623"/>
          </a:xfrm>
        </p:spPr>
        <p:txBody>
          <a:bodyPr/>
          <a:lstStyle/>
          <a:p>
            <a:r>
              <a:rPr lang="en-US" dirty="0"/>
              <a:t>Jogger text: Syntax and Usage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Make sure you point out that all the interface methods are implemented { … } in tuxedo and shoe.</a:t>
            </a:r>
          </a:p>
          <a:p>
            <a:r>
              <a:rPr lang="en-US" dirty="0"/>
              <a:t>Show the use of inheritance syntax to say that your class realizes a particular interface, but the specification of an interface uses the interface keyword.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</a:t>
            </a:r>
            <a:r>
              <a:rPr lang="en-US" dirty="0" err="1"/>
              <a:t>IEnumerable</a:t>
            </a:r>
            <a:r>
              <a:rPr lang="en-US" dirty="0"/>
              <a:t>&lt;T&gt; Interface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Need for Generic Classes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Generic Classes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  <a:noFill/>
          <a:ln/>
        </p:spPr>
        <p:txBody>
          <a:bodyPr/>
          <a:lstStyle/>
          <a:p>
            <a:r>
              <a:rPr lang="en-US" dirty="0"/>
              <a:t>Jogger text: Writing a Generic Class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77023"/>
          </a:xfrm>
        </p:spPr>
        <p:txBody>
          <a:bodyPr/>
          <a:lstStyle/>
          <a:p>
            <a:r>
              <a:rPr lang="en-US" dirty="0"/>
              <a:t>Jogger text: Boxing vs. Implicit Typing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Will fail to compile on x = 10.5 because we’re changing the type.</a:t>
            </a:r>
          </a:p>
          <a:p>
            <a:r>
              <a:rPr lang="en-US" dirty="0"/>
              <a:t>2. Will fail to compile because Trim() and </a:t>
            </a:r>
            <a:r>
              <a:rPr lang="en-US" dirty="0" err="1"/>
              <a:t>ToUpper</a:t>
            </a:r>
            <a:r>
              <a:rPr lang="en-US" dirty="0"/>
              <a:t>() are not part of the interface of object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Jogger text: Inheritance From object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In Java the hash code is the memory address (reference) expressed as an integer. Not so in .NET – can’t be because the GC can move objects to different locations. The hash code would remain the same. It is useful to know this for demos involving LINQ to SQL identity maps.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Inheritance From object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Optional Parameters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Named Parameters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static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3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973-2-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  <p:sldLayoutId id="2147483661" r:id="rId13"/>
    <p:sldLayoutId id="2147483662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/>
              <a:t>C# Avancé</a:t>
            </a:r>
            <a:endParaRPr lang="fr-FR" b="0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méthode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Pour « ajouter » une méthode qui additionne tous les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[]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gray">
          <a:xfrm>
            <a:off x="585470" y="2555466"/>
            <a:ext cx="6823075" cy="23633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class</a:t>
            </a:r>
            <a:r>
              <a:rPr lang="en-US" sz="1600" b="0" dirty="0">
                <a:latin typeface="Courier New" pitchFamily="49" charset="0"/>
              </a:rPr>
              <a:t> UsefulExtensions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static int</a:t>
            </a:r>
            <a:r>
              <a:rPr lang="en-US" sz="1600" dirty="0">
                <a:latin typeface="Courier New" pitchFamily="49" charset="0"/>
              </a:rPr>
              <a:t> Sum</a:t>
            </a:r>
            <a:r>
              <a:rPr lang="en-US" sz="1600" b="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this int</a:t>
            </a:r>
            <a:r>
              <a:rPr lang="en-US" sz="1600" dirty="0">
                <a:latin typeface="Courier New" pitchFamily="49" charset="0"/>
              </a:rPr>
              <a:t>[]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vals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  <a:endParaRPr lang="en-US" sz="1600" b="0" dirty="0"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gray">
          <a:xfrm>
            <a:off x="1440446" y="4543681"/>
            <a:ext cx="6477270" cy="12266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Console.WriteLine("Sum = " + nums.Sum());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gray">
          <a:xfrm>
            <a:off x="2196643" y="2032032"/>
            <a:ext cx="2661959" cy="301736"/>
          </a:xfrm>
          <a:prstGeom prst="wedgeRectCallout">
            <a:avLst>
              <a:gd name="adj1" fmla="val -68125"/>
              <a:gd name="adj2" fmla="val 1408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La classe doit être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gray">
          <a:xfrm>
            <a:off x="5461443" y="3455758"/>
            <a:ext cx="3176719" cy="338138"/>
          </a:xfrm>
          <a:prstGeom prst="wedgeRectCallout">
            <a:avLst>
              <a:gd name="adj1" fmla="val -102013"/>
              <a:gd name="adj2" fmla="val -7253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spéciale du paramètre</a:t>
            </a:r>
          </a:p>
        </p:txBody>
      </p:sp>
      <p:sp>
        <p:nvSpPr>
          <p:cNvPr id="532488" name="AutoShape 8"/>
          <p:cNvSpPr>
            <a:spLocks noChangeArrowheads="1"/>
          </p:cNvSpPr>
          <p:nvPr/>
        </p:nvSpPr>
        <p:spPr bwMode="gray">
          <a:xfrm>
            <a:off x="6034722" y="4246665"/>
            <a:ext cx="2194878" cy="743138"/>
          </a:xfrm>
          <a:prstGeom prst="wedgeRectCallout">
            <a:avLst>
              <a:gd name="adj1" fmla="val -47610"/>
              <a:gd name="adj2" fmla="val 8263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S’utilise comme une méthode d’instance sur n’importe quel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Une classe </a:t>
            </a:r>
            <a:r>
              <a:rPr lang="fr-FR" noProof="0" dirty="0" err="1">
                <a:latin typeface="Courier New" pitchFamily="49" charset="0"/>
              </a:rPr>
              <a:t>BankAccount</a:t>
            </a:r>
            <a:endParaRPr lang="fr-FR" noProof="0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/>
              <a:t>Une classe comprend des champs, propriétés, méthodes et constructeurs</a:t>
            </a:r>
          </a:p>
          <a:p>
            <a:pPr lvl="1"/>
            <a:r>
              <a:rPr lang="fr-FR" noProof="0" dirty="0"/>
              <a:t>Comme dans l’abstraction suivante d’un compte bancaire</a:t>
            </a:r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gray">
          <a:xfrm>
            <a:off x="631104" y="2151496"/>
            <a:ext cx="7629525" cy="41740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Banking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public 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private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number; balance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balance += amount;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(balance &gt;= amount) balance -= amount;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throw 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("NSF");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 }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noProof="0" dirty="0"/>
              <a:t>Les propriétés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595582"/>
          </a:xfrm>
          <a:noFill/>
          <a:ln/>
        </p:spPr>
        <p:txBody>
          <a:bodyPr/>
          <a:lstStyle/>
          <a:p>
            <a:r>
              <a:rPr lang="fr-FR" noProof="0" dirty="0"/>
              <a:t>Les propriétés concourent à la mise en œuvre de l’encapsulation</a:t>
            </a:r>
          </a:p>
          <a:p>
            <a:pPr lvl="1"/>
            <a:r>
              <a:rPr lang="fr-FR" dirty="0"/>
              <a:t>Les champs </a:t>
            </a:r>
            <a:r>
              <a:rPr lang="fr-FR" noProof="0" dirty="0">
                <a:latin typeface="Courier New" pitchFamily="49" charset="0"/>
              </a:rPr>
              <a:t>public</a:t>
            </a:r>
            <a:r>
              <a:rPr lang="fr-FR" dirty="0"/>
              <a:t> ne sont pas recommandés</a:t>
            </a:r>
            <a:endParaRPr lang="fr-FR" noProof="0" dirty="0"/>
          </a:p>
          <a:p>
            <a:r>
              <a:rPr lang="fr-FR" noProof="0" dirty="0"/>
              <a:t>Les propriétés évitent les </a:t>
            </a:r>
            <a:r>
              <a:rPr lang="fr-FR" i="1" noProof="0" dirty="0">
                <a:latin typeface="Century Schoolbook" pitchFamily="18" charset="0"/>
              </a:rPr>
              <a:t>getters</a:t>
            </a:r>
            <a:r>
              <a:rPr lang="fr-FR" noProof="0" dirty="0"/>
              <a:t> et </a:t>
            </a:r>
            <a:r>
              <a:rPr lang="fr-FR" i="1" noProof="0" dirty="0">
                <a:latin typeface="Century Schoolbook" pitchFamily="18" charset="0"/>
              </a:rPr>
              <a:t>setters</a:t>
            </a:r>
            <a:r>
              <a:rPr lang="fr-FR" noProof="0" dirty="0"/>
              <a:t> fastidieux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thing.SetValue</a:t>
            </a:r>
            <a:r>
              <a:rPr lang="fr-FR" noProof="0" dirty="0">
                <a:latin typeface="Courier New" pitchFamily="49" charset="0"/>
              </a:rPr>
              <a:t>(</a:t>
            </a:r>
            <a:r>
              <a:rPr lang="fr-FR" noProof="0" dirty="0" err="1">
                <a:latin typeface="Courier New" pitchFamily="49" charset="0"/>
              </a:rPr>
              <a:t>thing.GetValue</a:t>
            </a:r>
            <a:r>
              <a:rPr lang="fr-FR" noProof="0" dirty="0">
                <a:latin typeface="Courier New" pitchFamily="49" charset="0"/>
              </a:rPr>
              <a:t>() + 100.00);</a:t>
            </a:r>
          </a:p>
          <a:p>
            <a:r>
              <a:rPr lang="fr-FR" noProof="0" dirty="0"/>
              <a:t>Pour un code client plus pratique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thing.Value</a:t>
            </a:r>
            <a:r>
              <a:rPr lang="fr-FR" noProof="0" dirty="0">
                <a:latin typeface="Courier New" pitchFamily="49" charset="0"/>
              </a:rPr>
              <a:t> += 100.00;</a:t>
            </a:r>
          </a:p>
          <a:p>
            <a:pPr>
              <a:buFont typeface="Arial" charset="0"/>
              <a:buNone/>
            </a:pPr>
            <a:r>
              <a:rPr lang="fr-FR" noProof="0" dirty="0"/>
              <a:t>Mais…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 propriétés encombrantes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Les classes </a:t>
            </a:r>
            <a:r>
              <a:rPr lang="fr-FR" dirty="0"/>
              <a:t>sont souvent encombrées par le code répétitif des propriétés</a:t>
            </a:r>
            <a:endParaRPr lang="fr-FR" noProof="0" dirty="0"/>
          </a:p>
          <a:p>
            <a:pPr lvl="1"/>
            <a:r>
              <a:rPr lang="fr-FR" noProof="0" dirty="0"/>
              <a:t>Souvent une simple encapsulation (simples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et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/>
              <a:t>)</a:t>
            </a:r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gray">
          <a:xfrm>
            <a:off x="2259013" y="2113306"/>
            <a:ext cx="5929312" cy="425276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5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Rate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gray">
          <a:xfrm>
            <a:off x="325926" y="5178579"/>
            <a:ext cx="1865014" cy="755201"/>
          </a:xfrm>
          <a:prstGeom prst="wedgeRectCallout">
            <a:avLst>
              <a:gd name="adj1" fmla="val 78792"/>
              <a:gd name="adj2" fmla="val 84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Remarquez que les méthodes utilisen</a:t>
            </a:r>
            <a:r>
              <a:rPr lang="fr-FR" b="1" dirty="0"/>
              <a:t>t les champs</a:t>
            </a:r>
            <a:endParaRPr lang="fr-FR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Propriétés implémentées automatiquement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/>
              <a:t>Les </a:t>
            </a:r>
            <a:r>
              <a:rPr lang="fr-FR" i="1" noProof="0" dirty="0">
                <a:latin typeface="Century Schoolbook" pitchFamily="18" charset="0"/>
              </a:rPr>
              <a:t>propriétés implémentées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automatiquement</a:t>
            </a:r>
            <a:r>
              <a:rPr lang="fr-FR" noProof="0" dirty="0"/>
              <a:t> simplifient le code</a:t>
            </a:r>
          </a:p>
          <a:p>
            <a:r>
              <a:rPr lang="fr-FR" noProof="0" dirty="0"/>
              <a:t>Tous les avantages sans l’encombrement</a:t>
            </a:r>
          </a:p>
          <a:p>
            <a:pPr lvl="1"/>
            <a:r>
              <a:rPr lang="fr-FR" noProof="0" dirty="0"/>
              <a:t>Moins de frappe également !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gray">
          <a:xfrm>
            <a:off x="1917700" y="3082066"/>
            <a:ext cx="5983288" cy="253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ulong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Rate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gray">
          <a:xfrm>
            <a:off x="3146425" y="5144229"/>
            <a:ext cx="3435444" cy="330200"/>
          </a:xfrm>
          <a:prstGeom prst="wedgeRectCallout">
            <a:avLst>
              <a:gd name="adj1" fmla="val -42139"/>
              <a:gd name="adj2" fmla="val -1288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Les méthodes référencent la propriété</a:t>
            </a:r>
          </a:p>
        </p:txBody>
      </p:sp>
      <p:sp>
        <p:nvSpPr>
          <p:cNvPr id="887815" name="AutoShape 7"/>
          <p:cNvSpPr>
            <a:spLocks noChangeArrowheads="1"/>
          </p:cNvSpPr>
          <p:nvPr/>
        </p:nvSpPr>
        <p:spPr bwMode="gray">
          <a:xfrm>
            <a:off x="6106597" y="2833724"/>
            <a:ext cx="2471345" cy="487932"/>
          </a:xfrm>
          <a:prstGeom prst="wedgeRectCallout">
            <a:avLst>
              <a:gd name="adj1" fmla="val -41571"/>
              <a:gd name="adj2" fmla="val 10054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>
                <a:latin typeface="Arial" charset="0"/>
              </a:rPr>
              <a:t> fait que seul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b="1">
                <a:latin typeface="Arial" charset="0"/>
              </a:rPr>
              <a:t> est disponible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gray">
          <a:xfrm flipH="1">
            <a:off x="679964" y="2103151"/>
            <a:ext cx="353188" cy="411491"/>
            <a:chOff x="262" y="3536"/>
            <a:chExt cx="417" cy="485"/>
          </a:xfrm>
        </p:grpSpPr>
        <p:sp>
          <p:nvSpPr>
            <p:cNvPr id="9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Restrictions liées aux propriétés implémentées automatiquement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045457"/>
            <a:ext cx="8599488" cy="2564805"/>
          </a:xfrm>
        </p:spPr>
        <p:txBody>
          <a:bodyPr/>
          <a:lstStyle/>
          <a:p>
            <a:r>
              <a:rPr lang="fr-FR" noProof="0" dirty="0"/>
              <a:t>Les propriétés implémentées automatiquement doivent être utilisées avec discernement</a:t>
            </a:r>
          </a:p>
          <a:p>
            <a:pPr lvl="1"/>
            <a:r>
              <a:rPr lang="fr-FR" noProof="0" dirty="0"/>
              <a:t>Il faut toujours rechercher l’encapsulation convenable et le bon usage</a:t>
            </a:r>
          </a:p>
          <a:p>
            <a:r>
              <a:rPr lang="fr-FR" noProof="0" dirty="0"/>
              <a:t>Par exemple, un numéro de compte bancaire doit être </a:t>
            </a:r>
            <a:r>
              <a:rPr lang="fr-FR" noProof="0" dirty="0" err="1">
                <a:latin typeface="Courier New" pitchFamily="49" charset="0"/>
              </a:rPr>
              <a:t>readonly</a:t>
            </a:r>
            <a:endParaRPr lang="fr-FR" noProof="0" dirty="0">
              <a:latin typeface="Courier New" pitchFamily="49" charset="0"/>
            </a:endParaRPr>
          </a:p>
          <a:p>
            <a:pPr lvl="1"/>
            <a:r>
              <a:rPr lang="fr-FR" noProof="0" dirty="0"/>
              <a:t>Ne peut pas être modifié, même à partir d’un objet compte bancaire (</a:t>
            </a:r>
            <a:r>
              <a:rPr lang="fr-FR" noProof="0" dirty="0" err="1"/>
              <a:t>BankAccount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On ne peut pas utiliser une propriété implémentée automatiquement pour cet exemple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gray">
          <a:xfrm>
            <a:off x="674688" y="3596097"/>
            <a:ext cx="6332537" cy="2752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Balance { get; private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Number{ get { return number; }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Rate { get;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void Deposit(decimal amount)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gray">
          <a:xfrm>
            <a:off x="6828310" y="4052799"/>
            <a:ext cx="2315690" cy="1209311"/>
          </a:xfrm>
          <a:prstGeom prst="wedgeRectCallout">
            <a:avLst>
              <a:gd name="adj1" fmla="val -141040"/>
              <a:gd name="adj2" fmla="val -1888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b="1" dirty="0">
                <a:latin typeface="Arial" charset="0"/>
              </a:rPr>
              <a:t> ne peut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pas être utilisé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dans une propriété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implémentée automatiquement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Généralement, il y a souvent plusieurs surcharges du constructeur dans les classes, permettant de fournir diverses options d’initialisation</a:t>
            </a:r>
            <a:endParaRPr lang="fr-FR" dirty="0"/>
          </a:p>
          <a:p>
            <a:pPr lvl="1"/>
            <a:r>
              <a:rPr lang="fr-FR" noProof="0" dirty="0"/>
              <a:t>Dans l’exemple suivant, Canada est le pays « par défaut »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gray">
          <a:xfrm>
            <a:off x="566238" y="2327564"/>
            <a:ext cx="6202362" cy="3815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Instructor()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name,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gray">
          <a:xfrm>
            <a:off x="2440121" y="5668540"/>
            <a:ext cx="5759924" cy="6931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Peter","England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Instructor("Peter");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 des 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Avec les paramètres facultatifs, le code est simplifié :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blackWhite">
          <a:xfrm>
            <a:off x="566237" y="1955838"/>
            <a:ext cx="8112249" cy="280140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= "Canada")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blackWhite">
          <a:xfrm>
            <a:off x="2038379" y="4415798"/>
            <a:ext cx="5810567" cy="8316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Jasper","England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Instructor("Andrew");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27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1" name="Rectangle 5"/>
          <p:cNvSpPr>
            <a:spLocks noChangeArrowheads="1"/>
          </p:cNvSpPr>
          <p:nvPr/>
        </p:nvSpPr>
        <p:spPr bwMode="gray">
          <a:xfrm>
            <a:off x="631545" y="3503550"/>
            <a:ext cx="7647709" cy="28937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i1.Country = "Sweden";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i2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Name = "Luc",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Country = "France"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gray">
          <a:xfrm>
            <a:off x="572366" y="2083856"/>
            <a:ext cx="5002213" cy="11394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d’objets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noProof="0" dirty="0">
                <a:latin typeface="Century Schoolbook" pitchFamily="18" charset="0"/>
              </a:rPr>
              <a:t>initialiseurs d’objets</a:t>
            </a:r>
            <a:r>
              <a:rPr lang="fr-FR" noProof="0" dirty="0"/>
              <a:t> sont une alternative au constructeur</a:t>
            </a:r>
          </a:p>
          <a:p>
            <a:pPr lvl="1"/>
            <a:r>
              <a:rPr lang="fr-FR" noProof="0" dirty="0"/>
              <a:t>Pour les propriétés qui ont un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public</a:t>
            </a:r>
          </a:p>
        </p:txBody>
      </p:sp>
      <p:sp>
        <p:nvSpPr>
          <p:cNvPr id="879623" name="AutoShape 7"/>
          <p:cNvSpPr>
            <a:spLocks noChangeArrowheads="1"/>
          </p:cNvSpPr>
          <p:nvPr/>
        </p:nvSpPr>
        <p:spPr bwMode="gray">
          <a:xfrm>
            <a:off x="5309810" y="5133475"/>
            <a:ext cx="3601277" cy="776006"/>
          </a:xfrm>
          <a:prstGeom prst="wedgeRectCallout">
            <a:avLst>
              <a:gd name="adj1" fmla="val -105003"/>
              <a:gd name="adj2" fmla="val 545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La syntaxe des initialiseurs </a:t>
            </a:r>
            <a:r>
              <a:rPr lang="fr-FR" b="1" dirty="0"/>
              <a:t>d’objets est plus pratique et montre plus clairement qu’il s’agit d’une initialisation</a:t>
            </a:r>
            <a:endParaRPr lang="fr-FR" b="1" dirty="0">
              <a:latin typeface="Arial" charset="0"/>
            </a:endParaRPr>
          </a:p>
        </p:txBody>
      </p:sp>
      <p:sp>
        <p:nvSpPr>
          <p:cNvPr id="879625" name="AutoShape 9"/>
          <p:cNvSpPr>
            <a:spLocks noChangeArrowheads="1"/>
          </p:cNvSpPr>
          <p:nvPr/>
        </p:nvSpPr>
        <p:spPr bwMode="gray">
          <a:xfrm>
            <a:off x="4825497" y="4048831"/>
            <a:ext cx="4182701" cy="339725"/>
          </a:xfrm>
          <a:prstGeom prst="wedgeRectCallout">
            <a:avLst>
              <a:gd name="adj1" fmla="val -67295"/>
              <a:gd name="adj2" fmla="val 34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On peut définir chaque propriété manuellement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gray">
          <a:xfrm>
            <a:off x="4976874" y="3132453"/>
            <a:ext cx="3019813" cy="339725"/>
          </a:xfrm>
          <a:prstGeom prst="wedgeRectCallout">
            <a:avLst>
              <a:gd name="adj1" fmla="val -101360"/>
              <a:gd name="adj2" fmla="val -7657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Remarquez : pas de constructeur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Initialiseurs d’objet et constructeur</a:t>
            </a:r>
            <a:endParaRPr lang="fr-FR" noProof="0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85159"/>
          </a:xfrm>
        </p:spPr>
        <p:txBody>
          <a:bodyPr/>
          <a:lstStyle/>
          <a:p>
            <a:r>
              <a:rPr lang="fr-FR" noProof="0" dirty="0"/>
              <a:t>Les champs sont </a:t>
            </a:r>
            <a:r>
              <a:rPr lang="fr-FR" dirty="0"/>
              <a:t>définis </a:t>
            </a:r>
            <a:r>
              <a:rPr lang="fr-FR" noProof="0" dirty="0"/>
              <a:t>par défaut avec les valeurs </a:t>
            </a:r>
            <a:r>
              <a:rPr lang="fr-FR" noProof="0" dirty="0">
                <a:latin typeface="Courier New" pitchFamily="49" charset="0"/>
              </a:rPr>
              <a:t>0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dirty="0">
                <a:latin typeface="+mj-lt"/>
              </a:rPr>
              <a:t> ou </a:t>
            </a:r>
            <a:r>
              <a:rPr lang="fr-FR" noProof="0" dirty="0">
                <a:latin typeface="Courier New" pitchFamily="49" charset="0"/>
              </a:rPr>
              <a:t>false</a:t>
            </a:r>
            <a:endParaRPr lang="fr-FR" noProof="0" dirty="0"/>
          </a:p>
          <a:p>
            <a:pPr lvl="1"/>
            <a:r>
              <a:rPr lang="fr-FR" noProof="0" dirty="0"/>
              <a:t>Les chaînes de caractères sont définies avec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noProof="0" dirty="0"/>
              <a:t>, </a:t>
            </a:r>
            <a:r>
              <a:rPr lang="fr-FR" i="1" dirty="0">
                <a:latin typeface="Century Schoolbook" pitchFamily="18" charset="0"/>
              </a:rPr>
              <a:t>et non </a:t>
            </a:r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</a:t>
            </a:r>
            <a:r>
              <a:rPr lang="fr-FR" noProof="0" dirty="0" err="1">
                <a:latin typeface="Courier New" pitchFamily="49" charset="0"/>
              </a:rPr>
              <a:t>string.Empty</a:t>
            </a:r>
            <a:endParaRPr lang="fr-FR" noProof="0" dirty="0">
              <a:latin typeface="Courier New" pitchFamily="49" charset="0"/>
            </a:endParaRPr>
          </a:p>
          <a:p>
            <a:r>
              <a:rPr lang="fr-FR" noProof="0" dirty="0"/>
              <a:t>On peut faire une initialisation partielle en mélangeant des initialiseurs d’objets et le constructeur par défaut</a:t>
            </a:r>
          </a:p>
          <a:p>
            <a:pPr lvl="1"/>
            <a:r>
              <a:rPr lang="fr-FR" noProof="0" dirty="0"/>
              <a:t>Le constructeur est exécuté avant l’initialisation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gray">
          <a:xfrm>
            <a:off x="561975" y="3342416"/>
            <a:ext cx="6673850" cy="22474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Country = "Canada";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gray">
          <a:xfrm>
            <a:off x="1243013" y="5077554"/>
            <a:ext cx="7165696" cy="117019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 Name = "Vladimir"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Déclarations explicites et implicites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88408"/>
          </a:xfrm>
        </p:spPr>
        <p:txBody>
          <a:bodyPr/>
          <a:lstStyle/>
          <a:p>
            <a:r>
              <a:rPr lang="fr-FR" noProof="0" dirty="0"/>
              <a:t>C# est un langage fortement typé</a:t>
            </a:r>
          </a:p>
          <a:p>
            <a:pPr lvl="1"/>
            <a:r>
              <a:rPr lang="fr-FR" noProof="0" dirty="0"/>
              <a:t>Les variables doivent </a:t>
            </a:r>
            <a:r>
              <a:rPr lang="fr-FR" dirty="0"/>
              <a:t>être initialisées ou affectées avant leur utilisation</a:t>
            </a:r>
            <a:endParaRPr lang="fr-FR" noProof="0" dirty="0"/>
          </a:p>
          <a:p>
            <a:pPr lvl="1"/>
            <a:r>
              <a:rPr lang="fr-FR" noProof="0" dirty="0"/>
              <a:t>Les deux exemples suivants sont valides</a:t>
            </a:r>
          </a:p>
          <a:p>
            <a:pPr lvl="1"/>
            <a:endParaRPr lang="fr-FR" sz="1000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Les variables peuvent être typées </a:t>
            </a:r>
            <a:r>
              <a:rPr lang="fr-FR" i="1" noProof="0" dirty="0">
                <a:latin typeface="Century Schoolbook" pitchFamily="18" charset="0"/>
              </a:rPr>
              <a:t>implicitement</a:t>
            </a:r>
            <a:r>
              <a:rPr lang="fr-FR" noProof="0" dirty="0"/>
              <a:t> avec le mot-clé </a:t>
            </a:r>
            <a:r>
              <a:rPr lang="fr-FR" noProof="0" dirty="0">
                <a:latin typeface="Courier New" pitchFamily="49" charset="0"/>
              </a:rPr>
              <a:t>var</a:t>
            </a:r>
            <a:endParaRPr lang="fr-FR" noProof="0" dirty="0"/>
          </a:p>
          <a:p>
            <a:pPr lvl="1"/>
            <a:r>
              <a:rPr lang="fr-FR" noProof="0" dirty="0"/>
              <a:t>Cela n’est valide que si l’</a:t>
            </a:r>
            <a:r>
              <a:rPr lang="fr-FR" dirty="0"/>
              <a:t>initialisation est faite lors de la déclaration</a:t>
            </a:r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Remarquez que le typage implicite est toujours du typage fort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gray">
          <a:xfrm>
            <a:off x="2436813" y="2395413"/>
            <a:ext cx="3487737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inCur;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inCur = "USD";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outCur = "EUR";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gray">
          <a:xfrm>
            <a:off x="2468563" y="4373388"/>
            <a:ext cx="3487737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eStr = "EFG";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aStr;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aStr = "ABC";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31" name="AutoShape 7"/>
          <p:cNvSpPr>
            <a:spLocks noChangeArrowheads="1"/>
          </p:cNvSpPr>
          <p:nvPr/>
        </p:nvSpPr>
        <p:spPr bwMode="gray">
          <a:xfrm>
            <a:off x="5803900" y="4697500"/>
            <a:ext cx="1131054" cy="307975"/>
          </a:xfrm>
          <a:prstGeom prst="wedgeRectCallout">
            <a:avLst>
              <a:gd name="adj1" fmla="val -229028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Non 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2" name="AutoShape 8"/>
          <p:cNvSpPr>
            <a:spLocks noChangeArrowheads="1"/>
          </p:cNvSpPr>
          <p:nvPr/>
        </p:nvSpPr>
        <p:spPr bwMode="gray">
          <a:xfrm>
            <a:off x="7005638" y="4420800"/>
            <a:ext cx="719137" cy="307975"/>
          </a:xfrm>
          <a:prstGeom prst="wedgeRectCallout">
            <a:avLst>
              <a:gd name="adj1" fmla="val -341833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3" name="AutoShape 9"/>
          <p:cNvSpPr>
            <a:spLocks noChangeArrowheads="1"/>
          </p:cNvSpPr>
          <p:nvPr/>
        </p:nvSpPr>
        <p:spPr bwMode="gray">
          <a:xfrm>
            <a:off x="6118225" y="2323975"/>
            <a:ext cx="1296988" cy="307975"/>
          </a:xfrm>
          <a:prstGeom prst="wedgeRectCallout">
            <a:avLst>
              <a:gd name="adj1" fmla="val -193083"/>
              <a:gd name="adj2" fmla="val 113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Affectation </a:t>
            </a:r>
          </a:p>
        </p:txBody>
      </p:sp>
      <p:sp>
        <p:nvSpPr>
          <p:cNvPr id="845834" name="AutoShape 10"/>
          <p:cNvSpPr>
            <a:spLocks noChangeArrowheads="1"/>
          </p:cNvSpPr>
          <p:nvPr/>
        </p:nvSpPr>
        <p:spPr bwMode="gray">
          <a:xfrm>
            <a:off x="6526213" y="2946275"/>
            <a:ext cx="1296987" cy="307975"/>
          </a:xfrm>
          <a:prstGeom prst="wedgeRectCallout">
            <a:avLst>
              <a:gd name="adj1" fmla="val -149509"/>
              <a:gd name="adj2" fmla="val -41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Initialisation</a:t>
            </a:r>
            <a:endParaRPr lang="fr-FR" b="1" dirty="0">
              <a:latin typeface="Arial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gray">
          <a:xfrm flipH="1">
            <a:off x="220756" y="5418325"/>
            <a:ext cx="341313" cy="397656"/>
            <a:chOff x="262" y="3536"/>
            <a:chExt cx="417" cy="485"/>
          </a:xfrm>
        </p:grpSpPr>
        <p:sp>
          <p:nvSpPr>
            <p:cNvPr id="12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0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2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4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6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8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0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1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2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5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6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7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8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9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0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1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2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4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de collection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La syntaxe des initialiseurs d’objets peut aussi être utilisée dans les classes de collections</a:t>
            </a:r>
          </a:p>
          <a:p>
            <a:pPr lvl="1"/>
            <a:r>
              <a:rPr lang="fr-FR" noProof="0" dirty="0"/>
              <a:t>Évite des appels multiples à la méthode </a:t>
            </a:r>
            <a:r>
              <a:rPr lang="fr-FR" noProof="0" dirty="0" err="1">
                <a:latin typeface="Courier New" pitchFamily="49" charset="0"/>
              </a:rPr>
              <a:t>Add</a:t>
            </a:r>
            <a:r>
              <a:rPr lang="fr-FR" noProof="0" dirty="0">
                <a:latin typeface="Courier New" pitchFamily="49" charset="0"/>
              </a:rPr>
              <a:t>(…)</a:t>
            </a:r>
            <a:endParaRPr lang="fr-FR" noProof="0" dirty="0"/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gray">
          <a:xfrm>
            <a:off x="434975" y="2564165"/>
            <a:ext cx="8380413" cy="368370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List&lt;Instructor&gt;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"Richard", Country="England"},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"Joey",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"Bill", Country="Australia"},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"Josh",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"Nathan",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Country="India"},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"Mike", Country="USA"}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(Instructor ins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instructors)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ins.Name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Assignation covariante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4447371"/>
          </a:xfrm>
        </p:spPr>
        <p:txBody>
          <a:bodyPr/>
          <a:lstStyle/>
          <a:p>
            <a:r>
              <a:rPr lang="fr-FR" dirty="0"/>
              <a:t>Avant C# V4, les </a:t>
            </a:r>
            <a:r>
              <a:rPr lang="fr-FR" i="1" dirty="0">
                <a:latin typeface="Century Schoolbook" pitchFamily="18" charset="0"/>
              </a:rPr>
              <a:t>assignations covariantes </a:t>
            </a:r>
            <a:r>
              <a:rPr lang="fr-FR" dirty="0"/>
              <a:t>n’étaient pas prises en charge</a:t>
            </a:r>
          </a:p>
          <a:p>
            <a:pPr lvl="1"/>
            <a:r>
              <a:rPr lang="fr-FR" dirty="0"/>
              <a:t>Désormais prises en charge pour les tableaux ou l’interface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fr-FR" dirty="0"/>
              <a:t>Si, par exemple, la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/>
              <a:t> était héritée de la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Person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les versions précédentes, il fallait faire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fr-FR" dirty="0"/>
              <a:t>puis parcourir tous les instructeurs, par exemple : 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White">
          <a:xfrm>
            <a:off x="584605" y="2557260"/>
            <a:ext cx="8226885" cy="184832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List&lt;Instructor&gt; { ... };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&lt;Person&gt; people = instructors;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people)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4350109" y="3682336"/>
            <a:ext cx="2861396" cy="390044"/>
          </a:xfrm>
          <a:prstGeom prst="wedgeRectCallout">
            <a:avLst>
              <a:gd name="adj1" fmla="val -86583"/>
              <a:gd name="adj2" fmla="val -9528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Assignation covariante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8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Diagrammes de classes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312863"/>
            <a:ext cx="8324850" cy="5057795"/>
          </a:xfrm>
        </p:spPr>
        <p:txBody>
          <a:bodyPr/>
          <a:lstStyle/>
          <a:p>
            <a:r>
              <a:rPr lang="fr-FR" noProof="0" dirty="0"/>
              <a:t>La structure d’une application peut être représentée dans un diagramme de classes, à partir des descriptions des cas d’utilisation</a:t>
            </a:r>
          </a:p>
          <a:p>
            <a:pPr lvl="1"/>
            <a:r>
              <a:rPr lang="fr-FR" noProof="0" dirty="0"/>
              <a:t>Définit la vue architecturale</a:t>
            </a:r>
          </a:p>
          <a:p>
            <a:r>
              <a:rPr lang="fr-FR" noProof="0" dirty="0"/>
              <a:t>Quelles autres applications auraient une structure semblable ?</a:t>
            </a:r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r>
              <a:rPr lang="fr-FR" i="1" noProof="0" dirty="0">
                <a:latin typeface="Century Schoolbook" pitchFamily="18" charset="0"/>
              </a:rPr>
              <a:t> Il ne s’agit pas du diagramme de classes de l’application Frost</a:t>
            </a:r>
          </a:p>
        </p:txBody>
      </p:sp>
      <p:sp>
        <p:nvSpPr>
          <p:cNvPr id="815118" name="Line 14"/>
          <p:cNvSpPr>
            <a:spLocks noChangeShapeType="1"/>
          </p:cNvSpPr>
          <p:nvPr/>
        </p:nvSpPr>
        <p:spPr bwMode="auto">
          <a:xfrm>
            <a:off x="7632063" y="4191623"/>
            <a:ext cx="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2266313" y="3280398"/>
            <a:ext cx="995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182" name="Group 78"/>
          <p:cNvGraphicFramePr>
            <a:graphicFrameLocks noGrp="1"/>
          </p:cNvGraphicFramePr>
          <p:nvPr/>
        </p:nvGraphicFramePr>
        <p:xfrm>
          <a:off x="3101338" y="2842248"/>
          <a:ext cx="2368550" cy="1590930"/>
        </p:xfrm>
        <a:graphic>
          <a:graphicData uri="http://schemas.openxmlformats.org/drawingml/2006/table">
            <a:tbl>
              <a:tblPr/>
              <a:tblGrid>
                <a:gridCol w="23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CarOrder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LoadingMilepost: double UnloadingMilepost: 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2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DaysToLoad: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2198050" y="2991473"/>
            <a:ext cx="968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1  a     *</a:t>
            </a:r>
            <a:endParaRPr lang="en-US" dirty="0"/>
          </a:p>
        </p:txBody>
      </p:sp>
      <p:graphicFrame>
        <p:nvGraphicFramePr>
          <p:cNvPr id="815131" name="Group 27"/>
          <p:cNvGraphicFramePr>
            <a:graphicFrameLocks noGrp="1"/>
          </p:cNvGraphicFramePr>
          <p:nvPr/>
        </p:nvGraphicFramePr>
        <p:xfrm>
          <a:off x="7000238" y="2823198"/>
          <a:ext cx="1312862" cy="1133476"/>
        </p:xfrm>
        <a:graphic>
          <a:graphicData uri="http://schemas.openxmlformats.org/drawingml/2006/table">
            <a:tbl>
              <a:tblPr/>
              <a:tblGrid>
                <a:gridCol w="131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FreightCar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RoadNumber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5141" name="Group 37"/>
          <p:cNvGraphicFramePr>
            <a:graphicFrameLocks noGrp="1"/>
          </p:cNvGraphicFramePr>
          <p:nvPr/>
        </p:nvGraphicFramePr>
        <p:xfrm>
          <a:off x="6997063" y="47901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Tanker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51" name="AutoShape 47"/>
          <p:cNvSpPr>
            <a:spLocks noChangeArrowheads="1"/>
          </p:cNvSpPr>
          <p:nvPr/>
        </p:nvSpPr>
        <p:spPr bwMode="blackWhite">
          <a:xfrm>
            <a:off x="7478075" y="397889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815153" name="Line 49"/>
          <p:cNvSpPr>
            <a:spLocks noChangeShapeType="1"/>
          </p:cNvSpPr>
          <p:nvPr/>
        </p:nvSpPr>
        <p:spPr bwMode="auto">
          <a:xfrm flipV="1">
            <a:off x="5466713" y="3305798"/>
            <a:ext cx="1528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46" name="Group 142"/>
          <p:cNvGraphicFramePr>
            <a:graphicFrameLocks noGrp="1"/>
          </p:cNvGraphicFramePr>
          <p:nvPr/>
        </p:nvGraphicFramePr>
        <p:xfrm>
          <a:off x="281938" y="2835898"/>
          <a:ext cx="1984375" cy="1319784"/>
        </p:xfrm>
        <a:graphic>
          <a:graphicData uri="http://schemas.openxmlformats.org/drawingml/2006/table">
            <a:tbl>
              <a:tblPr/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IdCode: string (4 char) Name: string         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83" name="Text Box 79"/>
          <p:cNvSpPr txBox="1">
            <a:spLocks noChangeArrowheads="1"/>
          </p:cNvSpPr>
          <p:nvPr/>
        </p:nvSpPr>
        <p:spPr bwMode="auto">
          <a:xfrm>
            <a:off x="5449250" y="3004173"/>
            <a:ext cx="1641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0..1 </a:t>
            </a:r>
            <a:r>
              <a:rPr lang="fr-FR" sz="1600" b="0" i="1" dirty="0"/>
              <a:t>spécifie</a:t>
            </a:r>
            <a:r>
              <a:rPr lang="en-US" sz="1600" b="0" i="1" dirty="0"/>
              <a:t> 1</a:t>
            </a:r>
            <a:endParaRPr lang="en-US" dirty="0"/>
          </a:p>
        </p:txBody>
      </p:sp>
      <p:sp>
        <p:nvSpPr>
          <p:cNvPr id="815196" name="Line 92"/>
          <p:cNvSpPr>
            <a:spLocks noChangeShapeType="1"/>
          </p:cNvSpPr>
          <p:nvPr/>
        </p:nvSpPr>
        <p:spPr bwMode="auto">
          <a:xfrm flipV="1">
            <a:off x="2774313" y="4563088"/>
            <a:ext cx="4868862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08" name="Group 104"/>
          <p:cNvGraphicFramePr>
            <a:graphicFrameLocks noGrp="1"/>
          </p:cNvGraphicFramePr>
          <p:nvPr/>
        </p:nvGraphicFramePr>
        <p:xfrm>
          <a:off x="5320663" y="47901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Boxcar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5218" name="Group 114"/>
          <p:cNvGraphicFramePr>
            <a:graphicFrameLocks noGrp="1"/>
          </p:cNvGraphicFramePr>
          <p:nvPr/>
        </p:nvGraphicFramePr>
        <p:xfrm>
          <a:off x="3682363" y="48028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Gondola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228" name="Line 124"/>
          <p:cNvSpPr>
            <a:spLocks noChangeShapeType="1"/>
          </p:cNvSpPr>
          <p:nvPr/>
        </p:nvSpPr>
        <p:spPr bwMode="auto">
          <a:xfrm>
            <a:off x="5955663" y="45599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229" name="Line 125"/>
          <p:cNvSpPr>
            <a:spLocks noChangeShapeType="1"/>
          </p:cNvSpPr>
          <p:nvPr/>
        </p:nvSpPr>
        <p:spPr bwMode="auto">
          <a:xfrm>
            <a:off x="4368163" y="45726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30" name="Group 126"/>
          <p:cNvGraphicFramePr>
            <a:graphicFrameLocks noGrp="1"/>
          </p:cNvGraphicFramePr>
          <p:nvPr/>
        </p:nvGraphicFramePr>
        <p:xfrm>
          <a:off x="2107563" y="48155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Flatcar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240" name="Line 136"/>
          <p:cNvSpPr>
            <a:spLocks noChangeShapeType="1"/>
          </p:cNvSpPr>
          <p:nvPr/>
        </p:nvSpPr>
        <p:spPr bwMode="auto">
          <a:xfrm>
            <a:off x="2793363" y="45853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gray">
          <a:xfrm>
            <a:off x="138550" y="5786045"/>
            <a:ext cx="479425" cy="420688"/>
            <a:chOff x="748" y="585"/>
            <a:chExt cx="270" cy="208"/>
          </a:xfrm>
        </p:grpSpPr>
        <p:sp>
          <p:nvSpPr>
            <p:cNvPr id="22" name="Freeform 24"/>
            <p:cNvSpPr>
              <a:spLocks/>
            </p:cNvSpPr>
            <p:nvPr/>
          </p:nvSpPr>
          <p:spPr bwMode="gray">
            <a:xfrm>
              <a:off x="748" y="585"/>
              <a:ext cx="270" cy="208"/>
            </a:xfrm>
            <a:custGeom>
              <a:avLst/>
              <a:gdLst>
                <a:gd name="T0" fmla="*/ 134 w 270"/>
                <a:gd name="T1" fmla="*/ 0 h 208"/>
                <a:gd name="T2" fmla="*/ 270 w 270"/>
                <a:gd name="T3" fmla="*/ 208 h 208"/>
                <a:gd name="T4" fmla="*/ 0 w 270"/>
                <a:gd name="T5" fmla="*/ 208 h 208"/>
                <a:gd name="T6" fmla="*/ 134 w 270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"/>
                <a:gd name="T13" fmla="*/ 0 h 208"/>
                <a:gd name="T14" fmla="*/ 270 w 270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" h="208">
                  <a:moveTo>
                    <a:pt x="134" y="0"/>
                  </a:moveTo>
                  <a:lnTo>
                    <a:pt x="270" y="208"/>
                  </a:lnTo>
                  <a:lnTo>
                    <a:pt x="0" y="20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gray">
            <a:xfrm>
              <a:off x="862" y="616"/>
              <a:ext cx="38" cy="116"/>
            </a:xfrm>
            <a:custGeom>
              <a:avLst/>
              <a:gdLst>
                <a:gd name="T0" fmla="*/ 24 w 38"/>
                <a:gd name="T1" fmla="*/ 116 h 116"/>
                <a:gd name="T2" fmla="*/ 14 w 38"/>
                <a:gd name="T3" fmla="*/ 116 h 116"/>
                <a:gd name="T4" fmla="*/ 14 w 38"/>
                <a:gd name="T5" fmla="*/ 116 h 116"/>
                <a:gd name="T6" fmla="*/ 14 w 38"/>
                <a:gd name="T7" fmla="*/ 102 h 116"/>
                <a:gd name="T8" fmla="*/ 14 w 38"/>
                <a:gd name="T9" fmla="*/ 89 h 116"/>
                <a:gd name="T10" fmla="*/ 14 w 38"/>
                <a:gd name="T11" fmla="*/ 89 h 116"/>
                <a:gd name="T12" fmla="*/ 10 w 38"/>
                <a:gd name="T13" fmla="*/ 75 h 116"/>
                <a:gd name="T14" fmla="*/ 6 w 38"/>
                <a:gd name="T15" fmla="*/ 52 h 116"/>
                <a:gd name="T16" fmla="*/ 6 w 38"/>
                <a:gd name="T17" fmla="*/ 52 h 116"/>
                <a:gd name="T18" fmla="*/ 2 w 38"/>
                <a:gd name="T19" fmla="*/ 33 h 116"/>
                <a:gd name="T20" fmla="*/ 0 w 38"/>
                <a:gd name="T21" fmla="*/ 23 h 116"/>
                <a:gd name="T22" fmla="*/ 0 w 38"/>
                <a:gd name="T23" fmla="*/ 23 h 116"/>
                <a:gd name="T24" fmla="*/ 2 w 38"/>
                <a:gd name="T25" fmla="*/ 13 h 116"/>
                <a:gd name="T26" fmla="*/ 6 w 38"/>
                <a:gd name="T27" fmla="*/ 6 h 116"/>
                <a:gd name="T28" fmla="*/ 6 w 38"/>
                <a:gd name="T29" fmla="*/ 6 h 116"/>
                <a:gd name="T30" fmla="*/ 12 w 38"/>
                <a:gd name="T31" fmla="*/ 2 h 116"/>
                <a:gd name="T32" fmla="*/ 20 w 38"/>
                <a:gd name="T33" fmla="*/ 0 h 116"/>
                <a:gd name="T34" fmla="*/ 20 w 38"/>
                <a:gd name="T35" fmla="*/ 0 h 116"/>
                <a:gd name="T36" fmla="*/ 26 w 38"/>
                <a:gd name="T37" fmla="*/ 2 h 116"/>
                <a:gd name="T38" fmla="*/ 32 w 38"/>
                <a:gd name="T39" fmla="*/ 6 h 116"/>
                <a:gd name="T40" fmla="*/ 32 w 38"/>
                <a:gd name="T41" fmla="*/ 6 h 116"/>
                <a:gd name="T42" fmla="*/ 36 w 38"/>
                <a:gd name="T43" fmla="*/ 13 h 116"/>
                <a:gd name="T44" fmla="*/ 38 w 38"/>
                <a:gd name="T45" fmla="*/ 21 h 116"/>
                <a:gd name="T46" fmla="*/ 38 w 38"/>
                <a:gd name="T47" fmla="*/ 21 h 116"/>
                <a:gd name="T48" fmla="*/ 36 w 38"/>
                <a:gd name="T49" fmla="*/ 33 h 116"/>
                <a:gd name="T50" fmla="*/ 32 w 38"/>
                <a:gd name="T51" fmla="*/ 52 h 116"/>
                <a:gd name="T52" fmla="*/ 32 w 38"/>
                <a:gd name="T53" fmla="*/ 52 h 116"/>
                <a:gd name="T54" fmla="*/ 28 w 38"/>
                <a:gd name="T55" fmla="*/ 75 h 116"/>
                <a:gd name="T56" fmla="*/ 26 w 38"/>
                <a:gd name="T57" fmla="*/ 90 h 116"/>
                <a:gd name="T58" fmla="*/ 26 w 38"/>
                <a:gd name="T59" fmla="*/ 90 h 116"/>
                <a:gd name="T60" fmla="*/ 24 w 38"/>
                <a:gd name="T61" fmla="*/ 102 h 116"/>
                <a:gd name="T62" fmla="*/ 24 w 38"/>
                <a:gd name="T63" fmla="*/ 116 h 116"/>
                <a:gd name="T64" fmla="*/ 24 w 38"/>
                <a:gd name="T65" fmla="*/ 116 h 116"/>
                <a:gd name="T66" fmla="*/ 24 w 38"/>
                <a:gd name="T67" fmla="*/ 116 h 1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"/>
                <a:gd name="T103" fmla="*/ 0 h 116"/>
                <a:gd name="T104" fmla="*/ 38 w 38"/>
                <a:gd name="T105" fmla="*/ 116 h 11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" h="116">
                  <a:moveTo>
                    <a:pt x="24" y="116"/>
                  </a:moveTo>
                  <a:lnTo>
                    <a:pt x="14" y="116"/>
                  </a:lnTo>
                  <a:lnTo>
                    <a:pt x="14" y="102"/>
                  </a:lnTo>
                  <a:lnTo>
                    <a:pt x="14" y="89"/>
                  </a:lnTo>
                  <a:lnTo>
                    <a:pt x="10" y="75"/>
                  </a:lnTo>
                  <a:lnTo>
                    <a:pt x="6" y="52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3"/>
                  </a:lnTo>
                  <a:lnTo>
                    <a:pt x="38" y="21"/>
                  </a:lnTo>
                  <a:lnTo>
                    <a:pt x="36" y="33"/>
                  </a:lnTo>
                  <a:lnTo>
                    <a:pt x="32" y="52"/>
                  </a:lnTo>
                  <a:lnTo>
                    <a:pt x="28" y="75"/>
                  </a:lnTo>
                  <a:lnTo>
                    <a:pt x="26" y="90"/>
                  </a:lnTo>
                  <a:lnTo>
                    <a:pt x="24" y="102"/>
                  </a:lnTo>
                  <a:lnTo>
                    <a:pt x="24" y="116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gray">
            <a:xfrm>
              <a:off x="862" y="743"/>
              <a:ext cx="38" cy="37"/>
            </a:xfrm>
            <a:custGeom>
              <a:avLst/>
              <a:gdLst>
                <a:gd name="T0" fmla="*/ 20 w 38"/>
                <a:gd name="T1" fmla="*/ 0 h 37"/>
                <a:gd name="T2" fmla="*/ 26 w 38"/>
                <a:gd name="T3" fmla="*/ 2 h 37"/>
                <a:gd name="T4" fmla="*/ 32 w 38"/>
                <a:gd name="T5" fmla="*/ 6 h 37"/>
                <a:gd name="T6" fmla="*/ 32 w 38"/>
                <a:gd name="T7" fmla="*/ 6 h 37"/>
                <a:gd name="T8" fmla="*/ 36 w 38"/>
                <a:gd name="T9" fmla="*/ 12 h 37"/>
                <a:gd name="T10" fmla="*/ 38 w 38"/>
                <a:gd name="T11" fmla="*/ 17 h 37"/>
                <a:gd name="T12" fmla="*/ 38 w 38"/>
                <a:gd name="T13" fmla="*/ 17 h 37"/>
                <a:gd name="T14" fmla="*/ 36 w 38"/>
                <a:gd name="T15" fmla="*/ 25 h 37"/>
                <a:gd name="T16" fmla="*/ 32 w 38"/>
                <a:gd name="T17" fmla="*/ 31 h 37"/>
                <a:gd name="T18" fmla="*/ 32 w 38"/>
                <a:gd name="T19" fmla="*/ 31 h 37"/>
                <a:gd name="T20" fmla="*/ 26 w 38"/>
                <a:gd name="T21" fmla="*/ 35 h 37"/>
                <a:gd name="T22" fmla="*/ 20 w 38"/>
                <a:gd name="T23" fmla="*/ 37 h 37"/>
                <a:gd name="T24" fmla="*/ 20 w 38"/>
                <a:gd name="T25" fmla="*/ 37 h 37"/>
                <a:gd name="T26" fmla="*/ 12 w 38"/>
                <a:gd name="T27" fmla="*/ 35 h 37"/>
                <a:gd name="T28" fmla="*/ 6 w 38"/>
                <a:gd name="T29" fmla="*/ 31 h 37"/>
                <a:gd name="T30" fmla="*/ 6 w 38"/>
                <a:gd name="T31" fmla="*/ 31 h 37"/>
                <a:gd name="T32" fmla="*/ 2 w 38"/>
                <a:gd name="T33" fmla="*/ 25 h 37"/>
                <a:gd name="T34" fmla="*/ 0 w 38"/>
                <a:gd name="T35" fmla="*/ 17 h 37"/>
                <a:gd name="T36" fmla="*/ 0 w 38"/>
                <a:gd name="T37" fmla="*/ 17 h 37"/>
                <a:gd name="T38" fmla="*/ 2 w 38"/>
                <a:gd name="T39" fmla="*/ 12 h 37"/>
                <a:gd name="T40" fmla="*/ 6 w 38"/>
                <a:gd name="T41" fmla="*/ 6 h 37"/>
                <a:gd name="T42" fmla="*/ 6 w 38"/>
                <a:gd name="T43" fmla="*/ 6 h 37"/>
                <a:gd name="T44" fmla="*/ 12 w 38"/>
                <a:gd name="T45" fmla="*/ 2 h 37"/>
                <a:gd name="T46" fmla="*/ 20 w 38"/>
                <a:gd name="T47" fmla="*/ 0 h 37"/>
                <a:gd name="T48" fmla="*/ 20 w 38"/>
                <a:gd name="T49" fmla="*/ 0 h 37"/>
                <a:gd name="T50" fmla="*/ 20 w 38"/>
                <a:gd name="T51" fmla="*/ 0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7"/>
                <a:gd name="T80" fmla="*/ 38 w 38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7">
                  <a:moveTo>
                    <a:pt x="20" y="0"/>
                  </a:move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7"/>
                  </a:lnTo>
                  <a:lnTo>
                    <a:pt x="36" y="25"/>
                  </a:lnTo>
                  <a:lnTo>
                    <a:pt x="32" y="31"/>
                  </a:lnTo>
                  <a:lnTo>
                    <a:pt x="26" y="35"/>
                  </a:lnTo>
                  <a:lnTo>
                    <a:pt x="20" y="37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gray">
          <a:xfrm>
            <a:off x="138545" y="2347643"/>
            <a:ext cx="374650" cy="269875"/>
            <a:chOff x="590" y="209"/>
            <a:chExt cx="236" cy="17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39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Implémentation d’interfaces</a:t>
            </a:r>
          </a:p>
        </p:txBody>
      </p:sp>
      <p:sp>
        <p:nvSpPr>
          <p:cNvPr id="14430" name="Rectangle 136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6338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sz="1800" noProof="0" dirty="0"/>
              <a:t>Il est maintenant courant de « concevoir par les interfaces »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fr-FR" noProof="0" dirty="0"/>
              <a:t>Identification par le comportement, pas par le type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sz="1800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sz="1800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Aft>
                <a:spcPts val="0"/>
              </a:spcAft>
              <a:buFont typeface="Arial" charset="0"/>
              <a:buNone/>
            </a:pPr>
            <a:r>
              <a:rPr lang="fr-FR" dirty="0"/>
              <a:t>	</a:t>
            </a:r>
            <a:endParaRPr lang="fr-FR" sz="1800" noProof="0" dirty="0"/>
          </a:p>
          <a:p>
            <a:pPr>
              <a:spcAft>
                <a:spcPts val="300"/>
              </a:spcAft>
              <a:buFont typeface="Arial" charset="0"/>
              <a:buNone/>
            </a:pPr>
            <a:r>
              <a:rPr lang="fr-FR" sz="1800" noProof="0" dirty="0"/>
              <a:t>	</a:t>
            </a:r>
            <a:br>
              <a:rPr lang="fr-FR" sz="1800" noProof="0" dirty="0"/>
            </a:br>
            <a:r>
              <a:rPr lang="fr-FR" sz="1800" noProof="0" dirty="0"/>
              <a:t>Quelles sont les différentes façons de référencer une classe </a:t>
            </a:r>
            <a:r>
              <a:rPr lang="fr-FR" sz="1800" noProof="0" dirty="0" err="1"/>
              <a:t>Shoe</a:t>
            </a:r>
            <a:r>
              <a:rPr lang="fr-FR" sz="1800" noProof="0" dirty="0"/>
              <a:t> ?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  <a:tab pos="8229600" algn="l"/>
              </a:tabLst>
            </a:pPr>
            <a:r>
              <a:rPr lang="fr-FR" noProof="0" dirty="0"/>
              <a:t>	</a:t>
            </a:r>
            <a:r>
              <a:rPr lang="fr-FR" b="0" u="sng" noProof="0" dirty="0"/>
              <a:t>		</a:t>
            </a:r>
            <a:endParaRPr lang="fr-FR" noProof="0" dirty="0"/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 flipH="1">
            <a:off x="1845833" y="2703636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1158446" y="372757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56711" name="Group 7"/>
          <p:cNvGraphicFramePr>
            <a:graphicFrameLocks noGrp="1"/>
          </p:cNvGraphicFramePr>
          <p:nvPr/>
        </p:nvGraphicFramePr>
        <p:xfrm>
          <a:off x="2545921" y="2089273"/>
          <a:ext cx="1760537" cy="1276350"/>
        </p:xfrm>
        <a:graphic>
          <a:graphicData uri="http://schemas.openxmlformats.org/drawingml/2006/table">
            <a:tbl>
              <a:tblPr/>
              <a:tblGrid>
                <a:gridCol w="176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string upc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Sell()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                 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string UPC{get}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21" name="Group 17"/>
          <p:cNvGraphicFramePr>
            <a:graphicFrameLocks noGrp="1"/>
          </p:cNvGraphicFramePr>
          <p:nvPr/>
        </p:nvGraphicFramePr>
        <p:xfrm>
          <a:off x="564721" y="2244848"/>
          <a:ext cx="1404937" cy="11049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Inventory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61" name="AutoShape 27"/>
          <p:cNvSpPr>
            <a:spLocks noChangeArrowheads="1"/>
          </p:cNvSpPr>
          <p:nvPr/>
        </p:nvSpPr>
        <p:spPr bwMode="gray">
          <a:xfrm>
            <a:off x="3266646" y="3357686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456732" name="Group 28"/>
          <p:cNvGraphicFramePr>
            <a:graphicFrameLocks noGrp="1"/>
          </p:cNvGraphicFramePr>
          <p:nvPr/>
        </p:nvGraphicFramePr>
        <p:xfrm>
          <a:off x="464708" y="3951411"/>
          <a:ext cx="1323975" cy="950215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72" name="Line 38"/>
          <p:cNvSpPr>
            <a:spLocks noChangeShapeType="1"/>
          </p:cNvSpPr>
          <p:nvPr/>
        </p:nvSpPr>
        <p:spPr bwMode="auto">
          <a:xfrm>
            <a:off x="5465333" y="373551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73" name="Text Box 39"/>
          <p:cNvSpPr txBox="1">
            <a:spLocks noChangeArrowheads="1"/>
          </p:cNvSpPr>
          <p:nvPr/>
        </p:nvSpPr>
        <p:spPr bwMode="auto">
          <a:xfrm>
            <a:off x="1983946" y="2336923"/>
            <a:ext cx="693737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  a</a:t>
            </a:r>
          </a:p>
          <a:p>
            <a:pPr>
              <a:spcBef>
                <a:spcPct val="50000"/>
              </a:spcBef>
            </a:pPr>
            <a:r>
              <a:rPr lang="en-US" sz="1600" b="0" i="1" dirty="0"/>
              <a:t>  1..</a:t>
            </a:r>
            <a:r>
              <a:rPr lang="en-US" sz="1800" i="1" dirty="0"/>
              <a:t>*</a:t>
            </a:r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8011683" y="372757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75" name="Line 41"/>
          <p:cNvSpPr>
            <a:spLocks noChangeShapeType="1"/>
          </p:cNvSpPr>
          <p:nvPr/>
        </p:nvSpPr>
        <p:spPr bwMode="auto">
          <a:xfrm>
            <a:off x="3179333" y="3735511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456853" name="Group 149"/>
          <p:cNvGraphicFramePr>
            <a:graphicFrameLocks noGrp="1"/>
          </p:cNvGraphicFramePr>
          <p:nvPr/>
        </p:nvGraphicFramePr>
        <p:xfrm>
          <a:off x="4770008" y="3938711"/>
          <a:ext cx="1485900" cy="1136206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Shine()   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61" name="Group 57"/>
          <p:cNvGraphicFramePr>
            <a:graphicFrameLocks noGrp="1"/>
          </p:cNvGraphicFramePr>
          <p:nvPr/>
        </p:nvGraphicFramePr>
        <p:xfrm>
          <a:off x="2445908" y="3964111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81" name="Group 77"/>
          <p:cNvGraphicFramePr>
            <a:graphicFrameLocks noGrp="1"/>
          </p:cNvGraphicFramePr>
          <p:nvPr/>
        </p:nvGraphicFramePr>
        <p:xfrm>
          <a:off x="5488886" y="2114963"/>
          <a:ext cx="1608137" cy="1350963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&lt;&lt;interface&gt;&gt;     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IWearable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07" name="Line 103"/>
          <p:cNvSpPr>
            <a:spLocks noChangeShapeType="1"/>
          </p:cNvSpPr>
          <p:nvPr/>
        </p:nvSpPr>
        <p:spPr bwMode="auto">
          <a:xfrm>
            <a:off x="3420633" y="3595811"/>
            <a:ext cx="0" cy="125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408" name="Line 104"/>
          <p:cNvSpPr>
            <a:spLocks noChangeShapeType="1"/>
          </p:cNvSpPr>
          <p:nvPr/>
        </p:nvSpPr>
        <p:spPr bwMode="auto">
          <a:xfrm flipH="1">
            <a:off x="1155271" y="3732336"/>
            <a:ext cx="686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456809" name="Group 105"/>
          <p:cNvGraphicFramePr>
            <a:graphicFrameLocks noGrp="1"/>
          </p:cNvGraphicFramePr>
          <p:nvPr/>
        </p:nvGraphicFramePr>
        <p:xfrm>
          <a:off x="7349987" y="2098513"/>
          <a:ext cx="1436426" cy="1452563"/>
        </p:xfrm>
        <a:graphic>
          <a:graphicData uri="http://schemas.openxmlformats.org/drawingml/2006/table">
            <a:tbl>
              <a:tblPr/>
              <a:tblGrid>
                <a:gridCol w="143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&lt;&lt;interface&gt;&gt;    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IRentable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CheckOut() CheckIn()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850" name="Group 146"/>
          <p:cNvGraphicFramePr>
            <a:graphicFrameLocks noGrp="1"/>
          </p:cNvGraphicFramePr>
          <p:nvPr/>
        </p:nvGraphicFramePr>
        <p:xfrm>
          <a:off x="7297308" y="3938711"/>
          <a:ext cx="1485900" cy="1417067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Tuxedo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CheckOut() CheckIn()      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gray">
          <a:xfrm>
            <a:off x="136480" y="5485843"/>
            <a:ext cx="374650" cy="269875"/>
            <a:chOff x="590" y="209"/>
            <a:chExt cx="236" cy="170"/>
          </a:xfrm>
        </p:grpSpPr>
        <p:sp>
          <p:nvSpPr>
            <p:cNvPr id="28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gray">
          <a:xfrm>
            <a:off x="385248" y="1996879"/>
            <a:ext cx="3975100" cy="2311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public abstract class</a:t>
            </a:r>
            <a:r>
              <a:rPr lang="en-US" sz="1600">
                <a:latin typeface="Courier New" pitchFamily="49" charset="0"/>
              </a:rPr>
              <a:t> Product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 private string</a:t>
            </a:r>
            <a:r>
              <a:rPr lang="en-US" sz="1600">
                <a:latin typeface="Courier New" pitchFamily="49" charset="0"/>
              </a:rPr>
              <a:t> upc;</a:t>
            </a:r>
          </a:p>
          <a:p>
            <a:pPr>
              <a:lnSpc>
                <a:spcPct val="90000"/>
              </a:lnSpc>
            </a:pPr>
            <a:r>
              <a:rPr lang="en-US" sz="1600" i="1">
                <a:latin typeface="Courier New" pitchFamily="49" charset="0"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 public void </a:t>
            </a:r>
            <a:r>
              <a:rPr lang="en-US" sz="1600">
                <a:latin typeface="Courier New" pitchFamily="49" charset="0"/>
              </a:rPr>
              <a:t>Sell() {…}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string</a:t>
            </a:r>
            <a:r>
              <a:rPr lang="en-US" sz="1600">
                <a:latin typeface="Courier New" pitchFamily="49" charset="0"/>
              </a:rPr>
              <a:t> UPC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get</a:t>
            </a:r>
            <a:r>
              <a:rPr lang="en-US" sz="1600"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return</a:t>
            </a:r>
            <a:r>
              <a:rPr lang="en-US" sz="1600">
                <a:latin typeface="Courier New" pitchFamily="49" charset="0"/>
              </a:rPr>
              <a:t> upc;}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gray">
          <a:xfrm>
            <a:off x="999611" y="3897544"/>
            <a:ext cx="4889500" cy="1081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</a:rPr>
              <a:t> Shoe : Product, IWearable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public void</a:t>
            </a:r>
            <a:r>
              <a:rPr lang="en-US" sz="1600">
                <a:latin typeface="Courier New" pitchFamily="49" charset="0"/>
              </a:rPr>
              <a:t> PutOn()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</a:rPr>
              <a:t> Shine()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gray">
          <a:xfrm>
            <a:off x="5109648" y="2187379"/>
            <a:ext cx="2924175" cy="132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interface</a:t>
            </a:r>
            <a:r>
              <a:rPr lang="en-US" sz="1600">
                <a:latin typeface="Courier New" pitchFamily="49" charset="0"/>
              </a:rPr>
              <a:t> IRentable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void</a:t>
            </a:r>
            <a:r>
              <a:rPr lang="en-US" sz="1600">
                <a:latin typeface="Courier New" pitchFamily="49" charset="0"/>
              </a:rPr>
              <a:t> CheckOut();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</a:rPr>
              <a:t> CheckIn();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gray">
          <a:xfrm>
            <a:off x="6106598" y="3317679"/>
            <a:ext cx="2784475" cy="1082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interface</a:t>
            </a:r>
            <a:r>
              <a:rPr lang="en-US" sz="1600">
                <a:latin typeface="Courier New" pitchFamily="49" charset="0"/>
              </a:rPr>
              <a:t> IWearable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void</a:t>
            </a:r>
            <a:r>
              <a:rPr lang="en-US" sz="1600">
                <a:latin typeface="Courier New" pitchFamily="49" charset="0"/>
              </a:rPr>
              <a:t> PutOn();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gray">
          <a:xfrm>
            <a:off x="1363148" y="4844559"/>
            <a:ext cx="6594475" cy="1276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</a:rPr>
              <a:t> Tuxedo : Product, IWearable, IRentable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public void</a:t>
            </a:r>
            <a:r>
              <a:rPr lang="en-US" sz="1600">
                <a:latin typeface="Courier New" pitchFamily="49" charset="0"/>
              </a:rPr>
              <a:t> PutOn()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</a:rPr>
              <a:t> CheckOut()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</a:rPr>
              <a:t> CheckIn()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7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d’interfaces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147472" name="Rectangle 16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/>
              <a:t>Voici l’implémentation de la structure du diagramme de classes correspondant au diagramme précédent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L’interface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67342"/>
          </a:xfrm>
        </p:spPr>
        <p:txBody>
          <a:bodyPr/>
          <a:lstStyle/>
          <a:p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FR" dirty="0"/>
              <a:t> est une des interfaces principales que nous utiliserons 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/>
              <a:t>Renvoyée par les requêtes LINQ</a:t>
            </a:r>
          </a:p>
          <a:p>
            <a:pPr lvl="1"/>
            <a:r>
              <a:rPr lang="fr-FR" noProof="0" dirty="0"/>
              <a:t>Renvoyée par de nombreuses méthodes d’extension</a:t>
            </a:r>
          </a:p>
          <a:p>
            <a:r>
              <a:rPr lang="fr-FR" noProof="0" dirty="0"/>
              <a:t>Comprend une méthode appelée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GetEnumerator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/>
              <a:t>Il faut implémenter les formes génériques et non générique</a:t>
            </a:r>
          </a:p>
          <a:p>
            <a:r>
              <a:rPr lang="fr-FR" noProof="0" dirty="0"/>
              <a:t>L’implémentation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IEnumerator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FR" noProof="0" dirty="0"/>
              <a:t> permet d’utiliser le résultat dans un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foreach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Pourquoi des </a:t>
            </a:r>
            <a:r>
              <a:rPr lang="fr-FR" noProof="0"/>
              <a:t>classes génériques ?</a:t>
            </a:r>
            <a:endParaRPr lang="fr-FR" noProof="0" dirty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7772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1700" dirty="0"/>
              <a:t>Cet énumérateur personnalisé a été initialement écrit pour boucler sur des objets </a:t>
            </a:r>
            <a:r>
              <a:rPr lang="fr-FR" sz="1700" dirty="0">
                <a:latin typeface="Courier New" pitchFamily="49" charset="0"/>
              </a:rPr>
              <a:t>Transaction</a:t>
            </a:r>
            <a:r>
              <a:rPr lang="fr-FR" sz="1700" dirty="0"/>
              <a:t> dans un </a:t>
            </a:r>
            <a:r>
              <a:rPr lang="fr-FR" sz="1700" dirty="0" err="1">
                <a:latin typeface="Courier New" pitchFamily="49" charset="0"/>
              </a:rPr>
              <a:t>BankAccount</a:t>
            </a:r>
            <a:endParaRPr lang="fr-FR" sz="17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fr-FR" sz="1700" noProof="0" dirty="0"/>
              <a:t>Que faut-il changer pour </a:t>
            </a:r>
            <a:r>
              <a:rPr lang="fr-FR" sz="1700" noProof="0" dirty="0" err="1"/>
              <a:t>qu</a:t>
            </a:r>
            <a:r>
              <a:rPr lang="fr-FR" sz="1700" dirty="0"/>
              <a:t>’il boucle sur des objets</a:t>
            </a:r>
            <a:r>
              <a:rPr lang="fr-FR" sz="1700" noProof="0" dirty="0"/>
              <a:t> </a:t>
            </a:r>
            <a:r>
              <a:rPr lang="fr-FR" sz="1700" noProof="0" dirty="0" err="1">
                <a:latin typeface="Courier New" pitchFamily="49" charset="0"/>
              </a:rPr>
              <a:t>PlayingCard</a:t>
            </a:r>
            <a:r>
              <a:rPr lang="fr-FR" sz="1700" noProof="0" dirty="0"/>
              <a:t> d’un </a:t>
            </a:r>
            <a:r>
              <a:rPr lang="fr-FR" sz="1700" noProof="0" dirty="0" err="1">
                <a:latin typeface="Courier New" pitchFamily="49" charset="0"/>
              </a:rPr>
              <a:t>CardDeck</a:t>
            </a:r>
            <a:r>
              <a:rPr lang="fr-FR" sz="1700" noProof="0" dirty="0">
                <a:latin typeface="+mj-lt"/>
              </a:rPr>
              <a:t> ?</a:t>
            </a:r>
            <a:endParaRPr lang="fr-FR" sz="2100" noProof="0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fr-FR" sz="2100" noProof="0" dirty="0"/>
          </a:p>
          <a:p>
            <a:pPr>
              <a:lnSpc>
                <a:spcPct val="110000"/>
              </a:lnSpc>
            </a:pPr>
            <a:endParaRPr lang="fr-FR" sz="2200" dirty="0"/>
          </a:p>
          <a:p>
            <a:pPr>
              <a:lnSpc>
                <a:spcPct val="110000"/>
              </a:lnSpc>
            </a:pPr>
            <a:endParaRPr lang="fr-FR" sz="2200" noProof="0" dirty="0"/>
          </a:p>
          <a:p>
            <a:pPr>
              <a:lnSpc>
                <a:spcPct val="110000"/>
              </a:lnSpc>
            </a:pPr>
            <a:endParaRPr lang="fr-FR" sz="1700" dirty="0"/>
          </a:p>
          <a:p>
            <a:pPr lvl="1">
              <a:lnSpc>
                <a:spcPct val="110000"/>
              </a:lnSpc>
            </a:pPr>
            <a:endParaRPr lang="fr-FR" sz="1700" noProof="0" dirty="0"/>
          </a:p>
          <a:p>
            <a:pPr>
              <a:lnSpc>
                <a:spcPct val="110000"/>
              </a:lnSpc>
              <a:buNone/>
            </a:pPr>
            <a:endParaRPr lang="fr-FR" sz="1700" noProof="0" dirty="0"/>
          </a:p>
          <a:p>
            <a:pPr>
              <a:lnSpc>
                <a:spcPct val="110000"/>
              </a:lnSpc>
            </a:pPr>
            <a:r>
              <a:rPr lang="fr-FR" sz="1700" noProof="0" dirty="0"/>
              <a:t>Et pour des objets de type </a:t>
            </a:r>
            <a:r>
              <a:rPr lang="fr-FR" sz="1700" dirty="0">
                <a:latin typeface="Courier New" pitchFamily="49" charset="0"/>
              </a:rPr>
              <a:t>T</a:t>
            </a:r>
            <a:r>
              <a:rPr lang="fr-FR" sz="1700" noProof="0" dirty="0"/>
              <a:t> contenus dans n’importe quelle classe </a:t>
            </a:r>
            <a:r>
              <a:rPr lang="fr-FR" sz="1700" dirty="0">
                <a:latin typeface="Courier New" pitchFamily="49" charset="0"/>
              </a:rPr>
              <a:t>C</a:t>
            </a:r>
            <a:r>
              <a:rPr lang="fr-FR" sz="1700" noProof="0" dirty="0"/>
              <a:t>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39701" y="1926266"/>
            <a:ext cx="398463" cy="531813"/>
            <a:chOff x="590" y="108"/>
            <a:chExt cx="251" cy="335"/>
          </a:xfrm>
        </p:grpSpPr>
        <p:sp>
          <p:nvSpPr>
            <p:cNvPr id="572421" name="Oval 5"/>
            <p:cNvSpPr>
              <a:spLocks noChangeArrowheads="1"/>
            </p:cNvSpPr>
            <p:nvPr/>
          </p:nvSpPr>
          <p:spPr bwMode="gray">
            <a:xfrm>
              <a:off x="590" y="170"/>
              <a:ext cx="236" cy="273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572422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2423" name="Oval 7"/>
            <p:cNvSpPr>
              <a:spLocks noChangeArrowheads="1"/>
            </p:cNvSpPr>
            <p:nvPr/>
          </p:nvSpPr>
          <p:spPr bwMode="gray">
            <a:xfrm>
              <a:off x="677" y="108"/>
              <a:ext cx="164" cy="273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572424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604975" y="2759932"/>
            <a:ext cx="7914911" cy="28506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1" dirty="0">
                <a:latin typeface="Courier New" pitchFamily="49" charset="0"/>
              </a:rPr>
              <a:t>public class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BankAccountEnumerator</a:t>
            </a:r>
            <a:endParaRPr lang="fr-FR" sz="12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 err="1">
                <a:latin typeface="Courier New" pitchFamily="49" charset="0"/>
              </a:rPr>
              <a:t>private</a:t>
            </a:r>
            <a:r>
              <a:rPr lang="fr-FR" sz="1200" b="1" dirty="0">
                <a:latin typeface="Courier New" pitchFamily="49" charset="0"/>
              </a:rPr>
              <a:t> </a:t>
            </a:r>
            <a:r>
              <a:rPr lang="fr-FR" sz="1200" b="1" dirty="0" err="1">
                <a:latin typeface="Courier New" pitchFamily="49" charset="0"/>
              </a:rPr>
              <a:t>int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= -1;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 err="1">
                <a:latin typeface="Courier New" pitchFamily="49" charset="0"/>
              </a:rPr>
              <a:t>private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IList</a:t>
            </a:r>
            <a:r>
              <a:rPr lang="fr-FR" sz="1200" b="0" dirty="0">
                <a:latin typeface="Courier New" pitchFamily="49" charset="0"/>
              </a:rPr>
              <a:t>&lt;Transaction&gt;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BankAccountEnumerator</a:t>
            </a:r>
            <a:r>
              <a:rPr lang="fr-FR" sz="1200" b="0" dirty="0">
                <a:latin typeface="Courier New" pitchFamily="49" charset="0"/>
              </a:rPr>
              <a:t>(</a:t>
            </a:r>
            <a:r>
              <a:rPr lang="fr-FR" sz="1200" b="0" dirty="0" err="1">
                <a:latin typeface="Courier New" pitchFamily="49" charset="0"/>
              </a:rPr>
              <a:t>IList</a:t>
            </a:r>
            <a:r>
              <a:rPr lang="fr-FR" sz="1200" b="0" dirty="0">
                <a:latin typeface="Courier New" pitchFamily="49" charset="0"/>
              </a:rPr>
              <a:t>&lt;Transaction&gt;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  </a:t>
            </a:r>
            <a:r>
              <a:rPr lang="fr-FR" sz="1200" b="1" dirty="0" err="1">
                <a:latin typeface="Courier New" pitchFamily="49" charset="0"/>
              </a:rPr>
              <a:t>this</a:t>
            </a:r>
            <a:r>
              <a:rPr lang="fr-FR" sz="1200" b="0" dirty="0" err="1">
                <a:latin typeface="Courier New" pitchFamily="49" charset="0"/>
              </a:rPr>
              <a:t>.target</a:t>
            </a:r>
            <a:r>
              <a:rPr lang="fr-FR" sz="1200" b="0" dirty="0">
                <a:latin typeface="Courier New" pitchFamily="49" charset="0"/>
              </a:rPr>
              <a:t> =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</a:t>
            </a:r>
            <a:r>
              <a:rPr lang="fr-FR" sz="1200" b="1" dirty="0" err="1">
                <a:latin typeface="Courier New" pitchFamily="49" charset="0"/>
              </a:rPr>
              <a:t>void</a:t>
            </a:r>
            <a:r>
              <a:rPr lang="fr-FR" sz="1200" b="0" dirty="0">
                <a:latin typeface="Courier New" pitchFamily="49" charset="0"/>
              </a:rPr>
              <a:t> Reset() {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= -1;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Transaction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   // Return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transaction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  </a:t>
            </a:r>
            <a:r>
              <a:rPr lang="fr-FR" sz="1200" b="1" dirty="0" err="1">
                <a:latin typeface="Courier New" pitchFamily="49" charset="0"/>
              </a:rPr>
              <a:t>get</a:t>
            </a:r>
            <a:r>
              <a:rPr lang="fr-FR" sz="1200" b="0" dirty="0">
                <a:latin typeface="Courier New" pitchFamily="49" charset="0"/>
              </a:rPr>
              <a:t> { </a:t>
            </a:r>
            <a:r>
              <a:rPr lang="fr-FR" sz="1200" b="1" dirty="0">
                <a:latin typeface="Courier New" pitchFamily="49" charset="0"/>
              </a:rPr>
              <a:t>return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[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];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</a:t>
            </a:r>
            <a:r>
              <a:rPr lang="fr-FR" sz="1200" b="1" dirty="0" err="1">
                <a:latin typeface="Courier New" pitchFamily="49" charset="0"/>
              </a:rPr>
              <a:t>bool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MoveNext</a:t>
            </a:r>
            <a:r>
              <a:rPr lang="fr-FR" sz="1200" b="0" dirty="0">
                <a:latin typeface="Courier New" pitchFamily="49" charset="0"/>
              </a:rPr>
              <a:t>()        // Move to </a:t>
            </a:r>
            <a:r>
              <a:rPr lang="fr-FR" sz="1200" b="0" dirty="0" err="1">
                <a:latin typeface="Courier New" pitchFamily="49" charset="0"/>
              </a:rPr>
              <a:t>next</a:t>
            </a:r>
            <a:r>
              <a:rPr lang="fr-FR" sz="1200" b="0" dirty="0">
                <a:latin typeface="Courier New" pitchFamily="49" charset="0"/>
              </a:rPr>
              <a:t> if </a:t>
            </a:r>
            <a:r>
              <a:rPr lang="fr-FR" sz="1200" b="0" dirty="0" err="1">
                <a:latin typeface="Courier New" pitchFamily="49" charset="0"/>
              </a:rPr>
              <a:t>there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is</a:t>
            </a:r>
            <a:r>
              <a:rPr lang="fr-FR" sz="1200" b="0" dirty="0">
                <a:latin typeface="Courier New" pitchFamily="49" charset="0"/>
              </a:rPr>
              <a:t> one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  </a:t>
            </a:r>
            <a:r>
              <a:rPr lang="fr-FR" sz="1200" b="1" dirty="0">
                <a:latin typeface="Courier New" pitchFamily="49" charset="0"/>
              </a:rPr>
              <a:t>return</a:t>
            </a:r>
            <a:r>
              <a:rPr lang="fr-FR" sz="1200" b="0" dirty="0">
                <a:latin typeface="Courier New" pitchFamily="49" charset="0"/>
              </a:rPr>
              <a:t> (++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&lt; </a:t>
            </a:r>
            <a:r>
              <a:rPr lang="fr-FR" sz="1200" b="0" dirty="0" err="1">
                <a:latin typeface="Courier New" pitchFamily="49" charset="0"/>
              </a:rPr>
              <a:t>target.Count</a:t>
            </a:r>
            <a:r>
              <a:rPr lang="fr-FR" sz="1200" b="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88686" y="5684394"/>
            <a:ext cx="374650" cy="269875"/>
            <a:chOff x="590" y="209"/>
            <a:chExt cx="236" cy="17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white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génériques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80522"/>
          </a:xfrm>
        </p:spPr>
        <p:txBody>
          <a:bodyPr/>
          <a:lstStyle/>
          <a:p>
            <a:r>
              <a:rPr lang="fr-FR" dirty="0"/>
              <a:t>Le C# dispose d’une syntaxe pour la création de </a:t>
            </a:r>
            <a:r>
              <a:rPr lang="fr-FR" i="1" dirty="0">
                <a:latin typeface="Century Schoolbook" pitchFamily="18" charset="0"/>
              </a:rPr>
              <a:t>classes génériques</a:t>
            </a:r>
          </a:p>
          <a:p>
            <a:pPr lvl="1"/>
            <a:r>
              <a:rPr lang="fr-FR" dirty="0"/>
              <a:t>Les collections génériques du </a:t>
            </a:r>
            <a:r>
              <a:rPr lang="fr-FR" dirty="0" err="1"/>
              <a:t>framework</a:t>
            </a:r>
            <a:r>
              <a:rPr lang="fr-FR" dirty="0"/>
              <a:t> .NET sont des classes génériques</a:t>
            </a:r>
          </a:p>
          <a:p>
            <a:r>
              <a:rPr lang="fr-FR" dirty="0"/>
              <a:t>Permet d’écrire la logique sans savoir à l’avance à quels types elle s’appliquera</a:t>
            </a:r>
          </a:p>
          <a:p>
            <a:r>
              <a:rPr lang="fr-FR" dirty="0"/>
              <a:t>La syntaxe générale consiste à ajouter une spécification générique après le nom de la classe</a:t>
            </a:r>
          </a:p>
          <a:p>
            <a:pPr lvl="1"/>
            <a:r>
              <a:rPr lang="fr-FR" dirty="0"/>
              <a:t>On peut spécifier un ou plusieurs paramètres de types de données</a:t>
            </a:r>
          </a:p>
          <a:p>
            <a:pPr lvl="1"/>
            <a:r>
              <a:rPr lang="fr-FR" dirty="0"/>
              <a:t>Par exemple :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&lt;T,L&gt;</a:t>
            </a:r>
          </a:p>
          <a:p>
            <a:r>
              <a:rPr lang="fr-FR" dirty="0"/>
              <a:t>On peut limiter chaque paramètre avec un identificateur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where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/>
              <a:t>Par exemple : </a:t>
            </a:r>
            <a:br>
              <a:rPr lang="fr-FR" dirty="0"/>
            </a:br>
            <a:r>
              <a:rPr lang="fr-FR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&lt;T,L&gt;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L :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IList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d’une classe générique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Voici l’implémentation générique d’un énumérateur rapide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52425" y="1869646"/>
            <a:ext cx="8509000" cy="30373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</a:t>
            </a:r>
            <a:r>
              <a:rPr lang="en-US" sz="1600" b="0" dirty="0">
                <a:latin typeface="Courier New" pitchFamily="49" charset="0"/>
              </a:rPr>
              <a:t> FastEnumerator&lt;T&gt;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 int</a:t>
            </a:r>
            <a:r>
              <a:rPr lang="en-US" sz="1600" b="0" dirty="0">
                <a:latin typeface="Courier New" pitchFamily="49" charset="0"/>
              </a:rPr>
              <a:t> current = -1;  	       // Set to before next item (0)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</a:t>
            </a:r>
            <a:r>
              <a:rPr lang="en-US" sz="1600" b="0" dirty="0">
                <a:latin typeface="Courier New" pitchFamily="49" charset="0"/>
              </a:rPr>
              <a:t> IList&lt;T&gt; target;	       // What we are enumerating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</a:t>
            </a:r>
            <a:r>
              <a:rPr lang="en-US" sz="1600" b="0" dirty="0">
                <a:latin typeface="Courier New" pitchFamily="49" charset="0"/>
              </a:rPr>
              <a:t> FastEnumerator(IList&lt;T&gt; target)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this</a:t>
            </a:r>
            <a:r>
              <a:rPr lang="en-US" sz="1600" b="0" dirty="0">
                <a:latin typeface="Courier New" pitchFamily="49" charset="0"/>
              </a:rPr>
              <a:t>.target = target;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Reset() { current = -1;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T</a:t>
            </a:r>
            <a:r>
              <a:rPr lang="en-US" sz="1600" b="0" dirty="0">
                <a:latin typeface="Courier New" pitchFamily="49" charset="0"/>
              </a:rPr>
              <a:t> Current              	// Return current object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get</a:t>
            </a:r>
            <a:r>
              <a:rPr lang="en-US" sz="1600" b="0" dirty="0">
                <a:latin typeface="Courier New" pitchFamily="49" charset="0"/>
              </a:rPr>
              <a:t> {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</a:rPr>
              <a:t> target[current];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... as before ...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1647825" y="4738258"/>
            <a:ext cx="6615113" cy="1527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class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BankAccount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List&lt;Transaction&gt; trxList = ...</a:t>
            </a:r>
          </a:p>
          <a:p>
            <a:pPr>
              <a:lnSpc>
                <a:spcPct val="70000"/>
              </a:lnSpc>
            </a:pPr>
            <a:r>
              <a:rPr lang="en-US" sz="1600" b="0" i="1" dirty="0">
                <a:latin typeface="Courier New" pitchFamily="49" charset="0"/>
              </a:rPr>
              <a:t>  … other stuff …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</a:t>
            </a:r>
            <a:r>
              <a:rPr lang="en-US" sz="1600" b="0" dirty="0">
                <a:latin typeface="Courier New" pitchFamily="49" charset="0"/>
              </a:rPr>
              <a:t> FastEnumerator&lt;Transaction&gt; GetEnumerator()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 new</a:t>
            </a:r>
            <a:r>
              <a:rPr lang="en-US" sz="1600" b="0" dirty="0">
                <a:latin typeface="Courier New" pitchFamily="49" charset="0"/>
              </a:rPr>
              <a:t> FastEnumerator&lt;Transaction&gt;(trxList);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}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Boxing</a:t>
            </a:r>
            <a:r>
              <a:rPr lang="fr-FR" noProof="0" dirty="0"/>
              <a:t> et typage implicite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noProof="0" dirty="0"/>
              <a:t>Ne confondez pas le typage implicite avec le </a:t>
            </a:r>
            <a:r>
              <a:rPr lang="fr-FR" noProof="0" dirty="0" err="1"/>
              <a:t>boxing</a:t>
            </a:r>
            <a:r>
              <a:rPr lang="fr-FR" dirty="0"/>
              <a:t> ou le transtypage</a:t>
            </a:r>
            <a:endParaRPr lang="fr-FR" noProof="0" dirty="0"/>
          </a:p>
          <a:p>
            <a:r>
              <a:rPr lang="fr-FR" noProof="0" dirty="0"/>
              <a:t>Aucun des deux exemples ne compile, mais ce pour des raisons différentes. Pourquoi ?</a:t>
            </a:r>
          </a:p>
          <a:p>
            <a:pPr>
              <a:buNone/>
            </a:pPr>
            <a:r>
              <a:rPr lang="fr-FR" b="0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gray">
          <a:xfrm>
            <a:off x="2777498" y="3206872"/>
            <a:ext cx="370205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gray">
          <a:xfrm>
            <a:off x="2793351" y="4465670"/>
            <a:ext cx="3687763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gray">
          <a:xfrm>
            <a:off x="128588" y="1779588"/>
            <a:ext cx="374650" cy="269875"/>
            <a:chOff x="590" y="209"/>
            <a:chExt cx="236" cy="170"/>
          </a:xfrm>
        </p:grpSpPr>
        <p:sp>
          <p:nvSpPr>
            <p:cNvPr id="84992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2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93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3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L’héritage d’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/>
              <a:t>En C#, tous les types de données héritent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/>
              <a:t>Fournit une </a:t>
            </a:r>
            <a:r>
              <a:rPr lang="fr-FR" i="1" noProof="0" dirty="0">
                <a:latin typeface="Century Schoolbook" pitchFamily="18" charset="0"/>
              </a:rPr>
              <a:t>implémentation</a:t>
            </a:r>
            <a:r>
              <a:rPr lang="fr-FR" dirty="0"/>
              <a:t> commune. </a:t>
            </a:r>
            <a:r>
              <a:rPr lang="fr-FR" noProof="0" dirty="0"/>
              <a:t>Par exemple :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obtient un identificateur unique pour tout objet</a:t>
            </a:r>
          </a:p>
          <a:p>
            <a:pPr lvl="2"/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la référence en mémoire sous la forme d’un entier</a:t>
            </a:r>
          </a:p>
          <a:p>
            <a:r>
              <a:rPr lang="fr-FR" noProof="0" dirty="0"/>
              <a:t>Fournit aussi une </a:t>
            </a:r>
            <a:r>
              <a:rPr lang="fr-FR" i="1" noProof="0" dirty="0">
                <a:latin typeface="Century Schoolbook" pitchFamily="18" charset="0"/>
              </a:rPr>
              <a:t>interface</a:t>
            </a:r>
            <a:r>
              <a:rPr lang="fr-FR" noProof="0" dirty="0"/>
              <a:t> commune pour chaque type de données</a:t>
            </a:r>
          </a:p>
          <a:p>
            <a:pPr lvl="1"/>
            <a:r>
              <a:rPr lang="fr-FR" noProof="0" dirty="0"/>
              <a:t>Des méthodes polymorphiques pouvant être redéfinies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est souvent redéfinie </a:t>
            </a:r>
            <a:r>
              <a:rPr lang="fr-FR" dirty="0"/>
              <a:t>afin de fournir la représentation d’un objet en chaîne de caractères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d’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object</a:t>
            </a:r>
            <a:br>
              <a:rPr lang="fr-FR" noProof="0" dirty="0">
                <a:latin typeface="+mn-lt"/>
                <a:cs typeface="Courier New" pitchFamily="49" charset="0"/>
              </a:rPr>
            </a:br>
            <a:r>
              <a:rPr lang="fr-FR" noProof="0" dirty="0">
                <a:latin typeface="+mn-lt"/>
                <a:cs typeface="Courier New" pitchFamily="49" charset="0"/>
              </a:rPr>
              <a:t>(suite)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/>
              <a:t>Quel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>
                <a:cs typeface="Courier New" pitchFamily="49" charset="0"/>
              </a:rPr>
              <a:t> </a:t>
            </a:r>
            <a:r>
              <a:rPr lang="fr-FR" noProof="0" dirty="0"/>
              <a:t>est appelé à partir de la fonction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fr-FR" noProof="0" dirty="0"/>
              <a:t> 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272953" y="3492335"/>
            <a:ext cx="6878474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Dog d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NextLine(d);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37808" y="2127535"/>
            <a:ext cx="4660532" cy="28007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.name = name;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ToString()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"My name is " + name;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gray">
          <a:xfrm>
            <a:off x="140683" y="1313671"/>
            <a:ext cx="374650" cy="269875"/>
            <a:chOff x="590" y="209"/>
            <a:chExt cx="236" cy="170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65352"/>
          </a:xfrm>
        </p:spPr>
        <p:txBody>
          <a:bodyPr/>
          <a:lstStyle/>
          <a:p>
            <a:r>
              <a:rPr lang="fr-FR" dirty="0"/>
              <a:t>C# V4 prend en charge les </a:t>
            </a:r>
            <a:r>
              <a:rPr lang="fr-FR" i="1" dirty="0">
                <a:latin typeface="Century Schoolbook" pitchFamily="18" charset="0"/>
              </a:rPr>
              <a:t>paramètres facultatifs</a:t>
            </a:r>
          </a:p>
          <a:p>
            <a:pPr lvl="1"/>
            <a:r>
              <a:rPr lang="fr-FR" dirty="0"/>
              <a:t>Comme C++ et VB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Mais comment faire si nous voulions spécifier 15 minutes ?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fr-FR" dirty="0"/>
              <a:t> fonctionnerait-il ?</a:t>
            </a:r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</a:p>
          <a:p>
            <a:pPr>
              <a:spcBef>
                <a:spcPts val="1800"/>
              </a:spcBef>
            </a:pPr>
            <a:r>
              <a:rPr lang="fr-FR" dirty="0"/>
              <a:t>Comment devrait être l’appel ? </a:t>
            </a:r>
            <a:r>
              <a:rPr lang="fr-FR" b="0" u="sng" dirty="0"/>
              <a:t>					</a:t>
            </a:r>
            <a:endParaRPr lang="fr-FR" b="0" dirty="0"/>
          </a:p>
          <a:p>
            <a:r>
              <a:rPr lang="fr-FR" dirty="0"/>
              <a:t>Cela serait très gênant si nous avions une méthode avec 20 paramètres et que nous voulions définir uniquement le 17</a:t>
            </a:r>
            <a:r>
              <a:rPr lang="fr-FR" baseline="30000" dirty="0"/>
              <a:t>e</a:t>
            </a:r>
            <a:r>
              <a:rPr lang="fr-FR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84521" y="2012274"/>
            <a:ext cx="6564177" cy="13294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min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sec = 0)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min, sec ...);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1269185" y="3012574"/>
            <a:ext cx="699366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SetTime(21); // Is exactly the same as SetTime(21,0,0);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6134793" y="2431376"/>
            <a:ext cx="2310938" cy="478080"/>
          </a:xfrm>
          <a:prstGeom prst="wedgeRectCallout">
            <a:avLst>
              <a:gd name="adj1" fmla="val -87198"/>
              <a:gd name="adj2" fmla="val -6843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/>
              <a:t>Valeur à utiliser si aucun paramètre n’est  fourni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gray">
          <a:xfrm>
            <a:off x="118545" y="3546064"/>
            <a:ext cx="374650" cy="269875"/>
            <a:chOff x="590" y="209"/>
            <a:chExt cx="236" cy="17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gray">
          <a:xfrm>
            <a:off x="118545" y="4745827"/>
            <a:ext cx="374650" cy="269875"/>
            <a:chOff x="590" y="209"/>
            <a:chExt cx="236" cy="170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5558" y="6199632"/>
            <a:ext cx="311632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VB = Visual Basic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58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nommés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82868"/>
          </a:xfrm>
        </p:spPr>
        <p:txBody>
          <a:bodyPr/>
          <a:lstStyle/>
          <a:p>
            <a:r>
              <a:rPr lang="fr-FR" dirty="0"/>
              <a:t>C# V4 prend également en charge les </a:t>
            </a:r>
            <a:r>
              <a:rPr lang="fr-FR" i="1" dirty="0">
                <a:latin typeface="Century Schoolbook" pitchFamily="18" charset="0"/>
              </a:rPr>
              <a:t>paramètres nommés</a:t>
            </a:r>
          </a:p>
          <a:p>
            <a:pPr lvl="1"/>
            <a:r>
              <a:rPr lang="fr-FR" dirty="0"/>
              <a:t>L’appel peut se faire en spécifiant le nom du paramètre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(0,15,0);</a:t>
            </a:r>
            <a:endParaRPr lang="fr-FR" dirty="0"/>
          </a:p>
          <a:p>
            <a:r>
              <a:rPr lang="fr-FR" dirty="0"/>
              <a:t>L’ordre des paramètres peut être modifié</a:t>
            </a:r>
          </a:p>
          <a:p>
            <a:pPr>
              <a:spcBef>
                <a:spcPts val="500"/>
              </a:spcBef>
            </a:pP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_________________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537665" y="2048297"/>
            <a:ext cx="782493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SetTime(min:15); </a:t>
            </a:r>
            <a:endParaRPr lang="fr-FR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557065" y="3346144"/>
            <a:ext cx="8201924" cy="5092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SetTime(sec:20, hrs:4);</a:t>
            </a:r>
            <a:endParaRPr lang="fr-FR" sz="1600" b="1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dirty="0"/>
              <a:t>La majorité des méthodes et propriétés sont des méthodes d’instance appelées sur des objets</a:t>
            </a:r>
          </a:p>
          <a:p>
            <a:r>
              <a:rPr lang="fr-FR" dirty="0"/>
              <a:t>Les méthodes et propriétés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sont  « partagées »</a:t>
            </a:r>
          </a:p>
          <a:p>
            <a:pPr lvl="1"/>
            <a:r>
              <a:rPr lang="fr-FR" dirty="0"/>
              <a:t>Appelées au niveau de la classe</a:t>
            </a:r>
          </a:p>
          <a:p>
            <a:pPr lvl="1"/>
            <a:r>
              <a:rPr lang="fr-FR" dirty="0"/>
              <a:t>Souvent pour faire des calculs</a:t>
            </a:r>
          </a:p>
          <a:p>
            <a:pPr lvl="2"/>
            <a:r>
              <a:rPr lang="fr-FR" dirty="0"/>
              <a:t>Ne peuvent pas utiliser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127815" y="3504008"/>
            <a:ext cx="6638146" cy="2045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 SomeClass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  public static </a:t>
            </a:r>
            <a:r>
              <a:rPr lang="en-US" sz="1600" b="0" dirty="0">
                <a:latin typeface="Courier New" pitchFamily="49" charset="0"/>
              </a:rPr>
              <a:t>SomeClass Parse(</a:t>
            </a:r>
            <a:r>
              <a:rPr lang="en-US" sz="1600" b="1" dirty="0">
                <a:latin typeface="Courier New" pitchFamily="49" charset="0"/>
              </a:rPr>
              <a:t>string</a:t>
            </a:r>
            <a:r>
              <a:rPr lang="en-US" sz="1600" b="0" dirty="0">
                <a:latin typeface="Courier New" pitchFamily="49" charset="0"/>
              </a:rPr>
              <a:t> text)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0" i="1" dirty="0">
                <a:latin typeface="Courier New" pitchFamily="49" charset="0"/>
              </a:rPr>
              <a:t>... Convert string to a SomeClass instance 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i="1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SomeClass(...);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151422" y="5742790"/>
            <a:ext cx="6614535" cy="312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SomeClass x = SomeClass.Parse("</a:t>
            </a:r>
            <a:r>
              <a:rPr lang="en-US" sz="1600" b="0" i="1" dirty="0">
                <a:latin typeface="Courier New" pitchFamily="49" charset="0"/>
              </a:rPr>
              <a:t>...some string...</a:t>
            </a:r>
            <a:r>
              <a:rPr lang="en-US" sz="1600" b="0" dirty="0">
                <a:latin typeface="Courier New" pitchFamily="49" charset="0"/>
              </a:rPr>
              <a:t>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i="1" dirty="0">
                <a:latin typeface="Century Schoolbook" pitchFamily="18" charset="0"/>
              </a:rPr>
              <a:t>méthode d’extension </a:t>
            </a:r>
            <a:r>
              <a:rPr lang="fr-FR" dirty="0"/>
              <a:t>est un type spécial de méthode </a:t>
            </a:r>
            <a:r>
              <a:rPr lang="fr-FR" dirty="0" err="1">
                <a:latin typeface="Courier New" pitchFamily="49" charset="0"/>
              </a:rPr>
              <a:t>static</a:t>
            </a:r>
            <a:endParaRPr lang="fr-FR" dirty="0"/>
          </a:p>
          <a:p>
            <a:pPr lvl="1"/>
            <a:r>
              <a:rPr lang="fr-FR" dirty="0"/>
              <a:t>Doit être dans une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  <a:p>
            <a:r>
              <a:rPr lang="fr-FR" dirty="0"/>
              <a:t>Appliquée au niveau objet, et non au niveau de la classe</a:t>
            </a:r>
          </a:p>
          <a:p>
            <a:pPr lvl="1"/>
            <a:r>
              <a:rPr lang="fr-FR" dirty="0"/>
              <a:t>Apparaît dans IntelliSense comme une méthode d’instance</a:t>
            </a:r>
          </a:p>
          <a:p>
            <a:pPr lvl="1"/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.NET définit de nombreuses méthodes d’extension</a:t>
            </a:r>
            <a:endParaRPr lang="fr-FR" dirty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 flipH="1">
            <a:off x="626714" y="2383151"/>
            <a:ext cx="416051" cy="466729"/>
            <a:chOff x="262" y="3536"/>
            <a:chExt cx="417" cy="485"/>
          </a:xfrm>
        </p:grpSpPr>
        <p:sp>
          <p:nvSpPr>
            <p:cNvPr id="10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gray">
          <a:xfrm>
            <a:off x="234950" y="3014980"/>
            <a:ext cx="306388" cy="420688"/>
            <a:chOff x="175" y="723"/>
            <a:chExt cx="321" cy="443"/>
          </a:xfrm>
        </p:grpSpPr>
        <p:sp>
          <p:nvSpPr>
            <p:cNvPr id="166" name="Freeform 11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3352C3534302C343530"/>
  <p:tag name="IPF" val="422C4E657720616E642055736566756C20432320466561747572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497320616E20457874656E73696F6E204D6574686F643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2616E6B204163636F756E7420436C6173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5626C6963204669656C6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706572747920436C75747465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F2D496D706C656D656E7465642050726F706572746965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37472696374696F6E73205573696E67204175746F2D496D706C656D656E7465642050726F706572746965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204D6F7265205265616C69737469632042616E6B204163636F756E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D6F7265205265616C69737469632042616E6B204163636F756E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0496E697469616C697A6572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496E697469616C697A65727320616E6420436F6E7374727563746F72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06C6963697420616E6420496D706C69636974204465636C61726174696F6E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20496E697469616C697A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76617269616E742041737369676E6D656E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204469616772616D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746572666163652F496D706C656D656E746174696F6E204472696C6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96E74617820616E642055736167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49456E756D657261626C653C543E20496E746572666163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F78696E672076732E20496D706C6963697420547970696E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6865726974616E63652046726F6D206F626A656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6865726974616E63652046726F6D206F626A6563742028636F6E74696E756564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506172616D65746572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6D656420506172616D65746572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37461746963204D6574686F64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17420497320616E20457874656E73696F6E204D6574686F643F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1953</TotalTime>
  <Words>4587</Words>
  <Application>Microsoft Office PowerPoint</Application>
  <PresentationFormat>Affichage à l'écran (4:3)</PresentationFormat>
  <Paragraphs>652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Courier New</vt:lpstr>
      <vt:lpstr>Times New Roman</vt:lpstr>
      <vt:lpstr>Wingdings</vt:lpstr>
      <vt:lpstr>EPIC</vt:lpstr>
      <vt:lpstr>C# Avancé</vt:lpstr>
      <vt:lpstr>Déclarations explicites et implicites</vt:lpstr>
      <vt:lpstr>Boxing et typage implicite</vt:lpstr>
      <vt:lpstr>L’héritage d’object</vt:lpstr>
      <vt:lpstr>L’héritage d’object (suite)</vt:lpstr>
      <vt:lpstr>Paramètres facultatifs</vt:lpstr>
      <vt:lpstr>Paramètres nommés</vt:lpstr>
      <vt:lpstr>Méthodes static</vt:lpstr>
      <vt:lpstr>Méthodes d’extension</vt:lpstr>
      <vt:lpstr>Exemple de méthode d’extension</vt:lpstr>
      <vt:lpstr>Une classe BankAccount</vt:lpstr>
      <vt:lpstr>Les propriétés</vt:lpstr>
      <vt:lpstr>Des propriétés encombrantes</vt:lpstr>
      <vt:lpstr>Propriétés implémentées automatiquement</vt:lpstr>
      <vt:lpstr>Restrictions liées aux propriétés implémentées automatiquement</vt:lpstr>
      <vt:lpstr>Constructeurs</vt:lpstr>
      <vt:lpstr>Paramètres facultatifs des constructeurs</vt:lpstr>
      <vt:lpstr>Initialiseurs d’objets</vt:lpstr>
      <vt:lpstr>Initialiseurs d’objet et constructeur</vt:lpstr>
      <vt:lpstr>Initialiseurs de collection</vt:lpstr>
      <vt:lpstr>Assignation covariante</vt:lpstr>
      <vt:lpstr>Diagrammes de classes</vt:lpstr>
      <vt:lpstr>Implémentation d’interfaces</vt:lpstr>
      <vt:lpstr>Implémentation d’interfaces (suite)</vt:lpstr>
      <vt:lpstr>L’interface IEnumerable&lt;T&gt;</vt:lpstr>
      <vt:lpstr>Pourquoi des classes génériques ?</vt:lpstr>
      <vt:lpstr>Les classes génériques</vt:lpstr>
      <vt:lpstr>Écriture d’une classe générique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Useful C# Features</dc:title>
  <dc:creator>lindak</dc:creator>
  <dc:description>Tagged 7/30/2008 4:30:23 PM</dc:description>
  <cp:lastModifiedBy>Cyril Vincent</cp:lastModifiedBy>
  <cp:revision>332</cp:revision>
  <cp:lastPrinted>2008-10-29T16:13:07Z</cp:lastPrinted>
  <dcterms:created xsi:type="dcterms:W3CDTF">2008-05-20T17:34:26Z</dcterms:created>
  <dcterms:modified xsi:type="dcterms:W3CDTF">2024-12-11T10:31:44Z</dcterms:modified>
</cp:coreProperties>
</file>