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3" r:id="rId3"/>
    <p:sldId id="260" r:id="rId4"/>
    <p:sldId id="261" r:id="rId5"/>
    <p:sldId id="302" r:id="rId6"/>
    <p:sldId id="303" r:id="rId7"/>
    <p:sldId id="272" r:id="rId8"/>
    <p:sldId id="273" r:id="rId9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4">
          <p15:clr>
            <a:srgbClr val="A4A3A4"/>
          </p15:clr>
        </p15:guide>
        <p15:guide id="2" pos="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2166" autoAdjust="0"/>
    <p:restoredTop sz="86351" autoAdjust="0"/>
  </p:normalViewPr>
  <p:slideViewPr>
    <p:cSldViewPr snapToGrid="0">
      <p:cViewPr varScale="1">
        <p:scale>
          <a:sx n="75" d="100"/>
          <a:sy n="75" d="100"/>
        </p:scale>
        <p:origin x="1662" y="54"/>
      </p:cViewPr>
      <p:guideLst>
        <p:guide orient="horz" pos="934"/>
        <p:guide pos="269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270"/>
    </p:cViewPr>
  </p:sorterViewPr>
  <p:notesViewPr>
    <p:cSldViewPr snapToGrid="0">
      <p:cViewPr>
        <p:scale>
          <a:sx n="50" d="100"/>
          <a:sy n="50" d="100"/>
        </p:scale>
        <p:origin x="-2394" y="-78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t" anchorCtr="0" compatLnSpc="1">
            <a:prstTxWarp prst="textNoShape">
              <a:avLst/>
            </a:prstTxWarp>
          </a:bodyPr>
          <a:lstStyle>
            <a:lvl1pPr defTabSz="92849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24" y="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t" anchorCtr="0" compatLnSpc="1">
            <a:prstTxWarp prst="textNoShape">
              <a:avLst/>
            </a:prstTxWarp>
          </a:bodyPr>
          <a:lstStyle>
            <a:lvl1pPr algn="r" defTabSz="92849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83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b" anchorCtr="0" compatLnSpc="1">
            <a:prstTxWarp prst="textNoShape">
              <a:avLst/>
            </a:prstTxWarp>
          </a:bodyPr>
          <a:lstStyle>
            <a:lvl1pPr defTabSz="928491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24" y="9434831"/>
            <a:ext cx="2944078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1" tIns="46390" rIns="92781" bIns="46390" numCol="1" anchor="b" anchorCtr="0" compatLnSpc="1">
            <a:prstTxWarp prst="textNoShape">
              <a:avLst/>
            </a:prstTxWarp>
          </a:bodyPr>
          <a:lstStyle>
            <a:lvl1pPr algn="r" defTabSz="928491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81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4800" y="244475"/>
            <a:ext cx="5180013" cy="3884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523262"/>
            <a:ext cx="6794500" cy="38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182" tIns="39591" rIns="79182" bIns="39591">
            <a:spAutoFit/>
          </a:bodyPr>
          <a:lstStyle/>
          <a:p>
            <a:pPr marL="176477" defTabSz="890334">
              <a:spcBef>
                <a:spcPct val="50000"/>
              </a:spcBef>
              <a:tabLst>
                <a:tab pos="3416655" algn="ctr"/>
                <a:tab pos="6620266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>
                <a:solidFill>
                  <a:schemeClr val="tx2"/>
                </a:solidFill>
              </a:rPr>
              <a:t>973-6-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477" defTabSz="890334">
                <a:spcBef>
                  <a:spcPct val="50000"/>
                </a:spcBef>
                <a:tabLst>
                  <a:tab pos="3416655" algn="ctr"/>
                  <a:tab pos="6620266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7491" y="3994668"/>
            <a:ext cx="518740" cy="21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592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1963" y="4239552"/>
            <a:ext cx="6299710" cy="12385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253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04" y="4239553"/>
            <a:ext cx="6271964" cy="1238541"/>
          </a:xfrm>
        </p:spPr>
        <p:txBody>
          <a:bodyPr/>
          <a:lstStyle/>
          <a:p>
            <a:r>
              <a:rPr lang="en-US" dirty="0"/>
              <a:t>Jogger text: Review Questions</a:t>
            </a:r>
          </a:p>
          <a:p>
            <a:r>
              <a:rPr lang="en-US" dirty="0"/>
              <a:t>Direction: Both</a:t>
            </a:r>
          </a:p>
          <a:p>
            <a:r>
              <a:rPr lang="en-US" dirty="0"/>
              <a:t>Chapter starts: Day 3 at 3:00pm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&lt;*s*o*u*r*c*e*&gt;*9*7*3*a*1*-*6*-*4*&lt;*/*s*o*u*r*c*e*&gt;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3"/>
            <a:ext cx="6299710" cy="1237094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Jogger text: Application Architecture and Technology</a:t>
            </a:r>
          </a:p>
          <a:p>
            <a:r>
              <a:rPr lang="en-US" dirty="0">
                <a:cs typeface="Times New Roman" pitchFamily="18" charset="0"/>
              </a:rPr>
              <a:t>Direction: Left</a:t>
            </a:r>
          </a:p>
          <a:p>
            <a:r>
              <a:rPr lang="en-US" dirty="0">
                <a:cs typeface="Times New Roman" pitchFamily="18" charset="0"/>
              </a:rPr>
              <a:t>Instructor notes:</a:t>
            </a:r>
          </a:p>
          <a:p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237094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Jogger text: Data in the Middle Tier</a:t>
            </a:r>
          </a:p>
          <a:p>
            <a:r>
              <a:rPr lang="en-US" dirty="0">
                <a:solidFill>
                  <a:schemeClr val="accent4"/>
                </a:solidFill>
              </a:rPr>
              <a:t>Direction: Right</a:t>
            </a:r>
          </a:p>
          <a:p>
            <a:r>
              <a:rPr lang="en-US" dirty="0">
                <a:solidFill>
                  <a:schemeClr val="accent4"/>
                </a:solidFill>
              </a:rPr>
              <a:t>Instructor notes: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3"/>
            <a:ext cx="6299710" cy="998167"/>
          </a:xfrm>
        </p:spPr>
        <p:txBody>
          <a:bodyPr/>
          <a:lstStyle/>
          <a:p>
            <a:r>
              <a:rPr lang="en-US" dirty="0"/>
              <a:t>Jogger text: Extension Methods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Extension method  - it is nothing but a static method written in a special way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Many Extension Method Choices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63" y="4239552"/>
            <a:ext cx="6299710" cy="1237094"/>
          </a:xfrm>
        </p:spPr>
        <p:txBody>
          <a:bodyPr/>
          <a:lstStyle/>
          <a:p>
            <a:r>
              <a:rPr lang="en-US" dirty="0"/>
              <a:t>Jogger text: LINQ Expressions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The Need for Lambda Expressions</a:t>
            </a:r>
          </a:p>
          <a:p>
            <a:r>
              <a:rPr lang="en-US" dirty="0"/>
              <a:t>Direction: Right</a:t>
            </a:r>
          </a:p>
          <a:p>
            <a:r>
              <a:rPr lang="en-US" dirty="0"/>
              <a:t>Instructor notes: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19619" y="408140"/>
            <a:ext cx="3699365" cy="215720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&lt;*s*o*u*r*c*e*&gt;*9*7*3*a*1*-*7*-*2*4*&lt;*/*s*o*u*r*c*e*&gt;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Jogger text: Lambda Expressions</a:t>
            </a:r>
          </a:p>
          <a:p>
            <a:r>
              <a:rPr lang="en-US" dirty="0"/>
              <a:t>Direction: Left</a:t>
            </a:r>
          </a:p>
          <a:p>
            <a:r>
              <a:rPr lang="en-US" dirty="0"/>
              <a:t>Instructor notes:</a:t>
            </a:r>
          </a:p>
          <a:p>
            <a:r>
              <a:rPr lang="en-US" dirty="0"/>
              <a:t>Read as “price goes into price * .85”</a:t>
            </a:r>
          </a:p>
          <a:p>
            <a:r>
              <a:rPr lang="en-US" dirty="0"/>
              <a:t>Or price goes to …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9795" name="Picture 3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7848600" y="5857875"/>
          <a:ext cx="12001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39057" imgH="1733627" progId="PBrush">
                  <p:embed/>
                </p:oleObj>
              </mc:Choice>
              <mc:Fallback>
                <p:oleObj name="Bitmap Image" r:id="rId3" imgW="5439057" imgH="1733627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830"/>
                      <a:stretch>
                        <a:fillRect/>
                      </a:stretch>
                    </p:blipFill>
                    <p:spPr bwMode="auto">
                      <a:xfrm>
                        <a:off x="7848600" y="5857875"/>
                        <a:ext cx="12001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8" name="Rectangle 6"/>
          <p:cNvSpPr>
            <a:spLocks noChangeArrowheads="1"/>
          </p:cNvSpPr>
          <p:nvPr/>
        </p:nvSpPr>
        <p:spPr bwMode="auto">
          <a:xfrm flipV="1">
            <a:off x="7169150" y="6499225"/>
            <a:ext cx="1831975" cy="61913"/>
          </a:xfrm>
          <a:prstGeom prst="rect">
            <a:avLst/>
          </a:prstGeom>
          <a:solidFill>
            <a:srgbClr val="B9011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fr-FR" sz="2400" b="1">
              <a:latin typeface="Times New Roman" pitchFamily="18" charset="0"/>
            </a:endParaRP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7077075" y="6553200"/>
            <a:ext cx="2066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0074"/>
                </a:solidFill>
                <a:latin typeface="AvantGarde Md BT" pitchFamily="34" charset="0"/>
              </a:rPr>
              <a:t>EDUCATION YOU CAN TRUST</a:t>
            </a:r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146925" y="5900738"/>
            <a:ext cx="715963" cy="542925"/>
            <a:chOff x="4502" y="3717"/>
            <a:chExt cx="451" cy="342"/>
          </a:xfrm>
        </p:grpSpPr>
        <p:sp>
          <p:nvSpPr>
            <p:cNvPr id="289804" name="Freeform 12"/>
            <p:cNvSpPr>
              <a:spLocks noChangeAspect="1"/>
            </p:cNvSpPr>
            <p:nvPr userDrawn="1"/>
          </p:nvSpPr>
          <p:spPr bwMode="black">
            <a:xfrm>
              <a:off x="4505" y="3725"/>
              <a:ext cx="445" cy="334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5" name="Freeform 13"/>
            <p:cNvSpPr>
              <a:spLocks noChangeAspect="1"/>
            </p:cNvSpPr>
            <p:nvPr userDrawn="1"/>
          </p:nvSpPr>
          <p:spPr bwMode="white">
            <a:xfrm>
              <a:off x="4853" y="3862"/>
              <a:ext cx="10" cy="58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6" name="Freeform 14"/>
            <p:cNvSpPr>
              <a:spLocks noChangeAspect="1"/>
            </p:cNvSpPr>
            <p:nvPr userDrawn="1"/>
          </p:nvSpPr>
          <p:spPr bwMode="white">
            <a:xfrm>
              <a:off x="4722" y="3727"/>
              <a:ext cx="141" cy="135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7" name="Freeform 15"/>
            <p:cNvSpPr>
              <a:spLocks noChangeAspect="1"/>
            </p:cNvSpPr>
            <p:nvPr userDrawn="1"/>
          </p:nvSpPr>
          <p:spPr bwMode="white">
            <a:xfrm>
              <a:off x="4587" y="3727"/>
              <a:ext cx="140" cy="135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8" name="Freeform 16"/>
            <p:cNvSpPr>
              <a:spLocks noChangeAspect="1"/>
            </p:cNvSpPr>
            <p:nvPr userDrawn="1"/>
          </p:nvSpPr>
          <p:spPr bwMode="white">
            <a:xfrm>
              <a:off x="4587" y="3862"/>
              <a:ext cx="15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9" name="Freeform 17"/>
            <p:cNvSpPr>
              <a:spLocks noChangeAspect="1"/>
            </p:cNvSpPr>
            <p:nvPr userDrawn="1"/>
          </p:nvSpPr>
          <p:spPr bwMode="black">
            <a:xfrm>
              <a:off x="4502" y="3717"/>
              <a:ext cx="203" cy="286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 noChangeAspect="1"/>
            </p:cNvSpPr>
            <p:nvPr userDrawn="1"/>
          </p:nvSpPr>
          <p:spPr bwMode="black">
            <a:xfrm>
              <a:off x="4750" y="3717"/>
              <a:ext cx="203" cy="286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1" name="Text Box 19"/>
            <p:cNvSpPr txBox="1">
              <a:spLocks noChangeAspect="1" noChangeArrowheads="1"/>
            </p:cNvSpPr>
            <p:nvPr userDrawn="1"/>
          </p:nvSpPr>
          <p:spPr bwMode="white">
            <a:xfrm>
              <a:off x="4781" y="3918"/>
              <a:ext cx="15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6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600">
                <a:solidFill>
                  <a:schemeClr val="tx2"/>
                </a:solidFill>
              </a:endParaRPr>
            </a:p>
          </p:txBody>
        </p:sp>
      </p:grpSp>
      <p:pic>
        <p:nvPicPr>
          <p:cNvPr id="289812" name="Picture 20" descr="logo w name"/>
          <p:cNvPicPr>
            <a:picLocks noChangeAspect="1" noChangeArrowheads="1"/>
          </p:cNvPicPr>
          <p:nvPr/>
        </p:nvPicPr>
        <p:blipFill>
          <a:blip r:embed="rId5" cstate="print"/>
          <a:srcRect r="61925"/>
          <a:stretch>
            <a:fillRect/>
          </a:stretch>
        </p:blipFill>
        <p:spPr bwMode="hidden">
          <a:xfrm>
            <a:off x="7137400" y="5897563"/>
            <a:ext cx="74930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8771" name="Picture 3" descr="Slide Title Art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00013" y="6592888"/>
            <a:ext cx="718502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800">
                <a:cs typeface="Times New Roman" pitchFamily="18" charset="0"/>
              </a:rPr>
              <a:t>©</a:t>
            </a:r>
            <a:r>
              <a:rPr lang="fr-FR" sz="800"/>
              <a:t> </a:t>
            </a:r>
            <a:r>
              <a:rPr lang="en-US" sz="800"/>
              <a:t>Learning Tree International</a:t>
            </a:r>
            <a:r>
              <a:rPr lang="fr-FR" sz="800"/>
              <a:t> – Adaptation, reproduction et diffusion strictement interdites sans l’accord écrit préalable de </a:t>
            </a:r>
            <a:r>
              <a:rPr lang="en-US" sz="800"/>
              <a:t>Learning Tree International.</a:t>
            </a:r>
          </a:p>
          <a:p>
            <a:pPr algn="ctr">
              <a:spcBef>
                <a:spcPct val="50000"/>
              </a:spcBef>
            </a:pPr>
            <a:r>
              <a:rPr lang="en-US" sz="800"/>
              <a:t>.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B90117"/>
                </a:solidFill>
              </a:rPr>
              <a:t>973-7-</a:t>
            </a:r>
            <a:fld id="{EDD3D7A1-5F69-4AA5-8BC6-A71D6D49610E}" type="slidenum">
              <a:rPr lang="en-US" b="1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88779" name="Freeform 1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0" name="Freeform 1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1" name="Freeform 1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2" name="Freeform 1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3" name="Freeform 1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4" name="Freeform 1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5" name="Freeform 1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6" name="Text Box 1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>
                <a:solidFill>
                  <a:schemeClr val="tx2"/>
                </a:solidFill>
              </a:endParaRPr>
            </a:p>
          </p:txBody>
        </p:sp>
      </p:grpSp>
      <p:pic>
        <p:nvPicPr>
          <p:cNvPr id="288787" name="Picture 19" descr="logo w name"/>
          <p:cNvPicPr>
            <a:picLocks noChangeAspect="1" noChangeArrowheads="1"/>
          </p:cNvPicPr>
          <p:nvPr/>
        </p:nvPicPr>
        <p:blipFill>
          <a:blip r:embed="rId17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309562" y="1363663"/>
            <a:ext cx="8111423" cy="1638300"/>
          </a:xfrm>
        </p:spPr>
        <p:txBody>
          <a:bodyPr/>
          <a:lstStyle/>
          <a:p>
            <a:r>
              <a:rPr lang="fr-FR" noProof="0" dirty="0"/>
              <a:t>LINQ</a:t>
            </a:r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/>
              <a:t>Chapitre 8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en sommes-nous ?</a:t>
            </a:r>
            <a:endParaRPr lang="fr-FR" noProof="0" dirty="0"/>
          </a:p>
        </p:txBody>
      </p:sp>
      <p:grpSp>
        <p:nvGrpSpPr>
          <p:cNvPr id="2" name="Group 78"/>
          <p:cNvGrpSpPr/>
          <p:nvPr/>
        </p:nvGrpSpPr>
        <p:grpSpPr bwMode="gray">
          <a:xfrm>
            <a:off x="219075" y="1350963"/>
            <a:ext cx="8632826" cy="4900551"/>
            <a:chOff x="219075" y="1350963"/>
            <a:chExt cx="8632826" cy="4900551"/>
          </a:xfrm>
        </p:grpSpPr>
        <p:sp>
          <p:nvSpPr>
            <p:cNvPr id="56" name="AutoShape 4"/>
            <p:cNvSpPr>
              <a:spLocks noChangeArrowheads="1"/>
            </p:cNvSpPr>
            <p:nvPr/>
          </p:nvSpPr>
          <p:spPr bwMode="gray">
            <a:xfrm>
              <a:off x="7724775" y="1350963"/>
              <a:ext cx="1084263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fr-FR" b="1"/>
                <a:t>Procédure stockée</a:t>
              </a:r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gray">
            <a:xfrm flipH="1">
              <a:off x="3471863" y="1655763"/>
              <a:ext cx="9525" cy="4398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8" name="Line 6"/>
            <p:cNvSpPr>
              <a:spLocks noChangeShapeType="1"/>
            </p:cNvSpPr>
            <p:nvPr/>
          </p:nvSpPr>
          <p:spPr bwMode="gray">
            <a:xfrm>
              <a:off x="6086475" y="1571626"/>
              <a:ext cx="3175" cy="4437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59" name="Picture 7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44738" y="1422401"/>
              <a:ext cx="787400" cy="714375"/>
            </a:xfrm>
            <a:prstGeom prst="rect">
              <a:avLst/>
            </a:prstGeom>
            <a:noFill/>
          </p:spPr>
        </p:pic>
        <p:pic>
          <p:nvPicPr>
            <p:cNvPr id="60" name="Picture 8" descr="control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302125" y="1835151"/>
              <a:ext cx="817563" cy="741363"/>
            </a:xfrm>
            <a:prstGeom prst="rect">
              <a:avLst/>
            </a:prstGeom>
            <a:noFill/>
          </p:spPr>
        </p:pic>
        <p:pic>
          <p:nvPicPr>
            <p:cNvPr id="61" name="Picture 9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4703251" y="2956233"/>
              <a:ext cx="796925" cy="722313"/>
            </a:xfrm>
            <a:prstGeom prst="rect">
              <a:avLst/>
            </a:prstGeom>
            <a:noFill/>
          </p:spPr>
        </p:pic>
        <p:pic>
          <p:nvPicPr>
            <p:cNvPr id="62" name="Picture 10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8388" y="2339976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63" name="Picture 11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51088" y="3302001"/>
              <a:ext cx="777875" cy="704850"/>
            </a:xfrm>
            <a:prstGeom prst="rect">
              <a:avLst/>
            </a:prstGeom>
            <a:noFill/>
          </p:spPr>
        </p:pic>
        <p:pic>
          <p:nvPicPr>
            <p:cNvPr id="64" name="Picture 12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704850" y="150812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65" name="Text Box 13"/>
            <p:cNvSpPr txBox="1">
              <a:spLocks noChangeArrowheads="1"/>
            </p:cNvSpPr>
            <p:nvPr/>
          </p:nvSpPr>
          <p:spPr bwMode="gray">
            <a:xfrm>
              <a:off x="1432946" y="2043113"/>
              <a:ext cx="2088852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Formulaires Windows</a:t>
              </a:r>
            </a:p>
          </p:txBody>
        </p:sp>
        <p:sp>
          <p:nvSpPr>
            <p:cNvPr id="66" name="Text Box 14"/>
            <p:cNvSpPr txBox="1">
              <a:spLocks noChangeArrowheads="1"/>
            </p:cNvSpPr>
            <p:nvPr/>
          </p:nvSpPr>
          <p:spPr bwMode="gray">
            <a:xfrm>
              <a:off x="2270125" y="2968626"/>
              <a:ext cx="1106488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ASP.NET</a:t>
              </a:r>
            </a:p>
          </p:txBody>
        </p:sp>
        <p:pic>
          <p:nvPicPr>
            <p:cNvPr id="67" name="Picture 15" descr="actor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219075" y="2390776"/>
              <a:ext cx="393700" cy="858838"/>
            </a:xfrm>
            <a:prstGeom prst="rect">
              <a:avLst/>
            </a:prstGeom>
            <a:noFill/>
          </p:spPr>
        </p:pic>
        <p:sp>
          <p:nvSpPr>
            <p:cNvPr id="68" name="Text Box 16"/>
            <p:cNvSpPr txBox="1">
              <a:spLocks noChangeArrowheads="1"/>
            </p:cNvSpPr>
            <p:nvPr/>
          </p:nvSpPr>
          <p:spPr bwMode="gray">
            <a:xfrm>
              <a:off x="2209337" y="4675188"/>
              <a:ext cx="990412" cy="26686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  <a:spcBef>
                  <a:spcPts val="200"/>
                </a:spcBef>
              </a:pPr>
              <a:r>
                <a:rPr lang="fr-FR" b="1" dirty="0"/>
                <a:t>Test VS</a:t>
              </a:r>
            </a:p>
          </p:txBody>
        </p:sp>
        <p:sp>
          <p:nvSpPr>
            <p:cNvPr id="69" name="Text Box 17"/>
            <p:cNvSpPr txBox="1">
              <a:spLocks noChangeArrowheads="1"/>
            </p:cNvSpPr>
            <p:nvPr/>
          </p:nvSpPr>
          <p:spPr bwMode="gray">
            <a:xfrm>
              <a:off x="2046083" y="3949701"/>
              <a:ext cx="1486106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tâches</a:t>
              </a:r>
            </a:p>
          </p:txBody>
        </p:sp>
        <p:pic>
          <p:nvPicPr>
            <p:cNvPr id="71" name="Picture 19" descr="entity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5092290" y="3897825"/>
              <a:ext cx="839788" cy="762000"/>
            </a:xfrm>
            <a:prstGeom prst="rect">
              <a:avLst/>
            </a:prstGeom>
            <a:noFill/>
          </p:spPr>
        </p:pic>
        <p:sp>
          <p:nvSpPr>
            <p:cNvPr id="72" name="Line 20"/>
            <p:cNvSpPr>
              <a:spLocks noChangeShapeType="1"/>
            </p:cNvSpPr>
            <p:nvPr/>
          </p:nvSpPr>
          <p:spPr bwMode="gray">
            <a:xfrm>
              <a:off x="3043238" y="1914526"/>
              <a:ext cx="1243013" cy="2270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3" name="Line 21"/>
            <p:cNvSpPr>
              <a:spLocks noChangeShapeType="1"/>
            </p:cNvSpPr>
            <p:nvPr/>
          </p:nvSpPr>
          <p:spPr bwMode="gray">
            <a:xfrm flipV="1">
              <a:off x="3098800" y="2317751"/>
              <a:ext cx="1192213" cy="3492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4" name="Line 22"/>
            <p:cNvSpPr>
              <a:spLocks noChangeShapeType="1"/>
            </p:cNvSpPr>
            <p:nvPr/>
          </p:nvSpPr>
          <p:spPr bwMode="gray">
            <a:xfrm flipV="1">
              <a:off x="3051175" y="2466976"/>
              <a:ext cx="1276350" cy="11064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5" name="Line 23"/>
            <p:cNvSpPr>
              <a:spLocks noChangeShapeType="1"/>
            </p:cNvSpPr>
            <p:nvPr/>
          </p:nvSpPr>
          <p:spPr bwMode="gray">
            <a:xfrm flipV="1">
              <a:off x="933450" y="1779588"/>
              <a:ext cx="1455738" cy="2143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6" name="Line 24"/>
            <p:cNvSpPr>
              <a:spLocks noChangeShapeType="1"/>
            </p:cNvSpPr>
            <p:nvPr/>
          </p:nvSpPr>
          <p:spPr bwMode="gray">
            <a:xfrm>
              <a:off x="4673600" y="2589213"/>
              <a:ext cx="222865" cy="3752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7" name="Line 25"/>
            <p:cNvSpPr>
              <a:spLocks noChangeShapeType="1"/>
            </p:cNvSpPr>
            <p:nvPr/>
          </p:nvSpPr>
          <p:spPr bwMode="gray">
            <a:xfrm>
              <a:off x="5206181" y="3642852"/>
              <a:ext cx="221225" cy="26547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gray">
            <a:xfrm>
              <a:off x="4953001" y="2363789"/>
              <a:ext cx="1285567" cy="36466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gray">
            <a:xfrm>
              <a:off x="6828503" y="3126659"/>
              <a:ext cx="752168" cy="12536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" name="Text Box 30"/>
            <p:cNvSpPr txBox="1">
              <a:spLocks noChangeArrowheads="1"/>
            </p:cNvSpPr>
            <p:nvPr/>
          </p:nvSpPr>
          <p:spPr bwMode="gray">
            <a:xfrm>
              <a:off x="4983293" y="4691865"/>
              <a:ext cx="145386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     Entité</a:t>
              </a:r>
            </a:p>
          </p:txBody>
        </p:sp>
        <p:sp>
          <p:nvSpPr>
            <p:cNvPr id="83" name="AutoShape 32"/>
            <p:cNvSpPr>
              <a:spLocks noChangeArrowheads="1"/>
            </p:cNvSpPr>
            <p:nvPr/>
          </p:nvSpPr>
          <p:spPr bwMode="gray">
            <a:xfrm>
              <a:off x="7676994" y="2797176"/>
              <a:ext cx="1159188" cy="1039356"/>
            </a:xfrm>
            <a:prstGeom prst="flowChartMagneticDisk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fr-FR" b="1"/>
                <a:t>Table </a:t>
              </a:r>
              <a:br>
                <a:rPr lang="fr-FR" b="1"/>
              </a:br>
              <a:r>
                <a:rPr lang="fr-FR" b="1"/>
                <a:t>BdD</a:t>
              </a:r>
            </a:p>
          </p:txBody>
        </p:sp>
        <p:sp>
          <p:nvSpPr>
            <p:cNvPr id="84" name="Line 33"/>
            <p:cNvSpPr>
              <a:spLocks noChangeShapeType="1"/>
            </p:cNvSpPr>
            <p:nvPr/>
          </p:nvSpPr>
          <p:spPr bwMode="gray">
            <a:xfrm flipV="1">
              <a:off x="7034981" y="2412251"/>
              <a:ext cx="778194" cy="15396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87" name="Picture 36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6800" y="5094288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88" name="Text Box 37"/>
            <p:cNvSpPr txBox="1">
              <a:spLocks noChangeArrowheads="1"/>
            </p:cNvSpPr>
            <p:nvPr/>
          </p:nvSpPr>
          <p:spPr bwMode="gray">
            <a:xfrm>
              <a:off x="2100263" y="5726113"/>
              <a:ext cx="1401763" cy="5254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Services Web entités</a:t>
              </a:r>
            </a:p>
          </p:txBody>
        </p:sp>
        <p:sp>
          <p:nvSpPr>
            <p:cNvPr id="89" name="Line 38"/>
            <p:cNvSpPr>
              <a:spLocks noChangeShapeType="1"/>
            </p:cNvSpPr>
            <p:nvPr/>
          </p:nvSpPr>
          <p:spPr bwMode="gray">
            <a:xfrm flipV="1">
              <a:off x="3060700" y="4513006"/>
              <a:ext cx="2071739" cy="8606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gray">
            <a:xfrm>
              <a:off x="8291513" y="2312988"/>
              <a:ext cx="1588" cy="4238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1" name="Document"/>
            <p:cNvSpPr>
              <a:spLocks noEditPoints="1" noChangeArrowheads="1"/>
            </p:cNvSpPr>
            <p:nvPr/>
          </p:nvSpPr>
          <p:spPr bwMode="gray">
            <a:xfrm>
              <a:off x="7656513" y="4232276"/>
              <a:ext cx="1195388" cy="6524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200"/>
                </a:spcBef>
              </a:pPr>
              <a:r>
                <a:rPr lang="fr-FR" b="1"/>
                <a:t>DocumentXML</a:t>
              </a:r>
            </a:p>
            <a:p>
              <a:pPr algn="ctr">
                <a:spcBef>
                  <a:spcPts val="200"/>
                </a:spcBef>
              </a:pPr>
              <a:endParaRPr lang="fr-FR" b="1"/>
            </a:p>
          </p:txBody>
        </p:sp>
        <p:pic>
          <p:nvPicPr>
            <p:cNvPr id="92" name="Picture 4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803275" y="2501901"/>
              <a:ext cx="962025" cy="1071563"/>
            </a:xfrm>
            <a:prstGeom prst="rect">
              <a:avLst/>
            </a:prstGeom>
            <a:noFill/>
          </p:spPr>
        </p:pic>
        <p:sp>
          <p:nvSpPr>
            <p:cNvPr id="93" name="Line 44"/>
            <p:cNvSpPr>
              <a:spLocks noChangeShapeType="1"/>
            </p:cNvSpPr>
            <p:nvPr/>
          </p:nvSpPr>
          <p:spPr bwMode="gray">
            <a:xfrm flipV="1">
              <a:off x="1574800" y="2662238"/>
              <a:ext cx="790575" cy="2603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gray">
            <a:xfrm>
              <a:off x="425450" y="2847976"/>
              <a:ext cx="517525" cy="76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gray">
            <a:xfrm>
              <a:off x="373062" y="3485349"/>
              <a:ext cx="1464791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Navigateur</a:t>
              </a:r>
              <a:endParaRPr lang="fr-FR" b="1" dirty="0"/>
            </a:p>
          </p:txBody>
        </p:sp>
        <p:sp>
          <p:nvSpPr>
            <p:cNvPr id="96" name="Text Box 47"/>
            <p:cNvSpPr txBox="1">
              <a:spLocks noChangeArrowheads="1"/>
            </p:cNvSpPr>
            <p:nvPr/>
          </p:nvSpPr>
          <p:spPr bwMode="gray">
            <a:xfrm>
              <a:off x="3892989" y="1571626"/>
              <a:ext cx="181069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/>
                <a:t>Classe de contrôle</a:t>
              </a:r>
            </a:p>
          </p:txBody>
        </p:sp>
        <p:pic>
          <p:nvPicPr>
            <p:cNvPr id="97" name="Picture 48" descr="boundary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36888" y="4445001"/>
              <a:ext cx="777875" cy="704850"/>
            </a:xfrm>
            <a:prstGeom prst="rect">
              <a:avLst/>
            </a:prstGeom>
            <a:noFill/>
          </p:spPr>
        </p:pic>
        <p:sp>
          <p:nvSpPr>
            <p:cNvPr id="98" name="Line 49"/>
            <p:cNvSpPr>
              <a:spLocks noChangeShapeType="1"/>
            </p:cNvSpPr>
            <p:nvPr/>
          </p:nvSpPr>
          <p:spPr bwMode="gray">
            <a:xfrm flipV="1">
              <a:off x="3617913" y="2568576"/>
              <a:ext cx="836613" cy="19399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0" name="Line 51"/>
            <p:cNvSpPr>
              <a:spLocks noChangeShapeType="1"/>
            </p:cNvSpPr>
            <p:nvPr/>
          </p:nvSpPr>
          <p:spPr bwMode="gray">
            <a:xfrm flipV="1">
              <a:off x="3706813" y="4306528"/>
              <a:ext cx="1410877" cy="3035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gray">
            <a:xfrm>
              <a:off x="4290142" y="3668815"/>
              <a:ext cx="1058863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Collection </a:t>
              </a:r>
            </a:p>
          </p:txBody>
        </p:sp>
        <p:pic>
          <p:nvPicPr>
            <p:cNvPr id="102" name="Picture 55" descr="collection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6275184" y="2343406"/>
              <a:ext cx="796925" cy="722313"/>
            </a:xfrm>
            <a:prstGeom prst="rect">
              <a:avLst/>
            </a:prstGeom>
            <a:noFill/>
          </p:spPr>
        </p:pic>
        <p:sp>
          <p:nvSpPr>
            <p:cNvPr id="103" name="Line 56"/>
            <p:cNvSpPr>
              <a:spLocks noChangeShapeType="1"/>
            </p:cNvSpPr>
            <p:nvPr/>
          </p:nvSpPr>
          <p:spPr bwMode="gray">
            <a:xfrm flipH="1">
              <a:off x="5855110" y="3052916"/>
              <a:ext cx="530942" cy="92914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4" name="Text Box 57"/>
            <p:cNvSpPr txBox="1">
              <a:spLocks noChangeArrowheads="1"/>
            </p:cNvSpPr>
            <p:nvPr/>
          </p:nvSpPr>
          <p:spPr bwMode="gray">
            <a:xfrm>
              <a:off x="6079666" y="2034334"/>
              <a:ext cx="1233220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fr-FR" b="1" dirty="0"/>
                <a:t>Accesseur</a:t>
              </a:r>
            </a:p>
          </p:txBody>
        </p:sp>
        <p:sp>
          <p:nvSpPr>
            <p:cNvPr id="105" name="Line 59"/>
            <p:cNvSpPr>
              <a:spLocks noChangeShapeType="1"/>
            </p:cNvSpPr>
            <p:nvPr/>
          </p:nvSpPr>
          <p:spPr bwMode="gray">
            <a:xfrm>
              <a:off x="7093974" y="2890683"/>
              <a:ext cx="627626" cy="47957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7" name="Ellipse 106"/>
          <p:cNvSpPr/>
          <p:nvPr/>
        </p:nvSpPr>
        <p:spPr bwMode="gray">
          <a:xfrm rot="20709192">
            <a:off x="4116123" y="2958543"/>
            <a:ext cx="1437487" cy="99827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Les données au niveau intermédiaire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001369"/>
          </a:xfrm>
        </p:spPr>
        <p:txBody>
          <a:bodyPr/>
          <a:lstStyle/>
          <a:p>
            <a:pPr>
              <a:tabLst>
                <a:tab pos="520700" algn="l"/>
              </a:tabLst>
            </a:pPr>
            <a:r>
              <a:rPr lang="fr-FR" noProof="0" dirty="0"/>
              <a:t>On souhaite souvent manipuler des données dans des collections génériques</a:t>
            </a:r>
          </a:p>
          <a:p>
            <a:pPr lvl="1">
              <a:tabLst>
                <a:tab pos="520700" algn="l"/>
              </a:tabLst>
            </a:pPr>
            <a:r>
              <a:rPr lang="fr-FR" noProof="0" dirty="0"/>
              <a:t>Économise les coûts d’accès à la base de données</a:t>
            </a:r>
          </a:p>
          <a:p>
            <a:pPr>
              <a:tabLst>
                <a:tab pos="520700" algn="l"/>
              </a:tabLst>
            </a:pPr>
            <a:r>
              <a:rPr lang="fr-FR" noProof="0" dirty="0"/>
              <a:t>Avant C# V3, il fallait déplacer les objets vers une collection différente dans une boucle pour les filtrer, par exemple :</a:t>
            </a:r>
          </a:p>
          <a:p>
            <a:pPr>
              <a:tabLst>
                <a:tab pos="520700" algn="l"/>
              </a:tabLst>
            </a:pPr>
            <a:endParaRPr lang="fr-FR" noProof="0" dirty="0"/>
          </a:p>
          <a:p>
            <a:pPr>
              <a:tabLst>
                <a:tab pos="520700" algn="l"/>
              </a:tabLst>
            </a:pPr>
            <a:endParaRPr lang="fr-FR" noProof="0" dirty="0"/>
          </a:p>
          <a:p>
            <a:pPr>
              <a:tabLst>
                <a:tab pos="520700" algn="l"/>
              </a:tabLst>
            </a:pPr>
            <a:endParaRPr lang="fr-FR" noProof="0" dirty="0"/>
          </a:p>
          <a:p>
            <a:pPr>
              <a:tabLst>
                <a:tab pos="520700" algn="l"/>
              </a:tabLst>
            </a:pPr>
            <a:endParaRPr lang="fr-FR" noProof="0" dirty="0"/>
          </a:p>
          <a:p>
            <a:pPr>
              <a:tabLst>
                <a:tab pos="520700" algn="l"/>
              </a:tabLst>
            </a:pPr>
            <a:endParaRPr lang="fr-FR" noProof="0" dirty="0"/>
          </a:p>
          <a:p>
            <a:pPr>
              <a:tabLst>
                <a:tab pos="520700" algn="l"/>
              </a:tabLst>
            </a:pPr>
            <a:r>
              <a:rPr lang="fr-FR" noProof="0" dirty="0"/>
              <a:t>LINQ peut être utile, mais peut </a:t>
            </a:r>
            <a:r>
              <a:rPr lang="fr-FR" dirty="0"/>
              <a:t>parfois manquer de souplesse</a:t>
            </a:r>
            <a:endParaRPr lang="fr-FR" noProof="0" dirty="0"/>
          </a:p>
          <a:p>
            <a:pPr lvl="1">
              <a:tabLst>
                <a:tab pos="520700" algn="l"/>
              </a:tabLst>
            </a:pPr>
            <a:r>
              <a:rPr lang="fr-FR" dirty="0"/>
              <a:t>Par exemple, i</a:t>
            </a:r>
            <a:r>
              <a:rPr lang="fr-FR" noProof="0" dirty="0"/>
              <a:t>l ne prend pas en charge </a:t>
            </a:r>
            <a:r>
              <a:rPr lang="fr-FR" noProof="0" dirty="0" err="1">
                <a:latin typeface="Courier New" pitchFamily="49" charset="0"/>
              </a:rPr>
              <a:t>orderby</a:t>
            </a:r>
            <a:r>
              <a:rPr lang="fr-FR" noProof="0" dirty="0"/>
              <a:t> avec état où l’emplacement d’un objet dépend de celui d’un objet précédent</a:t>
            </a:r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gray">
          <a:xfrm>
            <a:off x="1660525" y="3170206"/>
            <a:ext cx="5403850" cy="1801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List&lt;Dog&gt; all = </a:t>
            </a:r>
            <a:r>
              <a:rPr lang="en-US" sz="1600" b="0" i="1" dirty="0">
                <a:solidFill>
                  <a:srgbClr val="000080"/>
                </a:solidFill>
                <a:latin typeface="Courier New" pitchFamily="49" charset="0"/>
              </a:rPr>
              <a:t>...load all dogs...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List&lt;Dog&gt; westies =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List&lt;Dog&gt;();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(Dog d 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all)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if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(d.Breed == "Westie") westies.Add(d);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westies.Sort(...);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(Dog d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in</a:t>
            </a:r>
            <a:r>
              <a:rPr lang="en-US" sz="1600" b="0" dirty="0">
                <a:solidFill>
                  <a:srgbClr val="000080"/>
                </a:solidFill>
                <a:latin typeface="Courier New" pitchFamily="49" charset="0"/>
              </a:rPr>
              <a:t> westies)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b="0" i="1" dirty="0">
                <a:solidFill>
                  <a:srgbClr val="000080"/>
                </a:solidFill>
                <a:latin typeface="Courier New" pitchFamily="49" charset="0"/>
              </a:rPr>
              <a:t>  ...process the westies...</a:t>
            </a:r>
            <a:endParaRPr lang="en-US" sz="1600" b="0" dirty="0">
              <a:solidFill>
                <a:srgbClr val="000080"/>
              </a:solidFill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LINQ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503523"/>
          </a:xfrm>
        </p:spPr>
        <p:txBody>
          <a:bodyPr/>
          <a:lstStyle/>
          <a:p>
            <a:pPr>
              <a:tabLst>
                <a:tab pos="520700" algn="l"/>
              </a:tabLst>
            </a:pPr>
            <a:r>
              <a:rPr lang="fr-FR" noProof="0" dirty="0"/>
              <a:t>Les classes de collection prennent en charge des manipulations directes</a:t>
            </a:r>
          </a:p>
          <a:p>
            <a:pPr lvl="1">
              <a:tabLst>
                <a:tab pos="520700" algn="l"/>
              </a:tabLst>
            </a:pPr>
            <a:r>
              <a:rPr lang="fr-FR" dirty="0"/>
              <a:t>La méthode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fr-FR" noProof="0" dirty="0"/>
              <a:t> par exemple</a:t>
            </a:r>
          </a:p>
          <a:p>
            <a:pPr>
              <a:tabLst>
                <a:tab pos="520700" algn="l"/>
              </a:tabLst>
            </a:pPr>
            <a:r>
              <a:rPr lang="fr-FR" noProof="0" dirty="0"/>
              <a:t>Les </a:t>
            </a:r>
            <a:r>
              <a:rPr lang="fr-FR" dirty="0"/>
              <a:t>méthodes d’extension pour les collections </a:t>
            </a:r>
            <a:r>
              <a:rPr lang="fr-FR" noProof="0" dirty="0"/>
              <a:t>offrent de nouvelles facilités pour la manipulation de collections </a:t>
            </a:r>
            <a:r>
              <a:rPr lang="fr-FR" i="1" noProof="0" dirty="0">
                <a:latin typeface="Century Schoolbook" pitchFamily="18" charset="0"/>
              </a:rPr>
              <a:t>sans</a:t>
            </a:r>
            <a:r>
              <a:rPr lang="fr-FR" noProof="0" dirty="0"/>
              <a:t> les copier</a:t>
            </a:r>
          </a:p>
          <a:p>
            <a:pPr lvl="1"/>
            <a:r>
              <a:rPr lang="fr-FR" noProof="0" dirty="0"/>
              <a:t>Fonctionne de façon semblable à </a:t>
            </a:r>
            <a:r>
              <a:rPr lang="fr-FR" noProof="0" dirty="0">
                <a:latin typeface="Courier New" pitchFamily="49" charset="0"/>
              </a:rPr>
              <a:t>Sort(...)</a:t>
            </a:r>
          </a:p>
          <a:p>
            <a:r>
              <a:rPr lang="fr-FR" noProof="0" dirty="0"/>
              <a:t>Elles retournent généralement </a:t>
            </a:r>
            <a:r>
              <a:rPr lang="fr-FR" noProof="0" dirty="0" err="1">
                <a:latin typeface="Courier New" pitchFamily="49" charset="0"/>
              </a:rPr>
              <a:t>IEnumerable</a:t>
            </a:r>
            <a:r>
              <a:rPr lang="fr-FR" noProof="0" dirty="0">
                <a:latin typeface="Courier New" pitchFamily="49" charset="0"/>
              </a:rPr>
              <a:t>&lt;T&gt;</a:t>
            </a:r>
            <a:r>
              <a:rPr lang="fr-FR" noProof="0" dirty="0"/>
              <a:t> et peuvent donc être</a:t>
            </a:r>
          </a:p>
          <a:p>
            <a:pPr lvl="1"/>
            <a:r>
              <a:rPr lang="fr-FR" noProof="0" dirty="0"/>
              <a:t>Utilisées dans une boucle </a:t>
            </a:r>
            <a:r>
              <a:rPr lang="fr-FR" noProof="0" dirty="0" err="1">
                <a:latin typeface="Courier New" pitchFamily="49" charset="0"/>
              </a:rPr>
              <a:t>foreach</a:t>
            </a:r>
            <a:endParaRPr lang="fr-FR" noProof="0" dirty="0"/>
          </a:p>
          <a:p>
            <a:pPr lvl="1"/>
            <a:r>
              <a:rPr lang="fr-FR" noProof="0" dirty="0"/>
              <a:t>Chaînées à d’autres méthodes d’extension</a:t>
            </a:r>
          </a:p>
          <a:p>
            <a:pPr>
              <a:tabLst>
                <a:tab pos="520700" algn="l"/>
              </a:tabLst>
            </a:pPr>
            <a:r>
              <a:rPr lang="fr-FR" noProof="0" dirty="0"/>
              <a:t>Les procédures suivantes donnent le même résultat que celui de la diapositive précédente</a:t>
            </a:r>
            <a:r>
              <a:rPr lang="fr-FR" dirty="0"/>
              <a:t> :</a:t>
            </a:r>
            <a:endParaRPr lang="fr-FR" noProof="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gray">
          <a:xfrm>
            <a:off x="600507" y="4835655"/>
            <a:ext cx="8052179" cy="11650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List&lt;Dog&gt; dogs = </a:t>
            </a:r>
            <a:r>
              <a:rPr lang="en-US" b="0" i="1" dirty="0">
                <a:solidFill>
                  <a:srgbClr val="000080"/>
                </a:solidFill>
                <a:latin typeface="Courier New" pitchFamily="49" charset="0"/>
              </a:rPr>
              <a:t>...load all dogs...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endParaRPr lang="en-US" b="0" i="1" dirty="0">
              <a:solidFill>
                <a:srgbClr val="00008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1" dirty="0">
                <a:solidFill>
                  <a:srgbClr val="000080"/>
                </a:solidFill>
                <a:latin typeface="Courier New" pitchFamily="49" charset="0"/>
              </a:rPr>
              <a:t>foreach</a:t>
            </a: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 (Dog d </a:t>
            </a:r>
            <a:r>
              <a:rPr lang="en-US" b="1" dirty="0">
                <a:solidFill>
                  <a:srgbClr val="000080"/>
                </a:solidFill>
                <a:latin typeface="Courier New" pitchFamily="49" charset="0"/>
              </a:rPr>
              <a:t>in </a:t>
            </a: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dogs.Where(d =&gt; d.Breed == "Westie").OrderBy(d.Age))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0" i="1" dirty="0">
                <a:solidFill>
                  <a:srgbClr val="000080"/>
                </a:solidFill>
                <a:latin typeface="Courier New" pitchFamily="49" charset="0"/>
              </a:rPr>
              <a:t>  ...process the westies...</a:t>
            </a:r>
          </a:p>
          <a:p>
            <a:pPr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b="0" dirty="0">
                <a:solidFill>
                  <a:srgbClr val="00008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14058" name="AutoShape 10"/>
          <p:cNvSpPr>
            <a:spLocks noChangeArrowheads="1"/>
          </p:cNvSpPr>
          <p:nvPr/>
        </p:nvSpPr>
        <p:spPr bwMode="gray">
          <a:xfrm>
            <a:off x="5735638" y="5733587"/>
            <a:ext cx="2821508" cy="517525"/>
          </a:xfrm>
          <a:prstGeom prst="wedgeRectCallout">
            <a:avLst>
              <a:gd name="adj1" fmla="val -106221"/>
              <a:gd name="adj2" fmla="val -91486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fr-FR" b="1">
                <a:latin typeface="+mn-lt"/>
              </a:rPr>
              <a:t>Une expression lambda indique le critère de filtre</a:t>
            </a:r>
            <a:endParaRPr lang="fr-FR" b="1">
              <a:latin typeface="Courier New" pitchFamily="49" charset="0"/>
            </a:endParaRP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gray">
          <a:xfrm>
            <a:off x="5783407" y="5757738"/>
            <a:ext cx="317142" cy="406322"/>
            <a:chOff x="175" y="723"/>
            <a:chExt cx="321" cy="443"/>
          </a:xfrm>
        </p:grpSpPr>
        <p:sp>
          <p:nvSpPr>
            <p:cNvPr id="8" name="Freeform 12"/>
            <p:cNvSpPr>
              <a:spLocks/>
            </p:cNvSpPr>
            <p:nvPr/>
          </p:nvSpPr>
          <p:spPr bwMode="gray">
            <a:xfrm>
              <a:off x="175" y="841"/>
              <a:ext cx="307" cy="325"/>
            </a:xfrm>
            <a:custGeom>
              <a:avLst/>
              <a:gdLst>
                <a:gd name="T0" fmla="*/ 95 w 307"/>
                <a:gd name="T1" fmla="*/ 33 h 325"/>
                <a:gd name="T2" fmla="*/ 0 w 307"/>
                <a:gd name="T3" fmla="*/ 261 h 325"/>
                <a:gd name="T4" fmla="*/ 14 w 307"/>
                <a:gd name="T5" fmla="*/ 282 h 325"/>
                <a:gd name="T6" fmla="*/ 38 w 307"/>
                <a:gd name="T7" fmla="*/ 299 h 325"/>
                <a:gd name="T8" fmla="*/ 68 w 307"/>
                <a:gd name="T9" fmla="*/ 309 h 325"/>
                <a:gd name="T10" fmla="*/ 93 w 307"/>
                <a:gd name="T11" fmla="*/ 315 h 325"/>
                <a:gd name="T12" fmla="*/ 119 w 307"/>
                <a:gd name="T13" fmla="*/ 321 h 325"/>
                <a:gd name="T14" fmla="*/ 148 w 307"/>
                <a:gd name="T15" fmla="*/ 324 h 325"/>
                <a:gd name="T16" fmla="*/ 174 w 307"/>
                <a:gd name="T17" fmla="*/ 323 h 325"/>
                <a:gd name="T18" fmla="*/ 192 w 307"/>
                <a:gd name="T19" fmla="*/ 321 h 325"/>
                <a:gd name="T20" fmla="*/ 215 w 307"/>
                <a:gd name="T21" fmla="*/ 320 h 325"/>
                <a:gd name="T22" fmla="*/ 239 w 307"/>
                <a:gd name="T23" fmla="*/ 315 h 325"/>
                <a:gd name="T24" fmla="*/ 255 w 307"/>
                <a:gd name="T25" fmla="*/ 311 h 325"/>
                <a:gd name="T26" fmla="*/ 281 w 307"/>
                <a:gd name="T27" fmla="*/ 300 h 325"/>
                <a:gd name="T28" fmla="*/ 297 w 307"/>
                <a:gd name="T29" fmla="*/ 285 h 325"/>
                <a:gd name="T30" fmla="*/ 306 w 307"/>
                <a:gd name="T31" fmla="*/ 261 h 325"/>
                <a:gd name="T32" fmla="*/ 207 w 307"/>
                <a:gd name="T33" fmla="*/ 0 h 325"/>
                <a:gd name="T34" fmla="*/ 95 w 307"/>
                <a:gd name="T35" fmla="*/ 33 h 32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7"/>
                <a:gd name="T55" fmla="*/ 0 h 325"/>
                <a:gd name="T56" fmla="*/ 307 w 307"/>
                <a:gd name="T57" fmla="*/ 325 h 32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7" h="325">
                  <a:moveTo>
                    <a:pt x="95" y="33"/>
                  </a:moveTo>
                  <a:lnTo>
                    <a:pt x="0" y="261"/>
                  </a:lnTo>
                  <a:lnTo>
                    <a:pt x="14" y="282"/>
                  </a:lnTo>
                  <a:lnTo>
                    <a:pt x="38" y="299"/>
                  </a:lnTo>
                  <a:lnTo>
                    <a:pt x="68" y="309"/>
                  </a:lnTo>
                  <a:lnTo>
                    <a:pt x="93" y="315"/>
                  </a:lnTo>
                  <a:lnTo>
                    <a:pt x="119" y="321"/>
                  </a:lnTo>
                  <a:lnTo>
                    <a:pt x="148" y="324"/>
                  </a:lnTo>
                  <a:lnTo>
                    <a:pt x="174" y="323"/>
                  </a:lnTo>
                  <a:lnTo>
                    <a:pt x="192" y="321"/>
                  </a:lnTo>
                  <a:lnTo>
                    <a:pt x="215" y="320"/>
                  </a:lnTo>
                  <a:lnTo>
                    <a:pt x="239" y="315"/>
                  </a:lnTo>
                  <a:lnTo>
                    <a:pt x="255" y="311"/>
                  </a:lnTo>
                  <a:lnTo>
                    <a:pt x="281" y="300"/>
                  </a:lnTo>
                  <a:lnTo>
                    <a:pt x="297" y="285"/>
                  </a:lnTo>
                  <a:lnTo>
                    <a:pt x="306" y="261"/>
                  </a:lnTo>
                  <a:lnTo>
                    <a:pt x="207" y="0"/>
                  </a:lnTo>
                  <a:lnTo>
                    <a:pt x="95" y="33"/>
                  </a:lnTo>
                </a:path>
              </a:pathLst>
            </a:custGeom>
            <a:gradFill rotWithShape="0">
              <a:gsLst>
                <a:gs pos="0">
                  <a:srgbClr val="4C0000"/>
                </a:gs>
                <a:gs pos="50000">
                  <a:srgbClr val="FF0000"/>
                </a:gs>
                <a:gs pos="100000">
                  <a:srgbClr val="4C0000"/>
                </a:gs>
              </a:gsLst>
              <a:lin ang="0" scaled="1"/>
            </a:gradFill>
            <a:ln w="63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197" y="759"/>
              <a:ext cx="264" cy="27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18FFD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gray">
            <a:xfrm>
              <a:off x="320" y="723"/>
              <a:ext cx="176" cy="176"/>
            </a:xfrm>
            <a:custGeom>
              <a:avLst/>
              <a:gdLst>
                <a:gd name="T0" fmla="*/ 87 w 176"/>
                <a:gd name="T1" fmla="*/ 78 h 176"/>
                <a:gd name="T2" fmla="*/ 56 w 176"/>
                <a:gd name="T3" fmla="*/ 0 h 176"/>
                <a:gd name="T4" fmla="*/ 72 w 176"/>
                <a:gd name="T5" fmla="*/ 88 h 176"/>
                <a:gd name="T6" fmla="*/ 0 w 176"/>
                <a:gd name="T7" fmla="*/ 103 h 176"/>
                <a:gd name="T8" fmla="*/ 72 w 176"/>
                <a:gd name="T9" fmla="*/ 103 h 176"/>
                <a:gd name="T10" fmla="*/ 104 w 176"/>
                <a:gd name="T11" fmla="*/ 175 h 176"/>
                <a:gd name="T12" fmla="*/ 93 w 176"/>
                <a:gd name="T13" fmla="*/ 98 h 176"/>
                <a:gd name="T14" fmla="*/ 175 w 176"/>
                <a:gd name="T15" fmla="*/ 80 h 176"/>
                <a:gd name="T16" fmla="*/ 87 w 176"/>
                <a:gd name="T17" fmla="*/ 78 h 1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176"/>
                <a:gd name="T29" fmla="*/ 176 w 176"/>
                <a:gd name="T30" fmla="*/ 176 h 1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gray">
            <a:xfrm>
              <a:off x="431" y="1029"/>
              <a:ext cx="28" cy="96"/>
            </a:xfrm>
            <a:custGeom>
              <a:avLst/>
              <a:gdLst>
                <a:gd name="T0" fmla="*/ 0 w 28"/>
                <a:gd name="T1" fmla="*/ 0 h 96"/>
                <a:gd name="T2" fmla="*/ 27 w 28"/>
                <a:gd name="T3" fmla="*/ 85 h 96"/>
                <a:gd name="T4" fmla="*/ 5 w 28"/>
                <a:gd name="T5" fmla="*/ 95 h 96"/>
                <a:gd name="T6" fmla="*/ 2 w 28"/>
                <a:gd name="T7" fmla="*/ 48 h 96"/>
                <a:gd name="T8" fmla="*/ 0 w 28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96"/>
                <a:gd name="T17" fmla="*/ 28 w 2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LINQ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959511"/>
          </a:xfrm>
        </p:spPr>
        <p:txBody>
          <a:bodyPr/>
          <a:lstStyle/>
          <a:p>
            <a:r>
              <a:rPr lang="fr-FR" noProof="0" dirty="0"/>
              <a:t>La liste des méthodes d’extension est grande et comprend</a:t>
            </a:r>
          </a:p>
          <a:p>
            <a:pPr lvl="1"/>
            <a:r>
              <a:rPr lang="fr-FR" noProof="0" dirty="0" err="1">
                <a:latin typeface="Courier New" pitchFamily="49" charset="0"/>
              </a:rPr>
              <a:t>Aggregate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>
                <a:latin typeface="Courier New" pitchFamily="49" charset="0"/>
              </a:rPr>
              <a:t>All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 err="1">
                <a:latin typeface="Courier New" pitchFamily="49" charset="0"/>
              </a:rPr>
              <a:t>Any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 err="1">
                <a:latin typeface="Courier New" pitchFamily="49" charset="0"/>
              </a:rPr>
              <a:t>AsQueryable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 err="1">
                <a:latin typeface="Courier New" pitchFamily="49" charset="0"/>
              </a:rPr>
              <a:t>Average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 err="1">
                <a:latin typeface="Courier New" pitchFamily="49" charset="0"/>
              </a:rPr>
              <a:t>Cast</a:t>
            </a:r>
            <a:r>
              <a:rPr lang="fr-FR" noProof="0" dirty="0">
                <a:latin typeface="+mj-lt"/>
              </a:rPr>
              <a:t>, </a:t>
            </a:r>
            <a:r>
              <a:rPr lang="fr-FR" noProof="0" dirty="0" err="1">
                <a:latin typeface="Courier New" pitchFamily="49" charset="0"/>
              </a:rPr>
              <a:t>Concatenate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Contains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Count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Distinct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ElementAt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Except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First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GroupBy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GroupJoin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Intersect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Join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Last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Max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Min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OrderBy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Reverse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Select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Skip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Sum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Take</a:t>
            </a:r>
            <a:r>
              <a:rPr lang="fr-FR" noProof="0" dirty="0"/>
              <a:t>, </a:t>
            </a:r>
            <a:r>
              <a:rPr lang="fr-FR" noProof="0" dirty="0">
                <a:latin typeface="Courier New" pitchFamily="49" charset="0"/>
              </a:rPr>
              <a:t>Union</a:t>
            </a:r>
            <a:r>
              <a:rPr lang="fr-FR" noProof="0" dirty="0"/>
              <a:t>, </a:t>
            </a:r>
            <a:r>
              <a:rPr lang="fr-FR" noProof="0" dirty="0" err="1">
                <a:latin typeface="Courier New" pitchFamily="49" charset="0"/>
              </a:rPr>
              <a:t>Where</a:t>
            </a:r>
            <a:r>
              <a:rPr lang="fr-FR" noProof="0" dirty="0"/>
              <a:t> et de nombreuses autres</a:t>
            </a:r>
          </a:p>
          <a:p>
            <a:r>
              <a:rPr lang="fr-FR" noProof="0" dirty="0"/>
              <a:t>En voici quelques-unes, vous en trouverez d’autres avec IntelliSense</a:t>
            </a:r>
          </a:p>
        </p:txBody>
      </p:sp>
      <p:graphicFrame>
        <p:nvGraphicFramePr>
          <p:cNvPr id="529455" name="Group 47"/>
          <p:cNvGraphicFramePr>
            <a:graphicFrameLocks noGrp="1"/>
          </p:cNvGraphicFramePr>
          <p:nvPr/>
        </p:nvGraphicFramePr>
        <p:xfrm>
          <a:off x="633413" y="3450962"/>
          <a:ext cx="7894637" cy="2519681"/>
        </p:xfrm>
        <a:graphic>
          <a:graphicData uri="http://schemas.openxmlformats.org/drawingml/2006/table">
            <a:tbl>
              <a:tblPr/>
              <a:tblGrid>
                <a:gridCol w="183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All()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Détermine si tous les éléments correspondent à la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AsQueryable()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Converti en </a:t>
                      </a:r>
                      <a:r>
                        <a:rPr kumimoji="0" lang="fr-FR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IQueryable</a:t>
                      </a: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 pour une utilisation avec LINQ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Average</a:t>
                      </a: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Calcule la moyenne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Skip()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Saute le nombre indiqué d’éléments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Sum</a:t>
                      </a:r>
                      <a:r>
                        <a:rPr kumimoji="0" lang="fr-FR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Ajoute les éléments spécifiés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Reverse()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Inverse l’ordre des éléments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Take()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Obtient un nombre limité d’éléments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Expressions LINQ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559401"/>
          </a:xfrm>
        </p:spPr>
        <p:txBody>
          <a:bodyPr/>
          <a:lstStyle/>
          <a:p>
            <a:r>
              <a:rPr lang="fr-FR" dirty="0"/>
              <a:t>Les mots-clés de LINQ ne sont que du « glaçage syntaxique » pour les méthodes d’extension</a:t>
            </a:r>
          </a:p>
          <a:p>
            <a:pPr marL="0" indent="0">
              <a:buNone/>
            </a:pPr>
            <a:endParaRPr lang="fr-FR" dirty="0"/>
          </a:p>
          <a:p>
            <a:pPr>
              <a:buNone/>
            </a:pPr>
            <a:endParaRPr lang="fr-FR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White">
          <a:xfrm>
            <a:off x="606428" y="3389005"/>
            <a:ext cx="8194672" cy="33919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560" dir="2700000" algn="ctr" rotWithShape="0">
              <a:schemeClr val="tx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SzPct val="115000"/>
              <a:buFont typeface="Arial" charset="0"/>
              <a:buNone/>
            </a:pPr>
            <a:r>
              <a:rPr lang="en-US" sz="1600" dirty="0" err="1">
                <a:latin typeface="Courier New" pitchFamily="49" charset="0"/>
              </a:rPr>
              <a:t>shapes.Where</a:t>
            </a:r>
            <a:r>
              <a:rPr lang="en-US" sz="1600" dirty="0">
                <a:latin typeface="Courier New" pitchFamily="49" charset="0"/>
              </a:rPr>
              <a:t>(shape =&gt; </a:t>
            </a:r>
            <a:r>
              <a:rPr lang="en-US" sz="1600" dirty="0" err="1">
                <a:latin typeface="Courier New" pitchFamily="49" charset="0"/>
              </a:rPr>
              <a:t>shape.Area</a:t>
            </a:r>
            <a:r>
              <a:rPr lang="en-US" sz="1600" dirty="0">
                <a:latin typeface="Courier New" pitchFamily="49" charset="0"/>
              </a:rPr>
              <a:t> &gt; 10).Select(shape =&gt; shape);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Pourquoi des expressions lambda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421723"/>
          </a:xfrm>
        </p:spPr>
        <p:txBody>
          <a:bodyPr/>
          <a:lstStyle/>
          <a:p>
            <a:r>
              <a:rPr lang="fr-FR" noProof="0" dirty="0"/>
              <a:t>Dans l’exemple précédent, quelle est la probabilité que </a:t>
            </a:r>
            <a:r>
              <a:rPr lang="fr-FR" noProof="0" dirty="0" err="1">
                <a:latin typeface="Courier New" pitchFamily="49" charset="0"/>
              </a:rPr>
              <a:t>ByScreenPosition</a:t>
            </a:r>
            <a:r>
              <a:rPr lang="fr-FR" noProof="0" dirty="0"/>
              <a:t> soit utilisé pour autre chose que le tri de formes ?</a:t>
            </a:r>
          </a:p>
          <a:p>
            <a:pPr>
              <a:buNone/>
            </a:pPr>
            <a:r>
              <a:rPr lang="fr-FR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  <a:p>
            <a:r>
              <a:rPr lang="fr-FR" noProof="0" dirty="0"/>
              <a:t>La logique de la méthode est, de plus, très simple</a:t>
            </a:r>
          </a:p>
          <a:p>
            <a:pPr lvl="1"/>
            <a:r>
              <a:rPr lang="fr-FR" noProof="0" dirty="0"/>
              <a:t>Une ligne de code</a:t>
            </a:r>
          </a:p>
          <a:p>
            <a:r>
              <a:rPr lang="fr-FR" noProof="0" dirty="0"/>
              <a:t>Ne serait-ce pas plus simple de passer </a:t>
            </a:r>
            <a:r>
              <a:rPr lang="fr-FR" dirty="0"/>
              <a:t>uniquement la </a:t>
            </a:r>
            <a:r>
              <a:rPr lang="fr-FR" noProof="0" dirty="0"/>
              <a:t>« logique » et non plus la méthode, du fait qu’elle n’est appelée que d’un seul endroit ?</a:t>
            </a:r>
          </a:p>
          <a:p>
            <a:pPr>
              <a:buNone/>
            </a:pPr>
            <a:r>
              <a:rPr lang="fr-FR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  <a:p>
            <a:pPr>
              <a:buNone/>
            </a:pPr>
            <a:r>
              <a:rPr lang="fr-FR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  <a:p>
            <a:pPr>
              <a:buNone/>
            </a:pPr>
            <a:r>
              <a:rPr lang="fr-FR" noProof="0" dirty="0"/>
              <a:t>	</a:t>
            </a:r>
            <a:r>
              <a:rPr lang="fr-FR" b="0" u="sng" noProof="0" dirty="0"/>
              <a:t>									</a:t>
            </a:r>
            <a:endParaRPr lang="fr-FR" noProof="0" dirty="0"/>
          </a:p>
          <a:p>
            <a:r>
              <a:rPr lang="fr-FR" noProof="0" dirty="0"/>
              <a:t> </a:t>
            </a:r>
            <a:r>
              <a:rPr lang="fr-FR" dirty="0"/>
              <a:t>C’est ce à quoi servent les</a:t>
            </a:r>
            <a:r>
              <a:rPr lang="fr-FR" i="1" noProof="0" dirty="0">
                <a:latin typeface="Century Schoolbook" pitchFamily="18" charset="0"/>
              </a:rPr>
              <a:t> expressions lambda</a:t>
            </a:r>
            <a:endParaRPr lang="fr-FR" noProof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gray">
          <a:xfrm>
            <a:off x="146050" y="1332800"/>
            <a:ext cx="374650" cy="269875"/>
            <a:chOff x="590" y="209"/>
            <a:chExt cx="236" cy="170"/>
          </a:xfrm>
        </p:grpSpPr>
        <p:sp>
          <p:nvSpPr>
            <p:cNvPr id="430085" name="Oval 5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30086" name="Freeform 6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087" name="Oval 7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30088" name="Freeform 8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gray">
          <a:xfrm>
            <a:off x="146050" y="3266729"/>
            <a:ext cx="374650" cy="269875"/>
            <a:chOff x="590" y="209"/>
            <a:chExt cx="236" cy="170"/>
          </a:xfrm>
        </p:grpSpPr>
        <p:sp>
          <p:nvSpPr>
            <p:cNvPr id="430090" name="Oval 10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30091" name="Freeform 11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092" name="Oval 12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30093" name="Freeform 13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Expressions lambda </a:t>
            </a:r>
            <a:endParaRPr lang="fr-FR" noProof="0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292100" y="2735263"/>
            <a:ext cx="8599488" cy="1862048"/>
          </a:xfrm>
        </p:spPr>
        <p:txBody>
          <a:bodyPr/>
          <a:lstStyle/>
          <a:p>
            <a:r>
              <a:rPr lang="fr-FR" noProof="0" dirty="0"/>
              <a:t>Une </a:t>
            </a:r>
            <a:r>
              <a:rPr lang="fr-FR" i="1" noProof="0" dirty="0">
                <a:latin typeface="Century Schoolbook" pitchFamily="18" charset="0"/>
              </a:rPr>
              <a:t>expression</a:t>
            </a:r>
            <a:r>
              <a:rPr lang="fr-FR" noProof="0" dirty="0"/>
              <a:t> </a:t>
            </a:r>
            <a:r>
              <a:rPr lang="fr-FR" i="1" dirty="0">
                <a:latin typeface="Century Schoolbook" pitchFamily="18" charset="0"/>
              </a:rPr>
              <a:t>lambda </a:t>
            </a:r>
            <a:r>
              <a:rPr lang="fr-FR" noProof="0" dirty="0"/>
              <a:t>est un simple raccourci pour une méthode</a:t>
            </a:r>
          </a:p>
          <a:p>
            <a:pPr lvl="1"/>
            <a:r>
              <a:rPr lang="fr-FR" noProof="0" dirty="0"/>
              <a:t>Utilise l’opérateur </a:t>
            </a:r>
            <a:r>
              <a:rPr lang="fr-FR" noProof="0" dirty="0">
                <a:latin typeface="Courier New" pitchFamily="49" charset="0"/>
              </a:rPr>
              <a:t>=&gt;</a:t>
            </a:r>
            <a:r>
              <a:rPr lang="fr-FR" noProof="0" dirty="0"/>
              <a:t> </a:t>
            </a:r>
            <a:r>
              <a:rPr lang="fr-FR" dirty="0"/>
              <a:t>pour indiquer que les paramètres d’entrée « donnent » l’</a:t>
            </a:r>
            <a:r>
              <a:rPr lang="fr-FR" noProof="0" dirty="0"/>
              <a:t>expression</a:t>
            </a:r>
          </a:p>
          <a:p>
            <a:r>
              <a:rPr lang="fr-FR" noProof="0" dirty="0"/>
              <a:t>Par exemple, l’expression lambda de la fonction suivante serait :</a:t>
            </a:r>
          </a:p>
          <a:p>
            <a:endParaRPr lang="fr-FR" noProof="0" dirty="0"/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gray">
          <a:xfrm>
            <a:off x="615950" y="4891088"/>
            <a:ext cx="4794250" cy="12795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decimal</a:t>
            </a: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Discount(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decimal</a:t>
            </a: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price)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 New" pitchFamily="49" charset="0"/>
              </a:rPr>
              <a:t>return</a:t>
            </a: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 price * .85m;</a:t>
            </a:r>
          </a:p>
          <a:p>
            <a:pPr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b="0" dirty="0">
                <a:solidFill>
                  <a:srgbClr val="000080"/>
                </a:solidFill>
                <a:latin typeface="Courier New" pitchFamily="49" charset="0"/>
              </a:rPr>
              <a:t>}</a:t>
            </a:r>
            <a:endParaRPr lang="en-US" sz="1600" b="0" dirty="0">
              <a:latin typeface="Courier New" pitchFamily="49" charset="0"/>
            </a:endParaRP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2632669" y="4138613"/>
            <a:ext cx="6043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85800" lvl="1" indent="-341313">
              <a:spcBef>
                <a:spcPts val="200"/>
              </a:spcBef>
              <a:buClr>
                <a:schemeClr val="accent2"/>
              </a:buClr>
              <a:buFont typeface="Arial" charset="0"/>
              <a:buNone/>
            </a:pPr>
            <a:r>
              <a:rPr lang="en-US" sz="1800" dirty="0">
                <a:solidFill>
                  <a:srgbClr val="000080"/>
                </a:solidFill>
                <a:latin typeface="Courier New" pitchFamily="49" charset="0"/>
              </a:rPr>
              <a:t>(decimal price) =&gt; return price * .85m</a:t>
            </a:r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gray">
          <a:xfrm flipH="1">
            <a:off x="4050531" y="4481565"/>
            <a:ext cx="220017" cy="50636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gray">
          <a:xfrm flipH="1">
            <a:off x="4009291" y="4476997"/>
            <a:ext cx="2439009" cy="115008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311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3803650" y="1219200"/>
            <a:ext cx="1163638" cy="136683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93733204131"/>
  <p:tag name="TL" val="313134302C3534302C343530"/>
  <p:tag name="IPF" val="4C522C4D616E6970756C6174696E67204461746120696E20746865204D6964646C6520546965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68657265205765204172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1746120696E20746865204D6964646C6520546965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7874656E73696F6E204D6574686F64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16E7920457874656E73696F6E204D6574686F642043686F696365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D62696E696E6720457874656E73696F6E204D6574686F64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4E65656420666F72204C616D6264612045787072657373696F6E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C616D6264612045787072657373696F6E73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944</TotalTime>
  <Words>1066</Words>
  <Application>Microsoft Office PowerPoint</Application>
  <PresentationFormat>Affichage à l'écran (4:3)</PresentationFormat>
  <Paragraphs>125</Paragraphs>
  <Slides>8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AvantGarde Md BT</vt:lpstr>
      <vt:lpstr>Century Schoolbook</vt:lpstr>
      <vt:lpstr>Courier New</vt:lpstr>
      <vt:lpstr>Times New Roman</vt:lpstr>
      <vt:lpstr>EPIC</vt:lpstr>
      <vt:lpstr>Bitmap Image</vt:lpstr>
      <vt:lpstr>LINQ</vt:lpstr>
      <vt:lpstr>Où en sommes-nous ?</vt:lpstr>
      <vt:lpstr>Les données au niveau intermédiaire</vt:lpstr>
      <vt:lpstr>LINQ</vt:lpstr>
      <vt:lpstr>LINQ</vt:lpstr>
      <vt:lpstr>Expressions LINQ</vt:lpstr>
      <vt:lpstr>Pourquoi des expressions lambda</vt:lpstr>
      <vt:lpstr>Expressions lambda </vt:lpstr>
    </vt:vector>
  </TitlesOfParts>
  <Company>Learning Tree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Middle-Tier Data</dc:title>
  <dc:creator>lindak</dc:creator>
  <dc:description>Tagged 7/30/2008 4:34:46 PM</dc:description>
  <cp:lastModifiedBy>Cyril Vincent</cp:lastModifiedBy>
  <cp:revision>193</cp:revision>
  <cp:lastPrinted>2008-10-29T16:22:00Z</cp:lastPrinted>
  <dcterms:created xsi:type="dcterms:W3CDTF">2008-05-20T17:40:57Z</dcterms:created>
  <dcterms:modified xsi:type="dcterms:W3CDTF">2024-12-11T13:36:31Z</dcterms:modified>
</cp:coreProperties>
</file>