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6"/>
  </p:notesMasterIdLst>
  <p:handoutMasterIdLst>
    <p:handoutMasterId r:id="rId57"/>
  </p:handoutMasterIdLst>
  <p:sldIdLst>
    <p:sldId id="264" r:id="rId2"/>
    <p:sldId id="351" r:id="rId3"/>
    <p:sldId id="354" r:id="rId4"/>
    <p:sldId id="355" r:id="rId5"/>
    <p:sldId id="352" r:id="rId6"/>
    <p:sldId id="353" r:id="rId7"/>
    <p:sldId id="358" r:id="rId8"/>
    <p:sldId id="356" r:id="rId9"/>
    <p:sldId id="357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8" r:id="rId39"/>
    <p:sldId id="389" r:id="rId40"/>
    <p:sldId id="390" r:id="rId41"/>
    <p:sldId id="391" r:id="rId42"/>
    <p:sldId id="392" r:id="rId43"/>
    <p:sldId id="393" r:id="rId44"/>
    <p:sldId id="394" r:id="rId45"/>
    <p:sldId id="395" r:id="rId46"/>
    <p:sldId id="396" r:id="rId47"/>
    <p:sldId id="397" r:id="rId48"/>
    <p:sldId id="398" r:id="rId49"/>
    <p:sldId id="399" r:id="rId50"/>
    <p:sldId id="403" r:id="rId51"/>
    <p:sldId id="374" r:id="rId52"/>
    <p:sldId id="400" r:id="rId53"/>
    <p:sldId id="401" r:id="rId54"/>
    <p:sldId id="402" r:id="rId5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bernetes/minikube/releases/latest/download/minikube-windows-amd64.ex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l.k8s.io/release/v1.31.0/bin/windows/amd64/kubectl.ex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537272" y="908720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Kubernetes</a:t>
            </a:r>
            <a:endParaRPr lang="fr-FR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519E7C-FD25-16B4-3874-7D2C80528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5634"/>
            <a:ext cx="91440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ous-titre 1">
            <a:extLst>
              <a:ext uri="{FF2B5EF4-FFF2-40B4-BE49-F238E27FC236}">
                <a16:creationId xmlns:a16="http://schemas.microsoft.com/office/drawing/2014/main" id="{841EDAA4-9386-BE10-FCF8-DDDA6D3AD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571B7-A465-E5B5-FE1A-9219D42E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modules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A73F7A-028E-0BB1-9600-13F9D4C35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559B1E-C527-B233-310C-83496F3F1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94" y="1361786"/>
            <a:ext cx="8145012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72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F78352-373A-6672-6145-5877CAC5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Minikube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E019C3-5BF6-2BD8-8AE6-D5D85129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Minikube</a:t>
            </a:r>
            <a:r>
              <a:rPr lang="fr-FR" dirty="0"/>
              <a:t> est une solution logiciel libre permettant le déploiement d'un cluster </a:t>
            </a:r>
            <a:r>
              <a:rPr lang="fr-FR" dirty="0" err="1"/>
              <a:t>Kubernetes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https://github.com/kubernetes/minikube/releases/latest/download/minikube-windows-amd64.exe</a:t>
            </a:r>
            <a:endParaRPr lang="fr-FR" dirty="0"/>
          </a:p>
          <a:p>
            <a:pPr lvl="1"/>
            <a:r>
              <a:rPr lang="fr-FR" dirty="0" err="1"/>
              <a:t>minikube</a:t>
            </a:r>
            <a:r>
              <a:rPr lang="fr-FR" dirty="0"/>
              <a:t> start</a:t>
            </a:r>
          </a:p>
          <a:p>
            <a:pPr lvl="2"/>
            <a:r>
              <a:rPr lang="fr-FR" dirty="0"/>
              <a:t>Va lancer une image docker qui contient </a:t>
            </a:r>
            <a:r>
              <a:rPr lang="fr-FR" dirty="0" err="1"/>
              <a:t>Kubernetes</a:t>
            </a:r>
            <a:endParaRPr lang="fr-FR" dirty="0"/>
          </a:p>
          <a:p>
            <a:pPr lvl="2"/>
            <a:r>
              <a:rPr lang="fr-FR" dirty="0"/>
              <a:t>Nécessite une bonne connexion</a:t>
            </a:r>
          </a:p>
          <a:p>
            <a:pPr lvl="1"/>
            <a:r>
              <a:rPr lang="fr-FR" dirty="0" err="1"/>
              <a:t>minikube</a:t>
            </a:r>
            <a:r>
              <a:rPr lang="fr-FR" dirty="0"/>
              <a:t> </a:t>
            </a:r>
            <a:r>
              <a:rPr lang="fr-FR" dirty="0" err="1"/>
              <a:t>dashboard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5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F78352-373A-6672-6145-5877CAC5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kubectl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E019C3-5BF6-2BD8-8AE6-D5D85129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Kubectl</a:t>
            </a:r>
            <a:r>
              <a:rPr lang="fr-FR" dirty="0"/>
              <a:t> est un outil en ligne de commande pour contrôler des clusters </a:t>
            </a:r>
            <a:r>
              <a:rPr lang="fr-FR" dirty="0" err="1"/>
              <a:t>Kubernetes</a:t>
            </a:r>
            <a:endParaRPr lang="fr-FR" dirty="0"/>
          </a:p>
          <a:p>
            <a:r>
              <a:rPr lang="fr-FR" dirty="0"/>
              <a:t>Linux et Windows</a:t>
            </a:r>
          </a:p>
          <a:p>
            <a:pPr lvl="1"/>
            <a:r>
              <a:rPr lang="fr-FR" dirty="0"/>
              <a:t>Nécessite </a:t>
            </a:r>
            <a:r>
              <a:rPr lang="fr-FR" dirty="0" err="1"/>
              <a:t>MiniKube</a:t>
            </a:r>
            <a:endParaRPr lang="fr-FR" dirty="0"/>
          </a:p>
          <a:p>
            <a:pPr lvl="1"/>
            <a:r>
              <a:rPr lang="fr-FR" dirty="0"/>
              <a:t>Installation Windows</a:t>
            </a:r>
          </a:p>
          <a:p>
            <a:pPr lvl="2"/>
            <a:r>
              <a:rPr lang="fr-FR" dirty="0">
                <a:hlinkClick r:id="rId2"/>
              </a:rPr>
              <a:t>https://dl.k8s.io/release/v1.31.0/bin/windows/amd64/kubectl.exe</a:t>
            </a:r>
            <a:endParaRPr lang="fr-FR" dirty="0"/>
          </a:p>
          <a:p>
            <a:pPr lvl="2"/>
            <a:r>
              <a:rPr lang="fr-FR" dirty="0"/>
              <a:t>Ajouter au </a:t>
            </a:r>
            <a:r>
              <a:rPr lang="fr-FR" dirty="0" err="1"/>
              <a:t>path</a:t>
            </a:r>
            <a:endParaRPr lang="fr-FR" dirty="0"/>
          </a:p>
          <a:p>
            <a:pPr lvl="1"/>
            <a:r>
              <a:rPr lang="fr-FR" dirty="0"/>
              <a:t>Installation Linux</a:t>
            </a:r>
          </a:p>
          <a:p>
            <a:pPr lvl="2"/>
            <a:r>
              <a:rPr lang="fr-FR" dirty="0"/>
              <a:t>Apt-get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kubectl</a:t>
            </a:r>
            <a:endParaRPr lang="fr-FR" dirty="0"/>
          </a:p>
          <a:p>
            <a:pPr lvl="1"/>
            <a:r>
              <a:rPr lang="fr-FR" dirty="0" err="1"/>
              <a:t>kubectl</a:t>
            </a:r>
            <a:r>
              <a:rPr lang="fr-FR" dirty="0"/>
              <a:t> version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5826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CE5EE4-3134-3F73-26A0-5125745C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cluster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88D96E-CC03-0131-BCCA-1B704AC1F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Kubernetes</a:t>
            </a:r>
            <a:r>
              <a:rPr lang="fr-FR" dirty="0"/>
              <a:t> coordonne un groupe d'ordinateurs hautement disponibles qui sont connectés pour fonctionner comme une seule et même unité</a:t>
            </a:r>
          </a:p>
          <a:p>
            <a:pPr lvl="1"/>
            <a:r>
              <a:rPr lang="fr-FR" dirty="0"/>
              <a:t>Les abstractions de </a:t>
            </a:r>
            <a:r>
              <a:rPr lang="fr-FR" dirty="0" err="1"/>
              <a:t>Kubernetes</a:t>
            </a:r>
            <a:r>
              <a:rPr lang="fr-FR" dirty="0"/>
              <a:t> vous permettent de déployer des applications conteneurisées dans un cluster sans les lier spécifiquement à des ordinateurs individuels</a:t>
            </a:r>
          </a:p>
          <a:p>
            <a:r>
              <a:rPr lang="fr-FR" dirty="0"/>
              <a:t>Un cluster </a:t>
            </a:r>
            <a:r>
              <a:rPr lang="fr-FR" dirty="0" err="1"/>
              <a:t>Kubernetes</a:t>
            </a:r>
            <a:r>
              <a:rPr lang="fr-FR" dirty="0"/>
              <a:t> est constitué de deux types de ressources:</a:t>
            </a:r>
          </a:p>
          <a:p>
            <a:pPr lvl="1"/>
            <a:r>
              <a:rPr lang="fr-FR" dirty="0"/>
              <a:t>Le maître coordonne le cluster</a:t>
            </a:r>
          </a:p>
          <a:p>
            <a:pPr lvl="1"/>
            <a:r>
              <a:rPr lang="fr-FR" dirty="0"/>
              <a:t>Les nœuds sont les serveurs qui exécutent des applications</a:t>
            </a:r>
          </a:p>
        </p:txBody>
      </p:sp>
    </p:spTree>
    <p:extLst>
      <p:ext uri="{BB962C8B-B14F-4D97-AF65-F5344CB8AC3E}">
        <p14:creationId xmlns:p14="http://schemas.microsoft.com/office/powerpoint/2010/main" val="1910832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4E5E58-63FD-9F89-A1B4-24118418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37EE88-042B-2598-98D4-3B46923CF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maitre contrôle le cluster</a:t>
            </a:r>
          </a:p>
          <a:p>
            <a:r>
              <a:rPr lang="fr-FR" dirty="0"/>
              <a:t>Un nœud est une VM ou une machine physique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EE4723E-8830-2B8B-0D16-47D93725D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92896"/>
            <a:ext cx="5420481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0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CB755A-2697-4F4B-0E92-00B47882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Déploiement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7AE340-61F4-8F59-3AFA-2AFB7EE45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fois que vous avez un cluster </a:t>
            </a:r>
            <a:r>
              <a:rPr lang="fr-FR" dirty="0" err="1"/>
              <a:t>Kubernetes</a:t>
            </a:r>
            <a:r>
              <a:rPr lang="fr-FR" dirty="0"/>
              <a:t> en cours d'exécution, vous pouvez déployer vos </a:t>
            </a:r>
            <a:r>
              <a:rPr lang="fr-FR"/>
              <a:t>applications conteneurisées</a:t>
            </a:r>
          </a:p>
          <a:p>
            <a:pPr lvl="1"/>
            <a:r>
              <a:rPr lang="fr-FR"/>
              <a:t>Pour </a:t>
            </a:r>
            <a:r>
              <a:rPr lang="fr-FR" dirty="0"/>
              <a:t>ce faire, vous créez une configuration de Déploiement (</a:t>
            </a:r>
            <a:r>
              <a:rPr lang="fr-FR" dirty="0" err="1"/>
              <a:t>Deployments</a:t>
            </a:r>
            <a:r>
              <a:rPr lang="fr-FR" dirty="0"/>
              <a:t>) </a:t>
            </a:r>
            <a:r>
              <a:rPr lang="fr-FR" dirty="0" err="1"/>
              <a:t>Kubernetes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03B9E6-234E-421F-CDCE-E9509BEFD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573016"/>
            <a:ext cx="432048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51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B9EAEF-0FD0-C4C5-6679-7AFC66D9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Pod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1750EF-19B0-D4F5-154C-53A226897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</a:t>
            </a:r>
            <a:r>
              <a:rPr lang="fr-FR" dirty="0" err="1"/>
              <a:t>Pod</a:t>
            </a:r>
            <a:r>
              <a:rPr lang="fr-FR" dirty="0"/>
              <a:t> exécute un conteneur basé sur l'image Docker fournie</a:t>
            </a:r>
          </a:p>
          <a:p>
            <a:r>
              <a:rPr lang="fr-FR" dirty="0"/>
              <a:t>Création d’un déploiement</a:t>
            </a:r>
          </a:p>
          <a:p>
            <a:pPr lvl="1"/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deployment</a:t>
            </a:r>
            <a:r>
              <a:rPr lang="fr-FR" dirty="0"/>
              <a:t> </a:t>
            </a:r>
            <a:r>
              <a:rPr lang="fr-FR" dirty="0" err="1"/>
              <a:t>deployment_name</a:t>
            </a:r>
            <a:r>
              <a:rPr lang="fr-FR" dirty="0"/>
              <a:t> --image=</a:t>
            </a:r>
            <a:r>
              <a:rPr lang="fr-FR" dirty="0" err="1"/>
              <a:t>docker_image</a:t>
            </a:r>
            <a:r>
              <a:rPr lang="fr-FR" dirty="0"/>
              <a:t> -- /</a:t>
            </a:r>
            <a:r>
              <a:rPr lang="fr-FR" dirty="0" err="1"/>
              <a:t>path</a:t>
            </a:r>
            <a:r>
              <a:rPr lang="fr-FR" dirty="0"/>
              <a:t> </a:t>
            </a:r>
            <a:r>
              <a:rPr lang="fr-FR" dirty="0" err="1"/>
              <a:t>netexec</a:t>
            </a:r>
            <a:r>
              <a:rPr lang="fr-FR" dirty="0"/>
              <a:t> --http-port=8080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deployment</a:t>
            </a:r>
            <a:r>
              <a:rPr lang="fr-FR" dirty="0"/>
              <a:t> hello-</a:t>
            </a:r>
            <a:r>
              <a:rPr lang="fr-FR" dirty="0" err="1"/>
              <a:t>node</a:t>
            </a:r>
            <a:r>
              <a:rPr lang="fr-FR" dirty="0"/>
              <a:t> --image=registry.k8s.io/e2e-test-images/agnhost:2.39 -- /</a:t>
            </a:r>
            <a:r>
              <a:rPr lang="fr-FR" dirty="0" err="1"/>
              <a:t>agnhost</a:t>
            </a:r>
            <a:r>
              <a:rPr lang="fr-FR" dirty="0"/>
              <a:t> </a:t>
            </a:r>
            <a:r>
              <a:rPr lang="fr-FR" dirty="0" err="1"/>
              <a:t>netexec</a:t>
            </a:r>
            <a:r>
              <a:rPr lang="fr-FR" dirty="0"/>
              <a:t> --http-port=8080</a:t>
            </a:r>
          </a:p>
        </p:txBody>
      </p:sp>
    </p:spTree>
    <p:extLst>
      <p:ext uri="{BB962C8B-B14F-4D97-AF65-F5344CB8AC3E}">
        <p14:creationId xmlns:p14="http://schemas.microsoft.com/office/powerpoint/2010/main" val="3253683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0EA81-FBF2-2942-E224-AE229064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Afficher les </a:t>
            </a:r>
            <a:r>
              <a:rPr lang="fr-FR" dirty="0" err="1"/>
              <a:t>deployments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9AD08-72C0-EFA5-3D70-AD729989D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Afficher les </a:t>
            </a:r>
            <a:r>
              <a:rPr lang="fr-FR" dirty="0" err="1"/>
              <a:t>deployments</a:t>
            </a:r>
            <a:endParaRPr lang="fr-FR" dirty="0"/>
          </a:p>
          <a:p>
            <a:pPr lvl="1"/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deployments</a:t>
            </a:r>
            <a:r>
              <a:rPr lang="fr-FR" dirty="0"/>
              <a:t> (prend du temps)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E344F1-5722-8708-1AAB-766E1D4EF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3991"/>
            <a:ext cx="9144000" cy="163001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4A38C39-CFED-C46F-ABDF-7AF1F277B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4244009"/>
            <a:ext cx="2750870" cy="256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75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297025-1236-4D27-C5C0-42629458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Afficher les </a:t>
            </a:r>
            <a:r>
              <a:rPr lang="fr-FR" dirty="0" err="1"/>
              <a:t>pods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BC7933-7631-ADAC-064E-E334D5E4C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Afficher les </a:t>
            </a:r>
            <a:r>
              <a:rPr lang="fr-FR" dirty="0" err="1"/>
              <a:t>Pods</a:t>
            </a:r>
            <a:endParaRPr lang="fr-FR" dirty="0"/>
          </a:p>
          <a:p>
            <a:pPr lvl="1"/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pods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F5F565-B985-21B7-160B-DBFF3F2A3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107"/>
            <a:ext cx="9144000" cy="17777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71223F2-9E3D-D9A2-1D86-F38DB9737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4317893"/>
            <a:ext cx="2604414" cy="254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4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81260A-1D5D-19EA-44E8-A0354D6E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10DB98-41B5-4900-55F4-778A39BC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Evènements du cluster</a:t>
            </a:r>
          </a:p>
          <a:p>
            <a:pPr lvl="1"/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events</a:t>
            </a:r>
            <a:endParaRPr lang="fr-FR" dirty="0"/>
          </a:p>
          <a:p>
            <a:r>
              <a:rPr lang="fr-FR" dirty="0"/>
              <a:t>Config</a:t>
            </a:r>
          </a:p>
          <a:p>
            <a:pPr lvl="1"/>
            <a:r>
              <a:rPr lang="fr-FR" dirty="0" err="1"/>
              <a:t>kubectl</a:t>
            </a:r>
            <a:r>
              <a:rPr lang="fr-FR" dirty="0"/>
              <a:t> config </a:t>
            </a:r>
            <a:r>
              <a:rPr lang="fr-FR" dirty="0" err="1"/>
              <a:t>view</a:t>
            </a:r>
            <a:endParaRPr lang="fr-FR" dirty="0"/>
          </a:p>
          <a:p>
            <a:r>
              <a:rPr lang="fr-FR" dirty="0"/>
              <a:t>Afficher les logs</a:t>
            </a:r>
          </a:p>
          <a:p>
            <a:pPr lvl="1"/>
            <a:r>
              <a:rPr lang="fr-FR" dirty="0" err="1"/>
              <a:t>kubectl</a:t>
            </a:r>
            <a:r>
              <a:rPr lang="fr-FR" dirty="0"/>
              <a:t> logs hello-node-5f76cf6ccf-br9b5</a:t>
            </a:r>
          </a:p>
          <a:p>
            <a:pPr lvl="1"/>
            <a:r>
              <a:rPr lang="fr-FR" dirty="0"/>
              <a:t>Où est le nom du </a:t>
            </a:r>
            <a:r>
              <a:rPr lang="fr-FR" dirty="0" err="1"/>
              <a:t>pod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862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53DFA8-ADE3-92F4-F517-C4E45DC3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DevOps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790CE-8B57-2F85-5E0B-E9811E97C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DevOps est un mouvement en ingénierie informatique et une pratique technique visant à l'unification du développement logiciel (dev) et de l'administration des infrastructures informatiques (</a:t>
            </a:r>
            <a:r>
              <a:rPr lang="fr-FR" dirty="0" err="1"/>
              <a:t>ops</a:t>
            </a:r>
            <a:r>
              <a:rPr lang="fr-FR" dirty="0"/>
              <a:t>), notamment l'administration système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3536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6CD2F-5A17-DD27-B7E1-C81C46AE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B1CC9B-971A-9002-59DB-8F2EC4EB9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défaut, le </a:t>
            </a:r>
            <a:r>
              <a:rPr lang="fr-FR" dirty="0" err="1"/>
              <a:t>Pod</a:t>
            </a:r>
            <a:r>
              <a:rPr lang="fr-FR" dirty="0"/>
              <a:t> est accessible uniquement par son adresse IP interne au sein du réseau </a:t>
            </a:r>
            <a:r>
              <a:rPr lang="fr-FR" dirty="0" err="1"/>
              <a:t>Kubernetes</a:t>
            </a:r>
            <a:endParaRPr lang="fr-FR" dirty="0"/>
          </a:p>
          <a:p>
            <a:r>
              <a:rPr lang="fr-FR" dirty="0"/>
              <a:t>Pour rendre le conteneur hello-</a:t>
            </a:r>
            <a:r>
              <a:rPr lang="fr-FR" dirty="0" err="1"/>
              <a:t>node</a:t>
            </a:r>
            <a:r>
              <a:rPr lang="fr-FR" dirty="0"/>
              <a:t> accessible depuis l'extérieur du réseau virtuel </a:t>
            </a:r>
            <a:r>
              <a:rPr lang="fr-FR" dirty="0" err="1"/>
              <a:t>Kubernetes</a:t>
            </a:r>
            <a:r>
              <a:rPr lang="fr-FR" dirty="0"/>
              <a:t>, vous devez exposer le </a:t>
            </a:r>
            <a:r>
              <a:rPr lang="fr-FR" dirty="0" err="1"/>
              <a:t>Pod</a:t>
            </a:r>
            <a:r>
              <a:rPr lang="fr-FR" dirty="0"/>
              <a:t> en tant que </a:t>
            </a:r>
            <a:r>
              <a:rPr lang="fr-FR" dirty="0" err="1"/>
              <a:t>Kubernetes</a:t>
            </a:r>
            <a:r>
              <a:rPr lang="fr-FR" dirty="0"/>
              <a:t> Service</a:t>
            </a:r>
          </a:p>
          <a:p>
            <a:pPr lvl="1"/>
            <a:r>
              <a:rPr lang="fr-FR" dirty="0"/>
              <a:t>Un service est donc un </a:t>
            </a:r>
            <a:r>
              <a:rPr lang="fr-FR" dirty="0" err="1"/>
              <a:t>pod</a:t>
            </a:r>
            <a:r>
              <a:rPr lang="fr-FR" dirty="0"/>
              <a:t> accessible publiquement</a:t>
            </a:r>
          </a:p>
          <a:p>
            <a:pPr lvl="1"/>
            <a:r>
              <a:rPr lang="fr-FR" dirty="0"/>
              <a:t>Tous les </a:t>
            </a:r>
            <a:r>
              <a:rPr lang="fr-FR" dirty="0" err="1"/>
              <a:t>pods</a:t>
            </a:r>
            <a:r>
              <a:rPr lang="fr-FR" dirty="0"/>
              <a:t> ne sont pas des services, par exemple une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2670901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32AB1-A02E-4BF3-0928-B21C32A8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du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BB447D-210C-0CFC-BA80-7F9F0A0EE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d’un service</a:t>
            </a:r>
          </a:p>
          <a:p>
            <a:pPr lvl="1"/>
            <a:r>
              <a:rPr lang="fr-FR" dirty="0" err="1"/>
              <a:t>kubectl</a:t>
            </a:r>
            <a:r>
              <a:rPr lang="fr-FR" dirty="0"/>
              <a:t> expose </a:t>
            </a:r>
            <a:r>
              <a:rPr lang="fr-FR" dirty="0" err="1"/>
              <a:t>deployment</a:t>
            </a:r>
            <a:r>
              <a:rPr lang="fr-FR" dirty="0"/>
              <a:t> </a:t>
            </a:r>
            <a:r>
              <a:rPr lang="fr-FR" dirty="0" err="1"/>
              <a:t>node_name</a:t>
            </a:r>
            <a:r>
              <a:rPr lang="fr-FR" dirty="0"/>
              <a:t> --type=</a:t>
            </a:r>
            <a:r>
              <a:rPr lang="fr-FR" dirty="0" err="1"/>
              <a:t>LoadBalancer</a:t>
            </a:r>
            <a:r>
              <a:rPr lang="fr-FR" dirty="0"/>
              <a:t> --port=8080</a:t>
            </a:r>
          </a:p>
          <a:p>
            <a:pPr lvl="1"/>
            <a:r>
              <a:rPr lang="fr-FR" dirty="0"/>
              <a:t>Port = port du expose précédent</a:t>
            </a:r>
          </a:p>
          <a:p>
            <a:pPr lvl="1"/>
            <a:r>
              <a:rPr lang="fr-FR" dirty="0"/>
              <a:t>Type=</a:t>
            </a:r>
            <a:r>
              <a:rPr lang="fr-FR" dirty="0" err="1"/>
              <a:t>LoadBalancer</a:t>
            </a:r>
            <a:r>
              <a:rPr lang="fr-FR" dirty="0"/>
              <a:t> = Compatible </a:t>
            </a:r>
            <a:r>
              <a:rPr lang="fr-FR" dirty="0" err="1"/>
              <a:t>load</a:t>
            </a:r>
            <a:r>
              <a:rPr lang="fr-FR" dirty="0"/>
              <a:t> balancing, c’est-à-dire </a:t>
            </a:r>
            <a:r>
              <a:rPr lang="fr-FR" dirty="0" err="1"/>
              <a:t>pingable</a:t>
            </a:r>
            <a:r>
              <a:rPr lang="fr-FR" dirty="0"/>
              <a:t> de l’extérieur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 err="1"/>
              <a:t>kubectl</a:t>
            </a:r>
            <a:r>
              <a:rPr lang="fr-FR" dirty="0"/>
              <a:t> expose </a:t>
            </a:r>
            <a:r>
              <a:rPr lang="fr-FR" dirty="0" err="1"/>
              <a:t>deployment</a:t>
            </a:r>
            <a:r>
              <a:rPr lang="fr-FR" dirty="0"/>
              <a:t> hello-</a:t>
            </a:r>
            <a:r>
              <a:rPr lang="fr-FR" dirty="0" err="1"/>
              <a:t>node</a:t>
            </a:r>
            <a:r>
              <a:rPr lang="fr-FR" dirty="0"/>
              <a:t> --type=</a:t>
            </a:r>
            <a:r>
              <a:rPr lang="fr-FR" dirty="0" err="1"/>
              <a:t>LoadBalancer</a:t>
            </a:r>
            <a:r>
              <a:rPr lang="fr-FR" dirty="0"/>
              <a:t> --port=8080</a:t>
            </a:r>
          </a:p>
        </p:txBody>
      </p:sp>
    </p:spTree>
    <p:extLst>
      <p:ext uri="{BB962C8B-B14F-4D97-AF65-F5344CB8AC3E}">
        <p14:creationId xmlns:p14="http://schemas.microsoft.com/office/powerpoint/2010/main" val="3482642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2E893-3B86-FCF6-CE17-CAC49D9D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Afficher les services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FCC2A8-6306-727E-2044-C491485A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Afficher les services</a:t>
            </a:r>
          </a:p>
          <a:p>
            <a:pPr lvl="1"/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services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Démarrer le service</a:t>
            </a:r>
          </a:p>
          <a:p>
            <a:pPr lvl="1"/>
            <a:r>
              <a:rPr lang="fr-FR" dirty="0" err="1"/>
              <a:t>minikube</a:t>
            </a:r>
            <a:r>
              <a:rPr lang="fr-FR" dirty="0"/>
              <a:t> service hello-</a:t>
            </a:r>
            <a:r>
              <a:rPr lang="fr-FR" dirty="0" err="1"/>
              <a:t>node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1BD862-E4FC-C217-449D-443986FD4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9909"/>
            <a:ext cx="9144000" cy="207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06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ABE8F-D5FF-7064-21F2-4E15D403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Plugins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F04F8-B689-0696-2691-9FC3F9812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commande </a:t>
            </a:r>
            <a:r>
              <a:rPr lang="fr-FR" dirty="0" err="1"/>
              <a:t>minikube</a:t>
            </a:r>
            <a:r>
              <a:rPr lang="fr-FR" dirty="0"/>
              <a:t> inclut un ensemble intégré d'</a:t>
            </a:r>
            <a:r>
              <a:rPr lang="fr-FR" dirty="0" err="1"/>
              <a:t>addons</a:t>
            </a:r>
            <a:r>
              <a:rPr lang="fr-FR" dirty="0"/>
              <a:t> qui peuvent être activés, désactivés et ouverts dans l'environnement local </a:t>
            </a:r>
            <a:r>
              <a:rPr lang="fr-FR" dirty="0" err="1"/>
              <a:t>Kubernetes</a:t>
            </a:r>
            <a:endParaRPr lang="fr-FR" dirty="0"/>
          </a:p>
          <a:p>
            <a:pPr lvl="1"/>
            <a:r>
              <a:rPr lang="fr-FR" dirty="0" err="1"/>
              <a:t>minikube</a:t>
            </a:r>
            <a:r>
              <a:rPr lang="fr-FR" dirty="0"/>
              <a:t> </a:t>
            </a:r>
            <a:r>
              <a:rPr lang="fr-FR" dirty="0" err="1"/>
              <a:t>addons</a:t>
            </a:r>
            <a:r>
              <a:rPr lang="fr-FR" dirty="0"/>
              <a:t> </a:t>
            </a:r>
            <a:r>
              <a:rPr lang="fr-FR" dirty="0" err="1"/>
              <a:t>list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1609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39EB7-4511-5F22-E748-4E7F2A19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Image docker locale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89F1C2-0D19-404A-48B9-61A3E148D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défaut </a:t>
            </a:r>
            <a:r>
              <a:rPr lang="fr-FR" dirty="0" err="1"/>
              <a:t>minikube</a:t>
            </a:r>
            <a:r>
              <a:rPr lang="fr-FR" dirty="0"/>
              <a:t> fonctionne avec des images docker cloud</a:t>
            </a:r>
          </a:p>
          <a:p>
            <a:r>
              <a:rPr lang="fr-FR" dirty="0"/>
              <a:t>Si l’image est locale le fonctionnement est plus complexe</a:t>
            </a:r>
          </a:p>
          <a:p>
            <a:pPr lvl="1"/>
            <a:r>
              <a:rPr lang="fr-FR" dirty="0" err="1"/>
              <a:t>minikube</a:t>
            </a:r>
            <a:r>
              <a:rPr lang="fr-FR" dirty="0"/>
              <a:t> docker-</a:t>
            </a:r>
            <a:r>
              <a:rPr lang="fr-FR" dirty="0" err="1"/>
              <a:t>env</a:t>
            </a:r>
            <a:endParaRPr lang="fr-FR" dirty="0"/>
          </a:p>
          <a:p>
            <a:pPr lvl="1"/>
            <a:r>
              <a:rPr lang="fr-FR" dirty="0"/>
              <a:t>Copier coller les set dans un cmd</a:t>
            </a:r>
          </a:p>
          <a:p>
            <a:pPr lvl="1"/>
            <a:r>
              <a:rPr lang="fr-FR" dirty="0"/>
              <a:t>Construire l’image docker avec une </a:t>
            </a:r>
            <a:r>
              <a:rPr lang="fr-FR" dirty="0" err="1"/>
              <a:t>target</a:t>
            </a:r>
            <a:endParaRPr lang="fr-FR" dirty="0"/>
          </a:p>
          <a:p>
            <a:pPr lvl="1"/>
            <a:r>
              <a:rPr lang="fr-FR" dirty="0"/>
              <a:t>docker </a:t>
            </a:r>
            <a:r>
              <a:rPr lang="fr-FR" dirty="0" err="1"/>
              <a:t>build</a:t>
            </a:r>
            <a:r>
              <a:rPr lang="fr-FR" dirty="0"/>
              <a:t> -t foo:0.0.1 .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run hello-foo --image=foo:0.0.1 --image-pull-policy=Never</a:t>
            </a:r>
            <a:endParaRPr lang="fr-FR" dirty="0"/>
          </a:p>
          <a:p>
            <a:pPr lvl="1"/>
            <a:r>
              <a:rPr lang="fr-FR" dirty="0"/>
              <a:t>Le </a:t>
            </a:r>
            <a:r>
              <a:rPr lang="en-US" dirty="0"/>
              <a:t>--image-pull-policy </a:t>
            </a:r>
            <a:r>
              <a:rPr lang="en-US" dirty="0" err="1"/>
              <a:t>permet</a:t>
            </a:r>
            <a:r>
              <a:rPr lang="en-US" dirty="0"/>
              <a:t> de ne pas </a:t>
            </a:r>
            <a:r>
              <a:rPr lang="en-US" dirty="0" err="1"/>
              <a:t>chercher</a:t>
            </a:r>
            <a:r>
              <a:rPr lang="en-US" dirty="0"/>
              <a:t> </a:t>
            </a:r>
            <a:r>
              <a:rPr lang="en-US" dirty="0" err="1"/>
              <a:t>l’image</a:t>
            </a:r>
            <a:r>
              <a:rPr lang="en-US" dirty="0"/>
              <a:t> dans le cloud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5943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04F4A-3AD3-4743-9796-99BC194E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Pods</a:t>
            </a:r>
            <a:r>
              <a:rPr lang="fr-FR" dirty="0"/>
              <a:t> avancé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E999D4-88C0-06E5-2F1E-FECF43BF2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</a:t>
            </a:r>
            <a:r>
              <a:rPr lang="fr-FR" dirty="0" err="1"/>
              <a:t>pod</a:t>
            </a:r>
            <a:r>
              <a:rPr lang="fr-FR" dirty="0"/>
              <a:t> est une abstraction </a:t>
            </a:r>
            <a:r>
              <a:rPr lang="fr-FR" dirty="0" err="1"/>
              <a:t>Kubernetes</a:t>
            </a:r>
            <a:r>
              <a:rPr lang="fr-FR" dirty="0"/>
              <a:t> qui représente un groupe d'un ou plusieurs Dockers et certaines ressources partagées pour ces conteneurs</a:t>
            </a:r>
          </a:p>
          <a:p>
            <a:r>
              <a:rPr lang="fr-FR" dirty="0"/>
              <a:t>Ces ressources comprennent</a:t>
            </a:r>
          </a:p>
          <a:p>
            <a:pPr lvl="1"/>
            <a:r>
              <a:rPr lang="fr-FR" dirty="0"/>
              <a:t>Stockage partagé, en tant que Volumes</a:t>
            </a:r>
          </a:p>
          <a:p>
            <a:pPr lvl="1"/>
            <a:r>
              <a:rPr lang="fr-FR" dirty="0"/>
              <a:t>Mise en réseau, en tant qu'adresse IP d'un unique cluster</a:t>
            </a:r>
          </a:p>
          <a:p>
            <a:pPr lvl="1"/>
            <a:r>
              <a:rPr lang="fr-FR" dirty="0"/>
              <a:t>Informations sur l'exécution de chaque conteneur, telles que la version de l'image du conteneur ou les ports spécifiques à utiliser</a:t>
            </a:r>
          </a:p>
        </p:txBody>
      </p:sp>
    </p:spTree>
    <p:extLst>
      <p:ext uri="{BB962C8B-B14F-4D97-AF65-F5344CB8AC3E}">
        <p14:creationId xmlns:p14="http://schemas.microsoft.com/office/powerpoint/2010/main" val="127655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721CD-3AC3-45E6-66B0-2B4B9190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 Host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885E6-6322-1BB9-2EC4-2D3B6757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</a:t>
            </a:r>
            <a:r>
              <a:rPr lang="fr-FR" dirty="0" err="1"/>
              <a:t>pod</a:t>
            </a:r>
            <a:r>
              <a:rPr lang="fr-FR" dirty="0"/>
              <a:t> modélise un "hôte logique" spécifique à l'application et peut contenir différents Dockers qui sont relativement étroitement couplés</a:t>
            </a:r>
          </a:p>
          <a:p>
            <a:pPr lvl="1"/>
            <a:r>
              <a:rPr lang="fr-FR" dirty="0"/>
              <a:t>Par exemple, un </a:t>
            </a:r>
            <a:r>
              <a:rPr lang="fr-FR" dirty="0" err="1"/>
              <a:t>pod</a:t>
            </a:r>
            <a:r>
              <a:rPr lang="fr-FR" dirty="0"/>
              <a:t> peut inclure à la fois le conteneur avec votre application .NET </a:t>
            </a:r>
            <a:r>
              <a:rPr lang="fr-FR" dirty="0" err="1"/>
              <a:t>Core</a:t>
            </a:r>
            <a:r>
              <a:rPr lang="fr-FR" dirty="0"/>
              <a:t> ainsi qu'un conteneur différent qui alimente les données à être publiées par le serveur Web .NET </a:t>
            </a:r>
            <a:r>
              <a:rPr lang="fr-FR" dirty="0" err="1"/>
              <a:t>Core</a:t>
            </a:r>
            <a:endParaRPr lang="fr-FR" dirty="0"/>
          </a:p>
          <a:p>
            <a:pPr lvl="1"/>
            <a:r>
              <a:rPr lang="fr-FR" dirty="0"/>
              <a:t>Les conteneurs d'un </a:t>
            </a:r>
            <a:r>
              <a:rPr lang="fr-FR" dirty="0" err="1"/>
              <a:t>pod</a:t>
            </a:r>
            <a:r>
              <a:rPr lang="fr-FR" dirty="0"/>
              <a:t> partagent une adresse IP et un espace de port, sont toujours </a:t>
            </a:r>
            <a:r>
              <a:rPr lang="fr-FR" dirty="0" err="1"/>
              <a:t>co-localisés</a:t>
            </a:r>
            <a:r>
              <a:rPr lang="fr-FR" dirty="0"/>
              <a:t> et </a:t>
            </a:r>
            <a:r>
              <a:rPr lang="fr-FR" dirty="0" err="1"/>
              <a:t>co-planifiés</a:t>
            </a:r>
            <a:r>
              <a:rPr lang="fr-FR" dirty="0"/>
              <a:t>, et exécutés dans un contexte partagé sur le même nœud</a:t>
            </a:r>
          </a:p>
        </p:txBody>
      </p:sp>
    </p:spTree>
    <p:extLst>
      <p:ext uri="{BB962C8B-B14F-4D97-AF65-F5344CB8AC3E}">
        <p14:creationId xmlns:p14="http://schemas.microsoft.com/office/powerpoint/2010/main" val="958667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32D8A-FC66-B9C8-7BB3-B9A1EF09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Unité atomique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5F3C90-D0EF-9F4D-ACF0-4B769959E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pods</a:t>
            </a:r>
            <a:r>
              <a:rPr lang="fr-FR" dirty="0"/>
              <a:t> sont l'unité atomique de la plate-forme </a:t>
            </a:r>
            <a:r>
              <a:rPr lang="fr-FR" dirty="0" err="1"/>
              <a:t>Kubernetes</a:t>
            </a:r>
            <a:endParaRPr lang="fr-FR" dirty="0"/>
          </a:p>
          <a:p>
            <a:pPr lvl="1"/>
            <a:r>
              <a:rPr lang="fr-FR" dirty="0"/>
              <a:t>Lorsque nous créons un déploiement sur </a:t>
            </a:r>
            <a:r>
              <a:rPr lang="fr-FR" dirty="0" err="1"/>
              <a:t>Kubernetes</a:t>
            </a:r>
            <a:r>
              <a:rPr lang="fr-FR" dirty="0"/>
              <a:t>, ce déploiement crée des </a:t>
            </a:r>
            <a:r>
              <a:rPr lang="fr-FR" dirty="0" err="1"/>
              <a:t>pods</a:t>
            </a:r>
            <a:r>
              <a:rPr lang="fr-FR" dirty="0"/>
              <a:t> avec des conteneurs à l'intérieur</a:t>
            </a:r>
          </a:p>
          <a:p>
            <a:r>
              <a:rPr lang="fr-FR" dirty="0"/>
              <a:t>Chaque </a:t>
            </a:r>
            <a:r>
              <a:rPr lang="fr-FR" dirty="0" err="1"/>
              <a:t>pod</a:t>
            </a:r>
            <a:r>
              <a:rPr lang="fr-FR" dirty="0"/>
              <a:t> est lié au nœud où il est planifié</a:t>
            </a:r>
          </a:p>
          <a:p>
            <a:pPr lvl="1"/>
            <a:r>
              <a:rPr lang="fr-FR" dirty="0"/>
              <a:t>En cas de défaillance d'un nœud, des </a:t>
            </a:r>
            <a:r>
              <a:rPr lang="fr-FR" dirty="0" err="1"/>
              <a:t>pods</a:t>
            </a:r>
            <a:r>
              <a:rPr lang="fr-FR" dirty="0"/>
              <a:t> identiques sont programmés sur d'autres nœuds disponibles dans le cluster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AE9B1C-0EA3-02B2-35A1-FB6942A11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4805232"/>
            <a:ext cx="5508104" cy="205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45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6D41C-7496-CCD7-EF59-0314349C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A5FD5E-1728-BDDB-7EB3-76A0574BC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</a:t>
            </a:r>
            <a:r>
              <a:rPr lang="fr-FR" dirty="0" err="1"/>
              <a:t>Pod</a:t>
            </a:r>
            <a:r>
              <a:rPr lang="fr-FR" dirty="0"/>
              <a:t> s'exécute toujours sur un Nœud</a:t>
            </a:r>
          </a:p>
          <a:p>
            <a:r>
              <a:rPr lang="fr-FR" dirty="0"/>
              <a:t>Un nœud est une machine de travail dans </a:t>
            </a:r>
            <a:r>
              <a:rPr lang="fr-FR" dirty="0" err="1"/>
              <a:t>Kubernetes</a:t>
            </a:r>
            <a:r>
              <a:rPr lang="fr-FR" dirty="0"/>
              <a:t> et peut être une machine virtuelle ou physique, selon le cluster</a:t>
            </a:r>
          </a:p>
          <a:p>
            <a:r>
              <a:rPr lang="fr-FR" dirty="0"/>
              <a:t>Chaque nœud est géré par le planificateur</a:t>
            </a:r>
          </a:p>
          <a:p>
            <a:r>
              <a:rPr lang="fr-FR" dirty="0"/>
              <a:t>Un nœud peut avoir plusieurs </a:t>
            </a:r>
            <a:r>
              <a:rPr lang="fr-FR" dirty="0" err="1"/>
              <a:t>pods</a:t>
            </a:r>
            <a:r>
              <a:rPr lang="fr-FR" dirty="0"/>
              <a:t>, et le planificateur </a:t>
            </a:r>
            <a:r>
              <a:rPr lang="fr-FR" dirty="0" err="1"/>
              <a:t>Kubernetes</a:t>
            </a:r>
            <a:r>
              <a:rPr lang="fr-FR" dirty="0"/>
              <a:t> gère automatiquement la planification des </a:t>
            </a:r>
            <a:r>
              <a:rPr lang="fr-FR" dirty="0" err="1"/>
              <a:t>pods</a:t>
            </a:r>
            <a:r>
              <a:rPr lang="fr-FR" dirty="0"/>
              <a:t> sur les nœuds du cluster</a:t>
            </a:r>
          </a:p>
          <a:p>
            <a:r>
              <a:rPr lang="fr-FR" dirty="0"/>
              <a:t>La planification automatique du planificateur tient compte des ressources disponibles sur chaque nœud.</a:t>
            </a:r>
          </a:p>
        </p:txBody>
      </p:sp>
    </p:spTree>
    <p:extLst>
      <p:ext uri="{BB962C8B-B14F-4D97-AF65-F5344CB8AC3E}">
        <p14:creationId xmlns:p14="http://schemas.microsoft.com/office/powerpoint/2010/main" val="2864732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17D5A-4EDF-A3F0-1400-339865E1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Kubelet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A2AF4F-C5BD-C54A-5B91-13354E4E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Chaque nœud </a:t>
            </a:r>
            <a:r>
              <a:rPr lang="fr-FR" dirty="0" err="1"/>
              <a:t>Kubernetes</a:t>
            </a:r>
            <a:r>
              <a:rPr lang="fr-FR" dirty="0"/>
              <a:t> exécute au moins</a:t>
            </a:r>
          </a:p>
          <a:p>
            <a:pPr lvl="1"/>
            <a:r>
              <a:rPr lang="fr-FR" dirty="0" err="1"/>
              <a:t>Kubelet</a:t>
            </a:r>
            <a:r>
              <a:rPr lang="fr-FR" dirty="0"/>
              <a:t>, un processus responsable de la communication entre le planificateur </a:t>
            </a:r>
            <a:r>
              <a:rPr lang="fr-FR" dirty="0" err="1"/>
              <a:t>Kubernetes</a:t>
            </a:r>
            <a:r>
              <a:rPr lang="fr-FR" dirty="0"/>
              <a:t> et le nœud</a:t>
            </a:r>
          </a:p>
          <a:p>
            <a:pPr lvl="1"/>
            <a:r>
              <a:rPr lang="fr-FR" dirty="0"/>
              <a:t>il gère les </a:t>
            </a:r>
            <a:r>
              <a:rPr lang="fr-FR" dirty="0" err="1"/>
              <a:t>Pods</a:t>
            </a:r>
            <a:r>
              <a:rPr lang="fr-FR" dirty="0"/>
              <a:t> et les conteneurs s'exécutant sur une machine.</a:t>
            </a:r>
          </a:p>
          <a:p>
            <a:pPr lvl="1"/>
            <a:r>
              <a:rPr lang="fr-FR" dirty="0"/>
              <a:t>Un environnement Docker chargé d'extraire l'image du conteneur d'un registre, de décompresser le conteneur et d'exécuter l'application.</a:t>
            </a:r>
          </a:p>
        </p:txBody>
      </p:sp>
    </p:spTree>
    <p:extLst>
      <p:ext uri="{BB962C8B-B14F-4D97-AF65-F5344CB8AC3E}">
        <p14:creationId xmlns:p14="http://schemas.microsoft.com/office/powerpoint/2010/main" val="49052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8BA14-42CA-7EC3-1BBC-B1321EFF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Wiki </a:t>
            </a:r>
            <a:r>
              <a:rPr lang="fr-FR" dirty="0" err="1"/>
              <a:t>Kubernetes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6D6A75-F7D7-2420-F922-CE9C507FC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Kubernetes</a:t>
            </a:r>
            <a:r>
              <a:rPr lang="fr-FR" dirty="0"/>
              <a:t> est un système open source qui vise à fournir une « plate-forme permettant d'automatiser le déploiement, la montée en charge et la mise en œuvre de conteneurs d'application sur des grappes de serveurs »</a:t>
            </a:r>
          </a:p>
          <a:p>
            <a:r>
              <a:rPr lang="fr-FR" dirty="0"/>
              <a:t>Il fonctionne avec toute une série de technologies de conteneurisation, et est souvent utilisé avec Docker</a:t>
            </a:r>
          </a:p>
          <a:p>
            <a:r>
              <a:rPr lang="fr-FR" dirty="0"/>
              <a:t>Il a été conçu à l'origine par Google, puis offert à la Cloud Native </a:t>
            </a:r>
            <a:r>
              <a:rPr lang="fr-FR" dirty="0" err="1"/>
              <a:t>Computing</a:t>
            </a:r>
            <a:r>
              <a:rPr lang="fr-FR" dirty="0"/>
              <a:t> </a:t>
            </a:r>
            <a:r>
              <a:rPr lang="fr-FR" dirty="0" err="1"/>
              <a:t>Foundation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9059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5EDEB-EB18-A00A-F9EA-4749E23B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BE90CD-D98D-C0D8-4106-2EA0CD11B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6DFBDD7-F717-2203-4E3B-EBEF6A872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90312"/>
            <a:ext cx="647765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94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2FDB60-A339-EC9B-7FC7-4D68DA51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Débogage des </a:t>
            </a:r>
            <a:r>
              <a:rPr lang="fr-FR" dirty="0" err="1"/>
              <a:t>nodes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BC2497-5984-FB7C-424B-6FEF7C626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get</a:t>
            </a:r>
            <a:endParaRPr lang="fr-FR" dirty="0"/>
          </a:p>
          <a:p>
            <a:pPr lvl="1"/>
            <a:r>
              <a:rPr lang="fr-FR" dirty="0"/>
              <a:t>Liste les ressources</a:t>
            </a:r>
          </a:p>
          <a:p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describe</a:t>
            </a:r>
            <a:endParaRPr lang="fr-FR" dirty="0"/>
          </a:p>
          <a:p>
            <a:pPr lvl="1"/>
            <a:r>
              <a:rPr lang="fr-FR" dirty="0"/>
              <a:t>Affiche des informations détaillées sur une ressource</a:t>
            </a:r>
          </a:p>
          <a:p>
            <a:r>
              <a:rPr lang="fr-FR" dirty="0" err="1"/>
              <a:t>kubectl</a:t>
            </a:r>
            <a:r>
              <a:rPr lang="fr-FR" dirty="0"/>
              <a:t> logs</a:t>
            </a:r>
          </a:p>
          <a:p>
            <a:pPr lvl="1"/>
            <a:r>
              <a:rPr lang="fr-FR" dirty="0"/>
              <a:t>Imprime les journaux d'un conteneur dans un </a:t>
            </a:r>
            <a:r>
              <a:rPr lang="fr-FR" dirty="0" err="1"/>
              <a:t>pod</a:t>
            </a:r>
            <a:endParaRPr lang="fr-FR" dirty="0"/>
          </a:p>
          <a:p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exec</a:t>
            </a:r>
            <a:endParaRPr lang="fr-FR" dirty="0"/>
          </a:p>
          <a:p>
            <a:pPr lvl="1"/>
            <a:r>
              <a:rPr lang="fr-FR" dirty="0"/>
              <a:t>Exécute une commande sur un conteneur dans un </a:t>
            </a:r>
            <a:r>
              <a:rPr lang="fr-FR" dirty="0" err="1"/>
              <a:t>pod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7844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10228-582F-FB1C-0161-EA779E307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ReplicaSet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13E93A-A094-A780-2FCD-CE11C4619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pods</a:t>
            </a:r>
            <a:r>
              <a:rPr lang="fr-FR" dirty="0"/>
              <a:t> </a:t>
            </a:r>
            <a:r>
              <a:rPr lang="fr-FR" dirty="0" err="1"/>
              <a:t>Kubernetes</a:t>
            </a:r>
            <a:r>
              <a:rPr lang="fr-FR" dirty="0"/>
              <a:t> sont mortels</a:t>
            </a:r>
          </a:p>
          <a:p>
            <a:r>
              <a:rPr lang="fr-FR" dirty="0"/>
              <a:t>Les </a:t>
            </a:r>
            <a:r>
              <a:rPr lang="fr-FR" dirty="0" err="1"/>
              <a:t>pods</a:t>
            </a:r>
            <a:r>
              <a:rPr lang="fr-FR" dirty="0"/>
              <a:t> ont un cycle de vie</a:t>
            </a:r>
          </a:p>
          <a:p>
            <a:r>
              <a:rPr lang="fr-FR" dirty="0"/>
              <a:t>Lorsqu'un nœud de travail meurt, les </a:t>
            </a:r>
            <a:r>
              <a:rPr lang="fr-FR" dirty="0" err="1"/>
              <a:t>pods</a:t>
            </a:r>
            <a:r>
              <a:rPr lang="fr-FR" dirty="0"/>
              <a:t> exécutés sur le nœud sont également perdus</a:t>
            </a:r>
          </a:p>
          <a:p>
            <a:r>
              <a:rPr lang="fr-FR" dirty="0"/>
              <a:t>Un </a:t>
            </a:r>
            <a:r>
              <a:rPr lang="fr-FR" dirty="0" err="1"/>
              <a:t>ReplicaSet</a:t>
            </a:r>
            <a:r>
              <a:rPr lang="fr-FR" dirty="0"/>
              <a:t> peut alors ramener dynamiquement le cluster à l'état souhaité via la création de nouveaux </a:t>
            </a:r>
            <a:r>
              <a:rPr lang="fr-FR" dirty="0" err="1"/>
              <a:t>pods</a:t>
            </a:r>
            <a:r>
              <a:rPr lang="fr-FR" dirty="0"/>
              <a:t> pour maintenir votre application en cours d'exécution</a:t>
            </a:r>
          </a:p>
        </p:txBody>
      </p:sp>
    </p:spTree>
    <p:extLst>
      <p:ext uri="{BB962C8B-B14F-4D97-AF65-F5344CB8AC3E}">
        <p14:creationId xmlns:p14="http://schemas.microsoft.com/office/powerpoint/2010/main" val="632672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10228-582F-FB1C-0161-EA779E307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ReplicaSet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13E93A-A094-A780-2FCD-CE11C4619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Considéront</a:t>
            </a:r>
            <a:r>
              <a:rPr lang="fr-FR" dirty="0"/>
              <a:t> un backend de traitement d'image avec 3 répliques</a:t>
            </a:r>
          </a:p>
          <a:p>
            <a:r>
              <a:rPr lang="fr-FR" dirty="0"/>
              <a:t>Ces répliques sont échangeables</a:t>
            </a:r>
          </a:p>
          <a:p>
            <a:pPr lvl="1"/>
            <a:r>
              <a:rPr lang="fr-FR" dirty="0"/>
              <a:t>Le système frontal ne doit pas se soucier des répliques backend ou même si un </a:t>
            </a:r>
            <a:r>
              <a:rPr lang="fr-FR" dirty="0" err="1"/>
              <a:t>pod</a:t>
            </a:r>
            <a:r>
              <a:rPr lang="fr-FR" dirty="0"/>
              <a:t> est perdu et recréé</a:t>
            </a:r>
          </a:p>
          <a:p>
            <a:r>
              <a:rPr lang="fr-FR" dirty="0"/>
              <a:t>Cela dit, chaque </a:t>
            </a:r>
            <a:r>
              <a:rPr lang="fr-FR" dirty="0" err="1"/>
              <a:t>pod</a:t>
            </a:r>
            <a:r>
              <a:rPr lang="fr-FR" dirty="0"/>
              <a:t> d'un cluster </a:t>
            </a:r>
            <a:r>
              <a:rPr lang="fr-FR" dirty="0" err="1"/>
              <a:t>Kubernetes</a:t>
            </a:r>
            <a:r>
              <a:rPr lang="fr-FR" dirty="0"/>
              <a:t> a une adresse IP unique, même les </a:t>
            </a:r>
            <a:r>
              <a:rPr lang="fr-FR" dirty="0" err="1"/>
              <a:t>pods</a:t>
            </a:r>
            <a:r>
              <a:rPr lang="fr-FR" dirty="0"/>
              <a:t> sur le même nœud, il doit donc y avoir un moyen de réconcilier automatiquement les modifications entre les </a:t>
            </a:r>
            <a:r>
              <a:rPr lang="fr-FR" dirty="0" err="1"/>
              <a:t>pods</a:t>
            </a:r>
            <a:r>
              <a:rPr lang="fr-FR" dirty="0"/>
              <a:t> afin que vos applications continuent de fonctionner.</a:t>
            </a:r>
          </a:p>
        </p:txBody>
      </p:sp>
    </p:spTree>
    <p:extLst>
      <p:ext uri="{BB962C8B-B14F-4D97-AF65-F5344CB8AC3E}">
        <p14:creationId xmlns:p14="http://schemas.microsoft.com/office/powerpoint/2010/main" val="2645003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CD12B9-D873-5C36-45A3-DAB42A3C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61FF1-B92D-D40F-A71B-FD383C28B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service dans </a:t>
            </a:r>
            <a:r>
              <a:rPr lang="fr-FR" dirty="0" err="1"/>
              <a:t>Kubernetes</a:t>
            </a:r>
            <a:r>
              <a:rPr lang="fr-FR" dirty="0"/>
              <a:t> est une abstraction qui définit un ensemble logique de </a:t>
            </a:r>
            <a:r>
              <a:rPr lang="fr-FR" dirty="0" err="1"/>
              <a:t>pods</a:t>
            </a:r>
            <a:r>
              <a:rPr lang="fr-FR" dirty="0"/>
              <a:t> et une politique permettant d'y accéder</a:t>
            </a:r>
          </a:p>
          <a:p>
            <a:r>
              <a:rPr lang="fr-FR" dirty="0"/>
              <a:t>Les services permettent un couplage faible entre les </a:t>
            </a:r>
            <a:r>
              <a:rPr lang="fr-FR" dirty="0" err="1"/>
              <a:t>pods</a:t>
            </a:r>
            <a:r>
              <a:rPr lang="fr-FR" dirty="0"/>
              <a:t> dépendants</a:t>
            </a:r>
          </a:p>
          <a:p>
            <a:r>
              <a:rPr lang="fr-FR" dirty="0"/>
              <a:t>Un service est défini à l'aide de YAML ou de JSON</a:t>
            </a:r>
          </a:p>
          <a:p>
            <a:pPr lvl="1"/>
            <a:r>
              <a:rPr lang="fr-FR" dirty="0"/>
              <a:t>L'ensemble de </a:t>
            </a:r>
            <a:r>
              <a:rPr lang="fr-FR" dirty="0" err="1"/>
              <a:t>pods</a:t>
            </a:r>
            <a:r>
              <a:rPr lang="fr-FR" dirty="0"/>
              <a:t> ciblés par un service est généralement déterminé par un sélecteur d'étiquettes</a:t>
            </a:r>
          </a:p>
        </p:txBody>
      </p:sp>
    </p:spTree>
    <p:extLst>
      <p:ext uri="{BB962C8B-B14F-4D97-AF65-F5344CB8AC3E}">
        <p14:creationId xmlns:p14="http://schemas.microsoft.com/office/powerpoint/2010/main" val="465041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439D73-AC8A-2F14-1FF8-D8550E73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20D9F4-D4C4-9790-0E25-11DDD0403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Bien que chaque </a:t>
            </a:r>
            <a:r>
              <a:rPr lang="fr-FR" dirty="0" err="1"/>
              <a:t>pod</a:t>
            </a:r>
            <a:r>
              <a:rPr lang="fr-FR" dirty="0"/>
              <a:t> dispose d'une adresse IP unique, ces adresses IP ne sont pas exposées en dehors du cluster sans service</a:t>
            </a:r>
          </a:p>
          <a:p>
            <a:r>
              <a:rPr lang="fr-FR" dirty="0"/>
              <a:t>Les services permettent à vos applications de recevoir du trafic</a:t>
            </a:r>
          </a:p>
          <a:p>
            <a:r>
              <a:rPr lang="fr-FR" dirty="0"/>
              <a:t>Les services peuvent être exposés de différentes manières en spécifiant un type dans la spécification du service</a:t>
            </a:r>
          </a:p>
        </p:txBody>
      </p:sp>
    </p:spTree>
    <p:extLst>
      <p:ext uri="{BB962C8B-B14F-4D97-AF65-F5344CB8AC3E}">
        <p14:creationId xmlns:p14="http://schemas.microsoft.com/office/powerpoint/2010/main" val="1251511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C0078-6934-BDDD-FAFE-D0912687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ClusterIP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02DBF1-956B-2D0D-1311-E3EE70EEB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Expose le service sur une adresse IP interne du cluster</a:t>
            </a:r>
          </a:p>
          <a:p>
            <a:r>
              <a:rPr lang="fr-FR" dirty="0"/>
              <a:t>Ce type rend le service accessible uniquement depuis le cluster</a:t>
            </a:r>
          </a:p>
        </p:txBody>
      </p:sp>
    </p:spTree>
    <p:extLst>
      <p:ext uri="{BB962C8B-B14F-4D97-AF65-F5344CB8AC3E}">
        <p14:creationId xmlns:p14="http://schemas.microsoft.com/office/powerpoint/2010/main" val="2423275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FA7B6-8028-D382-9FA6-222467AF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NodePort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64D5CA-BDC4-EC7D-AD40-38F57CC7C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Expose le service sur le même port de chaque nœud sélectionné dans le cluster à l'aide de NAT</a:t>
            </a:r>
          </a:p>
          <a:p>
            <a:r>
              <a:rPr lang="fr-FR" dirty="0"/>
              <a:t>Rend un service accessible depuis l'extérieur du cluster à l'aide de &lt;</a:t>
            </a:r>
            <a:r>
              <a:rPr lang="fr-FR" dirty="0" err="1"/>
              <a:t>NodeIP</a:t>
            </a:r>
            <a:r>
              <a:rPr lang="fr-FR" dirty="0"/>
              <a:t>&gt;:&lt;</a:t>
            </a:r>
            <a:r>
              <a:rPr lang="fr-FR" dirty="0" err="1"/>
              <a:t>NodePort</a:t>
            </a:r>
            <a:r>
              <a:rPr lang="fr-FR" dirty="0"/>
              <a:t>&gt;</a:t>
            </a:r>
          </a:p>
          <a:p>
            <a:r>
              <a:rPr lang="fr-FR" dirty="0"/>
              <a:t>Sur-ensemble de </a:t>
            </a:r>
            <a:r>
              <a:rPr lang="fr-FR" dirty="0" err="1"/>
              <a:t>ClusterIP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6886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F251F-EE21-37C2-D2AB-554F4123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LoadBalancer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2DE25E-3C4E-0DF4-F654-FFCD81FA2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 un équilibreur de charge externe (NLB) dans le cloud actuel (si pris en charge) et attribue une adresse IP externe fixe au service</a:t>
            </a:r>
          </a:p>
          <a:p>
            <a:r>
              <a:rPr lang="fr-FR" dirty="0"/>
              <a:t>Sur-ensemble de </a:t>
            </a:r>
            <a:r>
              <a:rPr lang="fr-FR" dirty="0" err="1"/>
              <a:t>NodePort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5563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631663-51EA-2EF4-3094-34AF7B47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Services et labels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66EDA3-6B44-8DE7-D635-8BBD55CB3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service achemine le trafic sur un ensemble de </a:t>
            </a:r>
            <a:r>
              <a:rPr lang="fr-FR" dirty="0" err="1"/>
              <a:t>pods</a:t>
            </a:r>
            <a:endParaRPr lang="fr-FR" dirty="0"/>
          </a:p>
          <a:p>
            <a:r>
              <a:rPr lang="fr-FR" dirty="0"/>
              <a:t>Les services sont l'abstraction qui permet aux </a:t>
            </a:r>
            <a:r>
              <a:rPr lang="fr-FR" dirty="0" err="1"/>
              <a:t>pods</a:t>
            </a:r>
            <a:r>
              <a:rPr lang="fr-FR" dirty="0"/>
              <a:t> de mourir et de se répliquer dans </a:t>
            </a:r>
            <a:r>
              <a:rPr lang="fr-FR" dirty="0" err="1"/>
              <a:t>Kubernetes</a:t>
            </a:r>
            <a:r>
              <a:rPr lang="fr-FR" dirty="0"/>
              <a:t> sans impacter votre application</a:t>
            </a:r>
          </a:p>
          <a:p>
            <a:r>
              <a:rPr lang="fr-FR" dirty="0"/>
              <a:t>La découverte et le routage entre les </a:t>
            </a:r>
            <a:r>
              <a:rPr lang="fr-FR" dirty="0" err="1"/>
              <a:t>pods</a:t>
            </a:r>
            <a:r>
              <a:rPr lang="fr-FR" dirty="0"/>
              <a:t> dépendants (tels que les composants </a:t>
            </a:r>
            <a:r>
              <a:rPr lang="fr-FR" dirty="0" err="1"/>
              <a:t>front-end</a:t>
            </a:r>
            <a:r>
              <a:rPr lang="fr-FR" dirty="0"/>
              <a:t> et </a:t>
            </a:r>
            <a:r>
              <a:rPr lang="fr-FR" dirty="0" err="1"/>
              <a:t>back-end</a:t>
            </a:r>
            <a:r>
              <a:rPr lang="fr-FR" dirty="0"/>
              <a:t> d'une application) sont gérés par les services </a:t>
            </a:r>
            <a:r>
              <a:rPr lang="fr-FR" dirty="0" err="1"/>
              <a:t>Kubernetes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650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604CF-CCDD-E670-6914-CEED9F57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Orchestration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B4F4C3-B6E2-47B6-489D-403AC02937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54" y="1412875"/>
            <a:ext cx="7120442" cy="504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022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088887-B9A2-D2C6-AE31-66325B58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Services et labels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4FAB4A-FDD1-3A6A-5C45-743453222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services correspondent à un ensemble de </a:t>
            </a:r>
            <a:r>
              <a:rPr lang="fr-FR" dirty="0" err="1"/>
              <a:t>pods</a:t>
            </a:r>
            <a:r>
              <a:rPr lang="fr-FR" dirty="0"/>
              <a:t> à l'aide d'étiquettes et de sélecteurs</a:t>
            </a:r>
          </a:p>
          <a:p>
            <a:pPr lvl="1"/>
            <a:r>
              <a:rPr lang="fr-FR" dirty="0"/>
              <a:t>Une primitive de regroupement qui permet une opération logique sur les objets dans </a:t>
            </a:r>
            <a:r>
              <a:rPr lang="fr-FR" dirty="0" err="1"/>
              <a:t>Kubernetes</a:t>
            </a:r>
            <a:endParaRPr lang="fr-FR" dirty="0"/>
          </a:p>
          <a:p>
            <a:r>
              <a:rPr lang="fr-FR" dirty="0"/>
              <a:t>Les étiquettes sont des paires clé/valeur attachées aux objets et peuvent être utilisées de plusieurs manières</a:t>
            </a:r>
          </a:p>
          <a:p>
            <a:pPr lvl="1"/>
            <a:r>
              <a:rPr lang="fr-FR" dirty="0"/>
              <a:t>Désigner des objets pour le développement, les tests et la production</a:t>
            </a:r>
          </a:p>
          <a:p>
            <a:pPr lvl="1"/>
            <a:r>
              <a:rPr lang="fr-FR" dirty="0"/>
              <a:t>Intégrer les balises de version</a:t>
            </a:r>
          </a:p>
          <a:p>
            <a:pPr lvl="1"/>
            <a:r>
              <a:rPr lang="fr-FR" dirty="0"/>
              <a:t>Classer un objet à l'aide d'étiquettes</a:t>
            </a:r>
          </a:p>
        </p:txBody>
      </p:sp>
    </p:spTree>
    <p:extLst>
      <p:ext uri="{BB962C8B-B14F-4D97-AF65-F5344CB8AC3E}">
        <p14:creationId xmlns:p14="http://schemas.microsoft.com/office/powerpoint/2010/main" val="1662340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FE76D-E17B-D502-91DD-3DC45901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Labels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1929FF-C50D-ED6D-7109-FA51D7AA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31CDEE6-0464-53D4-25F0-410152A39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556792"/>
            <a:ext cx="5639587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99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95B05-F9A9-AD4E-54E3-45D9B78A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complet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58B622-6559-E849-2550-032508036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deployment</a:t>
            </a:r>
            <a:r>
              <a:rPr lang="fr-FR" dirty="0"/>
              <a:t> </a:t>
            </a:r>
            <a:r>
              <a:rPr lang="fr-FR" dirty="0" err="1"/>
              <a:t>kubernetes-bootcamp</a:t>
            </a:r>
            <a:r>
              <a:rPr lang="fr-FR" dirty="0"/>
              <a:t> --image=gcr.io/google-</a:t>
            </a:r>
            <a:r>
              <a:rPr lang="fr-FR" dirty="0" err="1"/>
              <a:t>samples</a:t>
            </a:r>
            <a:r>
              <a:rPr lang="fr-FR" dirty="0"/>
              <a:t>/kubernetes-bootcamp:v1</a:t>
            </a:r>
          </a:p>
          <a:p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deployments</a:t>
            </a:r>
            <a:endParaRPr lang="fr-FR" dirty="0"/>
          </a:p>
          <a:p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pods</a:t>
            </a:r>
            <a:endParaRPr lang="fr-FR" dirty="0"/>
          </a:p>
          <a:p>
            <a:r>
              <a:rPr lang="fr-FR" dirty="0" err="1"/>
              <a:t>kubectl</a:t>
            </a:r>
            <a:r>
              <a:rPr lang="fr-FR" dirty="0"/>
              <a:t> expose </a:t>
            </a:r>
            <a:r>
              <a:rPr lang="fr-FR" dirty="0" err="1"/>
              <a:t>deployment</a:t>
            </a:r>
            <a:r>
              <a:rPr lang="fr-FR" dirty="0"/>
              <a:t>/</a:t>
            </a:r>
            <a:r>
              <a:rPr lang="fr-FR" dirty="0" err="1"/>
              <a:t>kubernetes-bootcamp</a:t>
            </a:r>
            <a:r>
              <a:rPr lang="fr-FR" dirty="0"/>
              <a:t> --type="</a:t>
            </a:r>
            <a:r>
              <a:rPr lang="fr-FR" dirty="0" err="1"/>
              <a:t>NodePort</a:t>
            </a:r>
            <a:r>
              <a:rPr lang="fr-FR" dirty="0"/>
              <a:t>" --port 8080</a:t>
            </a:r>
          </a:p>
          <a:p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services</a:t>
            </a:r>
          </a:p>
          <a:p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describe</a:t>
            </a:r>
            <a:r>
              <a:rPr lang="fr-FR" dirty="0"/>
              <a:t> services/</a:t>
            </a:r>
            <a:r>
              <a:rPr lang="fr-FR" dirty="0" err="1"/>
              <a:t>kubernetes-bootcamp</a:t>
            </a:r>
            <a:endParaRPr lang="fr-FR" dirty="0"/>
          </a:p>
          <a:p>
            <a:r>
              <a:rPr lang="fr-FR" dirty="0" err="1"/>
              <a:t>minikube</a:t>
            </a:r>
            <a:r>
              <a:rPr lang="fr-FR" dirty="0"/>
              <a:t> service </a:t>
            </a:r>
            <a:r>
              <a:rPr lang="fr-FR" dirty="0" err="1"/>
              <a:t>kubernetes-bootcamp</a:t>
            </a:r>
            <a:r>
              <a:rPr lang="fr-FR" dirty="0"/>
              <a:t> --url</a:t>
            </a:r>
          </a:p>
        </p:txBody>
      </p:sp>
    </p:spTree>
    <p:extLst>
      <p:ext uri="{BB962C8B-B14F-4D97-AF65-F5344CB8AC3E}">
        <p14:creationId xmlns:p14="http://schemas.microsoft.com/office/powerpoint/2010/main" val="11170820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8ABF7-3EED-0641-5D64-E8D1DB94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des étiquettes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F7252A-82D1-1897-F7C4-B13092446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describe</a:t>
            </a:r>
            <a:r>
              <a:rPr lang="fr-FR" dirty="0"/>
              <a:t> </a:t>
            </a:r>
            <a:r>
              <a:rPr lang="fr-FR" dirty="0" err="1"/>
              <a:t>deployment</a:t>
            </a:r>
            <a:endParaRPr lang="fr-FR" dirty="0"/>
          </a:p>
          <a:p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pods</a:t>
            </a:r>
            <a:r>
              <a:rPr lang="fr-FR" dirty="0"/>
              <a:t> -l app=</a:t>
            </a:r>
            <a:r>
              <a:rPr lang="fr-FR" dirty="0" err="1"/>
              <a:t>kubernetes-bootcamp</a:t>
            </a:r>
            <a:endParaRPr lang="fr-FR" dirty="0"/>
          </a:p>
          <a:p>
            <a:r>
              <a:rPr lang="fr-FR" dirty="0" err="1"/>
              <a:t>kubectl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services -l app=</a:t>
            </a:r>
            <a:r>
              <a:rPr lang="fr-FR" dirty="0" err="1"/>
              <a:t>kubernetes-bootcamp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98400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4B3A56-903C-8434-A274-15C689C1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Scaling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3BD6C2-454C-4739-D612-B6A8E53B4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536504" cy="5040560"/>
          </a:xfrm>
        </p:spPr>
        <p:txBody>
          <a:bodyPr/>
          <a:lstStyle/>
          <a:p>
            <a:r>
              <a:rPr lang="fr-FR" dirty="0"/>
              <a:t>Le déploiement n'a créé qu'un seul </a:t>
            </a:r>
            <a:r>
              <a:rPr lang="fr-FR" dirty="0" err="1"/>
              <a:t>pod</a:t>
            </a:r>
            <a:r>
              <a:rPr lang="fr-FR" dirty="0"/>
              <a:t> pour exécuter notre application</a:t>
            </a:r>
          </a:p>
          <a:p>
            <a:r>
              <a:rPr lang="fr-FR" dirty="0"/>
              <a:t>Lorsque le trafic augmente, nous devrons faire évoluer l'application pour répondre à la demande des utilisateurs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D92142-6182-0876-86AB-BEDC1DA10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7" y="1380821"/>
            <a:ext cx="4427984" cy="467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17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59144-EB63-FEF2-9B89-DD41FEF9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Scaling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F0FED9-BA78-430C-5842-68DA0F4D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mise à l'échelle d'un déploiement garantit que de nouveaux </a:t>
            </a:r>
            <a:r>
              <a:rPr lang="fr-FR" dirty="0" err="1"/>
              <a:t>pods</a:t>
            </a:r>
            <a:r>
              <a:rPr lang="fr-FR" dirty="0"/>
              <a:t> sont créés et planifiés sur des nœuds avec des ressources disponibles</a:t>
            </a:r>
          </a:p>
          <a:p>
            <a:r>
              <a:rPr lang="fr-FR" dirty="0"/>
              <a:t>La mise à l'échelle augmente le nombre de </a:t>
            </a:r>
            <a:r>
              <a:rPr lang="fr-FR" dirty="0" err="1"/>
              <a:t>pods</a:t>
            </a:r>
            <a:r>
              <a:rPr lang="fr-FR" dirty="0"/>
              <a:t> jusqu'au nouvel état souhaité</a:t>
            </a:r>
          </a:p>
          <a:p>
            <a:r>
              <a:rPr lang="fr-FR" dirty="0"/>
              <a:t>La mise à l'échelle vers zéro est également possible et elle mettra fin à tous les </a:t>
            </a:r>
            <a:r>
              <a:rPr lang="fr-FR" dirty="0" err="1"/>
              <a:t>pods</a:t>
            </a:r>
            <a:r>
              <a:rPr lang="fr-FR" dirty="0"/>
              <a:t> du déploiement spécifié.</a:t>
            </a:r>
          </a:p>
        </p:txBody>
      </p:sp>
    </p:spTree>
    <p:extLst>
      <p:ext uri="{BB962C8B-B14F-4D97-AF65-F5344CB8AC3E}">
        <p14:creationId xmlns:p14="http://schemas.microsoft.com/office/powerpoint/2010/main" val="42387608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D2826A-FE24-E6FE-855E-E9D56EEE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Scaling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FEF635-844E-A0A6-556C-BC2B9A6DB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L'exécution de plusieurs instances d'une application nécessite un moyen de distribuer le trafic à chacune d'entre elles</a:t>
            </a:r>
          </a:p>
          <a:p>
            <a:r>
              <a:rPr lang="fr-FR" dirty="0"/>
              <a:t>Les services disposent d'un équilibreur de charge intégré (NLB) qui distribuera le trafic réseau à tous les </a:t>
            </a:r>
            <a:r>
              <a:rPr lang="fr-FR" dirty="0" err="1"/>
              <a:t>pods</a:t>
            </a:r>
            <a:r>
              <a:rPr lang="fr-FR" dirty="0"/>
              <a:t> d'un déploiement exposé</a:t>
            </a:r>
          </a:p>
          <a:p>
            <a:r>
              <a:rPr lang="fr-FR" dirty="0"/>
              <a:t>Les services surveilleront en permanence les </a:t>
            </a:r>
            <a:r>
              <a:rPr lang="fr-FR" dirty="0" err="1"/>
              <a:t>pods</a:t>
            </a:r>
            <a:r>
              <a:rPr lang="fr-FR" dirty="0"/>
              <a:t> en cours d'exécution à l'aide de points de terminaison, afin de garantir que le trafic est envoyé uniquement aux </a:t>
            </a:r>
            <a:r>
              <a:rPr lang="fr-FR" dirty="0" err="1"/>
              <a:t>pods</a:t>
            </a:r>
            <a:r>
              <a:rPr lang="fr-FR" dirty="0"/>
              <a:t> disponibles.</a:t>
            </a:r>
          </a:p>
        </p:txBody>
      </p:sp>
    </p:spTree>
    <p:extLst>
      <p:ext uri="{BB962C8B-B14F-4D97-AF65-F5344CB8AC3E}">
        <p14:creationId xmlns:p14="http://schemas.microsoft.com/office/powerpoint/2010/main" val="11235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C16E0-CD3B-4A8D-974A-432B09A7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ReplicaSet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C90E9B-940E-1F1C-EDEC-58C832397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ReplicaSet</a:t>
            </a:r>
            <a:endParaRPr lang="fr-FR" sz="2400" dirty="0"/>
          </a:p>
          <a:p>
            <a:pPr lvl="1"/>
            <a:r>
              <a:rPr lang="fr-FR" sz="2000" dirty="0" err="1"/>
              <a:t>kubectl</a:t>
            </a:r>
            <a:r>
              <a:rPr lang="fr-FR" sz="2000" dirty="0"/>
              <a:t> </a:t>
            </a:r>
            <a:r>
              <a:rPr lang="fr-FR" sz="2000" dirty="0" err="1"/>
              <a:t>get</a:t>
            </a:r>
            <a:r>
              <a:rPr lang="fr-FR" sz="2000" dirty="0"/>
              <a:t> </a:t>
            </a:r>
            <a:r>
              <a:rPr lang="fr-FR" sz="2000" dirty="0" err="1"/>
              <a:t>rs</a:t>
            </a:r>
            <a:endParaRPr lang="fr-FR" sz="2000" dirty="0"/>
          </a:p>
          <a:p>
            <a:pPr lvl="1"/>
            <a:r>
              <a:rPr lang="fr-FR" sz="2000" dirty="0"/>
              <a:t>Par défaut 1 réplique</a:t>
            </a:r>
          </a:p>
          <a:p>
            <a:r>
              <a:rPr lang="fr-FR" sz="2400" dirty="0"/>
              <a:t>Le service doit avoir le type </a:t>
            </a:r>
            <a:r>
              <a:rPr lang="fr-FR" sz="2400" dirty="0" err="1"/>
              <a:t>LoadBalancer</a:t>
            </a:r>
            <a:endParaRPr lang="fr-FR" sz="2400" dirty="0"/>
          </a:p>
          <a:p>
            <a:pPr lvl="1"/>
            <a:r>
              <a:rPr lang="en-US" sz="2000" dirty="0" err="1"/>
              <a:t>kubectl</a:t>
            </a:r>
            <a:r>
              <a:rPr lang="en-US" sz="2000" dirty="0"/>
              <a:t> delete service -l app=</a:t>
            </a:r>
            <a:r>
              <a:rPr lang="en-US" sz="2000" dirty="0" err="1"/>
              <a:t>kubernetes</a:t>
            </a:r>
            <a:r>
              <a:rPr lang="en-US" sz="2000" dirty="0"/>
              <a:t>-bootcamp</a:t>
            </a:r>
            <a:endParaRPr lang="fr-FR" sz="2000" dirty="0"/>
          </a:p>
          <a:p>
            <a:pPr lvl="1"/>
            <a:r>
              <a:rPr lang="fr-FR" sz="2000" dirty="0" err="1"/>
              <a:t>kubectl</a:t>
            </a:r>
            <a:r>
              <a:rPr lang="fr-FR" sz="2000" dirty="0"/>
              <a:t> expose </a:t>
            </a:r>
            <a:r>
              <a:rPr lang="fr-FR" sz="2000" dirty="0" err="1"/>
              <a:t>deployment</a:t>
            </a:r>
            <a:r>
              <a:rPr lang="fr-FR" sz="2000" dirty="0"/>
              <a:t>/</a:t>
            </a:r>
            <a:r>
              <a:rPr lang="fr-FR" sz="2000" dirty="0" err="1"/>
              <a:t>kubernetes-bootcamp</a:t>
            </a:r>
            <a:r>
              <a:rPr lang="fr-FR" sz="2000" dirty="0"/>
              <a:t> --type="</a:t>
            </a:r>
            <a:r>
              <a:rPr lang="fr-FR" sz="2000" dirty="0" err="1"/>
              <a:t>LoadBalancer</a:t>
            </a:r>
            <a:r>
              <a:rPr lang="fr-FR" sz="2000" dirty="0"/>
              <a:t>" --port 8080</a:t>
            </a:r>
          </a:p>
          <a:p>
            <a:r>
              <a:rPr lang="fr-FR" sz="2400" dirty="0" err="1"/>
              <a:t>Scaling</a:t>
            </a:r>
            <a:endParaRPr lang="fr-FR" sz="2400" dirty="0"/>
          </a:p>
          <a:p>
            <a:pPr lvl="1"/>
            <a:r>
              <a:rPr lang="en-US" sz="2000" dirty="0" err="1"/>
              <a:t>kubectl</a:t>
            </a:r>
            <a:r>
              <a:rPr lang="en-US" sz="2000" dirty="0"/>
              <a:t> scale deployments/</a:t>
            </a:r>
            <a:r>
              <a:rPr lang="en-US" sz="2000" dirty="0" err="1"/>
              <a:t>kubernetes</a:t>
            </a:r>
            <a:r>
              <a:rPr lang="en-US" sz="2000" dirty="0"/>
              <a:t>-bootcamp --replicas=4</a:t>
            </a:r>
            <a:endParaRPr lang="fr-FR" sz="2000" dirty="0"/>
          </a:p>
          <a:p>
            <a:pPr lvl="1"/>
            <a:r>
              <a:rPr lang="en-US" sz="2000" dirty="0" err="1"/>
              <a:t>kubectl</a:t>
            </a:r>
            <a:r>
              <a:rPr lang="en-US" sz="2000" dirty="0"/>
              <a:t> get pods -o wide</a:t>
            </a:r>
          </a:p>
          <a:p>
            <a:r>
              <a:rPr lang="en-US" sz="2400" dirty="0" err="1"/>
              <a:t>Réduction</a:t>
            </a:r>
            <a:endParaRPr lang="en-US" sz="2400" dirty="0"/>
          </a:p>
          <a:p>
            <a:pPr lvl="1"/>
            <a:r>
              <a:rPr lang="en-US" sz="2000" dirty="0" err="1"/>
              <a:t>kubectl</a:t>
            </a:r>
            <a:r>
              <a:rPr lang="en-US" sz="2000" dirty="0"/>
              <a:t> scale deployments/</a:t>
            </a:r>
            <a:r>
              <a:rPr lang="en-US" sz="2000" dirty="0" err="1"/>
              <a:t>kubernetes</a:t>
            </a:r>
            <a:r>
              <a:rPr lang="en-US" sz="2000" dirty="0"/>
              <a:t>-bootcamp --replicas=2</a:t>
            </a:r>
            <a:endParaRPr lang="fr-FR" sz="2000" dirty="0"/>
          </a:p>
          <a:p>
            <a:pPr lvl="1"/>
            <a:endParaRPr lang="fr-FR" sz="20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10327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D155AE-C02B-D275-5DAC-B979299B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à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3DBD90-7B46-E81D-2881-08B916F1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utilisateurs s'attendent à ce que les applications soient disponibles à tout moment et les développeurs doivent déployer de nouvelles versions de ces applications plusieurs fois par jour</a:t>
            </a:r>
          </a:p>
          <a:p>
            <a:r>
              <a:rPr lang="fr-FR" dirty="0"/>
              <a:t>Cela se fait à l'aide de mises à jour progressives</a:t>
            </a:r>
          </a:p>
          <a:p>
            <a:pPr lvl="1"/>
            <a:r>
              <a:rPr lang="fr-FR" dirty="0"/>
              <a:t>Une mise à jour progressive permet à une mise à jour de déploiement d'avoir lieu sans aucun temps d'arrêt</a:t>
            </a:r>
          </a:p>
          <a:p>
            <a:pPr lvl="1"/>
            <a:r>
              <a:rPr lang="fr-FR" dirty="0"/>
              <a:t>Pour ce faire, elle remplace progressivement les </a:t>
            </a:r>
            <a:r>
              <a:rPr lang="fr-FR" dirty="0" err="1"/>
              <a:t>pods</a:t>
            </a:r>
            <a:r>
              <a:rPr lang="fr-FR" dirty="0"/>
              <a:t> actuels par de nouveaux</a:t>
            </a:r>
          </a:p>
          <a:p>
            <a:pPr lvl="1"/>
            <a:r>
              <a:rPr lang="fr-FR" dirty="0" err="1"/>
              <a:t>kubectl</a:t>
            </a:r>
            <a:r>
              <a:rPr lang="fr-FR" dirty="0"/>
              <a:t> set image </a:t>
            </a:r>
            <a:r>
              <a:rPr lang="fr-FR" dirty="0" err="1"/>
              <a:t>deployments</a:t>
            </a:r>
            <a:r>
              <a:rPr lang="fr-FR" dirty="0"/>
              <a:t>/</a:t>
            </a:r>
            <a:r>
              <a:rPr lang="fr-FR" dirty="0" err="1"/>
              <a:t>kubernetes-bootcamp</a:t>
            </a:r>
            <a:r>
              <a:rPr lang="fr-FR" dirty="0"/>
              <a:t> </a:t>
            </a:r>
            <a:r>
              <a:rPr lang="fr-FR" dirty="0" err="1"/>
              <a:t>kubernetes-bootcamp</a:t>
            </a:r>
            <a:r>
              <a:rPr lang="fr-FR" dirty="0"/>
              <a:t>=docker.io/</a:t>
            </a:r>
            <a:r>
              <a:rPr lang="fr-FR" dirty="0" err="1"/>
              <a:t>jocatalin</a:t>
            </a:r>
            <a:r>
              <a:rPr lang="fr-FR" dirty="0"/>
              <a:t>/kubernetes-bootcamp:v2</a:t>
            </a:r>
          </a:p>
        </p:txBody>
      </p:sp>
    </p:spTree>
    <p:extLst>
      <p:ext uri="{BB962C8B-B14F-4D97-AF65-F5344CB8AC3E}">
        <p14:creationId xmlns:p14="http://schemas.microsoft.com/office/powerpoint/2010/main" val="4210590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AB89AD-D147-ADCD-285F-59DFB6BC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YAML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353AC1-CD70-3E85-CF27-9EFF4FAC7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5400600" cy="5040560"/>
          </a:xfrm>
        </p:spPr>
        <p:txBody>
          <a:bodyPr/>
          <a:lstStyle/>
          <a:p>
            <a:r>
              <a:rPr lang="fr-FR" dirty="0"/>
              <a:t>Il est possible de scripter le </a:t>
            </a:r>
            <a:r>
              <a:rPr lang="fr-FR" dirty="0" err="1"/>
              <a:t>deployment</a:t>
            </a:r>
            <a:r>
              <a:rPr lang="fr-FR" dirty="0"/>
              <a:t> dans .</a:t>
            </a:r>
            <a:r>
              <a:rPr lang="fr-FR" dirty="0" err="1"/>
              <a:t>yml</a:t>
            </a:r>
            <a:endParaRPr lang="fr-FR" dirty="0"/>
          </a:p>
          <a:p>
            <a:pPr lvl="1"/>
            <a:r>
              <a:rPr lang="fr-FR" dirty="0"/>
              <a:t>Comme docker-compose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create -f </a:t>
            </a:r>
            <a:r>
              <a:rPr lang="en-US" dirty="0" err="1"/>
              <a:t>deployment.yml</a:t>
            </a:r>
            <a:endParaRPr lang="fr-FR" dirty="0"/>
          </a:p>
          <a:p>
            <a:r>
              <a:rPr lang="fr-FR" dirty="0"/>
              <a:t>Il est possible de générer le YAML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get deploy </a:t>
            </a:r>
            <a:r>
              <a:rPr lang="fr-FR" dirty="0" err="1"/>
              <a:t>kubernetes-bootcamp</a:t>
            </a:r>
            <a:r>
              <a:rPr lang="en-US" dirty="0"/>
              <a:t> -o </a:t>
            </a:r>
            <a:r>
              <a:rPr lang="en-US" dirty="0" err="1"/>
              <a:t>yaml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2F5CCAD-BE8B-3FC5-D374-E94DFF8BC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694" y="1689605"/>
            <a:ext cx="3181794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E57BF-DAD3-F8FC-63F1-0761D599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0411D7-30D3-346E-49F4-DE75BBF0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Avec les services Web modernes, les utilisateurs s'attendent à ce que les applications soient disponibles 24 heures sur 24, 7 jours sur 7</a:t>
            </a:r>
          </a:p>
          <a:p>
            <a:r>
              <a:rPr lang="fr-FR" dirty="0"/>
              <a:t>Les développeurs prévoient de déployer de nouvelles versions de ces applications plusieurs fois par jour</a:t>
            </a:r>
          </a:p>
          <a:p>
            <a:r>
              <a:rPr lang="fr-FR" dirty="0"/>
              <a:t>La conteneurisation aide les progiciels à atteindre ces objectifs</a:t>
            </a:r>
            <a:endParaRPr lang="fr-FR" dirty="0">
              <a:solidFill>
                <a:srgbClr val="222222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666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0D298-A2F3-2B87-B7BF-A601CAA6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Ingress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0568A4B-5341-5A75-C2A1-343738603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390" y="2561240"/>
            <a:ext cx="8202170" cy="2743583"/>
          </a:xfrm>
        </p:spPr>
      </p:pic>
    </p:spTree>
    <p:extLst>
      <p:ext uri="{BB962C8B-B14F-4D97-AF65-F5344CB8AC3E}">
        <p14:creationId xmlns:p14="http://schemas.microsoft.com/office/powerpoint/2010/main" val="8862965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DBCC6-B443-816E-B0D0-A660914F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Docker-compose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6828A2-9A0A-CBF6-AFC4-879CAAFD1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Docker-compose et </a:t>
            </a:r>
            <a:r>
              <a:rPr lang="fr-FR" dirty="0" err="1"/>
              <a:t>Kubernetes</a:t>
            </a:r>
            <a:r>
              <a:rPr lang="fr-FR" dirty="0"/>
              <a:t> sont concurrents</a:t>
            </a:r>
          </a:p>
          <a:p>
            <a:pPr lvl="1"/>
            <a:r>
              <a:rPr lang="fr-FR" dirty="0"/>
              <a:t>Tous ce que sait faire docker-compose, k8s sait le faire</a:t>
            </a:r>
          </a:p>
          <a:p>
            <a:pPr lvl="1"/>
            <a:r>
              <a:rPr lang="fr-FR" dirty="0"/>
              <a:t>L’inverse n’est pas vrai</a:t>
            </a:r>
          </a:p>
          <a:p>
            <a:pPr lvl="1"/>
            <a:r>
              <a:rPr lang="fr-FR" dirty="0"/>
              <a:t>Docker est bien plus simple</a:t>
            </a:r>
          </a:p>
        </p:txBody>
      </p:sp>
    </p:spTree>
    <p:extLst>
      <p:ext uri="{BB962C8B-B14F-4D97-AF65-F5344CB8AC3E}">
        <p14:creationId xmlns:p14="http://schemas.microsoft.com/office/powerpoint/2010/main" val="2236438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CCC2E5-5512-5469-B713-2439FC46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Kompose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519778-20E5-57A5-6FD5-397942C2E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Migration docker-compose =&gt; K8s</a:t>
            </a:r>
          </a:p>
          <a:p>
            <a:r>
              <a:rPr lang="fr-FR" dirty="0" err="1"/>
              <a:t>Kompose</a:t>
            </a:r>
            <a:r>
              <a:rPr lang="fr-FR" dirty="0"/>
              <a:t> </a:t>
            </a:r>
            <a:r>
              <a:rPr lang="fr-FR" dirty="0" err="1"/>
              <a:t>convert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99449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6EDD1-AD9F-15A3-4719-0C960513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Volumes persistants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787CB8-C845-951A-2547-E255AE987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créer un répertoire partagé sur le host et donc persistant au </a:t>
            </a:r>
            <a:r>
              <a:rPr lang="fr-FR" dirty="0" err="1"/>
              <a:t>pod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8314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574ECC-9EF0-47C5-B898-C2484C36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Ingress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CE1461-93BC-1248-CA0C-1FDE0B648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Rendez votre service réseau HTTPS disponible à l'aide d'un mécanisme de configuration prenant en charge les protocoles, qui comprend les concepts Web tels que les URI, les noms d'hôtes, les chemins, </a:t>
            </a:r>
            <a:r>
              <a:rPr lang="fr-FR" dirty="0" err="1"/>
              <a:t>etc</a:t>
            </a:r>
            <a:endParaRPr lang="fr-FR" dirty="0"/>
          </a:p>
          <a:p>
            <a:r>
              <a:rPr lang="fr-FR" dirty="0"/>
              <a:t>Le concept </a:t>
            </a:r>
            <a:r>
              <a:rPr lang="fr-FR" dirty="0" err="1"/>
              <a:t>Ingress</a:t>
            </a:r>
            <a:r>
              <a:rPr lang="fr-FR" dirty="0"/>
              <a:t> vous permet de mapper le trafic vers différents backends en fonction des règles que vous définissez via l'API </a:t>
            </a:r>
            <a:r>
              <a:rPr lang="fr-FR" dirty="0" err="1"/>
              <a:t>Kubernetes</a:t>
            </a:r>
            <a:endParaRPr lang="fr-FR" dirty="0"/>
          </a:p>
          <a:p>
            <a:r>
              <a:rPr lang="fr-FR" dirty="0"/>
              <a:t>Surcouche des reverse-</a:t>
            </a:r>
            <a:r>
              <a:rPr lang="fr-FR" dirty="0" err="1"/>
              <a:t>proxies</a:t>
            </a:r>
            <a:r>
              <a:rPr lang="fr-FR" dirty="0"/>
              <a:t> de NGINX tout en étant compatible NLB</a:t>
            </a:r>
          </a:p>
        </p:txBody>
      </p:sp>
    </p:spTree>
    <p:extLst>
      <p:ext uri="{BB962C8B-B14F-4D97-AF65-F5344CB8AC3E}">
        <p14:creationId xmlns:p14="http://schemas.microsoft.com/office/powerpoint/2010/main" val="138356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FE197-A565-6946-0A3C-3A3C1364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Kubernetes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15C4AD-6BDF-4E70-B42B-992B7C062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Kubernetes</a:t>
            </a:r>
            <a:r>
              <a:rPr lang="fr-FR" dirty="0"/>
              <a:t> vous aide à vous assurer que ces applications conteneurisées s'exécutent où et quand vous le souhaitez, et les aide à trouver les ressources et les outils dont elles ont besoin pour travaille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131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27034-9C3D-8BE1-D80B-52E96080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BCE14C-5855-A76E-6491-D9B84AF19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Kubernetes</a:t>
            </a:r>
            <a:r>
              <a:rPr lang="fr-FR" dirty="0"/>
              <a:t> est surtout utile pour la gestion d'un nombre significatif de conteneurs docker</a:t>
            </a:r>
          </a:p>
        </p:txBody>
      </p:sp>
    </p:spTree>
    <p:extLst>
      <p:ext uri="{BB962C8B-B14F-4D97-AF65-F5344CB8AC3E}">
        <p14:creationId xmlns:p14="http://schemas.microsoft.com/office/powerpoint/2010/main" val="190809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9E6C92-093E-3B1A-44EB-2270DD14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D4D72-BF15-7BCB-A31C-99561763C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Déploiement</a:t>
            </a:r>
          </a:p>
          <a:p>
            <a:pPr lvl="1"/>
            <a:r>
              <a:rPr lang="fr-FR" dirty="0"/>
              <a:t>Déploiements de conteneurs, automatisation de cette étape, en simplifiant les paramétrages</a:t>
            </a:r>
          </a:p>
          <a:p>
            <a:r>
              <a:rPr lang="fr-FR" dirty="0"/>
              <a:t>NLB (Network </a:t>
            </a:r>
            <a:r>
              <a:rPr lang="fr-FR" dirty="0" err="1"/>
              <a:t>Load</a:t>
            </a:r>
            <a:r>
              <a:rPr lang="fr-FR" dirty="0"/>
              <a:t> Balancing)</a:t>
            </a:r>
          </a:p>
          <a:p>
            <a:pPr lvl="1"/>
            <a:r>
              <a:rPr lang="fr-FR" dirty="0"/>
              <a:t>Équilibrage de charge, répartition du trafic réseau entre les conteneurs pour équilibrer la charge</a:t>
            </a:r>
          </a:p>
          <a:p>
            <a:r>
              <a:rPr lang="fr-FR" dirty="0"/>
              <a:t>State Management</a:t>
            </a:r>
          </a:p>
          <a:p>
            <a:pPr lvl="1"/>
            <a:r>
              <a:rPr lang="fr-FR" dirty="0"/>
              <a:t>Gestion de l’état, quasi inutile sur les applications modernes </a:t>
            </a:r>
            <a:r>
              <a:rPr lang="fr-FR" dirty="0" err="1"/>
              <a:t>stateless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272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8EDAF-0A01-FBF9-AAF7-5C18F617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A5AFA1-EC64-8014-D58D-0A8CFAED1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Auto-réparation</a:t>
            </a:r>
          </a:p>
          <a:p>
            <a:pPr lvl="1"/>
            <a:r>
              <a:rPr lang="fr-FR" dirty="0"/>
              <a:t>Surveillance temps réel de l’état des applications, avec redémarrage automatique des conteneurs en échec, lancement ou arrêt des services en fonction des politiques définies</a:t>
            </a:r>
          </a:p>
          <a:p>
            <a:r>
              <a:rPr lang="fr-FR" dirty="0"/>
              <a:t>Découverte de services</a:t>
            </a:r>
          </a:p>
          <a:p>
            <a:pPr lvl="1"/>
            <a:r>
              <a:rPr lang="fr-FR" dirty="0"/>
              <a:t>Attribution des adresses IP aux conteneurs, attribution de noms DNS uniques pour un groupe de conteneurs, utilise uniquement sur des très grosses applications</a:t>
            </a:r>
          </a:p>
          <a:p>
            <a:r>
              <a:rPr lang="fr-FR" dirty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17085553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4202</TotalTime>
  <Words>2241</Words>
  <Application>Microsoft Office PowerPoint</Application>
  <PresentationFormat>Affichage à l'écran (4:3)</PresentationFormat>
  <Paragraphs>252</Paragraphs>
  <Slides>54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59" baseType="lpstr">
      <vt:lpstr>Arial</vt:lpstr>
      <vt:lpstr>Monotype Sorts</vt:lpstr>
      <vt:lpstr>open sans</vt:lpstr>
      <vt:lpstr>Times New Roman</vt:lpstr>
      <vt:lpstr>cvc</vt:lpstr>
      <vt:lpstr>Présentation PowerPoint</vt:lpstr>
      <vt:lpstr>DevOps</vt:lpstr>
      <vt:lpstr>Wiki Kubernetes</vt:lpstr>
      <vt:lpstr>Orchestration</vt:lpstr>
      <vt:lpstr>Attentes</vt:lpstr>
      <vt:lpstr>Kubernetes</vt:lpstr>
      <vt:lpstr>Docker</vt:lpstr>
      <vt:lpstr>Les outils</vt:lpstr>
      <vt:lpstr>Les outils</vt:lpstr>
      <vt:lpstr>Les modules de base</vt:lpstr>
      <vt:lpstr>Minikube</vt:lpstr>
      <vt:lpstr>kubectl</vt:lpstr>
      <vt:lpstr>Création d’un cluster</vt:lpstr>
      <vt:lpstr>Cluster</vt:lpstr>
      <vt:lpstr>Déploiement</vt:lpstr>
      <vt:lpstr>Pod</vt:lpstr>
      <vt:lpstr>Afficher les deployments</vt:lpstr>
      <vt:lpstr>Afficher les pods</vt:lpstr>
      <vt:lpstr>Commandes</vt:lpstr>
      <vt:lpstr>Service</vt:lpstr>
      <vt:lpstr>Création du service</vt:lpstr>
      <vt:lpstr>Afficher les services</vt:lpstr>
      <vt:lpstr>Plugins</vt:lpstr>
      <vt:lpstr>Image docker locale</vt:lpstr>
      <vt:lpstr>Pods avancé</vt:lpstr>
      <vt:lpstr>Logic Host</vt:lpstr>
      <vt:lpstr>Unité atomique</vt:lpstr>
      <vt:lpstr>Node</vt:lpstr>
      <vt:lpstr>Kubelet</vt:lpstr>
      <vt:lpstr>Node</vt:lpstr>
      <vt:lpstr>Débogage des nodes</vt:lpstr>
      <vt:lpstr>ReplicaSet</vt:lpstr>
      <vt:lpstr>ReplicaSet</vt:lpstr>
      <vt:lpstr>Services</vt:lpstr>
      <vt:lpstr>Services</vt:lpstr>
      <vt:lpstr>ClusterIP</vt:lpstr>
      <vt:lpstr>NodePort</vt:lpstr>
      <vt:lpstr>LoadBalancer</vt:lpstr>
      <vt:lpstr>Services et labels</vt:lpstr>
      <vt:lpstr>Services et labels</vt:lpstr>
      <vt:lpstr>Labels</vt:lpstr>
      <vt:lpstr>Exemple complet</vt:lpstr>
      <vt:lpstr>Utilisation des étiquettes</vt:lpstr>
      <vt:lpstr>Scaling</vt:lpstr>
      <vt:lpstr>Scaling</vt:lpstr>
      <vt:lpstr>Scaling</vt:lpstr>
      <vt:lpstr>ReplicaSet</vt:lpstr>
      <vt:lpstr>Mise à jour</vt:lpstr>
      <vt:lpstr>YAML</vt:lpstr>
      <vt:lpstr>Ingress</vt:lpstr>
      <vt:lpstr>Docker-compose</vt:lpstr>
      <vt:lpstr>Kompose</vt:lpstr>
      <vt:lpstr>Volumes persistants</vt:lpstr>
      <vt:lpstr>Ingress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260</cp:revision>
  <dcterms:created xsi:type="dcterms:W3CDTF">2000-04-10T19:33:12Z</dcterms:created>
  <dcterms:modified xsi:type="dcterms:W3CDTF">2024-09-09T16:44:46Z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