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4"/>
  </p:notesMasterIdLst>
  <p:handoutMasterIdLst>
    <p:handoutMasterId r:id="rId25"/>
  </p:handoutMasterIdLst>
  <p:sldIdLst>
    <p:sldId id="264" r:id="rId2"/>
    <p:sldId id="266" r:id="rId3"/>
    <p:sldId id="269" r:id="rId4"/>
    <p:sldId id="273" r:id="rId5"/>
    <p:sldId id="275" r:id="rId6"/>
    <p:sldId id="274" r:id="rId7"/>
    <p:sldId id="270" r:id="rId8"/>
    <p:sldId id="276" r:id="rId9"/>
    <p:sldId id="285" r:id="rId10"/>
    <p:sldId id="284" r:id="rId11"/>
    <p:sldId id="286" r:id="rId12"/>
    <p:sldId id="277" r:id="rId13"/>
    <p:sldId id="278" r:id="rId14"/>
    <p:sldId id="265" r:id="rId15"/>
    <p:sldId id="279" r:id="rId16"/>
    <p:sldId id="280" r:id="rId17"/>
    <p:sldId id="287" r:id="rId18"/>
    <p:sldId id="271" r:id="rId19"/>
    <p:sldId id="282" r:id="rId20"/>
    <p:sldId id="281" r:id="rId21"/>
    <p:sldId id="283" r:id="rId22"/>
    <p:sldId id="272" r:id="rId23"/>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8" d="100"/>
          <a:sy n="78" d="100"/>
        </p:scale>
        <p:origin x="15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2462" y="-128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GIT</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Conflits</a:t>
            </a:r>
          </a:p>
          <a:p>
            <a:pPr eaLnBrk="1" hangingPunct="1"/>
            <a:r>
              <a:rPr lang="fr-FR" altLang="fr-FR" dirty="0"/>
              <a:t>Erreurs</a:t>
            </a:r>
          </a:p>
        </p:txBody>
      </p:sp>
      <p:sp>
        <p:nvSpPr>
          <p:cNvPr id="3" name="ZoneTexte 2"/>
          <p:cNvSpPr txBox="1"/>
          <p:nvPr/>
        </p:nvSpPr>
        <p:spPr>
          <a:xfrm>
            <a:off x="4094945" y="2040032"/>
            <a:ext cx="954107" cy="646331"/>
          </a:xfrm>
          <a:prstGeom prst="rect">
            <a:avLst/>
          </a:prstGeom>
          <a:noFill/>
        </p:spPr>
        <p:txBody>
          <a:bodyPr wrap="none" rtlCol="0">
            <a:spAutoFit/>
          </a:bodyPr>
          <a:lstStyle/>
          <a:p>
            <a:r>
              <a:rPr lang="fr-FR" sz="3600" dirty="0"/>
              <a:t>GIT</a:t>
            </a:r>
          </a:p>
        </p:txBody>
      </p:sp>
      <p:pic>
        <p:nvPicPr>
          <p:cNvPr id="5" name="Image 4">
            <a:extLst>
              <a:ext uri="{FF2B5EF4-FFF2-40B4-BE49-F238E27FC236}">
                <a16:creationId xmlns:a16="http://schemas.microsoft.com/office/drawing/2014/main" id="{951C17EA-13B4-E3DD-38BE-251229BF58F9}"/>
              </a:ext>
            </a:extLst>
          </p:cNvPr>
          <p:cNvPicPr>
            <a:picLocks noChangeAspect="1"/>
          </p:cNvPicPr>
          <p:nvPr/>
        </p:nvPicPr>
        <p:blipFill>
          <a:blip r:embed="rId2"/>
          <a:stretch>
            <a:fillRect/>
          </a:stretch>
        </p:blipFill>
        <p:spPr>
          <a:xfrm>
            <a:off x="3104943" y="1866746"/>
            <a:ext cx="2934109" cy="11050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BB6C5E-A8A4-6DE9-03B2-AA67147F37E3}"/>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9634E68B-AF6D-BEB2-5B1D-2F33B3F44816}"/>
              </a:ext>
            </a:extLst>
          </p:cNvPr>
          <p:cNvSpPr>
            <a:spLocks noGrp="1"/>
          </p:cNvSpPr>
          <p:nvPr>
            <p:ph idx="1"/>
          </p:nvPr>
        </p:nvSpPr>
        <p:spPr/>
        <p:txBody>
          <a:bodyPr/>
          <a:lstStyle/>
          <a:p>
            <a:r>
              <a:rPr lang="fr-FR" dirty="0"/>
              <a:t>Git reset commit –hard</a:t>
            </a:r>
          </a:p>
          <a:p>
            <a:pPr lvl="1"/>
            <a:r>
              <a:rPr lang="fr-FR" dirty="0"/>
              <a:t>commit = HEAD ou HEAD~ pour le dernier commit</a:t>
            </a:r>
          </a:p>
          <a:p>
            <a:pPr lvl="1"/>
            <a:r>
              <a:rPr lang="fr-FR" dirty="0"/>
              <a:t>commit = commit = </a:t>
            </a:r>
            <a:r>
              <a:rPr lang="fr-FR" dirty="0" err="1"/>
              <a:t>Héxadécimal</a:t>
            </a:r>
            <a:endParaRPr lang="fr-FR" dirty="0"/>
          </a:p>
          <a:p>
            <a:r>
              <a:rPr lang="fr-FR" dirty="0"/>
              <a:t>Cette commande permet de revenir à n'importe quel commit mais en oubliant absolument tout ce qu'il s'est passé après !</a:t>
            </a:r>
          </a:p>
          <a:p>
            <a:pPr lvl="1"/>
            <a:r>
              <a:rPr lang="fr-FR" dirty="0"/>
              <a:t>Danger</a:t>
            </a:r>
          </a:p>
          <a:p>
            <a:pPr lvl="1"/>
            <a:r>
              <a:rPr lang="fr-FR" dirty="0"/>
              <a:t>Cette utilisation de    git reset constitue une manière simple d'annuler des changements qui n'ont pas encore été partagés  </a:t>
            </a:r>
          </a:p>
        </p:txBody>
      </p:sp>
    </p:spTree>
    <p:extLst>
      <p:ext uri="{BB962C8B-B14F-4D97-AF65-F5344CB8AC3E}">
        <p14:creationId xmlns:p14="http://schemas.microsoft.com/office/powerpoint/2010/main" val="4187390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872D8A-FBF2-EA0F-6F67-7BD1EF24EDE2}"/>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A03B20EE-9521-D41F-1C90-1222910807FA}"/>
              </a:ext>
            </a:extLst>
          </p:cNvPr>
          <p:cNvSpPr>
            <a:spLocks noGrp="1"/>
          </p:cNvSpPr>
          <p:nvPr>
            <p:ph idx="1"/>
          </p:nvPr>
        </p:nvSpPr>
        <p:spPr/>
        <p:txBody>
          <a:bodyPr/>
          <a:lstStyle/>
          <a:p>
            <a:r>
              <a:rPr lang="fr-FR" dirty="0"/>
              <a:t>Mixed</a:t>
            </a:r>
          </a:p>
          <a:p>
            <a:pPr lvl="1"/>
            <a:r>
              <a:rPr lang="fr-FR" dirty="0"/>
              <a:t>Le git reset --mixed va permettre de revenir juste après votre dernier commit ou le commit spécifié, sans supprimer vos modifications en cours</a:t>
            </a:r>
          </a:p>
          <a:p>
            <a:pPr lvl="1"/>
            <a:r>
              <a:rPr lang="fr-FR" dirty="0"/>
              <a:t>Il permet aussi, dans le cas de fichiers indexés mais pas encore </a:t>
            </a:r>
            <a:r>
              <a:rPr lang="fr-FR" dirty="0" err="1"/>
              <a:t>commités</a:t>
            </a:r>
            <a:r>
              <a:rPr lang="fr-FR" dirty="0"/>
              <a:t>, de désindexer les fichiers</a:t>
            </a:r>
          </a:p>
          <a:p>
            <a:r>
              <a:rPr lang="fr-FR" dirty="0"/>
              <a:t>Par défaut dans git reset HEAD~</a:t>
            </a:r>
          </a:p>
          <a:p>
            <a:pPr lvl="1"/>
            <a:r>
              <a:rPr lang="fr-FR" dirty="0"/>
              <a:t>Si on ne corrige pas le problème entraine une erreur au </a:t>
            </a:r>
            <a:r>
              <a:rPr lang="fr-FR"/>
              <a:t>prochaine commit + push</a:t>
            </a:r>
            <a:endParaRPr lang="fr-FR" dirty="0"/>
          </a:p>
        </p:txBody>
      </p:sp>
    </p:spTree>
    <p:extLst>
      <p:ext uri="{BB962C8B-B14F-4D97-AF65-F5344CB8AC3E}">
        <p14:creationId xmlns:p14="http://schemas.microsoft.com/office/powerpoint/2010/main" val="1599702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92E3B-804D-FCFA-AE96-53315311EC7E}"/>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66F7FFBD-6930-7E08-D64A-BDEF2F37D669}"/>
              </a:ext>
            </a:extLst>
          </p:cNvPr>
          <p:cNvSpPr>
            <a:spLocks noGrp="1"/>
          </p:cNvSpPr>
          <p:nvPr>
            <p:ph idx="1"/>
          </p:nvPr>
        </p:nvSpPr>
        <p:spPr/>
        <p:txBody>
          <a:bodyPr/>
          <a:lstStyle/>
          <a:p>
            <a:r>
              <a:rPr lang="fr-FR" dirty="0"/>
              <a:t>Cas complexe : annulation sur la branche main et déplacement des fichiers sur une autre branche</a:t>
            </a:r>
          </a:p>
          <a:p>
            <a:pPr lvl="1"/>
            <a:r>
              <a:rPr lang="fr-FR" dirty="0"/>
              <a:t>git log</a:t>
            </a:r>
          </a:p>
          <a:p>
            <a:pPr lvl="2"/>
            <a:r>
              <a:rPr lang="fr-FR" dirty="0"/>
              <a:t>Noter ca83a6df</a:t>
            </a:r>
          </a:p>
          <a:p>
            <a:pPr lvl="1"/>
            <a:r>
              <a:rPr lang="fr-FR" dirty="0"/>
              <a:t>git reset --hard HEAD</a:t>
            </a:r>
          </a:p>
          <a:p>
            <a:pPr lvl="1"/>
            <a:r>
              <a:rPr lang="fr-FR" dirty="0"/>
              <a:t>git </a:t>
            </a:r>
            <a:r>
              <a:rPr lang="fr-FR" dirty="0" err="1"/>
              <a:t>branch</a:t>
            </a:r>
            <a:r>
              <a:rPr lang="fr-FR" dirty="0"/>
              <a:t> </a:t>
            </a:r>
            <a:r>
              <a:rPr lang="fr-FR" dirty="0" err="1"/>
              <a:t>brancheCommit</a:t>
            </a:r>
            <a:endParaRPr lang="fr-FR" dirty="0"/>
          </a:p>
          <a:p>
            <a:pPr lvl="1"/>
            <a:r>
              <a:rPr lang="fr-FR" dirty="0"/>
              <a:t>git </a:t>
            </a:r>
            <a:r>
              <a:rPr lang="fr-FR" dirty="0" err="1"/>
              <a:t>checkout</a:t>
            </a:r>
            <a:r>
              <a:rPr lang="fr-FR" dirty="0"/>
              <a:t> </a:t>
            </a:r>
            <a:r>
              <a:rPr lang="fr-FR" dirty="0" err="1"/>
              <a:t>brancheCommit</a:t>
            </a:r>
            <a:endParaRPr lang="fr-FR" dirty="0"/>
          </a:p>
          <a:p>
            <a:pPr lvl="1"/>
            <a:r>
              <a:rPr lang="fr-FR" dirty="0"/>
              <a:t>git reset --hard ca83a6df</a:t>
            </a:r>
          </a:p>
          <a:p>
            <a:pPr lvl="1"/>
            <a:r>
              <a:rPr lang="fr-FR" dirty="0"/>
              <a:t>Ceci applique le commit sur la nouvelle branche</a:t>
            </a:r>
          </a:p>
        </p:txBody>
      </p:sp>
    </p:spTree>
    <p:extLst>
      <p:ext uri="{BB962C8B-B14F-4D97-AF65-F5344CB8AC3E}">
        <p14:creationId xmlns:p14="http://schemas.microsoft.com/office/powerpoint/2010/main" val="4001655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B6C963-DB76-3DF7-FFBB-5F637E77E432}"/>
              </a:ext>
            </a:extLst>
          </p:cNvPr>
          <p:cNvSpPr>
            <a:spLocks noGrp="1"/>
          </p:cNvSpPr>
          <p:nvPr>
            <p:ph type="title"/>
          </p:nvPr>
        </p:nvSpPr>
        <p:spPr/>
        <p:txBody>
          <a:bodyPr/>
          <a:lstStyle/>
          <a:p>
            <a:r>
              <a:rPr lang="fr-FR" dirty="0"/>
              <a:t>Mauvais message de commit</a:t>
            </a:r>
          </a:p>
        </p:txBody>
      </p:sp>
      <p:sp>
        <p:nvSpPr>
          <p:cNvPr id="3" name="Espace réservé du contenu 2">
            <a:extLst>
              <a:ext uri="{FF2B5EF4-FFF2-40B4-BE49-F238E27FC236}">
                <a16:creationId xmlns:a16="http://schemas.microsoft.com/office/drawing/2014/main" id="{28D47F11-E40F-2257-2338-DE9F822D787C}"/>
              </a:ext>
            </a:extLst>
          </p:cNvPr>
          <p:cNvSpPr>
            <a:spLocks noGrp="1"/>
          </p:cNvSpPr>
          <p:nvPr>
            <p:ph idx="1"/>
          </p:nvPr>
        </p:nvSpPr>
        <p:spPr/>
        <p:txBody>
          <a:bodyPr/>
          <a:lstStyle/>
          <a:p>
            <a:r>
              <a:rPr lang="fr-FR" dirty="0"/>
              <a:t>Attention ! Cette commande va fonctionner pour le dernier commit réalisé !</a:t>
            </a:r>
          </a:p>
          <a:p>
            <a:r>
              <a:rPr lang="fr-FR" dirty="0"/>
              <a:t>Lorsque l'on travaille sur un projet avec Git, il est très important de marquer correctement les modifications effectuées dans le message descriptif. Cependant, si vous faites une erreur dans l'un de vos messages de commit, il est possible de changer le message après coup</a:t>
            </a:r>
          </a:p>
          <a:p>
            <a:pPr lvl="1"/>
            <a:r>
              <a:rPr lang="fr-FR" dirty="0"/>
              <a:t>git commit --</a:t>
            </a:r>
            <a:r>
              <a:rPr lang="fr-FR" dirty="0" err="1"/>
              <a:t>amend</a:t>
            </a:r>
            <a:r>
              <a:rPr lang="fr-FR" dirty="0"/>
              <a:t> -m "Nouveau message de commit"</a:t>
            </a:r>
          </a:p>
        </p:txBody>
      </p:sp>
    </p:spTree>
    <p:extLst>
      <p:ext uri="{BB962C8B-B14F-4D97-AF65-F5344CB8AC3E}">
        <p14:creationId xmlns:p14="http://schemas.microsoft.com/office/powerpoint/2010/main" val="903590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16B92B-6629-822F-010F-E4EDE5AEA628}"/>
              </a:ext>
            </a:extLst>
          </p:cNvPr>
          <p:cNvSpPr>
            <a:spLocks noGrp="1"/>
          </p:cNvSpPr>
          <p:nvPr>
            <p:ph type="title"/>
          </p:nvPr>
        </p:nvSpPr>
        <p:spPr/>
        <p:txBody>
          <a:bodyPr/>
          <a:lstStyle/>
          <a:p>
            <a:r>
              <a:rPr lang="fr-FR" dirty="0"/>
              <a:t>Conflits</a:t>
            </a:r>
          </a:p>
        </p:txBody>
      </p:sp>
      <p:sp>
        <p:nvSpPr>
          <p:cNvPr id="3" name="Espace réservé du contenu 2">
            <a:extLst>
              <a:ext uri="{FF2B5EF4-FFF2-40B4-BE49-F238E27FC236}">
                <a16:creationId xmlns:a16="http://schemas.microsoft.com/office/drawing/2014/main" id="{296BD12E-E0B5-CEB3-4562-F1D682CA0692}"/>
              </a:ext>
            </a:extLst>
          </p:cNvPr>
          <p:cNvSpPr>
            <a:spLocks noGrp="1"/>
          </p:cNvSpPr>
          <p:nvPr>
            <p:ph idx="1"/>
          </p:nvPr>
        </p:nvSpPr>
        <p:spPr/>
        <p:txBody>
          <a:bodyPr/>
          <a:lstStyle/>
          <a:p>
            <a:r>
              <a:rPr lang="fr-FR" dirty="0"/>
              <a:t>Parfois Git rencontre des erreurs</a:t>
            </a:r>
          </a:p>
          <a:p>
            <a:r>
              <a:rPr lang="fr-FR" dirty="0"/>
              <a:t>Pas de panique ! Git explique les erreurs</a:t>
            </a:r>
          </a:p>
          <a:p>
            <a:r>
              <a:rPr lang="fr-FR" dirty="0"/>
              <a:t>Bien lire les messages d'erreur</a:t>
            </a:r>
          </a:p>
          <a:p>
            <a:r>
              <a:rPr lang="fr-FR" dirty="0"/>
              <a:t>Bien plus facile à faire sur un IDE</a:t>
            </a:r>
          </a:p>
          <a:p>
            <a:pPr lvl="1"/>
            <a:r>
              <a:rPr lang="fr-FR" dirty="0"/>
              <a:t>Possibilité d'accepter les changements distants, locaux, ou manuels</a:t>
            </a:r>
          </a:p>
        </p:txBody>
      </p:sp>
      <p:pic>
        <p:nvPicPr>
          <p:cNvPr id="5" name="Image 4">
            <a:extLst>
              <a:ext uri="{FF2B5EF4-FFF2-40B4-BE49-F238E27FC236}">
                <a16:creationId xmlns:a16="http://schemas.microsoft.com/office/drawing/2014/main" id="{E9A311E2-3B44-850F-E344-B2AB9B173E0F}"/>
              </a:ext>
            </a:extLst>
          </p:cNvPr>
          <p:cNvPicPr>
            <a:picLocks noChangeAspect="1"/>
          </p:cNvPicPr>
          <p:nvPr/>
        </p:nvPicPr>
        <p:blipFill>
          <a:blip r:embed="rId2"/>
          <a:stretch>
            <a:fillRect/>
          </a:stretch>
        </p:blipFill>
        <p:spPr>
          <a:xfrm>
            <a:off x="-9463" y="4837302"/>
            <a:ext cx="9144000" cy="1215843"/>
          </a:xfrm>
          <a:prstGeom prst="rect">
            <a:avLst/>
          </a:prstGeom>
        </p:spPr>
      </p:pic>
    </p:spTree>
    <p:extLst>
      <p:ext uri="{BB962C8B-B14F-4D97-AF65-F5344CB8AC3E}">
        <p14:creationId xmlns:p14="http://schemas.microsoft.com/office/powerpoint/2010/main" val="4104011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5C3F06-3C02-ACEB-45E7-F23BBF6B6DA0}"/>
              </a:ext>
            </a:extLst>
          </p:cNvPr>
          <p:cNvSpPr>
            <a:spLocks noGrp="1"/>
          </p:cNvSpPr>
          <p:nvPr>
            <p:ph type="title"/>
          </p:nvPr>
        </p:nvSpPr>
        <p:spPr/>
        <p:txBody>
          <a:bodyPr/>
          <a:lstStyle/>
          <a:p>
            <a:r>
              <a:rPr lang="fr-FR" dirty="0"/>
              <a:t>Création d'un conflit</a:t>
            </a:r>
          </a:p>
        </p:txBody>
      </p:sp>
      <p:sp>
        <p:nvSpPr>
          <p:cNvPr id="3" name="Espace réservé du contenu 2">
            <a:extLst>
              <a:ext uri="{FF2B5EF4-FFF2-40B4-BE49-F238E27FC236}">
                <a16:creationId xmlns:a16="http://schemas.microsoft.com/office/drawing/2014/main" id="{FB643138-6F25-27F4-1020-B0E2C9BB9DDF}"/>
              </a:ext>
            </a:extLst>
          </p:cNvPr>
          <p:cNvSpPr>
            <a:spLocks noGrp="1"/>
          </p:cNvSpPr>
          <p:nvPr>
            <p:ph idx="1"/>
          </p:nvPr>
        </p:nvSpPr>
        <p:spPr/>
        <p:txBody>
          <a:bodyPr/>
          <a:lstStyle/>
          <a:p>
            <a:r>
              <a:rPr lang="fr-FR" dirty="0"/>
              <a:t>Exemple</a:t>
            </a:r>
          </a:p>
          <a:p>
            <a:pPr lvl="1"/>
            <a:r>
              <a:rPr lang="fr-FR" dirty="0"/>
              <a:t>Création d'un fichier avec un contenu</a:t>
            </a:r>
          </a:p>
          <a:p>
            <a:pPr lvl="1"/>
            <a:r>
              <a:rPr lang="fr-FR" dirty="0"/>
              <a:t>git </a:t>
            </a:r>
            <a:r>
              <a:rPr lang="fr-FR" dirty="0" err="1"/>
              <a:t>add</a:t>
            </a:r>
            <a:r>
              <a:rPr lang="fr-FR" dirty="0"/>
              <a:t> *</a:t>
            </a:r>
          </a:p>
          <a:p>
            <a:pPr lvl="1"/>
            <a:r>
              <a:rPr lang="fr-FR" dirty="0"/>
              <a:t>git commit</a:t>
            </a:r>
          </a:p>
          <a:p>
            <a:pPr lvl="1"/>
            <a:r>
              <a:rPr lang="fr-FR" dirty="0"/>
              <a:t>git push</a:t>
            </a:r>
          </a:p>
          <a:p>
            <a:pPr lvl="1"/>
            <a:r>
              <a:rPr lang="fr-FR" dirty="0"/>
              <a:t>sur </a:t>
            </a:r>
            <a:r>
              <a:rPr lang="fr-FR" dirty="0" err="1"/>
              <a:t>github</a:t>
            </a:r>
            <a:r>
              <a:rPr lang="fr-FR" dirty="0"/>
              <a:t> modifier le fichier et </a:t>
            </a:r>
            <a:r>
              <a:rPr lang="fr-FR" dirty="0" err="1"/>
              <a:t>commiter</a:t>
            </a:r>
            <a:endParaRPr lang="fr-FR" dirty="0"/>
          </a:p>
          <a:p>
            <a:pPr lvl="1"/>
            <a:r>
              <a:rPr lang="fr-FR" dirty="0"/>
              <a:t>modifier le fichier en local</a:t>
            </a:r>
          </a:p>
          <a:p>
            <a:pPr lvl="1"/>
            <a:r>
              <a:rPr lang="fr-FR" dirty="0"/>
              <a:t>git commit</a:t>
            </a:r>
          </a:p>
          <a:p>
            <a:pPr lvl="1"/>
            <a:r>
              <a:rPr lang="fr-FR" dirty="0"/>
              <a:t>git push</a:t>
            </a:r>
          </a:p>
        </p:txBody>
      </p:sp>
      <p:pic>
        <p:nvPicPr>
          <p:cNvPr id="5" name="Image 4">
            <a:extLst>
              <a:ext uri="{FF2B5EF4-FFF2-40B4-BE49-F238E27FC236}">
                <a16:creationId xmlns:a16="http://schemas.microsoft.com/office/drawing/2014/main" id="{EC03069E-0778-8819-99FF-D501F32B790C}"/>
              </a:ext>
            </a:extLst>
          </p:cNvPr>
          <p:cNvPicPr>
            <a:picLocks noChangeAspect="1"/>
          </p:cNvPicPr>
          <p:nvPr/>
        </p:nvPicPr>
        <p:blipFill>
          <a:blip r:embed="rId2"/>
          <a:stretch>
            <a:fillRect/>
          </a:stretch>
        </p:blipFill>
        <p:spPr>
          <a:xfrm>
            <a:off x="2195736" y="5295254"/>
            <a:ext cx="6824082" cy="1577056"/>
          </a:xfrm>
          <a:prstGeom prst="rect">
            <a:avLst/>
          </a:prstGeom>
        </p:spPr>
      </p:pic>
    </p:spTree>
    <p:extLst>
      <p:ext uri="{BB962C8B-B14F-4D97-AF65-F5344CB8AC3E}">
        <p14:creationId xmlns:p14="http://schemas.microsoft.com/office/powerpoint/2010/main" val="4245278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24F466-13DC-D1B7-90A4-6CAD0E3975EF}"/>
              </a:ext>
            </a:extLst>
          </p:cNvPr>
          <p:cNvSpPr>
            <a:spLocks noGrp="1"/>
          </p:cNvSpPr>
          <p:nvPr>
            <p:ph type="title"/>
          </p:nvPr>
        </p:nvSpPr>
        <p:spPr/>
        <p:txBody>
          <a:bodyPr/>
          <a:lstStyle/>
          <a:p>
            <a:r>
              <a:rPr lang="fr-FR" dirty="0"/>
              <a:t>Résolution du conflit</a:t>
            </a:r>
          </a:p>
        </p:txBody>
      </p:sp>
      <p:sp>
        <p:nvSpPr>
          <p:cNvPr id="3" name="Espace réservé du contenu 2">
            <a:extLst>
              <a:ext uri="{FF2B5EF4-FFF2-40B4-BE49-F238E27FC236}">
                <a16:creationId xmlns:a16="http://schemas.microsoft.com/office/drawing/2014/main" id="{7B8B3205-EEED-0F35-316D-870DF49FC18D}"/>
              </a:ext>
            </a:extLst>
          </p:cNvPr>
          <p:cNvSpPr>
            <a:spLocks noGrp="1"/>
          </p:cNvSpPr>
          <p:nvPr>
            <p:ph idx="1"/>
          </p:nvPr>
        </p:nvSpPr>
        <p:spPr/>
        <p:txBody>
          <a:bodyPr/>
          <a:lstStyle/>
          <a:p>
            <a:r>
              <a:rPr lang="fr-FR" dirty="0"/>
              <a:t>Le message d'erreur est clair</a:t>
            </a:r>
          </a:p>
          <a:p>
            <a:pPr lvl="1"/>
            <a:r>
              <a:rPr lang="fr-FR" dirty="0"/>
              <a:t>git pull</a:t>
            </a:r>
          </a:p>
          <a:p>
            <a:pPr lvl="1"/>
            <a:r>
              <a:rPr lang="fr-FR" dirty="0"/>
              <a:t>tentative d'auto merge</a:t>
            </a:r>
          </a:p>
          <a:p>
            <a:pPr lvl="1"/>
            <a:r>
              <a:rPr lang="fr-FR" dirty="0"/>
              <a:t>si échec</a:t>
            </a:r>
          </a:p>
          <a:p>
            <a:pPr lvl="1"/>
            <a:r>
              <a:rPr lang="fr-FR" dirty="0"/>
              <a:t>git diff</a:t>
            </a:r>
          </a:p>
          <a:p>
            <a:pPr lvl="1"/>
            <a:r>
              <a:rPr lang="fr-FR" dirty="0"/>
              <a:t>git reset HEAD ou git reset --hard HEAD~2</a:t>
            </a:r>
          </a:p>
          <a:p>
            <a:pPr lvl="1"/>
            <a:r>
              <a:rPr lang="fr-FR" dirty="0"/>
              <a:t>git pull</a:t>
            </a:r>
          </a:p>
        </p:txBody>
      </p:sp>
    </p:spTree>
    <p:extLst>
      <p:ext uri="{BB962C8B-B14F-4D97-AF65-F5344CB8AC3E}">
        <p14:creationId xmlns:p14="http://schemas.microsoft.com/office/powerpoint/2010/main" val="3885520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6A874-7816-BAFB-1B98-2B050FB6A4EE}"/>
              </a:ext>
            </a:extLst>
          </p:cNvPr>
          <p:cNvSpPr>
            <a:spLocks noGrp="1"/>
          </p:cNvSpPr>
          <p:nvPr>
            <p:ph type="title"/>
          </p:nvPr>
        </p:nvSpPr>
        <p:spPr/>
        <p:txBody>
          <a:bodyPr/>
          <a:lstStyle/>
          <a:p>
            <a:r>
              <a:rPr lang="fr-FR" dirty="0"/>
              <a:t>Résolution du conflit</a:t>
            </a:r>
          </a:p>
        </p:txBody>
      </p:sp>
      <p:sp>
        <p:nvSpPr>
          <p:cNvPr id="3" name="Espace réservé du contenu 2">
            <a:extLst>
              <a:ext uri="{FF2B5EF4-FFF2-40B4-BE49-F238E27FC236}">
                <a16:creationId xmlns:a16="http://schemas.microsoft.com/office/drawing/2014/main" id="{2FB4E247-1C5F-738D-A708-E4FE0825A4F5}"/>
              </a:ext>
            </a:extLst>
          </p:cNvPr>
          <p:cNvSpPr>
            <a:spLocks noGrp="1"/>
          </p:cNvSpPr>
          <p:nvPr>
            <p:ph idx="1"/>
          </p:nvPr>
        </p:nvSpPr>
        <p:spPr/>
        <p:txBody>
          <a:bodyPr/>
          <a:lstStyle/>
          <a:p>
            <a:r>
              <a:rPr lang="fr-FR" dirty="0"/>
              <a:t>Il existe d'autre solution avec git </a:t>
            </a:r>
            <a:r>
              <a:rPr lang="fr-FR" dirty="0" err="1"/>
              <a:t>fetch</a:t>
            </a:r>
            <a:endParaRPr lang="fr-FR" dirty="0"/>
          </a:p>
          <a:p>
            <a:pPr lvl="1"/>
            <a:r>
              <a:rPr lang="en-US" dirty="0"/>
              <a:t>git fetch</a:t>
            </a:r>
          </a:p>
          <a:p>
            <a:pPr lvl="1"/>
            <a:r>
              <a:rPr lang="en-US" dirty="0"/>
              <a:t>git reset --hard HEAD</a:t>
            </a:r>
          </a:p>
          <a:p>
            <a:pPr lvl="1"/>
            <a:r>
              <a:rPr lang="en-US" dirty="0"/>
              <a:t>git merge</a:t>
            </a:r>
            <a:endParaRPr lang="fr-FR" dirty="0"/>
          </a:p>
          <a:p>
            <a:pPr lvl="1"/>
            <a:r>
              <a:rPr lang="fr-FR" dirty="0"/>
              <a:t>Ouvrir le fichier problématique et corriger</a:t>
            </a:r>
          </a:p>
          <a:p>
            <a:pPr lvl="1"/>
            <a:r>
              <a:rPr lang="fr-FR" dirty="0"/>
              <a:t>git </a:t>
            </a:r>
            <a:r>
              <a:rPr lang="fr-FR" dirty="0" err="1"/>
              <a:t>add</a:t>
            </a:r>
            <a:endParaRPr lang="fr-FR" dirty="0"/>
          </a:p>
          <a:p>
            <a:pPr lvl="1"/>
            <a:r>
              <a:rPr lang="fr-FR" dirty="0"/>
              <a:t>git commit</a:t>
            </a:r>
          </a:p>
          <a:p>
            <a:pPr lvl="2"/>
            <a:r>
              <a:rPr lang="fr-FR" dirty="0"/>
              <a:t>Message d'avertissement</a:t>
            </a:r>
          </a:p>
          <a:p>
            <a:pPr lvl="1"/>
            <a:r>
              <a:rPr lang="fr-FR" dirty="0"/>
              <a:t>git push</a:t>
            </a:r>
          </a:p>
          <a:p>
            <a:pPr lvl="1"/>
            <a:r>
              <a:rPr lang="fr-FR" dirty="0"/>
              <a:t>Même problématique lors de la fusion de branches</a:t>
            </a:r>
          </a:p>
        </p:txBody>
      </p:sp>
    </p:spTree>
    <p:extLst>
      <p:ext uri="{BB962C8B-B14F-4D97-AF65-F5344CB8AC3E}">
        <p14:creationId xmlns:p14="http://schemas.microsoft.com/office/powerpoint/2010/main" val="2063355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0EC95E-7298-1777-DC04-1C4433E4AF1F}"/>
              </a:ext>
            </a:extLst>
          </p:cNvPr>
          <p:cNvSpPr>
            <a:spLocks noGrp="1"/>
          </p:cNvSpPr>
          <p:nvPr>
            <p:ph type="title"/>
          </p:nvPr>
        </p:nvSpPr>
        <p:spPr/>
        <p:txBody>
          <a:bodyPr/>
          <a:lstStyle/>
          <a:p>
            <a:r>
              <a:rPr lang="fr-FR" dirty="0"/>
              <a:t>Erreur après push</a:t>
            </a:r>
          </a:p>
        </p:txBody>
      </p:sp>
      <p:sp>
        <p:nvSpPr>
          <p:cNvPr id="3" name="Espace réservé du contenu 2">
            <a:extLst>
              <a:ext uri="{FF2B5EF4-FFF2-40B4-BE49-F238E27FC236}">
                <a16:creationId xmlns:a16="http://schemas.microsoft.com/office/drawing/2014/main" id="{7DBA0353-CD48-955D-E3EE-B291E30599B8}"/>
              </a:ext>
            </a:extLst>
          </p:cNvPr>
          <p:cNvSpPr>
            <a:spLocks noGrp="1"/>
          </p:cNvSpPr>
          <p:nvPr>
            <p:ph idx="1"/>
          </p:nvPr>
        </p:nvSpPr>
        <p:spPr/>
        <p:txBody>
          <a:bodyPr/>
          <a:lstStyle/>
          <a:p>
            <a:r>
              <a:rPr lang="fr-FR" dirty="0"/>
              <a:t>C'est le cas le plus délicat</a:t>
            </a:r>
          </a:p>
          <a:p>
            <a:r>
              <a:rPr lang="fr-FR" dirty="0"/>
              <a:t>Tout push devrait être fait après des tests unitaires</a:t>
            </a:r>
          </a:p>
        </p:txBody>
      </p:sp>
    </p:spTree>
    <p:extLst>
      <p:ext uri="{BB962C8B-B14F-4D97-AF65-F5344CB8AC3E}">
        <p14:creationId xmlns:p14="http://schemas.microsoft.com/office/powerpoint/2010/main" val="372022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7EC911-9486-BB4E-82B1-C80C5E960663}"/>
              </a:ext>
            </a:extLst>
          </p:cNvPr>
          <p:cNvSpPr>
            <a:spLocks noGrp="1"/>
          </p:cNvSpPr>
          <p:nvPr>
            <p:ph type="title"/>
          </p:nvPr>
        </p:nvSpPr>
        <p:spPr/>
        <p:txBody>
          <a:bodyPr/>
          <a:lstStyle/>
          <a:p>
            <a:r>
              <a:rPr lang="fr-FR" dirty="0" err="1"/>
              <a:t>Revert</a:t>
            </a:r>
            <a:endParaRPr lang="fr-FR" dirty="0"/>
          </a:p>
        </p:txBody>
      </p:sp>
      <p:sp>
        <p:nvSpPr>
          <p:cNvPr id="3" name="Espace réservé du contenu 2">
            <a:extLst>
              <a:ext uri="{FF2B5EF4-FFF2-40B4-BE49-F238E27FC236}">
                <a16:creationId xmlns:a16="http://schemas.microsoft.com/office/drawing/2014/main" id="{E6D7E41E-027F-377C-BF57-C38DC2E60EC8}"/>
              </a:ext>
            </a:extLst>
          </p:cNvPr>
          <p:cNvSpPr>
            <a:spLocks noGrp="1"/>
          </p:cNvSpPr>
          <p:nvPr>
            <p:ph idx="1"/>
          </p:nvPr>
        </p:nvSpPr>
        <p:spPr/>
        <p:txBody>
          <a:bodyPr/>
          <a:lstStyle/>
          <a:p>
            <a:r>
              <a:rPr lang="fr-FR" dirty="0"/>
              <a:t>Il est possible d'annuler son commit public avec la commande git </a:t>
            </a:r>
            <a:r>
              <a:rPr lang="fr-FR" dirty="0" err="1"/>
              <a:t>revert</a:t>
            </a:r>
            <a:endParaRPr lang="fr-FR" dirty="0"/>
          </a:p>
          <a:p>
            <a:r>
              <a:rPr lang="fr-FR" dirty="0"/>
              <a:t>L'opération </a:t>
            </a:r>
            <a:r>
              <a:rPr lang="fr-FR" dirty="0" err="1"/>
              <a:t>revert</a:t>
            </a:r>
            <a:r>
              <a:rPr lang="fr-FR" dirty="0"/>
              <a:t> annule un commit en créant un nouveau commit</a:t>
            </a:r>
          </a:p>
          <a:p>
            <a:pPr lvl="1"/>
            <a:r>
              <a:rPr lang="fr-FR" dirty="0"/>
              <a:t>C'est une méthode sûre pour annuler des changements, car elle ne risque pas de réécrire l'historique du commit</a:t>
            </a:r>
          </a:p>
          <a:p>
            <a:pPr lvl="1"/>
            <a:r>
              <a:rPr lang="fr-FR" dirty="0"/>
              <a:t>git </a:t>
            </a:r>
            <a:r>
              <a:rPr lang="fr-FR" dirty="0" err="1"/>
              <a:t>revert</a:t>
            </a:r>
            <a:r>
              <a:rPr lang="fr-FR" dirty="0"/>
              <a:t> HEAD </a:t>
            </a:r>
          </a:p>
          <a:p>
            <a:pPr lvl="1"/>
            <a:r>
              <a:rPr lang="fr-FR" dirty="0"/>
              <a:t>HEAD^ sur les anciennes version</a:t>
            </a:r>
          </a:p>
        </p:txBody>
      </p:sp>
    </p:spTree>
    <p:extLst>
      <p:ext uri="{BB962C8B-B14F-4D97-AF65-F5344CB8AC3E}">
        <p14:creationId xmlns:p14="http://schemas.microsoft.com/office/powerpoint/2010/main" val="79527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DDA7A2-C406-AD77-ABF4-248E7C7B035E}"/>
              </a:ext>
            </a:extLst>
          </p:cNvPr>
          <p:cNvSpPr>
            <a:spLocks noGrp="1"/>
          </p:cNvSpPr>
          <p:nvPr>
            <p:ph type="title"/>
          </p:nvPr>
        </p:nvSpPr>
        <p:spPr/>
        <p:txBody>
          <a:bodyPr/>
          <a:lstStyle/>
          <a:p>
            <a:r>
              <a:rPr lang="fr-FR" dirty="0"/>
              <a:t>Erreurs</a:t>
            </a:r>
          </a:p>
        </p:txBody>
      </p:sp>
      <p:sp>
        <p:nvSpPr>
          <p:cNvPr id="3" name="Espace réservé du contenu 2">
            <a:extLst>
              <a:ext uri="{FF2B5EF4-FFF2-40B4-BE49-F238E27FC236}">
                <a16:creationId xmlns:a16="http://schemas.microsoft.com/office/drawing/2014/main" id="{8E18C4C5-E357-A826-ED10-E00F7CFDB8BB}"/>
              </a:ext>
            </a:extLst>
          </p:cNvPr>
          <p:cNvSpPr>
            <a:spLocks noGrp="1"/>
          </p:cNvSpPr>
          <p:nvPr>
            <p:ph idx="1"/>
          </p:nvPr>
        </p:nvSpPr>
        <p:spPr/>
        <p:txBody>
          <a:bodyPr/>
          <a:lstStyle/>
          <a:p>
            <a:r>
              <a:rPr lang="fr-FR" dirty="0"/>
              <a:t>Git est un outil merveilleux, mais on a vite fait de créer une branche alors qu’on ne le souhaitait pas, de modifier la branche principale ou encore d’oublier des fichiers dans ses </a:t>
            </a:r>
            <a:r>
              <a:rPr lang="fr-FR" dirty="0" err="1"/>
              <a:t>commits</a:t>
            </a:r>
            <a:endParaRPr lang="fr-FR" dirty="0"/>
          </a:p>
          <a:p>
            <a:r>
              <a:rPr lang="fr-FR" dirty="0"/>
              <a:t>Mais ne vous inquiétez pas, nous allons voir ensemble que toutes ces petites erreurs ne sont pas difficiles à corriger avec les bonnes techniques.</a:t>
            </a:r>
          </a:p>
        </p:txBody>
      </p:sp>
    </p:spTree>
    <p:extLst>
      <p:ext uri="{BB962C8B-B14F-4D97-AF65-F5344CB8AC3E}">
        <p14:creationId xmlns:p14="http://schemas.microsoft.com/office/powerpoint/2010/main" val="1474394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0A34E3-63D6-E425-C108-F3B660274FBB}"/>
              </a:ext>
            </a:extLst>
          </p:cNvPr>
          <p:cNvSpPr>
            <a:spLocks noGrp="1"/>
          </p:cNvSpPr>
          <p:nvPr>
            <p:ph type="title"/>
          </p:nvPr>
        </p:nvSpPr>
        <p:spPr/>
        <p:txBody>
          <a:bodyPr/>
          <a:lstStyle/>
          <a:p>
            <a:r>
              <a:rPr lang="fr-FR" dirty="0" err="1"/>
              <a:t>Revert</a:t>
            </a:r>
            <a:endParaRPr lang="fr-FR" dirty="0"/>
          </a:p>
        </p:txBody>
      </p:sp>
      <p:sp>
        <p:nvSpPr>
          <p:cNvPr id="3" name="Espace réservé du contenu 2">
            <a:extLst>
              <a:ext uri="{FF2B5EF4-FFF2-40B4-BE49-F238E27FC236}">
                <a16:creationId xmlns:a16="http://schemas.microsoft.com/office/drawing/2014/main" id="{B4220C7F-29B8-D914-574E-E15AAA7BF415}"/>
              </a:ext>
            </a:extLst>
          </p:cNvPr>
          <p:cNvSpPr>
            <a:spLocks noGrp="1"/>
          </p:cNvSpPr>
          <p:nvPr>
            <p:ph idx="1"/>
          </p:nvPr>
        </p:nvSpPr>
        <p:spPr/>
        <p:txBody>
          <a:bodyPr/>
          <a:lstStyle/>
          <a:p>
            <a:r>
              <a:rPr lang="fr-FR" dirty="0" err="1"/>
              <a:t>Revert</a:t>
            </a:r>
            <a:r>
              <a:rPr lang="fr-FR" dirty="0"/>
              <a:t> vs Reset</a:t>
            </a:r>
          </a:p>
          <a:p>
            <a:pPr lvl="1"/>
            <a:r>
              <a:rPr lang="fr-FR" dirty="0" err="1"/>
              <a:t>Revert</a:t>
            </a:r>
            <a:r>
              <a:rPr lang="fr-FR" dirty="0"/>
              <a:t> ajoute un commit qui annule ce dernier</a:t>
            </a:r>
          </a:p>
          <a:p>
            <a:pPr lvl="1"/>
            <a:r>
              <a:rPr lang="fr-FR" dirty="0"/>
              <a:t>git </a:t>
            </a:r>
            <a:r>
              <a:rPr lang="fr-FR" dirty="0" err="1"/>
              <a:t>revert</a:t>
            </a:r>
            <a:r>
              <a:rPr lang="fr-FR" dirty="0"/>
              <a:t>  sert à annuler des changements </a:t>
            </a:r>
            <a:r>
              <a:rPr lang="fr-FR" dirty="0" err="1"/>
              <a:t>commités</a:t>
            </a:r>
            <a:r>
              <a:rPr lang="fr-FR" dirty="0"/>
              <a:t>, tandis que git reset HEAD permet d'annuler des changements non comités</a:t>
            </a:r>
          </a:p>
          <a:p>
            <a:r>
              <a:rPr lang="fr-FR" dirty="0"/>
              <a:t>Attention un </a:t>
            </a:r>
            <a:r>
              <a:rPr lang="fr-FR" dirty="0" err="1"/>
              <a:t>revert</a:t>
            </a:r>
            <a:r>
              <a:rPr lang="fr-FR" dirty="0"/>
              <a:t> va potentiellement effacer des fichiers</a:t>
            </a:r>
          </a:p>
          <a:p>
            <a:pPr lvl="1"/>
            <a:r>
              <a:rPr lang="fr-FR" dirty="0"/>
              <a:t>Solution : </a:t>
            </a:r>
            <a:r>
              <a:rPr lang="fr-FR" dirty="0" err="1"/>
              <a:t>stash</a:t>
            </a:r>
            <a:r>
              <a:rPr lang="fr-FR" dirty="0"/>
              <a:t> avant le </a:t>
            </a:r>
            <a:r>
              <a:rPr lang="fr-FR" dirty="0" err="1"/>
              <a:t>revert</a:t>
            </a:r>
            <a:endParaRPr lang="fr-FR" dirty="0"/>
          </a:p>
        </p:txBody>
      </p:sp>
    </p:spTree>
    <p:extLst>
      <p:ext uri="{BB962C8B-B14F-4D97-AF65-F5344CB8AC3E}">
        <p14:creationId xmlns:p14="http://schemas.microsoft.com/office/powerpoint/2010/main" val="3862537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7AE7E9-F0EB-61F2-0C00-F1E4E650E941}"/>
              </a:ext>
            </a:extLst>
          </p:cNvPr>
          <p:cNvSpPr>
            <a:spLocks noGrp="1"/>
          </p:cNvSpPr>
          <p:nvPr>
            <p:ph type="title"/>
          </p:nvPr>
        </p:nvSpPr>
        <p:spPr/>
        <p:txBody>
          <a:bodyPr/>
          <a:lstStyle/>
          <a:p>
            <a:r>
              <a:rPr lang="fr-FR" dirty="0" err="1"/>
              <a:t>Revert</a:t>
            </a:r>
            <a:endParaRPr lang="fr-FR" dirty="0"/>
          </a:p>
        </p:txBody>
      </p:sp>
      <p:sp>
        <p:nvSpPr>
          <p:cNvPr id="3" name="Espace réservé du contenu 2">
            <a:extLst>
              <a:ext uri="{FF2B5EF4-FFF2-40B4-BE49-F238E27FC236}">
                <a16:creationId xmlns:a16="http://schemas.microsoft.com/office/drawing/2014/main" id="{41A9B2BD-5DF7-607B-B95F-D195DEC22194}"/>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9B7E3408-F63A-6415-6961-A66119DC60FE}"/>
              </a:ext>
            </a:extLst>
          </p:cNvPr>
          <p:cNvPicPr>
            <a:picLocks noChangeAspect="1"/>
          </p:cNvPicPr>
          <p:nvPr/>
        </p:nvPicPr>
        <p:blipFill>
          <a:blip r:embed="rId2"/>
          <a:stretch>
            <a:fillRect/>
          </a:stretch>
        </p:blipFill>
        <p:spPr>
          <a:xfrm>
            <a:off x="0" y="1340768"/>
            <a:ext cx="9153020" cy="4752528"/>
          </a:xfrm>
          <a:prstGeom prst="rect">
            <a:avLst/>
          </a:prstGeom>
        </p:spPr>
      </p:pic>
    </p:spTree>
    <p:extLst>
      <p:ext uri="{BB962C8B-B14F-4D97-AF65-F5344CB8AC3E}">
        <p14:creationId xmlns:p14="http://schemas.microsoft.com/office/powerpoint/2010/main" val="1010832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5E48FD-AE46-24C9-F354-D49ADCA4E8B8}"/>
              </a:ext>
            </a:extLst>
          </p:cNvPr>
          <p:cNvSpPr>
            <a:spLocks noGrp="1"/>
          </p:cNvSpPr>
          <p:nvPr>
            <p:ph type="title"/>
          </p:nvPr>
        </p:nvSpPr>
        <p:spPr/>
        <p:txBody>
          <a:bodyPr/>
          <a:lstStyle/>
          <a:p>
            <a:r>
              <a:rPr lang="fr-FR" dirty="0"/>
              <a:t>Erreurs sur le main </a:t>
            </a:r>
            <a:r>
              <a:rPr lang="fr-FR" dirty="0" err="1"/>
              <a:t>remote</a:t>
            </a:r>
            <a:endParaRPr lang="fr-FR" dirty="0"/>
          </a:p>
        </p:txBody>
      </p:sp>
      <p:sp>
        <p:nvSpPr>
          <p:cNvPr id="3" name="Espace réservé du contenu 2">
            <a:extLst>
              <a:ext uri="{FF2B5EF4-FFF2-40B4-BE49-F238E27FC236}">
                <a16:creationId xmlns:a16="http://schemas.microsoft.com/office/drawing/2014/main" id="{E7E21B02-7FF3-7441-4F0D-FAB86F460033}"/>
              </a:ext>
            </a:extLst>
          </p:cNvPr>
          <p:cNvSpPr>
            <a:spLocks noGrp="1"/>
          </p:cNvSpPr>
          <p:nvPr>
            <p:ph idx="1"/>
          </p:nvPr>
        </p:nvSpPr>
        <p:spPr/>
        <p:txBody>
          <a:bodyPr/>
          <a:lstStyle/>
          <a:p>
            <a:r>
              <a:rPr lang="fr-FR" dirty="0"/>
              <a:t>C'est le pire cas</a:t>
            </a:r>
          </a:p>
          <a:p>
            <a:pPr lvl="1"/>
            <a:r>
              <a:rPr lang="fr-FR" dirty="0"/>
              <a:t>Les pull </a:t>
            </a:r>
            <a:r>
              <a:rPr lang="fr-FR" dirty="0" err="1"/>
              <a:t>request</a:t>
            </a:r>
            <a:r>
              <a:rPr lang="fr-FR" dirty="0"/>
              <a:t> sont fait pour éviter cela</a:t>
            </a:r>
          </a:p>
          <a:p>
            <a:pPr lvl="1"/>
            <a:r>
              <a:rPr lang="fr-FR" dirty="0"/>
              <a:t>En général on n'annule pas le commit sur main</a:t>
            </a:r>
          </a:p>
          <a:p>
            <a:pPr lvl="1"/>
            <a:r>
              <a:rPr lang="fr-FR" dirty="0"/>
              <a:t>Il faudrait créer un nouveau commit qui corrige le bug soit manuellement soit par un </a:t>
            </a:r>
            <a:r>
              <a:rPr lang="fr-FR" dirty="0" err="1"/>
              <a:t>revert</a:t>
            </a:r>
            <a:endParaRPr lang="fr-FR" dirty="0"/>
          </a:p>
        </p:txBody>
      </p:sp>
    </p:spTree>
    <p:extLst>
      <p:ext uri="{BB962C8B-B14F-4D97-AF65-F5344CB8AC3E}">
        <p14:creationId xmlns:p14="http://schemas.microsoft.com/office/powerpoint/2010/main" val="2495307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0B35C1-11C4-3EF2-F38B-2E930936CF72}"/>
              </a:ext>
            </a:extLst>
          </p:cNvPr>
          <p:cNvSpPr>
            <a:spLocks noGrp="1"/>
          </p:cNvSpPr>
          <p:nvPr>
            <p:ph type="title"/>
          </p:nvPr>
        </p:nvSpPr>
        <p:spPr/>
        <p:txBody>
          <a:bodyPr/>
          <a:lstStyle/>
          <a:p>
            <a:r>
              <a:rPr lang="fr-FR" dirty="0"/>
              <a:t>Erreurs avant commit</a:t>
            </a:r>
          </a:p>
        </p:txBody>
      </p:sp>
      <p:sp>
        <p:nvSpPr>
          <p:cNvPr id="3" name="Espace réservé du contenu 2">
            <a:extLst>
              <a:ext uri="{FF2B5EF4-FFF2-40B4-BE49-F238E27FC236}">
                <a16:creationId xmlns:a16="http://schemas.microsoft.com/office/drawing/2014/main" id="{11D6ED4F-4845-5B4B-7807-D1F663A9CB59}"/>
              </a:ext>
            </a:extLst>
          </p:cNvPr>
          <p:cNvSpPr>
            <a:spLocks noGrp="1"/>
          </p:cNvSpPr>
          <p:nvPr>
            <p:ph idx="1"/>
          </p:nvPr>
        </p:nvSpPr>
        <p:spPr/>
        <p:txBody>
          <a:bodyPr/>
          <a:lstStyle/>
          <a:p>
            <a:r>
              <a:rPr lang="fr-FR" dirty="0"/>
              <a:t>Ce n'est pas grave, c'est facilement réversible</a:t>
            </a:r>
          </a:p>
          <a:p>
            <a:r>
              <a:rPr lang="fr-FR" dirty="0"/>
              <a:t>Un simple git </a:t>
            </a:r>
            <a:r>
              <a:rPr lang="fr-FR" dirty="0" err="1"/>
              <a:t>rm</a:t>
            </a:r>
            <a:r>
              <a:rPr lang="fr-FR" dirty="0"/>
              <a:t> devrait suffire</a:t>
            </a:r>
          </a:p>
          <a:p>
            <a:r>
              <a:rPr lang="fr-FR" dirty="0"/>
              <a:t>Pour les branches</a:t>
            </a:r>
          </a:p>
          <a:p>
            <a:pPr lvl="1"/>
            <a:r>
              <a:rPr lang="fr-FR" dirty="0"/>
              <a:t>git </a:t>
            </a:r>
            <a:r>
              <a:rPr lang="fr-FR" dirty="0" err="1"/>
              <a:t>branch</a:t>
            </a:r>
            <a:r>
              <a:rPr lang="fr-FR" dirty="0"/>
              <a:t> -d </a:t>
            </a:r>
            <a:r>
              <a:rPr lang="fr-FR" dirty="0" err="1"/>
              <a:t>brancheTest</a:t>
            </a:r>
            <a:endParaRPr lang="fr-FR" dirty="0"/>
          </a:p>
          <a:p>
            <a:pPr lvl="1"/>
            <a:r>
              <a:rPr lang="fr-FR" dirty="0"/>
              <a:t>ou –D si la branche n'est pas vide</a:t>
            </a:r>
          </a:p>
          <a:p>
            <a:pPr marL="0" indent="0">
              <a:buNone/>
            </a:pPr>
            <a:endParaRPr lang="fr-FR" dirty="0"/>
          </a:p>
        </p:txBody>
      </p:sp>
    </p:spTree>
    <p:extLst>
      <p:ext uri="{BB962C8B-B14F-4D97-AF65-F5344CB8AC3E}">
        <p14:creationId xmlns:p14="http://schemas.microsoft.com/office/powerpoint/2010/main" val="1659599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E23D6-871C-3C2D-665F-4D8C6811034C}"/>
              </a:ext>
            </a:extLst>
          </p:cNvPr>
          <p:cNvSpPr>
            <a:spLocks noGrp="1"/>
          </p:cNvSpPr>
          <p:nvPr>
            <p:ph type="title"/>
          </p:nvPr>
        </p:nvSpPr>
        <p:spPr/>
        <p:txBody>
          <a:bodyPr/>
          <a:lstStyle/>
          <a:p>
            <a:r>
              <a:rPr lang="fr-FR" dirty="0" err="1"/>
              <a:t>Stash</a:t>
            </a:r>
            <a:endParaRPr lang="fr-FR" dirty="0"/>
          </a:p>
        </p:txBody>
      </p:sp>
      <p:sp>
        <p:nvSpPr>
          <p:cNvPr id="3" name="Espace réservé du contenu 2">
            <a:extLst>
              <a:ext uri="{FF2B5EF4-FFF2-40B4-BE49-F238E27FC236}">
                <a16:creationId xmlns:a16="http://schemas.microsoft.com/office/drawing/2014/main" id="{B4A205B7-75B6-F453-7B58-90D09B622435}"/>
              </a:ext>
            </a:extLst>
          </p:cNvPr>
          <p:cNvSpPr>
            <a:spLocks noGrp="1"/>
          </p:cNvSpPr>
          <p:nvPr>
            <p:ph idx="1"/>
          </p:nvPr>
        </p:nvSpPr>
        <p:spPr/>
        <p:txBody>
          <a:bodyPr/>
          <a:lstStyle/>
          <a:p>
            <a:r>
              <a:rPr lang="fr-FR" dirty="0"/>
              <a:t>J’ai modifié la branche principale</a:t>
            </a:r>
          </a:p>
          <a:p>
            <a:r>
              <a:rPr lang="fr-FR" dirty="0"/>
              <a:t>Si vous avez modifié votre branche principale avant de créer votre branche et que vous n'avez pas fait le commit, ce n’est pas bien grave</a:t>
            </a:r>
          </a:p>
          <a:p>
            <a:r>
              <a:rPr lang="fr-FR" dirty="0"/>
              <a:t>Il vous suffit de faire un </a:t>
            </a:r>
            <a:r>
              <a:rPr lang="fr-FR" dirty="0" err="1"/>
              <a:t>stash</a:t>
            </a:r>
            <a:endParaRPr lang="fr-FR" dirty="0"/>
          </a:p>
        </p:txBody>
      </p:sp>
    </p:spTree>
    <p:extLst>
      <p:ext uri="{BB962C8B-B14F-4D97-AF65-F5344CB8AC3E}">
        <p14:creationId xmlns:p14="http://schemas.microsoft.com/office/powerpoint/2010/main" val="39883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D70E4-CCDE-F2CA-3BAE-D73CEF4F55EE}"/>
              </a:ext>
            </a:extLst>
          </p:cNvPr>
          <p:cNvSpPr>
            <a:spLocks noGrp="1"/>
          </p:cNvSpPr>
          <p:nvPr>
            <p:ph type="title"/>
          </p:nvPr>
        </p:nvSpPr>
        <p:spPr/>
        <p:txBody>
          <a:bodyPr/>
          <a:lstStyle/>
          <a:p>
            <a:r>
              <a:rPr lang="fr-FR" dirty="0" err="1"/>
              <a:t>Stash</a:t>
            </a:r>
            <a:endParaRPr lang="fr-FR" dirty="0"/>
          </a:p>
        </p:txBody>
      </p:sp>
      <p:sp>
        <p:nvSpPr>
          <p:cNvPr id="3" name="Espace réservé du contenu 2">
            <a:extLst>
              <a:ext uri="{FF2B5EF4-FFF2-40B4-BE49-F238E27FC236}">
                <a16:creationId xmlns:a16="http://schemas.microsoft.com/office/drawing/2014/main" id="{5C81AC39-E798-613D-7E97-600E9CB89FA6}"/>
              </a:ext>
            </a:extLst>
          </p:cNvPr>
          <p:cNvSpPr>
            <a:spLocks noGrp="1"/>
          </p:cNvSpPr>
          <p:nvPr>
            <p:ph idx="1"/>
          </p:nvPr>
        </p:nvSpPr>
        <p:spPr/>
        <p:txBody>
          <a:bodyPr/>
          <a:lstStyle/>
          <a:p>
            <a:r>
              <a:rPr lang="fr-FR" dirty="0"/>
              <a:t>Cas d'usage</a:t>
            </a:r>
          </a:p>
          <a:p>
            <a:pPr lvl="1"/>
            <a:r>
              <a:rPr lang="fr-FR" dirty="0"/>
              <a:t>Création d'un fichier sur main</a:t>
            </a:r>
          </a:p>
          <a:p>
            <a:pPr lvl="1"/>
            <a:r>
              <a:rPr lang="fr-FR" dirty="0"/>
              <a:t>git </a:t>
            </a:r>
            <a:r>
              <a:rPr lang="fr-FR" dirty="0" err="1"/>
              <a:t>add</a:t>
            </a:r>
            <a:r>
              <a:rPr lang="fr-FR" dirty="0"/>
              <a:t> * </a:t>
            </a:r>
          </a:p>
          <a:p>
            <a:pPr lvl="1"/>
            <a:r>
              <a:rPr lang="fr-FR" dirty="0"/>
              <a:t>git </a:t>
            </a:r>
            <a:r>
              <a:rPr lang="fr-FR" dirty="0" err="1"/>
              <a:t>status</a:t>
            </a:r>
            <a:r>
              <a:rPr lang="fr-FR" dirty="0"/>
              <a:t> (oups)</a:t>
            </a:r>
          </a:p>
          <a:p>
            <a:pPr lvl="1"/>
            <a:r>
              <a:rPr lang="fr-FR" dirty="0"/>
              <a:t>git </a:t>
            </a:r>
            <a:r>
              <a:rPr lang="fr-FR" dirty="0" err="1"/>
              <a:t>stash</a:t>
            </a:r>
            <a:r>
              <a:rPr lang="fr-FR" dirty="0"/>
              <a:t> (mis en remise)</a:t>
            </a:r>
          </a:p>
          <a:p>
            <a:pPr lvl="1"/>
            <a:r>
              <a:rPr lang="fr-FR" dirty="0"/>
              <a:t>git </a:t>
            </a:r>
            <a:r>
              <a:rPr lang="fr-FR" dirty="0" err="1"/>
              <a:t>status</a:t>
            </a:r>
            <a:r>
              <a:rPr lang="fr-FR" dirty="0"/>
              <a:t> (ouf)</a:t>
            </a:r>
          </a:p>
          <a:p>
            <a:pPr lvl="1"/>
            <a:r>
              <a:rPr lang="fr-FR" dirty="0"/>
              <a:t>git </a:t>
            </a:r>
            <a:r>
              <a:rPr lang="fr-FR" dirty="0" err="1"/>
              <a:t>branch</a:t>
            </a:r>
            <a:r>
              <a:rPr lang="fr-FR" dirty="0"/>
              <a:t> branche1</a:t>
            </a:r>
          </a:p>
          <a:p>
            <a:pPr lvl="1"/>
            <a:r>
              <a:rPr lang="fr-FR" dirty="0"/>
              <a:t>git </a:t>
            </a:r>
            <a:r>
              <a:rPr lang="fr-FR" dirty="0" err="1"/>
              <a:t>checkout</a:t>
            </a:r>
            <a:r>
              <a:rPr lang="fr-FR" dirty="0"/>
              <a:t> branche1</a:t>
            </a:r>
          </a:p>
          <a:p>
            <a:pPr lvl="1"/>
            <a:r>
              <a:rPr lang="fr-FR" dirty="0"/>
              <a:t>git </a:t>
            </a:r>
            <a:r>
              <a:rPr lang="fr-FR" dirty="0" err="1"/>
              <a:t>stash</a:t>
            </a:r>
            <a:r>
              <a:rPr lang="fr-FR" dirty="0"/>
              <a:t> </a:t>
            </a:r>
            <a:r>
              <a:rPr lang="fr-FR" dirty="0" err="1"/>
              <a:t>list</a:t>
            </a:r>
            <a:endParaRPr lang="fr-FR" dirty="0"/>
          </a:p>
          <a:p>
            <a:pPr lvl="1"/>
            <a:r>
              <a:rPr lang="fr-FR" dirty="0"/>
              <a:t>git </a:t>
            </a:r>
            <a:r>
              <a:rPr lang="fr-FR" dirty="0" err="1"/>
              <a:t>stash</a:t>
            </a:r>
            <a:r>
              <a:rPr lang="fr-FR" dirty="0"/>
              <a:t> </a:t>
            </a:r>
            <a:r>
              <a:rPr lang="fr-FR" dirty="0" err="1"/>
              <a:t>apply</a:t>
            </a:r>
            <a:r>
              <a:rPr lang="fr-FR" dirty="0"/>
              <a:t> ou git </a:t>
            </a:r>
            <a:r>
              <a:rPr lang="fr-FR" dirty="0" err="1"/>
              <a:t>stash</a:t>
            </a:r>
            <a:r>
              <a:rPr lang="fr-FR" dirty="0"/>
              <a:t> </a:t>
            </a:r>
            <a:r>
              <a:rPr lang="fr-FR" dirty="0" err="1"/>
              <a:t>apply</a:t>
            </a:r>
            <a:r>
              <a:rPr lang="fr-FR" dirty="0"/>
              <a:t> </a:t>
            </a:r>
            <a:r>
              <a:rPr lang="fr-FR" dirty="0" err="1"/>
              <a:t>stash</a:t>
            </a:r>
            <a:r>
              <a:rPr lang="fr-FR" dirty="0"/>
              <a:t>@{1} si plusieurs </a:t>
            </a:r>
            <a:r>
              <a:rPr lang="fr-FR" dirty="0" err="1"/>
              <a:t>stash</a:t>
            </a:r>
            <a:endParaRPr lang="fr-FR" dirty="0"/>
          </a:p>
          <a:p>
            <a:pPr lvl="1"/>
            <a:endParaRPr lang="fr-FR" dirty="0"/>
          </a:p>
          <a:p>
            <a:pPr lvl="1"/>
            <a:endParaRPr lang="fr-FR" dirty="0"/>
          </a:p>
          <a:p>
            <a:pPr lvl="1"/>
            <a:endParaRPr lang="fr-FR" dirty="0"/>
          </a:p>
        </p:txBody>
      </p:sp>
    </p:spTree>
    <p:extLst>
      <p:ext uri="{BB962C8B-B14F-4D97-AF65-F5344CB8AC3E}">
        <p14:creationId xmlns:p14="http://schemas.microsoft.com/office/powerpoint/2010/main" val="117378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265443-2436-83AF-31BA-B26963C42739}"/>
              </a:ext>
            </a:extLst>
          </p:cNvPr>
          <p:cNvSpPr>
            <a:spLocks noGrp="1"/>
          </p:cNvSpPr>
          <p:nvPr>
            <p:ph type="title"/>
          </p:nvPr>
        </p:nvSpPr>
        <p:spPr/>
        <p:txBody>
          <a:bodyPr/>
          <a:lstStyle/>
          <a:p>
            <a:r>
              <a:rPr lang="fr-FR" dirty="0" err="1"/>
              <a:t>Stash</a:t>
            </a:r>
            <a:endParaRPr lang="fr-FR" dirty="0"/>
          </a:p>
        </p:txBody>
      </p:sp>
      <p:sp>
        <p:nvSpPr>
          <p:cNvPr id="3" name="Espace réservé du contenu 2">
            <a:extLst>
              <a:ext uri="{FF2B5EF4-FFF2-40B4-BE49-F238E27FC236}">
                <a16:creationId xmlns:a16="http://schemas.microsoft.com/office/drawing/2014/main" id="{3F4B63AB-4463-DCD9-57E8-D92740672710}"/>
              </a:ext>
            </a:extLst>
          </p:cNvPr>
          <p:cNvSpPr>
            <a:spLocks noGrp="1"/>
          </p:cNvSpPr>
          <p:nvPr>
            <p:ph idx="1"/>
          </p:nvPr>
        </p:nvSpPr>
        <p:spPr/>
        <p:txBody>
          <a:bodyPr/>
          <a:lstStyle/>
          <a:p>
            <a:r>
              <a:rPr lang="fr-FR" dirty="0"/>
              <a:t>Permet de déplacer du code sur une remise</a:t>
            </a:r>
          </a:p>
        </p:txBody>
      </p:sp>
      <p:pic>
        <p:nvPicPr>
          <p:cNvPr id="5" name="Image 4">
            <a:extLst>
              <a:ext uri="{FF2B5EF4-FFF2-40B4-BE49-F238E27FC236}">
                <a16:creationId xmlns:a16="http://schemas.microsoft.com/office/drawing/2014/main" id="{25FDE0B7-0CFC-7F29-D61B-BE2FD6B0FBF7}"/>
              </a:ext>
            </a:extLst>
          </p:cNvPr>
          <p:cNvPicPr>
            <a:picLocks noChangeAspect="1"/>
          </p:cNvPicPr>
          <p:nvPr/>
        </p:nvPicPr>
        <p:blipFill>
          <a:blip r:embed="rId2"/>
          <a:stretch>
            <a:fillRect/>
          </a:stretch>
        </p:blipFill>
        <p:spPr>
          <a:xfrm>
            <a:off x="0" y="2060848"/>
            <a:ext cx="9144000" cy="4314368"/>
          </a:xfrm>
          <a:prstGeom prst="rect">
            <a:avLst/>
          </a:prstGeom>
        </p:spPr>
      </p:pic>
    </p:spTree>
    <p:extLst>
      <p:ext uri="{BB962C8B-B14F-4D97-AF65-F5344CB8AC3E}">
        <p14:creationId xmlns:p14="http://schemas.microsoft.com/office/powerpoint/2010/main" val="152476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FC21B8-0FDF-C412-B3A7-F5B032C34AA3}"/>
              </a:ext>
            </a:extLst>
          </p:cNvPr>
          <p:cNvSpPr>
            <a:spLocks noGrp="1"/>
          </p:cNvSpPr>
          <p:nvPr>
            <p:ph type="title"/>
          </p:nvPr>
        </p:nvSpPr>
        <p:spPr/>
        <p:txBody>
          <a:bodyPr/>
          <a:lstStyle/>
          <a:p>
            <a:r>
              <a:rPr lang="fr-FR" dirty="0"/>
              <a:t>Erreurs après commit</a:t>
            </a:r>
          </a:p>
        </p:txBody>
      </p:sp>
      <p:sp>
        <p:nvSpPr>
          <p:cNvPr id="3" name="Espace réservé du contenu 2">
            <a:extLst>
              <a:ext uri="{FF2B5EF4-FFF2-40B4-BE49-F238E27FC236}">
                <a16:creationId xmlns:a16="http://schemas.microsoft.com/office/drawing/2014/main" id="{2D4D2737-D5CF-1D83-35CC-B56394B70519}"/>
              </a:ext>
            </a:extLst>
          </p:cNvPr>
          <p:cNvSpPr>
            <a:spLocks noGrp="1"/>
          </p:cNvSpPr>
          <p:nvPr>
            <p:ph idx="1"/>
          </p:nvPr>
        </p:nvSpPr>
        <p:spPr/>
        <p:txBody>
          <a:bodyPr/>
          <a:lstStyle/>
          <a:p>
            <a:r>
              <a:rPr lang="fr-FR" dirty="0"/>
              <a:t>Maintenant, admettons que vous ayez réalisé vos modifications et qu'en plus vous ayez fait le commit</a:t>
            </a:r>
          </a:p>
          <a:p>
            <a:r>
              <a:rPr lang="fr-FR" dirty="0"/>
              <a:t>Le cas est plus complexe, puisque vous avez enregistré vos modifications sur la branche principale, alors que vous ne deviez pas.</a:t>
            </a:r>
          </a:p>
          <a:p>
            <a:r>
              <a:rPr lang="fr-FR" dirty="0"/>
              <a:t>Il existe différentes stratégies pour annuler ou modifier un commit</a:t>
            </a:r>
          </a:p>
          <a:p>
            <a:endParaRPr lang="fr-FR" dirty="0"/>
          </a:p>
        </p:txBody>
      </p:sp>
    </p:spTree>
    <p:extLst>
      <p:ext uri="{BB962C8B-B14F-4D97-AF65-F5344CB8AC3E}">
        <p14:creationId xmlns:p14="http://schemas.microsoft.com/office/powerpoint/2010/main" val="960955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F5B943-286A-A8D4-6F71-69607044C78F}"/>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ED575730-38E3-12F9-47E0-571FE1923BD0}"/>
              </a:ext>
            </a:extLst>
          </p:cNvPr>
          <p:cNvSpPr>
            <a:spLocks noGrp="1"/>
          </p:cNvSpPr>
          <p:nvPr>
            <p:ph idx="1"/>
          </p:nvPr>
        </p:nvSpPr>
        <p:spPr/>
        <p:txBody>
          <a:bodyPr/>
          <a:lstStyle/>
          <a:p>
            <a:r>
              <a:rPr lang="fr-FR" dirty="0"/>
              <a:t>Cas simple : annulation sur la branche en cours</a:t>
            </a:r>
          </a:p>
          <a:p>
            <a:pPr lvl="1"/>
            <a:r>
              <a:rPr lang="fr-FR" dirty="0"/>
              <a:t>git log permet de connaitre le numéro du commit</a:t>
            </a:r>
          </a:p>
          <a:p>
            <a:pPr lvl="1"/>
            <a:r>
              <a:rPr lang="fr-FR" dirty="0"/>
              <a:t>git reset --hard HEAD</a:t>
            </a:r>
          </a:p>
          <a:p>
            <a:pPr lvl="1"/>
            <a:r>
              <a:rPr lang="fr-FR" dirty="0"/>
              <a:t>git reset --hard ca83a6df</a:t>
            </a:r>
          </a:p>
          <a:p>
            <a:pPr lvl="1"/>
            <a:r>
              <a:rPr lang="fr-FR" dirty="0"/>
              <a:t>Attention –hard efface les fichiers</a:t>
            </a:r>
          </a:p>
          <a:p>
            <a:pPr lvl="1"/>
            <a:endParaRPr lang="fr-FR" dirty="0"/>
          </a:p>
          <a:p>
            <a:pPr lvl="1"/>
            <a:r>
              <a:rPr lang="fr-FR" b="0" i="0" dirty="0">
                <a:solidFill>
                  <a:srgbClr val="FFFAEE"/>
                </a:solidFill>
                <a:effectLst/>
                <a:latin typeface="Courier New" panose="02070309020205020404" pitchFamily="49" charset="0"/>
              </a:rPr>
              <a:t>git reset --hard HEAD^</a:t>
            </a:r>
            <a:endParaRPr lang="fr-FR" dirty="0"/>
          </a:p>
          <a:p>
            <a:pPr lvl="1"/>
            <a:r>
              <a:rPr lang="fr-FR" b="0" i="0" dirty="0">
                <a:solidFill>
                  <a:srgbClr val="FFFAEE"/>
                </a:solidFill>
                <a:effectLst/>
                <a:latin typeface="Courier New" panose="02070309020205020404" pitchFamily="49" charset="0"/>
              </a:rPr>
              <a:t>git reset --hard HEAD^</a:t>
            </a:r>
            <a:endParaRPr lang="fr-FR" dirty="0"/>
          </a:p>
          <a:p>
            <a:pPr lvl="1"/>
            <a:endParaRPr lang="fr-FR" dirty="0"/>
          </a:p>
          <a:p>
            <a:endParaRPr lang="fr-FR" dirty="0"/>
          </a:p>
        </p:txBody>
      </p:sp>
      <p:pic>
        <p:nvPicPr>
          <p:cNvPr id="5" name="Image 4">
            <a:extLst>
              <a:ext uri="{FF2B5EF4-FFF2-40B4-BE49-F238E27FC236}">
                <a16:creationId xmlns:a16="http://schemas.microsoft.com/office/drawing/2014/main" id="{A7E147C6-D0E0-FA31-146B-76A33F3B32F6}"/>
              </a:ext>
            </a:extLst>
          </p:cNvPr>
          <p:cNvPicPr>
            <a:picLocks noChangeAspect="1"/>
          </p:cNvPicPr>
          <p:nvPr/>
        </p:nvPicPr>
        <p:blipFill>
          <a:blip r:embed="rId2"/>
          <a:stretch>
            <a:fillRect/>
          </a:stretch>
        </p:blipFill>
        <p:spPr>
          <a:xfrm>
            <a:off x="1475656" y="3686141"/>
            <a:ext cx="6619532" cy="3171859"/>
          </a:xfrm>
          <a:prstGeom prst="rect">
            <a:avLst/>
          </a:prstGeom>
        </p:spPr>
      </p:pic>
    </p:spTree>
    <p:extLst>
      <p:ext uri="{BB962C8B-B14F-4D97-AF65-F5344CB8AC3E}">
        <p14:creationId xmlns:p14="http://schemas.microsoft.com/office/powerpoint/2010/main" val="2310553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176656-3D63-5EE8-54BE-B74908FFB419}"/>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17C4CE24-C24B-F5BA-8CC2-622371E90B09}"/>
              </a:ext>
            </a:extLst>
          </p:cNvPr>
          <p:cNvSpPr>
            <a:spLocks noGrp="1"/>
          </p:cNvSpPr>
          <p:nvPr>
            <p:ph idx="1"/>
          </p:nvPr>
        </p:nvSpPr>
        <p:spPr/>
        <p:txBody>
          <a:bodyPr/>
          <a:lstStyle/>
          <a:p>
            <a:r>
              <a:rPr lang="fr-FR" dirty="0"/>
              <a:t>Comment identifier les </a:t>
            </a:r>
            <a:r>
              <a:rPr lang="fr-FR" dirty="0" err="1"/>
              <a:t>commits</a:t>
            </a:r>
            <a:endParaRPr lang="fr-FR" dirty="0"/>
          </a:p>
          <a:p>
            <a:pPr lvl="1"/>
            <a:r>
              <a:rPr lang="fr-FR" dirty="0"/>
              <a:t>HEAD ou HEAD~ ou HEAD~1 est le dernier commit</a:t>
            </a:r>
          </a:p>
          <a:p>
            <a:pPr lvl="1"/>
            <a:r>
              <a:rPr lang="fr-FR" dirty="0"/>
              <a:t>HEAD~2 est l'avant dernier commit</a:t>
            </a:r>
          </a:p>
          <a:p>
            <a:pPr lvl="1"/>
            <a:r>
              <a:rPr lang="fr-FR" dirty="0"/>
              <a:t>Dans le cas d'un commit avec un seul parent HEAD~ == HEAD^</a:t>
            </a:r>
          </a:p>
          <a:p>
            <a:r>
              <a:rPr lang="fr-FR" dirty="0"/>
              <a:t>Mais certains </a:t>
            </a:r>
            <a:r>
              <a:rPr lang="fr-FR" dirty="0" err="1"/>
              <a:t>commits</a:t>
            </a:r>
            <a:r>
              <a:rPr lang="fr-FR" dirty="0"/>
              <a:t> peuvent avoir plusieurs parents</a:t>
            </a:r>
          </a:p>
          <a:p>
            <a:pPr lvl="1"/>
            <a:r>
              <a:rPr lang="fr-FR" dirty="0"/>
              <a:t>HEAD^ = HEAD^1 = 1</a:t>
            </a:r>
            <a:r>
              <a:rPr lang="fr-FR" baseline="30000" dirty="0"/>
              <a:t>er</a:t>
            </a:r>
            <a:r>
              <a:rPr lang="fr-FR" dirty="0"/>
              <a:t> parent immédiat</a:t>
            </a:r>
          </a:p>
          <a:p>
            <a:pPr lvl="1"/>
            <a:r>
              <a:rPr lang="fr-FR" dirty="0"/>
              <a:t>Qui n'est pas forcément le dernier commit</a:t>
            </a:r>
          </a:p>
        </p:txBody>
      </p:sp>
    </p:spTree>
    <p:extLst>
      <p:ext uri="{BB962C8B-B14F-4D97-AF65-F5344CB8AC3E}">
        <p14:creationId xmlns:p14="http://schemas.microsoft.com/office/powerpoint/2010/main" val="2011429785"/>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24721</TotalTime>
  <Words>909</Words>
  <Application>Microsoft Office PowerPoint</Application>
  <PresentationFormat>Affichage à l'écran (4:3)</PresentationFormat>
  <Paragraphs>133</Paragraphs>
  <Slides>22</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22</vt:i4>
      </vt:variant>
    </vt:vector>
  </HeadingPairs>
  <TitlesOfParts>
    <vt:vector size="27" baseType="lpstr">
      <vt:lpstr>Arial</vt:lpstr>
      <vt:lpstr>Courier New</vt:lpstr>
      <vt:lpstr>Monotype Sorts</vt:lpstr>
      <vt:lpstr>Times New Roman</vt:lpstr>
      <vt:lpstr>cvc</vt:lpstr>
      <vt:lpstr>Présentation PowerPoint</vt:lpstr>
      <vt:lpstr>Erreurs</vt:lpstr>
      <vt:lpstr>Erreurs avant commit</vt:lpstr>
      <vt:lpstr>Stash</vt:lpstr>
      <vt:lpstr>Stash</vt:lpstr>
      <vt:lpstr>Stash</vt:lpstr>
      <vt:lpstr>Erreurs après commit</vt:lpstr>
      <vt:lpstr>Reset</vt:lpstr>
      <vt:lpstr>Reset</vt:lpstr>
      <vt:lpstr>Reset</vt:lpstr>
      <vt:lpstr>Reset</vt:lpstr>
      <vt:lpstr>Reset</vt:lpstr>
      <vt:lpstr>Mauvais message de commit</vt:lpstr>
      <vt:lpstr>Conflits</vt:lpstr>
      <vt:lpstr>Création d'un conflit</vt:lpstr>
      <vt:lpstr>Résolution du conflit</vt:lpstr>
      <vt:lpstr>Résolution du conflit</vt:lpstr>
      <vt:lpstr>Erreur après push</vt:lpstr>
      <vt:lpstr>Revert</vt:lpstr>
      <vt:lpstr>Revert</vt:lpstr>
      <vt:lpstr>Revert</vt:lpstr>
      <vt:lpstr>Erreurs sur le main remote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555</cp:revision>
  <dcterms:created xsi:type="dcterms:W3CDTF">2000-04-10T19:33:12Z</dcterms:created>
  <dcterms:modified xsi:type="dcterms:W3CDTF">2025-03-28T08:08:41Z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