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72" r:id="rId3"/>
    <p:sldId id="273" r:id="rId4"/>
    <p:sldId id="376" r:id="rId5"/>
    <p:sldId id="274" r:id="rId6"/>
    <p:sldId id="375" r:id="rId7"/>
    <p:sldId id="377" r:id="rId8"/>
    <p:sldId id="374" r:id="rId9"/>
    <p:sldId id="275" r:id="rId10"/>
    <p:sldId id="378" r:id="rId11"/>
    <p:sldId id="276" r:id="rId12"/>
    <p:sldId id="277" r:id="rId13"/>
    <p:sldId id="278" r:id="rId14"/>
    <p:sldId id="279" r:id="rId15"/>
    <p:sldId id="379" r:id="rId16"/>
    <p:sldId id="380" r:id="rId17"/>
    <p:sldId id="280" r:id="rId18"/>
    <p:sldId id="281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Branches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AE24A-C10D-4642-869B-EA9E6E4C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A1F6B-0852-F3FD-7596-36E419A1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d'un commit, seule la branche distante courante est mise à jour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89CD7A-0A78-B02A-F1B0-022EB3BC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438049"/>
            <a:ext cx="394390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197D2-1D84-0E41-DD59-72E8AEF4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9AB2E-1516-1E93-4633-2F4DD857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ajouter la branche sur le dépôt distant</a:t>
            </a:r>
          </a:p>
          <a:p>
            <a:pPr lvl="1"/>
            <a:r>
              <a:rPr lang="en-US" dirty="0"/>
              <a:t>git push -u origin branch</a:t>
            </a:r>
            <a:endParaRPr lang="fr-FR" dirty="0"/>
          </a:p>
          <a:p>
            <a:pPr lvl="1"/>
            <a:r>
              <a:rPr lang="fr-FR" dirty="0"/>
              <a:t>La branche est créée sur le dépôt distant</a:t>
            </a:r>
          </a:p>
          <a:p>
            <a:r>
              <a:rPr lang="fr-FR" dirty="0"/>
              <a:t>Si une modification (bug fix) a été effectuée sur la branche elle est clonée sur le dépôt distant</a:t>
            </a:r>
          </a:p>
          <a:p>
            <a:pPr lvl="1"/>
            <a:r>
              <a:rPr lang="fr-FR" dirty="0"/>
              <a:t>Nous voyons apparaitre une nouvelle branche + un commit</a:t>
            </a:r>
          </a:p>
          <a:p>
            <a:pPr lvl="1"/>
            <a:r>
              <a:rPr lang="fr-FR" dirty="0"/>
              <a:t>Puis ensuite un git push </a:t>
            </a:r>
            <a:r>
              <a:rPr lang="fr-FR"/>
              <a:t>classique suffit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11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C916-FAD9-D731-7A7A-5960740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51A9F-ADD2-9D29-09ED-1A692D32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présent, il faut intégrer l'évolution réalisée dans la branche à la branche principale "main"</a:t>
            </a:r>
          </a:p>
          <a:p>
            <a:r>
              <a:rPr lang="fr-FR" dirty="0"/>
              <a:t>Pour cela, vous devez utiliser la commande git merge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Nécessite des tests</a:t>
            </a:r>
          </a:p>
          <a:p>
            <a:pPr lvl="1"/>
            <a:r>
              <a:rPr lang="fr-FR" dirty="0"/>
              <a:t>Par défaut la branche main n'est pas protégée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F86A16-2EDB-A0B4-3A75-F2065691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57" y="4797152"/>
            <a:ext cx="794495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BD2B0-DFD0-12FA-8F5F-6302286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2AFBE-1F67-E555-E5A2-215B1685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commande doit s'utiliser à partir de la branche dans laquelle nous voulons apporter les évolutions</a:t>
            </a:r>
          </a:p>
          <a:p>
            <a:pPr lvl="1"/>
            <a:r>
              <a:rPr lang="fr-FR" dirty="0"/>
              <a:t>Dans notre cas, la commande s’effectuera donc dans la branche main</a:t>
            </a:r>
          </a:p>
          <a:p>
            <a:pPr lvl="1"/>
            <a:r>
              <a:rPr lang="fr-FR" dirty="0"/>
              <a:t>Pour y retourner, utilisez la commande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main</a:t>
            </a:r>
          </a:p>
          <a:p>
            <a:r>
              <a:rPr lang="fr-FR" dirty="0"/>
              <a:t>Vous pouvez fusionner votre branche à celle-ci grâce à la commande suivante</a:t>
            </a:r>
          </a:p>
          <a:p>
            <a:pPr lvl="1"/>
            <a:r>
              <a:rPr lang="fr-FR" dirty="0"/>
              <a:t>git merge </a:t>
            </a:r>
            <a:r>
              <a:rPr lang="fr-FR" dirty="0" err="1"/>
              <a:t>nom_branche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09333-3297-E66C-0949-7B10362D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083CA-0E72-E5D1-B7BD-1C4B067C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BF5E3-F037-51D3-7F14-5741CA35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38"/>
            <a:ext cx="9144000" cy="50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BB25A-79EE-5198-139C-AC878EA4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9800A-9430-D5C9-6BC7-9B50B6ED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Supposons 2 branches distinctes</a:t>
            </a:r>
          </a:p>
          <a:p>
            <a:pPr lvl="1"/>
            <a:r>
              <a:rPr lang="fr-FR" dirty="0"/>
              <a:t>Chacune a un commit qui lui est propre. Cela ne signifie qu'aucune des deux branches n'inclut la totalité du "travail" qui a été fait dans le dépôt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                       =&gt;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01269F-DABA-62EE-D9AE-3CBC90A9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68960"/>
            <a:ext cx="2387764" cy="32849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CBEDCE-FF8B-9C29-A364-C6398257E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12" y="3051834"/>
            <a:ext cx="2306775" cy="328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6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E740E-56A8-BF72-105F-A1466C60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9F8B8-7176-91D2-F40C-55D36A3A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6186839" cy="5040560"/>
          </a:xfrm>
        </p:spPr>
        <p:txBody>
          <a:bodyPr/>
          <a:lstStyle/>
          <a:p>
            <a:r>
              <a:rPr lang="fr-FR" sz="2400" dirty="0"/>
              <a:t>La seconde façon de combiner les contenus de deux branches est rebase</a:t>
            </a:r>
          </a:p>
          <a:p>
            <a:r>
              <a:rPr lang="fr-FR" sz="2400" dirty="0"/>
              <a:t>Rebase prend un ensemble de </a:t>
            </a:r>
            <a:r>
              <a:rPr lang="fr-FR" sz="2400" dirty="0" err="1"/>
              <a:t>commits</a:t>
            </a:r>
            <a:r>
              <a:rPr lang="fr-FR" sz="2400" dirty="0"/>
              <a:t>, les "recopie", et les ajoute en bout de chaîne à un autre endroit</a:t>
            </a:r>
          </a:p>
          <a:p>
            <a:r>
              <a:rPr lang="fr-FR" sz="2400" dirty="0"/>
              <a:t>Bien que cela puisse sembler compliqué, l'avantage de rebase est de permettre d'obtenir une simple séquence linéaire de </a:t>
            </a:r>
            <a:r>
              <a:rPr lang="fr-FR" sz="2400" dirty="0" err="1"/>
              <a:t>commits</a:t>
            </a:r>
            <a:endParaRPr lang="fr-FR" sz="2400" dirty="0"/>
          </a:p>
          <a:p>
            <a:r>
              <a:rPr lang="fr-FR" sz="2400" dirty="0"/>
              <a:t>Les logs/l'historique du dépôt seront bien plus propres si seul rebase est autorisé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AB7FFE-4413-D1D3-0579-22EAB784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51" y="1628800"/>
            <a:ext cx="278168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6C593-69E6-DF54-A3CF-08D8935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F7717-8F35-0275-8744-3D59FECA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Lorsqu'une branche a trop dévié par rapport au main il faut la rebaser afin d'éviter les trop grandes divergences</a:t>
            </a:r>
          </a:p>
          <a:p>
            <a:r>
              <a:rPr lang="fr-FR" dirty="0"/>
              <a:t>Se baser sur votre branche puis</a:t>
            </a:r>
          </a:p>
          <a:p>
            <a:r>
              <a:rPr lang="fr-FR" dirty="0"/>
              <a:t>git rebase main</a:t>
            </a:r>
          </a:p>
          <a:p>
            <a:r>
              <a:rPr lang="fr-FR" dirty="0"/>
              <a:t>git rebase –i permet </a:t>
            </a:r>
            <a:r>
              <a:rPr lang="fr-FR"/>
              <a:t>d'avoir une </a:t>
            </a:r>
            <a:r>
              <a:rPr lang="fr-FR" dirty="0"/>
              <a:t>fenêtre interactive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BEC1F-D2CA-1318-7FDE-855861FA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81128"/>
            <a:ext cx="7295408" cy="23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8A8D2-D1D2-5A6E-C992-4074BAD2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 longues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D426C-03D3-620C-8DF6-A2320BC0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branches ont une durée de vie longue</a:t>
            </a:r>
          </a:p>
          <a:p>
            <a:pPr lvl="1"/>
            <a:r>
              <a:rPr lang="fr-FR" dirty="0"/>
              <a:t>Mise à jour majeure</a:t>
            </a:r>
          </a:p>
          <a:p>
            <a:pPr lvl="1"/>
            <a:r>
              <a:rPr lang="fr-FR" dirty="0"/>
              <a:t>Durée de vie infinie</a:t>
            </a:r>
          </a:p>
          <a:p>
            <a:pPr lvl="2"/>
            <a:r>
              <a:rPr lang="fr-FR" dirty="0"/>
              <a:t>Version spéciale du logiciel pour un client</a:t>
            </a:r>
          </a:p>
          <a:p>
            <a:pPr lvl="1"/>
            <a:r>
              <a:rPr lang="fr-FR" dirty="0"/>
              <a:t>Ces branches doivent se comporter comme main et posséder un pull </a:t>
            </a:r>
            <a:r>
              <a:rPr lang="fr-FR" dirty="0" err="1"/>
              <a:t>request</a:t>
            </a:r>
            <a:endParaRPr lang="fr-FR" dirty="0"/>
          </a:p>
          <a:p>
            <a:r>
              <a:rPr lang="fr-FR" dirty="0"/>
              <a:t>Création d'une branche à partir de la branche courante</a:t>
            </a:r>
          </a:p>
          <a:p>
            <a:pPr lvl="1"/>
            <a:r>
              <a:rPr lang="en-US" dirty="0"/>
              <a:t>git checkout -b </a:t>
            </a:r>
            <a:r>
              <a:rPr lang="en-US" dirty="0" err="1"/>
              <a:t>newBranch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98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plusieurs versions du code dans le même dépôt</a:t>
            </a:r>
          </a:p>
          <a:p>
            <a:pPr lvl="1"/>
            <a:r>
              <a:rPr lang="fr-FR" dirty="0"/>
              <a:t>Les différentes branches correspondent à des copies de votre code principal à un instant T, où vous pourrez tester toutes vos idées les plus folles sans que cela impacte votre code principal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9272F2-F235-434F-DD79-2C66E12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5" y="3933056"/>
            <a:ext cx="833553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B260F-DE17-2DD2-055B-D6AE268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584E-874C-9E94-00A2-D96A294C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Git la branche principale est appelée la branche main</a:t>
            </a:r>
          </a:p>
          <a:p>
            <a:pPr lvl="1"/>
            <a:r>
              <a:rPr lang="fr-FR" dirty="0"/>
              <a:t>Anciennement master</a:t>
            </a:r>
          </a:p>
          <a:p>
            <a:r>
              <a:rPr lang="fr-FR" dirty="0"/>
              <a:t>La branche main portera l’intégralité des modifications effectuées</a:t>
            </a:r>
          </a:p>
          <a:p>
            <a:pPr lvl="1"/>
            <a:r>
              <a:rPr lang="fr-FR" dirty="0"/>
              <a:t>Le but n’est donc pas de réaliser les modifications directement sur cette branche, mais de les réaliser sur d’autres branches, et après divers tests, de les intégrer sur la branche principale</a:t>
            </a:r>
          </a:p>
          <a:p>
            <a:pPr lvl="1"/>
            <a:r>
              <a:rPr lang="fr-FR" dirty="0"/>
              <a:t>main = production</a:t>
            </a:r>
          </a:p>
          <a:p>
            <a:pPr lvl="1"/>
            <a:r>
              <a:rPr lang="fr-FR" dirty="0"/>
              <a:t>modifications = danger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2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98A32-5709-05D1-A973-4DADB7E3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et clonage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17406-6FA4-382B-DB43-6BBB9795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du git clone une nouvelle branche est apparue dans votre dépôt local appelée </a:t>
            </a:r>
            <a:r>
              <a:rPr lang="fr-FR" dirty="0" err="1"/>
              <a:t>origin</a:t>
            </a:r>
            <a:r>
              <a:rPr lang="fr-FR" dirty="0"/>
              <a:t>/main</a:t>
            </a:r>
          </a:p>
          <a:p>
            <a:r>
              <a:rPr lang="fr-FR" dirty="0"/>
              <a:t>Ce type de branche est appelée une branche distante</a:t>
            </a:r>
          </a:p>
          <a:p>
            <a:r>
              <a:rPr lang="fr-FR" dirty="0"/>
              <a:t>Les branches distantes reflètent l'état des dépôts distants</a:t>
            </a:r>
          </a:p>
          <a:p>
            <a:pPr lvl="1"/>
            <a:r>
              <a:rPr lang="fr-FR" dirty="0"/>
              <a:t>Elles vous aident à comprendre les différences entre votre travail et le travail public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08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A2F04-5239-ABAE-4180-E7149681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3C87-1165-B594-894A-5F554211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connaitre la liste des branches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branch</a:t>
            </a:r>
            <a:endParaRPr lang="fr-FR" dirty="0"/>
          </a:p>
          <a:p>
            <a:r>
              <a:rPr lang="fr-FR" dirty="0"/>
              <a:t>Pour créer une branche</a:t>
            </a:r>
          </a:p>
          <a:p>
            <a:pPr lvl="1"/>
            <a:r>
              <a:rPr lang="fr-FR" dirty="0"/>
              <a:t>git branche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Si nous retapons git </a:t>
            </a:r>
            <a:r>
              <a:rPr lang="fr-FR" dirty="0" err="1"/>
              <a:t>branch</a:t>
            </a:r>
            <a:r>
              <a:rPr lang="fr-FR" dirty="0"/>
              <a:t> nous que l'étoile est toujours sur main</a:t>
            </a:r>
          </a:p>
          <a:p>
            <a:pPr lvl="1"/>
            <a:r>
              <a:rPr lang="fr-FR" dirty="0"/>
              <a:t>La branche est créée mais non utilisée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E25147-1DAE-F20B-C7DC-35F367E1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12" y="1916832"/>
            <a:ext cx="267689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6CA10-477E-A3B8-929D-34727EFA2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4E8CD-EB97-8F08-A300-BDE5940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4379C-B535-11A2-A929-DE825D01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branche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git diff référence compare la branche courante avec la branche référence</a:t>
            </a:r>
          </a:p>
          <a:p>
            <a:pPr lvl="1"/>
            <a:r>
              <a:rPr lang="fr-FR" dirty="0"/>
              <a:t>Les branches distantes ont une propriété particulière</a:t>
            </a:r>
          </a:p>
          <a:p>
            <a:pPr lvl="1"/>
            <a:r>
              <a:rPr lang="fr-FR" dirty="0"/>
              <a:t>quand vous vous rendez dessus  par un </a:t>
            </a:r>
            <a:r>
              <a:rPr lang="fr-FR" dirty="0" err="1"/>
              <a:t>checkout</a:t>
            </a:r>
            <a:endParaRPr lang="fr-FR" dirty="0"/>
          </a:p>
          <a:p>
            <a:pPr lvl="1"/>
            <a:r>
              <a:rPr lang="fr-FR" dirty="0"/>
              <a:t>HEAD est détaché</a:t>
            </a:r>
          </a:p>
          <a:p>
            <a:pPr lvl="1"/>
            <a:r>
              <a:rPr lang="fr-FR" dirty="0"/>
              <a:t>Git fait cela car vous ne pouvez pas travailler sur ces branches directement</a:t>
            </a:r>
          </a:p>
          <a:p>
            <a:pPr lvl="1"/>
            <a:r>
              <a:rPr lang="fr-FR" dirty="0"/>
              <a:t>Vous devez travailler ailleurs et ensuite partager votre travail avec le dépôt distant (après quoi vos branches distantes seront mises à jour)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99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F62AE-591A-47A8-DCB0-A8971F2F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 des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4A3AA-61D6-F1D8-AA38-F506CA28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branche principale se nomme main</a:t>
            </a:r>
          </a:p>
          <a:p>
            <a:pPr lvl="1"/>
            <a:r>
              <a:rPr lang="fr-FR" dirty="0"/>
              <a:t>master sur les anciens git</a:t>
            </a:r>
          </a:p>
          <a:p>
            <a:r>
              <a:rPr lang="fr-FR" dirty="0"/>
              <a:t>Le dépôt local se nomme </a:t>
            </a:r>
            <a:r>
              <a:rPr lang="fr-FR" dirty="0" err="1"/>
              <a:t>origin</a:t>
            </a:r>
            <a:endParaRPr lang="fr-FR" dirty="0"/>
          </a:p>
          <a:p>
            <a:pPr lvl="1"/>
            <a:r>
              <a:rPr lang="fr-FR" dirty="0"/>
              <a:t>Le nom </a:t>
            </a:r>
            <a:r>
              <a:rPr lang="fr-FR" dirty="0" err="1"/>
              <a:t>comple</a:t>
            </a:r>
            <a:r>
              <a:rPr lang="fr-FR" dirty="0"/>
              <a:t> de la branche distante est </a:t>
            </a:r>
            <a:r>
              <a:rPr lang="fr-FR" dirty="0" err="1"/>
              <a:t>origin</a:t>
            </a:r>
            <a:r>
              <a:rPr lang="fr-FR" dirty="0"/>
              <a:t>/main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origin</a:t>
            </a:r>
            <a:r>
              <a:rPr lang="fr-FR" dirty="0"/>
              <a:t>/main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F3B376-2D7F-58A9-3B36-7A6D039B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573016"/>
            <a:ext cx="372479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A379C-6DAD-8ABD-20B1-4EDD96238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84275-C832-83FD-AB6F-4F9A6978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312E7-ADC8-63B7-B5DE-39E909BD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ED468-F386-7DBF-B68A-8FC5B0B3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B9F86-447D-61BE-DB9C-5BADC218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CD51D-6D3B-9EF5-5692-4D74669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commit se fait sur la branche sélectionnée</a:t>
            </a:r>
          </a:p>
          <a:p>
            <a:pPr lvl="1"/>
            <a:r>
              <a:rPr lang="fr-FR" dirty="0"/>
              <a:t>Bien s'assurer de cela avec git </a:t>
            </a:r>
            <a:r>
              <a:rPr lang="fr-FR" dirty="0" err="1"/>
              <a:t>branch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E250D-26A6-E39E-72D4-4BE8AA60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64904"/>
            <a:ext cx="3671841" cy="36029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39CF37-B9F4-A3A2-9206-3B09FCBE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78" y="2564904"/>
            <a:ext cx="4527902" cy="36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565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24158</TotalTime>
  <Words>692</Words>
  <Application>Microsoft Office PowerPoint</Application>
  <PresentationFormat>Affichage à l'écran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Les branches</vt:lpstr>
      <vt:lpstr>Main</vt:lpstr>
      <vt:lpstr>Main et clonage</vt:lpstr>
      <vt:lpstr>Branch</vt:lpstr>
      <vt:lpstr>Checkout</vt:lpstr>
      <vt:lpstr>Nom des branches</vt:lpstr>
      <vt:lpstr>Architecture Git</vt:lpstr>
      <vt:lpstr>Commit</vt:lpstr>
      <vt:lpstr>Commit</vt:lpstr>
      <vt:lpstr>Push</vt:lpstr>
      <vt:lpstr>Merge</vt:lpstr>
      <vt:lpstr>Merge</vt:lpstr>
      <vt:lpstr>Merge</vt:lpstr>
      <vt:lpstr>Merge</vt:lpstr>
      <vt:lpstr>Rebase</vt:lpstr>
      <vt:lpstr>Rebase</vt:lpstr>
      <vt:lpstr>Branches longues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548</cp:revision>
  <dcterms:created xsi:type="dcterms:W3CDTF">2000-04-10T19:33:12Z</dcterms:created>
  <dcterms:modified xsi:type="dcterms:W3CDTF">2025-03-28T10:29:12Z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