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3"/>
  </p:notesMasterIdLst>
  <p:handoutMasterIdLst>
    <p:handoutMasterId r:id="rId14"/>
  </p:handoutMasterIdLst>
  <p:sldIdLst>
    <p:sldId id="264" r:id="rId2"/>
    <p:sldId id="271" r:id="rId3"/>
    <p:sldId id="360" r:id="rId4"/>
    <p:sldId id="361" r:id="rId5"/>
    <p:sldId id="362" r:id="rId6"/>
    <p:sldId id="363" r:id="rId7"/>
    <p:sldId id="365" r:id="rId8"/>
    <p:sldId id="274" r:id="rId9"/>
    <p:sldId id="366" r:id="rId10"/>
    <p:sldId id="367" r:id="rId11"/>
    <p:sldId id="364" r:id="rId12"/>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78" d="100"/>
          <a:sy n="78" d="100"/>
        </p:scale>
        <p:origin x="1594"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a:t>GIT</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cyrilvincent.com/git/?locale=fr_FR" TargetMode="External"/><Relationship Id="rId2" Type="http://schemas.openxmlformats.org/officeDocument/2006/relationships/hyperlink" Target="https://github.com/cyrilvincent/git"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a:t>Introduction</a:t>
            </a:r>
          </a:p>
        </p:txBody>
      </p:sp>
      <p:sp>
        <p:nvSpPr>
          <p:cNvPr id="3" name="ZoneTexte 2"/>
          <p:cNvSpPr txBox="1"/>
          <p:nvPr/>
        </p:nvSpPr>
        <p:spPr>
          <a:xfrm>
            <a:off x="4094945" y="2040032"/>
            <a:ext cx="954107" cy="646331"/>
          </a:xfrm>
          <a:prstGeom prst="rect">
            <a:avLst/>
          </a:prstGeom>
          <a:noFill/>
        </p:spPr>
        <p:txBody>
          <a:bodyPr wrap="none" rtlCol="0">
            <a:spAutoFit/>
          </a:bodyPr>
          <a:lstStyle/>
          <a:p>
            <a:r>
              <a:rPr lang="fr-FR" sz="3600" dirty="0"/>
              <a:t>GIT</a:t>
            </a:r>
          </a:p>
        </p:txBody>
      </p:sp>
      <p:pic>
        <p:nvPicPr>
          <p:cNvPr id="5" name="Image 4">
            <a:extLst>
              <a:ext uri="{FF2B5EF4-FFF2-40B4-BE49-F238E27FC236}">
                <a16:creationId xmlns:a16="http://schemas.microsoft.com/office/drawing/2014/main" id="{951C17EA-13B4-E3DD-38BE-251229BF58F9}"/>
              </a:ext>
            </a:extLst>
          </p:cNvPr>
          <p:cNvPicPr>
            <a:picLocks noChangeAspect="1"/>
          </p:cNvPicPr>
          <p:nvPr/>
        </p:nvPicPr>
        <p:blipFill>
          <a:blip r:embed="rId2"/>
          <a:stretch>
            <a:fillRect/>
          </a:stretch>
        </p:blipFill>
        <p:spPr>
          <a:xfrm>
            <a:off x="3104943" y="1866746"/>
            <a:ext cx="2934109" cy="110505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65DF9B-DE66-0651-A212-F31A60BB3AB7}"/>
              </a:ext>
            </a:extLst>
          </p:cNvPr>
          <p:cNvSpPr>
            <a:spLocks noGrp="1"/>
          </p:cNvSpPr>
          <p:nvPr>
            <p:ph type="title"/>
          </p:nvPr>
        </p:nvSpPr>
        <p:spPr/>
        <p:txBody>
          <a:bodyPr/>
          <a:lstStyle/>
          <a:p>
            <a:r>
              <a:rPr lang="fr-FR" dirty="0"/>
              <a:t>Dépôt distant</a:t>
            </a:r>
          </a:p>
        </p:txBody>
      </p:sp>
      <p:sp>
        <p:nvSpPr>
          <p:cNvPr id="3" name="Espace réservé du contenu 2">
            <a:extLst>
              <a:ext uri="{FF2B5EF4-FFF2-40B4-BE49-F238E27FC236}">
                <a16:creationId xmlns:a16="http://schemas.microsoft.com/office/drawing/2014/main" id="{5FEB8970-6477-46D2-52A7-BC15D240EA32}"/>
              </a:ext>
            </a:extLst>
          </p:cNvPr>
          <p:cNvSpPr>
            <a:spLocks noGrp="1"/>
          </p:cNvSpPr>
          <p:nvPr>
            <p:ph idx="1"/>
          </p:nvPr>
        </p:nvSpPr>
        <p:spPr/>
        <p:txBody>
          <a:bodyPr/>
          <a:lstStyle/>
          <a:p>
            <a:r>
              <a:rPr lang="fr-FR" dirty="0"/>
              <a:t>Le dépôt distant permet de stocker les différentes versions de votre code afin de garder un historique délocalisé</a:t>
            </a:r>
          </a:p>
          <a:p>
            <a:pPr lvl="1"/>
            <a:r>
              <a:rPr lang="fr-FR" dirty="0"/>
              <a:t>Hébergé sur Internet ou sur un réseau</a:t>
            </a:r>
          </a:p>
          <a:p>
            <a:pPr lvl="1"/>
            <a:r>
              <a:rPr lang="fr-FR" dirty="0"/>
              <a:t>Public ou privé</a:t>
            </a:r>
          </a:p>
          <a:p>
            <a:r>
              <a:rPr lang="fr-FR" dirty="0"/>
              <a:t>Le dépôt local est un clone de votre dépôt distant</a:t>
            </a:r>
          </a:p>
          <a:p>
            <a:pPr lvl="1"/>
            <a:r>
              <a:rPr lang="fr-FR" dirty="0"/>
              <a:t>C’est sur votre dépôt local que vous ferez toutes vos modifications de code</a:t>
            </a:r>
          </a:p>
        </p:txBody>
      </p:sp>
    </p:spTree>
    <p:extLst>
      <p:ext uri="{BB962C8B-B14F-4D97-AF65-F5344CB8AC3E}">
        <p14:creationId xmlns:p14="http://schemas.microsoft.com/office/powerpoint/2010/main" val="1119205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FFE986-855C-8D05-8DB5-E69427F8E3B2}"/>
              </a:ext>
            </a:extLst>
          </p:cNvPr>
          <p:cNvSpPr>
            <a:spLocks noGrp="1"/>
          </p:cNvSpPr>
          <p:nvPr>
            <p:ph type="title"/>
          </p:nvPr>
        </p:nvSpPr>
        <p:spPr/>
        <p:txBody>
          <a:bodyPr/>
          <a:lstStyle/>
          <a:p>
            <a:r>
              <a:rPr lang="fr-FR" dirty="0"/>
              <a:t>Dépôt Git de la formation</a:t>
            </a:r>
          </a:p>
        </p:txBody>
      </p:sp>
      <p:sp>
        <p:nvSpPr>
          <p:cNvPr id="3" name="Espace réservé du contenu 2">
            <a:extLst>
              <a:ext uri="{FF2B5EF4-FFF2-40B4-BE49-F238E27FC236}">
                <a16:creationId xmlns:a16="http://schemas.microsoft.com/office/drawing/2014/main" id="{C917560C-0FDF-77E8-225E-B5BAD60C7EBD}"/>
              </a:ext>
            </a:extLst>
          </p:cNvPr>
          <p:cNvSpPr>
            <a:spLocks noGrp="1"/>
          </p:cNvSpPr>
          <p:nvPr>
            <p:ph idx="1"/>
          </p:nvPr>
        </p:nvSpPr>
        <p:spPr/>
        <p:txBody>
          <a:bodyPr/>
          <a:lstStyle/>
          <a:p>
            <a:r>
              <a:rPr lang="fr-FR" dirty="0" err="1"/>
              <a:t>Github</a:t>
            </a:r>
            <a:endParaRPr lang="fr-FR" dirty="0"/>
          </a:p>
          <a:p>
            <a:pPr lvl="1"/>
            <a:r>
              <a:rPr lang="fr-FR" dirty="0">
                <a:hlinkClick r:id="rId2"/>
              </a:rPr>
              <a:t>https://github.com/cyrilvincent/git</a:t>
            </a:r>
            <a:endParaRPr lang="fr-FR" dirty="0"/>
          </a:p>
          <a:p>
            <a:r>
              <a:rPr lang="fr-FR" dirty="0"/>
              <a:t>Démos</a:t>
            </a:r>
          </a:p>
          <a:p>
            <a:pPr lvl="1"/>
            <a:r>
              <a:rPr lang="fr-FR" dirty="0">
                <a:hlinkClick r:id="rId3"/>
              </a:rPr>
              <a:t>https://cyrilvincent.com/git/?locale=fr_FR</a:t>
            </a:r>
            <a:endParaRPr lang="fr-FR" dirty="0"/>
          </a:p>
          <a:p>
            <a:pPr lvl="1"/>
            <a:r>
              <a:rPr lang="fr-FR" dirty="0"/>
              <a:t>Remettre le TP </a:t>
            </a:r>
            <a:r>
              <a:rPr lang="fr-FR"/>
              <a:t>à zéro : reset </a:t>
            </a:r>
            <a:r>
              <a:rPr lang="fr-FR" dirty="0" err="1"/>
              <a:t>solved</a:t>
            </a:r>
            <a:r>
              <a:rPr lang="fr-FR" dirty="0"/>
              <a:t> --</a:t>
            </a:r>
            <a:r>
              <a:rPr lang="fr-FR" dirty="0" err="1"/>
              <a:t>confirm</a:t>
            </a:r>
            <a:endParaRPr lang="fr-FR" dirty="0"/>
          </a:p>
          <a:p>
            <a:pPr lvl="1"/>
            <a:endParaRPr lang="fr-FR" dirty="0"/>
          </a:p>
        </p:txBody>
      </p:sp>
      <p:pic>
        <p:nvPicPr>
          <p:cNvPr id="5" name="Image 4">
            <a:extLst>
              <a:ext uri="{FF2B5EF4-FFF2-40B4-BE49-F238E27FC236}">
                <a16:creationId xmlns:a16="http://schemas.microsoft.com/office/drawing/2014/main" id="{93F64BDF-C9BA-2C0E-B93D-2E77F3CA94E1}"/>
              </a:ext>
            </a:extLst>
          </p:cNvPr>
          <p:cNvPicPr>
            <a:picLocks noChangeAspect="1"/>
          </p:cNvPicPr>
          <p:nvPr/>
        </p:nvPicPr>
        <p:blipFill>
          <a:blip r:embed="rId4"/>
          <a:stretch>
            <a:fillRect/>
          </a:stretch>
        </p:blipFill>
        <p:spPr>
          <a:xfrm>
            <a:off x="3419872" y="4437112"/>
            <a:ext cx="1800476" cy="1648055"/>
          </a:xfrm>
          <a:prstGeom prst="rect">
            <a:avLst/>
          </a:prstGeom>
        </p:spPr>
      </p:pic>
    </p:spTree>
    <p:extLst>
      <p:ext uri="{BB962C8B-B14F-4D97-AF65-F5344CB8AC3E}">
        <p14:creationId xmlns:p14="http://schemas.microsoft.com/office/powerpoint/2010/main" val="1435259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a:t>Git est un logiciel de gestion de versions décentralisé</a:t>
            </a:r>
          </a:p>
          <a:p>
            <a:r>
              <a:rPr lang="fr-FR" dirty="0"/>
              <a:t>C'est un logiciel libre et gratuit</a:t>
            </a:r>
          </a:p>
          <a:p>
            <a:pPr lvl="1"/>
            <a:r>
              <a:rPr lang="fr-FR" dirty="0"/>
              <a:t>Créé en 2005 par Linus </a:t>
            </a:r>
            <a:r>
              <a:rPr lang="fr-FR" dirty="0" err="1"/>
              <a:t>Torvalds</a:t>
            </a:r>
            <a:endParaRPr lang="fr-FR" dirty="0"/>
          </a:p>
        </p:txBody>
      </p:sp>
      <p:sp>
        <p:nvSpPr>
          <p:cNvPr id="4" name="Titre 3">
            <a:extLst>
              <a:ext uri="{FF2B5EF4-FFF2-40B4-BE49-F238E27FC236}">
                <a16:creationId xmlns:a16="http://schemas.microsoft.com/office/drawing/2014/main" id="{D32E717F-0F34-F1E4-B8F3-403622E161D1}"/>
              </a:ext>
            </a:extLst>
          </p:cNvPr>
          <p:cNvSpPr>
            <a:spLocks noGrp="1"/>
          </p:cNvSpPr>
          <p:nvPr>
            <p:ph type="title"/>
          </p:nvPr>
        </p:nvSpPr>
        <p:spPr/>
        <p:txBody>
          <a:bodyPr/>
          <a:lstStyle/>
          <a:p>
            <a:endParaRPr lang="fr-FR"/>
          </a:p>
        </p:txBody>
      </p:sp>
      <p:pic>
        <p:nvPicPr>
          <p:cNvPr id="6" name="Image 5">
            <a:extLst>
              <a:ext uri="{FF2B5EF4-FFF2-40B4-BE49-F238E27FC236}">
                <a16:creationId xmlns:a16="http://schemas.microsoft.com/office/drawing/2014/main" id="{757A480B-8904-B4C3-1CB2-533DA6A69653}"/>
              </a:ext>
            </a:extLst>
          </p:cNvPr>
          <p:cNvPicPr>
            <a:picLocks noChangeAspect="1"/>
          </p:cNvPicPr>
          <p:nvPr/>
        </p:nvPicPr>
        <p:blipFill>
          <a:blip r:embed="rId2"/>
          <a:stretch>
            <a:fillRect/>
          </a:stretch>
        </p:blipFill>
        <p:spPr>
          <a:xfrm>
            <a:off x="3275856" y="67790"/>
            <a:ext cx="2934109" cy="1105054"/>
          </a:xfrm>
          <a:prstGeom prst="rect">
            <a:avLst/>
          </a:prstGeom>
        </p:spPr>
      </p:pic>
    </p:spTree>
    <p:extLst>
      <p:ext uri="{BB962C8B-B14F-4D97-AF65-F5344CB8AC3E}">
        <p14:creationId xmlns:p14="http://schemas.microsoft.com/office/powerpoint/2010/main" val="4287850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C414F1-3F7D-4056-7D1C-3B2D50FFB639}"/>
              </a:ext>
            </a:extLst>
          </p:cNvPr>
          <p:cNvSpPr>
            <a:spLocks noGrp="1"/>
          </p:cNvSpPr>
          <p:nvPr>
            <p:ph type="title"/>
          </p:nvPr>
        </p:nvSpPr>
        <p:spPr/>
        <p:txBody>
          <a:bodyPr/>
          <a:lstStyle/>
          <a:p>
            <a:r>
              <a:rPr lang="fr-FR" dirty="0"/>
              <a:t>Distributions</a:t>
            </a:r>
          </a:p>
        </p:txBody>
      </p:sp>
      <p:pic>
        <p:nvPicPr>
          <p:cNvPr id="7" name="Image 6">
            <a:extLst>
              <a:ext uri="{FF2B5EF4-FFF2-40B4-BE49-F238E27FC236}">
                <a16:creationId xmlns:a16="http://schemas.microsoft.com/office/drawing/2014/main" id="{5901C0B7-0EEA-AEDE-914D-FE0D947CB815}"/>
              </a:ext>
            </a:extLst>
          </p:cNvPr>
          <p:cNvPicPr>
            <a:picLocks noChangeAspect="1"/>
          </p:cNvPicPr>
          <p:nvPr/>
        </p:nvPicPr>
        <p:blipFill>
          <a:blip r:embed="rId2"/>
          <a:stretch>
            <a:fillRect/>
          </a:stretch>
        </p:blipFill>
        <p:spPr>
          <a:xfrm>
            <a:off x="2843808" y="3325817"/>
            <a:ext cx="2905530" cy="571580"/>
          </a:xfrm>
          <a:prstGeom prst="rect">
            <a:avLst/>
          </a:prstGeom>
        </p:spPr>
      </p:pic>
      <p:pic>
        <p:nvPicPr>
          <p:cNvPr id="6" name="Image 5">
            <a:extLst>
              <a:ext uri="{FF2B5EF4-FFF2-40B4-BE49-F238E27FC236}">
                <a16:creationId xmlns:a16="http://schemas.microsoft.com/office/drawing/2014/main" id="{042E530F-8C27-3E8E-2421-5992D0017CCA}"/>
              </a:ext>
            </a:extLst>
          </p:cNvPr>
          <p:cNvPicPr>
            <a:picLocks noChangeAspect="1"/>
          </p:cNvPicPr>
          <p:nvPr/>
        </p:nvPicPr>
        <p:blipFill>
          <a:blip r:embed="rId3"/>
          <a:stretch>
            <a:fillRect/>
          </a:stretch>
        </p:blipFill>
        <p:spPr>
          <a:xfrm>
            <a:off x="3045999" y="4653136"/>
            <a:ext cx="2909126" cy="936104"/>
          </a:xfrm>
          <a:prstGeom prst="rect">
            <a:avLst/>
          </a:prstGeom>
        </p:spPr>
      </p:pic>
      <p:pic>
        <p:nvPicPr>
          <p:cNvPr id="9" name="Image 8">
            <a:extLst>
              <a:ext uri="{FF2B5EF4-FFF2-40B4-BE49-F238E27FC236}">
                <a16:creationId xmlns:a16="http://schemas.microsoft.com/office/drawing/2014/main" id="{C643C15A-2E3D-6419-7024-992CB85D65D3}"/>
              </a:ext>
            </a:extLst>
          </p:cNvPr>
          <p:cNvPicPr>
            <a:picLocks noChangeAspect="1"/>
          </p:cNvPicPr>
          <p:nvPr/>
        </p:nvPicPr>
        <p:blipFill>
          <a:blip r:embed="rId4"/>
          <a:stretch>
            <a:fillRect/>
          </a:stretch>
        </p:blipFill>
        <p:spPr>
          <a:xfrm>
            <a:off x="2314048" y="1198288"/>
            <a:ext cx="3648584" cy="1371791"/>
          </a:xfrm>
          <a:prstGeom prst="rect">
            <a:avLst/>
          </a:prstGeom>
        </p:spPr>
      </p:pic>
    </p:spTree>
    <p:extLst>
      <p:ext uri="{BB962C8B-B14F-4D97-AF65-F5344CB8AC3E}">
        <p14:creationId xmlns:p14="http://schemas.microsoft.com/office/powerpoint/2010/main" val="3242985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941A87-BEB1-4125-3719-9877087EA3EB}"/>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C1A1E3B3-DC2B-8BA0-BDB8-A330F9268F72}"/>
              </a:ext>
            </a:extLst>
          </p:cNvPr>
          <p:cNvSpPr>
            <a:spLocks noGrp="1"/>
          </p:cNvSpPr>
          <p:nvPr>
            <p:ph idx="1"/>
          </p:nvPr>
        </p:nvSpPr>
        <p:spPr/>
        <p:txBody>
          <a:bodyPr/>
          <a:lstStyle/>
          <a:p>
            <a:r>
              <a:rPr lang="fr-FR" dirty="0"/>
              <a:t>Depuis les années 2010, il s’agit du logiciel de gestion de versions le plus populaire dans le développement logiciel et web, qui est utilisé par des dizaines de millions de personnes, sur tous les environnements (Windows, Mac, Linux)</a:t>
            </a:r>
          </a:p>
          <a:p>
            <a:r>
              <a:rPr lang="fr-FR" dirty="0"/>
              <a:t>Git est aussi le système à la base du célèbre site web GitHub, le plus important hébergeur de code informatique</a:t>
            </a:r>
          </a:p>
        </p:txBody>
      </p:sp>
      <p:pic>
        <p:nvPicPr>
          <p:cNvPr id="4" name="Image 3">
            <a:extLst>
              <a:ext uri="{FF2B5EF4-FFF2-40B4-BE49-F238E27FC236}">
                <a16:creationId xmlns:a16="http://schemas.microsoft.com/office/drawing/2014/main" id="{BCBD8521-738C-C11D-5F14-300015C3696A}"/>
              </a:ext>
            </a:extLst>
          </p:cNvPr>
          <p:cNvPicPr>
            <a:picLocks noChangeAspect="1"/>
          </p:cNvPicPr>
          <p:nvPr/>
        </p:nvPicPr>
        <p:blipFill>
          <a:blip r:embed="rId2"/>
          <a:stretch>
            <a:fillRect/>
          </a:stretch>
        </p:blipFill>
        <p:spPr>
          <a:xfrm>
            <a:off x="3275856" y="67790"/>
            <a:ext cx="2934109" cy="1105054"/>
          </a:xfrm>
          <a:prstGeom prst="rect">
            <a:avLst/>
          </a:prstGeom>
        </p:spPr>
      </p:pic>
    </p:spTree>
    <p:extLst>
      <p:ext uri="{BB962C8B-B14F-4D97-AF65-F5344CB8AC3E}">
        <p14:creationId xmlns:p14="http://schemas.microsoft.com/office/powerpoint/2010/main" val="2753372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C81CDF-DF6D-5E12-1F79-110526BC4D1A}"/>
              </a:ext>
            </a:extLst>
          </p:cNvPr>
          <p:cNvSpPr>
            <a:spLocks noGrp="1"/>
          </p:cNvSpPr>
          <p:nvPr>
            <p:ph type="title"/>
          </p:nvPr>
        </p:nvSpPr>
        <p:spPr/>
        <p:txBody>
          <a:bodyPr/>
          <a:lstStyle/>
          <a:p>
            <a:r>
              <a:rPr lang="fr-FR" dirty="0"/>
              <a:t>Installation</a:t>
            </a:r>
          </a:p>
        </p:txBody>
      </p:sp>
      <p:sp>
        <p:nvSpPr>
          <p:cNvPr id="3" name="Espace réservé du contenu 2">
            <a:extLst>
              <a:ext uri="{FF2B5EF4-FFF2-40B4-BE49-F238E27FC236}">
                <a16:creationId xmlns:a16="http://schemas.microsoft.com/office/drawing/2014/main" id="{49106469-FED4-05B9-9EFE-5B76F3438118}"/>
              </a:ext>
            </a:extLst>
          </p:cNvPr>
          <p:cNvSpPr>
            <a:spLocks noGrp="1"/>
          </p:cNvSpPr>
          <p:nvPr>
            <p:ph idx="1"/>
          </p:nvPr>
        </p:nvSpPr>
        <p:spPr/>
        <p:txBody>
          <a:bodyPr/>
          <a:lstStyle/>
          <a:p>
            <a:r>
              <a:rPr lang="fr-FR" dirty="0"/>
              <a:t>Windows</a:t>
            </a:r>
          </a:p>
          <a:p>
            <a:pPr lvl="1"/>
            <a:r>
              <a:rPr lang="fr-FR" dirty="0"/>
              <a:t>Gitforwindows.org</a:t>
            </a:r>
          </a:p>
          <a:p>
            <a:r>
              <a:rPr lang="fr-FR" dirty="0"/>
              <a:t>Linux</a:t>
            </a:r>
          </a:p>
          <a:p>
            <a:pPr lvl="1"/>
            <a:r>
              <a:rPr lang="fr-FR" dirty="0"/>
              <a:t>Apt </a:t>
            </a:r>
            <a:r>
              <a:rPr lang="fr-FR" dirty="0" err="1"/>
              <a:t>install</a:t>
            </a:r>
            <a:r>
              <a:rPr lang="fr-FR" dirty="0"/>
              <a:t> git</a:t>
            </a:r>
          </a:p>
          <a:p>
            <a:r>
              <a:rPr lang="fr-FR" dirty="0"/>
              <a:t>Mac</a:t>
            </a:r>
          </a:p>
          <a:p>
            <a:pPr lvl="1"/>
            <a:r>
              <a:rPr lang="fr-FR" dirty="0" err="1"/>
              <a:t>Brew</a:t>
            </a:r>
            <a:r>
              <a:rPr lang="fr-FR" dirty="0"/>
              <a:t> </a:t>
            </a:r>
            <a:r>
              <a:rPr lang="fr-FR" dirty="0" err="1"/>
              <a:t>install</a:t>
            </a:r>
            <a:r>
              <a:rPr lang="fr-FR" dirty="0"/>
              <a:t> git</a:t>
            </a:r>
          </a:p>
        </p:txBody>
      </p:sp>
      <p:pic>
        <p:nvPicPr>
          <p:cNvPr id="5" name="Image 4">
            <a:extLst>
              <a:ext uri="{FF2B5EF4-FFF2-40B4-BE49-F238E27FC236}">
                <a16:creationId xmlns:a16="http://schemas.microsoft.com/office/drawing/2014/main" id="{C934BF77-A3D1-5C63-9371-BB59022048D2}"/>
              </a:ext>
            </a:extLst>
          </p:cNvPr>
          <p:cNvPicPr>
            <a:picLocks noChangeAspect="1"/>
          </p:cNvPicPr>
          <p:nvPr/>
        </p:nvPicPr>
        <p:blipFill>
          <a:blip r:embed="rId2"/>
          <a:stretch>
            <a:fillRect/>
          </a:stretch>
        </p:blipFill>
        <p:spPr>
          <a:xfrm>
            <a:off x="3882839" y="1988840"/>
            <a:ext cx="5115639" cy="2705478"/>
          </a:xfrm>
          <a:prstGeom prst="rect">
            <a:avLst/>
          </a:prstGeom>
        </p:spPr>
      </p:pic>
    </p:spTree>
    <p:extLst>
      <p:ext uri="{BB962C8B-B14F-4D97-AF65-F5344CB8AC3E}">
        <p14:creationId xmlns:p14="http://schemas.microsoft.com/office/powerpoint/2010/main" val="3330995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02C9B7-AD62-B56E-CE06-77CBB716E4AF}"/>
              </a:ext>
            </a:extLst>
          </p:cNvPr>
          <p:cNvSpPr>
            <a:spLocks noGrp="1"/>
          </p:cNvSpPr>
          <p:nvPr>
            <p:ph type="title"/>
          </p:nvPr>
        </p:nvSpPr>
        <p:spPr/>
        <p:txBody>
          <a:bodyPr/>
          <a:lstStyle/>
          <a:p>
            <a:r>
              <a:rPr lang="fr-FR" dirty="0"/>
              <a:t>Pourquoi ?</a:t>
            </a:r>
          </a:p>
        </p:txBody>
      </p:sp>
      <p:sp>
        <p:nvSpPr>
          <p:cNvPr id="3" name="Espace réservé du contenu 2">
            <a:extLst>
              <a:ext uri="{FF2B5EF4-FFF2-40B4-BE49-F238E27FC236}">
                <a16:creationId xmlns:a16="http://schemas.microsoft.com/office/drawing/2014/main" id="{8EC6C420-C704-6813-0DBB-9C659839154F}"/>
              </a:ext>
            </a:extLst>
          </p:cNvPr>
          <p:cNvSpPr>
            <a:spLocks noGrp="1"/>
          </p:cNvSpPr>
          <p:nvPr>
            <p:ph idx="1"/>
          </p:nvPr>
        </p:nvSpPr>
        <p:spPr/>
        <p:txBody>
          <a:bodyPr/>
          <a:lstStyle/>
          <a:p>
            <a:r>
              <a:rPr lang="fr-FR" dirty="0"/>
              <a:t>Versionner son code</a:t>
            </a:r>
          </a:p>
          <a:p>
            <a:r>
              <a:rPr lang="fr-FR" dirty="0"/>
              <a:t>Historique des modifications</a:t>
            </a:r>
          </a:p>
          <a:p>
            <a:r>
              <a:rPr lang="fr-FR" dirty="0"/>
              <a:t>Travailler à plusieurs</a:t>
            </a:r>
          </a:p>
          <a:p>
            <a:r>
              <a:rPr lang="fr-FR" dirty="0"/>
              <a:t>Sauvegarder son code à distance</a:t>
            </a:r>
          </a:p>
        </p:txBody>
      </p:sp>
    </p:spTree>
    <p:extLst>
      <p:ext uri="{BB962C8B-B14F-4D97-AF65-F5344CB8AC3E}">
        <p14:creationId xmlns:p14="http://schemas.microsoft.com/office/powerpoint/2010/main" val="1058165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ABBD7-509A-76DC-1ED9-4E469D8132D0}"/>
              </a:ext>
            </a:extLst>
          </p:cNvPr>
          <p:cNvSpPr>
            <a:spLocks noGrp="1"/>
          </p:cNvSpPr>
          <p:nvPr>
            <p:ph type="title"/>
          </p:nvPr>
        </p:nvSpPr>
        <p:spPr/>
        <p:txBody>
          <a:bodyPr/>
          <a:lstStyle/>
          <a:p>
            <a:r>
              <a:rPr lang="fr-FR" dirty="0"/>
              <a:t>Fonctionnalités</a:t>
            </a:r>
          </a:p>
        </p:txBody>
      </p:sp>
      <p:sp>
        <p:nvSpPr>
          <p:cNvPr id="3" name="Espace réservé du contenu 2">
            <a:extLst>
              <a:ext uri="{FF2B5EF4-FFF2-40B4-BE49-F238E27FC236}">
                <a16:creationId xmlns:a16="http://schemas.microsoft.com/office/drawing/2014/main" id="{D61503B0-CE2A-DA87-AB08-947B8877D7E8}"/>
              </a:ext>
            </a:extLst>
          </p:cNvPr>
          <p:cNvSpPr>
            <a:spLocks noGrp="1"/>
          </p:cNvSpPr>
          <p:nvPr>
            <p:ph idx="1"/>
          </p:nvPr>
        </p:nvSpPr>
        <p:spPr/>
        <p:txBody>
          <a:bodyPr/>
          <a:lstStyle/>
          <a:p>
            <a:r>
              <a:rPr lang="fr-FR" dirty="0"/>
              <a:t>Cet outil a rois grandes fonctionnalités :</a:t>
            </a:r>
          </a:p>
          <a:p>
            <a:pPr lvl="1"/>
            <a:r>
              <a:rPr lang="fr-FR" dirty="0"/>
              <a:t>Revenir à une version précédente de votre code en cas de problème</a:t>
            </a:r>
          </a:p>
          <a:p>
            <a:pPr lvl="1"/>
            <a:r>
              <a:rPr lang="fr-FR" dirty="0"/>
              <a:t>Suivre l’évolution de votre code étape par étape</a:t>
            </a:r>
          </a:p>
          <a:p>
            <a:pPr lvl="1"/>
            <a:r>
              <a:rPr lang="fr-FR" dirty="0"/>
              <a:t>Travailler à plusieurs sans risquer de supprimer les modifications des autres collaborateurs</a:t>
            </a:r>
          </a:p>
          <a:p>
            <a:pPr lvl="1"/>
            <a:r>
              <a:rPr lang="fr-FR" dirty="0"/>
              <a:t>C’est un programme qui a une structure décentralisée</a:t>
            </a:r>
          </a:p>
        </p:txBody>
      </p:sp>
      <p:pic>
        <p:nvPicPr>
          <p:cNvPr id="5" name="Image 4">
            <a:extLst>
              <a:ext uri="{FF2B5EF4-FFF2-40B4-BE49-F238E27FC236}">
                <a16:creationId xmlns:a16="http://schemas.microsoft.com/office/drawing/2014/main" id="{172C655C-E92E-5BA2-595B-AE3C11C7ACE0}"/>
              </a:ext>
            </a:extLst>
          </p:cNvPr>
          <p:cNvPicPr>
            <a:picLocks noChangeAspect="1"/>
          </p:cNvPicPr>
          <p:nvPr/>
        </p:nvPicPr>
        <p:blipFill>
          <a:blip r:embed="rId2"/>
          <a:stretch>
            <a:fillRect/>
          </a:stretch>
        </p:blipFill>
        <p:spPr>
          <a:xfrm>
            <a:off x="1619672" y="4285694"/>
            <a:ext cx="5472608" cy="2441455"/>
          </a:xfrm>
          <a:prstGeom prst="rect">
            <a:avLst/>
          </a:prstGeom>
        </p:spPr>
      </p:pic>
    </p:spTree>
    <p:extLst>
      <p:ext uri="{BB962C8B-B14F-4D97-AF65-F5344CB8AC3E}">
        <p14:creationId xmlns:p14="http://schemas.microsoft.com/office/powerpoint/2010/main" val="779482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25093F-70E2-70A7-12C3-CF015637BBE3}"/>
              </a:ext>
            </a:extLst>
          </p:cNvPr>
          <p:cNvSpPr>
            <a:spLocks noGrp="1"/>
          </p:cNvSpPr>
          <p:nvPr>
            <p:ph type="title"/>
          </p:nvPr>
        </p:nvSpPr>
        <p:spPr/>
        <p:txBody>
          <a:bodyPr/>
          <a:lstStyle/>
          <a:p>
            <a:r>
              <a:rPr lang="fr-FR" dirty="0"/>
              <a:t>Architecture Git</a:t>
            </a:r>
          </a:p>
        </p:txBody>
      </p:sp>
      <p:sp>
        <p:nvSpPr>
          <p:cNvPr id="3" name="Espace réservé du contenu 2">
            <a:extLst>
              <a:ext uri="{FF2B5EF4-FFF2-40B4-BE49-F238E27FC236}">
                <a16:creationId xmlns:a16="http://schemas.microsoft.com/office/drawing/2014/main" id="{6BC21FD1-2555-804A-EB6A-456DA3BADEAC}"/>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7B5A2EF2-A360-2F92-1A42-1BD55FC2BEE1}"/>
              </a:ext>
            </a:extLst>
          </p:cNvPr>
          <p:cNvPicPr>
            <a:picLocks noChangeAspect="1"/>
          </p:cNvPicPr>
          <p:nvPr/>
        </p:nvPicPr>
        <p:blipFill>
          <a:blip r:embed="rId2"/>
          <a:stretch>
            <a:fillRect/>
          </a:stretch>
        </p:blipFill>
        <p:spPr>
          <a:xfrm>
            <a:off x="323257" y="342469"/>
            <a:ext cx="8497486" cy="6173061"/>
          </a:xfrm>
          <a:prstGeom prst="rect">
            <a:avLst/>
          </a:prstGeom>
        </p:spPr>
      </p:pic>
    </p:spTree>
    <p:extLst>
      <p:ext uri="{BB962C8B-B14F-4D97-AF65-F5344CB8AC3E}">
        <p14:creationId xmlns:p14="http://schemas.microsoft.com/office/powerpoint/2010/main" val="2193307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BFF1F2-EDBF-4BBC-CFC0-B7A9EFBE38A3}"/>
              </a:ext>
            </a:extLst>
          </p:cNvPr>
          <p:cNvSpPr>
            <a:spLocks noGrp="1"/>
          </p:cNvSpPr>
          <p:nvPr>
            <p:ph type="title"/>
          </p:nvPr>
        </p:nvSpPr>
        <p:spPr/>
        <p:txBody>
          <a:bodyPr/>
          <a:lstStyle/>
          <a:p>
            <a:r>
              <a:rPr lang="fr-FR" dirty="0"/>
              <a:t>Dépôt local</a:t>
            </a:r>
          </a:p>
        </p:txBody>
      </p:sp>
      <p:sp>
        <p:nvSpPr>
          <p:cNvPr id="3" name="Espace réservé du contenu 2">
            <a:extLst>
              <a:ext uri="{FF2B5EF4-FFF2-40B4-BE49-F238E27FC236}">
                <a16:creationId xmlns:a16="http://schemas.microsoft.com/office/drawing/2014/main" id="{9430EC46-4B06-3AE1-C6C2-8AC5CA06CAB2}"/>
              </a:ext>
            </a:extLst>
          </p:cNvPr>
          <p:cNvSpPr>
            <a:spLocks noGrp="1"/>
          </p:cNvSpPr>
          <p:nvPr>
            <p:ph idx="1"/>
          </p:nvPr>
        </p:nvSpPr>
        <p:spPr/>
        <p:txBody>
          <a:bodyPr/>
          <a:lstStyle/>
          <a:p>
            <a:r>
              <a:rPr lang="fr-FR" dirty="0"/>
              <a:t>Un dépôt local est un entrepôt virtuel de votre projet</a:t>
            </a:r>
          </a:p>
          <a:p>
            <a:r>
              <a:rPr lang="fr-FR" dirty="0"/>
              <a:t>Il vous permet d'enregistrer les versions de votre code et d'y accéder au besoin</a:t>
            </a:r>
          </a:p>
          <a:p>
            <a:r>
              <a:rPr lang="fr-FR" dirty="0"/>
              <a:t>Il est stocké localement sur votre machine</a:t>
            </a:r>
          </a:p>
          <a:p>
            <a:pPr lvl="1"/>
            <a:r>
              <a:rPr lang="fr-FR" dirty="0"/>
              <a:t>Répertoire .git</a:t>
            </a:r>
          </a:p>
          <a:p>
            <a:r>
              <a:rPr lang="fr-FR" dirty="0"/>
              <a:t>Il est versionné</a:t>
            </a:r>
          </a:p>
        </p:txBody>
      </p:sp>
      <p:pic>
        <p:nvPicPr>
          <p:cNvPr id="5" name="Image 4">
            <a:extLst>
              <a:ext uri="{FF2B5EF4-FFF2-40B4-BE49-F238E27FC236}">
                <a16:creationId xmlns:a16="http://schemas.microsoft.com/office/drawing/2014/main" id="{EEC2FACF-C299-D669-C207-7CC3E43275F1}"/>
              </a:ext>
            </a:extLst>
          </p:cNvPr>
          <p:cNvPicPr>
            <a:picLocks noChangeAspect="1"/>
          </p:cNvPicPr>
          <p:nvPr/>
        </p:nvPicPr>
        <p:blipFill>
          <a:blip r:embed="rId2"/>
          <a:stretch>
            <a:fillRect/>
          </a:stretch>
        </p:blipFill>
        <p:spPr>
          <a:xfrm>
            <a:off x="4139952" y="3501008"/>
            <a:ext cx="3871614" cy="2639488"/>
          </a:xfrm>
          <a:prstGeom prst="rect">
            <a:avLst/>
          </a:prstGeom>
        </p:spPr>
      </p:pic>
    </p:spTree>
    <p:extLst>
      <p:ext uri="{BB962C8B-B14F-4D97-AF65-F5344CB8AC3E}">
        <p14:creationId xmlns:p14="http://schemas.microsoft.com/office/powerpoint/2010/main" val="1207511978"/>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24119</TotalTime>
  <Words>300</Words>
  <Application>Microsoft Office PowerPoint</Application>
  <PresentationFormat>Affichage à l'écran (4:3)</PresentationFormat>
  <Paragraphs>45</Paragraphs>
  <Slides>11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Arial</vt:lpstr>
      <vt:lpstr>Monotype Sorts</vt:lpstr>
      <vt:lpstr>Times New Roman</vt:lpstr>
      <vt:lpstr>cvc</vt:lpstr>
      <vt:lpstr>Présentation PowerPoint</vt:lpstr>
      <vt:lpstr>Présentation PowerPoint</vt:lpstr>
      <vt:lpstr>Distributions</vt:lpstr>
      <vt:lpstr>Présentation PowerPoint</vt:lpstr>
      <vt:lpstr>Installation</vt:lpstr>
      <vt:lpstr>Pourquoi ?</vt:lpstr>
      <vt:lpstr>Fonctionnalités</vt:lpstr>
      <vt:lpstr>Architecture Git</vt:lpstr>
      <vt:lpstr>Dépôt local</vt:lpstr>
      <vt:lpstr>Dépôt distant</vt:lpstr>
      <vt:lpstr>Dépôt Git de la formation</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529</cp:revision>
  <dcterms:created xsi:type="dcterms:W3CDTF">2000-04-10T19:33:12Z</dcterms:created>
  <dcterms:modified xsi:type="dcterms:W3CDTF">2025-03-28T17:03:10Z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