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
  </p:notesMasterIdLst>
  <p:handoutMasterIdLst>
    <p:handoutMasterId r:id="rId13"/>
  </p:handoutMasterIdLst>
  <p:sldIdLst>
    <p:sldId id="264" r:id="rId2"/>
    <p:sldId id="281" r:id="rId3"/>
    <p:sldId id="277" r:id="rId4"/>
    <p:sldId id="282" r:id="rId5"/>
    <p:sldId id="280" r:id="rId6"/>
    <p:sldId id="283" r:id="rId7"/>
    <p:sldId id="284" r:id="rId8"/>
    <p:sldId id="285" r:id="rId9"/>
    <p:sldId id="286" r:id="rId10"/>
    <p:sldId id="287" r:id="rId11"/>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715"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Pull </a:t>
            </a:r>
            <a:r>
              <a:rPr lang="fr-FR" altLang="fr-FR" dirty="0" err="1"/>
              <a:t>Request</a:t>
            </a:r>
            <a:endParaRPr lang="fr-FR" altLang="fr-FR" dirty="0"/>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A9FAB-E31B-E71E-2ECA-F97409E39D1D}"/>
              </a:ext>
            </a:extLst>
          </p:cNvPr>
          <p:cNvSpPr>
            <a:spLocks noGrp="1"/>
          </p:cNvSpPr>
          <p:nvPr>
            <p:ph type="title"/>
          </p:nvPr>
        </p:nvSpPr>
        <p:spPr/>
        <p:txBody>
          <a:bodyPr/>
          <a:lstStyle/>
          <a:p>
            <a:r>
              <a:rPr lang="fr-FR" dirty="0"/>
              <a:t>Code </a:t>
            </a:r>
            <a:r>
              <a:rPr lang="fr-FR" dirty="0" err="1"/>
              <a:t>review</a:t>
            </a:r>
            <a:endParaRPr lang="fr-FR" dirty="0"/>
          </a:p>
        </p:txBody>
      </p:sp>
      <p:sp>
        <p:nvSpPr>
          <p:cNvPr id="3" name="Espace réservé du contenu 2">
            <a:extLst>
              <a:ext uri="{FF2B5EF4-FFF2-40B4-BE49-F238E27FC236}">
                <a16:creationId xmlns:a16="http://schemas.microsoft.com/office/drawing/2014/main" id="{4523AE65-BF8E-C81D-9D37-F28DA7CE556C}"/>
              </a:ext>
            </a:extLst>
          </p:cNvPr>
          <p:cNvSpPr>
            <a:spLocks noGrp="1"/>
          </p:cNvSpPr>
          <p:nvPr>
            <p:ph idx="1"/>
          </p:nvPr>
        </p:nvSpPr>
        <p:spPr/>
        <p:txBody>
          <a:bodyPr/>
          <a:lstStyle/>
          <a:p>
            <a:r>
              <a:rPr lang="fr-FR" dirty="0"/>
              <a:t>Sur des projets d’envergure, il peut arriver que votre code ne puisse être fusionné sur la branche principale sans être relu et validé par d’autres membres du projet</a:t>
            </a:r>
          </a:p>
          <a:p>
            <a:r>
              <a:rPr lang="fr-FR" dirty="0"/>
              <a:t>C’est ce qu’on appelle une Code </a:t>
            </a:r>
            <a:r>
              <a:rPr lang="fr-FR" dirty="0" err="1"/>
              <a:t>Review</a:t>
            </a:r>
            <a:endParaRPr lang="fr-FR" dirty="0"/>
          </a:p>
        </p:txBody>
      </p:sp>
      <p:pic>
        <p:nvPicPr>
          <p:cNvPr id="3074" name="Picture 2" descr="La revue de code permet d’échanger sur une Pull Request">
            <a:extLst>
              <a:ext uri="{FF2B5EF4-FFF2-40B4-BE49-F238E27FC236}">
                <a16:creationId xmlns:a16="http://schemas.microsoft.com/office/drawing/2014/main" id="{E7BB5CF8-10FE-7A44-45F2-067572752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452" y="3773843"/>
            <a:ext cx="6444208" cy="267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30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F7112D-1620-6A9A-65A7-97980C1CD941}"/>
              </a:ext>
            </a:extLst>
          </p:cNvPr>
          <p:cNvSpPr>
            <a:spLocks noGrp="1"/>
          </p:cNvSpPr>
          <p:nvPr>
            <p:ph type="title"/>
          </p:nvPr>
        </p:nvSpPr>
        <p:spPr/>
        <p:txBody>
          <a:bodyPr/>
          <a:lstStyle/>
          <a:p>
            <a:r>
              <a:rPr lang="fr-FR" dirty="0" err="1"/>
              <a:t>Github</a:t>
            </a:r>
            <a:endParaRPr lang="fr-FR" dirty="0"/>
          </a:p>
        </p:txBody>
      </p:sp>
      <p:sp>
        <p:nvSpPr>
          <p:cNvPr id="3" name="Espace réservé du contenu 2">
            <a:extLst>
              <a:ext uri="{FF2B5EF4-FFF2-40B4-BE49-F238E27FC236}">
                <a16:creationId xmlns:a16="http://schemas.microsoft.com/office/drawing/2014/main" id="{AEDDAA78-8201-C187-28D0-67AF4AD229CF}"/>
              </a:ext>
            </a:extLst>
          </p:cNvPr>
          <p:cNvSpPr>
            <a:spLocks noGrp="1"/>
          </p:cNvSpPr>
          <p:nvPr>
            <p:ph idx="1"/>
          </p:nvPr>
        </p:nvSpPr>
        <p:spPr/>
        <p:txBody>
          <a:bodyPr/>
          <a:lstStyle/>
          <a:p>
            <a:r>
              <a:rPr lang="fr-FR" dirty="0"/>
              <a:t>Sur </a:t>
            </a:r>
            <a:r>
              <a:rPr lang="fr-FR" dirty="0" err="1"/>
              <a:t>Github</a:t>
            </a:r>
            <a:r>
              <a:rPr lang="fr-FR" dirty="0"/>
              <a:t> vous pouvez voir tous les </a:t>
            </a:r>
            <a:r>
              <a:rPr lang="fr-FR" dirty="0" err="1"/>
              <a:t>commits</a:t>
            </a:r>
            <a:r>
              <a:rPr lang="fr-FR" dirty="0"/>
              <a:t>, branches et les développeurs</a:t>
            </a:r>
          </a:p>
          <a:p>
            <a:r>
              <a:rPr lang="fr-FR" dirty="0"/>
              <a:t>GitHub est avant tout une interface, son rôle est de faciliter la collaboration en ajoutant un aspect design, facile, ludique et simple d’utilisation pour les développeurs</a:t>
            </a:r>
          </a:p>
          <a:p>
            <a:pPr lvl="1"/>
            <a:r>
              <a:rPr lang="fr-FR" dirty="0"/>
              <a:t>Jusqu’ici nous avons observé les changements effectués sur des branches via des lignes de commande</a:t>
            </a:r>
          </a:p>
          <a:p>
            <a:pPr lvl="1"/>
            <a:r>
              <a:rPr lang="fr-FR" dirty="0"/>
              <a:t>Si nous travaillons à plusieurs sur un projet, il serait bien plus pratique d’accéder aux modifications sans ligne de commande, n’est-ce pas ?</a:t>
            </a:r>
          </a:p>
        </p:txBody>
      </p:sp>
    </p:spTree>
    <p:extLst>
      <p:ext uri="{BB962C8B-B14F-4D97-AF65-F5344CB8AC3E}">
        <p14:creationId xmlns:p14="http://schemas.microsoft.com/office/powerpoint/2010/main" val="388117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5C916-FAD9-D731-7A7A-596074014EA3}"/>
              </a:ext>
            </a:extLst>
          </p:cNvPr>
          <p:cNvSpPr>
            <a:spLocks noGrp="1"/>
          </p:cNvSpPr>
          <p:nvPr>
            <p:ph type="title"/>
          </p:nvPr>
        </p:nvSpPr>
        <p:spPr/>
        <p:txBody>
          <a:bodyPr/>
          <a:lstStyle/>
          <a:p>
            <a:r>
              <a:rPr lang="fr-FR" dirty="0"/>
              <a:t>Merge</a:t>
            </a:r>
          </a:p>
        </p:txBody>
      </p:sp>
      <p:sp>
        <p:nvSpPr>
          <p:cNvPr id="3" name="Espace réservé du contenu 2">
            <a:extLst>
              <a:ext uri="{FF2B5EF4-FFF2-40B4-BE49-F238E27FC236}">
                <a16:creationId xmlns:a16="http://schemas.microsoft.com/office/drawing/2014/main" id="{CA651A9F-ADD2-9D29-09ED-1A692D32DD07}"/>
              </a:ext>
            </a:extLst>
          </p:cNvPr>
          <p:cNvSpPr>
            <a:spLocks noGrp="1"/>
          </p:cNvSpPr>
          <p:nvPr>
            <p:ph idx="1"/>
          </p:nvPr>
        </p:nvSpPr>
        <p:spPr/>
        <p:txBody>
          <a:bodyPr/>
          <a:lstStyle/>
          <a:p>
            <a:r>
              <a:rPr lang="fr-FR" dirty="0"/>
              <a:t>Par défaut la branche main n'est pas protégée</a:t>
            </a:r>
          </a:p>
          <a:p>
            <a:pPr lvl="1"/>
            <a:endParaRPr lang="fr-FR" dirty="0"/>
          </a:p>
        </p:txBody>
      </p:sp>
      <p:pic>
        <p:nvPicPr>
          <p:cNvPr id="5" name="Image 4">
            <a:extLst>
              <a:ext uri="{FF2B5EF4-FFF2-40B4-BE49-F238E27FC236}">
                <a16:creationId xmlns:a16="http://schemas.microsoft.com/office/drawing/2014/main" id="{A1F86A16-2EDB-A0B4-3A75-F2065691E7E6}"/>
              </a:ext>
            </a:extLst>
          </p:cNvPr>
          <p:cNvPicPr>
            <a:picLocks noChangeAspect="1"/>
          </p:cNvPicPr>
          <p:nvPr/>
        </p:nvPicPr>
        <p:blipFill>
          <a:blip r:embed="rId2"/>
          <a:stretch>
            <a:fillRect/>
          </a:stretch>
        </p:blipFill>
        <p:spPr>
          <a:xfrm>
            <a:off x="599520" y="2390630"/>
            <a:ext cx="7944959" cy="1038370"/>
          </a:xfrm>
          <a:prstGeom prst="rect">
            <a:avLst/>
          </a:prstGeom>
        </p:spPr>
      </p:pic>
    </p:spTree>
    <p:extLst>
      <p:ext uri="{BB962C8B-B14F-4D97-AF65-F5344CB8AC3E}">
        <p14:creationId xmlns:p14="http://schemas.microsoft.com/office/powerpoint/2010/main" val="229227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C8AF1A-2BEC-3CC5-80A1-9061A6CE038E}"/>
              </a:ext>
            </a:extLst>
          </p:cNvPr>
          <p:cNvSpPr>
            <a:spLocks noGrp="1"/>
          </p:cNvSpPr>
          <p:nvPr>
            <p:ph type="title"/>
          </p:nvPr>
        </p:nvSpPr>
        <p:spPr/>
        <p:txBody>
          <a:bodyPr/>
          <a:lstStyle/>
          <a:p>
            <a:r>
              <a:rPr lang="fr-FR" dirty="0"/>
              <a:t>Risques</a:t>
            </a:r>
          </a:p>
        </p:txBody>
      </p:sp>
      <p:sp>
        <p:nvSpPr>
          <p:cNvPr id="3" name="Espace réservé du contenu 2">
            <a:extLst>
              <a:ext uri="{FF2B5EF4-FFF2-40B4-BE49-F238E27FC236}">
                <a16:creationId xmlns:a16="http://schemas.microsoft.com/office/drawing/2014/main" id="{35771D67-F8B5-5358-342A-CF02FB0114DA}"/>
              </a:ext>
            </a:extLst>
          </p:cNvPr>
          <p:cNvSpPr>
            <a:spLocks noGrp="1"/>
          </p:cNvSpPr>
          <p:nvPr>
            <p:ph idx="1"/>
          </p:nvPr>
        </p:nvSpPr>
        <p:spPr/>
        <p:txBody>
          <a:bodyPr/>
          <a:lstStyle/>
          <a:p>
            <a:r>
              <a:rPr lang="fr-FR" dirty="0"/>
              <a:t>git merge nous permettait de fusionner les modifications de notre branche avec la branche principale</a:t>
            </a:r>
          </a:p>
          <a:p>
            <a:pPr lvl="1"/>
            <a:r>
              <a:rPr lang="fr-FR" dirty="0"/>
              <a:t>Mais dans un contexte professionnel, c’est un peu plus compliqué ! Lorsque vous travaillez en équipe sur un repository, la branche principale est souvent bloquée*</a:t>
            </a:r>
          </a:p>
          <a:p>
            <a:pPr lvl="1"/>
            <a:r>
              <a:rPr lang="fr-FR" dirty="0"/>
              <a:t>Vous ne pouvez pas pusher directement votre code sans qu’il soit vérifié</a:t>
            </a:r>
          </a:p>
          <a:p>
            <a:pPr lvl="1"/>
            <a:r>
              <a:rPr lang="fr-FR" dirty="0"/>
              <a:t>Vous ne pouvez donc pas fusionner vos modifications vous-même !</a:t>
            </a:r>
          </a:p>
        </p:txBody>
      </p:sp>
    </p:spTree>
    <p:extLst>
      <p:ext uri="{BB962C8B-B14F-4D97-AF65-F5344CB8AC3E}">
        <p14:creationId xmlns:p14="http://schemas.microsoft.com/office/powerpoint/2010/main" val="197542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3693E-CC99-E7C9-C895-B056FE53F2A0}"/>
              </a:ext>
            </a:extLst>
          </p:cNvPr>
          <p:cNvSpPr>
            <a:spLocks noGrp="1"/>
          </p:cNvSpPr>
          <p:nvPr>
            <p:ph type="title"/>
          </p:nvPr>
        </p:nvSpPr>
        <p:spPr/>
        <p:txBody>
          <a:bodyPr/>
          <a:lstStyle/>
          <a:p>
            <a:r>
              <a:rPr lang="fr-FR" dirty="0"/>
              <a:t>Bonne pratique</a:t>
            </a:r>
          </a:p>
        </p:txBody>
      </p:sp>
      <p:sp>
        <p:nvSpPr>
          <p:cNvPr id="3" name="Espace réservé du contenu 2">
            <a:extLst>
              <a:ext uri="{FF2B5EF4-FFF2-40B4-BE49-F238E27FC236}">
                <a16:creationId xmlns:a16="http://schemas.microsoft.com/office/drawing/2014/main" id="{F1C472B1-1C7F-2100-F352-8A8E7ACC5857}"/>
              </a:ext>
            </a:extLst>
          </p:cNvPr>
          <p:cNvSpPr>
            <a:spLocks noGrp="1"/>
          </p:cNvSpPr>
          <p:nvPr>
            <p:ph idx="1"/>
          </p:nvPr>
        </p:nvSpPr>
        <p:spPr/>
        <p:txBody>
          <a:bodyPr/>
          <a:lstStyle/>
          <a:p>
            <a:r>
              <a:rPr lang="fr-FR" dirty="0"/>
              <a:t>Le pull </a:t>
            </a:r>
            <a:r>
              <a:rPr lang="fr-FR" dirty="0" err="1"/>
              <a:t>request</a:t>
            </a:r>
            <a:endParaRPr lang="fr-FR" dirty="0"/>
          </a:p>
          <a:p>
            <a:pPr lvl="1"/>
            <a:r>
              <a:rPr lang="fr-FR" dirty="0"/>
              <a:t>Ce n'est pas la même personne qui créé la branche et la fusionne</a:t>
            </a:r>
          </a:p>
        </p:txBody>
      </p:sp>
      <p:pic>
        <p:nvPicPr>
          <p:cNvPr id="5" name="Image 4">
            <a:extLst>
              <a:ext uri="{FF2B5EF4-FFF2-40B4-BE49-F238E27FC236}">
                <a16:creationId xmlns:a16="http://schemas.microsoft.com/office/drawing/2014/main" id="{E422DAF7-B06B-64A9-DFF1-BCEC6093496F}"/>
              </a:ext>
            </a:extLst>
          </p:cNvPr>
          <p:cNvPicPr>
            <a:picLocks noChangeAspect="1"/>
          </p:cNvPicPr>
          <p:nvPr/>
        </p:nvPicPr>
        <p:blipFill>
          <a:blip r:embed="rId2"/>
          <a:stretch>
            <a:fillRect/>
          </a:stretch>
        </p:blipFill>
        <p:spPr>
          <a:xfrm>
            <a:off x="-9463" y="3140968"/>
            <a:ext cx="9144000" cy="3204673"/>
          </a:xfrm>
          <a:prstGeom prst="rect">
            <a:avLst/>
          </a:prstGeom>
        </p:spPr>
      </p:pic>
    </p:spTree>
    <p:extLst>
      <p:ext uri="{BB962C8B-B14F-4D97-AF65-F5344CB8AC3E}">
        <p14:creationId xmlns:p14="http://schemas.microsoft.com/office/powerpoint/2010/main" val="90500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E521EC-7C73-D7C0-A412-DE5FA4D35BDA}"/>
              </a:ext>
            </a:extLst>
          </p:cNvPr>
          <p:cNvSpPr>
            <a:spLocks noGrp="1"/>
          </p:cNvSpPr>
          <p:nvPr>
            <p:ph type="title"/>
          </p:nvPr>
        </p:nvSpPr>
        <p:spPr/>
        <p:txBody>
          <a:bodyPr/>
          <a:lstStyle/>
          <a:p>
            <a:r>
              <a:rPr lang="fr-FR" dirty="0"/>
              <a:t>Pull </a:t>
            </a:r>
            <a:r>
              <a:rPr lang="fr-FR" dirty="0" err="1"/>
              <a:t>request</a:t>
            </a:r>
            <a:endParaRPr lang="fr-FR" dirty="0"/>
          </a:p>
        </p:txBody>
      </p:sp>
      <p:sp>
        <p:nvSpPr>
          <p:cNvPr id="3" name="Espace réservé du contenu 2">
            <a:extLst>
              <a:ext uri="{FF2B5EF4-FFF2-40B4-BE49-F238E27FC236}">
                <a16:creationId xmlns:a16="http://schemas.microsoft.com/office/drawing/2014/main" id="{6C34D973-D42C-ADE0-573C-311EDB4B365A}"/>
              </a:ext>
            </a:extLst>
          </p:cNvPr>
          <p:cNvSpPr>
            <a:spLocks noGrp="1"/>
          </p:cNvSpPr>
          <p:nvPr>
            <p:ph idx="1"/>
          </p:nvPr>
        </p:nvSpPr>
        <p:spPr/>
        <p:txBody>
          <a:bodyPr/>
          <a:lstStyle/>
          <a:p>
            <a:r>
              <a:rPr lang="fr-FR" dirty="0"/>
              <a:t>Une pull </a:t>
            </a:r>
            <a:r>
              <a:rPr lang="fr-FR" dirty="0" err="1"/>
              <a:t>request</a:t>
            </a:r>
            <a:r>
              <a:rPr lang="fr-FR" dirty="0"/>
              <a:t>, est une fonctionnalité de GitHub qui permet de demander aux propriétaires d’un repository l’autorisation de fusionner nos changements sur la branche principale ou toute autre branche sur laquelle on souhaite apporter nos modifications</a:t>
            </a:r>
          </a:p>
          <a:p>
            <a:r>
              <a:rPr lang="fr-FR" dirty="0"/>
              <a:t>Vous avez au préalable :</a:t>
            </a:r>
          </a:p>
          <a:p>
            <a:pPr lvl="1"/>
            <a:r>
              <a:rPr lang="fr-FR" dirty="0"/>
              <a:t>Créé une nouvelle branche.</a:t>
            </a:r>
          </a:p>
          <a:p>
            <a:pPr lvl="1"/>
            <a:r>
              <a:rPr lang="fr-FR" dirty="0"/>
              <a:t>Envoyé votre code sur cette même branche</a:t>
            </a:r>
          </a:p>
          <a:p>
            <a:pPr lvl="1"/>
            <a:endParaRPr lang="fr-FR" dirty="0"/>
          </a:p>
        </p:txBody>
      </p:sp>
    </p:spTree>
    <p:extLst>
      <p:ext uri="{BB962C8B-B14F-4D97-AF65-F5344CB8AC3E}">
        <p14:creationId xmlns:p14="http://schemas.microsoft.com/office/powerpoint/2010/main" val="303455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A53F1-DFAE-2D19-BDBB-06B00DFCD795}"/>
              </a:ext>
            </a:extLst>
          </p:cNvPr>
          <p:cNvSpPr>
            <a:spLocks noGrp="1"/>
          </p:cNvSpPr>
          <p:nvPr>
            <p:ph type="title"/>
          </p:nvPr>
        </p:nvSpPr>
        <p:spPr/>
        <p:txBody>
          <a:bodyPr/>
          <a:lstStyle/>
          <a:p>
            <a:r>
              <a:rPr lang="fr-FR" dirty="0"/>
              <a:t>Pull </a:t>
            </a:r>
            <a:r>
              <a:rPr lang="fr-FR" dirty="0" err="1"/>
              <a:t>request</a:t>
            </a:r>
            <a:endParaRPr lang="fr-FR" dirty="0"/>
          </a:p>
        </p:txBody>
      </p:sp>
      <p:sp>
        <p:nvSpPr>
          <p:cNvPr id="3" name="Espace réservé du contenu 2">
            <a:extLst>
              <a:ext uri="{FF2B5EF4-FFF2-40B4-BE49-F238E27FC236}">
                <a16:creationId xmlns:a16="http://schemas.microsoft.com/office/drawing/2014/main" id="{968BBE5B-2F73-8C76-F6F4-D4E30874855E}"/>
              </a:ext>
            </a:extLst>
          </p:cNvPr>
          <p:cNvSpPr>
            <a:spLocks noGrp="1"/>
          </p:cNvSpPr>
          <p:nvPr>
            <p:ph idx="1"/>
          </p:nvPr>
        </p:nvSpPr>
        <p:spPr/>
        <p:txBody>
          <a:bodyPr/>
          <a:lstStyle/>
          <a:p>
            <a:r>
              <a:rPr lang="fr-FR" dirty="0"/>
              <a:t>Lors du push </a:t>
            </a:r>
            <a:r>
              <a:rPr lang="fr-FR" dirty="0" err="1"/>
              <a:t>Github</a:t>
            </a:r>
            <a:r>
              <a:rPr lang="fr-FR" dirty="0"/>
              <a:t> détecte la nouvelle branche avec des modifications</a:t>
            </a:r>
          </a:p>
        </p:txBody>
      </p:sp>
      <p:pic>
        <p:nvPicPr>
          <p:cNvPr id="5" name="Image 4">
            <a:extLst>
              <a:ext uri="{FF2B5EF4-FFF2-40B4-BE49-F238E27FC236}">
                <a16:creationId xmlns:a16="http://schemas.microsoft.com/office/drawing/2014/main" id="{270706A3-90E1-6670-4266-16B9C5D091CC}"/>
              </a:ext>
            </a:extLst>
          </p:cNvPr>
          <p:cNvPicPr>
            <a:picLocks noChangeAspect="1"/>
          </p:cNvPicPr>
          <p:nvPr/>
        </p:nvPicPr>
        <p:blipFill>
          <a:blip r:embed="rId2"/>
          <a:stretch>
            <a:fillRect/>
          </a:stretch>
        </p:blipFill>
        <p:spPr>
          <a:xfrm>
            <a:off x="53251" y="2348880"/>
            <a:ext cx="8888065" cy="3410426"/>
          </a:xfrm>
          <a:prstGeom prst="rect">
            <a:avLst/>
          </a:prstGeom>
        </p:spPr>
      </p:pic>
    </p:spTree>
    <p:extLst>
      <p:ext uri="{BB962C8B-B14F-4D97-AF65-F5344CB8AC3E}">
        <p14:creationId xmlns:p14="http://schemas.microsoft.com/office/powerpoint/2010/main" val="106832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0D8EB-7801-52B0-2052-07D40E32E9EE}"/>
              </a:ext>
            </a:extLst>
          </p:cNvPr>
          <p:cNvSpPr>
            <a:spLocks noGrp="1"/>
          </p:cNvSpPr>
          <p:nvPr>
            <p:ph type="title"/>
          </p:nvPr>
        </p:nvSpPr>
        <p:spPr/>
        <p:txBody>
          <a:bodyPr/>
          <a:lstStyle/>
          <a:p>
            <a:r>
              <a:rPr lang="fr-FR" dirty="0"/>
              <a:t>Pull </a:t>
            </a:r>
            <a:r>
              <a:rPr lang="fr-FR" dirty="0" err="1"/>
              <a:t>request</a:t>
            </a:r>
            <a:endParaRPr lang="fr-FR" dirty="0"/>
          </a:p>
        </p:txBody>
      </p:sp>
      <p:sp>
        <p:nvSpPr>
          <p:cNvPr id="3" name="Espace réservé du contenu 2">
            <a:extLst>
              <a:ext uri="{FF2B5EF4-FFF2-40B4-BE49-F238E27FC236}">
                <a16:creationId xmlns:a16="http://schemas.microsoft.com/office/drawing/2014/main" id="{26803F7C-FF5A-3A43-F350-811185EF4654}"/>
              </a:ext>
            </a:extLst>
          </p:cNvPr>
          <p:cNvSpPr>
            <a:spLocks noGrp="1"/>
          </p:cNvSpPr>
          <p:nvPr>
            <p:ph idx="1"/>
          </p:nvPr>
        </p:nvSpPr>
        <p:spPr/>
        <p:txBody>
          <a:bodyPr/>
          <a:lstStyle/>
          <a:p>
            <a:endParaRPr lang="fr-FR"/>
          </a:p>
        </p:txBody>
      </p:sp>
      <p:pic>
        <p:nvPicPr>
          <p:cNvPr id="1026" name="Picture 2" descr="La fenêtre Open a pull request s’ouvre">
            <a:extLst>
              <a:ext uri="{FF2B5EF4-FFF2-40B4-BE49-F238E27FC236}">
                <a16:creationId xmlns:a16="http://schemas.microsoft.com/office/drawing/2014/main" id="{903378E1-9A75-9D60-E3CF-2537E14AA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36712"/>
            <a:ext cx="795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40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05B87-2E34-4B0E-78C1-ADFCC5162925}"/>
              </a:ext>
            </a:extLst>
          </p:cNvPr>
          <p:cNvSpPr>
            <a:spLocks noGrp="1"/>
          </p:cNvSpPr>
          <p:nvPr>
            <p:ph type="title"/>
          </p:nvPr>
        </p:nvSpPr>
        <p:spPr/>
        <p:txBody>
          <a:bodyPr/>
          <a:lstStyle/>
          <a:p>
            <a:r>
              <a:rPr lang="fr-FR" dirty="0"/>
              <a:t>Pull </a:t>
            </a:r>
            <a:r>
              <a:rPr lang="fr-FR" dirty="0" err="1"/>
              <a:t>request</a:t>
            </a:r>
            <a:endParaRPr lang="fr-FR" dirty="0"/>
          </a:p>
        </p:txBody>
      </p:sp>
      <p:sp>
        <p:nvSpPr>
          <p:cNvPr id="3" name="Espace réservé du contenu 2">
            <a:extLst>
              <a:ext uri="{FF2B5EF4-FFF2-40B4-BE49-F238E27FC236}">
                <a16:creationId xmlns:a16="http://schemas.microsoft.com/office/drawing/2014/main" id="{2A38F3F0-5A4A-5E3F-C9BD-5FA907EB6386}"/>
              </a:ext>
            </a:extLst>
          </p:cNvPr>
          <p:cNvSpPr>
            <a:spLocks noGrp="1"/>
          </p:cNvSpPr>
          <p:nvPr>
            <p:ph idx="1"/>
          </p:nvPr>
        </p:nvSpPr>
        <p:spPr/>
        <p:txBody>
          <a:bodyPr/>
          <a:lstStyle/>
          <a:p>
            <a:endParaRPr lang="fr-FR"/>
          </a:p>
        </p:txBody>
      </p:sp>
      <p:pic>
        <p:nvPicPr>
          <p:cNvPr id="2050" name="Picture 2" descr="Vous avez créé votre pull request">
            <a:extLst>
              <a:ext uri="{FF2B5EF4-FFF2-40B4-BE49-F238E27FC236}">
                <a16:creationId xmlns:a16="http://schemas.microsoft.com/office/drawing/2014/main" id="{62D1BFB0-442C-55C0-4389-25437C55A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9" y="980728"/>
            <a:ext cx="9144000" cy="6529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57202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24120</TotalTime>
  <Words>290</Words>
  <Application>Microsoft Office PowerPoint</Application>
  <PresentationFormat>Affichage à l'écran (4:3)</PresentationFormat>
  <Paragraphs>29</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Monotype Sorts</vt:lpstr>
      <vt:lpstr>Times New Roman</vt:lpstr>
      <vt:lpstr>cvc</vt:lpstr>
      <vt:lpstr>Présentation PowerPoint</vt:lpstr>
      <vt:lpstr>Github</vt:lpstr>
      <vt:lpstr>Merge</vt:lpstr>
      <vt:lpstr>Risques</vt:lpstr>
      <vt:lpstr>Bonne pratique</vt:lpstr>
      <vt:lpstr>Pull request</vt:lpstr>
      <vt:lpstr>Pull request</vt:lpstr>
      <vt:lpstr>Pull request</vt:lpstr>
      <vt:lpstr>Pull request</vt:lpstr>
      <vt:lpstr>Code review</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537</cp:revision>
  <dcterms:created xsi:type="dcterms:W3CDTF">2000-04-10T19:33:12Z</dcterms:created>
  <dcterms:modified xsi:type="dcterms:W3CDTF">2025-03-27T21:58:52Z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