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handoutMasterIdLst>
    <p:handoutMasterId r:id="rId27"/>
  </p:handoutMasterIdLst>
  <p:sldIdLst>
    <p:sldId id="264" r:id="rId2"/>
    <p:sldId id="266" r:id="rId3"/>
    <p:sldId id="269" r:id="rId4"/>
    <p:sldId id="273" r:id="rId5"/>
    <p:sldId id="275" r:id="rId6"/>
    <p:sldId id="274" r:id="rId7"/>
    <p:sldId id="270" r:id="rId8"/>
    <p:sldId id="276" r:id="rId9"/>
    <p:sldId id="285" r:id="rId10"/>
    <p:sldId id="284" r:id="rId11"/>
    <p:sldId id="286" r:id="rId12"/>
    <p:sldId id="277" r:id="rId13"/>
    <p:sldId id="278" r:id="rId14"/>
    <p:sldId id="265" r:id="rId15"/>
    <p:sldId id="279" r:id="rId16"/>
    <p:sldId id="280" r:id="rId17"/>
    <p:sldId id="287" r:id="rId18"/>
    <p:sldId id="374" r:id="rId19"/>
    <p:sldId id="288" r:id="rId20"/>
    <p:sldId id="271" r:id="rId21"/>
    <p:sldId id="282" r:id="rId22"/>
    <p:sldId id="281" r:id="rId23"/>
    <p:sldId id="283" r:id="rId24"/>
    <p:sldId id="272" r:id="rId2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B6C5E-A8A4-6DE9-03B2-AA67147F37E3}"/>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9634E68B-AF6D-BEB2-5B1D-2F33B3F44816}"/>
              </a:ext>
            </a:extLst>
          </p:cNvPr>
          <p:cNvSpPr>
            <a:spLocks noGrp="1"/>
          </p:cNvSpPr>
          <p:nvPr>
            <p:ph idx="1"/>
          </p:nvPr>
        </p:nvSpPr>
        <p:spPr/>
        <p:txBody>
          <a:bodyPr/>
          <a:lstStyle/>
          <a:p>
            <a:r>
              <a:rPr lang="fr-FR" dirty="0"/>
              <a:t>Git reset commit –hard</a:t>
            </a:r>
          </a:p>
          <a:p>
            <a:pPr lvl="1"/>
            <a:r>
              <a:rPr lang="fr-FR" dirty="0"/>
              <a:t>commit = HEAD ou HEAD~ pour le dernier commit</a:t>
            </a:r>
          </a:p>
          <a:p>
            <a:pPr lvl="1"/>
            <a:r>
              <a:rPr lang="fr-FR" dirty="0"/>
              <a:t>commit = commit = </a:t>
            </a:r>
            <a:r>
              <a:rPr lang="fr-FR" dirty="0" err="1"/>
              <a:t>Héxadécimal</a:t>
            </a:r>
            <a:endParaRPr lang="fr-FR" dirty="0"/>
          </a:p>
          <a:p>
            <a:r>
              <a:rPr lang="fr-FR" dirty="0"/>
              <a:t>Cette commande permet de revenir à n'importe quel commit mais en oubliant absolument tout ce qu'il s'est passé après !</a:t>
            </a:r>
          </a:p>
          <a:p>
            <a:pPr lvl="1"/>
            <a:r>
              <a:rPr lang="fr-FR" dirty="0"/>
              <a:t>Danger</a:t>
            </a:r>
          </a:p>
          <a:p>
            <a:pPr lvl="1"/>
            <a:r>
              <a:rPr lang="fr-FR" dirty="0"/>
              <a:t>Cette utilisation de    git reset constitue une manière simple d'annuler des changements qui n'ont pas encore été partagés  </a:t>
            </a:r>
          </a:p>
        </p:txBody>
      </p:sp>
    </p:spTree>
    <p:extLst>
      <p:ext uri="{BB962C8B-B14F-4D97-AF65-F5344CB8AC3E}">
        <p14:creationId xmlns:p14="http://schemas.microsoft.com/office/powerpoint/2010/main" val="41873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72D8A-FBF2-EA0F-6F67-7BD1EF24EDE2}"/>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A03B20EE-9521-D41F-1C90-1222910807FA}"/>
              </a:ext>
            </a:extLst>
          </p:cNvPr>
          <p:cNvSpPr>
            <a:spLocks noGrp="1"/>
          </p:cNvSpPr>
          <p:nvPr>
            <p:ph idx="1"/>
          </p:nvPr>
        </p:nvSpPr>
        <p:spPr/>
        <p:txBody>
          <a:bodyPr/>
          <a:lstStyle/>
          <a:p>
            <a:r>
              <a:rPr lang="fr-FR" dirty="0"/>
              <a:t>Mixed</a:t>
            </a:r>
          </a:p>
          <a:p>
            <a:pPr lvl="1"/>
            <a:r>
              <a:rPr lang="fr-FR" dirty="0"/>
              <a:t>Le git reset --mixed va permettre de revenir juste après votre dernier commit ou le commit spécifié, sans supprimer vos modifications en cours</a:t>
            </a:r>
          </a:p>
          <a:p>
            <a:pPr lvl="1"/>
            <a:r>
              <a:rPr lang="fr-FR" dirty="0"/>
              <a:t>Il permet aussi, dans le cas de fichiers indexés mais pas encore </a:t>
            </a:r>
            <a:r>
              <a:rPr lang="fr-FR" dirty="0" err="1"/>
              <a:t>commités</a:t>
            </a:r>
            <a:r>
              <a:rPr lang="fr-FR" dirty="0"/>
              <a:t>, de désindexer les fichiers</a:t>
            </a:r>
          </a:p>
          <a:p>
            <a:r>
              <a:rPr lang="fr-FR" dirty="0"/>
              <a:t>Par défaut dans git reset HEAD~</a:t>
            </a:r>
          </a:p>
          <a:p>
            <a:pPr lvl="1"/>
            <a:r>
              <a:rPr lang="fr-FR" dirty="0"/>
              <a:t>Si on ne corrige pas le problème entraine une erreur au </a:t>
            </a:r>
            <a:r>
              <a:rPr lang="fr-FR"/>
              <a:t>prochaine commit + push</a:t>
            </a:r>
            <a:endParaRPr lang="fr-FR" dirty="0"/>
          </a:p>
        </p:txBody>
      </p:sp>
    </p:spTree>
    <p:extLst>
      <p:ext uri="{BB962C8B-B14F-4D97-AF65-F5344CB8AC3E}">
        <p14:creationId xmlns:p14="http://schemas.microsoft.com/office/powerpoint/2010/main" val="15997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410401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C3F06-3C02-ACEB-45E7-F23BBF6B6DA0}"/>
              </a:ext>
            </a:extLst>
          </p:cNvPr>
          <p:cNvSpPr>
            <a:spLocks noGrp="1"/>
          </p:cNvSpPr>
          <p:nvPr>
            <p:ph type="title"/>
          </p:nvPr>
        </p:nvSpPr>
        <p:spPr/>
        <p:txBody>
          <a:bodyPr/>
          <a:lstStyle/>
          <a:p>
            <a:r>
              <a:rPr lang="fr-FR" dirty="0"/>
              <a:t>Création d'un conflit</a:t>
            </a:r>
          </a:p>
        </p:txBody>
      </p:sp>
      <p:sp>
        <p:nvSpPr>
          <p:cNvPr id="3" name="Espace réservé du contenu 2">
            <a:extLst>
              <a:ext uri="{FF2B5EF4-FFF2-40B4-BE49-F238E27FC236}">
                <a16:creationId xmlns:a16="http://schemas.microsoft.com/office/drawing/2014/main" id="{FB643138-6F25-27F4-1020-B0E2C9BB9DDF}"/>
              </a:ext>
            </a:extLst>
          </p:cNvPr>
          <p:cNvSpPr>
            <a:spLocks noGrp="1"/>
          </p:cNvSpPr>
          <p:nvPr>
            <p:ph idx="1"/>
          </p:nvPr>
        </p:nvSpPr>
        <p:spPr/>
        <p:txBody>
          <a:bodyPr/>
          <a:lstStyle/>
          <a:p>
            <a:r>
              <a:rPr lang="fr-FR" dirty="0"/>
              <a:t>Exemple</a:t>
            </a:r>
          </a:p>
          <a:p>
            <a:pPr lvl="1"/>
            <a:r>
              <a:rPr lang="fr-FR" dirty="0"/>
              <a:t>Création d'un fichier avec un contenu</a:t>
            </a:r>
          </a:p>
          <a:p>
            <a:pPr lvl="1"/>
            <a:r>
              <a:rPr lang="fr-FR" dirty="0"/>
              <a:t>git </a:t>
            </a:r>
            <a:r>
              <a:rPr lang="fr-FR" dirty="0" err="1"/>
              <a:t>add</a:t>
            </a:r>
            <a:r>
              <a:rPr lang="fr-FR" dirty="0"/>
              <a:t> *</a:t>
            </a:r>
          </a:p>
          <a:p>
            <a:pPr lvl="1"/>
            <a:r>
              <a:rPr lang="fr-FR" dirty="0"/>
              <a:t>git commit</a:t>
            </a:r>
          </a:p>
          <a:p>
            <a:pPr lvl="1"/>
            <a:r>
              <a:rPr lang="fr-FR" dirty="0"/>
              <a:t>git push</a:t>
            </a:r>
          </a:p>
          <a:p>
            <a:pPr lvl="1"/>
            <a:r>
              <a:rPr lang="fr-FR" dirty="0"/>
              <a:t>sur </a:t>
            </a:r>
            <a:r>
              <a:rPr lang="fr-FR" dirty="0" err="1"/>
              <a:t>github</a:t>
            </a:r>
            <a:r>
              <a:rPr lang="fr-FR" dirty="0"/>
              <a:t> modifier le fichier et </a:t>
            </a:r>
            <a:r>
              <a:rPr lang="fr-FR" dirty="0" err="1"/>
              <a:t>commiter</a:t>
            </a:r>
            <a:endParaRPr lang="fr-FR" dirty="0"/>
          </a:p>
          <a:p>
            <a:pPr lvl="1"/>
            <a:r>
              <a:rPr lang="fr-FR" dirty="0"/>
              <a:t>modifier le fichier en local</a:t>
            </a:r>
          </a:p>
          <a:p>
            <a:pPr lvl="1"/>
            <a:r>
              <a:rPr lang="fr-FR" dirty="0"/>
              <a:t>git commit</a:t>
            </a:r>
          </a:p>
          <a:p>
            <a:pPr lvl="1"/>
            <a:r>
              <a:rPr lang="fr-FR" dirty="0"/>
              <a:t>git push</a:t>
            </a:r>
          </a:p>
        </p:txBody>
      </p:sp>
      <p:pic>
        <p:nvPicPr>
          <p:cNvPr id="5" name="Image 4">
            <a:extLst>
              <a:ext uri="{FF2B5EF4-FFF2-40B4-BE49-F238E27FC236}">
                <a16:creationId xmlns:a16="http://schemas.microsoft.com/office/drawing/2014/main" id="{EC03069E-0778-8819-99FF-D501F32B790C}"/>
              </a:ext>
            </a:extLst>
          </p:cNvPr>
          <p:cNvPicPr>
            <a:picLocks noChangeAspect="1"/>
          </p:cNvPicPr>
          <p:nvPr/>
        </p:nvPicPr>
        <p:blipFill>
          <a:blip r:embed="rId2"/>
          <a:stretch>
            <a:fillRect/>
          </a:stretch>
        </p:blipFill>
        <p:spPr>
          <a:xfrm>
            <a:off x="2195736" y="5295254"/>
            <a:ext cx="6824082" cy="1577056"/>
          </a:xfrm>
          <a:prstGeom prst="rect">
            <a:avLst/>
          </a:prstGeom>
        </p:spPr>
      </p:pic>
    </p:spTree>
    <p:extLst>
      <p:ext uri="{BB962C8B-B14F-4D97-AF65-F5344CB8AC3E}">
        <p14:creationId xmlns:p14="http://schemas.microsoft.com/office/powerpoint/2010/main" val="424527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4F466-13DC-D1B7-90A4-6CAD0E3975EF}"/>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7B8B3205-EEED-0F35-316D-870DF49FC18D}"/>
              </a:ext>
            </a:extLst>
          </p:cNvPr>
          <p:cNvSpPr>
            <a:spLocks noGrp="1"/>
          </p:cNvSpPr>
          <p:nvPr>
            <p:ph idx="1"/>
          </p:nvPr>
        </p:nvSpPr>
        <p:spPr/>
        <p:txBody>
          <a:bodyPr/>
          <a:lstStyle/>
          <a:p>
            <a:r>
              <a:rPr lang="fr-FR" dirty="0"/>
              <a:t>Le message d'erreur est clair</a:t>
            </a:r>
          </a:p>
          <a:p>
            <a:pPr lvl="1"/>
            <a:r>
              <a:rPr lang="fr-FR" dirty="0"/>
              <a:t>git pull</a:t>
            </a:r>
          </a:p>
          <a:p>
            <a:pPr lvl="1"/>
            <a:r>
              <a:rPr lang="fr-FR" dirty="0"/>
              <a:t>tentative d'auto merge</a:t>
            </a:r>
          </a:p>
          <a:p>
            <a:pPr lvl="1"/>
            <a:r>
              <a:rPr lang="fr-FR" dirty="0"/>
              <a:t>si échec</a:t>
            </a:r>
          </a:p>
          <a:p>
            <a:pPr lvl="1"/>
            <a:r>
              <a:rPr lang="fr-FR" dirty="0"/>
              <a:t>git diff</a:t>
            </a:r>
          </a:p>
          <a:p>
            <a:pPr lvl="1"/>
            <a:r>
              <a:rPr lang="fr-FR" dirty="0"/>
              <a:t>git reset HEAD ou git reset --hard HEAD~2</a:t>
            </a:r>
          </a:p>
          <a:p>
            <a:pPr lvl="1"/>
            <a:r>
              <a:rPr lang="fr-FR" dirty="0"/>
              <a:t>git pull</a:t>
            </a:r>
          </a:p>
        </p:txBody>
      </p:sp>
    </p:spTree>
    <p:extLst>
      <p:ext uri="{BB962C8B-B14F-4D97-AF65-F5344CB8AC3E}">
        <p14:creationId xmlns:p14="http://schemas.microsoft.com/office/powerpoint/2010/main" val="388552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6A874-7816-BAFB-1B98-2B050FB6A4EE}"/>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2FB4E247-1C5F-738D-A708-E4FE0825A4F5}"/>
              </a:ext>
            </a:extLst>
          </p:cNvPr>
          <p:cNvSpPr>
            <a:spLocks noGrp="1"/>
          </p:cNvSpPr>
          <p:nvPr>
            <p:ph idx="1"/>
          </p:nvPr>
        </p:nvSpPr>
        <p:spPr/>
        <p:txBody>
          <a:bodyPr/>
          <a:lstStyle/>
          <a:p>
            <a:r>
              <a:rPr lang="fr-FR" dirty="0"/>
              <a:t>Il existe d'autre solution avec git </a:t>
            </a:r>
            <a:r>
              <a:rPr lang="fr-FR" dirty="0" err="1"/>
              <a:t>fetch</a:t>
            </a:r>
            <a:endParaRPr lang="fr-FR" dirty="0"/>
          </a:p>
          <a:p>
            <a:pPr lvl="1"/>
            <a:r>
              <a:rPr lang="en-US" dirty="0"/>
              <a:t>git fetch</a:t>
            </a:r>
          </a:p>
          <a:p>
            <a:pPr lvl="1"/>
            <a:r>
              <a:rPr lang="en-US" dirty="0"/>
              <a:t>git reset --hard HEAD</a:t>
            </a:r>
          </a:p>
          <a:p>
            <a:pPr lvl="1"/>
            <a:r>
              <a:rPr lang="en-US" dirty="0"/>
              <a:t>git merge</a:t>
            </a:r>
            <a:endParaRPr lang="fr-FR" dirty="0"/>
          </a:p>
          <a:p>
            <a:pPr lvl="1"/>
            <a:r>
              <a:rPr lang="fr-FR" dirty="0"/>
              <a:t>Ouvrir le fichier problématique et corriger</a:t>
            </a:r>
          </a:p>
          <a:p>
            <a:pPr lvl="1"/>
            <a:r>
              <a:rPr lang="fr-FR" dirty="0"/>
              <a:t>git </a:t>
            </a:r>
            <a:r>
              <a:rPr lang="fr-FR" dirty="0" err="1"/>
              <a:t>add</a:t>
            </a:r>
            <a:endParaRPr lang="fr-FR" dirty="0"/>
          </a:p>
          <a:p>
            <a:pPr lvl="1"/>
            <a:r>
              <a:rPr lang="fr-FR" dirty="0"/>
              <a:t>git commit</a:t>
            </a:r>
          </a:p>
          <a:p>
            <a:pPr lvl="2"/>
            <a:r>
              <a:rPr lang="fr-FR" dirty="0"/>
              <a:t>Message d'avertissement</a:t>
            </a:r>
          </a:p>
          <a:p>
            <a:pPr lvl="1"/>
            <a:r>
              <a:rPr lang="fr-FR" dirty="0"/>
              <a:t>git push</a:t>
            </a:r>
          </a:p>
          <a:p>
            <a:pPr lvl="1"/>
            <a:r>
              <a:rPr lang="fr-FR" dirty="0"/>
              <a:t>Même problématique lors de la fusion de branches</a:t>
            </a:r>
          </a:p>
        </p:txBody>
      </p:sp>
    </p:spTree>
    <p:extLst>
      <p:ext uri="{BB962C8B-B14F-4D97-AF65-F5344CB8AC3E}">
        <p14:creationId xmlns:p14="http://schemas.microsoft.com/office/powerpoint/2010/main" val="206335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A379C-6DAD-8ABD-20B1-4EDD9623880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B84275-C832-83FD-AB6F-4F9A6978B4F9}"/>
              </a:ext>
            </a:extLst>
          </p:cNvPr>
          <p:cNvSpPr>
            <a:spLocks noGrp="1"/>
          </p:cNvSpPr>
          <p:nvPr>
            <p:ph type="title"/>
          </p:nvPr>
        </p:nvSpPr>
        <p:spPr/>
        <p:txBody>
          <a:bodyPr/>
          <a:lstStyle/>
          <a:p>
            <a:r>
              <a:rPr lang="fr-FR" dirty="0"/>
              <a:t>Architecture Git</a:t>
            </a:r>
          </a:p>
        </p:txBody>
      </p:sp>
      <p:sp>
        <p:nvSpPr>
          <p:cNvPr id="3" name="Espace réservé du contenu 2">
            <a:extLst>
              <a:ext uri="{FF2B5EF4-FFF2-40B4-BE49-F238E27FC236}">
                <a16:creationId xmlns:a16="http://schemas.microsoft.com/office/drawing/2014/main" id="{6CF312E7-ADC8-63B7-B5DE-39E909BDA93A}"/>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892ED468-F386-7DBF-B68A-8FC5B0B38ED9}"/>
              </a:ext>
            </a:extLst>
          </p:cNvPr>
          <p:cNvPicPr>
            <a:picLocks noChangeAspect="1"/>
          </p:cNvPicPr>
          <p:nvPr/>
        </p:nvPicPr>
        <p:blipFill>
          <a:blip r:embed="rId2"/>
          <a:stretch>
            <a:fillRect/>
          </a:stretch>
        </p:blipFill>
        <p:spPr>
          <a:xfrm>
            <a:off x="323257" y="342469"/>
            <a:ext cx="8497486" cy="6173061"/>
          </a:xfrm>
          <a:prstGeom prst="rect">
            <a:avLst/>
          </a:prstGeom>
        </p:spPr>
      </p:pic>
    </p:spTree>
    <p:extLst>
      <p:ext uri="{BB962C8B-B14F-4D97-AF65-F5344CB8AC3E}">
        <p14:creationId xmlns:p14="http://schemas.microsoft.com/office/powerpoint/2010/main" val="2031191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6AC5EF-A17C-EDD0-EEF0-4E104141217F}"/>
              </a:ext>
            </a:extLst>
          </p:cNvPr>
          <p:cNvSpPr>
            <a:spLocks noGrp="1"/>
          </p:cNvSpPr>
          <p:nvPr>
            <p:ph type="title"/>
          </p:nvPr>
        </p:nvSpPr>
        <p:spPr/>
        <p:txBody>
          <a:bodyPr/>
          <a:lstStyle/>
          <a:p>
            <a:r>
              <a:rPr lang="fr-FR" dirty="0"/>
              <a:t>Pull vs Merge</a:t>
            </a:r>
          </a:p>
        </p:txBody>
      </p:sp>
      <p:sp>
        <p:nvSpPr>
          <p:cNvPr id="3" name="Espace réservé du contenu 2">
            <a:extLst>
              <a:ext uri="{FF2B5EF4-FFF2-40B4-BE49-F238E27FC236}">
                <a16:creationId xmlns:a16="http://schemas.microsoft.com/office/drawing/2014/main" id="{3A343998-AE78-9E7D-AC05-E31D460A9598}"/>
              </a:ext>
            </a:extLst>
          </p:cNvPr>
          <p:cNvSpPr>
            <a:spLocks noGrp="1"/>
          </p:cNvSpPr>
          <p:nvPr>
            <p:ph idx="1"/>
          </p:nvPr>
        </p:nvSpPr>
        <p:spPr/>
        <p:txBody>
          <a:bodyPr/>
          <a:lstStyle/>
          <a:p>
            <a:r>
              <a:rPr lang="fr-FR" dirty="0"/>
              <a:t>Git pull == git </a:t>
            </a:r>
            <a:r>
              <a:rPr lang="fr-FR" dirty="0" err="1"/>
              <a:t>fetch</a:t>
            </a:r>
            <a:r>
              <a:rPr lang="fr-FR" dirty="0"/>
              <a:t> + git merge</a:t>
            </a:r>
          </a:p>
          <a:p>
            <a:r>
              <a:rPr lang="fr-FR" dirty="0"/>
              <a:t>Permet d'effectuer des merges à la main</a:t>
            </a:r>
          </a:p>
          <a:p>
            <a:pPr lvl="1"/>
            <a:r>
              <a:rPr lang="fr-FR" dirty="0"/>
              <a:t>Entre branche</a:t>
            </a:r>
          </a:p>
          <a:p>
            <a:pPr lvl="1"/>
            <a:r>
              <a:rPr lang="fr-FR" dirty="0"/>
              <a:t>Sur une branche</a:t>
            </a:r>
          </a:p>
        </p:txBody>
      </p:sp>
    </p:spTree>
    <p:extLst>
      <p:ext uri="{BB962C8B-B14F-4D97-AF65-F5344CB8AC3E}">
        <p14:creationId xmlns:p14="http://schemas.microsoft.com/office/powerpoint/2010/main" val="197680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EC911-9486-BB4E-82B1-C80C5E960663}"/>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E6D7E41E-027F-377C-BF57-C38DC2E60EC8}"/>
              </a:ext>
            </a:extLst>
          </p:cNvPr>
          <p:cNvSpPr>
            <a:spLocks noGrp="1"/>
          </p:cNvSpPr>
          <p:nvPr>
            <p:ph idx="1"/>
          </p:nvPr>
        </p:nvSpPr>
        <p:spPr/>
        <p:txBody>
          <a:bodyPr/>
          <a:lstStyle/>
          <a:p>
            <a:r>
              <a:rPr lang="fr-FR" dirty="0"/>
              <a:t>Il est possible d'annuler son commit public avec la commande git </a:t>
            </a:r>
            <a:r>
              <a:rPr lang="fr-FR" dirty="0" err="1"/>
              <a:t>revert</a:t>
            </a:r>
            <a:endParaRPr lang="fr-FR" dirty="0"/>
          </a:p>
          <a:p>
            <a:r>
              <a:rPr lang="fr-FR" dirty="0"/>
              <a:t>L'opération </a:t>
            </a:r>
            <a:r>
              <a:rPr lang="fr-FR" dirty="0" err="1"/>
              <a:t>revert</a:t>
            </a:r>
            <a:r>
              <a:rPr lang="fr-FR" dirty="0"/>
              <a:t> annule un commit en créant un nouveau commit</a:t>
            </a:r>
          </a:p>
          <a:p>
            <a:pPr lvl="1"/>
            <a:r>
              <a:rPr lang="fr-FR" dirty="0"/>
              <a:t>C'est une méthode sûre pour annuler des changements, car elle ne risque pas de réécrire l'historique du commit</a:t>
            </a:r>
          </a:p>
          <a:p>
            <a:pPr lvl="1"/>
            <a:r>
              <a:rPr lang="fr-FR" dirty="0"/>
              <a:t>git </a:t>
            </a:r>
            <a:r>
              <a:rPr lang="fr-FR" dirty="0" err="1"/>
              <a:t>revert</a:t>
            </a:r>
            <a:r>
              <a:rPr lang="fr-FR" dirty="0"/>
              <a:t> HEAD </a:t>
            </a:r>
          </a:p>
          <a:p>
            <a:pPr lvl="1"/>
            <a:r>
              <a:rPr lang="fr-FR" dirty="0"/>
              <a:t>HEAD^ sur les anciennes version</a:t>
            </a:r>
          </a:p>
        </p:txBody>
      </p:sp>
    </p:spTree>
    <p:extLst>
      <p:ext uri="{BB962C8B-B14F-4D97-AF65-F5344CB8AC3E}">
        <p14:creationId xmlns:p14="http://schemas.microsoft.com/office/powerpoint/2010/main" val="79527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4E3-63D6-E425-C108-F3B660274FBB}"/>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B4220C7F-29B8-D914-574E-E15AAA7BF415}"/>
              </a:ext>
            </a:extLst>
          </p:cNvPr>
          <p:cNvSpPr>
            <a:spLocks noGrp="1"/>
          </p:cNvSpPr>
          <p:nvPr>
            <p:ph idx="1"/>
          </p:nvPr>
        </p:nvSpPr>
        <p:spPr/>
        <p:txBody>
          <a:bodyPr/>
          <a:lstStyle/>
          <a:p>
            <a:r>
              <a:rPr lang="fr-FR" dirty="0" err="1"/>
              <a:t>Revert</a:t>
            </a:r>
            <a:r>
              <a:rPr lang="fr-FR" dirty="0"/>
              <a:t> vs Reset</a:t>
            </a:r>
          </a:p>
          <a:p>
            <a:pPr lvl="1"/>
            <a:r>
              <a:rPr lang="fr-FR" dirty="0" err="1"/>
              <a:t>Revert</a:t>
            </a:r>
            <a:r>
              <a:rPr lang="fr-FR" dirty="0"/>
              <a:t> ajoute un commit qui annule ce dernier</a:t>
            </a:r>
          </a:p>
          <a:p>
            <a:pPr lvl="1"/>
            <a:r>
              <a:rPr lang="fr-FR" dirty="0"/>
              <a:t>git </a:t>
            </a:r>
            <a:r>
              <a:rPr lang="fr-FR" dirty="0" err="1"/>
              <a:t>revert</a:t>
            </a:r>
            <a:r>
              <a:rPr lang="fr-FR" dirty="0"/>
              <a:t>  sert à annuler des changements </a:t>
            </a:r>
            <a:r>
              <a:rPr lang="fr-FR" dirty="0" err="1"/>
              <a:t>commités</a:t>
            </a:r>
            <a:r>
              <a:rPr lang="fr-FR" dirty="0"/>
              <a:t>, tandis que git reset HEAD permet d'annuler des changements non comités</a:t>
            </a:r>
          </a:p>
          <a:p>
            <a:r>
              <a:rPr lang="fr-FR" dirty="0"/>
              <a:t>Attention un </a:t>
            </a:r>
            <a:r>
              <a:rPr lang="fr-FR" dirty="0" err="1"/>
              <a:t>revert</a:t>
            </a:r>
            <a:r>
              <a:rPr lang="fr-FR" dirty="0"/>
              <a:t> va potentiellement effacer des fichiers</a:t>
            </a:r>
          </a:p>
          <a:p>
            <a:pPr lvl="1"/>
            <a:r>
              <a:rPr lang="fr-FR" dirty="0"/>
              <a:t>Solution : </a:t>
            </a:r>
            <a:r>
              <a:rPr lang="fr-FR" dirty="0" err="1"/>
              <a:t>stash</a:t>
            </a:r>
            <a:r>
              <a:rPr lang="fr-FR" dirty="0"/>
              <a:t> avant le </a:t>
            </a:r>
            <a:r>
              <a:rPr lang="fr-FR" dirty="0" err="1"/>
              <a:t>revert</a:t>
            </a:r>
            <a:endParaRPr lang="fr-FR" dirty="0"/>
          </a:p>
        </p:txBody>
      </p:sp>
    </p:spTree>
    <p:extLst>
      <p:ext uri="{BB962C8B-B14F-4D97-AF65-F5344CB8AC3E}">
        <p14:creationId xmlns:p14="http://schemas.microsoft.com/office/powerpoint/2010/main" val="386253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AE7E9-F0EB-61F2-0C00-F1E4E650E941}"/>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41A9B2BD-5DF7-607B-B95F-D195DEC2219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B7E3408-F63A-6415-6961-A66119DC60FE}"/>
              </a:ext>
            </a:extLst>
          </p:cNvPr>
          <p:cNvPicPr>
            <a:picLocks noChangeAspect="1"/>
          </p:cNvPicPr>
          <p:nvPr/>
        </p:nvPicPr>
        <p:blipFill>
          <a:blip r:embed="rId2"/>
          <a:stretch>
            <a:fillRect/>
          </a:stretch>
        </p:blipFill>
        <p:spPr>
          <a:xfrm>
            <a:off x="0" y="1340768"/>
            <a:ext cx="9153020" cy="4752528"/>
          </a:xfrm>
          <a:prstGeom prst="rect">
            <a:avLst/>
          </a:prstGeom>
        </p:spPr>
      </p:pic>
    </p:spTree>
    <p:extLst>
      <p:ext uri="{BB962C8B-B14F-4D97-AF65-F5344CB8AC3E}">
        <p14:creationId xmlns:p14="http://schemas.microsoft.com/office/powerpoint/2010/main" val="1010832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E48FD-AE46-24C9-F354-D49ADCA4E8B8}"/>
              </a:ext>
            </a:extLst>
          </p:cNvPr>
          <p:cNvSpPr>
            <a:spLocks noGrp="1"/>
          </p:cNvSpPr>
          <p:nvPr>
            <p:ph type="title"/>
          </p:nvPr>
        </p:nvSpPr>
        <p:spPr/>
        <p:txBody>
          <a:bodyPr/>
          <a:lstStyle/>
          <a:p>
            <a:r>
              <a:rPr lang="fr-FR" dirty="0"/>
              <a:t>Erreurs sur le main </a:t>
            </a:r>
            <a:r>
              <a:rPr lang="fr-FR" dirty="0" err="1"/>
              <a:t>remote</a:t>
            </a:r>
            <a:endParaRPr lang="fr-FR" dirty="0"/>
          </a:p>
        </p:txBody>
      </p:sp>
      <p:sp>
        <p:nvSpPr>
          <p:cNvPr id="3" name="Espace réservé du contenu 2">
            <a:extLst>
              <a:ext uri="{FF2B5EF4-FFF2-40B4-BE49-F238E27FC236}">
                <a16:creationId xmlns:a16="http://schemas.microsoft.com/office/drawing/2014/main" id="{E7E21B02-7FF3-7441-4F0D-FAB86F460033}"/>
              </a:ext>
            </a:extLst>
          </p:cNvPr>
          <p:cNvSpPr>
            <a:spLocks noGrp="1"/>
          </p:cNvSpPr>
          <p:nvPr>
            <p:ph idx="1"/>
          </p:nvPr>
        </p:nvSpPr>
        <p:spPr/>
        <p:txBody>
          <a:bodyPr/>
          <a:lstStyle/>
          <a:p>
            <a:r>
              <a:rPr lang="fr-FR" dirty="0"/>
              <a:t>C'est le pire cas</a:t>
            </a:r>
          </a:p>
          <a:p>
            <a:pPr lvl="1"/>
            <a:r>
              <a:rPr lang="fr-FR" dirty="0"/>
              <a:t>Les pull </a:t>
            </a:r>
            <a:r>
              <a:rPr lang="fr-FR" dirty="0" err="1"/>
              <a:t>request</a:t>
            </a:r>
            <a:r>
              <a:rPr lang="fr-FR" dirty="0"/>
              <a:t> sont fait pour éviter cela</a:t>
            </a:r>
          </a:p>
          <a:p>
            <a:pPr lvl="1"/>
            <a:r>
              <a:rPr lang="fr-FR" dirty="0"/>
              <a:t>En général on n'annule pas le commit sur main</a:t>
            </a:r>
          </a:p>
          <a:p>
            <a:pPr lvl="1"/>
            <a:r>
              <a:rPr lang="fr-FR" dirty="0"/>
              <a:t>Il faudrait créer un nouveau commit qui corrige le bug soit manuellement soit par un </a:t>
            </a:r>
            <a:r>
              <a:rPr lang="fr-FR" dirty="0" err="1"/>
              <a:t>revert</a:t>
            </a:r>
            <a:endParaRPr lang="fr-FR" dirty="0"/>
          </a:p>
        </p:txBody>
      </p:sp>
    </p:spTree>
    <p:extLst>
      <p:ext uri="{BB962C8B-B14F-4D97-AF65-F5344CB8AC3E}">
        <p14:creationId xmlns:p14="http://schemas.microsoft.com/office/powerpoint/2010/main" val="24953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76656-3D63-5EE8-54BE-B74908FFB419}"/>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17C4CE24-C24B-F5BA-8CC2-622371E90B09}"/>
              </a:ext>
            </a:extLst>
          </p:cNvPr>
          <p:cNvSpPr>
            <a:spLocks noGrp="1"/>
          </p:cNvSpPr>
          <p:nvPr>
            <p:ph idx="1"/>
          </p:nvPr>
        </p:nvSpPr>
        <p:spPr/>
        <p:txBody>
          <a:bodyPr/>
          <a:lstStyle/>
          <a:p>
            <a:r>
              <a:rPr lang="fr-FR" dirty="0"/>
              <a:t>Comment identifier les </a:t>
            </a:r>
            <a:r>
              <a:rPr lang="fr-FR" dirty="0" err="1"/>
              <a:t>commits</a:t>
            </a:r>
            <a:endParaRPr lang="fr-FR" dirty="0"/>
          </a:p>
          <a:p>
            <a:pPr lvl="1"/>
            <a:r>
              <a:rPr lang="fr-FR" dirty="0"/>
              <a:t>HEAD ou HEAD~ ou HEAD~1 est le dernier commit</a:t>
            </a:r>
          </a:p>
          <a:p>
            <a:pPr lvl="1"/>
            <a:r>
              <a:rPr lang="fr-FR" dirty="0"/>
              <a:t>HEAD~2 est l'avant dernier commit</a:t>
            </a:r>
          </a:p>
          <a:p>
            <a:pPr lvl="1"/>
            <a:r>
              <a:rPr lang="fr-FR" dirty="0"/>
              <a:t>Dans le cas d'un commit avec un seul parent HEAD~ == HEAD^</a:t>
            </a:r>
          </a:p>
          <a:p>
            <a:r>
              <a:rPr lang="fr-FR" dirty="0"/>
              <a:t>Mais certains </a:t>
            </a:r>
            <a:r>
              <a:rPr lang="fr-FR" dirty="0" err="1"/>
              <a:t>commits</a:t>
            </a:r>
            <a:r>
              <a:rPr lang="fr-FR" dirty="0"/>
              <a:t> peuvent avoir plusieurs parents</a:t>
            </a:r>
          </a:p>
          <a:p>
            <a:pPr lvl="1"/>
            <a:r>
              <a:rPr lang="fr-FR" dirty="0"/>
              <a:t>HEAD^ = HEAD^1 = 1</a:t>
            </a:r>
            <a:r>
              <a:rPr lang="fr-FR" baseline="30000" dirty="0"/>
              <a:t>er</a:t>
            </a:r>
            <a:r>
              <a:rPr lang="fr-FR" dirty="0"/>
              <a:t> parent immédiat</a:t>
            </a:r>
          </a:p>
          <a:p>
            <a:pPr lvl="1"/>
            <a:r>
              <a:rPr lang="fr-FR" dirty="0"/>
              <a:t>Qui n'est pas forcément le dernier commit</a:t>
            </a:r>
          </a:p>
        </p:txBody>
      </p:sp>
    </p:spTree>
    <p:extLst>
      <p:ext uri="{BB962C8B-B14F-4D97-AF65-F5344CB8AC3E}">
        <p14:creationId xmlns:p14="http://schemas.microsoft.com/office/powerpoint/2010/main" val="201142978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24722</TotalTime>
  <Words>934</Words>
  <Application>Microsoft Office PowerPoint</Application>
  <PresentationFormat>Affichage à l'écran (4:3)</PresentationFormat>
  <Paragraphs>139</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Courier New</vt:lpstr>
      <vt:lpstr>Monotype Sorts</vt:lpstr>
      <vt:lpstr>Times New Roman</vt:lpstr>
      <vt:lpstr>cvc</vt:lpstr>
      <vt:lpstr>Présentation PowerPoint</vt:lpstr>
      <vt:lpstr>Erreurs</vt:lpstr>
      <vt:lpstr>Erreurs avant commit</vt:lpstr>
      <vt:lpstr>Stash</vt:lpstr>
      <vt:lpstr>Stash</vt:lpstr>
      <vt:lpstr>Stash</vt:lpstr>
      <vt:lpstr>Erreurs après commit</vt:lpstr>
      <vt:lpstr>Reset</vt:lpstr>
      <vt:lpstr>Reset</vt:lpstr>
      <vt:lpstr>Reset</vt:lpstr>
      <vt:lpstr>Reset</vt:lpstr>
      <vt:lpstr>Reset</vt:lpstr>
      <vt:lpstr>Mauvais message de commit</vt:lpstr>
      <vt:lpstr>Conflits</vt:lpstr>
      <vt:lpstr>Création d'un conflit</vt:lpstr>
      <vt:lpstr>Résolution du conflit</vt:lpstr>
      <vt:lpstr>Résolution du conflit</vt:lpstr>
      <vt:lpstr>Architecture Git</vt:lpstr>
      <vt:lpstr>Pull vs Merge</vt:lpstr>
      <vt:lpstr>Erreur après push</vt:lpstr>
      <vt:lpstr>Revert</vt:lpstr>
      <vt:lpstr>Revert</vt:lpstr>
      <vt:lpstr>Revert</vt:lpstr>
      <vt:lpstr>Erreurs sur le main remote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558</cp:revision>
  <dcterms:created xsi:type="dcterms:W3CDTF">2000-04-10T19:33:12Z</dcterms:created>
  <dcterms:modified xsi:type="dcterms:W3CDTF">2025-03-28T09:36:03Z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