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9" r:id="rId3"/>
    <p:sldId id="260" r:id="rId4"/>
    <p:sldId id="261" r:id="rId5"/>
    <p:sldId id="262" r:id="rId6"/>
    <p:sldId id="264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6" r:id="rId24"/>
    <p:sldId id="287" r:id="rId25"/>
    <p:sldId id="294" r:id="rId26"/>
    <p:sldId id="292" r:id="rId27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ndall Lain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63300"/>
    <a:srgbClr val="0033CC"/>
    <a:srgbClr val="FFFF66"/>
    <a:srgbClr val="FF5050"/>
    <a:srgbClr val="FFFFFF"/>
    <a:srgbClr val="ECC430"/>
    <a:srgbClr val="D5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191" autoAdjust="0"/>
    <p:restoredTop sz="72594" autoAdjust="0"/>
  </p:normalViewPr>
  <p:slideViewPr>
    <p:cSldViewPr snapToGrid="0">
      <p:cViewPr varScale="1">
        <p:scale>
          <a:sx n="75" d="100"/>
          <a:sy n="75" d="100"/>
        </p:scale>
        <p:origin x="-1416" y="-96"/>
      </p:cViewPr>
      <p:guideLst>
        <p:guide orient="horz" pos="1570"/>
        <p:guide pos="1382"/>
        <p:guide pos="15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116" y="-72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7AC9B46F-73DF-43B5-A00E-F4655E9388F2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93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71663" y="228600"/>
            <a:ext cx="4835525" cy="3625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8890000"/>
            <a:ext cx="69977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3" tIns="39532" rIns="79063" bIns="39532">
            <a:spAutoFit/>
          </a:bodyPr>
          <a:lstStyle/>
          <a:p>
            <a:pPr marL="176213" defTabSz="889000">
              <a:spcBef>
                <a:spcPct val="50000"/>
              </a:spcBef>
              <a:tabLst>
                <a:tab pos="3411538" algn="ctr"/>
                <a:tab pos="6610350" algn="r"/>
              </a:tabLst>
            </a:pPr>
            <a:r>
              <a:rPr lang="en-US" sz="700">
                <a:solidFill>
                  <a:schemeClr val="tx2"/>
                </a:solidFill>
              </a:rPr>
              <a:t>	</a:t>
            </a:r>
            <a:r>
              <a:rPr lang="en-US" sz="900">
                <a:cs typeface="Times New Roman" pitchFamily="18" charset="0"/>
              </a:rPr>
              <a:t>© </a:t>
            </a:r>
            <a:r>
              <a:rPr lang="en-US" sz="700">
                <a:solidFill>
                  <a:schemeClr val="tx2"/>
                </a:solidFill>
              </a:rPr>
              <a:t>Copyright: All rights reserved. Not to be reproduced by any means without prior consent. 	</a:t>
            </a:r>
            <a:r>
              <a:rPr lang="en-US" sz="1300">
                <a:solidFill>
                  <a:schemeClr val="tx2"/>
                </a:solidFill>
              </a:rPr>
              <a:t>516-5-</a:t>
            </a:r>
            <a:fld id="{57CE74A3-75C2-4E4C-B456-DC8F7C5887C1}" type="slidenum">
              <a:rPr lang="en-US" sz="1300">
                <a:solidFill>
                  <a:schemeClr val="tx2"/>
                </a:solidFill>
              </a:rPr>
              <a:pPr marL="176213" defTabSz="889000">
                <a:spcBef>
                  <a:spcPct val="50000"/>
                </a:spcBef>
                <a:tabLst>
                  <a:tab pos="3411538" algn="ctr"/>
                  <a:tab pos="6610350" algn="r"/>
                </a:tabLst>
              </a:pPr>
              <a:t>‹N°›</a:t>
            </a:fld>
            <a:r>
              <a:rPr lang="en-US" sz="70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06388" y="3729038"/>
            <a:ext cx="5127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i="1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8600" y="3957638"/>
            <a:ext cx="6488113" cy="1227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1389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8600"/>
            <a:ext cx="4833937" cy="3625850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274637"/>
          </a:xfrm>
        </p:spPr>
        <p:txBody>
          <a:bodyPr/>
          <a:lstStyle/>
          <a:p>
            <a:r>
              <a:rPr lang="en-US"/>
              <a:t>&lt;ipf&gt;B,1: Taking Full Advantage of Threads&lt;/ipf&gt;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8600"/>
            <a:ext cx="4833937" cy="3625850"/>
          </a:xfrm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179637"/>
          </a:xfrm>
        </p:spPr>
        <p:txBody>
          <a:bodyPr/>
          <a:lstStyle/>
          <a:p>
            <a:r>
              <a:rPr lang="en-US"/>
              <a:t>&lt;ipf&gt;L,15: Simple and Safe Programs&lt;/ipf&gt;</a:t>
            </a:r>
          </a:p>
          <a:p>
            <a:r>
              <a:rPr lang="en-US"/>
              <a:t>The simple workaround. Tell them that the problem with the previous demo was that the</a:t>
            </a:r>
          </a:p>
          <a:p>
            <a:r>
              <a:rPr lang="en-US"/>
              <a:t>Account was shared. If you can design to have no shared data, no sync needed, no race</a:t>
            </a:r>
          </a:p>
          <a:p>
            <a:r>
              <a:rPr lang="en-US"/>
              <a:t>Conditions possible. Quite pleasant.</a:t>
            </a:r>
          </a:p>
          <a:p>
            <a:r>
              <a:rPr lang="en-US"/>
              <a:t>Put a (*) on this slide. This is what they should do as often as they can.</a:t>
            </a:r>
          </a:p>
          <a:p>
            <a:endParaRPr lang="en-US"/>
          </a:p>
          <a:p>
            <a:r>
              <a:rPr lang="en-US"/>
              <a:t>Q: Don’t we have a different HttpSession per user? Where’s the sharing?</a:t>
            </a:r>
          </a:p>
          <a:p>
            <a:r>
              <a:rPr lang="en-US"/>
              <a:t>A: What if the user has two browser tabs and submits second job before the first one finishes?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8600"/>
            <a:ext cx="4833937" cy="3625850"/>
          </a:xfrm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750887"/>
          </a:xfrm>
        </p:spPr>
        <p:txBody>
          <a:bodyPr/>
          <a:lstStyle/>
          <a:p>
            <a:r>
              <a:rPr lang="en-US"/>
              <a:t>&lt;ipf&gt;L,16: Synchronization&lt;/ipf&gt;</a:t>
            </a:r>
          </a:p>
          <a:p>
            <a:endParaRPr lang="en-US"/>
          </a:p>
          <a:p>
            <a:r>
              <a:rPr lang="en-US"/>
              <a:t>dm53_sync: show them Clerk.java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8600"/>
            <a:ext cx="4833937" cy="3625850"/>
          </a:xfrm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512762"/>
          </a:xfrm>
        </p:spPr>
        <p:txBody>
          <a:bodyPr/>
          <a:lstStyle/>
          <a:p>
            <a:r>
              <a:rPr lang="en-US"/>
              <a:t>&lt;ipf&gt;R,17: Synchronization, Explained&lt;/ipf&gt;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8600"/>
            <a:ext cx="4833937" cy="3625850"/>
          </a:xfrm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068512"/>
          </a:xfrm>
        </p:spPr>
        <p:txBody>
          <a:bodyPr/>
          <a:lstStyle/>
          <a:p>
            <a:r>
              <a:rPr lang="en-US"/>
              <a:t>&lt;ipf&gt;R,18: Synchronized Methods&lt;/ipf&gt;</a:t>
            </a:r>
          </a:p>
          <a:p>
            <a:endParaRPr lang="en-US"/>
          </a:p>
          <a:p>
            <a:r>
              <a:rPr lang="en-US"/>
              <a:t>(a) maintainability</a:t>
            </a:r>
          </a:p>
          <a:p>
            <a:r>
              <a:rPr lang="en-US"/>
              <a:t>(b) point them to previous slide. Synchronizing only the getBalance() and setBalance() methods do nothing</a:t>
            </a:r>
          </a:p>
          <a:p>
            <a:r>
              <a:rPr lang="en-US"/>
              <a:t>If the scheduler switches right between them.</a:t>
            </a:r>
          </a:p>
          <a:p>
            <a:endParaRPr lang="en-US"/>
          </a:p>
          <a:p>
            <a:r>
              <a:rPr lang="en-US"/>
              <a:t>If you make getBalance and setBalance private, then no need to sync them. But don’t want to get into all that.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8600"/>
            <a:ext cx="4833937" cy="3625850"/>
          </a:xfrm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511175"/>
          </a:xfrm>
        </p:spPr>
        <p:txBody>
          <a:bodyPr/>
          <a:lstStyle/>
          <a:p>
            <a:r>
              <a:rPr lang="en-US"/>
              <a:t>&lt;ipf&gt;R,19: When to Synchronize&lt;/ipf&gt;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8600"/>
            <a:ext cx="4833937" cy="3625850"/>
          </a:xfrm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750887"/>
          </a:xfrm>
        </p:spPr>
        <p:txBody>
          <a:bodyPr/>
          <a:lstStyle/>
          <a:p>
            <a:r>
              <a:rPr lang="en-US"/>
              <a:t>&lt;ipf&gt;L,20: Synchronized Wrappers&lt;/ipf&gt;</a:t>
            </a:r>
          </a:p>
          <a:p>
            <a:endParaRPr lang="en-US"/>
          </a:p>
          <a:p>
            <a:r>
              <a:rPr lang="en-US"/>
              <a:t>May want to tell them about Vector, ArrayList and synchronized ArrayList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8600"/>
            <a:ext cx="4833937" cy="3625850"/>
          </a:xfrm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512762"/>
          </a:xfrm>
        </p:spPr>
        <p:txBody>
          <a:bodyPr/>
          <a:lstStyle/>
          <a:p>
            <a:r>
              <a:rPr lang="en-US"/>
              <a:t>&lt;ipf&gt;L,23: Be Careful When Obtaining Multiple Locks!&lt;/ipf&gt;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8600"/>
            <a:ext cx="4833937" cy="3625850"/>
          </a:xfrm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512762"/>
          </a:xfrm>
        </p:spPr>
        <p:txBody>
          <a:bodyPr/>
          <a:lstStyle/>
          <a:p>
            <a:r>
              <a:rPr lang="en-US"/>
              <a:t>&lt;ipf&gt;L,24: Avoiding Deadlocks: Best Practices&lt;/ipf&gt;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8600"/>
            <a:ext cx="4833937" cy="3625850"/>
          </a:xfrm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417762"/>
          </a:xfrm>
        </p:spPr>
        <p:txBody>
          <a:bodyPr/>
          <a:lstStyle/>
          <a:p>
            <a:r>
              <a:rPr lang="en-US"/>
              <a:t>&lt;ipf&gt;L,25: Avoiding Synchronization Using volatile&lt;/ipf&gt;</a:t>
            </a:r>
          </a:p>
          <a:p>
            <a:r>
              <a:rPr lang="en-US"/>
              <a:t>See Brian Goetz’ article on new Java memory model </a:t>
            </a:r>
          </a:p>
          <a:p>
            <a:r>
              <a:rPr lang="en-US"/>
              <a:t>http://www-128.ibm.com/developerworks/java/library/j-jtp03304/</a:t>
            </a:r>
          </a:p>
          <a:p>
            <a:endParaRPr lang="en-US"/>
          </a:p>
          <a:p>
            <a:r>
              <a:rPr lang="en-US"/>
              <a:t>Also there are some volatile demos in the samplecode project.</a:t>
            </a:r>
          </a:p>
          <a:p>
            <a:r>
              <a:rPr lang="en-US"/>
              <a:t>They illustrate how hard volatile programming can be.</a:t>
            </a:r>
          </a:p>
          <a:p>
            <a:r>
              <a:rPr lang="en-US"/>
              <a:t>You may even end up on a chipset where even the Test program</a:t>
            </a:r>
          </a:p>
          <a:p>
            <a:r>
              <a:rPr lang="en-US"/>
              <a:t>wont’ work.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8600"/>
            <a:ext cx="4833937" cy="3625850"/>
          </a:xfrm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512762"/>
          </a:xfrm>
        </p:spPr>
        <p:txBody>
          <a:bodyPr/>
          <a:lstStyle/>
          <a:p>
            <a:r>
              <a:rPr lang="en-US"/>
              <a:t>&lt;ipf&gt;R,26: Avoiding Synchronization Using Atomics&lt;/ipf&gt;</a:t>
            </a:r>
          </a:p>
          <a:p>
            <a:r>
              <a:rPr lang="en-US"/>
              <a:t>Again, sample code illustrates this if you get a challenge.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8600"/>
            <a:ext cx="4833937" cy="3625850"/>
          </a:xfrm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512762"/>
          </a:xfrm>
        </p:spPr>
        <p:txBody>
          <a:bodyPr/>
          <a:lstStyle/>
          <a:p>
            <a:r>
              <a:rPr lang="en-US"/>
              <a:t>&lt;ipf&gt;L,4: What Is Threading?&lt;/ipf&gt;</a:t>
            </a:r>
          </a:p>
          <a:p>
            <a:r>
              <a:rPr lang="en-US"/>
              <a:t>4 threads running in parallel. The first thread is waiting on user input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8600"/>
            <a:ext cx="4833937" cy="3625850"/>
          </a:xfrm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987425"/>
          </a:xfrm>
        </p:spPr>
        <p:txBody>
          <a:bodyPr/>
          <a:lstStyle/>
          <a:p>
            <a:r>
              <a:rPr lang="en-US"/>
              <a:t>&lt;ipf&gt;R,27: Avoiding Synchronization Using ThreadLocal&lt;/ipf&gt;</a:t>
            </a:r>
          </a:p>
          <a:p>
            <a:r>
              <a:rPr lang="en-US"/>
              <a:t>There are now separate Clerk objects per thread.</a:t>
            </a:r>
          </a:p>
          <a:p>
            <a:endParaRPr lang="en-US"/>
          </a:p>
          <a:p>
            <a:r>
              <a:rPr lang="en-US"/>
              <a:t>clerk is now an instance variable that looks like a local variable.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8600"/>
            <a:ext cx="4833937" cy="3625850"/>
          </a:xfrm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512762"/>
          </a:xfrm>
        </p:spPr>
        <p:txBody>
          <a:bodyPr/>
          <a:lstStyle/>
          <a:p>
            <a:r>
              <a:rPr lang="en-US"/>
              <a:t>&lt;ipf&gt;R,28: Smarter Synchronization&lt;/ipf&gt;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8600"/>
            <a:ext cx="4833937" cy="3625850"/>
          </a:xfrm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987425"/>
          </a:xfrm>
        </p:spPr>
        <p:txBody>
          <a:bodyPr/>
          <a:lstStyle/>
          <a:p>
            <a:r>
              <a:rPr lang="en-US"/>
              <a:t>&lt;ipf&gt;R,29: Semaphores Allow Statement-Level Synchronization&lt;/ipf&gt;</a:t>
            </a:r>
          </a:p>
          <a:p>
            <a:endParaRPr lang="en-US"/>
          </a:p>
          <a:p>
            <a:r>
              <a:rPr lang="en-US"/>
              <a:t>I use the word “throttling” to describe the impact of permits compared to locks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8600"/>
            <a:ext cx="4833937" cy="3625850"/>
          </a:xfrm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512762"/>
          </a:xfrm>
        </p:spPr>
        <p:txBody>
          <a:bodyPr/>
          <a:lstStyle/>
          <a:p>
            <a:r>
              <a:rPr lang="en-US"/>
              <a:t>&lt;ipf&gt;L,31: Wait and Notify&lt;/ipf&gt;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8600"/>
            <a:ext cx="4833937" cy="3625850"/>
          </a:xfrm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512762"/>
          </a:xfrm>
        </p:spPr>
        <p:txBody>
          <a:bodyPr/>
          <a:lstStyle/>
          <a:p>
            <a:r>
              <a:rPr lang="en-US"/>
              <a:t>&lt;ipf&gt;L,32: Need for Thread Pools&lt;/ipf&gt;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8600"/>
            <a:ext cx="4833937" cy="3625850"/>
          </a:xfrm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693737"/>
          </a:xfrm>
        </p:spPr>
        <p:txBody>
          <a:bodyPr/>
          <a:lstStyle/>
          <a:p>
            <a:r>
              <a:rPr lang="en-US"/>
              <a:t>&lt;ipf&gt;L,33: ExecutorService&lt;/ipf&gt;</a:t>
            </a:r>
          </a:p>
          <a:p>
            <a:r>
              <a:rPr lang="en-US"/>
              <a:t>Point out that run() returns void whereas call() can return whatever object is desired. Also that call() can throw an exception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8600"/>
            <a:ext cx="4833937" cy="3625850"/>
          </a:xfrm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512762"/>
          </a:xfrm>
        </p:spPr>
        <p:txBody>
          <a:bodyPr/>
          <a:lstStyle/>
          <a:p>
            <a:r>
              <a:rPr lang="en-US"/>
              <a:t>&lt;ipf&gt;R,37: Best Practices: Taking Full Advantage of Threads&lt;/ipf&gt;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8600"/>
            <a:ext cx="4833937" cy="3625850"/>
          </a:xfrm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511175"/>
          </a:xfrm>
        </p:spPr>
        <p:txBody>
          <a:bodyPr/>
          <a:lstStyle/>
          <a:p>
            <a:r>
              <a:rPr lang="en-US"/>
              <a:t>&lt;ipf&gt;L,5: Why Thread?&lt;/ipf&gt;</a:t>
            </a:r>
          </a:p>
          <a:p>
            <a:r>
              <a:rPr lang="en-US"/>
              <a:t>Throughput: number of users simultaneously accessing system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8600"/>
            <a:ext cx="4833937" cy="3625850"/>
          </a:xfrm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65262"/>
          </a:xfrm>
        </p:spPr>
        <p:txBody>
          <a:bodyPr/>
          <a:lstStyle/>
          <a:p>
            <a:r>
              <a:rPr lang="en-US"/>
              <a:t>&lt;ipf&gt;R,6: Programming With Threads&lt;/ipf&gt;</a:t>
            </a:r>
          </a:p>
          <a:p>
            <a:r>
              <a:rPr lang="en-US"/>
              <a:t>Example illustrates a banking scenario</a:t>
            </a:r>
          </a:p>
          <a:p>
            <a:pPr lvl="1"/>
            <a:r>
              <a:rPr lang="en-US"/>
              <a:t>Customer approaches Clerk at a counter and requests to operate Account</a:t>
            </a:r>
          </a:p>
          <a:p>
            <a:r>
              <a:rPr lang="en-US"/>
              <a:t>Explain banking scenario a little here</a:t>
            </a:r>
          </a:p>
          <a:p>
            <a:endParaRPr lang="en-US"/>
          </a:p>
          <a:p>
            <a:r>
              <a:rPr lang="en-US"/>
              <a:t>XXX: break into two slides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8600"/>
            <a:ext cx="4833937" cy="3625850"/>
          </a:xfrm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65262"/>
          </a:xfrm>
        </p:spPr>
        <p:txBody>
          <a:bodyPr/>
          <a:lstStyle/>
          <a:p>
            <a:r>
              <a:rPr lang="en-US"/>
              <a:t>&lt;ipf&gt;R,7: Programming With Threads: An Example&lt;/ipf&gt;</a:t>
            </a:r>
          </a:p>
          <a:p>
            <a:r>
              <a:rPr lang="en-US"/>
              <a:t>Example illustrates a banking scenario</a:t>
            </a:r>
          </a:p>
          <a:p>
            <a:pPr lvl="1"/>
            <a:r>
              <a:rPr lang="en-US"/>
              <a:t>Customer approaches Clerk at a counter and requests to operate Account</a:t>
            </a:r>
          </a:p>
          <a:p>
            <a:r>
              <a:rPr lang="en-US"/>
              <a:t>Explain banking scenario a little here</a:t>
            </a:r>
          </a:p>
          <a:p>
            <a:endParaRPr lang="en-US"/>
          </a:p>
          <a:p>
            <a:r>
              <a:rPr lang="en-US"/>
              <a:t>XXX: break into two slides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8600"/>
            <a:ext cx="4833937" cy="3625850"/>
          </a:xfrm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512762"/>
          </a:xfrm>
        </p:spPr>
        <p:txBody>
          <a:bodyPr/>
          <a:lstStyle/>
          <a:p>
            <a:r>
              <a:rPr lang="en-US"/>
              <a:t>&lt;ipf&gt;R,9: When Does the Scheduler Switch?&lt;/ipf&gt;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8600"/>
            <a:ext cx="4833937" cy="3625850"/>
          </a:xfrm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512762"/>
          </a:xfrm>
        </p:spPr>
        <p:txBody>
          <a:bodyPr/>
          <a:lstStyle/>
          <a:p>
            <a:r>
              <a:rPr lang="en-US"/>
              <a:t>&lt;ipf&gt;R,11: Race Condition&lt;/ipf&gt;</a:t>
            </a:r>
          </a:p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8600"/>
            <a:ext cx="4833937" cy="3625850"/>
          </a:xfrm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512762"/>
          </a:xfrm>
        </p:spPr>
        <p:txBody>
          <a:bodyPr/>
          <a:lstStyle/>
          <a:p>
            <a:r>
              <a:rPr lang="en-US"/>
              <a:t>&lt;ipf&gt;L,13: When Do Race Conditions Happen?&lt;/ipf&gt;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8600"/>
            <a:ext cx="4833937" cy="3625850"/>
          </a:xfrm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512762"/>
          </a:xfrm>
        </p:spPr>
        <p:txBody>
          <a:bodyPr/>
          <a:lstStyle/>
          <a:p>
            <a:r>
              <a:rPr lang="en-US"/>
              <a:t>&lt;ipf&gt;R,14: Java Environments and Threading&lt;/ipf&gt;</a:t>
            </a:r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4F24-E87A-471F-B2C7-8D0FDAB95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62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2B3A-AB8A-4130-A1F9-B7C1CF97C2EF}" type="datetimeFigureOut">
              <a:rPr lang="fr-FR" smtClean="0"/>
              <a:t>13/02/2013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4F24-E87A-471F-B2C7-8D0FDAB95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03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2B3A-AB8A-4130-A1F9-B7C1CF97C2EF}" type="datetimeFigureOut">
              <a:rPr lang="fr-FR" smtClean="0"/>
              <a:t>13/02/2013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4F24-E87A-471F-B2C7-8D0FDAB95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59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2B3A-AB8A-4130-A1F9-B7C1CF97C2EF}" type="datetimeFigureOut">
              <a:rPr lang="fr-FR" smtClean="0"/>
              <a:t>13/02/2013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4F24-E87A-471F-B2C7-8D0FDAB95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52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2B3A-AB8A-4130-A1F9-B7C1CF97C2EF}" type="datetimeFigureOut">
              <a:rPr lang="fr-FR" smtClean="0"/>
              <a:t>13/02/2013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4F24-E87A-471F-B2C7-8D0FDAB95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57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2B3A-AB8A-4130-A1F9-B7C1CF97C2EF}" type="datetimeFigureOut">
              <a:rPr lang="fr-FR" smtClean="0"/>
              <a:t>13/02/2013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4F24-E87A-471F-B2C7-8D0FDAB95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09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2B3A-AB8A-4130-A1F9-B7C1CF97C2EF}" type="datetimeFigureOut">
              <a:rPr lang="fr-FR" smtClean="0"/>
              <a:t>13/02/2013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4F24-E87A-471F-B2C7-8D0FDAB95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67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2B3A-AB8A-4130-A1F9-B7C1CF97C2EF}" type="datetimeFigureOut">
              <a:rPr lang="fr-FR" smtClean="0"/>
              <a:t>13/02/2013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4F24-E87A-471F-B2C7-8D0FDAB95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17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2B3A-AB8A-4130-A1F9-B7C1CF97C2EF}" type="datetimeFigureOut">
              <a:rPr lang="fr-FR" smtClean="0"/>
              <a:t>13/02/2013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4F24-E87A-471F-B2C7-8D0FDAB95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65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2B3A-AB8A-4130-A1F9-B7C1CF97C2EF}" type="datetimeFigureOut">
              <a:rPr lang="fr-FR" smtClean="0"/>
              <a:t>13/02/2013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4F24-E87A-471F-B2C7-8D0FDAB95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84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2B3A-AB8A-4130-A1F9-B7C1CF97C2EF}" type="datetimeFigureOut">
              <a:rPr lang="fr-FR" smtClean="0"/>
              <a:t>13/02/2013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4F24-E87A-471F-B2C7-8D0FDAB95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64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12B3A-AB8A-4130-A1F9-B7C1CF97C2EF}" type="datetimeFigureOut">
              <a:rPr lang="fr-FR" smtClean="0"/>
              <a:t>13/02/2013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64F24-E87A-471F-B2C7-8D0FDAB95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67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 threads</a:t>
            </a:r>
            <a:endParaRPr lang="en-US" dirty="0"/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Programmes simples et sûrs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Commencez avec une approche sans partage de données</a:t>
            </a:r>
          </a:p>
          <a:p>
            <a:pPr lvl="1"/>
            <a:r>
              <a:rPr lang="fr-FR" dirty="0"/>
              <a:t>Utilisez des variables locales autant que possible</a:t>
            </a:r>
          </a:p>
          <a:p>
            <a:pPr lvl="1"/>
            <a:r>
              <a:rPr lang="fr-FR" dirty="0"/>
              <a:t>Par exemple, dans un </a:t>
            </a:r>
            <a:r>
              <a:rPr lang="fr-FR" dirty="0" err="1"/>
              <a:t>servlet</a:t>
            </a:r>
            <a:r>
              <a:rPr lang="fr-FR" dirty="0"/>
              <a:t> :</a:t>
            </a:r>
          </a:p>
          <a:p>
            <a:pPr lvl="2"/>
            <a:r>
              <a:rPr lang="fr-FR" dirty="0"/>
              <a:t>Pas de variables d’instance</a:t>
            </a:r>
          </a:p>
          <a:p>
            <a:pPr lvl="2"/>
            <a:r>
              <a:rPr lang="fr-FR" dirty="0"/>
              <a:t>Tout ce qui se trouve dans une </a:t>
            </a:r>
            <a:r>
              <a:rPr lang="fr-FR" dirty="0" err="1">
                <a:latin typeface="Courier New" pitchFamily="49" charset="0"/>
              </a:rPr>
              <a:t>HttpSession</a:t>
            </a:r>
            <a:r>
              <a:rPr lang="fr-FR" dirty="0"/>
              <a:t> est potentiellement partagé</a:t>
            </a:r>
          </a:p>
          <a:p>
            <a:pPr lvl="3"/>
            <a:r>
              <a:rPr lang="fr-FR" dirty="0"/>
              <a:t>Si l’utilisateur invoque une tâche avant que le traitement de la requête précédente ne soit terminé</a:t>
            </a:r>
          </a:p>
          <a:p>
            <a:pPr lvl="2"/>
            <a:r>
              <a:rPr lang="fr-FR" dirty="0"/>
              <a:t>Recréez les objets ou recherchez-les dans la requête selon les besoins</a:t>
            </a:r>
          </a:p>
          <a:p>
            <a:pPr>
              <a:buFont typeface="Arial" charset="0"/>
              <a:buNone/>
            </a:pPr>
            <a:r>
              <a:rPr lang="fr-FR" dirty="0"/>
              <a:t>	É</a:t>
            </a:r>
            <a:r>
              <a:rPr lang="fr-FR" dirty="0" smtClean="0"/>
              <a:t>vitez </a:t>
            </a:r>
            <a:r>
              <a:rPr lang="fr-FR" dirty="0"/>
              <a:t>l’emploi de variables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dirty="0"/>
              <a:t> non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final</a:t>
            </a:r>
          </a:p>
          <a:p>
            <a:pPr lvl="1"/>
            <a:r>
              <a:rPr lang="fr-FR" dirty="0"/>
              <a:t>Les variables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dirty="0"/>
              <a:t> sont partagées</a:t>
            </a:r>
          </a:p>
          <a:p>
            <a:pPr lvl="1"/>
            <a:r>
              <a:rPr lang="fr-FR" dirty="0"/>
              <a:t>Elles nécessitent d’être synchronisées</a:t>
            </a:r>
          </a:p>
          <a:p>
            <a:r>
              <a:rPr lang="fr-FR" dirty="0"/>
              <a:t>Utilisez des objets immuables</a:t>
            </a:r>
          </a:p>
          <a:p>
            <a:pPr lvl="1"/>
            <a:r>
              <a:rPr lang="fr-FR" dirty="0"/>
              <a:t>Pas de problème pour partager un objet</a:t>
            </a:r>
            <a:br>
              <a:rPr lang="fr-FR" dirty="0"/>
            </a:br>
            <a:r>
              <a:rPr lang="fr-FR" dirty="0"/>
              <a:t>si aucun thread ne peut le modifier !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Synchronisation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541462"/>
          </a:xfrm>
        </p:spPr>
        <p:txBody>
          <a:bodyPr>
            <a:normAutofit fontScale="70000" lnSpcReduction="20000"/>
          </a:bodyPr>
          <a:lstStyle/>
          <a:p>
            <a:r>
              <a:rPr lang="fr-FR"/>
              <a:t>La synchronisation permet de sécuriser les accès concurrents</a:t>
            </a:r>
          </a:p>
          <a:p>
            <a:pPr lvl="1"/>
            <a:r>
              <a:rPr lang="fr-FR"/>
              <a:t>Un thread obtient un </a:t>
            </a:r>
            <a:r>
              <a:rPr lang="fr-FR" i="1">
                <a:latin typeface="Century Schoolbook" pitchFamily="18" charset="0"/>
              </a:rPr>
              <a:t>monitor</a:t>
            </a:r>
            <a:r>
              <a:rPr lang="fr-FR"/>
              <a:t> (</a:t>
            </a:r>
            <a:r>
              <a:rPr lang="fr-FR" i="1">
                <a:latin typeface="Century Schoolbook" pitchFamily="18" charset="0"/>
              </a:rPr>
              <a:t>verrou</a:t>
            </a:r>
            <a:r>
              <a:rPr lang="fr-FR"/>
              <a:t>)</a:t>
            </a:r>
            <a:r>
              <a:rPr lang="fr-FR" i="1">
                <a:latin typeface="Century Schoolbook" pitchFamily="18" charset="0"/>
              </a:rPr>
              <a:t> </a:t>
            </a:r>
            <a:r>
              <a:rPr lang="fr-FR"/>
              <a:t>sur un objet</a:t>
            </a:r>
          </a:p>
          <a:p>
            <a:pPr lvl="1"/>
            <a:r>
              <a:rPr lang="fr-FR"/>
              <a:t>Aucun autre thread ne peut travailler sur les données en obtenant le verrou tant que ce dernier n’est pas libéré par l’autre thread</a:t>
            </a:r>
          </a:p>
          <a:p>
            <a:pPr lvl="1"/>
            <a:r>
              <a:rPr lang="fr-FR"/>
              <a:t>Si l’ordonnanceur permute, le second thread attend</a:t>
            </a:r>
          </a:p>
        </p:txBody>
      </p:sp>
      <p:sp>
        <p:nvSpPr>
          <p:cNvPr id="679940" name="Text Box 4"/>
          <p:cNvSpPr txBox="1">
            <a:spLocks noChangeArrowheads="1"/>
          </p:cNvSpPr>
          <p:nvPr/>
        </p:nvSpPr>
        <p:spPr bwMode="gray">
          <a:xfrm>
            <a:off x="1828800" y="3116263"/>
            <a:ext cx="5514975" cy="2019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>
                <a:latin typeface="Courier New" pitchFamily="49" charset="0"/>
              </a:rPr>
              <a:t>public void performBanking(Customer customer)</a:t>
            </a:r>
          </a:p>
          <a:p>
            <a:r>
              <a:rPr lang="en-US">
                <a:latin typeface="Courier New" pitchFamily="49" charset="0"/>
              </a:rPr>
              <a:t>{</a:t>
            </a:r>
          </a:p>
          <a:p>
            <a:r>
              <a:rPr lang="en-US">
                <a:latin typeface="Courier New" pitchFamily="49" charset="0"/>
              </a:rPr>
              <a:t>   Account account = customer.getAccount();</a:t>
            </a:r>
          </a:p>
          <a:p>
            <a:r>
              <a:rPr lang="en-US" b="1">
                <a:latin typeface="Courier New" pitchFamily="49" charset="0"/>
              </a:rPr>
              <a:t>   synchronized(account) {</a:t>
            </a:r>
          </a:p>
          <a:p>
            <a:r>
              <a:rPr lang="en-US">
                <a:latin typeface="Courier New" pitchFamily="49" charset="0"/>
              </a:rPr>
              <a:t>      // travail sur le compte ici</a:t>
            </a:r>
          </a:p>
          <a:p>
            <a:r>
              <a:rPr lang="en-US">
                <a:latin typeface="Courier New" pitchFamily="49" charset="0"/>
              </a:rPr>
              <a:t>      double balance = account.getBalance() + 100;</a:t>
            </a:r>
          </a:p>
          <a:p>
            <a:r>
              <a:rPr lang="en-US">
                <a:latin typeface="Courier New" pitchFamily="49" charset="0"/>
              </a:rPr>
              <a:t>      account.setBalance(balance);</a:t>
            </a:r>
          </a:p>
          <a:p>
            <a:r>
              <a:rPr lang="en-US">
                <a:latin typeface="Courier New" pitchFamily="49" charset="0"/>
              </a:rPr>
              <a:t>   </a:t>
            </a:r>
            <a:r>
              <a:rPr lang="en-US" b="1">
                <a:latin typeface="Courier New" pitchFamily="49" charset="0"/>
              </a:rPr>
              <a:t>}</a:t>
            </a:r>
          </a:p>
          <a:p>
            <a:r>
              <a:rPr lang="en-US">
                <a:latin typeface="Courier New" pitchFamily="49" charset="0"/>
              </a:rPr>
              <a:t>}</a:t>
            </a:r>
          </a:p>
        </p:txBody>
      </p:sp>
      <p:grpSp>
        <p:nvGrpSpPr>
          <p:cNvPr id="679941" name="Group 5"/>
          <p:cNvGrpSpPr>
            <a:grpSpLocks/>
          </p:cNvGrpSpPr>
          <p:nvPr/>
        </p:nvGrpSpPr>
        <p:grpSpPr bwMode="gray">
          <a:xfrm>
            <a:off x="4725988" y="3803650"/>
            <a:ext cx="209550" cy="214313"/>
            <a:chOff x="5072" y="2714"/>
            <a:chExt cx="324" cy="518"/>
          </a:xfrm>
        </p:grpSpPr>
        <p:sp>
          <p:nvSpPr>
            <p:cNvPr id="679942" name="AutoShape 6"/>
            <p:cNvSpPr>
              <a:spLocks noChangeArrowheads="1"/>
            </p:cNvSpPr>
            <p:nvPr/>
          </p:nvSpPr>
          <p:spPr bwMode="gray">
            <a:xfrm>
              <a:off x="5072" y="2944"/>
              <a:ext cx="324" cy="288"/>
            </a:xfrm>
            <a:prstGeom prst="cube">
              <a:avLst>
                <a:gd name="adj" fmla="val 18056"/>
              </a:avLst>
            </a:prstGeom>
            <a:solidFill>
              <a:srgbClr val="C0C0C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79943" name="Freeform 7"/>
            <p:cNvSpPr>
              <a:spLocks/>
            </p:cNvSpPr>
            <p:nvPr/>
          </p:nvSpPr>
          <p:spPr bwMode="gray">
            <a:xfrm>
              <a:off x="5117" y="2714"/>
              <a:ext cx="226" cy="267"/>
            </a:xfrm>
            <a:custGeom>
              <a:avLst/>
              <a:gdLst/>
              <a:ahLst/>
              <a:cxnLst>
                <a:cxn ang="0">
                  <a:pos x="34" y="259"/>
                </a:cxn>
                <a:cxn ang="0">
                  <a:pos x="43" y="100"/>
                </a:cxn>
                <a:cxn ang="0">
                  <a:pos x="115" y="39"/>
                </a:cxn>
                <a:cxn ang="0">
                  <a:pos x="184" y="94"/>
                </a:cxn>
                <a:cxn ang="0">
                  <a:pos x="196" y="261"/>
                </a:cxn>
                <a:cxn ang="0">
                  <a:pos x="208" y="267"/>
                </a:cxn>
                <a:cxn ang="0">
                  <a:pos x="224" y="264"/>
                </a:cxn>
                <a:cxn ang="0">
                  <a:pos x="212" y="72"/>
                </a:cxn>
                <a:cxn ang="0">
                  <a:pos x="137" y="0"/>
                </a:cxn>
                <a:cxn ang="0">
                  <a:pos x="92" y="0"/>
                </a:cxn>
                <a:cxn ang="0">
                  <a:pos x="20" y="72"/>
                </a:cxn>
                <a:cxn ang="0">
                  <a:pos x="0" y="260"/>
                </a:cxn>
                <a:cxn ang="0">
                  <a:pos x="16" y="265"/>
                </a:cxn>
                <a:cxn ang="0">
                  <a:pos x="34" y="259"/>
                </a:cxn>
              </a:cxnLst>
              <a:rect l="0" t="0" r="r" b="b"/>
              <a:pathLst>
                <a:path w="226" h="267">
                  <a:moveTo>
                    <a:pt x="34" y="259"/>
                  </a:moveTo>
                  <a:lnTo>
                    <a:pt x="43" y="100"/>
                  </a:lnTo>
                  <a:cubicBezTo>
                    <a:pt x="56" y="63"/>
                    <a:pt x="92" y="40"/>
                    <a:pt x="115" y="39"/>
                  </a:cubicBezTo>
                  <a:cubicBezTo>
                    <a:pt x="138" y="38"/>
                    <a:pt x="170" y="57"/>
                    <a:pt x="184" y="94"/>
                  </a:cubicBezTo>
                  <a:cubicBezTo>
                    <a:pt x="198" y="131"/>
                    <a:pt x="192" y="232"/>
                    <a:pt x="196" y="261"/>
                  </a:cubicBezTo>
                  <a:lnTo>
                    <a:pt x="208" y="267"/>
                  </a:lnTo>
                  <a:lnTo>
                    <a:pt x="224" y="264"/>
                  </a:lnTo>
                  <a:cubicBezTo>
                    <a:pt x="225" y="232"/>
                    <a:pt x="226" y="116"/>
                    <a:pt x="212" y="72"/>
                  </a:cubicBezTo>
                  <a:cubicBezTo>
                    <a:pt x="198" y="28"/>
                    <a:pt x="157" y="12"/>
                    <a:pt x="137" y="0"/>
                  </a:cubicBezTo>
                  <a:lnTo>
                    <a:pt x="92" y="0"/>
                  </a:lnTo>
                  <a:cubicBezTo>
                    <a:pt x="72" y="12"/>
                    <a:pt x="35" y="29"/>
                    <a:pt x="20" y="72"/>
                  </a:cubicBezTo>
                  <a:cubicBezTo>
                    <a:pt x="5" y="115"/>
                    <a:pt x="1" y="228"/>
                    <a:pt x="0" y="260"/>
                  </a:cubicBezTo>
                  <a:lnTo>
                    <a:pt x="16" y="265"/>
                  </a:lnTo>
                  <a:lnTo>
                    <a:pt x="34" y="259"/>
                  </a:lnTo>
                  <a:close/>
                </a:path>
              </a:pathLst>
            </a:custGeom>
            <a:solidFill>
              <a:srgbClr val="C0C0C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44" name="Line 8"/>
            <p:cNvSpPr>
              <a:spLocks noChangeShapeType="1"/>
            </p:cNvSpPr>
            <p:nvPr/>
          </p:nvSpPr>
          <p:spPr bwMode="gray">
            <a:xfrm>
              <a:off x="5072" y="3042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45" name="Line 9"/>
            <p:cNvSpPr>
              <a:spLocks noChangeShapeType="1"/>
            </p:cNvSpPr>
            <p:nvPr/>
          </p:nvSpPr>
          <p:spPr bwMode="gray">
            <a:xfrm>
              <a:off x="5072" y="3018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46" name="Line 10"/>
            <p:cNvSpPr>
              <a:spLocks noChangeShapeType="1"/>
            </p:cNvSpPr>
            <p:nvPr/>
          </p:nvSpPr>
          <p:spPr bwMode="gray">
            <a:xfrm>
              <a:off x="5072" y="308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47" name="Line 11"/>
            <p:cNvSpPr>
              <a:spLocks noChangeShapeType="1"/>
            </p:cNvSpPr>
            <p:nvPr/>
          </p:nvSpPr>
          <p:spPr bwMode="gray">
            <a:xfrm>
              <a:off x="5072" y="306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48" name="Line 12"/>
            <p:cNvSpPr>
              <a:spLocks noChangeShapeType="1"/>
            </p:cNvSpPr>
            <p:nvPr/>
          </p:nvSpPr>
          <p:spPr bwMode="gray">
            <a:xfrm>
              <a:off x="5072" y="312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49" name="Line 13"/>
            <p:cNvSpPr>
              <a:spLocks noChangeShapeType="1"/>
            </p:cNvSpPr>
            <p:nvPr/>
          </p:nvSpPr>
          <p:spPr bwMode="gray">
            <a:xfrm>
              <a:off x="5072" y="310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50" name="Line 14"/>
            <p:cNvSpPr>
              <a:spLocks noChangeShapeType="1"/>
            </p:cNvSpPr>
            <p:nvPr/>
          </p:nvSpPr>
          <p:spPr bwMode="gray">
            <a:xfrm>
              <a:off x="5072" y="317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51" name="Line 15"/>
            <p:cNvSpPr>
              <a:spLocks noChangeShapeType="1"/>
            </p:cNvSpPr>
            <p:nvPr/>
          </p:nvSpPr>
          <p:spPr bwMode="gray">
            <a:xfrm>
              <a:off x="5072" y="314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52" name="Line 16"/>
            <p:cNvSpPr>
              <a:spLocks noChangeShapeType="1"/>
            </p:cNvSpPr>
            <p:nvPr/>
          </p:nvSpPr>
          <p:spPr bwMode="gray">
            <a:xfrm>
              <a:off x="5072" y="319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53" name="Line 17"/>
            <p:cNvSpPr>
              <a:spLocks noChangeShapeType="1"/>
            </p:cNvSpPr>
            <p:nvPr/>
          </p:nvSpPr>
          <p:spPr bwMode="gray">
            <a:xfrm>
              <a:off x="5072" y="320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54" name="Line 18"/>
            <p:cNvSpPr>
              <a:spLocks noChangeShapeType="1"/>
            </p:cNvSpPr>
            <p:nvPr/>
          </p:nvSpPr>
          <p:spPr bwMode="gray">
            <a:xfrm flipV="1">
              <a:off x="5348" y="297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55" name="Line 19"/>
            <p:cNvSpPr>
              <a:spLocks noChangeShapeType="1"/>
            </p:cNvSpPr>
            <p:nvPr/>
          </p:nvSpPr>
          <p:spPr bwMode="gray">
            <a:xfrm flipV="1">
              <a:off x="5348" y="2991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56" name="Line 20"/>
            <p:cNvSpPr>
              <a:spLocks noChangeShapeType="1"/>
            </p:cNvSpPr>
            <p:nvPr/>
          </p:nvSpPr>
          <p:spPr bwMode="gray">
            <a:xfrm flipV="1">
              <a:off x="5348" y="301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57" name="Line 21"/>
            <p:cNvSpPr>
              <a:spLocks noChangeShapeType="1"/>
            </p:cNvSpPr>
            <p:nvPr/>
          </p:nvSpPr>
          <p:spPr bwMode="gray">
            <a:xfrm flipV="1">
              <a:off x="5348" y="3036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58" name="Line 22"/>
            <p:cNvSpPr>
              <a:spLocks noChangeShapeType="1"/>
            </p:cNvSpPr>
            <p:nvPr/>
          </p:nvSpPr>
          <p:spPr bwMode="gray">
            <a:xfrm flipV="1">
              <a:off x="5348" y="30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59" name="Line 23"/>
            <p:cNvSpPr>
              <a:spLocks noChangeShapeType="1"/>
            </p:cNvSpPr>
            <p:nvPr/>
          </p:nvSpPr>
          <p:spPr bwMode="gray">
            <a:xfrm flipV="1">
              <a:off x="5348" y="307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60" name="Line 24"/>
            <p:cNvSpPr>
              <a:spLocks noChangeShapeType="1"/>
            </p:cNvSpPr>
            <p:nvPr/>
          </p:nvSpPr>
          <p:spPr bwMode="gray">
            <a:xfrm flipV="1">
              <a:off x="5348" y="309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61" name="Line 25"/>
            <p:cNvSpPr>
              <a:spLocks noChangeShapeType="1"/>
            </p:cNvSpPr>
            <p:nvPr/>
          </p:nvSpPr>
          <p:spPr bwMode="gray">
            <a:xfrm flipV="1">
              <a:off x="5348" y="3125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62" name="Line 26"/>
            <p:cNvSpPr>
              <a:spLocks noChangeShapeType="1"/>
            </p:cNvSpPr>
            <p:nvPr/>
          </p:nvSpPr>
          <p:spPr bwMode="gray">
            <a:xfrm flipV="1">
              <a:off x="5348" y="314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63" name="Line 27"/>
            <p:cNvSpPr>
              <a:spLocks noChangeShapeType="1"/>
            </p:cNvSpPr>
            <p:nvPr/>
          </p:nvSpPr>
          <p:spPr bwMode="gray">
            <a:xfrm flipV="1">
              <a:off x="5348" y="31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679964" name="Group 28"/>
          <p:cNvGrpSpPr>
            <a:grpSpLocks/>
          </p:cNvGrpSpPr>
          <p:nvPr/>
        </p:nvGrpSpPr>
        <p:grpSpPr bwMode="gray">
          <a:xfrm>
            <a:off x="2336800" y="4572000"/>
            <a:ext cx="285750" cy="282575"/>
            <a:chOff x="4279" y="2780"/>
            <a:chExt cx="471" cy="518"/>
          </a:xfrm>
        </p:grpSpPr>
        <p:sp>
          <p:nvSpPr>
            <p:cNvPr id="679965" name="AutoShape 29"/>
            <p:cNvSpPr>
              <a:spLocks noChangeArrowheads="1"/>
            </p:cNvSpPr>
            <p:nvPr/>
          </p:nvSpPr>
          <p:spPr bwMode="gray">
            <a:xfrm>
              <a:off x="4426" y="3010"/>
              <a:ext cx="324" cy="288"/>
            </a:xfrm>
            <a:prstGeom prst="cube">
              <a:avLst>
                <a:gd name="adj" fmla="val 18056"/>
              </a:avLst>
            </a:prstGeom>
            <a:solidFill>
              <a:srgbClr val="C0C0C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79966" name="Freeform 30"/>
            <p:cNvSpPr>
              <a:spLocks/>
            </p:cNvSpPr>
            <p:nvPr/>
          </p:nvSpPr>
          <p:spPr bwMode="gray">
            <a:xfrm>
              <a:off x="4279" y="2780"/>
              <a:ext cx="226" cy="267"/>
            </a:xfrm>
            <a:custGeom>
              <a:avLst/>
              <a:gdLst/>
              <a:ahLst/>
              <a:cxnLst>
                <a:cxn ang="0">
                  <a:pos x="34" y="259"/>
                </a:cxn>
                <a:cxn ang="0">
                  <a:pos x="43" y="100"/>
                </a:cxn>
                <a:cxn ang="0">
                  <a:pos x="115" y="39"/>
                </a:cxn>
                <a:cxn ang="0">
                  <a:pos x="184" y="94"/>
                </a:cxn>
                <a:cxn ang="0">
                  <a:pos x="196" y="261"/>
                </a:cxn>
                <a:cxn ang="0">
                  <a:pos x="208" y="267"/>
                </a:cxn>
                <a:cxn ang="0">
                  <a:pos x="224" y="264"/>
                </a:cxn>
                <a:cxn ang="0">
                  <a:pos x="212" y="72"/>
                </a:cxn>
                <a:cxn ang="0">
                  <a:pos x="137" y="0"/>
                </a:cxn>
                <a:cxn ang="0">
                  <a:pos x="92" y="0"/>
                </a:cxn>
                <a:cxn ang="0">
                  <a:pos x="20" y="72"/>
                </a:cxn>
                <a:cxn ang="0">
                  <a:pos x="0" y="260"/>
                </a:cxn>
                <a:cxn ang="0">
                  <a:pos x="16" y="265"/>
                </a:cxn>
                <a:cxn ang="0">
                  <a:pos x="34" y="259"/>
                </a:cxn>
              </a:cxnLst>
              <a:rect l="0" t="0" r="r" b="b"/>
              <a:pathLst>
                <a:path w="226" h="267">
                  <a:moveTo>
                    <a:pt x="34" y="259"/>
                  </a:moveTo>
                  <a:lnTo>
                    <a:pt x="43" y="100"/>
                  </a:lnTo>
                  <a:cubicBezTo>
                    <a:pt x="56" y="63"/>
                    <a:pt x="92" y="40"/>
                    <a:pt x="115" y="39"/>
                  </a:cubicBezTo>
                  <a:cubicBezTo>
                    <a:pt x="138" y="38"/>
                    <a:pt x="170" y="57"/>
                    <a:pt x="184" y="94"/>
                  </a:cubicBezTo>
                  <a:cubicBezTo>
                    <a:pt x="198" y="131"/>
                    <a:pt x="192" y="232"/>
                    <a:pt x="196" y="261"/>
                  </a:cubicBezTo>
                  <a:lnTo>
                    <a:pt x="208" y="267"/>
                  </a:lnTo>
                  <a:lnTo>
                    <a:pt x="224" y="264"/>
                  </a:lnTo>
                  <a:cubicBezTo>
                    <a:pt x="225" y="232"/>
                    <a:pt x="226" y="116"/>
                    <a:pt x="212" y="72"/>
                  </a:cubicBezTo>
                  <a:cubicBezTo>
                    <a:pt x="198" y="28"/>
                    <a:pt x="157" y="12"/>
                    <a:pt x="137" y="0"/>
                  </a:cubicBezTo>
                  <a:lnTo>
                    <a:pt x="92" y="0"/>
                  </a:lnTo>
                  <a:cubicBezTo>
                    <a:pt x="72" y="12"/>
                    <a:pt x="35" y="29"/>
                    <a:pt x="20" y="72"/>
                  </a:cubicBezTo>
                  <a:cubicBezTo>
                    <a:pt x="5" y="115"/>
                    <a:pt x="1" y="228"/>
                    <a:pt x="0" y="260"/>
                  </a:cubicBezTo>
                  <a:lnTo>
                    <a:pt x="16" y="265"/>
                  </a:lnTo>
                  <a:lnTo>
                    <a:pt x="34" y="259"/>
                  </a:lnTo>
                  <a:close/>
                </a:path>
              </a:pathLst>
            </a:custGeom>
            <a:solidFill>
              <a:srgbClr val="C0C0C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67" name="Line 31"/>
            <p:cNvSpPr>
              <a:spLocks noChangeShapeType="1"/>
            </p:cNvSpPr>
            <p:nvPr/>
          </p:nvSpPr>
          <p:spPr bwMode="gray">
            <a:xfrm>
              <a:off x="4426" y="3108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68" name="Line 32"/>
            <p:cNvSpPr>
              <a:spLocks noChangeShapeType="1"/>
            </p:cNvSpPr>
            <p:nvPr/>
          </p:nvSpPr>
          <p:spPr bwMode="gray">
            <a:xfrm>
              <a:off x="4426" y="3084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69" name="Line 33"/>
            <p:cNvSpPr>
              <a:spLocks noChangeShapeType="1"/>
            </p:cNvSpPr>
            <p:nvPr/>
          </p:nvSpPr>
          <p:spPr bwMode="gray">
            <a:xfrm>
              <a:off x="4426" y="315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70" name="Line 34"/>
            <p:cNvSpPr>
              <a:spLocks noChangeShapeType="1"/>
            </p:cNvSpPr>
            <p:nvPr/>
          </p:nvSpPr>
          <p:spPr bwMode="gray">
            <a:xfrm>
              <a:off x="4426" y="312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71" name="Line 35"/>
            <p:cNvSpPr>
              <a:spLocks noChangeShapeType="1"/>
            </p:cNvSpPr>
            <p:nvPr/>
          </p:nvSpPr>
          <p:spPr bwMode="gray">
            <a:xfrm>
              <a:off x="4426" y="319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72" name="Line 36"/>
            <p:cNvSpPr>
              <a:spLocks noChangeShapeType="1"/>
            </p:cNvSpPr>
            <p:nvPr/>
          </p:nvSpPr>
          <p:spPr bwMode="gray">
            <a:xfrm>
              <a:off x="4426" y="317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73" name="Line 37"/>
            <p:cNvSpPr>
              <a:spLocks noChangeShapeType="1"/>
            </p:cNvSpPr>
            <p:nvPr/>
          </p:nvSpPr>
          <p:spPr bwMode="gray">
            <a:xfrm>
              <a:off x="4426" y="323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74" name="Line 38"/>
            <p:cNvSpPr>
              <a:spLocks noChangeShapeType="1"/>
            </p:cNvSpPr>
            <p:nvPr/>
          </p:nvSpPr>
          <p:spPr bwMode="gray">
            <a:xfrm>
              <a:off x="4426" y="321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75" name="Line 39"/>
            <p:cNvSpPr>
              <a:spLocks noChangeShapeType="1"/>
            </p:cNvSpPr>
            <p:nvPr/>
          </p:nvSpPr>
          <p:spPr bwMode="gray">
            <a:xfrm>
              <a:off x="4426" y="325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76" name="Line 40"/>
            <p:cNvSpPr>
              <a:spLocks noChangeShapeType="1"/>
            </p:cNvSpPr>
            <p:nvPr/>
          </p:nvSpPr>
          <p:spPr bwMode="gray">
            <a:xfrm>
              <a:off x="4426" y="327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77" name="Line 41"/>
            <p:cNvSpPr>
              <a:spLocks noChangeShapeType="1"/>
            </p:cNvSpPr>
            <p:nvPr/>
          </p:nvSpPr>
          <p:spPr bwMode="gray">
            <a:xfrm flipV="1">
              <a:off x="4702" y="303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78" name="Line 42"/>
            <p:cNvSpPr>
              <a:spLocks noChangeShapeType="1"/>
            </p:cNvSpPr>
            <p:nvPr/>
          </p:nvSpPr>
          <p:spPr bwMode="gray">
            <a:xfrm flipV="1">
              <a:off x="4702" y="30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79" name="Line 43"/>
            <p:cNvSpPr>
              <a:spLocks noChangeShapeType="1"/>
            </p:cNvSpPr>
            <p:nvPr/>
          </p:nvSpPr>
          <p:spPr bwMode="gray">
            <a:xfrm flipV="1">
              <a:off x="4702" y="308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80" name="Line 44"/>
            <p:cNvSpPr>
              <a:spLocks noChangeShapeType="1"/>
            </p:cNvSpPr>
            <p:nvPr/>
          </p:nvSpPr>
          <p:spPr bwMode="gray">
            <a:xfrm flipV="1">
              <a:off x="4702" y="310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81" name="Line 45"/>
            <p:cNvSpPr>
              <a:spLocks noChangeShapeType="1"/>
            </p:cNvSpPr>
            <p:nvPr/>
          </p:nvSpPr>
          <p:spPr bwMode="gray">
            <a:xfrm flipV="1">
              <a:off x="4702" y="3123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82" name="Line 46"/>
            <p:cNvSpPr>
              <a:spLocks noChangeShapeType="1"/>
            </p:cNvSpPr>
            <p:nvPr/>
          </p:nvSpPr>
          <p:spPr bwMode="gray">
            <a:xfrm flipV="1">
              <a:off x="4702" y="314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83" name="Line 47"/>
            <p:cNvSpPr>
              <a:spLocks noChangeShapeType="1"/>
            </p:cNvSpPr>
            <p:nvPr/>
          </p:nvSpPr>
          <p:spPr bwMode="gray">
            <a:xfrm flipV="1">
              <a:off x="4702" y="316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84" name="Line 48"/>
            <p:cNvSpPr>
              <a:spLocks noChangeShapeType="1"/>
            </p:cNvSpPr>
            <p:nvPr/>
          </p:nvSpPr>
          <p:spPr bwMode="gray">
            <a:xfrm flipV="1">
              <a:off x="4702" y="3191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85" name="Line 49"/>
            <p:cNvSpPr>
              <a:spLocks noChangeShapeType="1"/>
            </p:cNvSpPr>
            <p:nvPr/>
          </p:nvSpPr>
          <p:spPr bwMode="gray">
            <a:xfrm flipV="1">
              <a:off x="4702" y="320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79986" name="Line 50"/>
            <p:cNvSpPr>
              <a:spLocks noChangeShapeType="1"/>
            </p:cNvSpPr>
            <p:nvPr/>
          </p:nvSpPr>
          <p:spPr bwMode="gray">
            <a:xfrm flipV="1">
              <a:off x="4702" y="3223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027" name="Group 43"/>
          <p:cNvGrpSpPr>
            <a:grpSpLocks/>
          </p:cNvGrpSpPr>
          <p:nvPr/>
        </p:nvGrpSpPr>
        <p:grpSpPr bwMode="gray">
          <a:xfrm>
            <a:off x="7134225" y="4083694"/>
            <a:ext cx="909638" cy="802320"/>
            <a:chOff x="1882" y="2374"/>
            <a:chExt cx="573" cy="408"/>
          </a:xfrm>
        </p:grpSpPr>
        <p:sp>
          <p:nvSpPr>
            <p:cNvPr id="682028" name="Oval 44"/>
            <p:cNvSpPr>
              <a:spLocks noChangeArrowheads="1"/>
            </p:cNvSpPr>
            <p:nvPr/>
          </p:nvSpPr>
          <p:spPr bwMode="gray">
            <a:xfrm>
              <a:off x="1882" y="2374"/>
              <a:ext cx="5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682029" name="Text Box 45"/>
            <p:cNvSpPr txBox="1">
              <a:spLocks noChangeArrowheads="1"/>
            </p:cNvSpPr>
            <p:nvPr/>
          </p:nvSpPr>
          <p:spPr bwMode="gray">
            <a:xfrm>
              <a:off x="1923" y="2379"/>
              <a:ext cx="524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 sz="1200" dirty="0"/>
                <a:t>champs de l’objet</a:t>
              </a:r>
            </a:p>
            <a:p>
              <a:pPr algn="ctr"/>
              <a:endParaRPr lang="fr-FR" sz="1200" dirty="0"/>
            </a:p>
          </p:txBody>
        </p:sp>
      </p:grpSp>
      <p:sp>
        <p:nvSpPr>
          <p:cNvPr id="681986" name="Line 2"/>
          <p:cNvSpPr>
            <a:spLocks noChangeShapeType="1"/>
          </p:cNvSpPr>
          <p:nvPr/>
        </p:nvSpPr>
        <p:spPr bwMode="gray">
          <a:xfrm flipV="1">
            <a:off x="6484938" y="4482988"/>
            <a:ext cx="739775" cy="492125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681987" name="Line 3"/>
          <p:cNvSpPr>
            <a:spLocks noChangeShapeType="1"/>
          </p:cNvSpPr>
          <p:nvPr/>
        </p:nvSpPr>
        <p:spPr bwMode="gray">
          <a:xfrm flipV="1">
            <a:off x="2824163" y="4527438"/>
            <a:ext cx="315912" cy="320675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68198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Observation des effets de la synchronisation</a:t>
            </a:r>
          </a:p>
        </p:txBody>
      </p:sp>
      <p:sp>
        <p:nvSpPr>
          <p:cNvPr id="68198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Chaque objet a un verrou</a:t>
            </a:r>
          </a:p>
          <a:p>
            <a:pPr lvl="1">
              <a:spcBef>
                <a:spcPts val="100"/>
              </a:spcBef>
            </a:pPr>
            <a:r>
              <a:rPr lang="fr-FR" sz="1600" dirty="0"/>
              <a:t>La synchronisation d’un objet provoque l’attente de la levée du verrou si l’objet est actif</a:t>
            </a:r>
          </a:p>
          <a:p>
            <a:pPr lvl="1">
              <a:spcBef>
                <a:spcPts val="100"/>
              </a:spcBef>
            </a:pPr>
            <a:r>
              <a:rPr lang="fr-FR" sz="1600" dirty="0"/>
              <a:t>Garantit que les objets ne se retrouvent pas dans un état inconsistant</a:t>
            </a:r>
          </a:p>
          <a:p>
            <a:pPr>
              <a:spcBef>
                <a:spcPts val="800"/>
              </a:spcBef>
            </a:pPr>
            <a:r>
              <a:rPr lang="fr-FR" sz="1800" dirty="0"/>
              <a:t>Deux parties de code distinctes peuvent être </a:t>
            </a:r>
            <a:r>
              <a:rPr lang="fr-FR" sz="1800" dirty="0" smtClean="0"/>
              <a:t>synchronisées </a:t>
            </a:r>
            <a:r>
              <a:rPr lang="fr-FR" sz="1800" dirty="0"/>
              <a:t>sur le même objet</a:t>
            </a:r>
          </a:p>
          <a:p>
            <a:pPr lvl="1"/>
            <a:r>
              <a:rPr lang="fr-FR" sz="1600" dirty="0"/>
              <a:t>Ainsi, deux threads ne peuvent exécuter l’un ou l’autre des segments de code en même temps</a:t>
            </a:r>
          </a:p>
        </p:txBody>
      </p:sp>
      <p:sp>
        <p:nvSpPr>
          <p:cNvPr id="681990" name="Rectangle 6"/>
          <p:cNvSpPr>
            <a:spLocks noChangeArrowheads="1"/>
          </p:cNvSpPr>
          <p:nvPr/>
        </p:nvSpPr>
        <p:spPr bwMode="gray">
          <a:xfrm>
            <a:off x="257175" y="3925775"/>
            <a:ext cx="3983038" cy="2233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681991" name="Rectangle 7"/>
          <p:cNvSpPr>
            <a:spLocks noChangeArrowheads="1"/>
          </p:cNvSpPr>
          <p:nvPr/>
        </p:nvSpPr>
        <p:spPr bwMode="gray">
          <a:xfrm>
            <a:off x="4406900" y="3930538"/>
            <a:ext cx="4557713" cy="2220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681994" name="Line 10"/>
          <p:cNvSpPr>
            <a:spLocks noChangeShapeType="1"/>
          </p:cNvSpPr>
          <p:nvPr/>
        </p:nvSpPr>
        <p:spPr bwMode="gray">
          <a:xfrm>
            <a:off x="4829175" y="5681550"/>
            <a:ext cx="3905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681995" name="Line 11"/>
          <p:cNvSpPr>
            <a:spLocks noChangeShapeType="1"/>
          </p:cNvSpPr>
          <p:nvPr/>
        </p:nvSpPr>
        <p:spPr bwMode="gray">
          <a:xfrm>
            <a:off x="487363" y="5748225"/>
            <a:ext cx="3475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681996" name="Line 12"/>
          <p:cNvSpPr>
            <a:spLocks noChangeShapeType="1"/>
          </p:cNvSpPr>
          <p:nvPr/>
        </p:nvSpPr>
        <p:spPr bwMode="gray">
          <a:xfrm>
            <a:off x="4629150" y="5102113"/>
            <a:ext cx="406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681997" name="Line 13"/>
          <p:cNvSpPr>
            <a:spLocks noChangeShapeType="1"/>
          </p:cNvSpPr>
          <p:nvPr/>
        </p:nvSpPr>
        <p:spPr bwMode="gray">
          <a:xfrm>
            <a:off x="487363" y="5103700"/>
            <a:ext cx="3475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681998" name="Rectangle 14"/>
          <p:cNvSpPr>
            <a:spLocks noChangeArrowheads="1"/>
          </p:cNvSpPr>
          <p:nvPr/>
        </p:nvSpPr>
        <p:spPr bwMode="gray">
          <a:xfrm>
            <a:off x="7150100" y="4892563"/>
            <a:ext cx="1357313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681999" name="Rectangle 15"/>
          <p:cNvSpPr>
            <a:spLocks noChangeArrowheads="1"/>
          </p:cNvSpPr>
          <p:nvPr/>
        </p:nvSpPr>
        <p:spPr bwMode="gray">
          <a:xfrm>
            <a:off x="7145338" y="5449775"/>
            <a:ext cx="1357312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grpSp>
        <p:nvGrpSpPr>
          <p:cNvPr id="682026" name="Group 42"/>
          <p:cNvGrpSpPr>
            <a:grpSpLocks/>
          </p:cNvGrpSpPr>
          <p:nvPr/>
        </p:nvGrpSpPr>
        <p:grpSpPr bwMode="gray">
          <a:xfrm>
            <a:off x="2987675" y="4110824"/>
            <a:ext cx="909638" cy="870967"/>
            <a:chOff x="1882" y="2374"/>
            <a:chExt cx="573" cy="428"/>
          </a:xfrm>
        </p:grpSpPr>
        <p:sp>
          <p:nvSpPr>
            <p:cNvPr id="681992" name="Oval 8"/>
            <p:cNvSpPr>
              <a:spLocks noChangeArrowheads="1"/>
            </p:cNvSpPr>
            <p:nvPr/>
          </p:nvSpPr>
          <p:spPr bwMode="gray">
            <a:xfrm>
              <a:off x="1882" y="2374"/>
              <a:ext cx="5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682000" name="Text Box 16"/>
            <p:cNvSpPr txBox="1">
              <a:spLocks noChangeArrowheads="1"/>
            </p:cNvSpPr>
            <p:nvPr/>
          </p:nvSpPr>
          <p:spPr bwMode="gray">
            <a:xfrm>
              <a:off x="1923" y="2399"/>
              <a:ext cx="524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 sz="1200" dirty="0"/>
                <a:t>champs de l’objet</a:t>
              </a:r>
            </a:p>
            <a:p>
              <a:pPr algn="ctr"/>
              <a:endParaRPr lang="fr-FR" sz="1200" dirty="0"/>
            </a:p>
          </p:txBody>
        </p:sp>
      </p:grpSp>
      <p:sp>
        <p:nvSpPr>
          <p:cNvPr id="682002" name="Text Box 18"/>
          <p:cNvSpPr txBox="1">
            <a:spLocks noChangeArrowheads="1"/>
          </p:cNvSpPr>
          <p:nvPr/>
        </p:nvSpPr>
        <p:spPr bwMode="gray">
          <a:xfrm>
            <a:off x="241300" y="5216413"/>
            <a:ext cx="11668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200"/>
              <a:t>méthodes non synchronisées</a:t>
            </a:r>
          </a:p>
        </p:txBody>
      </p:sp>
      <p:sp>
        <p:nvSpPr>
          <p:cNvPr id="682003" name="Line 19"/>
          <p:cNvSpPr>
            <a:spLocks noChangeShapeType="1"/>
          </p:cNvSpPr>
          <p:nvPr/>
        </p:nvSpPr>
        <p:spPr bwMode="gray">
          <a:xfrm flipV="1">
            <a:off x="1576388" y="4249625"/>
            <a:ext cx="1404937" cy="614363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682004" name="Rectangle 20"/>
          <p:cNvSpPr>
            <a:spLocks noChangeArrowheads="1"/>
          </p:cNvSpPr>
          <p:nvPr/>
        </p:nvSpPr>
        <p:spPr bwMode="gray">
          <a:xfrm>
            <a:off x="1393825" y="4825888"/>
            <a:ext cx="18161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682005" name="Line 21"/>
          <p:cNvSpPr>
            <a:spLocks noChangeShapeType="1"/>
          </p:cNvSpPr>
          <p:nvPr/>
        </p:nvSpPr>
        <p:spPr bwMode="gray">
          <a:xfrm flipV="1">
            <a:off x="2481263" y="4568713"/>
            <a:ext cx="849312" cy="941387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682006" name="Rectangle 22"/>
          <p:cNvSpPr>
            <a:spLocks noChangeArrowheads="1"/>
          </p:cNvSpPr>
          <p:nvPr/>
        </p:nvSpPr>
        <p:spPr bwMode="gray">
          <a:xfrm>
            <a:off x="1884363" y="4421075"/>
            <a:ext cx="623887" cy="244475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682007" name="Text Box 23"/>
          <p:cNvSpPr txBox="1">
            <a:spLocks noChangeArrowheads="1"/>
          </p:cNvSpPr>
          <p:nvPr/>
        </p:nvSpPr>
        <p:spPr bwMode="gray">
          <a:xfrm>
            <a:off x="2028825" y="4398850"/>
            <a:ext cx="4921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maj</a:t>
            </a:r>
          </a:p>
        </p:txBody>
      </p:sp>
      <p:sp>
        <p:nvSpPr>
          <p:cNvPr id="682008" name="Text Box 24"/>
          <p:cNvSpPr txBox="1">
            <a:spLocks noChangeArrowheads="1"/>
          </p:cNvSpPr>
          <p:nvPr/>
        </p:nvSpPr>
        <p:spPr bwMode="gray">
          <a:xfrm>
            <a:off x="7051675" y="5543438"/>
            <a:ext cx="145415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/>
              <a:t>methodeB(object)</a:t>
            </a:r>
          </a:p>
        </p:txBody>
      </p:sp>
      <p:sp>
        <p:nvSpPr>
          <p:cNvPr id="682009" name="Line 25"/>
          <p:cNvSpPr>
            <a:spLocks noChangeShapeType="1"/>
          </p:cNvSpPr>
          <p:nvPr/>
        </p:nvSpPr>
        <p:spPr bwMode="gray">
          <a:xfrm flipV="1">
            <a:off x="1716088" y="4465525"/>
            <a:ext cx="1320800" cy="104775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grpSp>
        <p:nvGrpSpPr>
          <p:cNvPr id="682010" name="Group 26"/>
          <p:cNvGrpSpPr>
            <a:grpSpLocks/>
          </p:cNvGrpSpPr>
          <p:nvPr/>
        </p:nvGrpSpPr>
        <p:grpSpPr bwMode="gray">
          <a:xfrm>
            <a:off x="1314450" y="4922725"/>
            <a:ext cx="1816100" cy="274638"/>
            <a:chOff x="873" y="2858"/>
            <a:chExt cx="1144" cy="173"/>
          </a:xfrm>
        </p:grpSpPr>
        <p:sp>
          <p:nvSpPr>
            <p:cNvPr id="682011" name="Rectangle 27"/>
            <p:cNvSpPr>
              <a:spLocks noChangeArrowheads="1"/>
            </p:cNvSpPr>
            <p:nvPr/>
          </p:nvSpPr>
          <p:spPr bwMode="gray">
            <a:xfrm>
              <a:off x="1090" y="2887"/>
              <a:ext cx="708" cy="123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82012" name="Text Box 28"/>
            <p:cNvSpPr txBox="1">
              <a:spLocks noChangeArrowheads="1"/>
            </p:cNvSpPr>
            <p:nvPr/>
          </p:nvSpPr>
          <p:spPr bwMode="gray">
            <a:xfrm>
              <a:off x="873" y="2858"/>
              <a:ext cx="114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200"/>
                <a:t>methodeA(object)</a:t>
              </a:r>
            </a:p>
          </p:txBody>
        </p:sp>
      </p:grpSp>
      <p:sp>
        <p:nvSpPr>
          <p:cNvPr id="682013" name="Line 29"/>
          <p:cNvSpPr>
            <a:spLocks noChangeShapeType="1"/>
          </p:cNvSpPr>
          <p:nvPr/>
        </p:nvSpPr>
        <p:spPr bwMode="gray">
          <a:xfrm flipV="1">
            <a:off x="5765800" y="4338525"/>
            <a:ext cx="1346200" cy="588963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682014" name="Rectangle 30"/>
          <p:cNvSpPr>
            <a:spLocks noChangeArrowheads="1"/>
          </p:cNvSpPr>
          <p:nvPr/>
        </p:nvSpPr>
        <p:spPr bwMode="gray">
          <a:xfrm>
            <a:off x="6073775" y="4484575"/>
            <a:ext cx="623888" cy="244475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682015" name="Text Box 31"/>
          <p:cNvSpPr txBox="1">
            <a:spLocks noChangeArrowheads="1"/>
          </p:cNvSpPr>
          <p:nvPr/>
        </p:nvSpPr>
        <p:spPr bwMode="gray">
          <a:xfrm>
            <a:off x="6183313" y="4462350"/>
            <a:ext cx="5397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maj</a:t>
            </a:r>
          </a:p>
        </p:txBody>
      </p:sp>
      <p:sp>
        <p:nvSpPr>
          <p:cNvPr id="682016" name="Rectangle 32"/>
          <p:cNvSpPr>
            <a:spLocks noChangeArrowheads="1"/>
          </p:cNvSpPr>
          <p:nvPr/>
        </p:nvSpPr>
        <p:spPr bwMode="gray">
          <a:xfrm>
            <a:off x="5548313" y="4819538"/>
            <a:ext cx="1357312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682017" name="Text Box 33"/>
          <p:cNvSpPr txBox="1">
            <a:spLocks noChangeArrowheads="1"/>
          </p:cNvSpPr>
          <p:nvPr/>
        </p:nvSpPr>
        <p:spPr bwMode="gray">
          <a:xfrm>
            <a:off x="5492750" y="4897325"/>
            <a:ext cx="13858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/>
              <a:t>methodeA(object)</a:t>
            </a:r>
          </a:p>
        </p:txBody>
      </p:sp>
      <p:sp>
        <p:nvSpPr>
          <p:cNvPr id="682018" name="Text Box 34"/>
          <p:cNvSpPr txBox="1">
            <a:spLocks noChangeArrowheads="1"/>
          </p:cNvSpPr>
          <p:nvPr/>
        </p:nvSpPr>
        <p:spPr bwMode="gray">
          <a:xfrm>
            <a:off x="4406900" y="5225938"/>
            <a:ext cx="193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200"/>
              <a:t>méthodes synchronisées sur l’objet partagé</a:t>
            </a:r>
          </a:p>
        </p:txBody>
      </p:sp>
      <p:sp>
        <p:nvSpPr>
          <p:cNvPr id="682019" name="Rectangle 35"/>
          <p:cNvSpPr>
            <a:spLocks noChangeArrowheads="1"/>
          </p:cNvSpPr>
          <p:nvPr/>
        </p:nvSpPr>
        <p:spPr bwMode="gray">
          <a:xfrm>
            <a:off x="1403350" y="5460888"/>
            <a:ext cx="1816100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682020" name="Text Box 36"/>
          <p:cNvSpPr txBox="1">
            <a:spLocks noChangeArrowheads="1"/>
          </p:cNvSpPr>
          <p:nvPr/>
        </p:nvSpPr>
        <p:spPr bwMode="gray">
          <a:xfrm>
            <a:off x="1276350" y="5557725"/>
            <a:ext cx="18161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/>
              <a:t>methodeB(object)</a:t>
            </a:r>
          </a:p>
        </p:txBody>
      </p:sp>
      <p:sp>
        <p:nvSpPr>
          <p:cNvPr id="682021" name="Line 37"/>
          <p:cNvSpPr>
            <a:spLocks noChangeShapeType="1"/>
          </p:cNvSpPr>
          <p:nvPr/>
        </p:nvSpPr>
        <p:spPr bwMode="gray">
          <a:xfrm flipV="1">
            <a:off x="7315200" y="4544900"/>
            <a:ext cx="222250" cy="903288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682022" name="Line 38"/>
          <p:cNvSpPr>
            <a:spLocks noChangeShapeType="1"/>
          </p:cNvSpPr>
          <p:nvPr/>
        </p:nvSpPr>
        <p:spPr bwMode="gray">
          <a:xfrm flipH="1" flipV="1">
            <a:off x="7750175" y="4497275"/>
            <a:ext cx="431800" cy="935038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grpSp>
        <p:nvGrpSpPr>
          <p:cNvPr id="682023" name="Group 39"/>
          <p:cNvGrpSpPr>
            <a:grpSpLocks/>
          </p:cNvGrpSpPr>
          <p:nvPr/>
        </p:nvGrpSpPr>
        <p:grpSpPr bwMode="gray">
          <a:xfrm>
            <a:off x="6926263" y="4975113"/>
            <a:ext cx="1816100" cy="274637"/>
            <a:chOff x="873" y="2858"/>
            <a:chExt cx="1144" cy="180"/>
          </a:xfrm>
        </p:grpSpPr>
        <p:sp>
          <p:nvSpPr>
            <p:cNvPr id="682024" name="Rectangle 40"/>
            <p:cNvSpPr>
              <a:spLocks noChangeArrowheads="1"/>
            </p:cNvSpPr>
            <p:nvPr/>
          </p:nvSpPr>
          <p:spPr bwMode="gray">
            <a:xfrm>
              <a:off x="1090" y="2887"/>
              <a:ext cx="708" cy="123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82025" name="Text Box 41"/>
            <p:cNvSpPr txBox="1">
              <a:spLocks noChangeArrowheads="1"/>
            </p:cNvSpPr>
            <p:nvPr/>
          </p:nvSpPr>
          <p:spPr bwMode="gray">
            <a:xfrm>
              <a:off x="873" y="2858"/>
              <a:ext cx="1144" cy="1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200"/>
                <a:t>methodeC()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Méthodes synchronisées 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244600"/>
            <a:ext cx="8599488" cy="1993900"/>
          </a:xfrm>
          <a:noFill/>
        </p:spPr>
        <p:txBody>
          <a:bodyPr>
            <a:normAutofit fontScale="62500" lnSpcReduction="20000"/>
          </a:bodyPr>
          <a:lstStyle/>
          <a:p>
            <a:r>
              <a:rPr lang="fr-FR" dirty="0" smtClean="0"/>
              <a:t>L’utilisation de </a:t>
            </a:r>
            <a:r>
              <a:rPr lang="fr-FR" dirty="0"/>
              <a:t>blocs synchronisés est à la charge du code client de la classe </a:t>
            </a:r>
            <a:r>
              <a:rPr lang="fr-FR" dirty="0" err="1">
                <a:latin typeface="Courier New" pitchFamily="49" charset="0"/>
              </a:rPr>
              <a:t>Account</a:t>
            </a:r>
            <a:endParaRPr lang="fr-FR" dirty="0"/>
          </a:p>
          <a:p>
            <a:pPr lvl="1"/>
            <a:r>
              <a:rPr lang="fr-FR" dirty="0"/>
              <a:t>En quoi est-ce </a:t>
            </a:r>
            <a:r>
              <a:rPr lang="fr-FR" dirty="0" smtClean="0"/>
              <a:t>un </a:t>
            </a:r>
            <a:r>
              <a:rPr lang="fr-FR" dirty="0"/>
              <a:t>problème ?</a:t>
            </a:r>
          </a:p>
          <a:p>
            <a:r>
              <a:rPr lang="fr-FR" dirty="0"/>
              <a:t>Les méthodes synchronisées sont à la charge de </a:t>
            </a:r>
            <a:r>
              <a:rPr lang="fr-FR" dirty="0" err="1">
                <a:latin typeface="Courier New" pitchFamily="49" charset="0"/>
              </a:rPr>
              <a:t>AccountImpl</a:t>
            </a:r>
            <a:endParaRPr lang="fr-FR" dirty="0"/>
          </a:p>
          <a:p>
            <a:pPr lvl="1"/>
            <a:r>
              <a:rPr lang="fr-FR" dirty="0"/>
              <a:t>Les méthodes </a:t>
            </a:r>
            <a:r>
              <a:rPr lang="fr-FR" dirty="0" err="1">
                <a:latin typeface="Courier New" pitchFamily="49" charset="0"/>
              </a:rPr>
              <a:t>withdraw</a:t>
            </a:r>
            <a:r>
              <a:rPr lang="fr-FR" dirty="0">
                <a:latin typeface="Courier New" pitchFamily="49" charset="0"/>
              </a:rPr>
              <a:t>()</a:t>
            </a:r>
            <a:r>
              <a:rPr lang="fr-FR" dirty="0"/>
              <a:t> et </a:t>
            </a:r>
            <a:r>
              <a:rPr lang="fr-FR" dirty="0" err="1">
                <a:latin typeface="Courier New" pitchFamily="49" charset="0"/>
              </a:rPr>
              <a:t>deposit</a:t>
            </a:r>
            <a:r>
              <a:rPr lang="fr-FR" dirty="0">
                <a:latin typeface="Courier New" pitchFamily="49" charset="0"/>
              </a:rPr>
              <a:t>()</a:t>
            </a:r>
            <a:r>
              <a:rPr lang="fr-FR" dirty="0"/>
              <a:t> devraient être synchronisées</a:t>
            </a:r>
          </a:p>
          <a:p>
            <a:pPr lvl="1"/>
            <a:r>
              <a:rPr lang="fr-FR" dirty="0"/>
              <a:t>Comme si </a:t>
            </a:r>
            <a:r>
              <a:rPr lang="fr-FR" dirty="0" err="1">
                <a:latin typeface="Courier New" pitchFamily="49" charset="0"/>
              </a:rPr>
              <a:t>synchronized</a:t>
            </a:r>
            <a:r>
              <a:rPr lang="fr-FR" dirty="0">
                <a:latin typeface="Courier New" pitchFamily="49" charset="0"/>
              </a:rPr>
              <a:t>(</a:t>
            </a:r>
            <a:r>
              <a:rPr lang="fr-FR" dirty="0" err="1">
                <a:latin typeface="Courier New" pitchFamily="49" charset="0"/>
              </a:rPr>
              <a:t>this</a:t>
            </a:r>
            <a:r>
              <a:rPr lang="fr-FR" dirty="0">
                <a:latin typeface="Courier New" pitchFamily="49" charset="0"/>
              </a:rPr>
              <a:t>)</a:t>
            </a:r>
            <a:r>
              <a:rPr lang="fr-FR" dirty="0">
                <a:cs typeface="Arial" charset="0"/>
              </a:rPr>
              <a:t> </a:t>
            </a:r>
            <a:r>
              <a:rPr lang="fr-FR" dirty="0"/>
              <a:t>était utilisé </a:t>
            </a:r>
          </a:p>
        </p:txBody>
      </p:sp>
      <p:sp>
        <p:nvSpPr>
          <p:cNvPr id="684041" name="Text Box 9"/>
          <p:cNvSpPr txBox="1">
            <a:spLocks noChangeArrowheads="1"/>
          </p:cNvSpPr>
          <p:nvPr/>
        </p:nvSpPr>
        <p:spPr bwMode="gray">
          <a:xfrm>
            <a:off x="1422400" y="3386138"/>
            <a:ext cx="6129338" cy="287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</a:t>
            </a:r>
            <a:r>
              <a:rPr lang="en-US">
                <a:latin typeface="Courier New" pitchFamily="49" charset="0"/>
              </a:rPr>
              <a:t>public class AccountImpl implements Account</a:t>
            </a:r>
          </a:p>
          <a:p>
            <a:r>
              <a:rPr lang="en-US">
                <a:latin typeface="Courier New" pitchFamily="49" charset="0"/>
              </a:rPr>
              <a:t>{</a:t>
            </a:r>
          </a:p>
          <a:p>
            <a:r>
              <a:rPr lang="en-US">
                <a:latin typeface="Courier New" pitchFamily="49" charset="0"/>
              </a:rPr>
              <a:t>   private int balance;</a:t>
            </a:r>
          </a:p>
          <a:p>
            <a:r>
              <a:rPr lang="en-US">
                <a:latin typeface="Courier New" pitchFamily="49" charset="0"/>
              </a:rPr>
              <a:t>   public </a:t>
            </a:r>
            <a:r>
              <a:rPr lang="en-US" b="1">
                <a:latin typeface="Courier New" pitchFamily="49" charset="0"/>
              </a:rPr>
              <a:t>synchronized</a:t>
            </a:r>
            <a:r>
              <a:rPr lang="en-US">
                <a:latin typeface="Courier New" pitchFamily="49" charset="0"/>
              </a:rPr>
              <a:t> void withdraw(int amount) {</a:t>
            </a:r>
          </a:p>
          <a:p>
            <a:r>
              <a:rPr lang="en-US">
                <a:latin typeface="Courier New" pitchFamily="49" charset="0"/>
              </a:rPr>
              <a:t>       this.setBalance(this.getBalance() - amount);</a:t>
            </a:r>
          </a:p>
          <a:p>
            <a:r>
              <a:rPr lang="en-US">
                <a:latin typeface="Courier New" pitchFamily="49" charset="0"/>
              </a:rPr>
              <a:t>   }</a:t>
            </a:r>
          </a:p>
          <a:p>
            <a:r>
              <a:rPr lang="en-US">
                <a:latin typeface="Courier New" pitchFamily="49" charset="0"/>
              </a:rPr>
              <a:t>   public </a:t>
            </a:r>
            <a:r>
              <a:rPr lang="en-US" b="1">
                <a:latin typeface="Courier New" pitchFamily="49" charset="0"/>
              </a:rPr>
              <a:t>synchronized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int getBalance() {</a:t>
            </a:r>
          </a:p>
          <a:p>
            <a:r>
              <a:rPr lang="en-US">
                <a:latin typeface="Courier New" pitchFamily="49" charset="0"/>
              </a:rPr>
              <a:t>       return balance;</a:t>
            </a:r>
          </a:p>
          <a:p>
            <a:r>
              <a:rPr lang="en-US">
                <a:latin typeface="Courier New" pitchFamily="49" charset="0"/>
              </a:rPr>
              <a:t>   }</a:t>
            </a:r>
          </a:p>
          <a:p>
            <a:r>
              <a:rPr lang="en-US">
                <a:latin typeface="Courier New" pitchFamily="49" charset="0"/>
              </a:rPr>
              <a:t>   private </a:t>
            </a:r>
            <a:r>
              <a:rPr lang="en-US" b="1">
                <a:latin typeface="Courier New" pitchFamily="49" charset="0"/>
              </a:rPr>
              <a:t>synchronized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void setBalance(int amount) {</a:t>
            </a:r>
          </a:p>
          <a:p>
            <a:r>
              <a:rPr lang="en-US">
                <a:latin typeface="Courier New" pitchFamily="49" charset="0"/>
              </a:rPr>
              <a:t>       balance = amount;</a:t>
            </a:r>
          </a:p>
          <a:p>
            <a:r>
              <a:rPr lang="en-US">
                <a:latin typeface="Courier New" pitchFamily="49" charset="0"/>
              </a:rPr>
              <a:t>   }</a:t>
            </a:r>
          </a:p>
          <a:p>
            <a:r>
              <a:rPr lang="en-US">
                <a:latin typeface="Courier New" pitchFamily="49" charset="0"/>
              </a:rPr>
              <a:t>}</a:t>
            </a:r>
          </a:p>
        </p:txBody>
      </p:sp>
      <p:grpSp>
        <p:nvGrpSpPr>
          <p:cNvPr id="684042" name="Group 10"/>
          <p:cNvGrpSpPr>
            <a:grpSpLocks/>
          </p:cNvGrpSpPr>
          <p:nvPr/>
        </p:nvGrpSpPr>
        <p:grpSpPr bwMode="gray">
          <a:xfrm>
            <a:off x="6869113" y="4033838"/>
            <a:ext cx="209550" cy="214312"/>
            <a:chOff x="5072" y="2714"/>
            <a:chExt cx="324" cy="518"/>
          </a:xfrm>
        </p:grpSpPr>
        <p:sp>
          <p:nvSpPr>
            <p:cNvPr id="684043" name="AutoShape 11"/>
            <p:cNvSpPr>
              <a:spLocks noChangeArrowheads="1"/>
            </p:cNvSpPr>
            <p:nvPr/>
          </p:nvSpPr>
          <p:spPr bwMode="gray">
            <a:xfrm>
              <a:off x="5072" y="2944"/>
              <a:ext cx="324" cy="288"/>
            </a:xfrm>
            <a:prstGeom prst="cube">
              <a:avLst>
                <a:gd name="adj" fmla="val 18056"/>
              </a:avLst>
            </a:prstGeom>
            <a:solidFill>
              <a:srgbClr val="C0C0C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84044" name="Freeform 12"/>
            <p:cNvSpPr>
              <a:spLocks/>
            </p:cNvSpPr>
            <p:nvPr/>
          </p:nvSpPr>
          <p:spPr bwMode="gray">
            <a:xfrm>
              <a:off x="5117" y="2714"/>
              <a:ext cx="226" cy="267"/>
            </a:xfrm>
            <a:custGeom>
              <a:avLst/>
              <a:gdLst/>
              <a:ahLst/>
              <a:cxnLst>
                <a:cxn ang="0">
                  <a:pos x="34" y="259"/>
                </a:cxn>
                <a:cxn ang="0">
                  <a:pos x="43" y="100"/>
                </a:cxn>
                <a:cxn ang="0">
                  <a:pos x="115" y="39"/>
                </a:cxn>
                <a:cxn ang="0">
                  <a:pos x="184" y="94"/>
                </a:cxn>
                <a:cxn ang="0">
                  <a:pos x="196" y="261"/>
                </a:cxn>
                <a:cxn ang="0">
                  <a:pos x="208" y="267"/>
                </a:cxn>
                <a:cxn ang="0">
                  <a:pos x="224" y="264"/>
                </a:cxn>
                <a:cxn ang="0">
                  <a:pos x="212" y="72"/>
                </a:cxn>
                <a:cxn ang="0">
                  <a:pos x="137" y="0"/>
                </a:cxn>
                <a:cxn ang="0">
                  <a:pos x="92" y="0"/>
                </a:cxn>
                <a:cxn ang="0">
                  <a:pos x="20" y="72"/>
                </a:cxn>
                <a:cxn ang="0">
                  <a:pos x="0" y="260"/>
                </a:cxn>
                <a:cxn ang="0">
                  <a:pos x="16" y="265"/>
                </a:cxn>
                <a:cxn ang="0">
                  <a:pos x="34" y="259"/>
                </a:cxn>
              </a:cxnLst>
              <a:rect l="0" t="0" r="r" b="b"/>
              <a:pathLst>
                <a:path w="226" h="267">
                  <a:moveTo>
                    <a:pt x="34" y="259"/>
                  </a:moveTo>
                  <a:lnTo>
                    <a:pt x="43" y="100"/>
                  </a:lnTo>
                  <a:cubicBezTo>
                    <a:pt x="56" y="63"/>
                    <a:pt x="92" y="40"/>
                    <a:pt x="115" y="39"/>
                  </a:cubicBezTo>
                  <a:cubicBezTo>
                    <a:pt x="138" y="38"/>
                    <a:pt x="170" y="57"/>
                    <a:pt x="184" y="94"/>
                  </a:cubicBezTo>
                  <a:cubicBezTo>
                    <a:pt x="198" y="131"/>
                    <a:pt x="192" y="232"/>
                    <a:pt x="196" y="261"/>
                  </a:cubicBezTo>
                  <a:lnTo>
                    <a:pt x="208" y="267"/>
                  </a:lnTo>
                  <a:lnTo>
                    <a:pt x="224" y="264"/>
                  </a:lnTo>
                  <a:cubicBezTo>
                    <a:pt x="225" y="232"/>
                    <a:pt x="226" y="116"/>
                    <a:pt x="212" y="72"/>
                  </a:cubicBezTo>
                  <a:cubicBezTo>
                    <a:pt x="198" y="28"/>
                    <a:pt x="157" y="12"/>
                    <a:pt x="137" y="0"/>
                  </a:cubicBezTo>
                  <a:lnTo>
                    <a:pt x="92" y="0"/>
                  </a:lnTo>
                  <a:cubicBezTo>
                    <a:pt x="72" y="12"/>
                    <a:pt x="35" y="29"/>
                    <a:pt x="20" y="72"/>
                  </a:cubicBezTo>
                  <a:cubicBezTo>
                    <a:pt x="5" y="115"/>
                    <a:pt x="1" y="228"/>
                    <a:pt x="0" y="260"/>
                  </a:cubicBezTo>
                  <a:lnTo>
                    <a:pt x="16" y="265"/>
                  </a:lnTo>
                  <a:lnTo>
                    <a:pt x="34" y="259"/>
                  </a:lnTo>
                  <a:close/>
                </a:path>
              </a:pathLst>
            </a:custGeom>
            <a:solidFill>
              <a:srgbClr val="C0C0C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45" name="Line 13"/>
            <p:cNvSpPr>
              <a:spLocks noChangeShapeType="1"/>
            </p:cNvSpPr>
            <p:nvPr/>
          </p:nvSpPr>
          <p:spPr bwMode="gray">
            <a:xfrm>
              <a:off x="5072" y="3042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46" name="Line 14"/>
            <p:cNvSpPr>
              <a:spLocks noChangeShapeType="1"/>
            </p:cNvSpPr>
            <p:nvPr/>
          </p:nvSpPr>
          <p:spPr bwMode="gray">
            <a:xfrm>
              <a:off x="5072" y="3018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47" name="Line 15"/>
            <p:cNvSpPr>
              <a:spLocks noChangeShapeType="1"/>
            </p:cNvSpPr>
            <p:nvPr/>
          </p:nvSpPr>
          <p:spPr bwMode="gray">
            <a:xfrm>
              <a:off x="5072" y="308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48" name="Line 16"/>
            <p:cNvSpPr>
              <a:spLocks noChangeShapeType="1"/>
            </p:cNvSpPr>
            <p:nvPr/>
          </p:nvSpPr>
          <p:spPr bwMode="gray">
            <a:xfrm>
              <a:off x="5072" y="306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49" name="Line 17"/>
            <p:cNvSpPr>
              <a:spLocks noChangeShapeType="1"/>
            </p:cNvSpPr>
            <p:nvPr/>
          </p:nvSpPr>
          <p:spPr bwMode="gray">
            <a:xfrm>
              <a:off x="5072" y="312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50" name="Line 18"/>
            <p:cNvSpPr>
              <a:spLocks noChangeShapeType="1"/>
            </p:cNvSpPr>
            <p:nvPr/>
          </p:nvSpPr>
          <p:spPr bwMode="gray">
            <a:xfrm>
              <a:off x="5072" y="310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51" name="Line 19"/>
            <p:cNvSpPr>
              <a:spLocks noChangeShapeType="1"/>
            </p:cNvSpPr>
            <p:nvPr/>
          </p:nvSpPr>
          <p:spPr bwMode="gray">
            <a:xfrm>
              <a:off x="5072" y="317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52" name="Line 20"/>
            <p:cNvSpPr>
              <a:spLocks noChangeShapeType="1"/>
            </p:cNvSpPr>
            <p:nvPr/>
          </p:nvSpPr>
          <p:spPr bwMode="gray">
            <a:xfrm>
              <a:off x="5072" y="314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53" name="Line 21"/>
            <p:cNvSpPr>
              <a:spLocks noChangeShapeType="1"/>
            </p:cNvSpPr>
            <p:nvPr/>
          </p:nvSpPr>
          <p:spPr bwMode="gray">
            <a:xfrm>
              <a:off x="5072" y="319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54" name="Line 22"/>
            <p:cNvSpPr>
              <a:spLocks noChangeShapeType="1"/>
            </p:cNvSpPr>
            <p:nvPr/>
          </p:nvSpPr>
          <p:spPr bwMode="gray">
            <a:xfrm>
              <a:off x="5072" y="320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55" name="Line 23"/>
            <p:cNvSpPr>
              <a:spLocks noChangeShapeType="1"/>
            </p:cNvSpPr>
            <p:nvPr/>
          </p:nvSpPr>
          <p:spPr bwMode="gray">
            <a:xfrm flipV="1">
              <a:off x="5348" y="297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56" name="Line 24"/>
            <p:cNvSpPr>
              <a:spLocks noChangeShapeType="1"/>
            </p:cNvSpPr>
            <p:nvPr/>
          </p:nvSpPr>
          <p:spPr bwMode="gray">
            <a:xfrm flipV="1">
              <a:off x="5348" y="2991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57" name="Line 25"/>
            <p:cNvSpPr>
              <a:spLocks noChangeShapeType="1"/>
            </p:cNvSpPr>
            <p:nvPr/>
          </p:nvSpPr>
          <p:spPr bwMode="gray">
            <a:xfrm flipV="1">
              <a:off x="5348" y="301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58" name="Line 26"/>
            <p:cNvSpPr>
              <a:spLocks noChangeShapeType="1"/>
            </p:cNvSpPr>
            <p:nvPr/>
          </p:nvSpPr>
          <p:spPr bwMode="gray">
            <a:xfrm flipV="1">
              <a:off x="5348" y="3036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59" name="Line 27"/>
            <p:cNvSpPr>
              <a:spLocks noChangeShapeType="1"/>
            </p:cNvSpPr>
            <p:nvPr/>
          </p:nvSpPr>
          <p:spPr bwMode="gray">
            <a:xfrm flipV="1">
              <a:off x="5348" y="30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60" name="Line 28"/>
            <p:cNvSpPr>
              <a:spLocks noChangeShapeType="1"/>
            </p:cNvSpPr>
            <p:nvPr/>
          </p:nvSpPr>
          <p:spPr bwMode="gray">
            <a:xfrm flipV="1">
              <a:off x="5348" y="307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61" name="Line 29"/>
            <p:cNvSpPr>
              <a:spLocks noChangeShapeType="1"/>
            </p:cNvSpPr>
            <p:nvPr/>
          </p:nvSpPr>
          <p:spPr bwMode="gray">
            <a:xfrm flipV="1">
              <a:off x="5348" y="309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62" name="Line 30"/>
            <p:cNvSpPr>
              <a:spLocks noChangeShapeType="1"/>
            </p:cNvSpPr>
            <p:nvPr/>
          </p:nvSpPr>
          <p:spPr bwMode="gray">
            <a:xfrm flipV="1">
              <a:off x="5348" y="3125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63" name="Line 31"/>
            <p:cNvSpPr>
              <a:spLocks noChangeShapeType="1"/>
            </p:cNvSpPr>
            <p:nvPr/>
          </p:nvSpPr>
          <p:spPr bwMode="gray">
            <a:xfrm flipV="1">
              <a:off x="5348" y="314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64" name="Line 32"/>
            <p:cNvSpPr>
              <a:spLocks noChangeShapeType="1"/>
            </p:cNvSpPr>
            <p:nvPr/>
          </p:nvSpPr>
          <p:spPr bwMode="gray">
            <a:xfrm flipV="1">
              <a:off x="5348" y="31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684065" name="Group 33"/>
          <p:cNvGrpSpPr>
            <a:grpSpLocks/>
          </p:cNvGrpSpPr>
          <p:nvPr/>
        </p:nvGrpSpPr>
        <p:grpSpPr bwMode="gray">
          <a:xfrm>
            <a:off x="2014538" y="4416425"/>
            <a:ext cx="285750" cy="282575"/>
            <a:chOff x="4279" y="2780"/>
            <a:chExt cx="471" cy="518"/>
          </a:xfrm>
        </p:grpSpPr>
        <p:sp>
          <p:nvSpPr>
            <p:cNvPr id="684066" name="AutoShape 34"/>
            <p:cNvSpPr>
              <a:spLocks noChangeArrowheads="1"/>
            </p:cNvSpPr>
            <p:nvPr/>
          </p:nvSpPr>
          <p:spPr bwMode="gray">
            <a:xfrm>
              <a:off x="4426" y="3010"/>
              <a:ext cx="324" cy="288"/>
            </a:xfrm>
            <a:prstGeom prst="cube">
              <a:avLst>
                <a:gd name="adj" fmla="val 18056"/>
              </a:avLst>
            </a:prstGeom>
            <a:solidFill>
              <a:srgbClr val="C0C0C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84067" name="Freeform 35"/>
            <p:cNvSpPr>
              <a:spLocks/>
            </p:cNvSpPr>
            <p:nvPr/>
          </p:nvSpPr>
          <p:spPr bwMode="gray">
            <a:xfrm>
              <a:off x="4279" y="2780"/>
              <a:ext cx="226" cy="267"/>
            </a:xfrm>
            <a:custGeom>
              <a:avLst/>
              <a:gdLst/>
              <a:ahLst/>
              <a:cxnLst>
                <a:cxn ang="0">
                  <a:pos x="34" y="259"/>
                </a:cxn>
                <a:cxn ang="0">
                  <a:pos x="43" y="100"/>
                </a:cxn>
                <a:cxn ang="0">
                  <a:pos x="115" y="39"/>
                </a:cxn>
                <a:cxn ang="0">
                  <a:pos x="184" y="94"/>
                </a:cxn>
                <a:cxn ang="0">
                  <a:pos x="196" y="261"/>
                </a:cxn>
                <a:cxn ang="0">
                  <a:pos x="208" y="267"/>
                </a:cxn>
                <a:cxn ang="0">
                  <a:pos x="224" y="264"/>
                </a:cxn>
                <a:cxn ang="0">
                  <a:pos x="212" y="72"/>
                </a:cxn>
                <a:cxn ang="0">
                  <a:pos x="137" y="0"/>
                </a:cxn>
                <a:cxn ang="0">
                  <a:pos x="92" y="0"/>
                </a:cxn>
                <a:cxn ang="0">
                  <a:pos x="20" y="72"/>
                </a:cxn>
                <a:cxn ang="0">
                  <a:pos x="0" y="260"/>
                </a:cxn>
                <a:cxn ang="0">
                  <a:pos x="16" y="265"/>
                </a:cxn>
                <a:cxn ang="0">
                  <a:pos x="34" y="259"/>
                </a:cxn>
              </a:cxnLst>
              <a:rect l="0" t="0" r="r" b="b"/>
              <a:pathLst>
                <a:path w="226" h="267">
                  <a:moveTo>
                    <a:pt x="34" y="259"/>
                  </a:moveTo>
                  <a:lnTo>
                    <a:pt x="43" y="100"/>
                  </a:lnTo>
                  <a:cubicBezTo>
                    <a:pt x="56" y="63"/>
                    <a:pt x="92" y="40"/>
                    <a:pt x="115" y="39"/>
                  </a:cubicBezTo>
                  <a:cubicBezTo>
                    <a:pt x="138" y="38"/>
                    <a:pt x="170" y="57"/>
                    <a:pt x="184" y="94"/>
                  </a:cubicBezTo>
                  <a:cubicBezTo>
                    <a:pt x="198" y="131"/>
                    <a:pt x="192" y="232"/>
                    <a:pt x="196" y="261"/>
                  </a:cubicBezTo>
                  <a:lnTo>
                    <a:pt x="208" y="267"/>
                  </a:lnTo>
                  <a:lnTo>
                    <a:pt x="224" y="264"/>
                  </a:lnTo>
                  <a:cubicBezTo>
                    <a:pt x="225" y="232"/>
                    <a:pt x="226" y="116"/>
                    <a:pt x="212" y="72"/>
                  </a:cubicBezTo>
                  <a:cubicBezTo>
                    <a:pt x="198" y="28"/>
                    <a:pt x="157" y="12"/>
                    <a:pt x="137" y="0"/>
                  </a:cubicBezTo>
                  <a:lnTo>
                    <a:pt x="92" y="0"/>
                  </a:lnTo>
                  <a:cubicBezTo>
                    <a:pt x="72" y="12"/>
                    <a:pt x="35" y="29"/>
                    <a:pt x="20" y="72"/>
                  </a:cubicBezTo>
                  <a:cubicBezTo>
                    <a:pt x="5" y="115"/>
                    <a:pt x="1" y="228"/>
                    <a:pt x="0" y="260"/>
                  </a:cubicBezTo>
                  <a:lnTo>
                    <a:pt x="16" y="265"/>
                  </a:lnTo>
                  <a:lnTo>
                    <a:pt x="34" y="259"/>
                  </a:lnTo>
                  <a:close/>
                </a:path>
              </a:pathLst>
            </a:custGeom>
            <a:solidFill>
              <a:srgbClr val="C0C0C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68" name="Line 36"/>
            <p:cNvSpPr>
              <a:spLocks noChangeShapeType="1"/>
            </p:cNvSpPr>
            <p:nvPr/>
          </p:nvSpPr>
          <p:spPr bwMode="gray">
            <a:xfrm>
              <a:off x="4426" y="3108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69" name="Line 37"/>
            <p:cNvSpPr>
              <a:spLocks noChangeShapeType="1"/>
            </p:cNvSpPr>
            <p:nvPr/>
          </p:nvSpPr>
          <p:spPr bwMode="gray">
            <a:xfrm>
              <a:off x="4426" y="3084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70" name="Line 38"/>
            <p:cNvSpPr>
              <a:spLocks noChangeShapeType="1"/>
            </p:cNvSpPr>
            <p:nvPr/>
          </p:nvSpPr>
          <p:spPr bwMode="gray">
            <a:xfrm>
              <a:off x="4426" y="315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71" name="Line 39"/>
            <p:cNvSpPr>
              <a:spLocks noChangeShapeType="1"/>
            </p:cNvSpPr>
            <p:nvPr/>
          </p:nvSpPr>
          <p:spPr bwMode="gray">
            <a:xfrm>
              <a:off x="4426" y="312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72" name="Line 40"/>
            <p:cNvSpPr>
              <a:spLocks noChangeShapeType="1"/>
            </p:cNvSpPr>
            <p:nvPr/>
          </p:nvSpPr>
          <p:spPr bwMode="gray">
            <a:xfrm>
              <a:off x="4426" y="319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73" name="Line 41"/>
            <p:cNvSpPr>
              <a:spLocks noChangeShapeType="1"/>
            </p:cNvSpPr>
            <p:nvPr/>
          </p:nvSpPr>
          <p:spPr bwMode="gray">
            <a:xfrm>
              <a:off x="4426" y="317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74" name="Line 42"/>
            <p:cNvSpPr>
              <a:spLocks noChangeShapeType="1"/>
            </p:cNvSpPr>
            <p:nvPr/>
          </p:nvSpPr>
          <p:spPr bwMode="gray">
            <a:xfrm>
              <a:off x="4426" y="323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75" name="Line 43"/>
            <p:cNvSpPr>
              <a:spLocks noChangeShapeType="1"/>
            </p:cNvSpPr>
            <p:nvPr/>
          </p:nvSpPr>
          <p:spPr bwMode="gray">
            <a:xfrm>
              <a:off x="4426" y="321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76" name="Line 44"/>
            <p:cNvSpPr>
              <a:spLocks noChangeShapeType="1"/>
            </p:cNvSpPr>
            <p:nvPr/>
          </p:nvSpPr>
          <p:spPr bwMode="gray">
            <a:xfrm>
              <a:off x="4426" y="325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77" name="Line 45"/>
            <p:cNvSpPr>
              <a:spLocks noChangeShapeType="1"/>
            </p:cNvSpPr>
            <p:nvPr/>
          </p:nvSpPr>
          <p:spPr bwMode="gray">
            <a:xfrm>
              <a:off x="4426" y="327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78" name="Line 46"/>
            <p:cNvSpPr>
              <a:spLocks noChangeShapeType="1"/>
            </p:cNvSpPr>
            <p:nvPr/>
          </p:nvSpPr>
          <p:spPr bwMode="gray">
            <a:xfrm flipV="1">
              <a:off x="4702" y="303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79" name="Line 47"/>
            <p:cNvSpPr>
              <a:spLocks noChangeShapeType="1"/>
            </p:cNvSpPr>
            <p:nvPr/>
          </p:nvSpPr>
          <p:spPr bwMode="gray">
            <a:xfrm flipV="1">
              <a:off x="4702" y="30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80" name="Line 48"/>
            <p:cNvSpPr>
              <a:spLocks noChangeShapeType="1"/>
            </p:cNvSpPr>
            <p:nvPr/>
          </p:nvSpPr>
          <p:spPr bwMode="gray">
            <a:xfrm flipV="1">
              <a:off x="4702" y="308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81" name="Line 49"/>
            <p:cNvSpPr>
              <a:spLocks noChangeShapeType="1"/>
            </p:cNvSpPr>
            <p:nvPr/>
          </p:nvSpPr>
          <p:spPr bwMode="gray">
            <a:xfrm flipV="1">
              <a:off x="4702" y="310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82" name="Line 50"/>
            <p:cNvSpPr>
              <a:spLocks noChangeShapeType="1"/>
            </p:cNvSpPr>
            <p:nvPr/>
          </p:nvSpPr>
          <p:spPr bwMode="gray">
            <a:xfrm flipV="1">
              <a:off x="4702" y="3123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83" name="Line 51"/>
            <p:cNvSpPr>
              <a:spLocks noChangeShapeType="1"/>
            </p:cNvSpPr>
            <p:nvPr/>
          </p:nvSpPr>
          <p:spPr bwMode="gray">
            <a:xfrm flipV="1">
              <a:off x="4702" y="314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84" name="Line 52"/>
            <p:cNvSpPr>
              <a:spLocks noChangeShapeType="1"/>
            </p:cNvSpPr>
            <p:nvPr/>
          </p:nvSpPr>
          <p:spPr bwMode="gray">
            <a:xfrm flipV="1">
              <a:off x="4702" y="316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85" name="Line 53"/>
            <p:cNvSpPr>
              <a:spLocks noChangeShapeType="1"/>
            </p:cNvSpPr>
            <p:nvPr/>
          </p:nvSpPr>
          <p:spPr bwMode="gray">
            <a:xfrm flipV="1">
              <a:off x="4702" y="3191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86" name="Line 54"/>
            <p:cNvSpPr>
              <a:spLocks noChangeShapeType="1"/>
            </p:cNvSpPr>
            <p:nvPr/>
          </p:nvSpPr>
          <p:spPr bwMode="gray">
            <a:xfrm flipV="1">
              <a:off x="4702" y="320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87" name="Line 55"/>
            <p:cNvSpPr>
              <a:spLocks noChangeShapeType="1"/>
            </p:cNvSpPr>
            <p:nvPr/>
          </p:nvSpPr>
          <p:spPr bwMode="gray">
            <a:xfrm flipV="1">
              <a:off x="4702" y="3223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684088" name="Group 56"/>
          <p:cNvGrpSpPr>
            <a:grpSpLocks/>
          </p:cNvGrpSpPr>
          <p:nvPr/>
        </p:nvGrpSpPr>
        <p:grpSpPr bwMode="gray">
          <a:xfrm>
            <a:off x="5892800" y="4692650"/>
            <a:ext cx="209550" cy="214313"/>
            <a:chOff x="5072" y="2714"/>
            <a:chExt cx="324" cy="518"/>
          </a:xfrm>
        </p:grpSpPr>
        <p:sp>
          <p:nvSpPr>
            <p:cNvPr id="684089" name="AutoShape 57"/>
            <p:cNvSpPr>
              <a:spLocks noChangeArrowheads="1"/>
            </p:cNvSpPr>
            <p:nvPr/>
          </p:nvSpPr>
          <p:spPr bwMode="gray">
            <a:xfrm>
              <a:off x="5072" y="2944"/>
              <a:ext cx="324" cy="288"/>
            </a:xfrm>
            <a:prstGeom prst="cube">
              <a:avLst>
                <a:gd name="adj" fmla="val 18056"/>
              </a:avLst>
            </a:prstGeom>
            <a:solidFill>
              <a:srgbClr val="C0C0C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84090" name="Freeform 58"/>
            <p:cNvSpPr>
              <a:spLocks/>
            </p:cNvSpPr>
            <p:nvPr/>
          </p:nvSpPr>
          <p:spPr bwMode="gray">
            <a:xfrm>
              <a:off x="5117" y="2714"/>
              <a:ext cx="226" cy="267"/>
            </a:xfrm>
            <a:custGeom>
              <a:avLst/>
              <a:gdLst/>
              <a:ahLst/>
              <a:cxnLst>
                <a:cxn ang="0">
                  <a:pos x="34" y="259"/>
                </a:cxn>
                <a:cxn ang="0">
                  <a:pos x="43" y="100"/>
                </a:cxn>
                <a:cxn ang="0">
                  <a:pos x="115" y="39"/>
                </a:cxn>
                <a:cxn ang="0">
                  <a:pos x="184" y="94"/>
                </a:cxn>
                <a:cxn ang="0">
                  <a:pos x="196" y="261"/>
                </a:cxn>
                <a:cxn ang="0">
                  <a:pos x="208" y="267"/>
                </a:cxn>
                <a:cxn ang="0">
                  <a:pos x="224" y="264"/>
                </a:cxn>
                <a:cxn ang="0">
                  <a:pos x="212" y="72"/>
                </a:cxn>
                <a:cxn ang="0">
                  <a:pos x="137" y="0"/>
                </a:cxn>
                <a:cxn ang="0">
                  <a:pos x="92" y="0"/>
                </a:cxn>
                <a:cxn ang="0">
                  <a:pos x="20" y="72"/>
                </a:cxn>
                <a:cxn ang="0">
                  <a:pos x="0" y="260"/>
                </a:cxn>
                <a:cxn ang="0">
                  <a:pos x="16" y="265"/>
                </a:cxn>
                <a:cxn ang="0">
                  <a:pos x="34" y="259"/>
                </a:cxn>
              </a:cxnLst>
              <a:rect l="0" t="0" r="r" b="b"/>
              <a:pathLst>
                <a:path w="226" h="267">
                  <a:moveTo>
                    <a:pt x="34" y="259"/>
                  </a:moveTo>
                  <a:lnTo>
                    <a:pt x="43" y="100"/>
                  </a:lnTo>
                  <a:cubicBezTo>
                    <a:pt x="56" y="63"/>
                    <a:pt x="92" y="40"/>
                    <a:pt x="115" y="39"/>
                  </a:cubicBezTo>
                  <a:cubicBezTo>
                    <a:pt x="138" y="38"/>
                    <a:pt x="170" y="57"/>
                    <a:pt x="184" y="94"/>
                  </a:cubicBezTo>
                  <a:cubicBezTo>
                    <a:pt x="198" y="131"/>
                    <a:pt x="192" y="232"/>
                    <a:pt x="196" y="261"/>
                  </a:cubicBezTo>
                  <a:lnTo>
                    <a:pt x="208" y="267"/>
                  </a:lnTo>
                  <a:lnTo>
                    <a:pt x="224" y="264"/>
                  </a:lnTo>
                  <a:cubicBezTo>
                    <a:pt x="225" y="232"/>
                    <a:pt x="226" y="116"/>
                    <a:pt x="212" y="72"/>
                  </a:cubicBezTo>
                  <a:cubicBezTo>
                    <a:pt x="198" y="28"/>
                    <a:pt x="157" y="12"/>
                    <a:pt x="137" y="0"/>
                  </a:cubicBezTo>
                  <a:lnTo>
                    <a:pt x="92" y="0"/>
                  </a:lnTo>
                  <a:cubicBezTo>
                    <a:pt x="72" y="12"/>
                    <a:pt x="35" y="29"/>
                    <a:pt x="20" y="72"/>
                  </a:cubicBezTo>
                  <a:cubicBezTo>
                    <a:pt x="5" y="115"/>
                    <a:pt x="1" y="228"/>
                    <a:pt x="0" y="260"/>
                  </a:cubicBezTo>
                  <a:lnTo>
                    <a:pt x="16" y="265"/>
                  </a:lnTo>
                  <a:lnTo>
                    <a:pt x="34" y="259"/>
                  </a:lnTo>
                  <a:close/>
                </a:path>
              </a:pathLst>
            </a:custGeom>
            <a:solidFill>
              <a:srgbClr val="C0C0C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91" name="Line 59"/>
            <p:cNvSpPr>
              <a:spLocks noChangeShapeType="1"/>
            </p:cNvSpPr>
            <p:nvPr/>
          </p:nvSpPr>
          <p:spPr bwMode="gray">
            <a:xfrm>
              <a:off x="5072" y="3042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92" name="Line 60"/>
            <p:cNvSpPr>
              <a:spLocks noChangeShapeType="1"/>
            </p:cNvSpPr>
            <p:nvPr/>
          </p:nvSpPr>
          <p:spPr bwMode="gray">
            <a:xfrm>
              <a:off x="5072" y="3018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93" name="Line 61"/>
            <p:cNvSpPr>
              <a:spLocks noChangeShapeType="1"/>
            </p:cNvSpPr>
            <p:nvPr/>
          </p:nvSpPr>
          <p:spPr bwMode="gray">
            <a:xfrm>
              <a:off x="5072" y="308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94" name="Line 62"/>
            <p:cNvSpPr>
              <a:spLocks noChangeShapeType="1"/>
            </p:cNvSpPr>
            <p:nvPr/>
          </p:nvSpPr>
          <p:spPr bwMode="gray">
            <a:xfrm>
              <a:off x="5072" y="306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95" name="Line 63"/>
            <p:cNvSpPr>
              <a:spLocks noChangeShapeType="1"/>
            </p:cNvSpPr>
            <p:nvPr/>
          </p:nvSpPr>
          <p:spPr bwMode="gray">
            <a:xfrm>
              <a:off x="5072" y="312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96" name="Line 64"/>
            <p:cNvSpPr>
              <a:spLocks noChangeShapeType="1"/>
            </p:cNvSpPr>
            <p:nvPr/>
          </p:nvSpPr>
          <p:spPr bwMode="gray">
            <a:xfrm>
              <a:off x="5072" y="310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97" name="Line 65"/>
            <p:cNvSpPr>
              <a:spLocks noChangeShapeType="1"/>
            </p:cNvSpPr>
            <p:nvPr/>
          </p:nvSpPr>
          <p:spPr bwMode="gray">
            <a:xfrm>
              <a:off x="5072" y="317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98" name="Line 66"/>
            <p:cNvSpPr>
              <a:spLocks noChangeShapeType="1"/>
            </p:cNvSpPr>
            <p:nvPr/>
          </p:nvSpPr>
          <p:spPr bwMode="gray">
            <a:xfrm>
              <a:off x="5072" y="314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099" name="Line 67"/>
            <p:cNvSpPr>
              <a:spLocks noChangeShapeType="1"/>
            </p:cNvSpPr>
            <p:nvPr/>
          </p:nvSpPr>
          <p:spPr bwMode="gray">
            <a:xfrm>
              <a:off x="5072" y="319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00" name="Line 68"/>
            <p:cNvSpPr>
              <a:spLocks noChangeShapeType="1"/>
            </p:cNvSpPr>
            <p:nvPr/>
          </p:nvSpPr>
          <p:spPr bwMode="gray">
            <a:xfrm>
              <a:off x="5072" y="320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01" name="Line 69"/>
            <p:cNvSpPr>
              <a:spLocks noChangeShapeType="1"/>
            </p:cNvSpPr>
            <p:nvPr/>
          </p:nvSpPr>
          <p:spPr bwMode="gray">
            <a:xfrm flipV="1">
              <a:off x="5348" y="297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02" name="Line 70"/>
            <p:cNvSpPr>
              <a:spLocks noChangeShapeType="1"/>
            </p:cNvSpPr>
            <p:nvPr/>
          </p:nvSpPr>
          <p:spPr bwMode="gray">
            <a:xfrm flipV="1">
              <a:off x="5348" y="2991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03" name="Line 71"/>
            <p:cNvSpPr>
              <a:spLocks noChangeShapeType="1"/>
            </p:cNvSpPr>
            <p:nvPr/>
          </p:nvSpPr>
          <p:spPr bwMode="gray">
            <a:xfrm flipV="1">
              <a:off x="5348" y="301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04" name="Line 72"/>
            <p:cNvSpPr>
              <a:spLocks noChangeShapeType="1"/>
            </p:cNvSpPr>
            <p:nvPr/>
          </p:nvSpPr>
          <p:spPr bwMode="gray">
            <a:xfrm flipV="1">
              <a:off x="5348" y="3036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05" name="Line 73"/>
            <p:cNvSpPr>
              <a:spLocks noChangeShapeType="1"/>
            </p:cNvSpPr>
            <p:nvPr/>
          </p:nvSpPr>
          <p:spPr bwMode="gray">
            <a:xfrm flipV="1">
              <a:off x="5348" y="30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06" name="Line 74"/>
            <p:cNvSpPr>
              <a:spLocks noChangeShapeType="1"/>
            </p:cNvSpPr>
            <p:nvPr/>
          </p:nvSpPr>
          <p:spPr bwMode="gray">
            <a:xfrm flipV="1">
              <a:off x="5348" y="307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07" name="Line 75"/>
            <p:cNvSpPr>
              <a:spLocks noChangeShapeType="1"/>
            </p:cNvSpPr>
            <p:nvPr/>
          </p:nvSpPr>
          <p:spPr bwMode="gray">
            <a:xfrm flipV="1">
              <a:off x="5348" y="309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08" name="Line 76"/>
            <p:cNvSpPr>
              <a:spLocks noChangeShapeType="1"/>
            </p:cNvSpPr>
            <p:nvPr/>
          </p:nvSpPr>
          <p:spPr bwMode="gray">
            <a:xfrm flipV="1">
              <a:off x="5348" y="3125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09" name="Line 77"/>
            <p:cNvSpPr>
              <a:spLocks noChangeShapeType="1"/>
            </p:cNvSpPr>
            <p:nvPr/>
          </p:nvSpPr>
          <p:spPr bwMode="gray">
            <a:xfrm flipV="1">
              <a:off x="5348" y="314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10" name="Line 78"/>
            <p:cNvSpPr>
              <a:spLocks noChangeShapeType="1"/>
            </p:cNvSpPr>
            <p:nvPr/>
          </p:nvSpPr>
          <p:spPr bwMode="gray">
            <a:xfrm flipV="1">
              <a:off x="5348" y="31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684111" name="Group 79"/>
          <p:cNvGrpSpPr>
            <a:grpSpLocks/>
          </p:cNvGrpSpPr>
          <p:nvPr/>
        </p:nvGrpSpPr>
        <p:grpSpPr bwMode="gray">
          <a:xfrm>
            <a:off x="7137400" y="5335588"/>
            <a:ext cx="209550" cy="214312"/>
            <a:chOff x="5072" y="2714"/>
            <a:chExt cx="324" cy="518"/>
          </a:xfrm>
        </p:grpSpPr>
        <p:sp>
          <p:nvSpPr>
            <p:cNvPr id="684112" name="AutoShape 80"/>
            <p:cNvSpPr>
              <a:spLocks noChangeArrowheads="1"/>
            </p:cNvSpPr>
            <p:nvPr/>
          </p:nvSpPr>
          <p:spPr bwMode="gray">
            <a:xfrm>
              <a:off x="5072" y="2944"/>
              <a:ext cx="324" cy="288"/>
            </a:xfrm>
            <a:prstGeom prst="cube">
              <a:avLst>
                <a:gd name="adj" fmla="val 18056"/>
              </a:avLst>
            </a:prstGeom>
            <a:solidFill>
              <a:srgbClr val="C0C0C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84113" name="Freeform 81"/>
            <p:cNvSpPr>
              <a:spLocks/>
            </p:cNvSpPr>
            <p:nvPr/>
          </p:nvSpPr>
          <p:spPr bwMode="gray">
            <a:xfrm>
              <a:off x="5117" y="2714"/>
              <a:ext cx="226" cy="267"/>
            </a:xfrm>
            <a:custGeom>
              <a:avLst/>
              <a:gdLst/>
              <a:ahLst/>
              <a:cxnLst>
                <a:cxn ang="0">
                  <a:pos x="34" y="259"/>
                </a:cxn>
                <a:cxn ang="0">
                  <a:pos x="43" y="100"/>
                </a:cxn>
                <a:cxn ang="0">
                  <a:pos x="115" y="39"/>
                </a:cxn>
                <a:cxn ang="0">
                  <a:pos x="184" y="94"/>
                </a:cxn>
                <a:cxn ang="0">
                  <a:pos x="196" y="261"/>
                </a:cxn>
                <a:cxn ang="0">
                  <a:pos x="208" y="267"/>
                </a:cxn>
                <a:cxn ang="0">
                  <a:pos x="224" y="264"/>
                </a:cxn>
                <a:cxn ang="0">
                  <a:pos x="212" y="72"/>
                </a:cxn>
                <a:cxn ang="0">
                  <a:pos x="137" y="0"/>
                </a:cxn>
                <a:cxn ang="0">
                  <a:pos x="92" y="0"/>
                </a:cxn>
                <a:cxn ang="0">
                  <a:pos x="20" y="72"/>
                </a:cxn>
                <a:cxn ang="0">
                  <a:pos x="0" y="260"/>
                </a:cxn>
                <a:cxn ang="0">
                  <a:pos x="16" y="265"/>
                </a:cxn>
                <a:cxn ang="0">
                  <a:pos x="34" y="259"/>
                </a:cxn>
              </a:cxnLst>
              <a:rect l="0" t="0" r="r" b="b"/>
              <a:pathLst>
                <a:path w="226" h="267">
                  <a:moveTo>
                    <a:pt x="34" y="259"/>
                  </a:moveTo>
                  <a:lnTo>
                    <a:pt x="43" y="100"/>
                  </a:lnTo>
                  <a:cubicBezTo>
                    <a:pt x="56" y="63"/>
                    <a:pt x="92" y="40"/>
                    <a:pt x="115" y="39"/>
                  </a:cubicBezTo>
                  <a:cubicBezTo>
                    <a:pt x="138" y="38"/>
                    <a:pt x="170" y="57"/>
                    <a:pt x="184" y="94"/>
                  </a:cubicBezTo>
                  <a:cubicBezTo>
                    <a:pt x="198" y="131"/>
                    <a:pt x="192" y="232"/>
                    <a:pt x="196" y="261"/>
                  </a:cubicBezTo>
                  <a:lnTo>
                    <a:pt x="208" y="267"/>
                  </a:lnTo>
                  <a:lnTo>
                    <a:pt x="224" y="264"/>
                  </a:lnTo>
                  <a:cubicBezTo>
                    <a:pt x="225" y="232"/>
                    <a:pt x="226" y="116"/>
                    <a:pt x="212" y="72"/>
                  </a:cubicBezTo>
                  <a:cubicBezTo>
                    <a:pt x="198" y="28"/>
                    <a:pt x="157" y="12"/>
                    <a:pt x="137" y="0"/>
                  </a:cubicBezTo>
                  <a:lnTo>
                    <a:pt x="92" y="0"/>
                  </a:lnTo>
                  <a:cubicBezTo>
                    <a:pt x="72" y="12"/>
                    <a:pt x="35" y="29"/>
                    <a:pt x="20" y="72"/>
                  </a:cubicBezTo>
                  <a:cubicBezTo>
                    <a:pt x="5" y="115"/>
                    <a:pt x="1" y="228"/>
                    <a:pt x="0" y="260"/>
                  </a:cubicBezTo>
                  <a:lnTo>
                    <a:pt x="16" y="265"/>
                  </a:lnTo>
                  <a:lnTo>
                    <a:pt x="34" y="259"/>
                  </a:lnTo>
                  <a:close/>
                </a:path>
              </a:pathLst>
            </a:custGeom>
            <a:solidFill>
              <a:srgbClr val="C0C0C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14" name="Line 82"/>
            <p:cNvSpPr>
              <a:spLocks noChangeShapeType="1"/>
            </p:cNvSpPr>
            <p:nvPr/>
          </p:nvSpPr>
          <p:spPr bwMode="gray">
            <a:xfrm>
              <a:off x="5072" y="3042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15" name="Line 83"/>
            <p:cNvSpPr>
              <a:spLocks noChangeShapeType="1"/>
            </p:cNvSpPr>
            <p:nvPr/>
          </p:nvSpPr>
          <p:spPr bwMode="gray">
            <a:xfrm>
              <a:off x="5072" y="3018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16" name="Line 84"/>
            <p:cNvSpPr>
              <a:spLocks noChangeShapeType="1"/>
            </p:cNvSpPr>
            <p:nvPr/>
          </p:nvSpPr>
          <p:spPr bwMode="gray">
            <a:xfrm>
              <a:off x="5072" y="308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17" name="Line 85"/>
            <p:cNvSpPr>
              <a:spLocks noChangeShapeType="1"/>
            </p:cNvSpPr>
            <p:nvPr/>
          </p:nvSpPr>
          <p:spPr bwMode="gray">
            <a:xfrm>
              <a:off x="5072" y="306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18" name="Line 86"/>
            <p:cNvSpPr>
              <a:spLocks noChangeShapeType="1"/>
            </p:cNvSpPr>
            <p:nvPr/>
          </p:nvSpPr>
          <p:spPr bwMode="gray">
            <a:xfrm>
              <a:off x="5072" y="312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19" name="Line 87"/>
            <p:cNvSpPr>
              <a:spLocks noChangeShapeType="1"/>
            </p:cNvSpPr>
            <p:nvPr/>
          </p:nvSpPr>
          <p:spPr bwMode="gray">
            <a:xfrm>
              <a:off x="5072" y="310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20" name="Line 88"/>
            <p:cNvSpPr>
              <a:spLocks noChangeShapeType="1"/>
            </p:cNvSpPr>
            <p:nvPr/>
          </p:nvSpPr>
          <p:spPr bwMode="gray">
            <a:xfrm>
              <a:off x="5072" y="317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21" name="Line 89"/>
            <p:cNvSpPr>
              <a:spLocks noChangeShapeType="1"/>
            </p:cNvSpPr>
            <p:nvPr/>
          </p:nvSpPr>
          <p:spPr bwMode="gray">
            <a:xfrm>
              <a:off x="5072" y="314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22" name="Line 90"/>
            <p:cNvSpPr>
              <a:spLocks noChangeShapeType="1"/>
            </p:cNvSpPr>
            <p:nvPr/>
          </p:nvSpPr>
          <p:spPr bwMode="gray">
            <a:xfrm>
              <a:off x="5072" y="319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23" name="Line 91"/>
            <p:cNvSpPr>
              <a:spLocks noChangeShapeType="1"/>
            </p:cNvSpPr>
            <p:nvPr/>
          </p:nvSpPr>
          <p:spPr bwMode="gray">
            <a:xfrm>
              <a:off x="5072" y="320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24" name="Line 92"/>
            <p:cNvSpPr>
              <a:spLocks noChangeShapeType="1"/>
            </p:cNvSpPr>
            <p:nvPr/>
          </p:nvSpPr>
          <p:spPr bwMode="gray">
            <a:xfrm flipV="1">
              <a:off x="5348" y="297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25" name="Line 93"/>
            <p:cNvSpPr>
              <a:spLocks noChangeShapeType="1"/>
            </p:cNvSpPr>
            <p:nvPr/>
          </p:nvSpPr>
          <p:spPr bwMode="gray">
            <a:xfrm flipV="1">
              <a:off x="5348" y="2991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26" name="Line 94"/>
            <p:cNvSpPr>
              <a:spLocks noChangeShapeType="1"/>
            </p:cNvSpPr>
            <p:nvPr/>
          </p:nvSpPr>
          <p:spPr bwMode="gray">
            <a:xfrm flipV="1">
              <a:off x="5348" y="301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27" name="Line 95"/>
            <p:cNvSpPr>
              <a:spLocks noChangeShapeType="1"/>
            </p:cNvSpPr>
            <p:nvPr/>
          </p:nvSpPr>
          <p:spPr bwMode="gray">
            <a:xfrm flipV="1">
              <a:off x="5348" y="3036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28" name="Line 96"/>
            <p:cNvSpPr>
              <a:spLocks noChangeShapeType="1"/>
            </p:cNvSpPr>
            <p:nvPr/>
          </p:nvSpPr>
          <p:spPr bwMode="gray">
            <a:xfrm flipV="1">
              <a:off x="5348" y="30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29" name="Line 97"/>
            <p:cNvSpPr>
              <a:spLocks noChangeShapeType="1"/>
            </p:cNvSpPr>
            <p:nvPr/>
          </p:nvSpPr>
          <p:spPr bwMode="gray">
            <a:xfrm flipV="1">
              <a:off x="5348" y="307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30" name="Line 98"/>
            <p:cNvSpPr>
              <a:spLocks noChangeShapeType="1"/>
            </p:cNvSpPr>
            <p:nvPr/>
          </p:nvSpPr>
          <p:spPr bwMode="gray">
            <a:xfrm flipV="1">
              <a:off x="5348" y="309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31" name="Line 99"/>
            <p:cNvSpPr>
              <a:spLocks noChangeShapeType="1"/>
            </p:cNvSpPr>
            <p:nvPr/>
          </p:nvSpPr>
          <p:spPr bwMode="gray">
            <a:xfrm flipV="1">
              <a:off x="5348" y="3125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32" name="Line 100"/>
            <p:cNvSpPr>
              <a:spLocks noChangeShapeType="1"/>
            </p:cNvSpPr>
            <p:nvPr/>
          </p:nvSpPr>
          <p:spPr bwMode="gray">
            <a:xfrm flipV="1">
              <a:off x="5348" y="314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33" name="Line 101"/>
            <p:cNvSpPr>
              <a:spLocks noChangeShapeType="1"/>
            </p:cNvSpPr>
            <p:nvPr/>
          </p:nvSpPr>
          <p:spPr bwMode="gray">
            <a:xfrm flipV="1">
              <a:off x="5348" y="31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684134" name="Group 102"/>
          <p:cNvGrpSpPr>
            <a:grpSpLocks/>
          </p:cNvGrpSpPr>
          <p:nvPr/>
        </p:nvGrpSpPr>
        <p:grpSpPr bwMode="gray">
          <a:xfrm>
            <a:off x="1992313" y="5067300"/>
            <a:ext cx="285750" cy="282575"/>
            <a:chOff x="4279" y="2780"/>
            <a:chExt cx="471" cy="518"/>
          </a:xfrm>
        </p:grpSpPr>
        <p:sp>
          <p:nvSpPr>
            <p:cNvPr id="684135" name="AutoShape 103"/>
            <p:cNvSpPr>
              <a:spLocks noChangeArrowheads="1"/>
            </p:cNvSpPr>
            <p:nvPr/>
          </p:nvSpPr>
          <p:spPr bwMode="gray">
            <a:xfrm>
              <a:off x="4426" y="3010"/>
              <a:ext cx="324" cy="288"/>
            </a:xfrm>
            <a:prstGeom prst="cube">
              <a:avLst>
                <a:gd name="adj" fmla="val 18056"/>
              </a:avLst>
            </a:prstGeom>
            <a:solidFill>
              <a:srgbClr val="C0C0C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84136" name="Freeform 104"/>
            <p:cNvSpPr>
              <a:spLocks/>
            </p:cNvSpPr>
            <p:nvPr/>
          </p:nvSpPr>
          <p:spPr bwMode="gray">
            <a:xfrm>
              <a:off x="4279" y="2780"/>
              <a:ext cx="226" cy="267"/>
            </a:xfrm>
            <a:custGeom>
              <a:avLst/>
              <a:gdLst/>
              <a:ahLst/>
              <a:cxnLst>
                <a:cxn ang="0">
                  <a:pos x="34" y="259"/>
                </a:cxn>
                <a:cxn ang="0">
                  <a:pos x="43" y="100"/>
                </a:cxn>
                <a:cxn ang="0">
                  <a:pos x="115" y="39"/>
                </a:cxn>
                <a:cxn ang="0">
                  <a:pos x="184" y="94"/>
                </a:cxn>
                <a:cxn ang="0">
                  <a:pos x="196" y="261"/>
                </a:cxn>
                <a:cxn ang="0">
                  <a:pos x="208" y="267"/>
                </a:cxn>
                <a:cxn ang="0">
                  <a:pos x="224" y="264"/>
                </a:cxn>
                <a:cxn ang="0">
                  <a:pos x="212" y="72"/>
                </a:cxn>
                <a:cxn ang="0">
                  <a:pos x="137" y="0"/>
                </a:cxn>
                <a:cxn ang="0">
                  <a:pos x="92" y="0"/>
                </a:cxn>
                <a:cxn ang="0">
                  <a:pos x="20" y="72"/>
                </a:cxn>
                <a:cxn ang="0">
                  <a:pos x="0" y="260"/>
                </a:cxn>
                <a:cxn ang="0">
                  <a:pos x="16" y="265"/>
                </a:cxn>
                <a:cxn ang="0">
                  <a:pos x="34" y="259"/>
                </a:cxn>
              </a:cxnLst>
              <a:rect l="0" t="0" r="r" b="b"/>
              <a:pathLst>
                <a:path w="226" h="267">
                  <a:moveTo>
                    <a:pt x="34" y="259"/>
                  </a:moveTo>
                  <a:lnTo>
                    <a:pt x="43" y="100"/>
                  </a:lnTo>
                  <a:cubicBezTo>
                    <a:pt x="56" y="63"/>
                    <a:pt x="92" y="40"/>
                    <a:pt x="115" y="39"/>
                  </a:cubicBezTo>
                  <a:cubicBezTo>
                    <a:pt x="138" y="38"/>
                    <a:pt x="170" y="57"/>
                    <a:pt x="184" y="94"/>
                  </a:cubicBezTo>
                  <a:cubicBezTo>
                    <a:pt x="198" y="131"/>
                    <a:pt x="192" y="232"/>
                    <a:pt x="196" y="261"/>
                  </a:cubicBezTo>
                  <a:lnTo>
                    <a:pt x="208" y="267"/>
                  </a:lnTo>
                  <a:lnTo>
                    <a:pt x="224" y="264"/>
                  </a:lnTo>
                  <a:cubicBezTo>
                    <a:pt x="225" y="232"/>
                    <a:pt x="226" y="116"/>
                    <a:pt x="212" y="72"/>
                  </a:cubicBezTo>
                  <a:cubicBezTo>
                    <a:pt x="198" y="28"/>
                    <a:pt x="157" y="12"/>
                    <a:pt x="137" y="0"/>
                  </a:cubicBezTo>
                  <a:lnTo>
                    <a:pt x="92" y="0"/>
                  </a:lnTo>
                  <a:cubicBezTo>
                    <a:pt x="72" y="12"/>
                    <a:pt x="35" y="29"/>
                    <a:pt x="20" y="72"/>
                  </a:cubicBezTo>
                  <a:cubicBezTo>
                    <a:pt x="5" y="115"/>
                    <a:pt x="1" y="228"/>
                    <a:pt x="0" y="260"/>
                  </a:cubicBezTo>
                  <a:lnTo>
                    <a:pt x="16" y="265"/>
                  </a:lnTo>
                  <a:lnTo>
                    <a:pt x="34" y="259"/>
                  </a:lnTo>
                  <a:close/>
                </a:path>
              </a:pathLst>
            </a:custGeom>
            <a:solidFill>
              <a:srgbClr val="C0C0C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37" name="Line 105"/>
            <p:cNvSpPr>
              <a:spLocks noChangeShapeType="1"/>
            </p:cNvSpPr>
            <p:nvPr/>
          </p:nvSpPr>
          <p:spPr bwMode="gray">
            <a:xfrm>
              <a:off x="4426" y="3108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38" name="Line 106"/>
            <p:cNvSpPr>
              <a:spLocks noChangeShapeType="1"/>
            </p:cNvSpPr>
            <p:nvPr/>
          </p:nvSpPr>
          <p:spPr bwMode="gray">
            <a:xfrm>
              <a:off x="4426" y="3084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39" name="Line 107"/>
            <p:cNvSpPr>
              <a:spLocks noChangeShapeType="1"/>
            </p:cNvSpPr>
            <p:nvPr/>
          </p:nvSpPr>
          <p:spPr bwMode="gray">
            <a:xfrm>
              <a:off x="4426" y="315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40" name="Line 108"/>
            <p:cNvSpPr>
              <a:spLocks noChangeShapeType="1"/>
            </p:cNvSpPr>
            <p:nvPr/>
          </p:nvSpPr>
          <p:spPr bwMode="gray">
            <a:xfrm>
              <a:off x="4426" y="312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41" name="Line 109"/>
            <p:cNvSpPr>
              <a:spLocks noChangeShapeType="1"/>
            </p:cNvSpPr>
            <p:nvPr/>
          </p:nvSpPr>
          <p:spPr bwMode="gray">
            <a:xfrm>
              <a:off x="4426" y="319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42" name="Line 110"/>
            <p:cNvSpPr>
              <a:spLocks noChangeShapeType="1"/>
            </p:cNvSpPr>
            <p:nvPr/>
          </p:nvSpPr>
          <p:spPr bwMode="gray">
            <a:xfrm>
              <a:off x="4426" y="317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43" name="Line 111"/>
            <p:cNvSpPr>
              <a:spLocks noChangeShapeType="1"/>
            </p:cNvSpPr>
            <p:nvPr/>
          </p:nvSpPr>
          <p:spPr bwMode="gray">
            <a:xfrm>
              <a:off x="4426" y="323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44" name="Line 112"/>
            <p:cNvSpPr>
              <a:spLocks noChangeShapeType="1"/>
            </p:cNvSpPr>
            <p:nvPr/>
          </p:nvSpPr>
          <p:spPr bwMode="gray">
            <a:xfrm>
              <a:off x="4426" y="321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45" name="Line 113"/>
            <p:cNvSpPr>
              <a:spLocks noChangeShapeType="1"/>
            </p:cNvSpPr>
            <p:nvPr/>
          </p:nvSpPr>
          <p:spPr bwMode="gray">
            <a:xfrm>
              <a:off x="4426" y="325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46" name="Line 114"/>
            <p:cNvSpPr>
              <a:spLocks noChangeShapeType="1"/>
            </p:cNvSpPr>
            <p:nvPr/>
          </p:nvSpPr>
          <p:spPr bwMode="gray">
            <a:xfrm>
              <a:off x="4426" y="327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47" name="Line 115"/>
            <p:cNvSpPr>
              <a:spLocks noChangeShapeType="1"/>
            </p:cNvSpPr>
            <p:nvPr/>
          </p:nvSpPr>
          <p:spPr bwMode="gray">
            <a:xfrm flipV="1">
              <a:off x="4702" y="303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48" name="Line 116"/>
            <p:cNvSpPr>
              <a:spLocks noChangeShapeType="1"/>
            </p:cNvSpPr>
            <p:nvPr/>
          </p:nvSpPr>
          <p:spPr bwMode="gray">
            <a:xfrm flipV="1">
              <a:off x="4702" y="30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49" name="Line 117"/>
            <p:cNvSpPr>
              <a:spLocks noChangeShapeType="1"/>
            </p:cNvSpPr>
            <p:nvPr/>
          </p:nvSpPr>
          <p:spPr bwMode="gray">
            <a:xfrm flipV="1">
              <a:off x="4702" y="308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50" name="Line 118"/>
            <p:cNvSpPr>
              <a:spLocks noChangeShapeType="1"/>
            </p:cNvSpPr>
            <p:nvPr/>
          </p:nvSpPr>
          <p:spPr bwMode="gray">
            <a:xfrm flipV="1">
              <a:off x="4702" y="310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51" name="Line 119"/>
            <p:cNvSpPr>
              <a:spLocks noChangeShapeType="1"/>
            </p:cNvSpPr>
            <p:nvPr/>
          </p:nvSpPr>
          <p:spPr bwMode="gray">
            <a:xfrm flipV="1">
              <a:off x="4702" y="3123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52" name="Line 120"/>
            <p:cNvSpPr>
              <a:spLocks noChangeShapeType="1"/>
            </p:cNvSpPr>
            <p:nvPr/>
          </p:nvSpPr>
          <p:spPr bwMode="gray">
            <a:xfrm flipV="1">
              <a:off x="4702" y="314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53" name="Line 121"/>
            <p:cNvSpPr>
              <a:spLocks noChangeShapeType="1"/>
            </p:cNvSpPr>
            <p:nvPr/>
          </p:nvSpPr>
          <p:spPr bwMode="gray">
            <a:xfrm flipV="1">
              <a:off x="4702" y="316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54" name="Line 122"/>
            <p:cNvSpPr>
              <a:spLocks noChangeShapeType="1"/>
            </p:cNvSpPr>
            <p:nvPr/>
          </p:nvSpPr>
          <p:spPr bwMode="gray">
            <a:xfrm flipV="1">
              <a:off x="4702" y="3191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55" name="Line 123"/>
            <p:cNvSpPr>
              <a:spLocks noChangeShapeType="1"/>
            </p:cNvSpPr>
            <p:nvPr/>
          </p:nvSpPr>
          <p:spPr bwMode="gray">
            <a:xfrm flipV="1">
              <a:off x="4702" y="320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56" name="Line 124"/>
            <p:cNvSpPr>
              <a:spLocks noChangeShapeType="1"/>
            </p:cNvSpPr>
            <p:nvPr/>
          </p:nvSpPr>
          <p:spPr bwMode="gray">
            <a:xfrm flipV="1">
              <a:off x="4702" y="3223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684157" name="Group 125"/>
          <p:cNvGrpSpPr>
            <a:grpSpLocks/>
          </p:cNvGrpSpPr>
          <p:nvPr/>
        </p:nvGrpSpPr>
        <p:grpSpPr bwMode="gray">
          <a:xfrm>
            <a:off x="1984375" y="5700713"/>
            <a:ext cx="285750" cy="282575"/>
            <a:chOff x="4279" y="2780"/>
            <a:chExt cx="471" cy="518"/>
          </a:xfrm>
        </p:grpSpPr>
        <p:sp>
          <p:nvSpPr>
            <p:cNvPr id="684158" name="AutoShape 126"/>
            <p:cNvSpPr>
              <a:spLocks noChangeArrowheads="1"/>
            </p:cNvSpPr>
            <p:nvPr/>
          </p:nvSpPr>
          <p:spPr bwMode="gray">
            <a:xfrm>
              <a:off x="4426" y="3010"/>
              <a:ext cx="324" cy="288"/>
            </a:xfrm>
            <a:prstGeom prst="cube">
              <a:avLst>
                <a:gd name="adj" fmla="val 18056"/>
              </a:avLst>
            </a:prstGeom>
            <a:solidFill>
              <a:srgbClr val="C0C0C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84159" name="Freeform 127"/>
            <p:cNvSpPr>
              <a:spLocks/>
            </p:cNvSpPr>
            <p:nvPr/>
          </p:nvSpPr>
          <p:spPr bwMode="gray">
            <a:xfrm>
              <a:off x="4279" y="2780"/>
              <a:ext cx="226" cy="267"/>
            </a:xfrm>
            <a:custGeom>
              <a:avLst/>
              <a:gdLst/>
              <a:ahLst/>
              <a:cxnLst>
                <a:cxn ang="0">
                  <a:pos x="34" y="259"/>
                </a:cxn>
                <a:cxn ang="0">
                  <a:pos x="43" y="100"/>
                </a:cxn>
                <a:cxn ang="0">
                  <a:pos x="115" y="39"/>
                </a:cxn>
                <a:cxn ang="0">
                  <a:pos x="184" y="94"/>
                </a:cxn>
                <a:cxn ang="0">
                  <a:pos x="196" y="261"/>
                </a:cxn>
                <a:cxn ang="0">
                  <a:pos x="208" y="267"/>
                </a:cxn>
                <a:cxn ang="0">
                  <a:pos x="224" y="264"/>
                </a:cxn>
                <a:cxn ang="0">
                  <a:pos x="212" y="72"/>
                </a:cxn>
                <a:cxn ang="0">
                  <a:pos x="137" y="0"/>
                </a:cxn>
                <a:cxn ang="0">
                  <a:pos x="92" y="0"/>
                </a:cxn>
                <a:cxn ang="0">
                  <a:pos x="20" y="72"/>
                </a:cxn>
                <a:cxn ang="0">
                  <a:pos x="0" y="260"/>
                </a:cxn>
                <a:cxn ang="0">
                  <a:pos x="16" y="265"/>
                </a:cxn>
                <a:cxn ang="0">
                  <a:pos x="34" y="259"/>
                </a:cxn>
              </a:cxnLst>
              <a:rect l="0" t="0" r="r" b="b"/>
              <a:pathLst>
                <a:path w="226" h="267">
                  <a:moveTo>
                    <a:pt x="34" y="259"/>
                  </a:moveTo>
                  <a:lnTo>
                    <a:pt x="43" y="100"/>
                  </a:lnTo>
                  <a:cubicBezTo>
                    <a:pt x="56" y="63"/>
                    <a:pt x="92" y="40"/>
                    <a:pt x="115" y="39"/>
                  </a:cubicBezTo>
                  <a:cubicBezTo>
                    <a:pt x="138" y="38"/>
                    <a:pt x="170" y="57"/>
                    <a:pt x="184" y="94"/>
                  </a:cubicBezTo>
                  <a:cubicBezTo>
                    <a:pt x="198" y="131"/>
                    <a:pt x="192" y="232"/>
                    <a:pt x="196" y="261"/>
                  </a:cubicBezTo>
                  <a:lnTo>
                    <a:pt x="208" y="267"/>
                  </a:lnTo>
                  <a:lnTo>
                    <a:pt x="224" y="264"/>
                  </a:lnTo>
                  <a:cubicBezTo>
                    <a:pt x="225" y="232"/>
                    <a:pt x="226" y="116"/>
                    <a:pt x="212" y="72"/>
                  </a:cubicBezTo>
                  <a:cubicBezTo>
                    <a:pt x="198" y="28"/>
                    <a:pt x="157" y="12"/>
                    <a:pt x="137" y="0"/>
                  </a:cubicBezTo>
                  <a:lnTo>
                    <a:pt x="92" y="0"/>
                  </a:lnTo>
                  <a:cubicBezTo>
                    <a:pt x="72" y="12"/>
                    <a:pt x="35" y="29"/>
                    <a:pt x="20" y="72"/>
                  </a:cubicBezTo>
                  <a:cubicBezTo>
                    <a:pt x="5" y="115"/>
                    <a:pt x="1" y="228"/>
                    <a:pt x="0" y="260"/>
                  </a:cubicBezTo>
                  <a:lnTo>
                    <a:pt x="16" y="265"/>
                  </a:lnTo>
                  <a:lnTo>
                    <a:pt x="34" y="259"/>
                  </a:lnTo>
                  <a:close/>
                </a:path>
              </a:pathLst>
            </a:custGeom>
            <a:solidFill>
              <a:srgbClr val="C0C0C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60" name="Line 128"/>
            <p:cNvSpPr>
              <a:spLocks noChangeShapeType="1"/>
            </p:cNvSpPr>
            <p:nvPr/>
          </p:nvSpPr>
          <p:spPr bwMode="gray">
            <a:xfrm>
              <a:off x="4426" y="3108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61" name="Line 129"/>
            <p:cNvSpPr>
              <a:spLocks noChangeShapeType="1"/>
            </p:cNvSpPr>
            <p:nvPr/>
          </p:nvSpPr>
          <p:spPr bwMode="gray">
            <a:xfrm>
              <a:off x="4426" y="3084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62" name="Line 130"/>
            <p:cNvSpPr>
              <a:spLocks noChangeShapeType="1"/>
            </p:cNvSpPr>
            <p:nvPr/>
          </p:nvSpPr>
          <p:spPr bwMode="gray">
            <a:xfrm>
              <a:off x="4426" y="315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63" name="Line 131"/>
            <p:cNvSpPr>
              <a:spLocks noChangeShapeType="1"/>
            </p:cNvSpPr>
            <p:nvPr/>
          </p:nvSpPr>
          <p:spPr bwMode="gray">
            <a:xfrm>
              <a:off x="4426" y="312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64" name="Line 132"/>
            <p:cNvSpPr>
              <a:spLocks noChangeShapeType="1"/>
            </p:cNvSpPr>
            <p:nvPr/>
          </p:nvSpPr>
          <p:spPr bwMode="gray">
            <a:xfrm>
              <a:off x="4426" y="319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65" name="Line 133"/>
            <p:cNvSpPr>
              <a:spLocks noChangeShapeType="1"/>
            </p:cNvSpPr>
            <p:nvPr/>
          </p:nvSpPr>
          <p:spPr bwMode="gray">
            <a:xfrm>
              <a:off x="4426" y="317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66" name="Line 134"/>
            <p:cNvSpPr>
              <a:spLocks noChangeShapeType="1"/>
            </p:cNvSpPr>
            <p:nvPr/>
          </p:nvSpPr>
          <p:spPr bwMode="gray">
            <a:xfrm>
              <a:off x="4426" y="323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67" name="Line 135"/>
            <p:cNvSpPr>
              <a:spLocks noChangeShapeType="1"/>
            </p:cNvSpPr>
            <p:nvPr/>
          </p:nvSpPr>
          <p:spPr bwMode="gray">
            <a:xfrm>
              <a:off x="4426" y="321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68" name="Line 136"/>
            <p:cNvSpPr>
              <a:spLocks noChangeShapeType="1"/>
            </p:cNvSpPr>
            <p:nvPr/>
          </p:nvSpPr>
          <p:spPr bwMode="gray">
            <a:xfrm>
              <a:off x="4426" y="325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69" name="Line 137"/>
            <p:cNvSpPr>
              <a:spLocks noChangeShapeType="1"/>
            </p:cNvSpPr>
            <p:nvPr/>
          </p:nvSpPr>
          <p:spPr bwMode="gray">
            <a:xfrm>
              <a:off x="4426" y="327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70" name="Line 138"/>
            <p:cNvSpPr>
              <a:spLocks noChangeShapeType="1"/>
            </p:cNvSpPr>
            <p:nvPr/>
          </p:nvSpPr>
          <p:spPr bwMode="gray">
            <a:xfrm flipV="1">
              <a:off x="4702" y="303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71" name="Line 139"/>
            <p:cNvSpPr>
              <a:spLocks noChangeShapeType="1"/>
            </p:cNvSpPr>
            <p:nvPr/>
          </p:nvSpPr>
          <p:spPr bwMode="gray">
            <a:xfrm flipV="1">
              <a:off x="4702" y="30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72" name="Line 140"/>
            <p:cNvSpPr>
              <a:spLocks noChangeShapeType="1"/>
            </p:cNvSpPr>
            <p:nvPr/>
          </p:nvSpPr>
          <p:spPr bwMode="gray">
            <a:xfrm flipV="1">
              <a:off x="4702" y="308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73" name="Line 141"/>
            <p:cNvSpPr>
              <a:spLocks noChangeShapeType="1"/>
            </p:cNvSpPr>
            <p:nvPr/>
          </p:nvSpPr>
          <p:spPr bwMode="gray">
            <a:xfrm flipV="1">
              <a:off x="4702" y="310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74" name="Line 142"/>
            <p:cNvSpPr>
              <a:spLocks noChangeShapeType="1"/>
            </p:cNvSpPr>
            <p:nvPr/>
          </p:nvSpPr>
          <p:spPr bwMode="gray">
            <a:xfrm flipV="1">
              <a:off x="4702" y="3123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75" name="Line 143"/>
            <p:cNvSpPr>
              <a:spLocks noChangeShapeType="1"/>
            </p:cNvSpPr>
            <p:nvPr/>
          </p:nvSpPr>
          <p:spPr bwMode="gray">
            <a:xfrm flipV="1">
              <a:off x="4702" y="314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76" name="Line 144"/>
            <p:cNvSpPr>
              <a:spLocks noChangeShapeType="1"/>
            </p:cNvSpPr>
            <p:nvPr/>
          </p:nvSpPr>
          <p:spPr bwMode="gray">
            <a:xfrm flipV="1">
              <a:off x="4702" y="316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77" name="Line 145"/>
            <p:cNvSpPr>
              <a:spLocks noChangeShapeType="1"/>
            </p:cNvSpPr>
            <p:nvPr/>
          </p:nvSpPr>
          <p:spPr bwMode="gray">
            <a:xfrm flipV="1">
              <a:off x="4702" y="3191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78" name="Line 146"/>
            <p:cNvSpPr>
              <a:spLocks noChangeShapeType="1"/>
            </p:cNvSpPr>
            <p:nvPr/>
          </p:nvSpPr>
          <p:spPr bwMode="gray">
            <a:xfrm flipV="1">
              <a:off x="4702" y="320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4179" name="Line 147"/>
            <p:cNvSpPr>
              <a:spLocks noChangeShapeType="1"/>
            </p:cNvSpPr>
            <p:nvPr/>
          </p:nvSpPr>
          <p:spPr bwMode="gray">
            <a:xfrm flipV="1">
              <a:off x="4702" y="3223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Quand synchroniser ?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279400" y="1316038"/>
            <a:ext cx="8599488" cy="1541462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fr-FR" dirty="0"/>
              <a:t>Pour décider si une méthode doit être synchronisée, demandez-vous :</a:t>
            </a:r>
          </a:p>
          <a:p>
            <a:pPr lvl="1"/>
            <a:r>
              <a:rPr lang="fr-FR" dirty="0"/>
              <a:t>Les objets de cette classe sont-ils partagés ?</a:t>
            </a:r>
          </a:p>
          <a:p>
            <a:pPr lvl="1"/>
            <a:r>
              <a:rPr lang="fr-FR" dirty="0"/>
              <a:t>Cette méthode est-elle susceptible d’être appelée </a:t>
            </a:r>
            <a:r>
              <a:rPr lang="fr-FR" dirty="0" smtClean="0"/>
              <a:t>par des</a:t>
            </a:r>
            <a:br>
              <a:rPr lang="fr-FR" dirty="0" smtClean="0"/>
            </a:br>
            <a:r>
              <a:rPr lang="fr-FR" dirty="0" smtClean="0"/>
              <a:t>clients </a:t>
            </a:r>
            <a:r>
              <a:rPr lang="fr-FR" dirty="0"/>
              <a:t>dans des threads différents ? </a:t>
            </a:r>
          </a:p>
          <a:p>
            <a:pPr lvl="1"/>
            <a:r>
              <a:rPr lang="fr-FR" dirty="0"/>
              <a:t>Cette méthode se sert-elle d’une variable d’instance ?</a:t>
            </a:r>
          </a:p>
        </p:txBody>
      </p:sp>
      <p:sp>
        <p:nvSpPr>
          <p:cNvPr id="686084" name="Text Box 4"/>
          <p:cNvSpPr txBox="1">
            <a:spLocks noChangeArrowheads="1"/>
          </p:cNvSpPr>
          <p:nvPr/>
        </p:nvSpPr>
        <p:spPr bwMode="gray">
          <a:xfrm>
            <a:off x="1179513" y="3210497"/>
            <a:ext cx="6129337" cy="287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</a:t>
            </a:r>
            <a:r>
              <a:rPr lang="en-US">
                <a:latin typeface="Courier New" pitchFamily="49" charset="0"/>
              </a:rPr>
              <a:t>public class AccountImpl implements Account</a:t>
            </a:r>
          </a:p>
          <a:p>
            <a:r>
              <a:rPr lang="en-US">
                <a:latin typeface="Courier New" pitchFamily="49" charset="0"/>
              </a:rPr>
              <a:t>{</a:t>
            </a:r>
          </a:p>
          <a:p>
            <a:r>
              <a:rPr lang="en-US">
                <a:latin typeface="Courier New" pitchFamily="49" charset="0"/>
              </a:rPr>
              <a:t>   private int balance;</a:t>
            </a:r>
          </a:p>
          <a:p>
            <a:r>
              <a:rPr lang="en-US">
                <a:latin typeface="Courier New" pitchFamily="49" charset="0"/>
              </a:rPr>
              <a:t>   public </a:t>
            </a:r>
            <a:r>
              <a:rPr lang="en-US" b="1">
                <a:latin typeface="Courier New" pitchFamily="49" charset="0"/>
              </a:rPr>
              <a:t>synchronized</a:t>
            </a:r>
            <a:r>
              <a:rPr lang="en-US">
                <a:latin typeface="Courier New" pitchFamily="49" charset="0"/>
              </a:rPr>
              <a:t> void withdraw(int amount) {</a:t>
            </a:r>
          </a:p>
          <a:p>
            <a:r>
              <a:rPr lang="en-US">
                <a:latin typeface="Courier New" pitchFamily="49" charset="0"/>
              </a:rPr>
              <a:t>       this.setBalance(this.getBalance() - amount);</a:t>
            </a:r>
          </a:p>
          <a:p>
            <a:r>
              <a:rPr lang="en-US">
                <a:latin typeface="Courier New" pitchFamily="49" charset="0"/>
              </a:rPr>
              <a:t>   }</a:t>
            </a:r>
          </a:p>
          <a:p>
            <a:r>
              <a:rPr lang="en-US">
                <a:latin typeface="Courier New" pitchFamily="49" charset="0"/>
              </a:rPr>
              <a:t>   public </a:t>
            </a:r>
            <a:r>
              <a:rPr lang="en-US" b="1">
                <a:latin typeface="Courier New" pitchFamily="49" charset="0"/>
              </a:rPr>
              <a:t>synchronized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int getBalance() {</a:t>
            </a:r>
          </a:p>
          <a:p>
            <a:r>
              <a:rPr lang="en-US">
                <a:latin typeface="Courier New" pitchFamily="49" charset="0"/>
              </a:rPr>
              <a:t>       return balance;</a:t>
            </a:r>
          </a:p>
          <a:p>
            <a:r>
              <a:rPr lang="en-US">
                <a:latin typeface="Courier New" pitchFamily="49" charset="0"/>
              </a:rPr>
              <a:t>   }</a:t>
            </a:r>
          </a:p>
          <a:p>
            <a:r>
              <a:rPr lang="en-US">
                <a:latin typeface="Courier New" pitchFamily="49" charset="0"/>
              </a:rPr>
              <a:t>   public </a:t>
            </a:r>
            <a:r>
              <a:rPr lang="en-US" b="1">
                <a:latin typeface="Courier New" pitchFamily="49" charset="0"/>
              </a:rPr>
              <a:t>synchronized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void setBalance(int amount) {</a:t>
            </a:r>
          </a:p>
          <a:p>
            <a:r>
              <a:rPr lang="en-US">
                <a:latin typeface="Courier New" pitchFamily="49" charset="0"/>
              </a:rPr>
              <a:t>       balance = amount;</a:t>
            </a:r>
          </a:p>
          <a:p>
            <a:r>
              <a:rPr lang="en-US">
                <a:latin typeface="Courier New" pitchFamily="49" charset="0"/>
              </a:rPr>
              <a:t>   }</a:t>
            </a:r>
          </a:p>
          <a:p>
            <a:r>
              <a:rPr lang="en-US">
                <a:latin typeface="Courier New" pitchFamily="49" charset="0"/>
              </a:rPr>
              <a:t>}</a:t>
            </a:r>
          </a:p>
        </p:txBody>
      </p:sp>
      <p:grpSp>
        <p:nvGrpSpPr>
          <p:cNvPr id="686085" name="Group 5"/>
          <p:cNvGrpSpPr>
            <a:grpSpLocks/>
          </p:cNvGrpSpPr>
          <p:nvPr/>
        </p:nvGrpSpPr>
        <p:grpSpPr bwMode="gray">
          <a:xfrm>
            <a:off x="6762750" y="3882010"/>
            <a:ext cx="209550" cy="214312"/>
            <a:chOff x="5072" y="2714"/>
            <a:chExt cx="324" cy="518"/>
          </a:xfrm>
        </p:grpSpPr>
        <p:sp>
          <p:nvSpPr>
            <p:cNvPr id="686086" name="AutoShape 6"/>
            <p:cNvSpPr>
              <a:spLocks noChangeArrowheads="1"/>
            </p:cNvSpPr>
            <p:nvPr/>
          </p:nvSpPr>
          <p:spPr bwMode="gray">
            <a:xfrm>
              <a:off x="5072" y="2944"/>
              <a:ext cx="324" cy="288"/>
            </a:xfrm>
            <a:prstGeom prst="cube">
              <a:avLst>
                <a:gd name="adj" fmla="val 18056"/>
              </a:avLst>
            </a:prstGeom>
            <a:solidFill>
              <a:srgbClr val="C0C0C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86087" name="Freeform 7"/>
            <p:cNvSpPr>
              <a:spLocks/>
            </p:cNvSpPr>
            <p:nvPr/>
          </p:nvSpPr>
          <p:spPr bwMode="gray">
            <a:xfrm>
              <a:off x="5117" y="2714"/>
              <a:ext cx="226" cy="267"/>
            </a:xfrm>
            <a:custGeom>
              <a:avLst/>
              <a:gdLst/>
              <a:ahLst/>
              <a:cxnLst>
                <a:cxn ang="0">
                  <a:pos x="34" y="259"/>
                </a:cxn>
                <a:cxn ang="0">
                  <a:pos x="43" y="100"/>
                </a:cxn>
                <a:cxn ang="0">
                  <a:pos x="115" y="39"/>
                </a:cxn>
                <a:cxn ang="0">
                  <a:pos x="184" y="94"/>
                </a:cxn>
                <a:cxn ang="0">
                  <a:pos x="196" y="261"/>
                </a:cxn>
                <a:cxn ang="0">
                  <a:pos x="208" y="267"/>
                </a:cxn>
                <a:cxn ang="0">
                  <a:pos x="224" y="264"/>
                </a:cxn>
                <a:cxn ang="0">
                  <a:pos x="212" y="72"/>
                </a:cxn>
                <a:cxn ang="0">
                  <a:pos x="137" y="0"/>
                </a:cxn>
                <a:cxn ang="0">
                  <a:pos x="92" y="0"/>
                </a:cxn>
                <a:cxn ang="0">
                  <a:pos x="20" y="72"/>
                </a:cxn>
                <a:cxn ang="0">
                  <a:pos x="0" y="260"/>
                </a:cxn>
                <a:cxn ang="0">
                  <a:pos x="16" y="265"/>
                </a:cxn>
                <a:cxn ang="0">
                  <a:pos x="34" y="259"/>
                </a:cxn>
              </a:cxnLst>
              <a:rect l="0" t="0" r="r" b="b"/>
              <a:pathLst>
                <a:path w="226" h="267">
                  <a:moveTo>
                    <a:pt x="34" y="259"/>
                  </a:moveTo>
                  <a:lnTo>
                    <a:pt x="43" y="100"/>
                  </a:lnTo>
                  <a:cubicBezTo>
                    <a:pt x="56" y="63"/>
                    <a:pt x="92" y="40"/>
                    <a:pt x="115" y="39"/>
                  </a:cubicBezTo>
                  <a:cubicBezTo>
                    <a:pt x="138" y="38"/>
                    <a:pt x="170" y="57"/>
                    <a:pt x="184" y="94"/>
                  </a:cubicBezTo>
                  <a:cubicBezTo>
                    <a:pt x="198" y="131"/>
                    <a:pt x="192" y="232"/>
                    <a:pt x="196" y="261"/>
                  </a:cubicBezTo>
                  <a:lnTo>
                    <a:pt x="208" y="267"/>
                  </a:lnTo>
                  <a:lnTo>
                    <a:pt x="224" y="264"/>
                  </a:lnTo>
                  <a:cubicBezTo>
                    <a:pt x="225" y="232"/>
                    <a:pt x="226" y="116"/>
                    <a:pt x="212" y="72"/>
                  </a:cubicBezTo>
                  <a:cubicBezTo>
                    <a:pt x="198" y="28"/>
                    <a:pt x="157" y="12"/>
                    <a:pt x="137" y="0"/>
                  </a:cubicBezTo>
                  <a:lnTo>
                    <a:pt x="92" y="0"/>
                  </a:lnTo>
                  <a:cubicBezTo>
                    <a:pt x="72" y="12"/>
                    <a:pt x="35" y="29"/>
                    <a:pt x="20" y="72"/>
                  </a:cubicBezTo>
                  <a:cubicBezTo>
                    <a:pt x="5" y="115"/>
                    <a:pt x="1" y="228"/>
                    <a:pt x="0" y="260"/>
                  </a:cubicBezTo>
                  <a:lnTo>
                    <a:pt x="16" y="265"/>
                  </a:lnTo>
                  <a:lnTo>
                    <a:pt x="34" y="259"/>
                  </a:lnTo>
                  <a:close/>
                </a:path>
              </a:pathLst>
            </a:custGeom>
            <a:solidFill>
              <a:srgbClr val="C0C0C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088" name="Line 8"/>
            <p:cNvSpPr>
              <a:spLocks noChangeShapeType="1"/>
            </p:cNvSpPr>
            <p:nvPr/>
          </p:nvSpPr>
          <p:spPr bwMode="gray">
            <a:xfrm>
              <a:off x="5072" y="3042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089" name="Line 9"/>
            <p:cNvSpPr>
              <a:spLocks noChangeShapeType="1"/>
            </p:cNvSpPr>
            <p:nvPr/>
          </p:nvSpPr>
          <p:spPr bwMode="gray">
            <a:xfrm>
              <a:off x="5072" y="3018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090" name="Line 10"/>
            <p:cNvSpPr>
              <a:spLocks noChangeShapeType="1"/>
            </p:cNvSpPr>
            <p:nvPr/>
          </p:nvSpPr>
          <p:spPr bwMode="gray">
            <a:xfrm>
              <a:off x="5072" y="308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091" name="Line 11"/>
            <p:cNvSpPr>
              <a:spLocks noChangeShapeType="1"/>
            </p:cNvSpPr>
            <p:nvPr/>
          </p:nvSpPr>
          <p:spPr bwMode="gray">
            <a:xfrm>
              <a:off x="5072" y="306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092" name="Line 12"/>
            <p:cNvSpPr>
              <a:spLocks noChangeShapeType="1"/>
            </p:cNvSpPr>
            <p:nvPr/>
          </p:nvSpPr>
          <p:spPr bwMode="gray">
            <a:xfrm>
              <a:off x="5072" y="312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093" name="Line 13"/>
            <p:cNvSpPr>
              <a:spLocks noChangeShapeType="1"/>
            </p:cNvSpPr>
            <p:nvPr/>
          </p:nvSpPr>
          <p:spPr bwMode="gray">
            <a:xfrm>
              <a:off x="5072" y="310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094" name="Line 14"/>
            <p:cNvSpPr>
              <a:spLocks noChangeShapeType="1"/>
            </p:cNvSpPr>
            <p:nvPr/>
          </p:nvSpPr>
          <p:spPr bwMode="gray">
            <a:xfrm>
              <a:off x="5072" y="317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095" name="Line 15"/>
            <p:cNvSpPr>
              <a:spLocks noChangeShapeType="1"/>
            </p:cNvSpPr>
            <p:nvPr/>
          </p:nvSpPr>
          <p:spPr bwMode="gray">
            <a:xfrm>
              <a:off x="5072" y="314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096" name="Line 16"/>
            <p:cNvSpPr>
              <a:spLocks noChangeShapeType="1"/>
            </p:cNvSpPr>
            <p:nvPr/>
          </p:nvSpPr>
          <p:spPr bwMode="gray">
            <a:xfrm>
              <a:off x="5072" y="319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097" name="Line 17"/>
            <p:cNvSpPr>
              <a:spLocks noChangeShapeType="1"/>
            </p:cNvSpPr>
            <p:nvPr/>
          </p:nvSpPr>
          <p:spPr bwMode="gray">
            <a:xfrm>
              <a:off x="5072" y="320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098" name="Line 18"/>
            <p:cNvSpPr>
              <a:spLocks noChangeShapeType="1"/>
            </p:cNvSpPr>
            <p:nvPr/>
          </p:nvSpPr>
          <p:spPr bwMode="gray">
            <a:xfrm flipV="1">
              <a:off x="5348" y="297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099" name="Line 19"/>
            <p:cNvSpPr>
              <a:spLocks noChangeShapeType="1"/>
            </p:cNvSpPr>
            <p:nvPr/>
          </p:nvSpPr>
          <p:spPr bwMode="gray">
            <a:xfrm flipV="1">
              <a:off x="5348" y="2991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00" name="Line 20"/>
            <p:cNvSpPr>
              <a:spLocks noChangeShapeType="1"/>
            </p:cNvSpPr>
            <p:nvPr/>
          </p:nvSpPr>
          <p:spPr bwMode="gray">
            <a:xfrm flipV="1">
              <a:off x="5348" y="301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01" name="Line 21"/>
            <p:cNvSpPr>
              <a:spLocks noChangeShapeType="1"/>
            </p:cNvSpPr>
            <p:nvPr/>
          </p:nvSpPr>
          <p:spPr bwMode="gray">
            <a:xfrm flipV="1">
              <a:off x="5348" y="3036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02" name="Line 22"/>
            <p:cNvSpPr>
              <a:spLocks noChangeShapeType="1"/>
            </p:cNvSpPr>
            <p:nvPr/>
          </p:nvSpPr>
          <p:spPr bwMode="gray">
            <a:xfrm flipV="1">
              <a:off x="5348" y="30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03" name="Line 23"/>
            <p:cNvSpPr>
              <a:spLocks noChangeShapeType="1"/>
            </p:cNvSpPr>
            <p:nvPr/>
          </p:nvSpPr>
          <p:spPr bwMode="gray">
            <a:xfrm flipV="1">
              <a:off x="5348" y="307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04" name="Line 24"/>
            <p:cNvSpPr>
              <a:spLocks noChangeShapeType="1"/>
            </p:cNvSpPr>
            <p:nvPr/>
          </p:nvSpPr>
          <p:spPr bwMode="gray">
            <a:xfrm flipV="1">
              <a:off x="5348" y="309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05" name="Line 25"/>
            <p:cNvSpPr>
              <a:spLocks noChangeShapeType="1"/>
            </p:cNvSpPr>
            <p:nvPr/>
          </p:nvSpPr>
          <p:spPr bwMode="gray">
            <a:xfrm flipV="1">
              <a:off x="5348" y="3125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06" name="Line 26"/>
            <p:cNvSpPr>
              <a:spLocks noChangeShapeType="1"/>
            </p:cNvSpPr>
            <p:nvPr/>
          </p:nvSpPr>
          <p:spPr bwMode="gray">
            <a:xfrm flipV="1">
              <a:off x="5348" y="314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07" name="Line 27"/>
            <p:cNvSpPr>
              <a:spLocks noChangeShapeType="1"/>
            </p:cNvSpPr>
            <p:nvPr/>
          </p:nvSpPr>
          <p:spPr bwMode="gray">
            <a:xfrm flipV="1">
              <a:off x="5348" y="31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686108" name="Group 28"/>
          <p:cNvGrpSpPr>
            <a:grpSpLocks/>
          </p:cNvGrpSpPr>
          <p:nvPr/>
        </p:nvGrpSpPr>
        <p:grpSpPr bwMode="gray">
          <a:xfrm>
            <a:off x="1847850" y="4248722"/>
            <a:ext cx="285750" cy="282575"/>
            <a:chOff x="4279" y="2780"/>
            <a:chExt cx="471" cy="518"/>
          </a:xfrm>
        </p:grpSpPr>
        <p:sp>
          <p:nvSpPr>
            <p:cNvPr id="686109" name="AutoShape 29"/>
            <p:cNvSpPr>
              <a:spLocks noChangeArrowheads="1"/>
            </p:cNvSpPr>
            <p:nvPr/>
          </p:nvSpPr>
          <p:spPr bwMode="gray">
            <a:xfrm>
              <a:off x="4426" y="3010"/>
              <a:ext cx="324" cy="288"/>
            </a:xfrm>
            <a:prstGeom prst="cube">
              <a:avLst>
                <a:gd name="adj" fmla="val 18056"/>
              </a:avLst>
            </a:prstGeom>
            <a:solidFill>
              <a:srgbClr val="C0C0C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86110" name="Freeform 30"/>
            <p:cNvSpPr>
              <a:spLocks/>
            </p:cNvSpPr>
            <p:nvPr/>
          </p:nvSpPr>
          <p:spPr bwMode="gray">
            <a:xfrm>
              <a:off x="4279" y="2780"/>
              <a:ext cx="226" cy="267"/>
            </a:xfrm>
            <a:custGeom>
              <a:avLst/>
              <a:gdLst/>
              <a:ahLst/>
              <a:cxnLst>
                <a:cxn ang="0">
                  <a:pos x="34" y="259"/>
                </a:cxn>
                <a:cxn ang="0">
                  <a:pos x="43" y="100"/>
                </a:cxn>
                <a:cxn ang="0">
                  <a:pos x="115" y="39"/>
                </a:cxn>
                <a:cxn ang="0">
                  <a:pos x="184" y="94"/>
                </a:cxn>
                <a:cxn ang="0">
                  <a:pos x="196" y="261"/>
                </a:cxn>
                <a:cxn ang="0">
                  <a:pos x="208" y="267"/>
                </a:cxn>
                <a:cxn ang="0">
                  <a:pos x="224" y="264"/>
                </a:cxn>
                <a:cxn ang="0">
                  <a:pos x="212" y="72"/>
                </a:cxn>
                <a:cxn ang="0">
                  <a:pos x="137" y="0"/>
                </a:cxn>
                <a:cxn ang="0">
                  <a:pos x="92" y="0"/>
                </a:cxn>
                <a:cxn ang="0">
                  <a:pos x="20" y="72"/>
                </a:cxn>
                <a:cxn ang="0">
                  <a:pos x="0" y="260"/>
                </a:cxn>
                <a:cxn ang="0">
                  <a:pos x="16" y="265"/>
                </a:cxn>
                <a:cxn ang="0">
                  <a:pos x="34" y="259"/>
                </a:cxn>
              </a:cxnLst>
              <a:rect l="0" t="0" r="r" b="b"/>
              <a:pathLst>
                <a:path w="226" h="267">
                  <a:moveTo>
                    <a:pt x="34" y="259"/>
                  </a:moveTo>
                  <a:lnTo>
                    <a:pt x="43" y="100"/>
                  </a:lnTo>
                  <a:cubicBezTo>
                    <a:pt x="56" y="63"/>
                    <a:pt x="92" y="40"/>
                    <a:pt x="115" y="39"/>
                  </a:cubicBezTo>
                  <a:cubicBezTo>
                    <a:pt x="138" y="38"/>
                    <a:pt x="170" y="57"/>
                    <a:pt x="184" y="94"/>
                  </a:cubicBezTo>
                  <a:cubicBezTo>
                    <a:pt x="198" y="131"/>
                    <a:pt x="192" y="232"/>
                    <a:pt x="196" y="261"/>
                  </a:cubicBezTo>
                  <a:lnTo>
                    <a:pt x="208" y="267"/>
                  </a:lnTo>
                  <a:lnTo>
                    <a:pt x="224" y="264"/>
                  </a:lnTo>
                  <a:cubicBezTo>
                    <a:pt x="225" y="232"/>
                    <a:pt x="226" y="116"/>
                    <a:pt x="212" y="72"/>
                  </a:cubicBezTo>
                  <a:cubicBezTo>
                    <a:pt x="198" y="28"/>
                    <a:pt x="157" y="12"/>
                    <a:pt x="137" y="0"/>
                  </a:cubicBezTo>
                  <a:lnTo>
                    <a:pt x="92" y="0"/>
                  </a:lnTo>
                  <a:cubicBezTo>
                    <a:pt x="72" y="12"/>
                    <a:pt x="35" y="29"/>
                    <a:pt x="20" y="72"/>
                  </a:cubicBezTo>
                  <a:cubicBezTo>
                    <a:pt x="5" y="115"/>
                    <a:pt x="1" y="228"/>
                    <a:pt x="0" y="260"/>
                  </a:cubicBezTo>
                  <a:lnTo>
                    <a:pt x="16" y="265"/>
                  </a:lnTo>
                  <a:lnTo>
                    <a:pt x="34" y="259"/>
                  </a:lnTo>
                  <a:close/>
                </a:path>
              </a:pathLst>
            </a:custGeom>
            <a:solidFill>
              <a:srgbClr val="C0C0C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11" name="Line 31"/>
            <p:cNvSpPr>
              <a:spLocks noChangeShapeType="1"/>
            </p:cNvSpPr>
            <p:nvPr/>
          </p:nvSpPr>
          <p:spPr bwMode="gray">
            <a:xfrm>
              <a:off x="4426" y="3108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12" name="Line 32"/>
            <p:cNvSpPr>
              <a:spLocks noChangeShapeType="1"/>
            </p:cNvSpPr>
            <p:nvPr/>
          </p:nvSpPr>
          <p:spPr bwMode="gray">
            <a:xfrm>
              <a:off x="4426" y="3084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13" name="Line 33"/>
            <p:cNvSpPr>
              <a:spLocks noChangeShapeType="1"/>
            </p:cNvSpPr>
            <p:nvPr/>
          </p:nvSpPr>
          <p:spPr bwMode="gray">
            <a:xfrm>
              <a:off x="4426" y="315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14" name="Line 34"/>
            <p:cNvSpPr>
              <a:spLocks noChangeShapeType="1"/>
            </p:cNvSpPr>
            <p:nvPr/>
          </p:nvSpPr>
          <p:spPr bwMode="gray">
            <a:xfrm>
              <a:off x="4426" y="312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15" name="Line 35"/>
            <p:cNvSpPr>
              <a:spLocks noChangeShapeType="1"/>
            </p:cNvSpPr>
            <p:nvPr/>
          </p:nvSpPr>
          <p:spPr bwMode="gray">
            <a:xfrm>
              <a:off x="4426" y="319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16" name="Line 36"/>
            <p:cNvSpPr>
              <a:spLocks noChangeShapeType="1"/>
            </p:cNvSpPr>
            <p:nvPr/>
          </p:nvSpPr>
          <p:spPr bwMode="gray">
            <a:xfrm>
              <a:off x="4426" y="317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17" name="Line 37"/>
            <p:cNvSpPr>
              <a:spLocks noChangeShapeType="1"/>
            </p:cNvSpPr>
            <p:nvPr/>
          </p:nvSpPr>
          <p:spPr bwMode="gray">
            <a:xfrm>
              <a:off x="4426" y="323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18" name="Line 38"/>
            <p:cNvSpPr>
              <a:spLocks noChangeShapeType="1"/>
            </p:cNvSpPr>
            <p:nvPr/>
          </p:nvSpPr>
          <p:spPr bwMode="gray">
            <a:xfrm>
              <a:off x="4426" y="321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19" name="Line 39"/>
            <p:cNvSpPr>
              <a:spLocks noChangeShapeType="1"/>
            </p:cNvSpPr>
            <p:nvPr/>
          </p:nvSpPr>
          <p:spPr bwMode="gray">
            <a:xfrm>
              <a:off x="4426" y="325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20" name="Line 40"/>
            <p:cNvSpPr>
              <a:spLocks noChangeShapeType="1"/>
            </p:cNvSpPr>
            <p:nvPr/>
          </p:nvSpPr>
          <p:spPr bwMode="gray">
            <a:xfrm>
              <a:off x="4426" y="327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21" name="Line 41"/>
            <p:cNvSpPr>
              <a:spLocks noChangeShapeType="1"/>
            </p:cNvSpPr>
            <p:nvPr/>
          </p:nvSpPr>
          <p:spPr bwMode="gray">
            <a:xfrm flipV="1">
              <a:off x="4702" y="303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22" name="Line 42"/>
            <p:cNvSpPr>
              <a:spLocks noChangeShapeType="1"/>
            </p:cNvSpPr>
            <p:nvPr/>
          </p:nvSpPr>
          <p:spPr bwMode="gray">
            <a:xfrm flipV="1">
              <a:off x="4702" y="30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23" name="Line 43"/>
            <p:cNvSpPr>
              <a:spLocks noChangeShapeType="1"/>
            </p:cNvSpPr>
            <p:nvPr/>
          </p:nvSpPr>
          <p:spPr bwMode="gray">
            <a:xfrm flipV="1">
              <a:off x="4702" y="308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24" name="Line 44"/>
            <p:cNvSpPr>
              <a:spLocks noChangeShapeType="1"/>
            </p:cNvSpPr>
            <p:nvPr/>
          </p:nvSpPr>
          <p:spPr bwMode="gray">
            <a:xfrm flipV="1">
              <a:off x="4702" y="310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25" name="Line 45"/>
            <p:cNvSpPr>
              <a:spLocks noChangeShapeType="1"/>
            </p:cNvSpPr>
            <p:nvPr/>
          </p:nvSpPr>
          <p:spPr bwMode="gray">
            <a:xfrm flipV="1">
              <a:off x="4702" y="3123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26" name="Line 46"/>
            <p:cNvSpPr>
              <a:spLocks noChangeShapeType="1"/>
            </p:cNvSpPr>
            <p:nvPr/>
          </p:nvSpPr>
          <p:spPr bwMode="gray">
            <a:xfrm flipV="1">
              <a:off x="4702" y="314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27" name="Line 47"/>
            <p:cNvSpPr>
              <a:spLocks noChangeShapeType="1"/>
            </p:cNvSpPr>
            <p:nvPr/>
          </p:nvSpPr>
          <p:spPr bwMode="gray">
            <a:xfrm flipV="1">
              <a:off x="4702" y="316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28" name="Line 48"/>
            <p:cNvSpPr>
              <a:spLocks noChangeShapeType="1"/>
            </p:cNvSpPr>
            <p:nvPr/>
          </p:nvSpPr>
          <p:spPr bwMode="gray">
            <a:xfrm flipV="1">
              <a:off x="4702" y="3191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29" name="Line 49"/>
            <p:cNvSpPr>
              <a:spLocks noChangeShapeType="1"/>
            </p:cNvSpPr>
            <p:nvPr/>
          </p:nvSpPr>
          <p:spPr bwMode="gray">
            <a:xfrm flipV="1">
              <a:off x="4702" y="320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30" name="Line 50"/>
            <p:cNvSpPr>
              <a:spLocks noChangeShapeType="1"/>
            </p:cNvSpPr>
            <p:nvPr/>
          </p:nvSpPr>
          <p:spPr bwMode="gray">
            <a:xfrm flipV="1">
              <a:off x="4702" y="3223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686131" name="Group 51"/>
          <p:cNvGrpSpPr>
            <a:grpSpLocks/>
          </p:cNvGrpSpPr>
          <p:nvPr/>
        </p:nvGrpSpPr>
        <p:grpSpPr bwMode="gray">
          <a:xfrm>
            <a:off x="5776913" y="4534472"/>
            <a:ext cx="209550" cy="214313"/>
            <a:chOff x="5072" y="2714"/>
            <a:chExt cx="324" cy="518"/>
          </a:xfrm>
        </p:grpSpPr>
        <p:sp>
          <p:nvSpPr>
            <p:cNvPr id="686132" name="AutoShape 52"/>
            <p:cNvSpPr>
              <a:spLocks noChangeArrowheads="1"/>
            </p:cNvSpPr>
            <p:nvPr/>
          </p:nvSpPr>
          <p:spPr bwMode="gray">
            <a:xfrm>
              <a:off x="5072" y="2944"/>
              <a:ext cx="324" cy="288"/>
            </a:xfrm>
            <a:prstGeom prst="cube">
              <a:avLst>
                <a:gd name="adj" fmla="val 18056"/>
              </a:avLst>
            </a:prstGeom>
            <a:solidFill>
              <a:srgbClr val="C0C0C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86133" name="Freeform 53"/>
            <p:cNvSpPr>
              <a:spLocks/>
            </p:cNvSpPr>
            <p:nvPr/>
          </p:nvSpPr>
          <p:spPr bwMode="gray">
            <a:xfrm>
              <a:off x="5117" y="2714"/>
              <a:ext cx="226" cy="267"/>
            </a:xfrm>
            <a:custGeom>
              <a:avLst/>
              <a:gdLst/>
              <a:ahLst/>
              <a:cxnLst>
                <a:cxn ang="0">
                  <a:pos x="34" y="259"/>
                </a:cxn>
                <a:cxn ang="0">
                  <a:pos x="43" y="100"/>
                </a:cxn>
                <a:cxn ang="0">
                  <a:pos x="115" y="39"/>
                </a:cxn>
                <a:cxn ang="0">
                  <a:pos x="184" y="94"/>
                </a:cxn>
                <a:cxn ang="0">
                  <a:pos x="196" y="261"/>
                </a:cxn>
                <a:cxn ang="0">
                  <a:pos x="208" y="267"/>
                </a:cxn>
                <a:cxn ang="0">
                  <a:pos x="224" y="264"/>
                </a:cxn>
                <a:cxn ang="0">
                  <a:pos x="212" y="72"/>
                </a:cxn>
                <a:cxn ang="0">
                  <a:pos x="137" y="0"/>
                </a:cxn>
                <a:cxn ang="0">
                  <a:pos x="92" y="0"/>
                </a:cxn>
                <a:cxn ang="0">
                  <a:pos x="20" y="72"/>
                </a:cxn>
                <a:cxn ang="0">
                  <a:pos x="0" y="260"/>
                </a:cxn>
                <a:cxn ang="0">
                  <a:pos x="16" y="265"/>
                </a:cxn>
                <a:cxn ang="0">
                  <a:pos x="34" y="259"/>
                </a:cxn>
              </a:cxnLst>
              <a:rect l="0" t="0" r="r" b="b"/>
              <a:pathLst>
                <a:path w="226" h="267">
                  <a:moveTo>
                    <a:pt x="34" y="259"/>
                  </a:moveTo>
                  <a:lnTo>
                    <a:pt x="43" y="100"/>
                  </a:lnTo>
                  <a:cubicBezTo>
                    <a:pt x="56" y="63"/>
                    <a:pt x="92" y="40"/>
                    <a:pt x="115" y="39"/>
                  </a:cubicBezTo>
                  <a:cubicBezTo>
                    <a:pt x="138" y="38"/>
                    <a:pt x="170" y="57"/>
                    <a:pt x="184" y="94"/>
                  </a:cubicBezTo>
                  <a:cubicBezTo>
                    <a:pt x="198" y="131"/>
                    <a:pt x="192" y="232"/>
                    <a:pt x="196" y="261"/>
                  </a:cubicBezTo>
                  <a:lnTo>
                    <a:pt x="208" y="267"/>
                  </a:lnTo>
                  <a:lnTo>
                    <a:pt x="224" y="264"/>
                  </a:lnTo>
                  <a:cubicBezTo>
                    <a:pt x="225" y="232"/>
                    <a:pt x="226" y="116"/>
                    <a:pt x="212" y="72"/>
                  </a:cubicBezTo>
                  <a:cubicBezTo>
                    <a:pt x="198" y="28"/>
                    <a:pt x="157" y="12"/>
                    <a:pt x="137" y="0"/>
                  </a:cubicBezTo>
                  <a:lnTo>
                    <a:pt x="92" y="0"/>
                  </a:lnTo>
                  <a:cubicBezTo>
                    <a:pt x="72" y="12"/>
                    <a:pt x="35" y="29"/>
                    <a:pt x="20" y="72"/>
                  </a:cubicBezTo>
                  <a:cubicBezTo>
                    <a:pt x="5" y="115"/>
                    <a:pt x="1" y="228"/>
                    <a:pt x="0" y="260"/>
                  </a:cubicBezTo>
                  <a:lnTo>
                    <a:pt x="16" y="265"/>
                  </a:lnTo>
                  <a:lnTo>
                    <a:pt x="34" y="259"/>
                  </a:lnTo>
                  <a:close/>
                </a:path>
              </a:pathLst>
            </a:custGeom>
            <a:solidFill>
              <a:srgbClr val="C0C0C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34" name="Line 54"/>
            <p:cNvSpPr>
              <a:spLocks noChangeShapeType="1"/>
            </p:cNvSpPr>
            <p:nvPr/>
          </p:nvSpPr>
          <p:spPr bwMode="gray">
            <a:xfrm>
              <a:off x="5072" y="3042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35" name="Line 55"/>
            <p:cNvSpPr>
              <a:spLocks noChangeShapeType="1"/>
            </p:cNvSpPr>
            <p:nvPr/>
          </p:nvSpPr>
          <p:spPr bwMode="gray">
            <a:xfrm>
              <a:off x="5072" y="3018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36" name="Line 56"/>
            <p:cNvSpPr>
              <a:spLocks noChangeShapeType="1"/>
            </p:cNvSpPr>
            <p:nvPr/>
          </p:nvSpPr>
          <p:spPr bwMode="gray">
            <a:xfrm>
              <a:off x="5072" y="308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37" name="Line 57"/>
            <p:cNvSpPr>
              <a:spLocks noChangeShapeType="1"/>
            </p:cNvSpPr>
            <p:nvPr/>
          </p:nvSpPr>
          <p:spPr bwMode="gray">
            <a:xfrm>
              <a:off x="5072" y="306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38" name="Line 58"/>
            <p:cNvSpPr>
              <a:spLocks noChangeShapeType="1"/>
            </p:cNvSpPr>
            <p:nvPr/>
          </p:nvSpPr>
          <p:spPr bwMode="gray">
            <a:xfrm>
              <a:off x="5072" y="312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39" name="Line 59"/>
            <p:cNvSpPr>
              <a:spLocks noChangeShapeType="1"/>
            </p:cNvSpPr>
            <p:nvPr/>
          </p:nvSpPr>
          <p:spPr bwMode="gray">
            <a:xfrm>
              <a:off x="5072" y="310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40" name="Line 60"/>
            <p:cNvSpPr>
              <a:spLocks noChangeShapeType="1"/>
            </p:cNvSpPr>
            <p:nvPr/>
          </p:nvSpPr>
          <p:spPr bwMode="gray">
            <a:xfrm>
              <a:off x="5072" y="317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41" name="Line 61"/>
            <p:cNvSpPr>
              <a:spLocks noChangeShapeType="1"/>
            </p:cNvSpPr>
            <p:nvPr/>
          </p:nvSpPr>
          <p:spPr bwMode="gray">
            <a:xfrm>
              <a:off x="5072" y="314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42" name="Line 62"/>
            <p:cNvSpPr>
              <a:spLocks noChangeShapeType="1"/>
            </p:cNvSpPr>
            <p:nvPr/>
          </p:nvSpPr>
          <p:spPr bwMode="gray">
            <a:xfrm>
              <a:off x="5072" y="319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43" name="Line 63"/>
            <p:cNvSpPr>
              <a:spLocks noChangeShapeType="1"/>
            </p:cNvSpPr>
            <p:nvPr/>
          </p:nvSpPr>
          <p:spPr bwMode="gray">
            <a:xfrm>
              <a:off x="5072" y="320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44" name="Line 64"/>
            <p:cNvSpPr>
              <a:spLocks noChangeShapeType="1"/>
            </p:cNvSpPr>
            <p:nvPr/>
          </p:nvSpPr>
          <p:spPr bwMode="gray">
            <a:xfrm flipV="1">
              <a:off x="5348" y="297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45" name="Line 65"/>
            <p:cNvSpPr>
              <a:spLocks noChangeShapeType="1"/>
            </p:cNvSpPr>
            <p:nvPr/>
          </p:nvSpPr>
          <p:spPr bwMode="gray">
            <a:xfrm flipV="1">
              <a:off x="5348" y="2991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46" name="Line 66"/>
            <p:cNvSpPr>
              <a:spLocks noChangeShapeType="1"/>
            </p:cNvSpPr>
            <p:nvPr/>
          </p:nvSpPr>
          <p:spPr bwMode="gray">
            <a:xfrm flipV="1">
              <a:off x="5348" y="301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47" name="Line 67"/>
            <p:cNvSpPr>
              <a:spLocks noChangeShapeType="1"/>
            </p:cNvSpPr>
            <p:nvPr/>
          </p:nvSpPr>
          <p:spPr bwMode="gray">
            <a:xfrm flipV="1">
              <a:off x="5348" y="3036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48" name="Line 68"/>
            <p:cNvSpPr>
              <a:spLocks noChangeShapeType="1"/>
            </p:cNvSpPr>
            <p:nvPr/>
          </p:nvSpPr>
          <p:spPr bwMode="gray">
            <a:xfrm flipV="1">
              <a:off x="5348" y="30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49" name="Line 69"/>
            <p:cNvSpPr>
              <a:spLocks noChangeShapeType="1"/>
            </p:cNvSpPr>
            <p:nvPr/>
          </p:nvSpPr>
          <p:spPr bwMode="gray">
            <a:xfrm flipV="1">
              <a:off x="5348" y="307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50" name="Line 70"/>
            <p:cNvSpPr>
              <a:spLocks noChangeShapeType="1"/>
            </p:cNvSpPr>
            <p:nvPr/>
          </p:nvSpPr>
          <p:spPr bwMode="gray">
            <a:xfrm flipV="1">
              <a:off x="5348" y="309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51" name="Line 71"/>
            <p:cNvSpPr>
              <a:spLocks noChangeShapeType="1"/>
            </p:cNvSpPr>
            <p:nvPr/>
          </p:nvSpPr>
          <p:spPr bwMode="gray">
            <a:xfrm flipV="1">
              <a:off x="5348" y="3125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52" name="Line 72"/>
            <p:cNvSpPr>
              <a:spLocks noChangeShapeType="1"/>
            </p:cNvSpPr>
            <p:nvPr/>
          </p:nvSpPr>
          <p:spPr bwMode="gray">
            <a:xfrm flipV="1">
              <a:off x="5348" y="314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53" name="Line 73"/>
            <p:cNvSpPr>
              <a:spLocks noChangeShapeType="1"/>
            </p:cNvSpPr>
            <p:nvPr/>
          </p:nvSpPr>
          <p:spPr bwMode="gray">
            <a:xfrm flipV="1">
              <a:off x="5348" y="31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686154" name="Group 74"/>
          <p:cNvGrpSpPr>
            <a:grpSpLocks/>
          </p:cNvGrpSpPr>
          <p:nvPr/>
        </p:nvGrpSpPr>
        <p:grpSpPr bwMode="gray">
          <a:xfrm>
            <a:off x="6850063" y="5171060"/>
            <a:ext cx="209550" cy="214312"/>
            <a:chOff x="5072" y="2714"/>
            <a:chExt cx="324" cy="518"/>
          </a:xfrm>
        </p:grpSpPr>
        <p:sp>
          <p:nvSpPr>
            <p:cNvPr id="686155" name="AutoShape 75"/>
            <p:cNvSpPr>
              <a:spLocks noChangeArrowheads="1"/>
            </p:cNvSpPr>
            <p:nvPr/>
          </p:nvSpPr>
          <p:spPr bwMode="gray">
            <a:xfrm>
              <a:off x="5072" y="2944"/>
              <a:ext cx="324" cy="288"/>
            </a:xfrm>
            <a:prstGeom prst="cube">
              <a:avLst>
                <a:gd name="adj" fmla="val 18056"/>
              </a:avLst>
            </a:prstGeom>
            <a:solidFill>
              <a:srgbClr val="C0C0C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86156" name="Freeform 76"/>
            <p:cNvSpPr>
              <a:spLocks/>
            </p:cNvSpPr>
            <p:nvPr/>
          </p:nvSpPr>
          <p:spPr bwMode="gray">
            <a:xfrm>
              <a:off x="5117" y="2714"/>
              <a:ext cx="226" cy="267"/>
            </a:xfrm>
            <a:custGeom>
              <a:avLst/>
              <a:gdLst/>
              <a:ahLst/>
              <a:cxnLst>
                <a:cxn ang="0">
                  <a:pos x="34" y="259"/>
                </a:cxn>
                <a:cxn ang="0">
                  <a:pos x="43" y="100"/>
                </a:cxn>
                <a:cxn ang="0">
                  <a:pos x="115" y="39"/>
                </a:cxn>
                <a:cxn ang="0">
                  <a:pos x="184" y="94"/>
                </a:cxn>
                <a:cxn ang="0">
                  <a:pos x="196" y="261"/>
                </a:cxn>
                <a:cxn ang="0">
                  <a:pos x="208" y="267"/>
                </a:cxn>
                <a:cxn ang="0">
                  <a:pos x="224" y="264"/>
                </a:cxn>
                <a:cxn ang="0">
                  <a:pos x="212" y="72"/>
                </a:cxn>
                <a:cxn ang="0">
                  <a:pos x="137" y="0"/>
                </a:cxn>
                <a:cxn ang="0">
                  <a:pos x="92" y="0"/>
                </a:cxn>
                <a:cxn ang="0">
                  <a:pos x="20" y="72"/>
                </a:cxn>
                <a:cxn ang="0">
                  <a:pos x="0" y="260"/>
                </a:cxn>
                <a:cxn ang="0">
                  <a:pos x="16" y="265"/>
                </a:cxn>
                <a:cxn ang="0">
                  <a:pos x="34" y="259"/>
                </a:cxn>
              </a:cxnLst>
              <a:rect l="0" t="0" r="r" b="b"/>
              <a:pathLst>
                <a:path w="226" h="267">
                  <a:moveTo>
                    <a:pt x="34" y="259"/>
                  </a:moveTo>
                  <a:lnTo>
                    <a:pt x="43" y="100"/>
                  </a:lnTo>
                  <a:cubicBezTo>
                    <a:pt x="56" y="63"/>
                    <a:pt x="92" y="40"/>
                    <a:pt x="115" y="39"/>
                  </a:cubicBezTo>
                  <a:cubicBezTo>
                    <a:pt x="138" y="38"/>
                    <a:pt x="170" y="57"/>
                    <a:pt x="184" y="94"/>
                  </a:cubicBezTo>
                  <a:cubicBezTo>
                    <a:pt x="198" y="131"/>
                    <a:pt x="192" y="232"/>
                    <a:pt x="196" y="261"/>
                  </a:cubicBezTo>
                  <a:lnTo>
                    <a:pt x="208" y="267"/>
                  </a:lnTo>
                  <a:lnTo>
                    <a:pt x="224" y="264"/>
                  </a:lnTo>
                  <a:cubicBezTo>
                    <a:pt x="225" y="232"/>
                    <a:pt x="226" y="116"/>
                    <a:pt x="212" y="72"/>
                  </a:cubicBezTo>
                  <a:cubicBezTo>
                    <a:pt x="198" y="28"/>
                    <a:pt x="157" y="12"/>
                    <a:pt x="137" y="0"/>
                  </a:cubicBezTo>
                  <a:lnTo>
                    <a:pt x="92" y="0"/>
                  </a:lnTo>
                  <a:cubicBezTo>
                    <a:pt x="72" y="12"/>
                    <a:pt x="35" y="29"/>
                    <a:pt x="20" y="72"/>
                  </a:cubicBezTo>
                  <a:cubicBezTo>
                    <a:pt x="5" y="115"/>
                    <a:pt x="1" y="228"/>
                    <a:pt x="0" y="260"/>
                  </a:cubicBezTo>
                  <a:lnTo>
                    <a:pt x="16" y="265"/>
                  </a:lnTo>
                  <a:lnTo>
                    <a:pt x="34" y="259"/>
                  </a:lnTo>
                  <a:close/>
                </a:path>
              </a:pathLst>
            </a:custGeom>
            <a:solidFill>
              <a:srgbClr val="C0C0C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57" name="Line 77"/>
            <p:cNvSpPr>
              <a:spLocks noChangeShapeType="1"/>
            </p:cNvSpPr>
            <p:nvPr/>
          </p:nvSpPr>
          <p:spPr bwMode="gray">
            <a:xfrm>
              <a:off x="5072" y="3042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58" name="Line 78"/>
            <p:cNvSpPr>
              <a:spLocks noChangeShapeType="1"/>
            </p:cNvSpPr>
            <p:nvPr/>
          </p:nvSpPr>
          <p:spPr bwMode="gray">
            <a:xfrm>
              <a:off x="5072" y="3018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59" name="Line 79"/>
            <p:cNvSpPr>
              <a:spLocks noChangeShapeType="1"/>
            </p:cNvSpPr>
            <p:nvPr/>
          </p:nvSpPr>
          <p:spPr bwMode="gray">
            <a:xfrm>
              <a:off x="5072" y="308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60" name="Line 80"/>
            <p:cNvSpPr>
              <a:spLocks noChangeShapeType="1"/>
            </p:cNvSpPr>
            <p:nvPr/>
          </p:nvSpPr>
          <p:spPr bwMode="gray">
            <a:xfrm>
              <a:off x="5072" y="306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61" name="Line 81"/>
            <p:cNvSpPr>
              <a:spLocks noChangeShapeType="1"/>
            </p:cNvSpPr>
            <p:nvPr/>
          </p:nvSpPr>
          <p:spPr bwMode="gray">
            <a:xfrm>
              <a:off x="5072" y="312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62" name="Line 82"/>
            <p:cNvSpPr>
              <a:spLocks noChangeShapeType="1"/>
            </p:cNvSpPr>
            <p:nvPr/>
          </p:nvSpPr>
          <p:spPr bwMode="gray">
            <a:xfrm>
              <a:off x="5072" y="310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63" name="Line 83"/>
            <p:cNvSpPr>
              <a:spLocks noChangeShapeType="1"/>
            </p:cNvSpPr>
            <p:nvPr/>
          </p:nvSpPr>
          <p:spPr bwMode="gray">
            <a:xfrm>
              <a:off x="5072" y="317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64" name="Line 84"/>
            <p:cNvSpPr>
              <a:spLocks noChangeShapeType="1"/>
            </p:cNvSpPr>
            <p:nvPr/>
          </p:nvSpPr>
          <p:spPr bwMode="gray">
            <a:xfrm>
              <a:off x="5072" y="314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65" name="Line 85"/>
            <p:cNvSpPr>
              <a:spLocks noChangeShapeType="1"/>
            </p:cNvSpPr>
            <p:nvPr/>
          </p:nvSpPr>
          <p:spPr bwMode="gray">
            <a:xfrm>
              <a:off x="5072" y="319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66" name="Line 86"/>
            <p:cNvSpPr>
              <a:spLocks noChangeShapeType="1"/>
            </p:cNvSpPr>
            <p:nvPr/>
          </p:nvSpPr>
          <p:spPr bwMode="gray">
            <a:xfrm>
              <a:off x="5072" y="320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67" name="Line 87"/>
            <p:cNvSpPr>
              <a:spLocks noChangeShapeType="1"/>
            </p:cNvSpPr>
            <p:nvPr/>
          </p:nvSpPr>
          <p:spPr bwMode="gray">
            <a:xfrm flipV="1">
              <a:off x="5348" y="297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68" name="Line 88"/>
            <p:cNvSpPr>
              <a:spLocks noChangeShapeType="1"/>
            </p:cNvSpPr>
            <p:nvPr/>
          </p:nvSpPr>
          <p:spPr bwMode="gray">
            <a:xfrm flipV="1">
              <a:off x="5348" y="2991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69" name="Line 89"/>
            <p:cNvSpPr>
              <a:spLocks noChangeShapeType="1"/>
            </p:cNvSpPr>
            <p:nvPr/>
          </p:nvSpPr>
          <p:spPr bwMode="gray">
            <a:xfrm flipV="1">
              <a:off x="5348" y="301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70" name="Line 90"/>
            <p:cNvSpPr>
              <a:spLocks noChangeShapeType="1"/>
            </p:cNvSpPr>
            <p:nvPr/>
          </p:nvSpPr>
          <p:spPr bwMode="gray">
            <a:xfrm flipV="1">
              <a:off x="5348" y="3036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71" name="Line 91"/>
            <p:cNvSpPr>
              <a:spLocks noChangeShapeType="1"/>
            </p:cNvSpPr>
            <p:nvPr/>
          </p:nvSpPr>
          <p:spPr bwMode="gray">
            <a:xfrm flipV="1">
              <a:off x="5348" y="30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72" name="Line 92"/>
            <p:cNvSpPr>
              <a:spLocks noChangeShapeType="1"/>
            </p:cNvSpPr>
            <p:nvPr/>
          </p:nvSpPr>
          <p:spPr bwMode="gray">
            <a:xfrm flipV="1">
              <a:off x="5348" y="307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73" name="Line 93"/>
            <p:cNvSpPr>
              <a:spLocks noChangeShapeType="1"/>
            </p:cNvSpPr>
            <p:nvPr/>
          </p:nvSpPr>
          <p:spPr bwMode="gray">
            <a:xfrm flipV="1">
              <a:off x="5348" y="309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74" name="Line 94"/>
            <p:cNvSpPr>
              <a:spLocks noChangeShapeType="1"/>
            </p:cNvSpPr>
            <p:nvPr/>
          </p:nvSpPr>
          <p:spPr bwMode="gray">
            <a:xfrm flipV="1">
              <a:off x="5348" y="3125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75" name="Line 95"/>
            <p:cNvSpPr>
              <a:spLocks noChangeShapeType="1"/>
            </p:cNvSpPr>
            <p:nvPr/>
          </p:nvSpPr>
          <p:spPr bwMode="gray">
            <a:xfrm flipV="1">
              <a:off x="5348" y="314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76" name="Line 96"/>
            <p:cNvSpPr>
              <a:spLocks noChangeShapeType="1"/>
            </p:cNvSpPr>
            <p:nvPr/>
          </p:nvSpPr>
          <p:spPr bwMode="gray">
            <a:xfrm flipV="1">
              <a:off x="5348" y="31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686177" name="Group 97"/>
          <p:cNvGrpSpPr>
            <a:grpSpLocks/>
          </p:cNvGrpSpPr>
          <p:nvPr/>
        </p:nvGrpSpPr>
        <p:grpSpPr bwMode="gray">
          <a:xfrm>
            <a:off x="1779588" y="4890072"/>
            <a:ext cx="285750" cy="282575"/>
            <a:chOff x="4279" y="2780"/>
            <a:chExt cx="471" cy="518"/>
          </a:xfrm>
        </p:grpSpPr>
        <p:sp>
          <p:nvSpPr>
            <p:cNvPr id="686178" name="AutoShape 98"/>
            <p:cNvSpPr>
              <a:spLocks noChangeArrowheads="1"/>
            </p:cNvSpPr>
            <p:nvPr/>
          </p:nvSpPr>
          <p:spPr bwMode="gray">
            <a:xfrm>
              <a:off x="4426" y="3010"/>
              <a:ext cx="324" cy="288"/>
            </a:xfrm>
            <a:prstGeom prst="cube">
              <a:avLst>
                <a:gd name="adj" fmla="val 18056"/>
              </a:avLst>
            </a:prstGeom>
            <a:solidFill>
              <a:srgbClr val="C0C0C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86179" name="Freeform 99"/>
            <p:cNvSpPr>
              <a:spLocks/>
            </p:cNvSpPr>
            <p:nvPr/>
          </p:nvSpPr>
          <p:spPr bwMode="gray">
            <a:xfrm>
              <a:off x="4279" y="2780"/>
              <a:ext cx="226" cy="267"/>
            </a:xfrm>
            <a:custGeom>
              <a:avLst/>
              <a:gdLst/>
              <a:ahLst/>
              <a:cxnLst>
                <a:cxn ang="0">
                  <a:pos x="34" y="259"/>
                </a:cxn>
                <a:cxn ang="0">
                  <a:pos x="43" y="100"/>
                </a:cxn>
                <a:cxn ang="0">
                  <a:pos x="115" y="39"/>
                </a:cxn>
                <a:cxn ang="0">
                  <a:pos x="184" y="94"/>
                </a:cxn>
                <a:cxn ang="0">
                  <a:pos x="196" y="261"/>
                </a:cxn>
                <a:cxn ang="0">
                  <a:pos x="208" y="267"/>
                </a:cxn>
                <a:cxn ang="0">
                  <a:pos x="224" y="264"/>
                </a:cxn>
                <a:cxn ang="0">
                  <a:pos x="212" y="72"/>
                </a:cxn>
                <a:cxn ang="0">
                  <a:pos x="137" y="0"/>
                </a:cxn>
                <a:cxn ang="0">
                  <a:pos x="92" y="0"/>
                </a:cxn>
                <a:cxn ang="0">
                  <a:pos x="20" y="72"/>
                </a:cxn>
                <a:cxn ang="0">
                  <a:pos x="0" y="260"/>
                </a:cxn>
                <a:cxn ang="0">
                  <a:pos x="16" y="265"/>
                </a:cxn>
                <a:cxn ang="0">
                  <a:pos x="34" y="259"/>
                </a:cxn>
              </a:cxnLst>
              <a:rect l="0" t="0" r="r" b="b"/>
              <a:pathLst>
                <a:path w="226" h="267">
                  <a:moveTo>
                    <a:pt x="34" y="259"/>
                  </a:moveTo>
                  <a:lnTo>
                    <a:pt x="43" y="100"/>
                  </a:lnTo>
                  <a:cubicBezTo>
                    <a:pt x="56" y="63"/>
                    <a:pt x="92" y="40"/>
                    <a:pt x="115" y="39"/>
                  </a:cubicBezTo>
                  <a:cubicBezTo>
                    <a:pt x="138" y="38"/>
                    <a:pt x="170" y="57"/>
                    <a:pt x="184" y="94"/>
                  </a:cubicBezTo>
                  <a:cubicBezTo>
                    <a:pt x="198" y="131"/>
                    <a:pt x="192" y="232"/>
                    <a:pt x="196" y="261"/>
                  </a:cubicBezTo>
                  <a:lnTo>
                    <a:pt x="208" y="267"/>
                  </a:lnTo>
                  <a:lnTo>
                    <a:pt x="224" y="264"/>
                  </a:lnTo>
                  <a:cubicBezTo>
                    <a:pt x="225" y="232"/>
                    <a:pt x="226" y="116"/>
                    <a:pt x="212" y="72"/>
                  </a:cubicBezTo>
                  <a:cubicBezTo>
                    <a:pt x="198" y="28"/>
                    <a:pt x="157" y="12"/>
                    <a:pt x="137" y="0"/>
                  </a:cubicBezTo>
                  <a:lnTo>
                    <a:pt x="92" y="0"/>
                  </a:lnTo>
                  <a:cubicBezTo>
                    <a:pt x="72" y="12"/>
                    <a:pt x="35" y="29"/>
                    <a:pt x="20" y="72"/>
                  </a:cubicBezTo>
                  <a:cubicBezTo>
                    <a:pt x="5" y="115"/>
                    <a:pt x="1" y="228"/>
                    <a:pt x="0" y="260"/>
                  </a:cubicBezTo>
                  <a:lnTo>
                    <a:pt x="16" y="265"/>
                  </a:lnTo>
                  <a:lnTo>
                    <a:pt x="34" y="259"/>
                  </a:lnTo>
                  <a:close/>
                </a:path>
              </a:pathLst>
            </a:custGeom>
            <a:solidFill>
              <a:srgbClr val="C0C0C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80" name="Line 100"/>
            <p:cNvSpPr>
              <a:spLocks noChangeShapeType="1"/>
            </p:cNvSpPr>
            <p:nvPr/>
          </p:nvSpPr>
          <p:spPr bwMode="gray">
            <a:xfrm>
              <a:off x="4426" y="3108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81" name="Line 101"/>
            <p:cNvSpPr>
              <a:spLocks noChangeShapeType="1"/>
            </p:cNvSpPr>
            <p:nvPr/>
          </p:nvSpPr>
          <p:spPr bwMode="gray">
            <a:xfrm>
              <a:off x="4426" y="3084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82" name="Line 102"/>
            <p:cNvSpPr>
              <a:spLocks noChangeShapeType="1"/>
            </p:cNvSpPr>
            <p:nvPr/>
          </p:nvSpPr>
          <p:spPr bwMode="gray">
            <a:xfrm>
              <a:off x="4426" y="315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83" name="Line 103"/>
            <p:cNvSpPr>
              <a:spLocks noChangeShapeType="1"/>
            </p:cNvSpPr>
            <p:nvPr/>
          </p:nvSpPr>
          <p:spPr bwMode="gray">
            <a:xfrm>
              <a:off x="4426" y="312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84" name="Line 104"/>
            <p:cNvSpPr>
              <a:spLocks noChangeShapeType="1"/>
            </p:cNvSpPr>
            <p:nvPr/>
          </p:nvSpPr>
          <p:spPr bwMode="gray">
            <a:xfrm>
              <a:off x="4426" y="319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85" name="Line 105"/>
            <p:cNvSpPr>
              <a:spLocks noChangeShapeType="1"/>
            </p:cNvSpPr>
            <p:nvPr/>
          </p:nvSpPr>
          <p:spPr bwMode="gray">
            <a:xfrm>
              <a:off x="4426" y="317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86" name="Line 106"/>
            <p:cNvSpPr>
              <a:spLocks noChangeShapeType="1"/>
            </p:cNvSpPr>
            <p:nvPr/>
          </p:nvSpPr>
          <p:spPr bwMode="gray">
            <a:xfrm>
              <a:off x="4426" y="323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87" name="Line 107"/>
            <p:cNvSpPr>
              <a:spLocks noChangeShapeType="1"/>
            </p:cNvSpPr>
            <p:nvPr/>
          </p:nvSpPr>
          <p:spPr bwMode="gray">
            <a:xfrm>
              <a:off x="4426" y="321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88" name="Line 108"/>
            <p:cNvSpPr>
              <a:spLocks noChangeShapeType="1"/>
            </p:cNvSpPr>
            <p:nvPr/>
          </p:nvSpPr>
          <p:spPr bwMode="gray">
            <a:xfrm>
              <a:off x="4426" y="325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89" name="Line 109"/>
            <p:cNvSpPr>
              <a:spLocks noChangeShapeType="1"/>
            </p:cNvSpPr>
            <p:nvPr/>
          </p:nvSpPr>
          <p:spPr bwMode="gray">
            <a:xfrm>
              <a:off x="4426" y="327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90" name="Line 110"/>
            <p:cNvSpPr>
              <a:spLocks noChangeShapeType="1"/>
            </p:cNvSpPr>
            <p:nvPr/>
          </p:nvSpPr>
          <p:spPr bwMode="gray">
            <a:xfrm flipV="1">
              <a:off x="4702" y="303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91" name="Line 111"/>
            <p:cNvSpPr>
              <a:spLocks noChangeShapeType="1"/>
            </p:cNvSpPr>
            <p:nvPr/>
          </p:nvSpPr>
          <p:spPr bwMode="gray">
            <a:xfrm flipV="1">
              <a:off x="4702" y="30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92" name="Line 112"/>
            <p:cNvSpPr>
              <a:spLocks noChangeShapeType="1"/>
            </p:cNvSpPr>
            <p:nvPr/>
          </p:nvSpPr>
          <p:spPr bwMode="gray">
            <a:xfrm flipV="1">
              <a:off x="4702" y="308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93" name="Line 113"/>
            <p:cNvSpPr>
              <a:spLocks noChangeShapeType="1"/>
            </p:cNvSpPr>
            <p:nvPr/>
          </p:nvSpPr>
          <p:spPr bwMode="gray">
            <a:xfrm flipV="1">
              <a:off x="4702" y="310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94" name="Line 114"/>
            <p:cNvSpPr>
              <a:spLocks noChangeShapeType="1"/>
            </p:cNvSpPr>
            <p:nvPr/>
          </p:nvSpPr>
          <p:spPr bwMode="gray">
            <a:xfrm flipV="1">
              <a:off x="4702" y="3123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95" name="Line 115"/>
            <p:cNvSpPr>
              <a:spLocks noChangeShapeType="1"/>
            </p:cNvSpPr>
            <p:nvPr/>
          </p:nvSpPr>
          <p:spPr bwMode="gray">
            <a:xfrm flipV="1">
              <a:off x="4702" y="314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96" name="Line 116"/>
            <p:cNvSpPr>
              <a:spLocks noChangeShapeType="1"/>
            </p:cNvSpPr>
            <p:nvPr/>
          </p:nvSpPr>
          <p:spPr bwMode="gray">
            <a:xfrm flipV="1">
              <a:off x="4702" y="316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97" name="Line 117"/>
            <p:cNvSpPr>
              <a:spLocks noChangeShapeType="1"/>
            </p:cNvSpPr>
            <p:nvPr/>
          </p:nvSpPr>
          <p:spPr bwMode="gray">
            <a:xfrm flipV="1">
              <a:off x="4702" y="3191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98" name="Line 118"/>
            <p:cNvSpPr>
              <a:spLocks noChangeShapeType="1"/>
            </p:cNvSpPr>
            <p:nvPr/>
          </p:nvSpPr>
          <p:spPr bwMode="gray">
            <a:xfrm flipV="1">
              <a:off x="4702" y="320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199" name="Line 119"/>
            <p:cNvSpPr>
              <a:spLocks noChangeShapeType="1"/>
            </p:cNvSpPr>
            <p:nvPr/>
          </p:nvSpPr>
          <p:spPr bwMode="gray">
            <a:xfrm flipV="1">
              <a:off x="4702" y="3223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686200" name="Group 120"/>
          <p:cNvGrpSpPr>
            <a:grpSpLocks/>
          </p:cNvGrpSpPr>
          <p:nvPr/>
        </p:nvGrpSpPr>
        <p:grpSpPr bwMode="gray">
          <a:xfrm>
            <a:off x="1757363" y="5536185"/>
            <a:ext cx="285750" cy="282575"/>
            <a:chOff x="4279" y="2780"/>
            <a:chExt cx="471" cy="518"/>
          </a:xfrm>
        </p:grpSpPr>
        <p:sp>
          <p:nvSpPr>
            <p:cNvPr id="686201" name="AutoShape 121"/>
            <p:cNvSpPr>
              <a:spLocks noChangeArrowheads="1"/>
            </p:cNvSpPr>
            <p:nvPr/>
          </p:nvSpPr>
          <p:spPr bwMode="gray">
            <a:xfrm>
              <a:off x="4426" y="3010"/>
              <a:ext cx="324" cy="288"/>
            </a:xfrm>
            <a:prstGeom prst="cube">
              <a:avLst>
                <a:gd name="adj" fmla="val 18056"/>
              </a:avLst>
            </a:prstGeom>
            <a:solidFill>
              <a:srgbClr val="C0C0C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86202" name="Freeform 122"/>
            <p:cNvSpPr>
              <a:spLocks/>
            </p:cNvSpPr>
            <p:nvPr/>
          </p:nvSpPr>
          <p:spPr bwMode="gray">
            <a:xfrm>
              <a:off x="4279" y="2780"/>
              <a:ext cx="226" cy="267"/>
            </a:xfrm>
            <a:custGeom>
              <a:avLst/>
              <a:gdLst/>
              <a:ahLst/>
              <a:cxnLst>
                <a:cxn ang="0">
                  <a:pos x="34" y="259"/>
                </a:cxn>
                <a:cxn ang="0">
                  <a:pos x="43" y="100"/>
                </a:cxn>
                <a:cxn ang="0">
                  <a:pos x="115" y="39"/>
                </a:cxn>
                <a:cxn ang="0">
                  <a:pos x="184" y="94"/>
                </a:cxn>
                <a:cxn ang="0">
                  <a:pos x="196" y="261"/>
                </a:cxn>
                <a:cxn ang="0">
                  <a:pos x="208" y="267"/>
                </a:cxn>
                <a:cxn ang="0">
                  <a:pos x="224" y="264"/>
                </a:cxn>
                <a:cxn ang="0">
                  <a:pos x="212" y="72"/>
                </a:cxn>
                <a:cxn ang="0">
                  <a:pos x="137" y="0"/>
                </a:cxn>
                <a:cxn ang="0">
                  <a:pos x="92" y="0"/>
                </a:cxn>
                <a:cxn ang="0">
                  <a:pos x="20" y="72"/>
                </a:cxn>
                <a:cxn ang="0">
                  <a:pos x="0" y="260"/>
                </a:cxn>
                <a:cxn ang="0">
                  <a:pos x="16" y="265"/>
                </a:cxn>
                <a:cxn ang="0">
                  <a:pos x="34" y="259"/>
                </a:cxn>
              </a:cxnLst>
              <a:rect l="0" t="0" r="r" b="b"/>
              <a:pathLst>
                <a:path w="226" h="267">
                  <a:moveTo>
                    <a:pt x="34" y="259"/>
                  </a:moveTo>
                  <a:lnTo>
                    <a:pt x="43" y="100"/>
                  </a:lnTo>
                  <a:cubicBezTo>
                    <a:pt x="56" y="63"/>
                    <a:pt x="92" y="40"/>
                    <a:pt x="115" y="39"/>
                  </a:cubicBezTo>
                  <a:cubicBezTo>
                    <a:pt x="138" y="38"/>
                    <a:pt x="170" y="57"/>
                    <a:pt x="184" y="94"/>
                  </a:cubicBezTo>
                  <a:cubicBezTo>
                    <a:pt x="198" y="131"/>
                    <a:pt x="192" y="232"/>
                    <a:pt x="196" y="261"/>
                  </a:cubicBezTo>
                  <a:lnTo>
                    <a:pt x="208" y="267"/>
                  </a:lnTo>
                  <a:lnTo>
                    <a:pt x="224" y="264"/>
                  </a:lnTo>
                  <a:cubicBezTo>
                    <a:pt x="225" y="232"/>
                    <a:pt x="226" y="116"/>
                    <a:pt x="212" y="72"/>
                  </a:cubicBezTo>
                  <a:cubicBezTo>
                    <a:pt x="198" y="28"/>
                    <a:pt x="157" y="12"/>
                    <a:pt x="137" y="0"/>
                  </a:cubicBezTo>
                  <a:lnTo>
                    <a:pt x="92" y="0"/>
                  </a:lnTo>
                  <a:cubicBezTo>
                    <a:pt x="72" y="12"/>
                    <a:pt x="35" y="29"/>
                    <a:pt x="20" y="72"/>
                  </a:cubicBezTo>
                  <a:cubicBezTo>
                    <a:pt x="5" y="115"/>
                    <a:pt x="1" y="228"/>
                    <a:pt x="0" y="260"/>
                  </a:cubicBezTo>
                  <a:lnTo>
                    <a:pt x="16" y="265"/>
                  </a:lnTo>
                  <a:lnTo>
                    <a:pt x="34" y="259"/>
                  </a:lnTo>
                  <a:close/>
                </a:path>
              </a:pathLst>
            </a:custGeom>
            <a:solidFill>
              <a:srgbClr val="C0C0C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203" name="Line 123"/>
            <p:cNvSpPr>
              <a:spLocks noChangeShapeType="1"/>
            </p:cNvSpPr>
            <p:nvPr/>
          </p:nvSpPr>
          <p:spPr bwMode="gray">
            <a:xfrm>
              <a:off x="4426" y="3108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204" name="Line 124"/>
            <p:cNvSpPr>
              <a:spLocks noChangeShapeType="1"/>
            </p:cNvSpPr>
            <p:nvPr/>
          </p:nvSpPr>
          <p:spPr bwMode="gray">
            <a:xfrm>
              <a:off x="4426" y="3084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205" name="Line 125"/>
            <p:cNvSpPr>
              <a:spLocks noChangeShapeType="1"/>
            </p:cNvSpPr>
            <p:nvPr/>
          </p:nvSpPr>
          <p:spPr bwMode="gray">
            <a:xfrm>
              <a:off x="4426" y="315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206" name="Line 126"/>
            <p:cNvSpPr>
              <a:spLocks noChangeShapeType="1"/>
            </p:cNvSpPr>
            <p:nvPr/>
          </p:nvSpPr>
          <p:spPr bwMode="gray">
            <a:xfrm>
              <a:off x="4426" y="312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207" name="Line 127"/>
            <p:cNvSpPr>
              <a:spLocks noChangeShapeType="1"/>
            </p:cNvSpPr>
            <p:nvPr/>
          </p:nvSpPr>
          <p:spPr bwMode="gray">
            <a:xfrm>
              <a:off x="4426" y="319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208" name="Line 128"/>
            <p:cNvSpPr>
              <a:spLocks noChangeShapeType="1"/>
            </p:cNvSpPr>
            <p:nvPr/>
          </p:nvSpPr>
          <p:spPr bwMode="gray">
            <a:xfrm>
              <a:off x="4426" y="317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209" name="Line 129"/>
            <p:cNvSpPr>
              <a:spLocks noChangeShapeType="1"/>
            </p:cNvSpPr>
            <p:nvPr/>
          </p:nvSpPr>
          <p:spPr bwMode="gray">
            <a:xfrm>
              <a:off x="4426" y="323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210" name="Line 130"/>
            <p:cNvSpPr>
              <a:spLocks noChangeShapeType="1"/>
            </p:cNvSpPr>
            <p:nvPr/>
          </p:nvSpPr>
          <p:spPr bwMode="gray">
            <a:xfrm>
              <a:off x="4426" y="321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211" name="Line 131"/>
            <p:cNvSpPr>
              <a:spLocks noChangeShapeType="1"/>
            </p:cNvSpPr>
            <p:nvPr/>
          </p:nvSpPr>
          <p:spPr bwMode="gray">
            <a:xfrm>
              <a:off x="4426" y="325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212" name="Line 132"/>
            <p:cNvSpPr>
              <a:spLocks noChangeShapeType="1"/>
            </p:cNvSpPr>
            <p:nvPr/>
          </p:nvSpPr>
          <p:spPr bwMode="gray">
            <a:xfrm>
              <a:off x="4426" y="327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213" name="Line 133"/>
            <p:cNvSpPr>
              <a:spLocks noChangeShapeType="1"/>
            </p:cNvSpPr>
            <p:nvPr/>
          </p:nvSpPr>
          <p:spPr bwMode="gray">
            <a:xfrm flipV="1">
              <a:off x="4702" y="303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214" name="Line 134"/>
            <p:cNvSpPr>
              <a:spLocks noChangeShapeType="1"/>
            </p:cNvSpPr>
            <p:nvPr/>
          </p:nvSpPr>
          <p:spPr bwMode="gray">
            <a:xfrm flipV="1">
              <a:off x="4702" y="30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215" name="Line 135"/>
            <p:cNvSpPr>
              <a:spLocks noChangeShapeType="1"/>
            </p:cNvSpPr>
            <p:nvPr/>
          </p:nvSpPr>
          <p:spPr bwMode="gray">
            <a:xfrm flipV="1">
              <a:off x="4702" y="308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216" name="Line 136"/>
            <p:cNvSpPr>
              <a:spLocks noChangeShapeType="1"/>
            </p:cNvSpPr>
            <p:nvPr/>
          </p:nvSpPr>
          <p:spPr bwMode="gray">
            <a:xfrm flipV="1">
              <a:off x="4702" y="310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217" name="Line 137"/>
            <p:cNvSpPr>
              <a:spLocks noChangeShapeType="1"/>
            </p:cNvSpPr>
            <p:nvPr/>
          </p:nvSpPr>
          <p:spPr bwMode="gray">
            <a:xfrm flipV="1">
              <a:off x="4702" y="3123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218" name="Line 138"/>
            <p:cNvSpPr>
              <a:spLocks noChangeShapeType="1"/>
            </p:cNvSpPr>
            <p:nvPr/>
          </p:nvSpPr>
          <p:spPr bwMode="gray">
            <a:xfrm flipV="1">
              <a:off x="4702" y="314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219" name="Line 139"/>
            <p:cNvSpPr>
              <a:spLocks noChangeShapeType="1"/>
            </p:cNvSpPr>
            <p:nvPr/>
          </p:nvSpPr>
          <p:spPr bwMode="gray">
            <a:xfrm flipV="1">
              <a:off x="4702" y="316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220" name="Line 140"/>
            <p:cNvSpPr>
              <a:spLocks noChangeShapeType="1"/>
            </p:cNvSpPr>
            <p:nvPr/>
          </p:nvSpPr>
          <p:spPr bwMode="gray">
            <a:xfrm flipV="1">
              <a:off x="4702" y="3191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221" name="Line 141"/>
            <p:cNvSpPr>
              <a:spLocks noChangeShapeType="1"/>
            </p:cNvSpPr>
            <p:nvPr/>
          </p:nvSpPr>
          <p:spPr bwMode="gray">
            <a:xfrm flipV="1">
              <a:off x="4702" y="320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86222" name="Line 142"/>
            <p:cNvSpPr>
              <a:spLocks noChangeShapeType="1"/>
            </p:cNvSpPr>
            <p:nvPr/>
          </p:nvSpPr>
          <p:spPr bwMode="gray">
            <a:xfrm flipV="1">
              <a:off x="4702" y="3223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Encapsulation de la synchronisation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éviter l’inconvénient de code synchronisé pour le client même lorsque cela n’est pas nécessaire</a:t>
            </a:r>
          </a:p>
          <a:p>
            <a:pPr lvl="1"/>
            <a:r>
              <a:rPr lang="fr-FR" dirty="0"/>
              <a:t>Créez une classe qui encapsule la </a:t>
            </a:r>
            <a:r>
              <a:rPr lang="fr-FR" i="1" dirty="0">
                <a:latin typeface="Century Schoolbook" pitchFamily="18" charset="0"/>
              </a:rPr>
              <a:t>synchronisation</a:t>
            </a:r>
            <a:r>
              <a:rPr lang="fr-FR" dirty="0"/>
              <a:t> de </a:t>
            </a:r>
            <a:r>
              <a:rPr lang="fr-FR" dirty="0" err="1">
                <a:solidFill>
                  <a:schemeClr val="tx1"/>
                </a:solidFill>
                <a:latin typeface="Courier New" pitchFamily="49" charset="0"/>
              </a:rPr>
              <a:t>Account</a:t>
            </a:r>
            <a:endParaRPr lang="fr-FR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88170" name="Text Box 42"/>
          <p:cNvSpPr txBox="1">
            <a:spLocks noChangeArrowheads="1"/>
          </p:cNvSpPr>
          <p:nvPr/>
        </p:nvSpPr>
        <p:spPr bwMode="gray">
          <a:xfrm>
            <a:off x="1112838" y="4429742"/>
            <a:ext cx="6919912" cy="1816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noProof="1"/>
              <a:t> </a:t>
            </a:r>
            <a:r>
              <a:rPr lang="fr-FR" sz="1600" noProof="1">
                <a:latin typeface="Courier New" pitchFamily="49" charset="0"/>
              </a:rPr>
              <a:t>public class SynchronizedAccount implements Account {</a:t>
            </a:r>
          </a:p>
          <a:p>
            <a:r>
              <a:rPr lang="fr-FR" sz="1600" noProof="1">
                <a:latin typeface="Courier New" pitchFamily="49" charset="0"/>
              </a:rPr>
              <a:t>   private Account account; // init par le constructeur</a:t>
            </a:r>
          </a:p>
          <a:p>
            <a:r>
              <a:rPr lang="fr-FR" sz="1600" noProof="1">
                <a:latin typeface="Courier New" pitchFamily="49" charset="0"/>
              </a:rPr>
              <a:t>   …</a:t>
            </a:r>
          </a:p>
          <a:p>
            <a:r>
              <a:rPr lang="fr-FR" sz="1600" noProof="1">
                <a:latin typeface="Courier New" pitchFamily="49" charset="0"/>
              </a:rPr>
              <a:t>   public </a:t>
            </a:r>
            <a:r>
              <a:rPr lang="fr-FR" sz="1600" b="1" noProof="1">
                <a:latin typeface="Courier New" pitchFamily="49" charset="0"/>
              </a:rPr>
              <a:t>synchronized</a:t>
            </a:r>
            <a:r>
              <a:rPr lang="fr-FR" sz="1600" noProof="1">
                <a:latin typeface="Courier New" pitchFamily="49" charset="0"/>
              </a:rPr>
              <a:t> void withdraw(int amount) {</a:t>
            </a:r>
          </a:p>
          <a:p>
            <a:r>
              <a:rPr lang="fr-FR" sz="1600" noProof="1">
                <a:latin typeface="Courier New" pitchFamily="49" charset="0"/>
              </a:rPr>
              <a:t>       account.withdraw(amount);</a:t>
            </a:r>
          </a:p>
          <a:p>
            <a:r>
              <a:rPr lang="fr-FR" sz="1600" noProof="1">
                <a:latin typeface="Courier New" pitchFamily="49" charset="0"/>
              </a:rPr>
              <a:t>   }</a:t>
            </a:r>
          </a:p>
          <a:p>
            <a:r>
              <a:rPr lang="fr-FR" sz="1600" noProof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 des verrous multiples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01750"/>
            <a:ext cx="8599488" cy="3667125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Un </a:t>
            </a:r>
            <a:r>
              <a:rPr lang="fr-FR" i="1" dirty="0" err="1">
                <a:latin typeface="Century Schoolbook" pitchFamily="18" charset="0"/>
              </a:rPr>
              <a:t>interblocage</a:t>
            </a:r>
            <a:r>
              <a:rPr lang="fr-FR" i="1" dirty="0">
                <a:latin typeface="Century Schoolbook" pitchFamily="18" charset="0"/>
              </a:rPr>
              <a:t> </a:t>
            </a:r>
            <a:r>
              <a:rPr lang="fr-FR" dirty="0">
                <a:cs typeface="Arial" charset="0"/>
              </a:rPr>
              <a:t>(</a:t>
            </a:r>
            <a:r>
              <a:rPr lang="fr-FR" i="1" dirty="0">
                <a:latin typeface="Century Schoolbook" pitchFamily="18" charset="0"/>
              </a:rPr>
              <a:t>étreinte fatale</a:t>
            </a:r>
            <a:r>
              <a:rPr lang="fr-FR" dirty="0">
                <a:cs typeface="Arial" charset="0"/>
              </a:rPr>
              <a:t>)</a:t>
            </a:r>
            <a:r>
              <a:rPr lang="fr-FR" i="1" dirty="0">
                <a:latin typeface="Century Schoolbook" pitchFamily="18" charset="0"/>
              </a:rPr>
              <a:t> </a:t>
            </a:r>
            <a:r>
              <a:rPr lang="fr-FR" dirty="0"/>
              <a:t>peut se produire si</a:t>
            </a:r>
          </a:p>
          <a:p>
            <a:pPr lvl="1"/>
            <a:r>
              <a:rPr lang="fr-FR" dirty="0"/>
              <a:t>Deux verrous sont acquis dans un ordre différent par deux threads différents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L’application </a:t>
            </a:r>
            <a:r>
              <a:rPr lang="fr-FR" dirty="0"/>
              <a:t>« coince »</a:t>
            </a:r>
          </a:p>
        </p:txBody>
      </p:sp>
      <p:sp>
        <p:nvSpPr>
          <p:cNvPr id="694276" name="Text Box 4"/>
          <p:cNvSpPr txBox="1">
            <a:spLocks noChangeArrowheads="1"/>
          </p:cNvSpPr>
          <p:nvPr/>
        </p:nvSpPr>
        <p:spPr bwMode="gray">
          <a:xfrm>
            <a:off x="417513" y="2135188"/>
            <a:ext cx="2906712" cy="13811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// quelque part</a:t>
            </a:r>
          </a:p>
          <a:p>
            <a:r>
              <a:rPr lang="en-US">
                <a:latin typeface="Courier New" pitchFamily="49" charset="0"/>
              </a:rPr>
              <a:t>synchronized(acct) {</a:t>
            </a:r>
          </a:p>
          <a:p>
            <a:r>
              <a:rPr lang="en-US">
                <a:latin typeface="Courier New" pitchFamily="49" charset="0"/>
              </a:rPr>
              <a:t>  synchronized(clerk) {</a:t>
            </a:r>
          </a:p>
          <a:p>
            <a:r>
              <a:rPr lang="en-US">
                <a:latin typeface="Courier New" pitchFamily="49" charset="0"/>
              </a:rPr>
              <a:t>     clerk.handle(acct);</a:t>
            </a:r>
          </a:p>
          <a:p>
            <a:r>
              <a:rPr lang="en-US">
                <a:latin typeface="Courier New" pitchFamily="49" charset="0"/>
              </a:rPr>
              <a:t>  }</a:t>
            </a:r>
          </a:p>
          <a:p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694277" name="Text Box 5"/>
          <p:cNvSpPr txBox="1">
            <a:spLocks noChangeArrowheads="1"/>
          </p:cNvSpPr>
          <p:nvPr/>
        </p:nvSpPr>
        <p:spPr bwMode="gray">
          <a:xfrm>
            <a:off x="1604963" y="3117850"/>
            <a:ext cx="2857500" cy="13811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// ailleurs</a:t>
            </a:r>
          </a:p>
          <a:p>
            <a:r>
              <a:rPr lang="en-US">
                <a:latin typeface="Courier New" pitchFamily="49" charset="0"/>
              </a:rPr>
              <a:t>synchronized(clerk) {</a:t>
            </a:r>
          </a:p>
          <a:p>
            <a:r>
              <a:rPr lang="en-US">
                <a:latin typeface="Courier New" pitchFamily="49" charset="0"/>
              </a:rPr>
              <a:t>  synchronized(acct) {</a:t>
            </a:r>
          </a:p>
          <a:p>
            <a:r>
              <a:rPr lang="en-US">
                <a:latin typeface="Courier New" pitchFamily="49" charset="0"/>
              </a:rPr>
              <a:t>     clerk.handle(acct);</a:t>
            </a:r>
          </a:p>
          <a:p>
            <a:r>
              <a:rPr lang="en-US">
                <a:latin typeface="Courier New" pitchFamily="49" charset="0"/>
              </a:rPr>
              <a:t>  }</a:t>
            </a:r>
          </a:p>
          <a:p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694278" name="AutoShape 6"/>
          <p:cNvSpPr>
            <a:spLocks noChangeArrowheads="1"/>
          </p:cNvSpPr>
          <p:nvPr/>
        </p:nvSpPr>
        <p:spPr bwMode="gray">
          <a:xfrm>
            <a:off x="1189038" y="3313113"/>
            <a:ext cx="381000" cy="3810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>
            <a:outerShdw dist="40161" dir="4293903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fr-FR"/>
          </a:p>
        </p:txBody>
      </p:sp>
      <p:grpSp>
        <p:nvGrpSpPr>
          <p:cNvPr id="694279" name="Group 7"/>
          <p:cNvGrpSpPr>
            <a:grpSpLocks/>
          </p:cNvGrpSpPr>
          <p:nvPr/>
        </p:nvGrpSpPr>
        <p:grpSpPr bwMode="gray">
          <a:xfrm>
            <a:off x="2711450" y="2362200"/>
            <a:ext cx="209550" cy="214313"/>
            <a:chOff x="5072" y="2714"/>
            <a:chExt cx="324" cy="518"/>
          </a:xfrm>
        </p:grpSpPr>
        <p:sp>
          <p:nvSpPr>
            <p:cNvPr id="694280" name="AutoShape 8"/>
            <p:cNvSpPr>
              <a:spLocks noChangeArrowheads="1"/>
            </p:cNvSpPr>
            <p:nvPr/>
          </p:nvSpPr>
          <p:spPr bwMode="gray">
            <a:xfrm>
              <a:off x="5072" y="2944"/>
              <a:ext cx="324" cy="288"/>
            </a:xfrm>
            <a:prstGeom prst="cube">
              <a:avLst>
                <a:gd name="adj" fmla="val 18056"/>
              </a:avLst>
            </a:prstGeom>
            <a:solidFill>
              <a:srgbClr val="C0C0C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4281" name="Freeform 9"/>
            <p:cNvSpPr>
              <a:spLocks/>
            </p:cNvSpPr>
            <p:nvPr/>
          </p:nvSpPr>
          <p:spPr bwMode="gray">
            <a:xfrm>
              <a:off x="5117" y="2714"/>
              <a:ext cx="226" cy="267"/>
            </a:xfrm>
            <a:custGeom>
              <a:avLst/>
              <a:gdLst/>
              <a:ahLst/>
              <a:cxnLst>
                <a:cxn ang="0">
                  <a:pos x="34" y="259"/>
                </a:cxn>
                <a:cxn ang="0">
                  <a:pos x="43" y="100"/>
                </a:cxn>
                <a:cxn ang="0">
                  <a:pos x="115" y="39"/>
                </a:cxn>
                <a:cxn ang="0">
                  <a:pos x="184" y="94"/>
                </a:cxn>
                <a:cxn ang="0">
                  <a:pos x="196" y="261"/>
                </a:cxn>
                <a:cxn ang="0">
                  <a:pos x="208" y="267"/>
                </a:cxn>
                <a:cxn ang="0">
                  <a:pos x="224" y="264"/>
                </a:cxn>
                <a:cxn ang="0">
                  <a:pos x="212" y="72"/>
                </a:cxn>
                <a:cxn ang="0">
                  <a:pos x="137" y="0"/>
                </a:cxn>
                <a:cxn ang="0">
                  <a:pos x="92" y="0"/>
                </a:cxn>
                <a:cxn ang="0">
                  <a:pos x="20" y="72"/>
                </a:cxn>
                <a:cxn ang="0">
                  <a:pos x="0" y="260"/>
                </a:cxn>
                <a:cxn ang="0">
                  <a:pos x="16" y="265"/>
                </a:cxn>
                <a:cxn ang="0">
                  <a:pos x="34" y="259"/>
                </a:cxn>
              </a:cxnLst>
              <a:rect l="0" t="0" r="r" b="b"/>
              <a:pathLst>
                <a:path w="226" h="267">
                  <a:moveTo>
                    <a:pt x="34" y="259"/>
                  </a:moveTo>
                  <a:lnTo>
                    <a:pt x="43" y="100"/>
                  </a:lnTo>
                  <a:cubicBezTo>
                    <a:pt x="56" y="63"/>
                    <a:pt x="92" y="40"/>
                    <a:pt x="115" y="39"/>
                  </a:cubicBezTo>
                  <a:cubicBezTo>
                    <a:pt x="138" y="38"/>
                    <a:pt x="170" y="57"/>
                    <a:pt x="184" y="94"/>
                  </a:cubicBezTo>
                  <a:cubicBezTo>
                    <a:pt x="198" y="131"/>
                    <a:pt x="192" y="232"/>
                    <a:pt x="196" y="261"/>
                  </a:cubicBezTo>
                  <a:lnTo>
                    <a:pt x="208" y="267"/>
                  </a:lnTo>
                  <a:lnTo>
                    <a:pt x="224" y="264"/>
                  </a:lnTo>
                  <a:cubicBezTo>
                    <a:pt x="225" y="232"/>
                    <a:pt x="226" y="116"/>
                    <a:pt x="212" y="72"/>
                  </a:cubicBezTo>
                  <a:cubicBezTo>
                    <a:pt x="198" y="28"/>
                    <a:pt x="157" y="12"/>
                    <a:pt x="137" y="0"/>
                  </a:cubicBezTo>
                  <a:lnTo>
                    <a:pt x="92" y="0"/>
                  </a:lnTo>
                  <a:cubicBezTo>
                    <a:pt x="72" y="12"/>
                    <a:pt x="35" y="29"/>
                    <a:pt x="20" y="72"/>
                  </a:cubicBezTo>
                  <a:cubicBezTo>
                    <a:pt x="5" y="115"/>
                    <a:pt x="1" y="228"/>
                    <a:pt x="0" y="260"/>
                  </a:cubicBezTo>
                  <a:lnTo>
                    <a:pt x="16" y="265"/>
                  </a:lnTo>
                  <a:lnTo>
                    <a:pt x="34" y="259"/>
                  </a:lnTo>
                  <a:close/>
                </a:path>
              </a:pathLst>
            </a:custGeom>
            <a:solidFill>
              <a:srgbClr val="C0C0C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282" name="Line 10"/>
            <p:cNvSpPr>
              <a:spLocks noChangeShapeType="1"/>
            </p:cNvSpPr>
            <p:nvPr/>
          </p:nvSpPr>
          <p:spPr bwMode="gray">
            <a:xfrm>
              <a:off x="5072" y="3042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283" name="Line 11"/>
            <p:cNvSpPr>
              <a:spLocks noChangeShapeType="1"/>
            </p:cNvSpPr>
            <p:nvPr/>
          </p:nvSpPr>
          <p:spPr bwMode="gray">
            <a:xfrm>
              <a:off x="5072" y="3018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284" name="Line 12"/>
            <p:cNvSpPr>
              <a:spLocks noChangeShapeType="1"/>
            </p:cNvSpPr>
            <p:nvPr/>
          </p:nvSpPr>
          <p:spPr bwMode="gray">
            <a:xfrm>
              <a:off x="5072" y="308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285" name="Line 13"/>
            <p:cNvSpPr>
              <a:spLocks noChangeShapeType="1"/>
            </p:cNvSpPr>
            <p:nvPr/>
          </p:nvSpPr>
          <p:spPr bwMode="gray">
            <a:xfrm>
              <a:off x="5072" y="306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286" name="Line 14"/>
            <p:cNvSpPr>
              <a:spLocks noChangeShapeType="1"/>
            </p:cNvSpPr>
            <p:nvPr/>
          </p:nvSpPr>
          <p:spPr bwMode="gray">
            <a:xfrm>
              <a:off x="5072" y="312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287" name="Line 15"/>
            <p:cNvSpPr>
              <a:spLocks noChangeShapeType="1"/>
            </p:cNvSpPr>
            <p:nvPr/>
          </p:nvSpPr>
          <p:spPr bwMode="gray">
            <a:xfrm>
              <a:off x="5072" y="310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288" name="Line 16"/>
            <p:cNvSpPr>
              <a:spLocks noChangeShapeType="1"/>
            </p:cNvSpPr>
            <p:nvPr/>
          </p:nvSpPr>
          <p:spPr bwMode="gray">
            <a:xfrm>
              <a:off x="5072" y="317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289" name="Line 17"/>
            <p:cNvSpPr>
              <a:spLocks noChangeShapeType="1"/>
            </p:cNvSpPr>
            <p:nvPr/>
          </p:nvSpPr>
          <p:spPr bwMode="gray">
            <a:xfrm>
              <a:off x="5072" y="314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290" name="Line 18"/>
            <p:cNvSpPr>
              <a:spLocks noChangeShapeType="1"/>
            </p:cNvSpPr>
            <p:nvPr/>
          </p:nvSpPr>
          <p:spPr bwMode="gray">
            <a:xfrm>
              <a:off x="5072" y="319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291" name="Line 19"/>
            <p:cNvSpPr>
              <a:spLocks noChangeShapeType="1"/>
            </p:cNvSpPr>
            <p:nvPr/>
          </p:nvSpPr>
          <p:spPr bwMode="gray">
            <a:xfrm>
              <a:off x="5072" y="320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292" name="Line 20"/>
            <p:cNvSpPr>
              <a:spLocks noChangeShapeType="1"/>
            </p:cNvSpPr>
            <p:nvPr/>
          </p:nvSpPr>
          <p:spPr bwMode="gray">
            <a:xfrm flipV="1">
              <a:off x="5348" y="297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293" name="Line 21"/>
            <p:cNvSpPr>
              <a:spLocks noChangeShapeType="1"/>
            </p:cNvSpPr>
            <p:nvPr/>
          </p:nvSpPr>
          <p:spPr bwMode="gray">
            <a:xfrm flipV="1">
              <a:off x="5348" y="2991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294" name="Line 22"/>
            <p:cNvSpPr>
              <a:spLocks noChangeShapeType="1"/>
            </p:cNvSpPr>
            <p:nvPr/>
          </p:nvSpPr>
          <p:spPr bwMode="gray">
            <a:xfrm flipV="1">
              <a:off x="5348" y="301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295" name="Line 23"/>
            <p:cNvSpPr>
              <a:spLocks noChangeShapeType="1"/>
            </p:cNvSpPr>
            <p:nvPr/>
          </p:nvSpPr>
          <p:spPr bwMode="gray">
            <a:xfrm flipV="1">
              <a:off x="5348" y="3036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296" name="Line 24"/>
            <p:cNvSpPr>
              <a:spLocks noChangeShapeType="1"/>
            </p:cNvSpPr>
            <p:nvPr/>
          </p:nvSpPr>
          <p:spPr bwMode="gray">
            <a:xfrm flipV="1">
              <a:off x="5348" y="30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297" name="Line 25"/>
            <p:cNvSpPr>
              <a:spLocks noChangeShapeType="1"/>
            </p:cNvSpPr>
            <p:nvPr/>
          </p:nvSpPr>
          <p:spPr bwMode="gray">
            <a:xfrm flipV="1">
              <a:off x="5348" y="307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298" name="Line 26"/>
            <p:cNvSpPr>
              <a:spLocks noChangeShapeType="1"/>
            </p:cNvSpPr>
            <p:nvPr/>
          </p:nvSpPr>
          <p:spPr bwMode="gray">
            <a:xfrm flipV="1">
              <a:off x="5348" y="309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299" name="Line 27"/>
            <p:cNvSpPr>
              <a:spLocks noChangeShapeType="1"/>
            </p:cNvSpPr>
            <p:nvPr/>
          </p:nvSpPr>
          <p:spPr bwMode="gray">
            <a:xfrm flipV="1">
              <a:off x="5348" y="3125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00" name="Line 28"/>
            <p:cNvSpPr>
              <a:spLocks noChangeShapeType="1"/>
            </p:cNvSpPr>
            <p:nvPr/>
          </p:nvSpPr>
          <p:spPr bwMode="gray">
            <a:xfrm flipV="1">
              <a:off x="5348" y="314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01" name="Line 29"/>
            <p:cNvSpPr>
              <a:spLocks noChangeShapeType="1"/>
            </p:cNvSpPr>
            <p:nvPr/>
          </p:nvSpPr>
          <p:spPr bwMode="gray">
            <a:xfrm flipV="1">
              <a:off x="5348" y="31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694302" name="Group 30"/>
          <p:cNvGrpSpPr>
            <a:grpSpLocks/>
          </p:cNvGrpSpPr>
          <p:nvPr/>
        </p:nvGrpSpPr>
        <p:grpSpPr bwMode="gray">
          <a:xfrm>
            <a:off x="533400" y="3128963"/>
            <a:ext cx="285750" cy="282575"/>
            <a:chOff x="4279" y="2780"/>
            <a:chExt cx="471" cy="518"/>
          </a:xfrm>
        </p:grpSpPr>
        <p:sp>
          <p:nvSpPr>
            <p:cNvPr id="694303" name="AutoShape 31"/>
            <p:cNvSpPr>
              <a:spLocks noChangeArrowheads="1"/>
            </p:cNvSpPr>
            <p:nvPr/>
          </p:nvSpPr>
          <p:spPr bwMode="gray">
            <a:xfrm>
              <a:off x="4426" y="3010"/>
              <a:ext cx="324" cy="288"/>
            </a:xfrm>
            <a:prstGeom prst="cube">
              <a:avLst>
                <a:gd name="adj" fmla="val 18056"/>
              </a:avLst>
            </a:prstGeom>
            <a:solidFill>
              <a:srgbClr val="C0C0C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4304" name="Freeform 32"/>
            <p:cNvSpPr>
              <a:spLocks/>
            </p:cNvSpPr>
            <p:nvPr/>
          </p:nvSpPr>
          <p:spPr bwMode="gray">
            <a:xfrm>
              <a:off x="4279" y="2780"/>
              <a:ext cx="226" cy="267"/>
            </a:xfrm>
            <a:custGeom>
              <a:avLst/>
              <a:gdLst/>
              <a:ahLst/>
              <a:cxnLst>
                <a:cxn ang="0">
                  <a:pos x="34" y="259"/>
                </a:cxn>
                <a:cxn ang="0">
                  <a:pos x="43" y="100"/>
                </a:cxn>
                <a:cxn ang="0">
                  <a:pos x="115" y="39"/>
                </a:cxn>
                <a:cxn ang="0">
                  <a:pos x="184" y="94"/>
                </a:cxn>
                <a:cxn ang="0">
                  <a:pos x="196" y="261"/>
                </a:cxn>
                <a:cxn ang="0">
                  <a:pos x="208" y="267"/>
                </a:cxn>
                <a:cxn ang="0">
                  <a:pos x="224" y="264"/>
                </a:cxn>
                <a:cxn ang="0">
                  <a:pos x="212" y="72"/>
                </a:cxn>
                <a:cxn ang="0">
                  <a:pos x="137" y="0"/>
                </a:cxn>
                <a:cxn ang="0">
                  <a:pos x="92" y="0"/>
                </a:cxn>
                <a:cxn ang="0">
                  <a:pos x="20" y="72"/>
                </a:cxn>
                <a:cxn ang="0">
                  <a:pos x="0" y="260"/>
                </a:cxn>
                <a:cxn ang="0">
                  <a:pos x="16" y="265"/>
                </a:cxn>
                <a:cxn ang="0">
                  <a:pos x="34" y="259"/>
                </a:cxn>
              </a:cxnLst>
              <a:rect l="0" t="0" r="r" b="b"/>
              <a:pathLst>
                <a:path w="226" h="267">
                  <a:moveTo>
                    <a:pt x="34" y="259"/>
                  </a:moveTo>
                  <a:lnTo>
                    <a:pt x="43" y="100"/>
                  </a:lnTo>
                  <a:cubicBezTo>
                    <a:pt x="56" y="63"/>
                    <a:pt x="92" y="40"/>
                    <a:pt x="115" y="39"/>
                  </a:cubicBezTo>
                  <a:cubicBezTo>
                    <a:pt x="138" y="38"/>
                    <a:pt x="170" y="57"/>
                    <a:pt x="184" y="94"/>
                  </a:cubicBezTo>
                  <a:cubicBezTo>
                    <a:pt x="198" y="131"/>
                    <a:pt x="192" y="232"/>
                    <a:pt x="196" y="261"/>
                  </a:cubicBezTo>
                  <a:lnTo>
                    <a:pt x="208" y="267"/>
                  </a:lnTo>
                  <a:lnTo>
                    <a:pt x="224" y="264"/>
                  </a:lnTo>
                  <a:cubicBezTo>
                    <a:pt x="225" y="232"/>
                    <a:pt x="226" y="116"/>
                    <a:pt x="212" y="72"/>
                  </a:cubicBezTo>
                  <a:cubicBezTo>
                    <a:pt x="198" y="28"/>
                    <a:pt x="157" y="12"/>
                    <a:pt x="137" y="0"/>
                  </a:cubicBezTo>
                  <a:lnTo>
                    <a:pt x="92" y="0"/>
                  </a:lnTo>
                  <a:cubicBezTo>
                    <a:pt x="72" y="12"/>
                    <a:pt x="35" y="29"/>
                    <a:pt x="20" y="72"/>
                  </a:cubicBezTo>
                  <a:cubicBezTo>
                    <a:pt x="5" y="115"/>
                    <a:pt x="1" y="228"/>
                    <a:pt x="0" y="260"/>
                  </a:cubicBezTo>
                  <a:lnTo>
                    <a:pt x="16" y="265"/>
                  </a:lnTo>
                  <a:lnTo>
                    <a:pt x="34" y="259"/>
                  </a:lnTo>
                  <a:close/>
                </a:path>
              </a:pathLst>
            </a:custGeom>
            <a:solidFill>
              <a:srgbClr val="C0C0C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05" name="Line 33"/>
            <p:cNvSpPr>
              <a:spLocks noChangeShapeType="1"/>
            </p:cNvSpPr>
            <p:nvPr/>
          </p:nvSpPr>
          <p:spPr bwMode="gray">
            <a:xfrm>
              <a:off x="4426" y="3108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06" name="Line 34"/>
            <p:cNvSpPr>
              <a:spLocks noChangeShapeType="1"/>
            </p:cNvSpPr>
            <p:nvPr/>
          </p:nvSpPr>
          <p:spPr bwMode="gray">
            <a:xfrm>
              <a:off x="4426" y="3084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07" name="Line 35"/>
            <p:cNvSpPr>
              <a:spLocks noChangeShapeType="1"/>
            </p:cNvSpPr>
            <p:nvPr/>
          </p:nvSpPr>
          <p:spPr bwMode="gray">
            <a:xfrm>
              <a:off x="4426" y="315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08" name="Line 36"/>
            <p:cNvSpPr>
              <a:spLocks noChangeShapeType="1"/>
            </p:cNvSpPr>
            <p:nvPr/>
          </p:nvSpPr>
          <p:spPr bwMode="gray">
            <a:xfrm>
              <a:off x="4426" y="312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09" name="Line 37"/>
            <p:cNvSpPr>
              <a:spLocks noChangeShapeType="1"/>
            </p:cNvSpPr>
            <p:nvPr/>
          </p:nvSpPr>
          <p:spPr bwMode="gray">
            <a:xfrm>
              <a:off x="4426" y="319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10" name="Line 38"/>
            <p:cNvSpPr>
              <a:spLocks noChangeShapeType="1"/>
            </p:cNvSpPr>
            <p:nvPr/>
          </p:nvSpPr>
          <p:spPr bwMode="gray">
            <a:xfrm>
              <a:off x="4426" y="317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11" name="Line 39"/>
            <p:cNvSpPr>
              <a:spLocks noChangeShapeType="1"/>
            </p:cNvSpPr>
            <p:nvPr/>
          </p:nvSpPr>
          <p:spPr bwMode="gray">
            <a:xfrm>
              <a:off x="4426" y="323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12" name="Line 40"/>
            <p:cNvSpPr>
              <a:spLocks noChangeShapeType="1"/>
            </p:cNvSpPr>
            <p:nvPr/>
          </p:nvSpPr>
          <p:spPr bwMode="gray">
            <a:xfrm>
              <a:off x="4426" y="321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13" name="Line 41"/>
            <p:cNvSpPr>
              <a:spLocks noChangeShapeType="1"/>
            </p:cNvSpPr>
            <p:nvPr/>
          </p:nvSpPr>
          <p:spPr bwMode="gray">
            <a:xfrm>
              <a:off x="4426" y="325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14" name="Line 42"/>
            <p:cNvSpPr>
              <a:spLocks noChangeShapeType="1"/>
            </p:cNvSpPr>
            <p:nvPr/>
          </p:nvSpPr>
          <p:spPr bwMode="gray">
            <a:xfrm>
              <a:off x="4426" y="327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15" name="Line 43"/>
            <p:cNvSpPr>
              <a:spLocks noChangeShapeType="1"/>
            </p:cNvSpPr>
            <p:nvPr/>
          </p:nvSpPr>
          <p:spPr bwMode="gray">
            <a:xfrm flipV="1">
              <a:off x="4702" y="303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16" name="Line 44"/>
            <p:cNvSpPr>
              <a:spLocks noChangeShapeType="1"/>
            </p:cNvSpPr>
            <p:nvPr/>
          </p:nvSpPr>
          <p:spPr bwMode="gray">
            <a:xfrm flipV="1">
              <a:off x="4702" y="30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17" name="Line 45"/>
            <p:cNvSpPr>
              <a:spLocks noChangeShapeType="1"/>
            </p:cNvSpPr>
            <p:nvPr/>
          </p:nvSpPr>
          <p:spPr bwMode="gray">
            <a:xfrm flipV="1">
              <a:off x="4702" y="308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18" name="Line 46"/>
            <p:cNvSpPr>
              <a:spLocks noChangeShapeType="1"/>
            </p:cNvSpPr>
            <p:nvPr/>
          </p:nvSpPr>
          <p:spPr bwMode="gray">
            <a:xfrm flipV="1">
              <a:off x="4702" y="310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19" name="Line 47"/>
            <p:cNvSpPr>
              <a:spLocks noChangeShapeType="1"/>
            </p:cNvSpPr>
            <p:nvPr/>
          </p:nvSpPr>
          <p:spPr bwMode="gray">
            <a:xfrm flipV="1">
              <a:off x="4702" y="3123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20" name="Line 48"/>
            <p:cNvSpPr>
              <a:spLocks noChangeShapeType="1"/>
            </p:cNvSpPr>
            <p:nvPr/>
          </p:nvSpPr>
          <p:spPr bwMode="gray">
            <a:xfrm flipV="1">
              <a:off x="4702" y="314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21" name="Line 49"/>
            <p:cNvSpPr>
              <a:spLocks noChangeShapeType="1"/>
            </p:cNvSpPr>
            <p:nvPr/>
          </p:nvSpPr>
          <p:spPr bwMode="gray">
            <a:xfrm flipV="1">
              <a:off x="4702" y="316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22" name="Line 50"/>
            <p:cNvSpPr>
              <a:spLocks noChangeShapeType="1"/>
            </p:cNvSpPr>
            <p:nvPr/>
          </p:nvSpPr>
          <p:spPr bwMode="gray">
            <a:xfrm flipV="1">
              <a:off x="4702" y="3191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23" name="Line 51"/>
            <p:cNvSpPr>
              <a:spLocks noChangeShapeType="1"/>
            </p:cNvSpPr>
            <p:nvPr/>
          </p:nvSpPr>
          <p:spPr bwMode="gray">
            <a:xfrm flipV="1">
              <a:off x="4702" y="320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24" name="Line 52"/>
            <p:cNvSpPr>
              <a:spLocks noChangeShapeType="1"/>
            </p:cNvSpPr>
            <p:nvPr/>
          </p:nvSpPr>
          <p:spPr bwMode="gray">
            <a:xfrm flipV="1">
              <a:off x="4702" y="3223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694325" name="Group 53"/>
          <p:cNvGrpSpPr>
            <a:grpSpLocks/>
          </p:cNvGrpSpPr>
          <p:nvPr/>
        </p:nvGrpSpPr>
        <p:grpSpPr bwMode="gray">
          <a:xfrm>
            <a:off x="3022600" y="2582863"/>
            <a:ext cx="209550" cy="214312"/>
            <a:chOff x="5072" y="2714"/>
            <a:chExt cx="324" cy="518"/>
          </a:xfrm>
        </p:grpSpPr>
        <p:sp>
          <p:nvSpPr>
            <p:cNvPr id="694326" name="AutoShape 54"/>
            <p:cNvSpPr>
              <a:spLocks noChangeArrowheads="1"/>
            </p:cNvSpPr>
            <p:nvPr/>
          </p:nvSpPr>
          <p:spPr bwMode="gray">
            <a:xfrm>
              <a:off x="5072" y="2944"/>
              <a:ext cx="324" cy="288"/>
            </a:xfrm>
            <a:prstGeom prst="cube">
              <a:avLst>
                <a:gd name="adj" fmla="val 18056"/>
              </a:avLst>
            </a:prstGeom>
            <a:solidFill>
              <a:srgbClr val="C0C0C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4327" name="Freeform 55"/>
            <p:cNvSpPr>
              <a:spLocks/>
            </p:cNvSpPr>
            <p:nvPr/>
          </p:nvSpPr>
          <p:spPr bwMode="gray">
            <a:xfrm>
              <a:off x="5117" y="2714"/>
              <a:ext cx="226" cy="267"/>
            </a:xfrm>
            <a:custGeom>
              <a:avLst/>
              <a:gdLst/>
              <a:ahLst/>
              <a:cxnLst>
                <a:cxn ang="0">
                  <a:pos x="34" y="259"/>
                </a:cxn>
                <a:cxn ang="0">
                  <a:pos x="43" y="100"/>
                </a:cxn>
                <a:cxn ang="0">
                  <a:pos x="115" y="39"/>
                </a:cxn>
                <a:cxn ang="0">
                  <a:pos x="184" y="94"/>
                </a:cxn>
                <a:cxn ang="0">
                  <a:pos x="196" y="261"/>
                </a:cxn>
                <a:cxn ang="0">
                  <a:pos x="208" y="267"/>
                </a:cxn>
                <a:cxn ang="0">
                  <a:pos x="224" y="264"/>
                </a:cxn>
                <a:cxn ang="0">
                  <a:pos x="212" y="72"/>
                </a:cxn>
                <a:cxn ang="0">
                  <a:pos x="137" y="0"/>
                </a:cxn>
                <a:cxn ang="0">
                  <a:pos x="92" y="0"/>
                </a:cxn>
                <a:cxn ang="0">
                  <a:pos x="20" y="72"/>
                </a:cxn>
                <a:cxn ang="0">
                  <a:pos x="0" y="260"/>
                </a:cxn>
                <a:cxn ang="0">
                  <a:pos x="16" y="265"/>
                </a:cxn>
                <a:cxn ang="0">
                  <a:pos x="34" y="259"/>
                </a:cxn>
              </a:cxnLst>
              <a:rect l="0" t="0" r="r" b="b"/>
              <a:pathLst>
                <a:path w="226" h="267">
                  <a:moveTo>
                    <a:pt x="34" y="259"/>
                  </a:moveTo>
                  <a:lnTo>
                    <a:pt x="43" y="100"/>
                  </a:lnTo>
                  <a:cubicBezTo>
                    <a:pt x="56" y="63"/>
                    <a:pt x="92" y="40"/>
                    <a:pt x="115" y="39"/>
                  </a:cubicBezTo>
                  <a:cubicBezTo>
                    <a:pt x="138" y="38"/>
                    <a:pt x="170" y="57"/>
                    <a:pt x="184" y="94"/>
                  </a:cubicBezTo>
                  <a:cubicBezTo>
                    <a:pt x="198" y="131"/>
                    <a:pt x="192" y="232"/>
                    <a:pt x="196" y="261"/>
                  </a:cubicBezTo>
                  <a:lnTo>
                    <a:pt x="208" y="267"/>
                  </a:lnTo>
                  <a:lnTo>
                    <a:pt x="224" y="264"/>
                  </a:lnTo>
                  <a:cubicBezTo>
                    <a:pt x="225" y="232"/>
                    <a:pt x="226" y="116"/>
                    <a:pt x="212" y="72"/>
                  </a:cubicBezTo>
                  <a:cubicBezTo>
                    <a:pt x="198" y="28"/>
                    <a:pt x="157" y="12"/>
                    <a:pt x="137" y="0"/>
                  </a:cubicBezTo>
                  <a:lnTo>
                    <a:pt x="92" y="0"/>
                  </a:lnTo>
                  <a:cubicBezTo>
                    <a:pt x="72" y="12"/>
                    <a:pt x="35" y="29"/>
                    <a:pt x="20" y="72"/>
                  </a:cubicBezTo>
                  <a:cubicBezTo>
                    <a:pt x="5" y="115"/>
                    <a:pt x="1" y="228"/>
                    <a:pt x="0" y="260"/>
                  </a:cubicBezTo>
                  <a:lnTo>
                    <a:pt x="16" y="265"/>
                  </a:lnTo>
                  <a:lnTo>
                    <a:pt x="34" y="259"/>
                  </a:lnTo>
                  <a:close/>
                </a:path>
              </a:pathLst>
            </a:custGeom>
            <a:solidFill>
              <a:srgbClr val="C0C0C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28" name="Line 56"/>
            <p:cNvSpPr>
              <a:spLocks noChangeShapeType="1"/>
            </p:cNvSpPr>
            <p:nvPr/>
          </p:nvSpPr>
          <p:spPr bwMode="gray">
            <a:xfrm>
              <a:off x="5072" y="3042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29" name="Line 57"/>
            <p:cNvSpPr>
              <a:spLocks noChangeShapeType="1"/>
            </p:cNvSpPr>
            <p:nvPr/>
          </p:nvSpPr>
          <p:spPr bwMode="gray">
            <a:xfrm>
              <a:off x="5072" y="3018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30" name="Line 58"/>
            <p:cNvSpPr>
              <a:spLocks noChangeShapeType="1"/>
            </p:cNvSpPr>
            <p:nvPr/>
          </p:nvSpPr>
          <p:spPr bwMode="gray">
            <a:xfrm>
              <a:off x="5072" y="308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31" name="Line 59"/>
            <p:cNvSpPr>
              <a:spLocks noChangeShapeType="1"/>
            </p:cNvSpPr>
            <p:nvPr/>
          </p:nvSpPr>
          <p:spPr bwMode="gray">
            <a:xfrm>
              <a:off x="5072" y="306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32" name="Line 60"/>
            <p:cNvSpPr>
              <a:spLocks noChangeShapeType="1"/>
            </p:cNvSpPr>
            <p:nvPr/>
          </p:nvSpPr>
          <p:spPr bwMode="gray">
            <a:xfrm>
              <a:off x="5072" y="312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33" name="Line 61"/>
            <p:cNvSpPr>
              <a:spLocks noChangeShapeType="1"/>
            </p:cNvSpPr>
            <p:nvPr/>
          </p:nvSpPr>
          <p:spPr bwMode="gray">
            <a:xfrm>
              <a:off x="5072" y="310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34" name="Line 62"/>
            <p:cNvSpPr>
              <a:spLocks noChangeShapeType="1"/>
            </p:cNvSpPr>
            <p:nvPr/>
          </p:nvSpPr>
          <p:spPr bwMode="gray">
            <a:xfrm>
              <a:off x="5072" y="317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35" name="Line 63"/>
            <p:cNvSpPr>
              <a:spLocks noChangeShapeType="1"/>
            </p:cNvSpPr>
            <p:nvPr/>
          </p:nvSpPr>
          <p:spPr bwMode="gray">
            <a:xfrm>
              <a:off x="5072" y="314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36" name="Line 64"/>
            <p:cNvSpPr>
              <a:spLocks noChangeShapeType="1"/>
            </p:cNvSpPr>
            <p:nvPr/>
          </p:nvSpPr>
          <p:spPr bwMode="gray">
            <a:xfrm>
              <a:off x="5072" y="319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37" name="Line 65"/>
            <p:cNvSpPr>
              <a:spLocks noChangeShapeType="1"/>
            </p:cNvSpPr>
            <p:nvPr/>
          </p:nvSpPr>
          <p:spPr bwMode="gray">
            <a:xfrm>
              <a:off x="5072" y="320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38" name="Line 66"/>
            <p:cNvSpPr>
              <a:spLocks noChangeShapeType="1"/>
            </p:cNvSpPr>
            <p:nvPr/>
          </p:nvSpPr>
          <p:spPr bwMode="gray">
            <a:xfrm flipV="1">
              <a:off x="5348" y="297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39" name="Line 67"/>
            <p:cNvSpPr>
              <a:spLocks noChangeShapeType="1"/>
            </p:cNvSpPr>
            <p:nvPr/>
          </p:nvSpPr>
          <p:spPr bwMode="gray">
            <a:xfrm flipV="1">
              <a:off x="5348" y="2991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40" name="Line 68"/>
            <p:cNvSpPr>
              <a:spLocks noChangeShapeType="1"/>
            </p:cNvSpPr>
            <p:nvPr/>
          </p:nvSpPr>
          <p:spPr bwMode="gray">
            <a:xfrm flipV="1">
              <a:off x="5348" y="301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41" name="Line 69"/>
            <p:cNvSpPr>
              <a:spLocks noChangeShapeType="1"/>
            </p:cNvSpPr>
            <p:nvPr/>
          </p:nvSpPr>
          <p:spPr bwMode="gray">
            <a:xfrm flipV="1">
              <a:off x="5348" y="3036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42" name="Line 70"/>
            <p:cNvSpPr>
              <a:spLocks noChangeShapeType="1"/>
            </p:cNvSpPr>
            <p:nvPr/>
          </p:nvSpPr>
          <p:spPr bwMode="gray">
            <a:xfrm flipV="1">
              <a:off x="5348" y="30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43" name="Line 71"/>
            <p:cNvSpPr>
              <a:spLocks noChangeShapeType="1"/>
            </p:cNvSpPr>
            <p:nvPr/>
          </p:nvSpPr>
          <p:spPr bwMode="gray">
            <a:xfrm flipV="1">
              <a:off x="5348" y="307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44" name="Line 72"/>
            <p:cNvSpPr>
              <a:spLocks noChangeShapeType="1"/>
            </p:cNvSpPr>
            <p:nvPr/>
          </p:nvSpPr>
          <p:spPr bwMode="gray">
            <a:xfrm flipV="1">
              <a:off x="5348" y="309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45" name="Line 73"/>
            <p:cNvSpPr>
              <a:spLocks noChangeShapeType="1"/>
            </p:cNvSpPr>
            <p:nvPr/>
          </p:nvSpPr>
          <p:spPr bwMode="gray">
            <a:xfrm flipV="1">
              <a:off x="5348" y="3125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46" name="Line 74"/>
            <p:cNvSpPr>
              <a:spLocks noChangeShapeType="1"/>
            </p:cNvSpPr>
            <p:nvPr/>
          </p:nvSpPr>
          <p:spPr bwMode="gray">
            <a:xfrm flipV="1">
              <a:off x="5348" y="314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47" name="Line 75"/>
            <p:cNvSpPr>
              <a:spLocks noChangeShapeType="1"/>
            </p:cNvSpPr>
            <p:nvPr/>
          </p:nvSpPr>
          <p:spPr bwMode="gray">
            <a:xfrm flipV="1">
              <a:off x="5348" y="31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694348" name="Group 76"/>
          <p:cNvGrpSpPr>
            <a:grpSpLocks/>
          </p:cNvGrpSpPr>
          <p:nvPr/>
        </p:nvGrpSpPr>
        <p:grpSpPr bwMode="gray">
          <a:xfrm>
            <a:off x="3987800" y="3349625"/>
            <a:ext cx="209550" cy="214313"/>
            <a:chOff x="5072" y="2714"/>
            <a:chExt cx="324" cy="518"/>
          </a:xfrm>
        </p:grpSpPr>
        <p:sp>
          <p:nvSpPr>
            <p:cNvPr id="694349" name="AutoShape 77"/>
            <p:cNvSpPr>
              <a:spLocks noChangeArrowheads="1"/>
            </p:cNvSpPr>
            <p:nvPr/>
          </p:nvSpPr>
          <p:spPr bwMode="gray">
            <a:xfrm>
              <a:off x="5072" y="2944"/>
              <a:ext cx="324" cy="288"/>
            </a:xfrm>
            <a:prstGeom prst="cube">
              <a:avLst>
                <a:gd name="adj" fmla="val 18056"/>
              </a:avLst>
            </a:prstGeom>
            <a:solidFill>
              <a:srgbClr val="C0C0C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4350" name="Freeform 78"/>
            <p:cNvSpPr>
              <a:spLocks/>
            </p:cNvSpPr>
            <p:nvPr/>
          </p:nvSpPr>
          <p:spPr bwMode="gray">
            <a:xfrm>
              <a:off x="5117" y="2714"/>
              <a:ext cx="226" cy="267"/>
            </a:xfrm>
            <a:custGeom>
              <a:avLst/>
              <a:gdLst/>
              <a:ahLst/>
              <a:cxnLst>
                <a:cxn ang="0">
                  <a:pos x="34" y="259"/>
                </a:cxn>
                <a:cxn ang="0">
                  <a:pos x="43" y="100"/>
                </a:cxn>
                <a:cxn ang="0">
                  <a:pos x="115" y="39"/>
                </a:cxn>
                <a:cxn ang="0">
                  <a:pos x="184" y="94"/>
                </a:cxn>
                <a:cxn ang="0">
                  <a:pos x="196" y="261"/>
                </a:cxn>
                <a:cxn ang="0">
                  <a:pos x="208" y="267"/>
                </a:cxn>
                <a:cxn ang="0">
                  <a:pos x="224" y="264"/>
                </a:cxn>
                <a:cxn ang="0">
                  <a:pos x="212" y="72"/>
                </a:cxn>
                <a:cxn ang="0">
                  <a:pos x="137" y="0"/>
                </a:cxn>
                <a:cxn ang="0">
                  <a:pos x="92" y="0"/>
                </a:cxn>
                <a:cxn ang="0">
                  <a:pos x="20" y="72"/>
                </a:cxn>
                <a:cxn ang="0">
                  <a:pos x="0" y="260"/>
                </a:cxn>
                <a:cxn ang="0">
                  <a:pos x="16" y="265"/>
                </a:cxn>
                <a:cxn ang="0">
                  <a:pos x="34" y="259"/>
                </a:cxn>
              </a:cxnLst>
              <a:rect l="0" t="0" r="r" b="b"/>
              <a:pathLst>
                <a:path w="226" h="267">
                  <a:moveTo>
                    <a:pt x="34" y="259"/>
                  </a:moveTo>
                  <a:lnTo>
                    <a:pt x="43" y="100"/>
                  </a:lnTo>
                  <a:cubicBezTo>
                    <a:pt x="56" y="63"/>
                    <a:pt x="92" y="40"/>
                    <a:pt x="115" y="39"/>
                  </a:cubicBezTo>
                  <a:cubicBezTo>
                    <a:pt x="138" y="38"/>
                    <a:pt x="170" y="57"/>
                    <a:pt x="184" y="94"/>
                  </a:cubicBezTo>
                  <a:cubicBezTo>
                    <a:pt x="198" y="131"/>
                    <a:pt x="192" y="232"/>
                    <a:pt x="196" y="261"/>
                  </a:cubicBezTo>
                  <a:lnTo>
                    <a:pt x="208" y="267"/>
                  </a:lnTo>
                  <a:lnTo>
                    <a:pt x="224" y="264"/>
                  </a:lnTo>
                  <a:cubicBezTo>
                    <a:pt x="225" y="232"/>
                    <a:pt x="226" y="116"/>
                    <a:pt x="212" y="72"/>
                  </a:cubicBezTo>
                  <a:cubicBezTo>
                    <a:pt x="198" y="28"/>
                    <a:pt x="157" y="12"/>
                    <a:pt x="137" y="0"/>
                  </a:cubicBezTo>
                  <a:lnTo>
                    <a:pt x="92" y="0"/>
                  </a:lnTo>
                  <a:cubicBezTo>
                    <a:pt x="72" y="12"/>
                    <a:pt x="35" y="29"/>
                    <a:pt x="20" y="72"/>
                  </a:cubicBezTo>
                  <a:cubicBezTo>
                    <a:pt x="5" y="115"/>
                    <a:pt x="1" y="228"/>
                    <a:pt x="0" y="260"/>
                  </a:cubicBezTo>
                  <a:lnTo>
                    <a:pt x="16" y="265"/>
                  </a:lnTo>
                  <a:lnTo>
                    <a:pt x="34" y="259"/>
                  </a:lnTo>
                  <a:close/>
                </a:path>
              </a:pathLst>
            </a:custGeom>
            <a:solidFill>
              <a:srgbClr val="C0C0C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51" name="Line 79"/>
            <p:cNvSpPr>
              <a:spLocks noChangeShapeType="1"/>
            </p:cNvSpPr>
            <p:nvPr/>
          </p:nvSpPr>
          <p:spPr bwMode="gray">
            <a:xfrm>
              <a:off x="5072" y="3042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52" name="Line 80"/>
            <p:cNvSpPr>
              <a:spLocks noChangeShapeType="1"/>
            </p:cNvSpPr>
            <p:nvPr/>
          </p:nvSpPr>
          <p:spPr bwMode="gray">
            <a:xfrm>
              <a:off x="5072" y="3018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53" name="Line 81"/>
            <p:cNvSpPr>
              <a:spLocks noChangeShapeType="1"/>
            </p:cNvSpPr>
            <p:nvPr/>
          </p:nvSpPr>
          <p:spPr bwMode="gray">
            <a:xfrm>
              <a:off x="5072" y="308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54" name="Line 82"/>
            <p:cNvSpPr>
              <a:spLocks noChangeShapeType="1"/>
            </p:cNvSpPr>
            <p:nvPr/>
          </p:nvSpPr>
          <p:spPr bwMode="gray">
            <a:xfrm>
              <a:off x="5072" y="306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55" name="Line 83"/>
            <p:cNvSpPr>
              <a:spLocks noChangeShapeType="1"/>
            </p:cNvSpPr>
            <p:nvPr/>
          </p:nvSpPr>
          <p:spPr bwMode="gray">
            <a:xfrm>
              <a:off x="5072" y="312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56" name="Line 84"/>
            <p:cNvSpPr>
              <a:spLocks noChangeShapeType="1"/>
            </p:cNvSpPr>
            <p:nvPr/>
          </p:nvSpPr>
          <p:spPr bwMode="gray">
            <a:xfrm>
              <a:off x="5072" y="310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57" name="Line 85"/>
            <p:cNvSpPr>
              <a:spLocks noChangeShapeType="1"/>
            </p:cNvSpPr>
            <p:nvPr/>
          </p:nvSpPr>
          <p:spPr bwMode="gray">
            <a:xfrm>
              <a:off x="5072" y="317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58" name="Line 86"/>
            <p:cNvSpPr>
              <a:spLocks noChangeShapeType="1"/>
            </p:cNvSpPr>
            <p:nvPr/>
          </p:nvSpPr>
          <p:spPr bwMode="gray">
            <a:xfrm>
              <a:off x="5072" y="314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59" name="Line 87"/>
            <p:cNvSpPr>
              <a:spLocks noChangeShapeType="1"/>
            </p:cNvSpPr>
            <p:nvPr/>
          </p:nvSpPr>
          <p:spPr bwMode="gray">
            <a:xfrm>
              <a:off x="5072" y="319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60" name="Line 88"/>
            <p:cNvSpPr>
              <a:spLocks noChangeShapeType="1"/>
            </p:cNvSpPr>
            <p:nvPr/>
          </p:nvSpPr>
          <p:spPr bwMode="gray">
            <a:xfrm>
              <a:off x="5072" y="320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61" name="Line 89"/>
            <p:cNvSpPr>
              <a:spLocks noChangeShapeType="1"/>
            </p:cNvSpPr>
            <p:nvPr/>
          </p:nvSpPr>
          <p:spPr bwMode="gray">
            <a:xfrm flipV="1">
              <a:off x="5348" y="297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62" name="Line 90"/>
            <p:cNvSpPr>
              <a:spLocks noChangeShapeType="1"/>
            </p:cNvSpPr>
            <p:nvPr/>
          </p:nvSpPr>
          <p:spPr bwMode="gray">
            <a:xfrm flipV="1">
              <a:off x="5348" y="2991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63" name="Line 91"/>
            <p:cNvSpPr>
              <a:spLocks noChangeShapeType="1"/>
            </p:cNvSpPr>
            <p:nvPr/>
          </p:nvSpPr>
          <p:spPr bwMode="gray">
            <a:xfrm flipV="1">
              <a:off x="5348" y="301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64" name="Line 92"/>
            <p:cNvSpPr>
              <a:spLocks noChangeShapeType="1"/>
            </p:cNvSpPr>
            <p:nvPr/>
          </p:nvSpPr>
          <p:spPr bwMode="gray">
            <a:xfrm flipV="1">
              <a:off x="5348" y="3036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65" name="Line 93"/>
            <p:cNvSpPr>
              <a:spLocks noChangeShapeType="1"/>
            </p:cNvSpPr>
            <p:nvPr/>
          </p:nvSpPr>
          <p:spPr bwMode="gray">
            <a:xfrm flipV="1">
              <a:off x="5348" y="30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66" name="Line 94"/>
            <p:cNvSpPr>
              <a:spLocks noChangeShapeType="1"/>
            </p:cNvSpPr>
            <p:nvPr/>
          </p:nvSpPr>
          <p:spPr bwMode="gray">
            <a:xfrm flipV="1">
              <a:off x="5348" y="307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67" name="Line 95"/>
            <p:cNvSpPr>
              <a:spLocks noChangeShapeType="1"/>
            </p:cNvSpPr>
            <p:nvPr/>
          </p:nvSpPr>
          <p:spPr bwMode="gray">
            <a:xfrm flipV="1">
              <a:off x="5348" y="309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68" name="Line 96"/>
            <p:cNvSpPr>
              <a:spLocks noChangeShapeType="1"/>
            </p:cNvSpPr>
            <p:nvPr/>
          </p:nvSpPr>
          <p:spPr bwMode="gray">
            <a:xfrm flipV="1">
              <a:off x="5348" y="3125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69" name="Line 97"/>
            <p:cNvSpPr>
              <a:spLocks noChangeShapeType="1"/>
            </p:cNvSpPr>
            <p:nvPr/>
          </p:nvSpPr>
          <p:spPr bwMode="gray">
            <a:xfrm flipV="1">
              <a:off x="5348" y="314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70" name="Line 98"/>
            <p:cNvSpPr>
              <a:spLocks noChangeShapeType="1"/>
            </p:cNvSpPr>
            <p:nvPr/>
          </p:nvSpPr>
          <p:spPr bwMode="gray">
            <a:xfrm flipV="1">
              <a:off x="5348" y="31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694371" name="Group 99"/>
          <p:cNvGrpSpPr>
            <a:grpSpLocks/>
          </p:cNvGrpSpPr>
          <p:nvPr/>
        </p:nvGrpSpPr>
        <p:grpSpPr bwMode="gray">
          <a:xfrm>
            <a:off x="4130675" y="3571875"/>
            <a:ext cx="209550" cy="214313"/>
            <a:chOff x="5072" y="2714"/>
            <a:chExt cx="324" cy="518"/>
          </a:xfrm>
        </p:grpSpPr>
        <p:sp>
          <p:nvSpPr>
            <p:cNvPr id="694372" name="AutoShape 100"/>
            <p:cNvSpPr>
              <a:spLocks noChangeArrowheads="1"/>
            </p:cNvSpPr>
            <p:nvPr/>
          </p:nvSpPr>
          <p:spPr bwMode="gray">
            <a:xfrm>
              <a:off x="5072" y="2944"/>
              <a:ext cx="324" cy="288"/>
            </a:xfrm>
            <a:prstGeom prst="cube">
              <a:avLst>
                <a:gd name="adj" fmla="val 18056"/>
              </a:avLst>
            </a:prstGeom>
            <a:solidFill>
              <a:srgbClr val="C0C0C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4373" name="Freeform 101"/>
            <p:cNvSpPr>
              <a:spLocks/>
            </p:cNvSpPr>
            <p:nvPr/>
          </p:nvSpPr>
          <p:spPr bwMode="gray">
            <a:xfrm>
              <a:off x="5117" y="2714"/>
              <a:ext cx="226" cy="267"/>
            </a:xfrm>
            <a:custGeom>
              <a:avLst/>
              <a:gdLst/>
              <a:ahLst/>
              <a:cxnLst>
                <a:cxn ang="0">
                  <a:pos x="34" y="259"/>
                </a:cxn>
                <a:cxn ang="0">
                  <a:pos x="43" y="100"/>
                </a:cxn>
                <a:cxn ang="0">
                  <a:pos x="115" y="39"/>
                </a:cxn>
                <a:cxn ang="0">
                  <a:pos x="184" y="94"/>
                </a:cxn>
                <a:cxn ang="0">
                  <a:pos x="196" y="261"/>
                </a:cxn>
                <a:cxn ang="0">
                  <a:pos x="208" y="267"/>
                </a:cxn>
                <a:cxn ang="0">
                  <a:pos x="224" y="264"/>
                </a:cxn>
                <a:cxn ang="0">
                  <a:pos x="212" y="72"/>
                </a:cxn>
                <a:cxn ang="0">
                  <a:pos x="137" y="0"/>
                </a:cxn>
                <a:cxn ang="0">
                  <a:pos x="92" y="0"/>
                </a:cxn>
                <a:cxn ang="0">
                  <a:pos x="20" y="72"/>
                </a:cxn>
                <a:cxn ang="0">
                  <a:pos x="0" y="260"/>
                </a:cxn>
                <a:cxn ang="0">
                  <a:pos x="16" y="265"/>
                </a:cxn>
                <a:cxn ang="0">
                  <a:pos x="34" y="259"/>
                </a:cxn>
              </a:cxnLst>
              <a:rect l="0" t="0" r="r" b="b"/>
              <a:pathLst>
                <a:path w="226" h="267">
                  <a:moveTo>
                    <a:pt x="34" y="259"/>
                  </a:moveTo>
                  <a:lnTo>
                    <a:pt x="43" y="100"/>
                  </a:lnTo>
                  <a:cubicBezTo>
                    <a:pt x="56" y="63"/>
                    <a:pt x="92" y="40"/>
                    <a:pt x="115" y="39"/>
                  </a:cubicBezTo>
                  <a:cubicBezTo>
                    <a:pt x="138" y="38"/>
                    <a:pt x="170" y="57"/>
                    <a:pt x="184" y="94"/>
                  </a:cubicBezTo>
                  <a:cubicBezTo>
                    <a:pt x="198" y="131"/>
                    <a:pt x="192" y="232"/>
                    <a:pt x="196" y="261"/>
                  </a:cubicBezTo>
                  <a:lnTo>
                    <a:pt x="208" y="267"/>
                  </a:lnTo>
                  <a:lnTo>
                    <a:pt x="224" y="264"/>
                  </a:lnTo>
                  <a:cubicBezTo>
                    <a:pt x="225" y="232"/>
                    <a:pt x="226" y="116"/>
                    <a:pt x="212" y="72"/>
                  </a:cubicBezTo>
                  <a:cubicBezTo>
                    <a:pt x="198" y="28"/>
                    <a:pt x="157" y="12"/>
                    <a:pt x="137" y="0"/>
                  </a:cubicBezTo>
                  <a:lnTo>
                    <a:pt x="92" y="0"/>
                  </a:lnTo>
                  <a:cubicBezTo>
                    <a:pt x="72" y="12"/>
                    <a:pt x="35" y="29"/>
                    <a:pt x="20" y="72"/>
                  </a:cubicBezTo>
                  <a:cubicBezTo>
                    <a:pt x="5" y="115"/>
                    <a:pt x="1" y="228"/>
                    <a:pt x="0" y="260"/>
                  </a:cubicBezTo>
                  <a:lnTo>
                    <a:pt x="16" y="265"/>
                  </a:lnTo>
                  <a:lnTo>
                    <a:pt x="34" y="259"/>
                  </a:lnTo>
                  <a:close/>
                </a:path>
              </a:pathLst>
            </a:custGeom>
            <a:solidFill>
              <a:srgbClr val="C0C0C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74" name="Line 102"/>
            <p:cNvSpPr>
              <a:spLocks noChangeShapeType="1"/>
            </p:cNvSpPr>
            <p:nvPr/>
          </p:nvSpPr>
          <p:spPr bwMode="gray">
            <a:xfrm>
              <a:off x="5072" y="3042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75" name="Line 103"/>
            <p:cNvSpPr>
              <a:spLocks noChangeShapeType="1"/>
            </p:cNvSpPr>
            <p:nvPr/>
          </p:nvSpPr>
          <p:spPr bwMode="gray">
            <a:xfrm>
              <a:off x="5072" y="3018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76" name="Line 104"/>
            <p:cNvSpPr>
              <a:spLocks noChangeShapeType="1"/>
            </p:cNvSpPr>
            <p:nvPr/>
          </p:nvSpPr>
          <p:spPr bwMode="gray">
            <a:xfrm>
              <a:off x="5072" y="308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77" name="Line 105"/>
            <p:cNvSpPr>
              <a:spLocks noChangeShapeType="1"/>
            </p:cNvSpPr>
            <p:nvPr/>
          </p:nvSpPr>
          <p:spPr bwMode="gray">
            <a:xfrm>
              <a:off x="5072" y="306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78" name="Line 106"/>
            <p:cNvSpPr>
              <a:spLocks noChangeShapeType="1"/>
            </p:cNvSpPr>
            <p:nvPr/>
          </p:nvSpPr>
          <p:spPr bwMode="gray">
            <a:xfrm>
              <a:off x="5072" y="312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79" name="Line 107"/>
            <p:cNvSpPr>
              <a:spLocks noChangeShapeType="1"/>
            </p:cNvSpPr>
            <p:nvPr/>
          </p:nvSpPr>
          <p:spPr bwMode="gray">
            <a:xfrm>
              <a:off x="5072" y="310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80" name="Line 108"/>
            <p:cNvSpPr>
              <a:spLocks noChangeShapeType="1"/>
            </p:cNvSpPr>
            <p:nvPr/>
          </p:nvSpPr>
          <p:spPr bwMode="gray">
            <a:xfrm>
              <a:off x="5072" y="317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81" name="Line 109"/>
            <p:cNvSpPr>
              <a:spLocks noChangeShapeType="1"/>
            </p:cNvSpPr>
            <p:nvPr/>
          </p:nvSpPr>
          <p:spPr bwMode="gray">
            <a:xfrm>
              <a:off x="5072" y="314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82" name="Line 110"/>
            <p:cNvSpPr>
              <a:spLocks noChangeShapeType="1"/>
            </p:cNvSpPr>
            <p:nvPr/>
          </p:nvSpPr>
          <p:spPr bwMode="gray">
            <a:xfrm>
              <a:off x="5072" y="319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83" name="Line 111"/>
            <p:cNvSpPr>
              <a:spLocks noChangeShapeType="1"/>
            </p:cNvSpPr>
            <p:nvPr/>
          </p:nvSpPr>
          <p:spPr bwMode="gray">
            <a:xfrm>
              <a:off x="5072" y="320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84" name="Line 112"/>
            <p:cNvSpPr>
              <a:spLocks noChangeShapeType="1"/>
            </p:cNvSpPr>
            <p:nvPr/>
          </p:nvSpPr>
          <p:spPr bwMode="gray">
            <a:xfrm flipV="1">
              <a:off x="5348" y="297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85" name="Line 113"/>
            <p:cNvSpPr>
              <a:spLocks noChangeShapeType="1"/>
            </p:cNvSpPr>
            <p:nvPr/>
          </p:nvSpPr>
          <p:spPr bwMode="gray">
            <a:xfrm flipV="1">
              <a:off x="5348" y="2991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86" name="Line 114"/>
            <p:cNvSpPr>
              <a:spLocks noChangeShapeType="1"/>
            </p:cNvSpPr>
            <p:nvPr/>
          </p:nvSpPr>
          <p:spPr bwMode="gray">
            <a:xfrm flipV="1">
              <a:off x="5348" y="301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87" name="Line 115"/>
            <p:cNvSpPr>
              <a:spLocks noChangeShapeType="1"/>
            </p:cNvSpPr>
            <p:nvPr/>
          </p:nvSpPr>
          <p:spPr bwMode="gray">
            <a:xfrm flipV="1">
              <a:off x="5348" y="3036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88" name="Line 116"/>
            <p:cNvSpPr>
              <a:spLocks noChangeShapeType="1"/>
            </p:cNvSpPr>
            <p:nvPr/>
          </p:nvSpPr>
          <p:spPr bwMode="gray">
            <a:xfrm flipV="1">
              <a:off x="5348" y="30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89" name="Line 117"/>
            <p:cNvSpPr>
              <a:spLocks noChangeShapeType="1"/>
            </p:cNvSpPr>
            <p:nvPr/>
          </p:nvSpPr>
          <p:spPr bwMode="gray">
            <a:xfrm flipV="1">
              <a:off x="5348" y="307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90" name="Line 118"/>
            <p:cNvSpPr>
              <a:spLocks noChangeShapeType="1"/>
            </p:cNvSpPr>
            <p:nvPr/>
          </p:nvSpPr>
          <p:spPr bwMode="gray">
            <a:xfrm flipV="1">
              <a:off x="5348" y="309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91" name="Line 119"/>
            <p:cNvSpPr>
              <a:spLocks noChangeShapeType="1"/>
            </p:cNvSpPr>
            <p:nvPr/>
          </p:nvSpPr>
          <p:spPr bwMode="gray">
            <a:xfrm flipV="1">
              <a:off x="5348" y="3125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92" name="Line 120"/>
            <p:cNvSpPr>
              <a:spLocks noChangeShapeType="1"/>
            </p:cNvSpPr>
            <p:nvPr/>
          </p:nvSpPr>
          <p:spPr bwMode="gray">
            <a:xfrm flipV="1">
              <a:off x="5348" y="314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93" name="Line 121"/>
            <p:cNvSpPr>
              <a:spLocks noChangeShapeType="1"/>
            </p:cNvSpPr>
            <p:nvPr/>
          </p:nvSpPr>
          <p:spPr bwMode="gray">
            <a:xfrm flipV="1">
              <a:off x="5348" y="31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694394" name="Group 122"/>
          <p:cNvGrpSpPr>
            <a:grpSpLocks/>
          </p:cNvGrpSpPr>
          <p:nvPr/>
        </p:nvGrpSpPr>
        <p:grpSpPr bwMode="gray">
          <a:xfrm>
            <a:off x="754063" y="2917825"/>
            <a:ext cx="285750" cy="282575"/>
            <a:chOff x="4279" y="2780"/>
            <a:chExt cx="471" cy="518"/>
          </a:xfrm>
        </p:grpSpPr>
        <p:sp>
          <p:nvSpPr>
            <p:cNvPr id="694395" name="AutoShape 123"/>
            <p:cNvSpPr>
              <a:spLocks noChangeArrowheads="1"/>
            </p:cNvSpPr>
            <p:nvPr/>
          </p:nvSpPr>
          <p:spPr bwMode="gray">
            <a:xfrm>
              <a:off x="4426" y="3010"/>
              <a:ext cx="324" cy="288"/>
            </a:xfrm>
            <a:prstGeom prst="cube">
              <a:avLst>
                <a:gd name="adj" fmla="val 18056"/>
              </a:avLst>
            </a:prstGeom>
            <a:solidFill>
              <a:srgbClr val="C0C0C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4396" name="Freeform 124"/>
            <p:cNvSpPr>
              <a:spLocks/>
            </p:cNvSpPr>
            <p:nvPr/>
          </p:nvSpPr>
          <p:spPr bwMode="gray">
            <a:xfrm>
              <a:off x="4279" y="2780"/>
              <a:ext cx="226" cy="267"/>
            </a:xfrm>
            <a:custGeom>
              <a:avLst/>
              <a:gdLst/>
              <a:ahLst/>
              <a:cxnLst>
                <a:cxn ang="0">
                  <a:pos x="34" y="259"/>
                </a:cxn>
                <a:cxn ang="0">
                  <a:pos x="43" y="100"/>
                </a:cxn>
                <a:cxn ang="0">
                  <a:pos x="115" y="39"/>
                </a:cxn>
                <a:cxn ang="0">
                  <a:pos x="184" y="94"/>
                </a:cxn>
                <a:cxn ang="0">
                  <a:pos x="196" y="261"/>
                </a:cxn>
                <a:cxn ang="0">
                  <a:pos x="208" y="267"/>
                </a:cxn>
                <a:cxn ang="0">
                  <a:pos x="224" y="264"/>
                </a:cxn>
                <a:cxn ang="0">
                  <a:pos x="212" y="72"/>
                </a:cxn>
                <a:cxn ang="0">
                  <a:pos x="137" y="0"/>
                </a:cxn>
                <a:cxn ang="0">
                  <a:pos x="92" y="0"/>
                </a:cxn>
                <a:cxn ang="0">
                  <a:pos x="20" y="72"/>
                </a:cxn>
                <a:cxn ang="0">
                  <a:pos x="0" y="260"/>
                </a:cxn>
                <a:cxn ang="0">
                  <a:pos x="16" y="265"/>
                </a:cxn>
                <a:cxn ang="0">
                  <a:pos x="34" y="259"/>
                </a:cxn>
              </a:cxnLst>
              <a:rect l="0" t="0" r="r" b="b"/>
              <a:pathLst>
                <a:path w="226" h="267">
                  <a:moveTo>
                    <a:pt x="34" y="259"/>
                  </a:moveTo>
                  <a:lnTo>
                    <a:pt x="43" y="100"/>
                  </a:lnTo>
                  <a:cubicBezTo>
                    <a:pt x="56" y="63"/>
                    <a:pt x="92" y="40"/>
                    <a:pt x="115" y="39"/>
                  </a:cubicBezTo>
                  <a:cubicBezTo>
                    <a:pt x="138" y="38"/>
                    <a:pt x="170" y="57"/>
                    <a:pt x="184" y="94"/>
                  </a:cubicBezTo>
                  <a:cubicBezTo>
                    <a:pt x="198" y="131"/>
                    <a:pt x="192" y="232"/>
                    <a:pt x="196" y="261"/>
                  </a:cubicBezTo>
                  <a:lnTo>
                    <a:pt x="208" y="267"/>
                  </a:lnTo>
                  <a:lnTo>
                    <a:pt x="224" y="264"/>
                  </a:lnTo>
                  <a:cubicBezTo>
                    <a:pt x="225" y="232"/>
                    <a:pt x="226" y="116"/>
                    <a:pt x="212" y="72"/>
                  </a:cubicBezTo>
                  <a:cubicBezTo>
                    <a:pt x="198" y="28"/>
                    <a:pt x="157" y="12"/>
                    <a:pt x="137" y="0"/>
                  </a:cubicBezTo>
                  <a:lnTo>
                    <a:pt x="92" y="0"/>
                  </a:lnTo>
                  <a:cubicBezTo>
                    <a:pt x="72" y="12"/>
                    <a:pt x="35" y="29"/>
                    <a:pt x="20" y="72"/>
                  </a:cubicBezTo>
                  <a:cubicBezTo>
                    <a:pt x="5" y="115"/>
                    <a:pt x="1" y="228"/>
                    <a:pt x="0" y="260"/>
                  </a:cubicBezTo>
                  <a:lnTo>
                    <a:pt x="16" y="265"/>
                  </a:lnTo>
                  <a:lnTo>
                    <a:pt x="34" y="259"/>
                  </a:lnTo>
                  <a:close/>
                </a:path>
              </a:pathLst>
            </a:custGeom>
            <a:solidFill>
              <a:srgbClr val="C0C0C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97" name="Line 125"/>
            <p:cNvSpPr>
              <a:spLocks noChangeShapeType="1"/>
            </p:cNvSpPr>
            <p:nvPr/>
          </p:nvSpPr>
          <p:spPr bwMode="gray">
            <a:xfrm>
              <a:off x="4426" y="3108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98" name="Line 126"/>
            <p:cNvSpPr>
              <a:spLocks noChangeShapeType="1"/>
            </p:cNvSpPr>
            <p:nvPr/>
          </p:nvSpPr>
          <p:spPr bwMode="gray">
            <a:xfrm>
              <a:off x="4426" y="3084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399" name="Line 127"/>
            <p:cNvSpPr>
              <a:spLocks noChangeShapeType="1"/>
            </p:cNvSpPr>
            <p:nvPr/>
          </p:nvSpPr>
          <p:spPr bwMode="gray">
            <a:xfrm>
              <a:off x="4426" y="315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00" name="Line 128"/>
            <p:cNvSpPr>
              <a:spLocks noChangeShapeType="1"/>
            </p:cNvSpPr>
            <p:nvPr/>
          </p:nvSpPr>
          <p:spPr bwMode="gray">
            <a:xfrm>
              <a:off x="4426" y="312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01" name="Line 129"/>
            <p:cNvSpPr>
              <a:spLocks noChangeShapeType="1"/>
            </p:cNvSpPr>
            <p:nvPr/>
          </p:nvSpPr>
          <p:spPr bwMode="gray">
            <a:xfrm>
              <a:off x="4426" y="319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02" name="Line 130"/>
            <p:cNvSpPr>
              <a:spLocks noChangeShapeType="1"/>
            </p:cNvSpPr>
            <p:nvPr/>
          </p:nvSpPr>
          <p:spPr bwMode="gray">
            <a:xfrm>
              <a:off x="4426" y="317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03" name="Line 131"/>
            <p:cNvSpPr>
              <a:spLocks noChangeShapeType="1"/>
            </p:cNvSpPr>
            <p:nvPr/>
          </p:nvSpPr>
          <p:spPr bwMode="gray">
            <a:xfrm>
              <a:off x="4426" y="323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04" name="Line 132"/>
            <p:cNvSpPr>
              <a:spLocks noChangeShapeType="1"/>
            </p:cNvSpPr>
            <p:nvPr/>
          </p:nvSpPr>
          <p:spPr bwMode="gray">
            <a:xfrm>
              <a:off x="4426" y="321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05" name="Line 133"/>
            <p:cNvSpPr>
              <a:spLocks noChangeShapeType="1"/>
            </p:cNvSpPr>
            <p:nvPr/>
          </p:nvSpPr>
          <p:spPr bwMode="gray">
            <a:xfrm>
              <a:off x="4426" y="325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06" name="Line 134"/>
            <p:cNvSpPr>
              <a:spLocks noChangeShapeType="1"/>
            </p:cNvSpPr>
            <p:nvPr/>
          </p:nvSpPr>
          <p:spPr bwMode="gray">
            <a:xfrm>
              <a:off x="4426" y="327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07" name="Line 135"/>
            <p:cNvSpPr>
              <a:spLocks noChangeShapeType="1"/>
            </p:cNvSpPr>
            <p:nvPr/>
          </p:nvSpPr>
          <p:spPr bwMode="gray">
            <a:xfrm flipV="1">
              <a:off x="4702" y="303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08" name="Line 136"/>
            <p:cNvSpPr>
              <a:spLocks noChangeShapeType="1"/>
            </p:cNvSpPr>
            <p:nvPr/>
          </p:nvSpPr>
          <p:spPr bwMode="gray">
            <a:xfrm flipV="1">
              <a:off x="4702" y="30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09" name="Line 137"/>
            <p:cNvSpPr>
              <a:spLocks noChangeShapeType="1"/>
            </p:cNvSpPr>
            <p:nvPr/>
          </p:nvSpPr>
          <p:spPr bwMode="gray">
            <a:xfrm flipV="1">
              <a:off x="4702" y="308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10" name="Line 138"/>
            <p:cNvSpPr>
              <a:spLocks noChangeShapeType="1"/>
            </p:cNvSpPr>
            <p:nvPr/>
          </p:nvSpPr>
          <p:spPr bwMode="gray">
            <a:xfrm flipV="1">
              <a:off x="4702" y="310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11" name="Line 139"/>
            <p:cNvSpPr>
              <a:spLocks noChangeShapeType="1"/>
            </p:cNvSpPr>
            <p:nvPr/>
          </p:nvSpPr>
          <p:spPr bwMode="gray">
            <a:xfrm flipV="1">
              <a:off x="4702" y="3123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12" name="Line 140"/>
            <p:cNvSpPr>
              <a:spLocks noChangeShapeType="1"/>
            </p:cNvSpPr>
            <p:nvPr/>
          </p:nvSpPr>
          <p:spPr bwMode="gray">
            <a:xfrm flipV="1">
              <a:off x="4702" y="314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13" name="Line 141"/>
            <p:cNvSpPr>
              <a:spLocks noChangeShapeType="1"/>
            </p:cNvSpPr>
            <p:nvPr/>
          </p:nvSpPr>
          <p:spPr bwMode="gray">
            <a:xfrm flipV="1">
              <a:off x="4702" y="316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14" name="Line 142"/>
            <p:cNvSpPr>
              <a:spLocks noChangeShapeType="1"/>
            </p:cNvSpPr>
            <p:nvPr/>
          </p:nvSpPr>
          <p:spPr bwMode="gray">
            <a:xfrm flipV="1">
              <a:off x="4702" y="3191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15" name="Line 143"/>
            <p:cNvSpPr>
              <a:spLocks noChangeShapeType="1"/>
            </p:cNvSpPr>
            <p:nvPr/>
          </p:nvSpPr>
          <p:spPr bwMode="gray">
            <a:xfrm flipV="1">
              <a:off x="4702" y="320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16" name="Line 144"/>
            <p:cNvSpPr>
              <a:spLocks noChangeShapeType="1"/>
            </p:cNvSpPr>
            <p:nvPr/>
          </p:nvSpPr>
          <p:spPr bwMode="gray">
            <a:xfrm flipV="1">
              <a:off x="4702" y="3223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694417" name="Group 145"/>
          <p:cNvGrpSpPr>
            <a:grpSpLocks/>
          </p:cNvGrpSpPr>
          <p:nvPr/>
        </p:nvGrpSpPr>
        <p:grpSpPr bwMode="gray">
          <a:xfrm>
            <a:off x="1730375" y="4098925"/>
            <a:ext cx="285750" cy="282575"/>
            <a:chOff x="4279" y="2780"/>
            <a:chExt cx="471" cy="518"/>
          </a:xfrm>
        </p:grpSpPr>
        <p:sp>
          <p:nvSpPr>
            <p:cNvPr id="694418" name="AutoShape 146"/>
            <p:cNvSpPr>
              <a:spLocks noChangeArrowheads="1"/>
            </p:cNvSpPr>
            <p:nvPr/>
          </p:nvSpPr>
          <p:spPr bwMode="gray">
            <a:xfrm>
              <a:off x="4426" y="3010"/>
              <a:ext cx="324" cy="288"/>
            </a:xfrm>
            <a:prstGeom prst="cube">
              <a:avLst>
                <a:gd name="adj" fmla="val 18056"/>
              </a:avLst>
            </a:prstGeom>
            <a:solidFill>
              <a:srgbClr val="C0C0C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4419" name="Freeform 147"/>
            <p:cNvSpPr>
              <a:spLocks/>
            </p:cNvSpPr>
            <p:nvPr/>
          </p:nvSpPr>
          <p:spPr bwMode="gray">
            <a:xfrm>
              <a:off x="4279" y="2780"/>
              <a:ext cx="226" cy="267"/>
            </a:xfrm>
            <a:custGeom>
              <a:avLst/>
              <a:gdLst/>
              <a:ahLst/>
              <a:cxnLst>
                <a:cxn ang="0">
                  <a:pos x="34" y="259"/>
                </a:cxn>
                <a:cxn ang="0">
                  <a:pos x="43" y="100"/>
                </a:cxn>
                <a:cxn ang="0">
                  <a:pos x="115" y="39"/>
                </a:cxn>
                <a:cxn ang="0">
                  <a:pos x="184" y="94"/>
                </a:cxn>
                <a:cxn ang="0">
                  <a:pos x="196" y="261"/>
                </a:cxn>
                <a:cxn ang="0">
                  <a:pos x="208" y="267"/>
                </a:cxn>
                <a:cxn ang="0">
                  <a:pos x="224" y="264"/>
                </a:cxn>
                <a:cxn ang="0">
                  <a:pos x="212" y="72"/>
                </a:cxn>
                <a:cxn ang="0">
                  <a:pos x="137" y="0"/>
                </a:cxn>
                <a:cxn ang="0">
                  <a:pos x="92" y="0"/>
                </a:cxn>
                <a:cxn ang="0">
                  <a:pos x="20" y="72"/>
                </a:cxn>
                <a:cxn ang="0">
                  <a:pos x="0" y="260"/>
                </a:cxn>
                <a:cxn ang="0">
                  <a:pos x="16" y="265"/>
                </a:cxn>
                <a:cxn ang="0">
                  <a:pos x="34" y="259"/>
                </a:cxn>
              </a:cxnLst>
              <a:rect l="0" t="0" r="r" b="b"/>
              <a:pathLst>
                <a:path w="226" h="267">
                  <a:moveTo>
                    <a:pt x="34" y="259"/>
                  </a:moveTo>
                  <a:lnTo>
                    <a:pt x="43" y="100"/>
                  </a:lnTo>
                  <a:cubicBezTo>
                    <a:pt x="56" y="63"/>
                    <a:pt x="92" y="40"/>
                    <a:pt x="115" y="39"/>
                  </a:cubicBezTo>
                  <a:cubicBezTo>
                    <a:pt x="138" y="38"/>
                    <a:pt x="170" y="57"/>
                    <a:pt x="184" y="94"/>
                  </a:cubicBezTo>
                  <a:cubicBezTo>
                    <a:pt x="198" y="131"/>
                    <a:pt x="192" y="232"/>
                    <a:pt x="196" y="261"/>
                  </a:cubicBezTo>
                  <a:lnTo>
                    <a:pt x="208" y="267"/>
                  </a:lnTo>
                  <a:lnTo>
                    <a:pt x="224" y="264"/>
                  </a:lnTo>
                  <a:cubicBezTo>
                    <a:pt x="225" y="232"/>
                    <a:pt x="226" y="116"/>
                    <a:pt x="212" y="72"/>
                  </a:cubicBezTo>
                  <a:cubicBezTo>
                    <a:pt x="198" y="28"/>
                    <a:pt x="157" y="12"/>
                    <a:pt x="137" y="0"/>
                  </a:cubicBezTo>
                  <a:lnTo>
                    <a:pt x="92" y="0"/>
                  </a:lnTo>
                  <a:cubicBezTo>
                    <a:pt x="72" y="12"/>
                    <a:pt x="35" y="29"/>
                    <a:pt x="20" y="72"/>
                  </a:cubicBezTo>
                  <a:cubicBezTo>
                    <a:pt x="5" y="115"/>
                    <a:pt x="1" y="228"/>
                    <a:pt x="0" y="260"/>
                  </a:cubicBezTo>
                  <a:lnTo>
                    <a:pt x="16" y="265"/>
                  </a:lnTo>
                  <a:lnTo>
                    <a:pt x="34" y="259"/>
                  </a:lnTo>
                  <a:close/>
                </a:path>
              </a:pathLst>
            </a:custGeom>
            <a:solidFill>
              <a:srgbClr val="C0C0C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20" name="Line 148"/>
            <p:cNvSpPr>
              <a:spLocks noChangeShapeType="1"/>
            </p:cNvSpPr>
            <p:nvPr/>
          </p:nvSpPr>
          <p:spPr bwMode="gray">
            <a:xfrm>
              <a:off x="4426" y="3108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21" name="Line 149"/>
            <p:cNvSpPr>
              <a:spLocks noChangeShapeType="1"/>
            </p:cNvSpPr>
            <p:nvPr/>
          </p:nvSpPr>
          <p:spPr bwMode="gray">
            <a:xfrm>
              <a:off x="4426" y="3084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22" name="Line 150"/>
            <p:cNvSpPr>
              <a:spLocks noChangeShapeType="1"/>
            </p:cNvSpPr>
            <p:nvPr/>
          </p:nvSpPr>
          <p:spPr bwMode="gray">
            <a:xfrm>
              <a:off x="4426" y="315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23" name="Line 151"/>
            <p:cNvSpPr>
              <a:spLocks noChangeShapeType="1"/>
            </p:cNvSpPr>
            <p:nvPr/>
          </p:nvSpPr>
          <p:spPr bwMode="gray">
            <a:xfrm>
              <a:off x="4426" y="312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24" name="Line 152"/>
            <p:cNvSpPr>
              <a:spLocks noChangeShapeType="1"/>
            </p:cNvSpPr>
            <p:nvPr/>
          </p:nvSpPr>
          <p:spPr bwMode="gray">
            <a:xfrm>
              <a:off x="4426" y="319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25" name="Line 153"/>
            <p:cNvSpPr>
              <a:spLocks noChangeShapeType="1"/>
            </p:cNvSpPr>
            <p:nvPr/>
          </p:nvSpPr>
          <p:spPr bwMode="gray">
            <a:xfrm>
              <a:off x="4426" y="317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26" name="Line 154"/>
            <p:cNvSpPr>
              <a:spLocks noChangeShapeType="1"/>
            </p:cNvSpPr>
            <p:nvPr/>
          </p:nvSpPr>
          <p:spPr bwMode="gray">
            <a:xfrm>
              <a:off x="4426" y="323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27" name="Line 155"/>
            <p:cNvSpPr>
              <a:spLocks noChangeShapeType="1"/>
            </p:cNvSpPr>
            <p:nvPr/>
          </p:nvSpPr>
          <p:spPr bwMode="gray">
            <a:xfrm>
              <a:off x="4426" y="321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28" name="Line 156"/>
            <p:cNvSpPr>
              <a:spLocks noChangeShapeType="1"/>
            </p:cNvSpPr>
            <p:nvPr/>
          </p:nvSpPr>
          <p:spPr bwMode="gray">
            <a:xfrm>
              <a:off x="4426" y="325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29" name="Line 157"/>
            <p:cNvSpPr>
              <a:spLocks noChangeShapeType="1"/>
            </p:cNvSpPr>
            <p:nvPr/>
          </p:nvSpPr>
          <p:spPr bwMode="gray">
            <a:xfrm>
              <a:off x="4426" y="327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30" name="Line 158"/>
            <p:cNvSpPr>
              <a:spLocks noChangeShapeType="1"/>
            </p:cNvSpPr>
            <p:nvPr/>
          </p:nvSpPr>
          <p:spPr bwMode="gray">
            <a:xfrm flipV="1">
              <a:off x="4702" y="303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31" name="Line 159"/>
            <p:cNvSpPr>
              <a:spLocks noChangeShapeType="1"/>
            </p:cNvSpPr>
            <p:nvPr/>
          </p:nvSpPr>
          <p:spPr bwMode="gray">
            <a:xfrm flipV="1">
              <a:off x="4702" y="30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32" name="Line 160"/>
            <p:cNvSpPr>
              <a:spLocks noChangeShapeType="1"/>
            </p:cNvSpPr>
            <p:nvPr/>
          </p:nvSpPr>
          <p:spPr bwMode="gray">
            <a:xfrm flipV="1">
              <a:off x="4702" y="308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33" name="Line 161"/>
            <p:cNvSpPr>
              <a:spLocks noChangeShapeType="1"/>
            </p:cNvSpPr>
            <p:nvPr/>
          </p:nvSpPr>
          <p:spPr bwMode="gray">
            <a:xfrm flipV="1">
              <a:off x="4702" y="310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34" name="Line 162"/>
            <p:cNvSpPr>
              <a:spLocks noChangeShapeType="1"/>
            </p:cNvSpPr>
            <p:nvPr/>
          </p:nvSpPr>
          <p:spPr bwMode="gray">
            <a:xfrm flipV="1">
              <a:off x="4702" y="3123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35" name="Line 163"/>
            <p:cNvSpPr>
              <a:spLocks noChangeShapeType="1"/>
            </p:cNvSpPr>
            <p:nvPr/>
          </p:nvSpPr>
          <p:spPr bwMode="gray">
            <a:xfrm flipV="1">
              <a:off x="4702" y="314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36" name="Line 164"/>
            <p:cNvSpPr>
              <a:spLocks noChangeShapeType="1"/>
            </p:cNvSpPr>
            <p:nvPr/>
          </p:nvSpPr>
          <p:spPr bwMode="gray">
            <a:xfrm flipV="1">
              <a:off x="4702" y="316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37" name="Line 165"/>
            <p:cNvSpPr>
              <a:spLocks noChangeShapeType="1"/>
            </p:cNvSpPr>
            <p:nvPr/>
          </p:nvSpPr>
          <p:spPr bwMode="gray">
            <a:xfrm flipV="1">
              <a:off x="4702" y="3191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38" name="Line 166"/>
            <p:cNvSpPr>
              <a:spLocks noChangeShapeType="1"/>
            </p:cNvSpPr>
            <p:nvPr/>
          </p:nvSpPr>
          <p:spPr bwMode="gray">
            <a:xfrm flipV="1">
              <a:off x="4702" y="320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39" name="Line 167"/>
            <p:cNvSpPr>
              <a:spLocks noChangeShapeType="1"/>
            </p:cNvSpPr>
            <p:nvPr/>
          </p:nvSpPr>
          <p:spPr bwMode="gray">
            <a:xfrm flipV="1">
              <a:off x="4702" y="3223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694440" name="Group 168"/>
          <p:cNvGrpSpPr>
            <a:grpSpLocks/>
          </p:cNvGrpSpPr>
          <p:nvPr/>
        </p:nvGrpSpPr>
        <p:grpSpPr bwMode="gray">
          <a:xfrm>
            <a:off x="1947863" y="3897313"/>
            <a:ext cx="285750" cy="282575"/>
            <a:chOff x="4279" y="2780"/>
            <a:chExt cx="471" cy="518"/>
          </a:xfrm>
        </p:grpSpPr>
        <p:sp>
          <p:nvSpPr>
            <p:cNvPr id="694441" name="AutoShape 169"/>
            <p:cNvSpPr>
              <a:spLocks noChangeArrowheads="1"/>
            </p:cNvSpPr>
            <p:nvPr/>
          </p:nvSpPr>
          <p:spPr bwMode="gray">
            <a:xfrm>
              <a:off x="4426" y="3010"/>
              <a:ext cx="324" cy="288"/>
            </a:xfrm>
            <a:prstGeom prst="cube">
              <a:avLst>
                <a:gd name="adj" fmla="val 18056"/>
              </a:avLst>
            </a:prstGeom>
            <a:solidFill>
              <a:srgbClr val="C0C0C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4442" name="Freeform 170"/>
            <p:cNvSpPr>
              <a:spLocks/>
            </p:cNvSpPr>
            <p:nvPr/>
          </p:nvSpPr>
          <p:spPr bwMode="gray">
            <a:xfrm>
              <a:off x="4279" y="2780"/>
              <a:ext cx="226" cy="267"/>
            </a:xfrm>
            <a:custGeom>
              <a:avLst/>
              <a:gdLst/>
              <a:ahLst/>
              <a:cxnLst>
                <a:cxn ang="0">
                  <a:pos x="34" y="259"/>
                </a:cxn>
                <a:cxn ang="0">
                  <a:pos x="43" y="100"/>
                </a:cxn>
                <a:cxn ang="0">
                  <a:pos x="115" y="39"/>
                </a:cxn>
                <a:cxn ang="0">
                  <a:pos x="184" y="94"/>
                </a:cxn>
                <a:cxn ang="0">
                  <a:pos x="196" y="261"/>
                </a:cxn>
                <a:cxn ang="0">
                  <a:pos x="208" y="267"/>
                </a:cxn>
                <a:cxn ang="0">
                  <a:pos x="224" y="264"/>
                </a:cxn>
                <a:cxn ang="0">
                  <a:pos x="212" y="72"/>
                </a:cxn>
                <a:cxn ang="0">
                  <a:pos x="137" y="0"/>
                </a:cxn>
                <a:cxn ang="0">
                  <a:pos x="92" y="0"/>
                </a:cxn>
                <a:cxn ang="0">
                  <a:pos x="20" y="72"/>
                </a:cxn>
                <a:cxn ang="0">
                  <a:pos x="0" y="260"/>
                </a:cxn>
                <a:cxn ang="0">
                  <a:pos x="16" y="265"/>
                </a:cxn>
                <a:cxn ang="0">
                  <a:pos x="34" y="259"/>
                </a:cxn>
              </a:cxnLst>
              <a:rect l="0" t="0" r="r" b="b"/>
              <a:pathLst>
                <a:path w="226" h="267">
                  <a:moveTo>
                    <a:pt x="34" y="259"/>
                  </a:moveTo>
                  <a:lnTo>
                    <a:pt x="43" y="100"/>
                  </a:lnTo>
                  <a:cubicBezTo>
                    <a:pt x="56" y="63"/>
                    <a:pt x="92" y="40"/>
                    <a:pt x="115" y="39"/>
                  </a:cubicBezTo>
                  <a:cubicBezTo>
                    <a:pt x="138" y="38"/>
                    <a:pt x="170" y="57"/>
                    <a:pt x="184" y="94"/>
                  </a:cubicBezTo>
                  <a:cubicBezTo>
                    <a:pt x="198" y="131"/>
                    <a:pt x="192" y="232"/>
                    <a:pt x="196" y="261"/>
                  </a:cubicBezTo>
                  <a:lnTo>
                    <a:pt x="208" y="267"/>
                  </a:lnTo>
                  <a:lnTo>
                    <a:pt x="224" y="264"/>
                  </a:lnTo>
                  <a:cubicBezTo>
                    <a:pt x="225" y="232"/>
                    <a:pt x="226" y="116"/>
                    <a:pt x="212" y="72"/>
                  </a:cubicBezTo>
                  <a:cubicBezTo>
                    <a:pt x="198" y="28"/>
                    <a:pt x="157" y="12"/>
                    <a:pt x="137" y="0"/>
                  </a:cubicBezTo>
                  <a:lnTo>
                    <a:pt x="92" y="0"/>
                  </a:lnTo>
                  <a:cubicBezTo>
                    <a:pt x="72" y="12"/>
                    <a:pt x="35" y="29"/>
                    <a:pt x="20" y="72"/>
                  </a:cubicBezTo>
                  <a:cubicBezTo>
                    <a:pt x="5" y="115"/>
                    <a:pt x="1" y="228"/>
                    <a:pt x="0" y="260"/>
                  </a:cubicBezTo>
                  <a:lnTo>
                    <a:pt x="16" y="265"/>
                  </a:lnTo>
                  <a:lnTo>
                    <a:pt x="34" y="259"/>
                  </a:lnTo>
                  <a:close/>
                </a:path>
              </a:pathLst>
            </a:custGeom>
            <a:solidFill>
              <a:srgbClr val="C0C0C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43" name="Line 171"/>
            <p:cNvSpPr>
              <a:spLocks noChangeShapeType="1"/>
            </p:cNvSpPr>
            <p:nvPr/>
          </p:nvSpPr>
          <p:spPr bwMode="gray">
            <a:xfrm>
              <a:off x="4426" y="3108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44" name="Line 172"/>
            <p:cNvSpPr>
              <a:spLocks noChangeShapeType="1"/>
            </p:cNvSpPr>
            <p:nvPr/>
          </p:nvSpPr>
          <p:spPr bwMode="gray">
            <a:xfrm>
              <a:off x="4426" y="3084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45" name="Line 173"/>
            <p:cNvSpPr>
              <a:spLocks noChangeShapeType="1"/>
            </p:cNvSpPr>
            <p:nvPr/>
          </p:nvSpPr>
          <p:spPr bwMode="gray">
            <a:xfrm>
              <a:off x="4426" y="315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46" name="Line 174"/>
            <p:cNvSpPr>
              <a:spLocks noChangeShapeType="1"/>
            </p:cNvSpPr>
            <p:nvPr/>
          </p:nvSpPr>
          <p:spPr bwMode="gray">
            <a:xfrm>
              <a:off x="4426" y="3129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47" name="Line 175"/>
            <p:cNvSpPr>
              <a:spLocks noChangeShapeType="1"/>
            </p:cNvSpPr>
            <p:nvPr/>
          </p:nvSpPr>
          <p:spPr bwMode="gray">
            <a:xfrm>
              <a:off x="4426" y="319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48" name="Line 176"/>
            <p:cNvSpPr>
              <a:spLocks noChangeShapeType="1"/>
            </p:cNvSpPr>
            <p:nvPr/>
          </p:nvSpPr>
          <p:spPr bwMode="gray">
            <a:xfrm>
              <a:off x="4426" y="3171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49" name="Line 177"/>
            <p:cNvSpPr>
              <a:spLocks noChangeShapeType="1"/>
            </p:cNvSpPr>
            <p:nvPr/>
          </p:nvSpPr>
          <p:spPr bwMode="gray">
            <a:xfrm>
              <a:off x="4426" y="323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50" name="Line 178"/>
            <p:cNvSpPr>
              <a:spLocks noChangeShapeType="1"/>
            </p:cNvSpPr>
            <p:nvPr/>
          </p:nvSpPr>
          <p:spPr bwMode="gray">
            <a:xfrm>
              <a:off x="4426" y="3213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51" name="Line 179"/>
            <p:cNvSpPr>
              <a:spLocks noChangeShapeType="1"/>
            </p:cNvSpPr>
            <p:nvPr/>
          </p:nvSpPr>
          <p:spPr bwMode="gray">
            <a:xfrm>
              <a:off x="4426" y="3257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52" name="Line 180"/>
            <p:cNvSpPr>
              <a:spLocks noChangeShapeType="1"/>
            </p:cNvSpPr>
            <p:nvPr/>
          </p:nvSpPr>
          <p:spPr bwMode="gray">
            <a:xfrm>
              <a:off x="4426" y="3275"/>
              <a:ext cx="27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53" name="Line 181"/>
            <p:cNvSpPr>
              <a:spLocks noChangeShapeType="1"/>
            </p:cNvSpPr>
            <p:nvPr/>
          </p:nvSpPr>
          <p:spPr bwMode="gray">
            <a:xfrm flipV="1">
              <a:off x="4702" y="303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54" name="Line 182"/>
            <p:cNvSpPr>
              <a:spLocks noChangeShapeType="1"/>
            </p:cNvSpPr>
            <p:nvPr/>
          </p:nvSpPr>
          <p:spPr bwMode="gray">
            <a:xfrm flipV="1">
              <a:off x="4702" y="3057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55" name="Line 183"/>
            <p:cNvSpPr>
              <a:spLocks noChangeShapeType="1"/>
            </p:cNvSpPr>
            <p:nvPr/>
          </p:nvSpPr>
          <p:spPr bwMode="gray">
            <a:xfrm flipV="1">
              <a:off x="4702" y="308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56" name="Line 184"/>
            <p:cNvSpPr>
              <a:spLocks noChangeShapeType="1"/>
            </p:cNvSpPr>
            <p:nvPr/>
          </p:nvSpPr>
          <p:spPr bwMode="gray">
            <a:xfrm flipV="1">
              <a:off x="4702" y="3102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57" name="Line 185"/>
            <p:cNvSpPr>
              <a:spLocks noChangeShapeType="1"/>
            </p:cNvSpPr>
            <p:nvPr/>
          </p:nvSpPr>
          <p:spPr bwMode="gray">
            <a:xfrm flipV="1">
              <a:off x="4702" y="3123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58" name="Line 186"/>
            <p:cNvSpPr>
              <a:spLocks noChangeShapeType="1"/>
            </p:cNvSpPr>
            <p:nvPr/>
          </p:nvSpPr>
          <p:spPr bwMode="gray">
            <a:xfrm flipV="1">
              <a:off x="4702" y="314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59" name="Line 187"/>
            <p:cNvSpPr>
              <a:spLocks noChangeShapeType="1"/>
            </p:cNvSpPr>
            <p:nvPr/>
          </p:nvSpPr>
          <p:spPr bwMode="gray">
            <a:xfrm flipV="1">
              <a:off x="4702" y="3164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60" name="Line 188"/>
            <p:cNvSpPr>
              <a:spLocks noChangeShapeType="1"/>
            </p:cNvSpPr>
            <p:nvPr/>
          </p:nvSpPr>
          <p:spPr bwMode="gray">
            <a:xfrm flipV="1">
              <a:off x="4702" y="3191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61" name="Line 189"/>
            <p:cNvSpPr>
              <a:spLocks noChangeShapeType="1"/>
            </p:cNvSpPr>
            <p:nvPr/>
          </p:nvSpPr>
          <p:spPr bwMode="gray">
            <a:xfrm flipV="1">
              <a:off x="4702" y="3208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4462" name="Line 190"/>
            <p:cNvSpPr>
              <a:spLocks noChangeShapeType="1"/>
            </p:cNvSpPr>
            <p:nvPr/>
          </p:nvSpPr>
          <p:spPr bwMode="gray">
            <a:xfrm flipV="1">
              <a:off x="4702" y="3223"/>
              <a:ext cx="46" cy="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sp>
        <p:nvSpPr>
          <p:cNvPr id="694463" name="AutoShape 191"/>
          <p:cNvSpPr>
            <a:spLocks noChangeAspect="1" noChangeArrowheads="1" noTextEdit="1"/>
          </p:cNvSpPr>
          <p:nvPr/>
        </p:nvSpPr>
        <p:spPr bwMode="gray">
          <a:xfrm>
            <a:off x="4821238" y="2259013"/>
            <a:ext cx="3941762" cy="207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94464" name="Line 192"/>
          <p:cNvSpPr>
            <a:spLocks noChangeShapeType="1"/>
          </p:cNvSpPr>
          <p:nvPr/>
        </p:nvSpPr>
        <p:spPr bwMode="gray">
          <a:xfrm>
            <a:off x="4849813" y="3060700"/>
            <a:ext cx="3886200" cy="1588"/>
          </a:xfrm>
          <a:prstGeom prst="line">
            <a:avLst/>
          </a:prstGeom>
          <a:noFill/>
          <a:ln w="26988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94465" name="Rectangle 193"/>
          <p:cNvSpPr>
            <a:spLocks noChangeArrowheads="1"/>
          </p:cNvSpPr>
          <p:nvPr/>
        </p:nvSpPr>
        <p:spPr bwMode="gray">
          <a:xfrm>
            <a:off x="5192713" y="2832100"/>
            <a:ext cx="4572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94466" name="Rectangle 194"/>
          <p:cNvSpPr>
            <a:spLocks noChangeArrowheads="1"/>
          </p:cNvSpPr>
          <p:nvPr/>
        </p:nvSpPr>
        <p:spPr bwMode="gray">
          <a:xfrm>
            <a:off x="5192713" y="2832100"/>
            <a:ext cx="457200" cy="457200"/>
          </a:xfrm>
          <a:prstGeom prst="rect">
            <a:avLst/>
          </a:prstGeom>
          <a:solidFill>
            <a:schemeClr val="accent1"/>
          </a:solidFill>
          <a:ln w="9525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94467" name="Rectangle 195"/>
          <p:cNvSpPr>
            <a:spLocks noChangeArrowheads="1"/>
          </p:cNvSpPr>
          <p:nvPr/>
        </p:nvSpPr>
        <p:spPr bwMode="gray">
          <a:xfrm>
            <a:off x="5287963" y="2878138"/>
            <a:ext cx="2698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lock</a:t>
            </a:r>
            <a:endParaRPr lang="en-US"/>
          </a:p>
        </p:txBody>
      </p:sp>
      <p:sp>
        <p:nvSpPr>
          <p:cNvPr id="694468" name="Rectangle 196"/>
          <p:cNvSpPr>
            <a:spLocks noChangeArrowheads="1"/>
          </p:cNvSpPr>
          <p:nvPr/>
        </p:nvSpPr>
        <p:spPr bwMode="gray">
          <a:xfrm>
            <a:off x="5373688" y="3068638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1</a:t>
            </a:r>
            <a:endParaRPr lang="en-US"/>
          </a:p>
        </p:txBody>
      </p:sp>
      <p:sp>
        <p:nvSpPr>
          <p:cNvPr id="694469" name="Rectangle 197"/>
          <p:cNvSpPr>
            <a:spLocks noChangeArrowheads="1"/>
          </p:cNvSpPr>
          <p:nvPr/>
        </p:nvSpPr>
        <p:spPr bwMode="gray">
          <a:xfrm>
            <a:off x="6792913" y="2832100"/>
            <a:ext cx="9144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94470" name="Rectangle 198"/>
          <p:cNvSpPr>
            <a:spLocks noChangeArrowheads="1"/>
          </p:cNvSpPr>
          <p:nvPr/>
        </p:nvSpPr>
        <p:spPr bwMode="gray">
          <a:xfrm>
            <a:off x="6792913" y="2832100"/>
            <a:ext cx="914400" cy="457200"/>
          </a:xfrm>
          <a:prstGeom prst="rect">
            <a:avLst/>
          </a:prstGeom>
          <a:solidFill>
            <a:schemeClr val="accent1"/>
          </a:solidFill>
          <a:ln w="9525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grpSp>
        <p:nvGrpSpPr>
          <p:cNvPr id="694471" name="Group 199"/>
          <p:cNvGrpSpPr>
            <a:grpSpLocks/>
          </p:cNvGrpSpPr>
          <p:nvPr/>
        </p:nvGrpSpPr>
        <p:grpSpPr bwMode="gray">
          <a:xfrm>
            <a:off x="6999288" y="2878138"/>
            <a:ext cx="506412" cy="365125"/>
            <a:chOff x="4498" y="1828"/>
            <a:chExt cx="319" cy="230"/>
          </a:xfrm>
        </p:grpSpPr>
        <p:sp>
          <p:nvSpPr>
            <p:cNvPr id="694472" name="Rectangle 200"/>
            <p:cNvSpPr>
              <a:spLocks noChangeArrowheads="1"/>
            </p:cNvSpPr>
            <p:nvPr/>
          </p:nvSpPr>
          <p:spPr bwMode="gray">
            <a:xfrm>
              <a:off x="4498" y="1828"/>
              <a:ext cx="2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/>
                <a:t>Unlock</a:t>
              </a:r>
            </a:p>
            <a:p>
              <a:pPr algn="ctr"/>
              <a:r>
                <a:rPr lang="en-US" sz="1200"/>
                <a:t>2 </a:t>
              </a:r>
              <a:endParaRPr lang="en-US"/>
            </a:p>
          </p:txBody>
        </p:sp>
        <p:sp>
          <p:nvSpPr>
            <p:cNvPr id="694473" name="Rectangle 201"/>
            <p:cNvSpPr>
              <a:spLocks noChangeArrowheads="1"/>
            </p:cNvSpPr>
            <p:nvPr/>
          </p:nvSpPr>
          <p:spPr bwMode="gray">
            <a:xfrm>
              <a:off x="4816" y="1828"/>
              <a:ext cx="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fr-FR" noProof="1"/>
            </a:p>
          </p:txBody>
        </p:sp>
      </p:grpSp>
      <p:sp>
        <p:nvSpPr>
          <p:cNvPr id="694474" name="Rectangle 202"/>
          <p:cNvSpPr>
            <a:spLocks noChangeArrowheads="1"/>
          </p:cNvSpPr>
          <p:nvPr/>
        </p:nvSpPr>
        <p:spPr bwMode="gray">
          <a:xfrm>
            <a:off x="7821613" y="2832100"/>
            <a:ext cx="685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94475" name="Rectangle 203"/>
          <p:cNvSpPr>
            <a:spLocks noChangeArrowheads="1"/>
          </p:cNvSpPr>
          <p:nvPr/>
        </p:nvSpPr>
        <p:spPr bwMode="gray">
          <a:xfrm>
            <a:off x="7821613" y="2832100"/>
            <a:ext cx="685800" cy="457200"/>
          </a:xfrm>
          <a:prstGeom prst="rect">
            <a:avLst/>
          </a:prstGeom>
          <a:solidFill>
            <a:schemeClr val="accent1"/>
          </a:solidFill>
          <a:ln w="9525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94476" name="Rectangle 204"/>
          <p:cNvSpPr>
            <a:spLocks noChangeArrowheads="1"/>
          </p:cNvSpPr>
          <p:nvPr/>
        </p:nvSpPr>
        <p:spPr bwMode="gray">
          <a:xfrm>
            <a:off x="7926388" y="2878138"/>
            <a:ext cx="50641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Unlock </a:t>
            </a:r>
            <a:endParaRPr lang="en-US"/>
          </a:p>
        </p:txBody>
      </p:sp>
      <p:sp>
        <p:nvSpPr>
          <p:cNvPr id="694477" name="Rectangle 205"/>
          <p:cNvSpPr>
            <a:spLocks noChangeArrowheads="1"/>
          </p:cNvSpPr>
          <p:nvPr/>
        </p:nvSpPr>
        <p:spPr bwMode="gray">
          <a:xfrm>
            <a:off x="8116888" y="3068638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1</a:t>
            </a:r>
            <a:endParaRPr lang="en-US"/>
          </a:p>
        </p:txBody>
      </p:sp>
      <p:sp>
        <p:nvSpPr>
          <p:cNvPr id="694478" name="Rectangle 206"/>
          <p:cNvSpPr>
            <a:spLocks noChangeArrowheads="1"/>
          </p:cNvSpPr>
          <p:nvPr/>
        </p:nvSpPr>
        <p:spPr bwMode="gray">
          <a:xfrm>
            <a:off x="5878513" y="2832100"/>
            <a:ext cx="4572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94479" name="Rectangle 207"/>
          <p:cNvSpPr>
            <a:spLocks noChangeArrowheads="1"/>
          </p:cNvSpPr>
          <p:nvPr/>
        </p:nvSpPr>
        <p:spPr bwMode="gray">
          <a:xfrm>
            <a:off x="5878513" y="2832100"/>
            <a:ext cx="457200" cy="457200"/>
          </a:xfrm>
          <a:prstGeom prst="rect">
            <a:avLst/>
          </a:prstGeom>
          <a:solidFill>
            <a:schemeClr val="accent1"/>
          </a:solidFill>
          <a:ln w="9525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94480" name="Rectangle 208"/>
          <p:cNvSpPr>
            <a:spLocks noChangeArrowheads="1"/>
          </p:cNvSpPr>
          <p:nvPr/>
        </p:nvSpPr>
        <p:spPr bwMode="gray">
          <a:xfrm>
            <a:off x="5973763" y="2878138"/>
            <a:ext cx="2698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lock</a:t>
            </a:r>
            <a:endParaRPr lang="en-US"/>
          </a:p>
        </p:txBody>
      </p:sp>
      <p:sp>
        <p:nvSpPr>
          <p:cNvPr id="694481" name="Rectangle 209"/>
          <p:cNvSpPr>
            <a:spLocks noChangeArrowheads="1"/>
          </p:cNvSpPr>
          <p:nvPr/>
        </p:nvSpPr>
        <p:spPr bwMode="gray">
          <a:xfrm>
            <a:off x="6059488" y="3068638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2</a:t>
            </a:r>
            <a:endParaRPr lang="en-US"/>
          </a:p>
        </p:txBody>
      </p:sp>
      <p:sp>
        <p:nvSpPr>
          <p:cNvPr id="694482" name="Line 210"/>
          <p:cNvSpPr>
            <a:spLocks noChangeShapeType="1"/>
          </p:cNvSpPr>
          <p:nvPr/>
        </p:nvSpPr>
        <p:spPr bwMode="gray">
          <a:xfrm>
            <a:off x="4849813" y="3746500"/>
            <a:ext cx="3886200" cy="1588"/>
          </a:xfrm>
          <a:prstGeom prst="line">
            <a:avLst/>
          </a:prstGeom>
          <a:noFill/>
          <a:ln w="26988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94483" name="Rectangle 211"/>
          <p:cNvSpPr>
            <a:spLocks noChangeArrowheads="1"/>
          </p:cNvSpPr>
          <p:nvPr/>
        </p:nvSpPr>
        <p:spPr bwMode="gray">
          <a:xfrm>
            <a:off x="5192713" y="3517900"/>
            <a:ext cx="4572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94484" name="Rectangle 212"/>
          <p:cNvSpPr>
            <a:spLocks noChangeArrowheads="1"/>
          </p:cNvSpPr>
          <p:nvPr/>
        </p:nvSpPr>
        <p:spPr bwMode="gray">
          <a:xfrm>
            <a:off x="5192713" y="3517900"/>
            <a:ext cx="457200" cy="457200"/>
          </a:xfrm>
          <a:prstGeom prst="rect">
            <a:avLst/>
          </a:prstGeom>
          <a:solidFill>
            <a:schemeClr val="accent1"/>
          </a:solidFill>
          <a:ln w="9525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94485" name="Rectangle 213"/>
          <p:cNvSpPr>
            <a:spLocks noChangeArrowheads="1"/>
          </p:cNvSpPr>
          <p:nvPr/>
        </p:nvSpPr>
        <p:spPr bwMode="gray">
          <a:xfrm>
            <a:off x="5259388" y="3563938"/>
            <a:ext cx="3635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Lock </a:t>
            </a:r>
            <a:endParaRPr lang="en-US"/>
          </a:p>
        </p:txBody>
      </p:sp>
      <p:sp>
        <p:nvSpPr>
          <p:cNvPr id="694486" name="Rectangle 214"/>
          <p:cNvSpPr>
            <a:spLocks noChangeArrowheads="1"/>
          </p:cNvSpPr>
          <p:nvPr/>
        </p:nvSpPr>
        <p:spPr bwMode="gray">
          <a:xfrm>
            <a:off x="5373688" y="3754438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2</a:t>
            </a:r>
            <a:endParaRPr lang="en-US"/>
          </a:p>
        </p:txBody>
      </p:sp>
      <p:sp>
        <p:nvSpPr>
          <p:cNvPr id="694487" name="Rectangle 215"/>
          <p:cNvSpPr>
            <a:spLocks noChangeArrowheads="1"/>
          </p:cNvSpPr>
          <p:nvPr/>
        </p:nvSpPr>
        <p:spPr bwMode="gray">
          <a:xfrm>
            <a:off x="6792913" y="3517900"/>
            <a:ext cx="9144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94488" name="Rectangle 216"/>
          <p:cNvSpPr>
            <a:spLocks noChangeArrowheads="1"/>
          </p:cNvSpPr>
          <p:nvPr/>
        </p:nvSpPr>
        <p:spPr bwMode="gray">
          <a:xfrm>
            <a:off x="6792913" y="3517900"/>
            <a:ext cx="914400" cy="457200"/>
          </a:xfrm>
          <a:prstGeom prst="rect">
            <a:avLst/>
          </a:prstGeom>
          <a:solidFill>
            <a:schemeClr val="accent1"/>
          </a:solidFill>
          <a:ln w="9525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94489" name="Rectangle 217"/>
          <p:cNvSpPr>
            <a:spLocks noChangeArrowheads="1"/>
          </p:cNvSpPr>
          <p:nvPr/>
        </p:nvSpPr>
        <p:spPr bwMode="gray">
          <a:xfrm>
            <a:off x="7018338" y="3563938"/>
            <a:ext cx="4635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/>
              <a:t>Unlock</a:t>
            </a:r>
          </a:p>
          <a:p>
            <a:pPr algn="ctr"/>
            <a:r>
              <a:rPr lang="en-US" sz="1200"/>
              <a:t>1 </a:t>
            </a:r>
            <a:endParaRPr lang="en-US"/>
          </a:p>
        </p:txBody>
      </p:sp>
      <p:sp>
        <p:nvSpPr>
          <p:cNvPr id="694490" name="Rectangle 218"/>
          <p:cNvSpPr>
            <a:spLocks noChangeArrowheads="1"/>
          </p:cNvSpPr>
          <p:nvPr/>
        </p:nvSpPr>
        <p:spPr bwMode="gray">
          <a:xfrm>
            <a:off x="7821613" y="3517900"/>
            <a:ext cx="685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94491" name="Rectangle 219"/>
          <p:cNvSpPr>
            <a:spLocks noChangeArrowheads="1"/>
          </p:cNvSpPr>
          <p:nvPr/>
        </p:nvSpPr>
        <p:spPr bwMode="gray">
          <a:xfrm>
            <a:off x="7821613" y="3517900"/>
            <a:ext cx="685800" cy="457200"/>
          </a:xfrm>
          <a:prstGeom prst="rect">
            <a:avLst/>
          </a:prstGeom>
          <a:solidFill>
            <a:schemeClr val="accent1"/>
          </a:solidFill>
          <a:ln w="9525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94492" name="Rectangle 220"/>
          <p:cNvSpPr>
            <a:spLocks noChangeArrowheads="1"/>
          </p:cNvSpPr>
          <p:nvPr/>
        </p:nvSpPr>
        <p:spPr bwMode="gray">
          <a:xfrm>
            <a:off x="7926388" y="3563938"/>
            <a:ext cx="50641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Unlock </a:t>
            </a:r>
            <a:endParaRPr lang="en-US"/>
          </a:p>
        </p:txBody>
      </p:sp>
      <p:sp>
        <p:nvSpPr>
          <p:cNvPr id="694493" name="Rectangle 221"/>
          <p:cNvSpPr>
            <a:spLocks noChangeArrowheads="1"/>
          </p:cNvSpPr>
          <p:nvPr/>
        </p:nvSpPr>
        <p:spPr bwMode="gray">
          <a:xfrm>
            <a:off x="8116888" y="3754438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2</a:t>
            </a:r>
            <a:endParaRPr lang="en-US"/>
          </a:p>
        </p:txBody>
      </p:sp>
      <p:sp>
        <p:nvSpPr>
          <p:cNvPr id="694494" name="Rectangle 222"/>
          <p:cNvSpPr>
            <a:spLocks noChangeArrowheads="1"/>
          </p:cNvSpPr>
          <p:nvPr/>
        </p:nvSpPr>
        <p:spPr bwMode="gray">
          <a:xfrm>
            <a:off x="5878513" y="3517900"/>
            <a:ext cx="4572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94495" name="Rectangle 223"/>
          <p:cNvSpPr>
            <a:spLocks noChangeArrowheads="1"/>
          </p:cNvSpPr>
          <p:nvPr/>
        </p:nvSpPr>
        <p:spPr bwMode="gray">
          <a:xfrm>
            <a:off x="5878513" y="3517900"/>
            <a:ext cx="457200" cy="457200"/>
          </a:xfrm>
          <a:prstGeom prst="rect">
            <a:avLst/>
          </a:prstGeom>
          <a:solidFill>
            <a:schemeClr val="accent1"/>
          </a:solidFill>
          <a:ln w="9525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94496" name="Rectangle 224"/>
          <p:cNvSpPr>
            <a:spLocks noChangeArrowheads="1"/>
          </p:cNvSpPr>
          <p:nvPr/>
        </p:nvSpPr>
        <p:spPr bwMode="gray">
          <a:xfrm>
            <a:off x="5945188" y="3563938"/>
            <a:ext cx="3635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Lock </a:t>
            </a:r>
            <a:endParaRPr lang="en-US"/>
          </a:p>
        </p:txBody>
      </p:sp>
      <p:sp>
        <p:nvSpPr>
          <p:cNvPr id="694497" name="Rectangle 225"/>
          <p:cNvSpPr>
            <a:spLocks noChangeArrowheads="1"/>
          </p:cNvSpPr>
          <p:nvPr/>
        </p:nvSpPr>
        <p:spPr bwMode="gray">
          <a:xfrm>
            <a:off x="6059488" y="3754438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1</a:t>
            </a:r>
            <a:endParaRPr lang="en-US"/>
          </a:p>
        </p:txBody>
      </p:sp>
      <p:sp>
        <p:nvSpPr>
          <p:cNvPr id="694498" name="Line 226"/>
          <p:cNvSpPr>
            <a:spLocks noChangeShapeType="1"/>
          </p:cNvSpPr>
          <p:nvPr/>
        </p:nvSpPr>
        <p:spPr bwMode="gray">
          <a:xfrm>
            <a:off x="5764213" y="2601913"/>
            <a:ext cx="1587" cy="1716087"/>
          </a:xfrm>
          <a:prstGeom prst="line">
            <a:avLst/>
          </a:prstGeom>
          <a:noFill/>
          <a:ln w="25400" cap="rnd">
            <a:solidFill>
              <a:srgbClr val="B90117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94499" name="Freeform 227"/>
          <p:cNvSpPr>
            <a:spLocks/>
          </p:cNvSpPr>
          <p:nvPr/>
        </p:nvSpPr>
        <p:spPr bwMode="gray">
          <a:xfrm>
            <a:off x="5722938" y="2489200"/>
            <a:ext cx="82550" cy="123825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26" y="0"/>
              </a:cxn>
              <a:cxn ang="0">
                <a:pos x="52" y="78"/>
              </a:cxn>
              <a:cxn ang="0">
                <a:pos x="0" y="78"/>
              </a:cxn>
            </a:cxnLst>
            <a:rect l="0" t="0" r="r" b="b"/>
            <a:pathLst>
              <a:path w="52" h="78">
                <a:moveTo>
                  <a:pt x="0" y="78"/>
                </a:moveTo>
                <a:lnTo>
                  <a:pt x="26" y="0"/>
                </a:lnTo>
                <a:lnTo>
                  <a:pt x="52" y="78"/>
                </a:lnTo>
                <a:lnTo>
                  <a:pt x="0" y="7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94500" name="Rectangle 228"/>
          <p:cNvSpPr>
            <a:spLocks noChangeArrowheads="1"/>
          </p:cNvSpPr>
          <p:nvPr/>
        </p:nvSpPr>
        <p:spPr bwMode="gray">
          <a:xfrm>
            <a:off x="5375275" y="2297113"/>
            <a:ext cx="8255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interblocage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>
                <a:cs typeface="Arial" charset="0"/>
              </a:rPr>
              <a:t>É</a:t>
            </a:r>
            <a:r>
              <a:rPr lang="fr-FR"/>
              <a:t>viter les interblocages : Bonnes pratiques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770437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fr-FR" dirty="0"/>
              <a:t>Les </a:t>
            </a:r>
            <a:r>
              <a:rPr lang="fr-FR" dirty="0" err="1"/>
              <a:t>interblocages</a:t>
            </a:r>
            <a:r>
              <a:rPr lang="fr-FR" dirty="0"/>
              <a:t> sont les problèmes liés aux threads les plus délicats à diagnostiquer</a:t>
            </a:r>
          </a:p>
          <a:p>
            <a:pPr lvl="1"/>
            <a:r>
              <a:rPr lang="fr-FR" dirty="0"/>
              <a:t>Peuvent ne se produire que de façon très occasionnelle</a:t>
            </a:r>
          </a:p>
          <a:p>
            <a:pPr lvl="1"/>
            <a:r>
              <a:rPr lang="fr-FR" dirty="0"/>
              <a:t>Il faut vérifier l’ordre de mise en place des verrous</a:t>
            </a:r>
          </a:p>
          <a:p>
            <a:r>
              <a:rPr lang="fr-FR" dirty="0"/>
              <a:t>Si la synchronisation peut être évitée, les </a:t>
            </a:r>
            <a:r>
              <a:rPr lang="fr-FR" dirty="0" err="1"/>
              <a:t>interblocages</a:t>
            </a:r>
            <a:r>
              <a:rPr lang="fr-FR" dirty="0"/>
              <a:t> aussi</a:t>
            </a:r>
          </a:p>
          <a:p>
            <a:pPr lvl="1"/>
            <a:r>
              <a:rPr lang="fr-FR" dirty="0"/>
              <a:t>Débutez avec une approche de « données non partagées »</a:t>
            </a:r>
          </a:p>
          <a:p>
            <a:pPr lvl="1"/>
            <a:r>
              <a:rPr lang="fr-FR" dirty="0">
                <a:cs typeface="Arial" charset="0"/>
              </a:rPr>
              <a:t>É</a:t>
            </a:r>
            <a:r>
              <a:rPr lang="fr-FR" dirty="0"/>
              <a:t>vitez les optimisations prématurées </a:t>
            </a:r>
          </a:p>
          <a:p>
            <a:pPr lvl="2"/>
            <a:r>
              <a:rPr lang="fr-FR" dirty="0"/>
              <a:t>Les bénéfices obtenus en terme de performance par </a:t>
            </a:r>
            <a:r>
              <a:rPr lang="fr-FR" dirty="0" smtClean="0"/>
              <a:t>l’utilisation de </a:t>
            </a:r>
            <a:r>
              <a:rPr lang="fr-FR" dirty="0"/>
              <a:t>données partagées peuvent être anéantis par les coûts de maintenance dus à la synchronisation et aux problèmes d’</a:t>
            </a:r>
            <a:r>
              <a:rPr lang="fr-FR" dirty="0" err="1"/>
              <a:t>interblocage</a:t>
            </a:r>
            <a:endParaRPr lang="fr-FR" dirty="0"/>
          </a:p>
          <a:p>
            <a:r>
              <a:rPr lang="fr-FR" dirty="0"/>
              <a:t>Nous allons observer quelques possibilités offertes pour éviter </a:t>
            </a:r>
            <a:r>
              <a:rPr lang="fr-FR" dirty="0" smtClean="0"/>
              <a:t>d’utiliser la </a:t>
            </a:r>
            <a:r>
              <a:rPr lang="fr-FR" dirty="0"/>
              <a:t>synchronisation :</a:t>
            </a:r>
          </a:p>
          <a:p>
            <a:pPr lvl="1"/>
            <a:r>
              <a:rPr lang="fr-FR" dirty="0">
                <a:latin typeface="Courier New" pitchFamily="49" charset="0"/>
              </a:rPr>
              <a:t>volatile</a:t>
            </a:r>
          </a:p>
          <a:p>
            <a:pPr lvl="1"/>
            <a:r>
              <a:rPr lang="fr-FR" dirty="0" err="1">
                <a:latin typeface="Courier New" pitchFamily="49" charset="0"/>
              </a:rPr>
              <a:t>atomics</a:t>
            </a:r>
            <a:endParaRPr lang="fr-FR" dirty="0">
              <a:latin typeface="Courier New" pitchFamily="49" charset="0"/>
            </a:endParaRPr>
          </a:p>
          <a:p>
            <a:pPr lvl="1"/>
            <a:r>
              <a:rPr lang="fr-FR" dirty="0" err="1">
                <a:latin typeface="Courier New" pitchFamily="49" charset="0"/>
              </a:rPr>
              <a:t>ThreadLocal</a:t>
            </a:r>
            <a:endParaRPr lang="fr-FR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>
                <a:cs typeface="Arial" charset="0"/>
              </a:rPr>
              <a:t>É</a:t>
            </a:r>
            <a:r>
              <a:rPr lang="fr-FR"/>
              <a:t>viter la synchronisation avec </a:t>
            </a:r>
            <a:r>
              <a:rPr lang="fr-FR">
                <a:latin typeface="Courier New" pitchFamily="49" charset="0"/>
              </a:rPr>
              <a:t>volatile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idx="1"/>
          </p:nvPr>
        </p:nvSpPr>
        <p:spPr>
          <a:xfrm>
            <a:off x="182563" y="1201407"/>
            <a:ext cx="8599487" cy="5167312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fr-FR" dirty="0"/>
              <a:t>La sémantique du mot-clé </a:t>
            </a:r>
            <a:r>
              <a:rPr lang="fr-FR" dirty="0">
                <a:latin typeface="Courier New" pitchFamily="49" charset="0"/>
              </a:rPr>
              <a:t>volatile</a:t>
            </a:r>
            <a:r>
              <a:rPr lang="fr-FR" dirty="0">
                <a:cs typeface="Arial" charset="0"/>
              </a:rPr>
              <a:t> </a:t>
            </a:r>
            <a:r>
              <a:rPr lang="fr-FR" dirty="0"/>
              <a:t>a changé </a:t>
            </a:r>
          </a:p>
          <a:p>
            <a:pPr lvl="1"/>
            <a:r>
              <a:rPr lang="fr-FR" dirty="0"/>
              <a:t>Jusqu’à Java 1.4</a:t>
            </a:r>
            <a:endParaRPr lang="fr-FR" dirty="0">
              <a:latin typeface="Courier New" pitchFamily="49" charset="0"/>
            </a:endParaRPr>
          </a:p>
          <a:p>
            <a:pPr lvl="2"/>
            <a:r>
              <a:rPr lang="fr-FR" dirty="0"/>
              <a:t>Tout thread avait la garantie de toujours obtenir la dernière valeur d’un champ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volatile</a:t>
            </a:r>
          </a:p>
          <a:p>
            <a:pPr lvl="2"/>
            <a:r>
              <a:rPr lang="fr-FR" dirty="0"/>
              <a:t>Même si les données sont partagées entre plusieurs threads</a:t>
            </a:r>
          </a:p>
          <a:p>
            <a:pPr lvl="2"/>
            <a:r>
              <a:rPr lang="fr-FR" dirty="0"/>
              <a:t>Mais cela ne concernait pas les autres champs</a:t>
            </a:r>
          </a:p>
          <a:p>
            <a:pPr lvl="3"/>
            <a:r>
              <a:rPr lang="fr-FR" dirty="0"/>
              <a:t>Cause de bugs subtiles dans les programmes multithread</a:t>
            </a:r>
          </a:p>
          <a:p>
            <a:pPr lvl="1"/>
            <a:r>
              <a:rPr lang="fr-FR" dirty="0"/>
              <a:t>Après Java 1.4</a:t>
            </a:r>
          </a:p>
          <a:p>
            <a:pPr lvl="2"/>
            <a:r>
              <a:rPr lang="fr-FR" dirty="0"/>
              <a:t>Tout thread a la garantie de toujours obtenir la dernière valeur d’un champ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volatile</a:t>
            </a:r>
            <a:endParaRPr lang="fr-FR" dirty="0"/>
          </a:p>
          <a:p>
            <a:pPr lvl="3"/>
            <a:r>
              <a:rPr lang="fr-FR" dirty="0"/>
              <a:t>Ce qui est normalement dorénavant vrai pour tous les autres champs</a:t>
            </a:r>
          </a:p>
          <a:p>
            <a:pPr>
              <a:spcBef>
                <a:spcPts val="1000"/>
              </a:spcBef>
            </a:pPr>
            <a:r>
              <a:rPr lang="fr-FR" dirty="0"/>
              <a:t>Les implications en terme de performance de </a:t>
            </a:r>
            <a:r>
              <a:rPr lang="fr-FR" dirty="0">
                <a:latin typeface="Courier New" pitchFamily="49" charset="0"/>
              </a:rPr>
              <a:t>volatile</a:t>
            </a:r>
            <a:r>
              <a:rPr lang="fr-FR" dirty="0"/>
              <a:t> sont maintenant proches de la synchronisation</a:t>
            </a:r>
          </a:p>
          <a:p>
            <a:pPr lvl="1"/>
            <a:r>
              <a:rPr lang="fr-FR" dirty="0"/>
              <a:t>Mais pas d’</a:t>
            </a:r>
            <a:r>
              <a:rPr lang="fr-FR" dirty="0" err="1"/>
              <a:t>interblocage</a:t>
            </a:r>
            <a:endParaRPr lang="fr-FR" dirty="0"/>
          </a:p>
          <a:p>
            <a:pPr lvl="1"/>
            <a:r>
              <a:rPr lang="fr-FR" dirty="0"/>
              <a:t>Cependant, de nombreuses JVM continuent à ne pas implémenter </a:t>
            </a:r>
            <a:r>
              <a:rPr lang="fr-FR" dirty="0">
                <a:latin typeface="Courier New" pitchFamily="49" charset="0"/>
              </a:rPr>
              <a:t>volatile</a:t>
            </a:r>
            <a:r>
              <a:rPr lang="fr-FR" dirty="0"/>
              <a:t> correctement</a:t>
            </a:r>
          </a:p>
          <a:p>
            <a:pPr lvl="1"/>
            <a:r>
              <a:rPr lang="fr-FR" dirty="0"/>
              <a:t>Il n’est pas aisé d’utiliser </a:t>
            </a:r>
            <a:r>
              <a:rPr lang="fr-FR" dirty="0">
                <a:latin typeface="Courier New" pitchFamily="49" charset="0"/>
              </a:rPr>
              <a:t>volatile</a:t>
            </a:r>
            <a:r>
              <a:rPr lang="fr-FR" dirty="0">
                <a:cs typeface="Arial" charset="0"/>
              </a:rPr>
              <a:t> </a:t>
            </a:r>
            <a:r>
              <a:rPr lang="fr-FR" dirty="0"/>
              <a:t>comme il le faudrait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>
                <a:cs typeface="Arial" charset="0"/>
              </a:rPr>
              <a:t>É</a:t>
            </a:r>
            <a:r>
              <a:rPr lang="fr-FR"/>
              <a:t>viter la synchronisation avec </a:t>
            </a:r>
            <a:r>
              <a:rPr lang="fr-FR">
                <a:latin typeface="Courier New" pitchFamily="49" charset="0"/>
              </a:rPr>
              <a:t>atomic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6038"/>
            <a:ext cx="8599488" cy="3098284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fr-FR" dirty="0"/>
              <a:t>Java 5 étend le concept de volatile à d’autres types</a:t>
            </a:r>
          </a:p>
          <a:p>
            <a:pPr lvl="1"/>
            <a:r>
              <a:rPr lang="fr-FR" dirty="0"/>
              <a:t>Programmation multithread fiable sans verrou</a:t>
            </a:r>
          </a:p>
          <a:p>
            <a:pPr lvl="1"/>
            <a:r>
              <a:rPr lang="fr-FR" dirty="0" err="1">
                <a:latin typeface="Courier New" pitchFamily="49" charset="0"/>
              </a:rPr>
              <a:t>AtomicReference</a:t>
            </a:r>
            <a:r>
              <a:rPr lang="fr-FR" dirty="0"/>
              <a:t>, </a:t>
            </a:r>
            <a:r>
              <a:rPr lang="fr-FR" dirty="0" err="1">
                <a:latin typeface="Courier New" pitchFamily="49" charset="0"/>
              </a:rPr>
              <a:t>AtomicLong</a:t>
            </a:r>
            <a:r>
              <a:rPr lang="fr-FR" dirty="0"/>
              <a:t>, etc.</a:t>
            </a:r>
          </a:p>
          <a:p>
            <a:pPr lvl="1"/>
            <a:r>
              <a:rPr lang="fr-FR" dirty="0"/>
              <a:t>Partie de </a:t>
            </a:r>
            <a:r>
              <a:rPr lang="fr-FR" dirty="0" err="1">
                <a:latin typeface="Courier New" pitchFamily="49" charset="0"/>
              </a:rPr>
              <a:t>java.util.concurrent.atomic</a:t>
            </a:r>
            <a:endParaRPr lang="fr-FR" dirty="0">
              <a:latin typeface="Courier New" pitchFamily="49" charset="0"/>
            </a:endParaRPr>
          </a:p>
          <a:p>
            <a:r>
              <a:rPr lang="fr-FR" dirty="0"/>
              <a:t>Garantit l’atomicité de la modification d’un objet</a:t>
            </a:r>
          </a:p>
          <a:p>
            <a:pPr lvl="1"/>
            <a:r>
              <a:rPr lang="fr-FR" dirty="0"/>
              <a:t>Ainsi l’objet ne peut pas se trouver dans un état inconsistant</a:t>
            </a:r>
          </a:p>
          <a:p>
            <a:r>
              <a:rPr lang="fr-FR" dirty="0"/>
              <a:t>Plutôt que de synchroniser l’accès à un seul champ, </a:t>
            </a:r>
            <a:r>
              <a:rPr lang="fr-FR" dirty="0" smtClean="0"/>
              <a:t>rendez-le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atomic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/>
              <a:t>Les références à </a:t>
            </a:r>
            <a:r>
              <a:rPr lang="fr-FR" dirty="0" smtClean="0"/>
              <a:t>ce seul champ sont </a:t>
            </a:r>
            <a:r>
              <a:rPr lang="fr-FR" dirty="0"/>
              <a:t>atomiques</a:t>
            </a:r>
          </a:p>
          <a:p>
            <a:pPr lvl="1"/>
            <a:r>
              <a:rPr lang="fr-FR" dirty="0"/>
              <a:t>Mais attention aux chutes de </a:t>
            </a:r>
            <a:r>
              <a:rPr lang="fr-FR" dirty="0" smtClean="0"/>
              <a:t>performance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Pourquoi des threads ?</a:t>
            </a:r>
          </a:p>
        </p:txBody>
      </p:sp>
      <p:sp>
        <p:nvSpPr>
          <p:cNvPr id="6553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fr-FR" sz="2400" dirty="0"/>
              <a:t>Une application peut être conçue pour exécuter plusieurs tâches simultanément</a:t>
            </a:r>
          </a:p>
          <a:p>
            <a:pPr lvl="1"/>
            <a:r>
              <a:rPr lang="fr-FR" sz="2000" dirty="0"/>
              <a:t>Plusieurs </a:t>
            </a:r>
            <a:r>
              <a:rPr lang="fr-FR" sz="2000" i="1" dirty="0">
                <a:latin typeface="Century Schoolbook" pitchFamily="18" charset="0"/>
              </a:rPr>
              <a:t>threads</a:t>
            </a:r>
          </a:p>
          <a:p>
            <a:pPr lvl="1"/>
            <a:r>
              <a:rPr lang="fr-FR" sz="2000" dirty="0"/>
              <a:t>Au même titre qu’un système d’exploitation peut </a:t>
            </a:r>
            <a:r>
              <a:rPr lang="fr-FR" sz="2000" dirty="0" smtClean="0"/>
              <a:t>exécuter </a:t>
            </a:r>
            <a:r>
              <a:rPr lang="fr-FR" sz="2000" dirty="0"/>
              <a:t>plusieurs processus</a:t>
            </a:r>
          </a:p>
          <a:p>
            <a:pPr lvl="1"/>
            <a:r>
              <a:rPr lang="fr-FR" sz="2000" dirty="0"/>
              <a:t>Un programme séquentiel exécute les tâches l’une après l’autre</a:t>
            </a:r>
          </a:p>
          <a:p>
            <a:pPr lvl="1"/>
            <a:r>
              <a:rPr lang="fr-FR" sz="2000" dirty="0"/>
              <a:t>L’ordonnanceur (</a:t>
            </a:r>
            <a:r>
              <a:rPr lang="fr-FR" sz="2000" i="1" dirty="0" err="1"/>
              <a:t>scheduler</a:t>
            </a:r>
            <a:r>
              <a:rPr lang="fr-FR" sz="2000" dirty="0"/>
              <a:t>) permet à un programme exécutant des threads de le faire simultanément</a:t>
            </a:r>
          </a:p>
        </p:txBody>
      </p:sp>
      <p:sp>
        <p:nvSpPr>
          <p:cNvPr id="655387" name="Rectangle 27"/>
          <p:cNvSpPr>
            <a:spLocks noChangeArrowheads="1"/>
          </p:cNvSpPr>
          <p:nvPr/>
        </p:nvSpPr>
        <p:spPr bwMode="gray">
          <a:xfrm>
            <a:off x="3436938" y="4898514"/>
            <a:ext cx="2889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yield</a:t>
            </a:r>
            <a:endParaRPr lang="en-US"/>
          </a:p>
        </p:txBody>
      </p:sp>
      <p:grpSp>
        <p:nvGrpSpPr>
          <p:cNvPr id="655395" name="Group 35"/>
          <p:cNvGrpSpPr>
            <a:grpSpLocks/>
          </p:cNvGrpSpPr>
          <p:nvPr/>
        </p:nvGrpSpPr>
        <p:grpSpPr bwMode="gray">
          <a:xfrm>
            <a:off x="2082800" y="4455602"/>
            <a:ext cx="4521200" cy="1373187"/>
            <a:chOff x="1328" y="2096"/>
            <a:chExt cx="2848" cy="865"/>
          </a:xfrm>
        </p:grpSpPr>
        <p:sp>
          <p:nvSpPr>
            <p:cNvPr id="655363" name="Line 3"/>
            <p:cNvSpPr>
              <a:spLocks noChangeShapeType="1"/>
            </p:cNvSpPr>
            <p:nvPr/>
          </p:nvSpPr>
          <p:spPr bwMode="gray">
            <a:xfrm>
              <a:off x="1347" y="2348"/>
              <a:ext cx="28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55364" name="Line 4"/>
            <p:cNvSpPr>
              <a:spLocks noChangeShapeType="1"/>
            </p:cNvSpPr>
            <p:nvPr/>
          </p:nvSpPr>
          <p:spPr bwMode="gray">
            <a:xfrm>
              <a:off x="1340" y="2612"/>
              <a:ext cx="28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55365" name="Line 5"/>
            <p:cNvSpPr>
              <a:spLocks noChangeShapeType="1"/>
            </p:cNvSpPr>
            <p:nvPr/>
          </p:nvSpPr>
          <p:spPr bwMode="gray">
            <a:xfrm>
              <a:off x="1328" y="2840"/>
              <a:ext cx="28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55368" name="Rectangle 8"/>
            <p:cNvSpPr>
              <a:spLocks noChangeArrowheads="1"/>
            </p:cNvSpPr>
            <p:nvPr/>
          </p:nvSpPr>
          <p:spPr bwMode="gray">
            <a:xfrm>
              <a:off x="1540" y="2691"/>
              <a:ext cx="271" cy="270"/>
            </a:xfrm>
            <a:prstGeom prst="rect">
              <a:avLst/>
            </a:prstGeom>
            <a:solidFill>
              <a:schemeClr val="accent1"/>
            </a:solidFill>
            <a:ln w="7938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370" name="Rectangle 10"/>
            <p:cNvSpPr>
              <a:spLocks noChangeArrowheads="1"/>
            </p:cNvSpPr>
            <p:nvPr/>
          </p:nvSpPr>
          <p:spPr bwMode="gray">
            <a:xfrm>
              <a:off x="1678" y="2773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/>
                <a:t>a</a:t>
              </a:r>
              <a:endParaRPr lang="en-US"/>
            </a:p>
          </p:txBody>
        </p:sp>
        <p:sp>
          <p:nvSpPr>
            <p:cNvPr id="655372" name="Rectangle 12"/>
            <p:cNvSpPr>
              <a:spLocks noChangeArrowheads="1"/>
            </p:cNvSpPr>
            <p:nvPr/>
          </p:nvSpPr>
          <p:spPr bwMode="gray">
            <a:xfrm>
              <a:off x="1878" y="2199"/>
              <a:ext cx="271" cy="271"/>
            </a:xfrm>
            <a:prstGeom prst="rect">
              <a:avLst/>
            </a:prstGeom>
            <a:solidFill>
              <a:schemeClr val="accent1"/>
            </a:solidFill>
            <a:ln w="7938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374" name="Rectangle 14"/>
            <p:cNvSpPr>
              <a:spLocks noChangeArrowheads="1"/>
            </p:cNvSpPr>
            <p:nvPr/>
          </p:nvSpPr>
          <p:spPr bwMode="gray">
            <a:xfrm>
              <a:off x="2016" y="2284"/>
              <a:ext cx="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/>
                <a:t>1a</a:t>
              </a:r>
              <a:endParaRPr lang="en-US"/>
            </a:p>
          </p:txBody>
        </p:sp>
        <p:sp>
          <p:nvSpPr>
            <p:cNvPr id="655376" name="Rectangle 16"/>
            <p:cNvSpPr>
              <a:spLocks noChangeArrowheads="1"/>
            </p:cNvSpPr>
            <p:nvPr/>
          </p:nvSpPr>
          <p:spPr bwMode="gray">
            <a:xfrm>
              <a:off x="2824" y="2470"/>
              <a:ext cx="541" cy="270"/>
            </a:xfrm>
            <a:prstGeom prst="rect">
              <a:avLst/>
            </a:prstGeom>
            <a:solidFill>
              <a:schemeClr val="accent1"/>
            </a:solidFill>
            <a:ln w="7938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377" name="Rectangle 17"/>
            <p:cNvSpPr>
              <a:spLocks noChangeArrowheads="1"/>
            </p:cNvSpPr>
            <p:nvPr/>
          </p:nvSpPr>
          <p:spPr bwMode="gray">
            <a:xfrm>
              <a:off x="3068" y="2554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/>
                <a:t>2</a:t>
              </a:r>
              <a:endParaRPr lang="en-US"/>
            </a:p>
          </p:txBody>
        </p:sp>
        <p:sp>
          <p:nvSpPr>
            <p:cNvPr id="655379" name="Rectangle 19"/>
            <p:cNvSpPr>
              <a:spLocks noChangeArrowheads="1"/>
            </p:cNvSpPr>
            <p:nvPr/>
          </p:nvSpPr>
          <p:spPr bwMode="gray">
            <a:xfrm>
              <a:off x="3635" y="2199"/>
              <a:ext cx="405" cy="271"/>
            </a:xfrm>
            <a:prstGeom prst="rect">
              <a:avLst/>
            </a:prstGeom>
            <a:solidFill>
              <a:schemeClr val="accent1"/>
            </a:solidFill>
            <a:ln w="7938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380" name="Rectangle 20"/>
            <p:cNvSpPr>
              <a:spLocks noChangeArrowheads="1"/>
            </p:cNvSpPr>
            <p:nvPr/>
          </p:nvSpPr>
          <p:spPr bwMode="gray">
            <a:xfrm>
              <a:off x="3789" y="2284"/>
              <a:ext cx="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/>
                <a:t>1b</a:t>
              </a:r>
              <a:endParaRPr lang="en-US"/>
            </a:p>
          </p:txBody>
        </p:sp>
        <p:sp>
          <p:nvSpPr>
            <p:cNvPr id="655383" name="Rectangle 23"/>
            <p:cNvSpPr>
              <a:spLocks noChangeArrowheads="1"/>
            </p:cNvSpPr>
            <p:nvPr/>
          </p:nvSpPr>
          <p:spPr bwMode="gray">
            <a:xfrm>
              <a:off x="2216" y="2691"/>
              <a:ext cx="473" cy="270"/>
            </a:xfrm>
            <a:prstGeom prst="rect">
              <a:avLst/>
            </a:prstGeom>
            <a:solidFill>
              <a:schemeClr val="accent1"/>
            </a:solidFill>
            <a:ln w="7938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385" name="Rectangle 25"/>
            <p:cNvSpPr>
              <a:spLocks noChangeArrowheads="1"/>
            </p:cNvSpPr>
            <p:nvPr/>
          </p:nvSpPr>
          <p:spPr bwMode="gray">
            <a:xfrm>
              <a:off x="2455" y="2773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/>
                <a:t>b</a:t>
              </a:r>
              <a:endParaRPr lang="en-US"/>
            </a:p>
          </p:txBody>
        </p:sp>
        <p:sp>
          <p:nvSpPr>
            <p:cNvPr id="655386" name="Rectangle 26"/>
            <p:cNvSpPr>
              <a:spLocks noChangeArrowheads="1"/>
            </p:cNvSpPr>
            <p:nvPr/>
          </p:nvSpPr>
          <p:spPr bwMode="gray">
            <a:xfrm>
              <a:off x="1714" y="2120"/>
              <a:ext cx="12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/>
                <a:t>run</a:t>
              </a:r>
              <a:endParaRPr lang="en-US"/>
            </a:p>
          </p:txBody>
        </p:sp>
        <p:sp>
          <p:nvSpPr>
            <p:cNvPr id="655388" name="Rectangle 28"/>
            <p:cNvSpPr>
              <a:spLocks noChangeArrowheads="1"/>
            </p:cNvSpPr>
            <p:nvPr/>
          </p:nvSpPr>
          <p:spPr bwMode="gray">
            <a:xfrm>
              <a:off x="1957" y="2721"/>
              <a:ext cx="23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/>
                <a:t>Cont .</a:t>
              </a:r>
              <a:endParaRPr lang="en-US"/>
            </a:p>
          </p:txBody>
        </p:sp>
        <p:sp>
          <p:nvSpPr>
            <p:cNvPr id="655390" name="Rectangle 30"/>
            <p:cNvSpPr>
              <a:spLocks noChangeArrowheads="1"/>
            </p:cNvSpPr>
            <p:nvPr/>
          </p:nvSpPr>
          <p:spPr bwMode="gray">
            <a:xfrm>
              <a:off x="2793" y="2359"/>
              <a:ext cx="12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/>
                <a:t>run</a:t>
              </a:r>
              <a:endParaRPr lang="en-US"/>
            </a:p>
          </p:txBody>
        </p:sp>
        <p:sp>
          <p:nvSpPr>
            <p:cNvPr id="655391" name="Rectangle 31"/>
            <p:cNvSpPr>
              <a:spLocks noChangeArrowheads="1"/>
            </p:cNvSpPr>
            <p:nvPr/>
          </p:nvSpPr>
          <p:spPr bwMode="gray">
            <a:xfrm>
              <a:off x="1837" y="2847"/>
              <a:ext cx="18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/>
                <a:t>yield</a:t>
              </a:r>
              <a:endParaRPr lang="en-US"/>
            </a:p>
          </p:txBody>
        </p:sp>
        <p:sp>
          <p:nvSpPr>
            <p:cNvPr id="655392" name="Rectangle 32"/>
            <p:cNvSpPr>
              <a:spLocks noChangeArrowheads="1"/>
            </p:cNvSpPr>
            <p:nvPr/>
          </p:nvSpPr>
          <p:spPr bwMode="gray">
            <a:xfrm>
              <a:off x="3468" y="2104"/>
              <a:ext cx="23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/>
                <a:t>Cont .</a:t>
              </a:r>
              <a:endParaRPr lang="en-US"/>
            </a:p>
          </p:txBody>
        </p:sp>
        <p:sp>
          <p:nvSpPr>
            <p:cNvPr id="655394" name="Line 34"/>
            <p:cNvSpPr>
              <a:spLocks noChangeShapeType="1"/>
            </p:cNvSpPr>
            <p:nvPr/>
          </p:nvSpPr>
          <p:spPr bwMode="gray">
            <a:xfrm>
              <a:off x="1354" y="2096"/>
              <a:ext cx="28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sp>
        <p:nvSpPr>
          <p:cNvPr id="655384" name="Rectangle 24"/>
          <p:cNvSpPr>
            <a:spLocks noChangeArrowheads="1"/>
          </p:cNvSpPr>
          <p:nvPr/>
        </p:nvSpPr>
        <p:spPr bwMode="gray">
          <a:xfrm>
            <a:off x="3781425" y="5530339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3</a:t>
            </a:r>
            <a:endParaRPr lang="en-US"/>
          </a:p>
        </p:txBody>
      </p:sp>
      <p:sp>
        <p:nvSpPr>
          <p:cNvPr id="655369" name="Rectangle 9"/>
          <p:cNvSpPr>
            <a:spLocks noChangeArrowheads="1"/>
          </p:cNvSpPr>
          <p:nvPr/>
        </p:nvSpPr>
        <p:spPr bwMode="gray">
          <a:xfrm>
            <a:off x="2533650" y="5531927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>
                <a:cs typeface="Arial" charset="0"/>
              </a:rPr>
              <a:t>É</a:t>
            </a:r>
            <a:r>
              <a:rPr lang="fr-FR"/>
              <a:t>viter la synchronisation avec </a:t>
            </a:r>
            <a:r>
              <a:rPr lang="fr-FR">
                <a:latin typeface="Courier New" pitchFamily="49" charset="0"/>
              </a:rPr>
              <a:t>ThreadLocal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idx="1"/>
          </p:nvPr>
        </p:nvSpPr>
        <p:spPr>
          <a:xfrm>
            <a:off x="363538" y="1215363"/>
            <a:ext cx="8599487" cy="5268913"/>
          </a:xfrm>
        </p:spPr>
        <p:txBody>
          <a:bodyPr>
            <a:normAutofit fontScale="70000" lnSpcReduction="20000"/>
          </a:bodyPr>
          <a:lstStyle/>
          <a:p>
            <a:r>
              <a:rPr lang="fr-FR"/>
              <a:t>On peut éviter de synchroniser si chaque thread a sa propre copie des données</a:t>
            </a:r>
          </a:p>
          <a:p>
            <a:pPr lvl="1"/>
            <a:r>
              <a:rPr lang="fr-FR">
                <a:latin typeface="Courier New" pitchFamily="49" charset="0"/>
              </a:rPr>
              <a:t>ThreadLocal</a:t>
            </a:r>
            <a:r>
              <a:rPr lang="fr-FR"/>
              <a:t> offre cette possibilité</a:t>
            </a:r>
          </a:p>
          <a:p>
            <a:pPr lvl="2"/>
            <a:r>
              <a:rPr lang="fr-FR"/>
              <a:t>Alors que </a:t>
            </a:r>
            <a:r>
              <a:rPr lang="fr-FR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/>
              <a:t> fournit une valeur par chargeur de classes</a:t>
            </a:r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r>
              <a:rPr lang="fr-FR"/>
              <a:t>Il existe bien un objet </a:t>
            </a:r>
            <a:r>
              <a:rPr lang="fr-FR">
                <a:latin typeface="Courier New" pitchFamily="49" charset="0"/>
              </a:rPr>
              <a:t>Clerk</a:t>
            </a:r>
            <a:r>
              <a:rPr lang="fr-FR"/>
              <a:t> par thread</a:t>
            </a:r>
          </a:p>
          <a:p>
            <a:pPr lvl="1"/>
            <a:r>
              <a:rPr lang="fr-FR">
                <a:latin typeface="Courier New" pitchFamily="49" charset="0"/>
              </a:rPr>
              <a:t>Clerk</a:t>
            </a:r>
            <a:r>
              <a:rPr lang="fr-FR"/>
              <a:t> n’a pas à être un singleton</a:t>
            </a:r>
          </a:p>
          <a:p>
            <a:pPr lvl="1"/>
            <a:r>
              <a:rPr lang="fr-FR"/>
              <a:t>Pas de situation de compétition (</a:t>
            </a:r>
            <a:r>
              <a:rPr lang="fr-FR" i="1"/>
              <a:t>race condition</a:t>
            </a:r>
            <a:r>
              <a:rPr lang="fr-FR"/>
              <a:t>) ou de problèmes liés au multithreading</a:t>
            </a:r>
          </a:p>
          <a:p>
            <a:pPr lvl="1"/>
            <a:r>
              <a:rPr lang="fr-FR"/>
              <a:t>Mais plus d’instances</a:t>
            </a:r>
          </a:p>
        </p:txBody>
      </p:sp>
      <p:sp>
        <p:nvSpPr>
          <p:cNvPr id="702468" name="Text Box 4"/>
          <p:cNvSpPr txBox="1">
            <a:spLocks noChangeArrowheads="1"/>
          </p:cNvSpPr>
          <p:nvPr/>
        </p:nvSpPr>
        <p:spPr bwMode="gray">
          <a:xfrm>
            <a:off x="1271588" y="2634588"/>
            <a:ext cx="6578600" cy="2019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private </a:t>
            </a:r>
            <a:r>
              <a:rPr lang="en-US" b="1">
                <a:latin typeface="Courier New" pitchFamily="49" charset="0"/>
              </a:rPr>
              <a:t>ThreadLocal</a:t>
            </a:r>
            <a:r>
              <a:rPr lang="en-US">
                <a:latin typeface="Courier New" pitchFamily="49" charset="0"/>
              </a:rPr>
              <a:t>&lt;Clerk&gt; clerk = new ThreadLocal&lt;Clerk&gt;();</a:t>
            </a:r>
          </a:p>
          <a:p>
            <a:r>
              <a:rPr lang="en-US">
                <a:latin typeface="Courier New" pitchFamily="49" charset="0"/>
              </a:rPr>
              <a:t>public Clerk getClerk() {</a:t>
            </a:r>
          </a:p>
          <a:p>
            <a:r>
              <a:rPr lang="en-US">
                <a:latin typeface="Courier New" pitchFamily="49" charset="0"/>
              </a:rPr>
              <a:t>    Clerk c = </a:t>
            </a:r>
            <a:r>
              <a:rPr lang="en-US" b="1">
                <a:latin typeface="Courier New" pitchFamily="49" charset="0"/>
              </a:rPr>
              <a:t>clerk.get()</a:t>
            </a:r>
            <a:r>
              <a:rPr lang="en-US">
                <a:latin typeface="Courier New" pitchFamily="49" charset="0"/>
              </a:rPr>
              <a:t>;</a:t>
            </a:r>
          </a:p>
          <a:p>
            <a:r>
              <a:rPr lang="en-US">
                <a:latin typeface="Courier New" pitchFamily="49" charset="0"/>
              </a:rPr>
              <a:t>    if (c == null) {</a:t>
            </a:r>
          </a:p>
          <a:p>
            <a:r>
              <a:rPr lang="en-US">
                <a:latin typeface="Courier New" pitchFamily="49" charset="0"/>
              </a:rPr>
              <a:t>       c = new Clerk(…);</a:t>
            </a:r>
          </a:p>
          <a:p>
            <a:r>
              <a:rPr lang="en-US">
                <a:latin typeface="Courier New" pitchFamily="49" charset="0"/>
              </a:rPr>
              <a:t>       </a:t>
            </a:r>
            <a:r>
              <a:rPr lang="en-US" b="1">
                <a:latin typeface="Courier New" pitchFamily="49" charset="0"/>
              </a:rPr>
              <a:t>clerk.set(c); // pour ce thread</a:t>
            </a:r>
          </a:p>
          <a:p>
            <a:r>
              <a:rPr lang="en-US">
                <a:latin typeface="Courier New" pitchFamily="49" charset="0"/>
              </a:rPr>
              <a:t>    }</a:t>
            </a:r>
          </a:p>
          <a:p>
            <a:r>
              <a:rPr lang="en-US">
                <a:latin typeface="Courier New" pitchFamily="49" charset="0"/>
              </a:rPr>
              <a:t>    return c; // </a:t>
            </a:r>
            <a:r>
              <a:rPr lang="en-US" i="1">
                <a:latin typeface="Courier New" pitchFamily="49" charset="0"/>
              </a:rPr>
              <a:t>clerk</a:t>
            </a:r>
            <a:r>
              <a:rPr lang="en-US">
                <a:latin typeface="Courier New" pitchFamily="49" charset="0"/>
              </a:rPr>
              <a:t> dans ce thread</a:t>
            </a:r>
          </a:p>
          <a:p>
            <a:r>
              <a:rPr lang="en-US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Synchroniser de façon pertinente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443287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Si des données ont réellement besoin d’être partagées, on ne peut pas ne pas synchroniser</a:t>
            </a:r>
          </a:p>
          <a:p>
            <a:pPr lvl="1"/>
            <a:r>
              <a:rPr lang="fr-FR" dirty="0"/>
              <a:t>Mais autant le faire avec pertinence</a:t>
            </a:r>
          </a:p>
          <a:p>
            <a:r>
              <a:rPr lang="fr-FR" dirty="0"/>
              <a:t>Les implications de la synchronisation sur les performances </a:t>
            </a:r>
            <a:r>
              <a:rPr lang="fr-FR" dirty="0" smtClean="0"/>
              <a:t>peuvent </a:t>
            </a:r>
            <a:r>
              <a:rPr lang="fr-FR" dirty="0"/>
              <a:t>être </a:t>
            </a:r>
            <a:r>
              <a:rPr lang="fr-FR" dirty="0" smtClean="0"/>
              <a:t>minimisées</a:t>
            </a:r>
            <a:endParaRPr lang="fr-FR" dirty="0"/>
          </a:p>
          <a:p>
            <a:pPr lvl="1"/>
            <a:r>
              <a:rPr lang="fr-FR" dirty="0" smtClean="0"/>
              <a:t>Utiliser un </a:t>
            </a:r>
            <a:r>
              <a:rPr lang="fr-FR" dirty="0"/>
              <a:t>mécanisme de verrouillage approprié (à partir de Java 5)</a:t>
            </a:r>
          </a:p>
          <a:p>
            <a:pPr lvl="2"/>
            <a:r>
              <a:rPr lang="fr-FR" dirty="0" err="1">
                <a:latin typeface="Courier New" pitchFamily="49" charset="0"/>
              </a:rPr>
              <a:t>Semaphore</a:t>
            </a:r>
            <a:endParaRPr lang="fr-FR" dirty="0">
              <a:latin typeface="Courier New" pitchFamily="49" charset="0"/>
            </a:endParaRPr>
          </a:p>
          <a:p>
            <a:pPr lvl="2"/>
            <a:r>
              <a:rPr lang="fr-FR" dirty="0" err="1">
                <a:latin typeface="Courier New" pitchFamily="49" charset="0"/>
              </a:rPr>
              <a:t>ReentrantReadWriteLock</a:t>
            </a:r>
            <a:endParaRPr lang="fr-FR" dirty="0">
              <a:latin typeface="Courier New" pitchFamily="49" charset="0"/>
            </a:endParaRPr>
          </a:p>
          <a:p>
            <a:pPr lvl="2"/>
            <a:r>
              <a:rPr lang="fr-FR" dirty="0"/>
              <a:t>D’autres possibilités, consulter la documentation</a:t>
            </a:r>
          </a:p>
          <a:p>
            <a:pPr lvl="1"/>
            <a:r>
              <a:rPr lang="fr-FR" dirty="0"/>
              <a:t>Utiliser les mécanismes de notification des threads pour « réveiller » les threads en attente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/>
              <a:t>L’utilisation de </a:t>
            </a:r>
            <a:r>
              <a:rPr lang="fr-FR" sz="2800" dirty="0"/>
              <a:t>sémaphores permet de synchroniser</a:t>
            </a:r>
            <a:br>
              <a:rPr lang="fr-FR" sz="2800" dirty="0"/>
            </a:br>
            <a:r>
              <a:rPr lang="fr-FR" sz="2800" dirty="0"/>
              <a:t>au niveau d’une instruction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idx="1"/>
          </p:nvPr>
        </p:nvSpPr>
        <p:spPr>
          <a:xfrm>
            <a:off x="227013" y="1330920"/>
            <a:ext cx="8599487" cy="5196294"/>
          </a:xfrm>
        </p:spPr>
        <p:txBody>
          <a:bodyPr>
            <a:normAutofit fontScale="77500" lnSpcReduction="20000"/>
          </a:bodyPr>
          <a:lstStyle/>
          <a:p>
            <a:pPr marL="228600" indent="-228600"/>
            <a:r>
              <a:rPr lang="fr-FR" dirty="0"/>
              <a:t>Un sémaphore maintient un ensemble de laissez-passer (</a:t>
            </a:r>
            <a:r>
              <a:rPr lang="fr-FR" i="1" dirty="0" err="1">
                <a:latin typeface="Century Schoolbook" pitchFamily="18" charset="0"/>
              </a:rPr>
              <a:t>permits</a:t>
            </a:r>
            <a:r>
              <a:rPr lang="fr-FR" dirty="0"/>
              <a:t>)</a:t>
            </a:r>
            <a:endParaRPr lang="fr-FR" i="1" dirty="0">
              <a:latin typeface="Century Schoolbook" pitchFamily="18" charset="0"/>
            </a:endParaRPr>
          </a:p>
          <a:p>
            <a:pPr marL="749300" lvl="1" indent="-342900"/>
            <a:r>
              <a:rPr lang="fr-FR" dirty="0"/>
              <a:t>Permet la synchronisation au niveau d’une instruction</a:t>
            </a:r>
          </a:p>
          <a:p>
            <a:pPr marL="1143000" lvl="2" indent="-279400"/>
            <a:r>
              <a:rPr lang="fr-FR" dirty="0"/>
              <a:t>Permet à l’acquisition et à la libération de se trouver dans des méthodes ou dans des objets distincts</a:t>
            </a:r>
          </a:p>
          <a:p>
            <a:pPr marL="1143000" lvl="2" indent="-279400"/>
            <a:r>
              <a:rPr lang="fr-FR" dirty="0"/>
              <a:t>S’il n’y a plus de laissez-passer disponible, un thread est placé en attente </a:t>
            </a:r>
          </a:p>
          <a:p>
            <a:pPr marL="749300" lvl="1" indent="-342900"/>
            <a:r>
              <a:rPr lang="fr-FR" dirty="0"/>
              <a:t>Peut être utilisé pour limiter le nombre de clients accédant à une ressource</a:t>
            </a:r>
            <a:endParaRPr lang="fr-FR" sz="2000" dirty="0"/>
          </a:p>
          <a:p>
            <a:pPr marL="228600" indent="-228600"/>
            <a:endParaRPr lang="fr-FR" sz="2000" dirty="0"/>
          </a:p>
          <a:p>
            <a:pPr marL="228600" indent="-228600"/>
            <a:endParaRPr lang="fr-FR" dirty="0"/>
          </a:p>
          <a:p>
            <a:pPr marL="228600" indent="-228600"/>
            <a:endParaRPr lang="fr-FR" sz="800" dirty="0"/>
          </a:p>
          <a:p>
            <a:pPr marL="228600" indent="-228600"/>
            <a:endParaRPr lang="fr-FR" sz="800" dirty="0"/>
          </a:p>
          <a:p>
            <a:pPr marL="749300" lvl="1" indent="-342900">
              <a:buFont typeface="Arial" charset="0"/>
              <a:buAutoNum type="arabicPeriod"/>
            </a:pPr>
            <a:r>
              <a:rPr lang="fr-FR" dirty="0"/>
              <a:t>Créer un sémaphore avec un nombre prédéfini de laissez-passer</a:t>
            </a:r>
          </a:p>
          <a:p>
            <a:pPr marL="749300" lvl="1" indent="-342900">
              <a:buFont typeface="Arial" charset="0"/>
              <a:buAutoNum type="arabicPeriod"/>
            </a:pPr>
            <a:r>
              <a:rPr lang="fr-FR" dirty="0"/>
              <a:t>Les clients acquièrent un laissez-passer</a:t>
            </a:r>
          </a:p>
          <a:p>
            <a:pPr marL="749300" lvl="1" indent="-342900">
              <a:buFont typeface="Arial" charset="0"/>
              <a:buAutoNum type="arabicPeriod"/>
            </a:pPr>
            <a:r>
              <a:rPr lang="fr-FR" dirty="0"/>
              <a:t>Potentiellement autant que le nombre prédéfini le permet</a:t>
            </a:r>
          </a:p>
          <a:p>
            <a:pPr marL="749300" lvl="1" indent="-342900">
              <a:buFont typeface="Arial" charset="0"/>
              <a:buAutoNum type="arabicPeriod"/>
            </a:pPr>
            <a:r>
              <a:rPr lang="fr-FR" dirty="0"/>
              <a:t>Ils effectuent l’opération sur la ressource</a:t>
            </a:r>
          </a:p>
          <a:p>
            <a:pPr marL="749300" lvl="1" indent="-342900">
              <a:buFont typeface="Arial" charset="0"/>
              <a:buAutoNum type="arabicPeriod"/>
            </a:pPr>
            <a:r>
              <a:rPr lang="fr-FR" dirty="0"/>
              <a:t>Ils libèrent le laissez-passer</a:t>
            </a:r>
          </a:p>
        </p:txBody>
      </p:sp>
      <p:sp>
        <p:nvSpPr>
          <p:cNvPr id="706564" name="Text Box 4"/>
          <p:cNvSpPr txBox="1">
            <a:spLocks noChangeArrowheads="1"/>
          </p:cNvSpPr>
          <p:nvPr/>
        </p:nvSpPr>
        <p:spPr bwMode="gray">
          <a:xfrm>
            <a:off x="547688" y="3451820"/>
            <a:ext cx="8175625" cy="13811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private Semaphore sm = </a:t>
            </a:r>
            <a:r>
              <a:rPr lang="en-US" b="1">
                <a:latin typeface="Courier New" pitchFamily="49" charset="0"/>
              </a:rPr>
              <a:t>new Semaphore(1)</a:t>
            </a:r>
            <a:r>
              <a:rPr lang="en-US">
                <a:latin typeface="Courier New" pitchFamily="49" charset="0"/>
              </a:rPr>
              <a:t>; // ici, un seul autorisé : étape 1 </a:t>
            </a:r>
          </a:p>
          <a:p>
            <a:r>
              <a:rPr lang="en-US">
                <a:latin typeface="Courier New" pitchFamily="49" charset="0"/>
              </a:rPr>
              <a:t>public void deposit(int amount) {</a:t>
            </a:r>
          </a:p>
          <a:p>
            <a:r>
              <a:rPr lang="en-US">
                <a:latin typeface="Courier New" pitchFamily="49" charset="0"/>
              </a:rPr>
              <a:t>    sm.</a:t>
            </a:r>
            <a:r>
              <a:rPr lang="en-US" b="1">
                <a:latin typeface="Courier New" pitchFamily="49" charset="0"/>
              </a:rPr>
              <a:t>acquireUninterruptibly</a:t>
            </a:r>
            <a:r>
              <a:rPr lang="en-US">
                <a:latin typeface="Courier New" pitchFamily="49" charset="0"/>
              </a:rPr>
              <a:t>(); // étape 2 (bloquant)   </a:t>
            </a:r>
          </a:p>
          <a:p>
            <a:r>
              <a:rPr lang="en-US">
                <a:latin typeface="Courier New" pitchFamily="49" charset="0"/>
              </a:rPr>
              <a:t>    super.deposit(amount);       // étape 4</a:t>
            </a:r>
          </a:p>
          <a:p>
            <a:r>
              <a:rPr lang="en-US">
                <a:latin typeface="Courier New" pitchFamily="49" charset="0"/>
              </a:rPr>
              <a:t>    sm.</a:t>
            </a:r>
            <a:r>
              <a:rPr lang="en-US" b="1">
                <a:latin typeface="Courier New" pitchFamily="49" charset="0"/>
              </a:rPr>
              <a:t>release</a:t>
            </a:r>
            <a:r>
              <a:rPr lang="en-US">
                <a:latin typeface="Courier New" pitchFamily="49" charset="0"/>
              </a:rPr>
              <a:t>();                // étape 5</a:t>
            </a:r>
          </a:p>
          <a:p>
            <a:r>
              <a:rPr lang="en-US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wait</a:t>
            </a:r>
            <a:r>
              <a:rPr lang="en-US"/>
              <a:t> et </a:t>
            </a:r>
            <a:r>
              <a:rPr lang="en-US">
                <a:latin typeface="Courier New" pitchFamily="49" charset="0"/>
                <a:cs typeface="Courier New" pitchFamily="49" charset="0"/>
              </a:rPr>
              <a:t>notify</a:t>
            </a:r>
          </a:p>
        </p:txBody>
      </p:sp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>
          <a:xfrm>
            <a:off x="279400" y="1226603"/>
            <a:ext cx="8599488" cy="1277273"/>
          </a:xfrm>
        </p:spPr>
        <p:txBody>
          <a:bodyPr>
            <a:normAutofit fontScale="70000" lnSpcReduction="20000"/>
          </a:bodyPr>
          <a:lstStyle/>
          <a:p>
            <a:pPr lvl="0">
              <a:defRPr/>
            </a:pPr>
            <a:r>
              <a:rPr lang="fr-FR" dirty="0" err="1" smtClean="0">
                <a:latin typeface="Courier New" pitchFamily="49" charset="0"/>
              </a:rPr>
              <a:t>java.lang.Object</a:t>
            </a:r>
            <a:r>
              <a:rPr lang="fr-FR" dirty="0" smtClean="0"/>
              <a:t> dispose des méthodes </a:t>
            </a:r>
            <a:r>
              <a:rPr lang="fr-FR" dirty="0" err="1" smtClean="0">
                <a:latin typeface="Courier New" pitchFamily="49" charset="0"/>
              </a:rPr>
              <a:t>wait</a:t>
            </a:r>
            <a:r>
              <a:rPr lang="fr-FR" dirty="0" smtClean="0">
                <a:latin typeface="Courier New" pitchFamily="49" charset="0"/>
              </a:rPr>
              <a:t>()</a:t>
            </a:r>
            <a:r>
              <a:rPr lang="fr-FR" dirty="0" smtClean="0"/>
              <a:t> et </a:t>
            </a:r>
            <a:r>
              <a:rPr lang="fr-FR" dirty="0" err="1" smtClean="0">
                <a:latin typeface="Courier New" pitchFamily="49" charset="0"/>
              </a:rPr>
              <a:t>notify</a:t>
            </a:r>
            <a:r>
              <a:rPr lang="fr-FR" dirty="0" smtClean="0">
                <a:latin typeface="Courier New" pitchFamily="49" charset="0"/>
              </a:rPr>
              <a:t>()</a:t>
            </a:r>
            <a:endParaRPr lang="fr-FR" dirty="0" smtClean="0"/>
          </a:p>
          <a:p>
            <a:pPr lvl="1">
              <a:defRPr/>
            </a:pPr>
            <a:r>
              <a:rPr lang="fr-FR" dirty="0" err="1" smtClean="0">
                <a:latin typeface="Courier New" pitchFamily="49" charset="0"/>
              </a:rPr>
              <a:t>wait</a:t>
            </a:r>
            <a:r>
              <a:rPr lang="fr-FR" dirty="0" smtClean="0">
                <a:latin typeface="Courier New" pitchFamily="49" charset="0"/>
              </a:rPr>
              <a:t>()</a:t>
            </a:r>
            <a:r>
              <a:rPr lang="fr-FR" dirty="0" smtClean="0"/>
              <a:t> attend qu’un autre thread appelle </a:t>
            </a:r>
            <a:r>
              <a:rPr lang="fr-FR" dirty="0" err="1" smtClean="0">
                <a:latin typeface="Courier New" pitchFamily="49" charset="0"/>
              </a:rPr>
              <a:t>notify</a:t>
            </a:r>
            <a:r>
              <a:rPr lang="fr-FR" dirty="0" smtClean="0">
                <a:latin typeface="Courier New" pitchFamily="49" charset="0"/>
              </a:rPr>
              <a:t>()</a:t>
            </a:r>
          </a:p>
          <a:p>
            <a:pPr lvl="1">
              <a:defRPr/>
            </a:pPr>
            <a:r>
              <a:rPr lang="fr-FR" dirty="0" err="1" smtClean="0">
                <a:latin typeface="Courier New" pitchFamily="49" charset="0"/>
              </a:rPr>
              <a:t>notifyAll</a:t>
            </a:r>
            <a:r>
              <a:rPr lang="fr-FR" dirty="0" smtClean="0">
                <a:latin typeface="Courier New" pitchFamily="49" charset="0"/>
              </a:rPr>
              <a:t>()</a:t>
            </a:r>
            <a:r>
              <a:rPr lang="fr-FR" dirty="0" smtClean="0"/>
              <a:t> « réveille » tout thread en attente</a:t>
            </a:r>
          </a:p>
          <a:p>
            <a:pPr lvl="1">
              <a:defRPr/>
            </a:pPr>
            <a:r>
              <a:rPr lang="fr-FR" dirty="0" smtClean="0"/>
              <a:t>Ne peut être appelé qu’après que le verrou sur cet objet est obtenu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282575" y="2520950"/>
            <a:ext cx="7848600" cy="3933825"/>
            <a:chOff x="282575" y="2520950"/>
            <a:chExt cx="7848600" cy="3933825"/>
          </a:xfrm>
        </p:grpSpPr>
        <p:sp>
          <p:nvSpPr>
            <p:cNvPr id="14" name="Text Box 3"/>
            <p:cNvSpPr txBox="1">
              <a:spLocks noChangeArrowheads="1"/>
            </p:cNvSpPr>
            <p:nvPr/>
          </p:nvSpPr>
          <p:spPr bwMode="blackWhite">
            <a:xfrm>
              <a:off x="1416050" y="2520950"/>
              <a:ext cx="5564188" cy="393382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latin typeface="Courier New" pitchFamily="49" charset="0"/>
                </a:rPr>
                <a:t>public synchronized boolean withdraw(int amount) {</a:t>
              </a:r>
            </a:p>
            <a:p>
              <a:r>
                <a:rPr lang="en-US">
                  <a:latin typeface="Courier New" pitchFamily="49" charset="0"/>
                </a:rPr>
                <a:t>   final int MAX_TRIES = 3;</a:t>
              </a:r>
            </a:p>
            <a:p>
              <a:r>
                <a:rPr lang="en-US">
                  <a:latin typeface="Courier New" pitchFamily="49" charset="0"/>
                </a:rPr>
                <a:t>   for (int i = 0; i &lt; MAX_TRIES; ++i) {</a:t>
              </a:r>
            </a:p>
            <a:p>
              <a:r>
                <a:rPr lang="en-US">
                  <a:latin typeface="Courier New" pitchFamily="49" charset="0"/>
                </a:rPr>
                <a:t>      if (super.withdraw(amount)) {</a:t>
              </a:r>
            </a:p>
            <a:p>
              <a:r>
                <a:rPr lang="en-US">
                  <a:latin typeface="Courier New" pitchFamily="49" charset="0"/>
                </a:rPr>
                <a:t>         return true; // réussite</a:t>
              </a:r>
            </a:p>
            <a:p>
              <a:r>
                <a:rPr lang="en-US">
                  <a:latin typeface="Courier New" pitchFamily="49" charset="0"/>
                </a:rPr>
                <a:t>      }</a:t>
              </a:r>
            </a:p>
            <a:p>
              <a:r>
                <a:rPr lang="en-US">
                  <a:latin typeface="Courier New" pitchFamily="49" charset="0"/>
                </a:rPr>
                <a:t>      try {</a:t>
              </a:r>
            </a:p>
            <a:p>
              <a:r>
                <a:rPr lang="en-US">
                  <a:latin typeface="Courier New" pitchFamily="49" charset="0"/>
                </a:rPr>
                <a:t>         this.</a:t>
              </a:r>
              <a:r>
                <a:rPr lang="en-US" b="1">
                  <a:latin typeface="Courier New" pitchFamily="49" charset="0"/>
                </a:rPr>
                <a:t>wait</a:t>
              </a:r>
              <a:r>
                <a:rPr lang="en-US">
                  <a:latin typeface="Courier New" pitchFamily="49" charset="0"/>
                </a:rPr>
                <a:t>(1000L);</a:t>
              </a:r>
            </a:p>
            <a:p>
              <a:r>
                <a:rPr lang="en-US">
                  <a:latin typeface="Courier New" pitchFamily="49" charset="0"/>
                </a:rPr>
                <a:t>      } catch(</a:t>
              </a:r>
              <a:r>
                <a:rPr lang="en-US" b="1">
                  <a:latin typeface="Courier New" pitchFamily="49" charset="0"/>
                </a:rPr>
                <a:t>InterruptedException</a:t>
              </a:r>
              <a:r>
                <a:rPr lang="en-US">
                  <a:latin typeface="Courier New" pitchFamily="49" charset="0"/>
                </a:rPr>
                <a:t> e) {</a:t>
              </a:r>
            </a:p>
            <a:p>
              <a:r>
                <a:rPr lang="en-US">
                  <a:latin typeface="Courier New" pitchFamily="49" charset="0"/>
                </a:rPr>
                <a:t>         // ignorer, condition retestée</a:t>
              </a:r>
            </a:p>
            <a:p>
              <a:r>
                <a:rPr lang="en-US">
                  <a:latin typeface="Courier New" pitchFamily="49" charset="0"/>
                </a:rPr>
                <a:t>      }</a:t>
              </a:r>
            </a:p>
            <a:p>
              <a:r>
                <a:rPr lang="en-US">
                  <a:latin typeface="Courier New" pitchFamily="49" charset="0"/>
                </a:rPr>
                <a:t>   }</a:t>
              </a:r>
            </a:p>
            <a:p>
              <a:r>
                <a:rPr lang="en-US">
                  <a:latin typeface="Courier New" pitchFamily="49" charset="0"/>
                </a:rPr>
                <a:t>   return false; // MAX_TRIES atteint</a:t>
              </a:r>
            </a:p>
            <a:p>
              <a:r>
                <a:rPr lang="en-US">
                  <a:latin typeface="Courier New" pitchFamily="49" charset="0"/>
                </a:rPr>
                <a:t>}</a:t>
              </a:r>
            </a:p>
            <a:p>
              <a:r>
                <a:rPr lang="en-US">
                  <a:latin typeface="Courier New" pitchFamily="49" charset="0"/>
                </a:rPr>
                <a:t>public synchronized void deposit(int amount) {</a:t>
              </a:r>
            </a:p>
            <a:p>
              <a:r>
                <a:rPr lang="en-US">
                  <a:latin typeface="Courier New" pitchFamily="49" charset="0"/>
                </a:rPr>
                <a:t>    super.deposit(amount);</a:t>
              </a:r>
            </a:p>
            <a:p>
              <a:r>
                <a:rPr lang="en-US">
                  <a:latin typeface="Courier New" pitchFamily="49" charset="0"/>
                </a:rPr>
                <a:t>    this.</a:t>
              </a:r>
              <a:r>
                <a:rPr lang="en-US" b="1">
                  <a:latin typeface="Courier New" pitchFamily="49" charset="0"/>
                </a:rPr>
                <a:t>notifyAll</a:t>
              </a:r>
              <a:r>
                <a:rPr lang="en-US">
                  <a:latin typeface="Courier New" pitchFamily="49" charset="0"/>
                </a:rPr>
                <a:t>();</a:t>
              </a:r>
            </a:p>
            <a:p>
              <a:r>
                <a:rPr lang="en-US">
                  <a:latin typeface="Courier New" pitchFamily="49" charset="0"/>
                </a:rPr>
                <a:t>}	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blackWhite">
            <a:xfrm>
              <a:off x="323850" y="3228975"/>
              <a:ext cx="1419225" cy="530225"/>
            </a:xfrm>
            <a:prstGeom prst="rect">
              <a:avLst/>
            </a:prstGeom>
            <a:solidFill>
              <a:srgbClr val="D5EA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/>
                <a:t>Comportement classique</a:t>
              </a: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blackWhite">
            <a:xfrm>
              <a:off x="282575" y="3836988"/>
              <a:ext cx="1660525" cy="530225"/>
            </a:xfrm>
            <a:prstGeom prst="rect">
              <a:avLst/>
            </a:prstGeom>
            <a:solidFill>
              <a:srgbClr val="D5EA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/>
                <a:t>Laisser la main à d’autres threads</a:t>
              </a:r>
            </a:p>
          </p:txBody>
        </p:sp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>
              <a:off x="5973763" y="3330575"/>
              <a:ext cx="2157412" cy="568325"/>
            </a:xfrm>
            <a:prstGeom prst="wedgeRoundRectCallout">
              <a:avLst>
                <a:gd name="adj1" fmla="val -110486"/>
                <a:gd name="adj2" fmla="val 116759"/>
                <a:gd name="adj3" fmla="val 16667"/>
              </a:avLst>
            </a:prstGeom>
            <a:solidFill>
              <a:srgbClr val="D5EA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/>
                <a:t>Levée si interruption lors de 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wait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Nécessité de pools de threads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2868612"/>
          </a:xfrm>
        </p:spPr>
        <p:txBody>
          <a:bodyPr>
            <a:normAutofit fontScale="70000" lnSpcReduction="20000"/>
          </a:bodyPr>
          <a:lstStyle/>
          <a:p>
            <a:r>
              <a:rPr lang="fr-FR"/>
              <a:t>Créer explicitement des threads et appeler </a:t>
            </a:r>
            <a:r>
              <a:rPr lang="fr-FR">
                <a:latin typeface="Courier New" pitchFamily="49" charset="0"/>
                <a:cs typeface="Courier New" pitchFamily="49" charset="0"/>
              </a:rPr>
              <a:t>start</a:t>
            </a:r>
            <a:r>
              <a:rPr lang="fr-FR"/>
              <a:t> est coûteux</a:t>
            </a:r>
          </a:p>
          <a:p>
            <a:pPr lvl="1"/>
            <a:r>
              <a:rPr lang="fr-FR"/>
              <a:t>Même si cela n’a rien à voir avec la création d’un processus</a:t>
            </a:r>
          </a:p>
          <a:p>
            <a:pPr lvl="1"/>
            <a:r>
              <a:rPr lang="fr-FR"/>
              <a:t>On ne devrait pas créer systématiquement des threads pour des tâches à courte durée de vie</a:t>
            </a:r>
          </a:p>
          <a:p>
            <a:pPr lvl="1"/>
            <a:r>
              <a:rPr lang="fr-FR"/>
              <a:t>Il est préférable d’en réutiliser</a:t>
            </a:r>
          </a:p>
          <a:p>
            <a:r>
              <a:rPr lang="fr-FR"/>
              <a:t>Un vendeur doit pouvoir servir les clients à la demande</a:t>
            </a:r>
          </a:p>
          <a:p>
            <a:pPr lvl="1"/>
            <a:r>
              <a:rPr lang="fr-FR"/>
              <a:t>Les threads ne devraient pas être dédiés à un seul </a:t>
            </a:r>
            <a:r>
              <a:rPr lang="fr-FR">
                <a:latin typeface="Courier New" pitchFamily="49" charset="0"/>
              </a:rPr>
              <a:t>Runnable</a:t>
            </a:r>
          </a:p>
          <a:p>
            <a:pPr lvl="1"/>
            <a:r>
              <a:rPr lang="fr-FR"/>
              <a:t>Il serait judicieux de disposer d’un </a:t>
            </a:r>
            <a:r>
              <a:rPr lang="fr-FR" i="1">
                <a:latin typeface="Century Schoolbook" pitchFamily="18" charset="0"/>
              </a:rPr>
              <a:t>pool de threads </a:t>
            </a:r>
            <a:r>
              <a:rPr lang="fr-FR"/>
              <a:t>pour notre classe </a:t>
            </a:r>
            <a:r>
              <a:rPr lang="fr-FR">
                <a:latin typeface="Courier New" pitchFamily="49" charset="0"/>
              </a:rPr>
              <a:t>ThreadedBanking</a:t>
            </a:r>
            <a:endParaRPr lang="fr-F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Text Box 2"/>
          <p:cNvSpPr txBox="1">
            <a:spLocks noChangeArrowheads="1"/>
          </p:cNvSpPr>
          <p:nvPr/>
        </p:nvSpPr>
        <p:spPr bwMode="gray">
          <a:xfrm>
            <a:off x="1028700" y="4476750"/>
            <a:ext cx="7110413" cy="186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Future</a:t>
            </a:r>
            <a:r>
              <a:rPr lang="en-US">
                <a:latin typeface="Courier New" pitchFamily="49" charset="0"/>
              </a:rPr>
              <a:t>&lt;Customer&gt; f = threadpool.</a:t>
            </a:r>
            <a:r>
              <a:rPr lang="en-US" b="1">
                <a:latin typeface="Courier New" pitchFamily="49" charset="0"/>
              </a:rPr>
              <a:t>submit</a:t>
            </a:r>
            <a:r>
              <a:rPr lang="en-US">
                <a:latin typeface="Courier New" pitchFamily="49" charset="0"/>
              </a:rPr>
              <a:t>(new </a:t>
            </a:r>
            <a:r>
              <a:rPr lang="en-US" b="1">
                <a:latin typeface="Courier New" pitchFamily="49" charset="0"/>
              </a:rPr>
              <a:t>Callable</a:t>
            </a:r>
            <a:r>
              <a:rPr lang="en-US">
                <a:latin typeface="Courier New" pitchFamily="49" charset="0"/>
              </a:rPr>
              <a:t>&lt;Customer&gt;() {</a:t>
            </a:r>
          </a:p>
          <a:p>
            <a:r>
              <a:rPr lang="en-US">
                <a:latin typeface="Courier New" pitchFamily="49" charset="0"/>
              </a:rPr>
              <a:t>   public </a:t>
            </a:r>
            <a:r>
              <a:rPr lang="en-US" b="1">
                <a:latin typeface="Courier New" pitchFamily="49" charset="0"/>
              </a:rPr>
              <a:t>Customer</a:t>
            </a:r>
            <a:r>
              <a:rPr lang="en-US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call()</a:t>
            </a:r>
            <a:r>
              <a:rPr lang="en-US">
                <a:latin typeface="Courier New" pitchFamily="49" charset="0"/>
              </a:rPr>
              <a:t> throws Exception {</a:t>
            </a:r>
          </a:p>
          <a:p>
            <a:r>
              <a:rPr lang="en-US">
                <a:latin typeface="Courier New" pitchFamily="49" charset="0"/>
              </a:rPr>
              <a:t>        // tâche qui sera exécutée par un thread</a:t>
            </a:r>
          </a:p>
          <a:p>
            <a:r>
              <a:rPr lang="en-US">
                <a:latin typeface="Courier New" pitchFamily="49" charset="0"/>
              </a:rPr>
              <a:t>        return new Customer(…);</a:t>
            </a:r>
          </a:p>
          <a:p>
            <a:r>
              <a:rPr lang="en-US">
                <a:latin typeface="Courier New" pitchFamily="49" charset="0"/>
              </a:rPr>
              <a:t>   }</a:t>
            </a:r>
          </a:p>
          <a:p>
            <a:r>
              <a:rPr lang="en-US">
                <a:latin typeface="Courier New" pitchFamily="49" charset="0"/>
              </a:rPr>
              <a:t>});</a:t>
            </a:r>
          </a:p>
          <a:p>
            <a:r>
              <a:rPr lang="en-US" sz="400">
                <a:latin typeface="Courier New" pitchFamily="49" charset="0"/>
              </a:rPr>
              <a:t> </a:t>
            </a:r>
          </a:p>
          <a:p>
            <a:r>
              <a:rPr lang="en-US">
                <a:latin typeface="Courier New" pitchFamily="49" charset="0"/>
              </a:rPr>
              <a:t>if (</a:t>
            </a:r>
            <a:r>
              <a:rPr lang="en-US" b="1">
                <a:latin typeface="Courier New" pitchFamily="49" charset="0"/>
              </a:rPr>
              <a:t>f.isDone()</a:t>
            </a:r>
            <a:r>
              <a:rPr lang="en-US">
                <a:latin typeface="Courier New" pitchFamily="49" charset="0"/>
              </a:rPr>
              <a:t>) { … } // polling</a:t>
            </a:r>
          </a:p>
          <a:p>
            <a:r>
              <a:rPr lang="en-US" b="1">
                <a:latin typeface="Courier New" pitchFamily="49" charset="0"/>
              </a:rPr>
              <a:t>Customer</a:t>
            </a:r>
            <a:r>
              <a:rPr lang="en-US">
                <a:latin typeface="Courier New" pitchFamily="49" charset="0"/>
              </a:rPr>
              <a:t> result = </a:t>
            </a:r>
            <a:r>
              <a:rPr lang="en-US" b="1">
                <a:latin typeface="Courier New" pitchFamily="49" charset="0"/>
              </a:rPr>
              <a:t>f.get(); // résultat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ExecutorService</a:t>
            </a:r>
          </a:p>
        </p:txBody>
      </p:sp>
      <p:sp>
        <p:nvSpPr>
          <p:cNvPr id="729092" name="Rectangle 4"/>
          <p:cNvSpPr>
            <a:spLocks noGrp="1" noChangeArrowheads="1"/>
          </p:cNvSpPr>
          <p:nvPr>
            <p:ph idx="1"/>
          </p:nvPr>
        </p:nvSpPr>
        <p:spPr>
          <a:xfrm>
            <a:off x="279400" y="1128713"/>
            <a:ext cx="8599488" cy="3395801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fr-FR" smtClean="0"/>
              <a:t>Java 5 offre des mécanismes pour interagir avec un pool de threads</a:t>
            </a:r>
          </a:p>
          <a:p>
            <a:pPr lvl="1">
              <a:buFont typeface="Arial" charset="0"/>
              <a:buNone/>
            </a:pPr>
            <a:endParaRPr lang="fr-FR" smtClean="0"/>
          </a:p>
          <a:p>
            <a:pPr lvl="1"/>
            <a:endParaRPr lang="fr-FR" smtClean="0"/>
          </a:p>
          <a:p>
            <a:pPr lvl="1"/>
            <a:endParaRPr lang="fr-FR" smtClean="0"/>
          </a:p>
          <a:p>
            <a:pPr lvl="1"/>
            <a:endParaRPr lang="fr-FR" smtClean="0">
              <a:latin typeface="Courier New" pitchFamily="49" charset="0"/>
            </a:endParaRPr>
          </a:p>
          <a:p>
            <a:pPr lvl="1"/>
            <a:endParaRPr lang="fr-FR" smtClean="0">
              <a:latin typeface="Courier New" pitchFamily="49" charset="0"/>
            </a:endParaRPr>
          </a:p>
          <a:p>
            <a:pPr lvl="1"/>
            <a:r>
              <a:rPr lang="fr-FR" smtClean="0"/>
              <a:t>Utilisez</a:t>
            </a:r>
            <a:r>
              <a:rPr lang="fr-FR" smtClean="0">
                <a:cs typeface="Arial" charset="0"/>
              </a:rPr>
              <a:t> </a:t>
            </a:r>
            <a:r>
              <a:rPr lang="fr-FR" smtClean="0">
                <a:latin typeface="Courier New" pitchFamily="49" charset="0"/>
              </a:rPr>
              <a:t>newCachedThreadPool</a:t>
            </a:r>
            <a:r>
              <a:rPr lang="fr-FR" smtClean="0"/>
              <a:t> pour un pool de taille non limitée</a:t>
            </a:r>
          </a:p>
          <a:p>
            <a:pPr>
              <a:spcBef>
                <a:spcPts val="600"/>
              </a:spcBef>
            </a:pPr>
            <a:r>
              <a:rPr lang="fr-FR" smtClean="0"/>
              <a:t>Utilisez l’interface </a:t>
            </a:r>
            <a:r>
              <a:rPr lang="fr-FR" smtClean="0">
                <a:latin typeface="Courier New" pitchFamily="49" charset="0"/>
              </a:rPr>
              <a:t>Callable</a:t>
            </a:r>
            <a:r>
              <a:rPr lang="fr-FR" smtClean="0"/>
              <a:t> si la tâche doit retourner une valeur ou peut lever une exception</a:t>
            </a:r>
          </a:p>
          <a:p>
            <a:pPr lvl="1"/>
            <a:r>
              <a:rPr lang="fr-FR" smtClean="0"/>
              <a:t>Utilisez </a:t>
            </a:r>
            <a:r>
              <a:rPr lang="fr-FR" smtClean="0">
                <a:latin typeface="Courier New" pitchFamily="49" charset="0"/>
              </a:rPr>
              <a:t>Future</a:t>
            </a:r>
            <a:r>
              <a:rPr lang="fr-FR" smtClean="0"/>
              <a:t> pour déterminer si une méthode est terminée et obtenir le résultat</a:t>
            </a:r>
            <a:endParaRPr lang="fr-FR"/>
          </a:p>
        </p:txBody>
      </p:sp>
      <p:sp>
        <p:nvSpPr>
          <p:cNvPr id="729093" name="Text Box 5"/>
          <p:cNvSpPr txBox="1">
            <a:spLocks noChangeArrowheads="1"/>
          </p:cNvSpPr>
          <p:nvPr/>
        </p:nvSpPr>
        <p:spPr bwMode="gray">
          <a:xfrm>
            <a:off x="1228725" y="1541463"/>
            <a:ext cx="6684963" cy="13811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ExecutorService threadpool = </a:t>
            </a:r>
            <a:r>
              <a:rPr lang="en-US" b="1">
                <a:latin typeface="Courier New" pitchFamily="49" charset="0"/>
              </a:rPr>
              <a:t>Executors.newFixedThreadPool(3);</a:t>
            </a:r>
          </a:p>
          <a:p>
            <a:r>
              <a:rPr lang="en-US">
                <a:latin typeface="Courier New" pitchFamily="49" charset="0"/>
              </a:rPr>
              <a:t>threadpool.</a:t>
            </a:r>
            <a:r>
              <a:rPr lang="en-US" b="1">
                <a:latin typeface="Courier New" pitchFamily="49" charset="0"/>
              </a:rPr>
              <a:t>submit</a:t>
            </a:r>
            <a:r>
              <a:rPr lang="en-US">
                <a:latin typeface="Courier New" pitchFamily="49" charset="0"/>
              </a:rPr>
              <a:t>(</a:t>
            </a:r>
            <a:r>
              <a:rPr lang="en-US" b="1">
                <a:latin typeface="Courier New" pitchFamily="49" charset="0"/>
              </a:rPr>
              <a:t>new Runnable() {</a:t>
            </a:r>
          </a:p>
          <a:p>
            <a:r>
              <a:rPr lang="en-US">
                <a:latin typeface="Courier New" pitchFamily="49" charset="0"/>
              </a:rPr>
              <a:t>   public void </a:t>
            </a:r>
            <a:r>
              <a:rPr lang="en-US" b="1">
                <a:latin typeface="Courier New" pitchFamily="49" charset="0"/>
              </a:rPr>
              <a:t>run() {</a:t>
            </a:r>
          </a:p>
          <a:p>
            <a:r>
              <a:rPr lang="en-US">
                <a:latin typeface="Courier New" pitchFamily="49" charset="0"/>
              </a:rPr>
              <a:t>        // tâche qui sera exécutée par un thread</a:t>
            </a:r>
          </a:p>
          <a:p>
            <a:r>
              <a:rPr lang="en-US">
                <a:latin typeface="Courier New" pitchFamily="49" charset="0"/>
              </a:rPr>
              <a:t>   }</a:t>
            </a:r>
          </a:p>
          <a:p>
            <a:r>
              <a:rPr lang="en-US">
                <a:latin typeface="Courier New" pitchFamily="49" charset="0"/>
              </a:rPr>
              <a:t>});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Bonnes pratiques : Exploiter pleinement les threads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864600" cy="4991110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L’utilisation de </a:t>
            </a:r>
            <a:r>
              <a:rPr lang="fr-FR" dirty="0"/>
              <a:t>threads améliore les performances et la réactivité</a:t>
            </a:r>
          </a:p>
          <a:p>
            <a:pPr lvl="1"/>
            <a:r>
              <a:rPr lang="fr-FR" dirty="0"/>
              <a:t>Pour travailler avec des threads, il faut implémenter </a:t>
            </a:r>
            <a:r>
              <a:rPr lang="fr-FR" dirty="0" err="1">
                <a:latin typeface="Courier New" pitchFamily="49" charset="0"/>
              </a:rPr>
              <a:t>Runnable</a:t>
            </a:r>
            <a:r>
              <a:rPr lang="fr-FR" dirty="0"/>
              <a:t> ou </a:t>
            </a:r>
            <a:r>
              <a:rPr lang="fr-FR" dirty="0" err="1">
                <a:latin typeface="Courier New" pitchFamily="49" charset="0"/>
              </a:rPr>
              <a:t>Callable</a:t>
            </a:r>
            <a:endParaRPr lang="fr-FR" dirty="0">
              <a:latin typeface="Courier New" pitchFamily="49" charset="0"/>
            </a:endParaRPr>
          </a:p>
          <a:p>
            <a:pPr lvl="1"/>
            <a:r>
              <a:rPr lang="fr-FR" dirty="0"/>
              <a:t>N’oubliez pas que la permutation peut se produire </a:t>
            </a:r>
            <a:r>
              <a:rPr lang="fr-FR" dirty="0" smtClean="0"/>
              <a:t>n’importe</a:t>
            </a:r>
            <a:br>
              <a:rPr lang="fr-FR" dirty="0" smtClean="0"/>
            </a:br>
            <a:r>
              <a:rPr lang="fr-FR" dirty="0" smtClean="0"/>
              <a:t>quand</a:t>
            </a:r>
            <a:endParaRPr lang="fr-FR" dirty="0"/>
          </a:p>
          <a:p>
            <a:r>
              <a:rPr lang="fr-FR" dirty="0" smtClean="0"/>
              <a:t>Minimisez </a:t>
            </a:r>
            <a:r>
              <a:rPr lang="fr-FR" dirty="0"/>
              <a:t>les données partagées</a:t>
            </a:r>
          </a:p>
          <a:p>
            <a:pPr lvl="1"/>
            <a:r>
              <a:rPr lang="fr-FR" dirty="0"/>
              <a:t>Préférez des variables locales aux variables statiques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N’hésitez pas à utiliser </a:t>
            </a:r>
            <a:r>
              <a:rPr lang="fr-FR" dirty="0" err="1">
                <a:solidFill>
                  <a:schemeClr val="tx1"/>
                </a:solidFill>
                <a:latin typeface="Courier New" pitchFamily="49" charset="0"/>
              </a:rPr>
              <a:t>ThreadLocal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/>
              <a:t>Utilisez </a:t>
            </a:r>
            <a:r>
              <a:rPr lang="fr-FR" dirty="0" err="1">
                <a:latin typeface="Courier New" pitchFamily="49" charset="0"/>
              </a:rPr>
              <a:t>atomic</a:t>
            </a:r>
            <a:r>
              <a:rPr lang="fr-FR" dirty="0"/>
              <a:t> pour éviter un accès synchronisé lié à un seul champ</a:t>
            </a:r>
          </a:p>
          <a:p>
            <a:r>
              <a:rPr lang="fr-FR" dirty="0"/>
              <a:t>Identifiez les risques potentiels liés à l’emploi de threads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Soyez attentif à l’ordre d’acquisition des verrous pour éviter les </a:t>
            </a:r>
            <a:r>
              <a:rPr lang="fr-FR" dirty="0" err="1">
                <a:solidFill>
                  <a:schemeClr val="tx1"/>
                </a:solidFill>
              </a:rPr>
              <a:t>interblocages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>
                <a:solidFill>
                  <a:schemeClr val="tx1"/>
                </a:solidFill>
              </a:rPr>
              <a:t>Utilisez des sémaphores pour la synchronisation au niveau d’une instruction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Utilisez des verrous qui différencient lecture et écriture lorsqu’il y a peu de modifications à effectuer</a:t>
            </a:r>
          </a:p>
          <a:p>
            <a:r>
              <a:rPr lang="fr-FR" dirty="0">
                <a:solidFill>
                  <a:schemeClr val="tx1"/>
                </a:solidFill>
              </a:rPr>
              <a:t>Réutilisez vos threads via un pool lorsque les tâches à paralléliser sont courtes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Pourquoi des threads ?</a:t>
            </a:r>
            <a:br>
              <a:rPr lang="fr-FR"/>
            </a:br>
            <a:r>
              <a:rPr lang="fr-FR"/>
              <a:t>(suite)</a:t>
            </a:r>
          </a:p>
        </p:txBody>
      </p:sp>
      <p:sp>
        <p:nvSpPr>
          <p:cNvPr id="65741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multihreading</a:t>
            </a:r>
            <a:r>
              <a:rPr lang="fr-FR" dirty="0"/>
              <a:t> offre</a:t>
            </a:r>
          </a:p>
          <a:p>
            <a:pPr lvl="1"/>
            <a:r>
              <a:rPr lang="fr-FR" dirty="0"/>
              <a:t>Le parallélisme, une amélioration du débit</a:t>
            </a:r>
          </a:p>
          <a:p>
            <a:pPr lvl="2"/>
            <a:r>
              <a:rPr lang="fr-FR" dirty="0"/>
              <a:t>Sur des machines multiprocesseur</a:t>
            </a:r>
          </a:p>
          <a:p>
            <a:pPr lvl="2"/>
            <a:r>
              <a:rPr lang="fr-FR" dirty="0"/>
              <a:t>Sur des machines </a:t>
            </a:r>
            <a:r>
              <a:rPr lang="fr-FR" dirty="0">
                <a:solidFill>
                  <a:schemeClr val="tx1"/>
                </a:solidFill>
              </a:rPr>
              <a:t>monoprocesseur</a:t>
            </a:r>
            <a:r>
              <a:rPr lang="fr-FR" dirty="0"/>
              <a:t> si différents threads utilisent des ressources système différentes</a:t>
            </a:r>
          </a:p>
          <a:p>
            <a:pPr lvl="1"/>
            <a:r>
              <a:rPr lang="fr-FR" dirty="0"/>
              <a:t>Des applications qui apparaissent comme performantes aux utilisateurs</a:t>
            </a:r>
          </a:p>
          <a:p>
            <a:pPr lvl="2"/>
            <a:r>
              <a:rPr lang="fr-FR" dirty="0"/>
              <a:t>Car un thread peut être dédié aux saisies utilisateur</a:t>
            </a:r>
          </a:p>
          <a:p>
            <a:pPr lvl="2"/>
            <a:r>
              <a:rPr lang="fr-FR" dirty="0"/>
              <a:t>Alors que d’autres threads peuvent réaliser les traitements effectifs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Mise en œuvre des threads</a:t>
            </a:r>
          </a:p>
        </p:txBody>
      </p:sp>
      <p:sp>
        <p:nvSpPr>
          <p:cNvPr id="659497" name="Rectangle 41"/>
          <p:cNvSpPr>
            <a:spLocks noGrp="1" noChangeArrowheads="1"/>
          </p:cNvSpPr>
          <p:nvPr>
            <p:ph idx="1"/>
          </p:nvPr>
        </p:nvSpPr>
        <p:spPr>
          <a:xfrm>
            <a:off x="279400" y="1316038"/>
            <a:ext cx="8599488" cy="2593975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US" dirty="0">
                <a:cs typeface="Arial" charset="0"/>
              </a:rPr>
              <a:t>É</a:t>
            </a:r>
            <a:r>
              <a:rPr lang="fr-FR" dirty="0"/>
              <a:t>tapes :</a:t>
            </a:r>
          </a:p>
          <a:p>
            <a:pPr lvl="1">
              <a:buFont typeface="Arial" charset="0"/>
              <a:buAutoNum type="arabicPeriod"/>
            </a:pPr>
            <a:r>
              <a:rPr lang="fr-FR" dirty="0"/>
              <a:t>É</a:t>
            </a:r>
            <a:r>
              <a:rPr lang="fr-FR" dirty="0" smtClean="0"/>
              <a:t>crire </a:t>
            </a:r>
            <a:r>
              <a:rPr lang="fr-FR" dirty="0"/>
              <a:t>une classe qui implémente </a:t>
            </a:r>
            <a:r>
              <a:rPr lang="fr-FR" dirty="0" err="1">
                <a:latin typeface="Courier New" pitchFamily="49" charset="0"/>
              </a:rPr>
              <a:t>Runnable</a:t>
            </a:r>
            <a:endParaRPr lang="fr-FR" dirty="0">
              <a:latin typeface="Courier New" pitchFamily="49" charset="0"/>
            </a:endParaRPr>
          </a:p>
          <a:p>
            <a:pPr lvl="1">
              <a:buFont typeface="Arial" charset="0"/>
              <a:buAutoNum type="arabicPeriod"/>
            </a:pPr>
            <a:r>
              <a:rPr lang="fr-FR" dirty="0"/>
              <a:t>Créer un objet </a:t>
            </a:r>
            <a:r>
              <a:rPr lang="fr-FR" dirty="0">
                <a:latin typeface="Courier New" pitchFamily="49" charset="0"/>
              </a:rPr>
              <a:t>Thread</a:t>
            </a:r>
            <a:r>
              <a:rPr lang="fr-FR" dirty="0"/>
              <a:t> en lui transmettant un </a:t>
            </a:r>
            <a:r>
              <a:rPr lang="fr-FR" dirty="0" err="1">
                <a:latin typeface="Courier New" pitchFamily="49" charset="0"/>
              </a:rPr>
              <a:t>Runnable</a:t>
            </a:r>
            <a:endParaRPr lang="fr-FR" dirty="0">
              <a:latin typeface="Courier New" pitchFamily="49" charset="0"/>
            </a:endParaRPr>
          </a:p>
          <a:p>
            <a:pPr lvl="1">
              <a:buFont typeface="Arial" charset="0"/>
              <a:buAutoNum type="arabicPeriod"/>
            </a:pPr>
            <a:r>
              <a:rPr lang="fr-FR" dirty="0"/>
              <a:t>Appeler la méthode </a:t>
            </a:r>
            <a:r>
              <a:rPr lang="fr-FR" dirty="0" err="1">
                <a:latin typeface="Courier New" pitchFamily="49" charset="0"/>
              </a:rPr>
              <a:t>start</a:t>
            </a:r>
            <a:r>
              <a:rPr lang="fr-FR" dirty="0">
                <a:latin typeface="Courier New" pitchFamily="49" charset="0"/>
              </a:rPr>
              <a:t>()</a:t>
            </a:r>
            <a:r>
              <a:rPr lang="fr-FR" dirty="0"/>
              <a:t> de l’objet </a:t>
            </a:r>
            <a:r>
              <a:rPr lang="fr-FR" dirty="0">
                <a:latin typeface="Courier New" pitchFamily="49" charset="0"/>
              </a:rPr>
              <a:t>Thread</a:t>
            </a:r>
          </a:p>
          <a:p>
            <a:r>
              <a:rPr lang="fr-FR" dirty="0" smtClean="0"/>
              <a:t>Réfléchissez, </a:t>
            </a:r>
            <a:r>
              <a:rPr lang="fr-FR" dirty="0"/>
              <a:t>par exemple, </a:t>
            </a:r>
            <a:r>
              <a:rPr lang="fr-FR" dirty="0" smtClean="0"/>
              <a:t>à ce </a:t>
            </a:r>
            <a:r>
              <a:rPr lang="fr-FR" dirty="0"/>
              <a:t>scénario :</a:t>
            </a:r>
          </a:p>
          <a:p>
            <a:pPr lvl="1"/>
            <a:r>
              <a:rPr lang="fr-FR" dirty="0">
                <a:cs typeface="Arial" charset="0"/>
              </a:rPr>
              <a:t>Un client (</a:t>
            </a:r>
            <a:r>
              <a:rPr lang="fr-FR" dirty="0">
                <a:latin typeface="Courier New" pitchFamily="49" charset="0"/>
              </a:rPr>
              <a:t>Customer</a:t>
            </a:r>
            <a:r>
              <a:rPr lang="fr-FR" dirty="0"/>
              <a:t>) s’adresse à un employé (</a:t>
            </a:r>
            <a:r>
              <a:rPr lang="fr-FR" dirty="0" err="1">
                <a:latin typeface="Courier New" pitchFamily="49" charset="0"/>
              </a:rPr>
              <a:t>Clerk</a:t>
            </a:r>
            <a:r>
              <a:rPr lang="fr-FR" dirty="0"/>
              <a:t>) au guichet d’une banque</a:t>
            </a:r>
          </a:p>
          <a:p>
            <a:pPr lvl="1"/>
            <a:r>
              <a:rPr lang="fr-FR" dirty="0"/>
              <a:t>Il émet une requête pour opérer sur un compte (</a:t>
            </a:r>
            <a:r>
              <a:rPr lang="fr-FR" dirty="0" err="1">
                <a:latin typeface="Courier New" pitchFamily="49" charset="0"/>
              </a:rPr>
              <a:t>Account</a:t>
            </a:r>
            <a:r>
              <a:rPr lang="fr-FR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Programmation avec des threads : Exemple</a:t>
            </a:r>
          </a:p>
        </p:txBody>
      </p:sp>
      <p:sp>
        <p:nvSpPr>
          <p:cNvPr id="661507" name="Text Box 3"/>
          <p:cNvSpPr txBox="1">
            <a:spLocks noChangeArrowheads="1"/>
          </p:cNvSpPr>
          <p:nvPr/>
        </p:nvSpPr>
        <p:spPr bwMode="gray">
          <a:xfrm>
            <a:off x="1042988" y="1616075"/>
            <a:ext cx="6877050" cy="2444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public class ThreadedBanking </a:t>
            </a:r>
            <a:r>
              <a:rPr lang="en-US" b="1">
                <a:latin typeface="Courier New" pitchFamily="49" charset="0"/>
              </a:rPr>
              <a:t>implements Runnable</a:t>
            </a:r>
            <a:r>
              <a:rPr lang="en-US">
                <a:latin typeface="Courier New" pitchFamily="49" charset="0"/>
              </a:rPr>
              <a:t> {</a:t>
            </a:r>
          </a:p>
          <a:p>
            <a:r>
              <a:rPr lang="en-US">
                <a:latin typeface="Courier New" pitchFamily="49" charset="0"/>
              </a:rPr>
              <a:t>    private Clerk clerk;</a:t>
            </a:r>
          </a:p>
          <a:p>
            <a:r>
              <a:rPr lang="en-US">
                <a:latin typeface="Courier New" pitchFamily="49" charset="0"/>
              </a:rPr>
              <a:t>    private Customer customer;</a:t>
            </a:r>
          </a:p>
          <a:p>
            <a:r>
              <a:rPr lang="en-US">
                <a:latin typeface="Courier New" pitchFamily="49" charset="0"/>
              </a:rPr>
              <a:t>    public </a:t>
            </a:r>
            <a:r>
              <a:rPr lang="en-US" b="1">
                <a:latin typeface="Courier New" pitchFamily="49" charset="0"/>
              </a:rPr>
              <a:t>ThreadedBanking(Clerk clerk, Customer customer) </a:t>
            </a:r>
            <a:r>
              <a:rPr lang="en-US">
                <a:latin typeface="Courier New" pitchFamily="49" charset="0"/>
              </a:rPr>
              <a:t>{</a:t>
            </a:r>
          </a:p>
          <a:p>
            <a:r>
              <a:rPr lang="en-US">
                <a:latin typeface="Courier New" pitchFamily="49" charset="0"/>
              </a:rPr>
              <a:t>        this.clerk = clerk;</a:t>
            </a:r>
          </a:p>
          <a:p>
            <a:r>
              <a:rPr lang="en-US">
                <a:latin typeface="Courier New" pitchFamily="49" charset="0"/>
              </a:rPr>
              <a:t>        this.customer = customer;</a:t>
            </a:r>
          </a:p>
          <a:p>
            <a:r>
              <a:rPr lang="en-US">
                <a:latin typeface="Courier New" pitchFamily="49" charset="0"/>
              </a:rPr>
              <a:t>    }   </a:t>
            </a:r>
          </a:p>
          <a:p>
            <a:r>
              <a:rPr lang="en-US" b="1">
                <a:latin typeface="Courier New" pitchFamily="49" charset="0"/>
              </a:rPr>
              <a:t>    public void run() </a:t>
            </a:r>
            <a:r>
              <a:rPr lang="en-US">
                <a:latin typeface="Courier New" pitchFamily="49" charset="0"/>
              </a:rPr>
              <a:t>{</a:t>
            </a:r>
          </a:p>
          <a:p>
            <a:r>
              <a:rPr lang="en-US" b="1">
                <a:latin typeface="Courier New" pitchFamily="49" charset="0"/>
              </a:rPr>
              <a:t>        clerk</a:t>
            </a:r>
            <a:r>
              <a:rPr lang="en-US">
                <a:latin typeface="Courier New" pitchFamily="49" charset="0"/>
              </a:rPr>
              <a:t>.performBanking(</a:t>
            </a:r>
            <a:r>
              <a:rPr lang="en-US" b="1">
                <a:latin typeface="Courier New" pitchFamily="49" charset="0"/>
              </a:rPr>
              <a:t>customer</a:t>
            </a:r>
            <a:r>
              <a:rPr lang="en-US">
                <a:latin typeface="Courier New" pitchFamily="49" charset="0"/>
              </a:rPr>
              <a:t>);</a:t>
            </a:r>
          </a:p>
          <a:p>
            <a:r>
              <a:rPr lang="en-US">
                <a:latin typeface="Courier New" pitchFamily="49" charset="0"/>
              </a:rPr>
              <a:t>    }</a:t>
            </a:r>
          </a:p>
          <a:p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661508" name="Text Box 4"/>
          <p:cNvSpPr txBox="1">
            <a:spLocks noChangeArrowheads="1"/>
          </p:cNvSpPr>
          <p:nvPr/>
        </p:nvSpPr>
        <p:spPr bwMode="gray">
          <a:xfrm>
            <a:off x="1133475" y="4359275"/>
            <a:ext cx="6791325" cy="13811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Thread task1 = </a:t>
            </a:r>
            <a:r>
              <a:rPr lang="en-US" b="1">
                <a:latin typeface="Courier New" pitchFamily="49" charset="0"/>
              </a:rPr>
              <a:t>new Thread(</a:t>
            </a:r>
            <a:r>
              <a:rPr lang="en-US">
                <a:latin typeface="Courier New" pitchFamily="49" charset="0"/>
              </a:rPr>
              <a:t>new ThreadedBanking(clerk1, cust1));</a:t>
            </a:r>
          </a:p>
          <a:p>
            <a:r>
              <a:rPr lang="en-US">
                <a:latin typeface="Courier New" pitchFamily="49" charset="0"/>
              </a:rPr>
              <a:t>Thread task2 = new Thread(new ThreadedBanking(clerk2, cust2));</a:t>
            </a:r>
          </a:p>
          <a:p>
            <a:r>
              <a:rPr lang="en-US">
                <a:latin typeface="Courier New" pitchFamily="49" charset="0"/>
              </a:rPr>
              <a:t>task1.</a:t>
            </a:r>
            <a:r>
              <a:rPr lang="en-US" b="1">
                <a:latin typeface="Courier New" pitchFamily="49" charset="0"/>
              </a:rPr>
              <a:t>start();</a:t>
            </a:r>
          </a:p>
          <a:p>
            <a:r>
              <a:rPr lang="en-US">
                <a:latin typeface="Courier New" pitchFamily="49" charset="0"/>
              </a:rPr>
              <a:t>task2.start();</a:t>
            </a:r>
          </a:p>
          <a:p>
            <a:r>
              <a:rPr lang="en-US">
                <a:latin typeface="Courier New" pitchFamily="49" charset="0"/>
              </a:rPr>
              <a:t>task1.</a:t>
            </a:r>
            <a:r>
              <a:rPr lang="en-US" b="1">
                <a:latin typeface="Courier New" pitchFamily="49" charset="0"/>
              </a:rPr>
              <a:t>join();</a:t>
            </a:r>
          </a:p>
          <a:p>
            <a:r>
              <a:rPr lang="en-US">
                <a:latin typeface="Courier New" pitchFamily="49" charset="0"/>
              </a:rPr>
              <a:t>task2.join();</a:t>
            </a:r>
          </a:p>
        </p:txBody>
      </p:sp>
      <p:sp>
        <p:nvSpPr>
          <p:cNvPr id="661509" name="AutoShape 5"/>
          <p:cNvSpPr>
            <a:spLocks noChangeArrowheads="1"/>
          </p:cNvSpPr>
          <p:nvPr/>
        </p:nvSpPr>
        <p:spPr bwMode="gray">
          <a:xfrm>
            <a:off x="3162300" y="5329238"/>
            <a:ext cx="3622675" cy="333375"/>
          </a:xfrm>
          <a:prstGeom prst="wedgeRectCallout">
            <a:avLst>
              <a:gd name="adj1" fmla="val -64634"/>
              <a:gd name="adj2" fmla="val -40954"/>
            </a:avLst>
          </a:prstGeom>
          <a:solidFill>
            <a:srgbClr val="D5EA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fr-FR">
                <a:latin typeface="Courier New" pitchFamily="49" charset="0"/>
              </a:rPr>
              <a:t>Join()</a:t>
            </a:r>
            <a:r>
              <a:rPr lang="fr-FR"/>
              <a:t> attend la terminaison de </a:t>
            </a:r>
            <a:r>
              <a:rPr lang="fr-FR">
                <a:latin typeface="Courier New" pitchFamily="49" charset="0"/>
              </a:rPr>
              <a:t>run()</a:t>
            </a:r>
            <a:endParaRPr lang="fr-FR"/>
          </a:p>
        </p:txBody>
      </p:sp>
      <p:sp>
        <p:nvSpPr>
          <p:cNvPr id="661510" name="AutoShape 6"/>
          <p:cNvSpPr>
            <a:spLocks noChangeArrowheads="1"/>
          </p:cNvSpPr>
          <p:nvPr/>
        </p:nvSpPr>
        <p:spPr bwMode="gray">
          <a:xfrm>
            <a:off x="6069013" y="4887913"/>
            <a:ext cx="2008187" cy="333375"/>
          </a:xfrm>
          <a:prstGeom prst="wedgeRectCallout">
            <a:avLst>
              <a:gd name="adj1" fmla="val -215690"/>
              <a:gd name="adj2" fmla="val -33810"/>
            </a:avLst>
          </a:prstGeom>
          <a:solidFill>
            <a:srgbClr val="D5EA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fr-FR">
                <a:latin typeface="Courier New" pitchFamily="49" charset="0"/>
              </a:rPr>
              <a:t>start()</a:t>
            </a:r>
            <a:r>
              <a:rPr lang="fr-FR"/>
              <a:t> lance </a:t>
            </a:r>
            <a:r>
              <a:rPr lang="fr-FR">
                <a:latin typeface="Courier New" pitchFamily="49" charset="0"/>
              </a:rPr>
              <a:t>run()</a:t>
            </a:r>
          </a:p>
        </p:txBody>
      </p:sp>
      <p:sp>
        <p:nvSpPr>
          <p:cNvPr id="661511" name="AutoShape 7"/>
          <p:cNvSpPr>
            <a:spLocks noChangeArrowheads="1"/>
          </p:cNvSpPr>
          <p:nvPr/>
        </p:nvSpPr>
        <p:spPr bwMode="gray">
          <a:xfrm>
            <a:off x="5572125" y="2965450"/>
            <a:ext cx="2427288" cy="333375"/>
          </a:xfrm>
          <a:prstGeom prst="wedgeRectCallout">
            <a:avLst>
              <a:gd name="adj1" fmla="val -103370"/>
              <a:gd name="adj2" fmla="val 39046"/>
            </a:avLst>
          </a:prstGeom>
          <a:solidFill>
            <a:srgbClr val="D5EA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/>
              <a:t>Est exécutée par un thread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À </a:t>
            </a:r>
            <a:r>
              <a:rPr lang="fr-FR" dirty="0"/>
              <a:t>quel moment l’ordonnanceur permute-t-il ? 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371850"/>
          </a:xfrm>
        </p:spPr>
        <p:txBody>
          <a:bodyPr>
            <a:normAutofit fontScale="70000" lnSpcReduction="20000"/>
          </a:bodyPr>
          <a:lstStyle/>
          <a:p>
            <a:r>
              <a:rPr lang="fr-FR"/>
              <a:t>On peut allouer des priorités aux threads</a:t>
            </a:r>
          </a:p>
          <a:p>
            <a:pPr lvl="1"/>
            <a:r>
              <a:rPr lang="fr-FR"/>
              <a:t>Les threads les plus prioritaires ont la main plus souvent</a:t>
            </a:r>
          </a:p>
          <a:p>
            <a:r>
              <a:rPr lang="fr-FR"/>
              <a:t>L’ordonnanceur permute si un thread</a:t>
            </a:r>
          </a:p>
          <a:p>
            <a:pPr lvl="1"/>
            <a:r>
              <a:rPr lang="fr-FR"/>
              <a:t>Invoque </a:t>
            </a:r>
            <a:r>
              <a:rPr lang="fr-FR">
                <a:latin typeface="Courier New" pitchFamily="49" charset="0"/>
              </a:rPr>
              <a:t>Thread.sleep(…)</a:t>
            </a:r>
          </a:p>
          <a:p>
            <a:pPr lvl="1"/>
            <a:r>
              <a:rPr lang="fr-FR"/>
              <a:t>Invoque </a:t>
            </a:r>
            <a:r>
              <a:rPr lang="fr-FR">
                <a:latin typeface="Courier New" pitchFamily="49" charset="0"/>
              </a:rPr>
              <a:t>Thread.yield()</a:t>
            </a:r>
          </a:p>
          <a:p>
            <a:pPr lvl="1"/>
            <a:r>
              <a:rPr lang="fr-FR"/>
              <a:t>Est bloqué en attente d’une E/S</a:t>
            </a:r>
          </a:p>
          <a:p>
            <a:pPr lvl="1"/>
            <a:r>
              <a:rPr lang="fr-FR"/>
              <a:t>Si un thread prioritaire réclame le CPU</a:t>
            </a:r>
          </a:p>
          <a:p>
            <a:r>
              <a:rPr lang="fr-FR"/>
              <a:t>On ne peut prédire le moment où l’ordonnanceur permute</a:t>
            </a:r>
          </a:p>
          <a:p>
            <a:pPr lvl="1">
              <a:buFont typeface="Arial" charset="0"/>
              <a:buNone/>
            </a:pPr>
            <a:r>
              <a:rPr lang="fr-FR"/>
              <a:t>	On ne peut pas compter sur un mécanisme particulier de permutation</a:t>
            </a:r>
          </a:p>
          <a:p>
            <a:pPr lvl="1"/>
            <a:r>
              <a:rPr lang="fr-FR"/>
              <a:t>Les threads ne sont pas notifiés de leur suspension ou de leur reprise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Situation de compétition (</a:t>
            </a:r>
            <a:r>
              <a:rPr lang="fr-FR" i="1"/>
              <a:t>race condition</a:t>
            </a:r>
            <a:r>
              <a:rPr lang="fr-FR"/>
              <a:t>)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289050"/>
            <a:ext cx="8599488" cy="1693863"/>
          </a:xfrm>
        </p:spPr>
        <p:txBody>
          <a:bodyPr>
            <a:normAutofit fontScale="70000" lnSpcReduction="20000"/>
          </a:bodyPr>
          <a:lstStyle/>
          <a:p>
            <a:r>
              <a:rPr lang="fr-FR"/>
              <a:t>Programmer avec des threads est simple, non ? </a:t>
            </a:r>
          </a:p>
          <a:p>
            <a:pPr lvl="1"/>
            <a:r>
              <a:rPr lang="fr-FR"/>
              <a:t>Pas si vite !</a:t>
            </a:r>
          </a:p>
          <a:p>
            <a:r>
              <a:rPr lang="fr-FR"/>
              <a:t>Supposons que nous avons deux clients disposant d’un compte joint</a:t>
            </a:r>
            <a:endParaRPr lang="fr-FR">
              <a:latin typeface="Courier New" pitchFamily="49" charset="0"/>
            </a:endParaRPr>
          </a:p>
          <a:p>
            <a:pPr lvl="1"/>
            <a:r>
              <a:rPr lang="fr-FR"/>
              <a:t>Et que les deux souhaitent réaliser une opération au même moment à la banque !</a:t>
            </a:r>
          </a:p>
        </p:txBody>
      </p:sp>
      <p:sp>
        <p:nvSpPr>
          <p:cNvPr id="669700" name="Text Box 4"/>
          <p:cNvSpPr txBox="1">
            <a:spLocks noChangeArrowheads="1"/>
          </p:cNvSpPr>
          <p:nvPr/>
        </p:nvSpPr>
        <p:spPr bwMode="gray">
          <a:xfrm>
            <a:off x="531813" y="3352800"/>
            <a:ext cx="6791325" cy="13811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Thread task1 = new Thread(new ThreadedBanking(</a:t>
            </a:r>
            <a:r>
              <a:rPr lang="en-US" b="1">
                <a:latin typeface="Courier New" pitchFamily="49" charset="0"/>
              </a:rPr>
              <a:t>clerk1</a:t>
            </a:r>
            <a:r>
              <a:rPr lang="en-US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cust1</a:t>
            </a:r>
            <a:r>
              <a:rPr lang="en-US">
                <a:latin typeface="Courier New" pitchFamily="49" charset="0"/>
              </a:rPr>
              <a:t>));</a:t>
            </a:r>
          </a:p>
          <a:p>
            <a:r>
              <a:rPr lang="en-US">
                <a:latin typeface="Courier New" pitchFamily="49" charset="0"/>
              </a:rPr>
              <a:t>Thread task2 = new Thread(new ThreadedBanking(</a:t>
            </a:r>
            <a:r>
              <a:rPr lang="en-US" b="1">
                <a:latin typeface="Courier New" pitchFamily="49" charset="0"/>
              </a:rPr>
              <a:t>clerk2</a:t>
            </a:r>
            <a:r>
              <a:rPr lang="en-US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cust2</a:t>
            </a:r>
            <a:r>
              <a:rPr lang="en-US">
                <a:latin typeface="Courier New" pitchFamily="49" charset="0"/>
              </a:rPr>
              <a:t>));</a:t>
            </a:r>
          </a:p>
          <a:p>
            <a:r>
              <a:rPr lang="en-US">
                <a:latin typeface="Courier New" pitchFamily="49" charset="0"/>
              </a:rPr>
              <a:t>task1.start();</a:t>
            </a:r>
          </a:p>
          <a:p>
            <a:r>
              <a:rPr lang="en-US">
                <a:latin typeface="Courier New" pitchFamily="49" charset="0"/>
              </a:rPr>
              <a:t>task2.start();</a:t>
            </a:r>
          </a:p>
          <a:p>
            <a:r>
              <a:rPr lang="en-US">
                <a:latin typeface="Courier New" pitchFamily="49" charset="0"/>
              </a:rPr>
              <a:t>task1.join();</a:t>
            </a:r>
          </a:p>
          <a:p>
            <a:r>
              <a:rPr lang="en-US">
                <a:latin typeface="Courier New" pitchFamily="49" charset="0"/>
              </a:rPr>
              <a:t>task2.join();</a:t>
            </a:r>
          </a:p>
        </p:txBody>
      </p:sp>
      <p:sp>
        <p:nvSpPr>
          <p:cNvPr id="669701" name="AutoShape 5"/>
          <p:cNvSpPr>
            <a:spLocks noChangeArrowheads="1"/>
          </p:cNvSpPr>
          <p:nvPr/>
        </p:nvSpPr>
        <p:spPr bwMode="gray">
          <a:xfrm>
            <a:off x="7481888" y="3278188"/>
            <a:ext cx="1339850" cy="547687"/>
          </a:xfrm>
          <a:prstGeom prst="wedgeRectCallout">
            <a:avLst>
              <a:gd name="adj1" fmla="val -83056"/>
              <a:gd name="adj2" fmla="val 12898"/>
            </a:avLst>
          </a:prstGeom>
          <a:solidFill>
            <a:srgbClr val="D5EA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fr-FR"/>
              <a:t>Partagent le même compte</a:t>
            </a:r>
            <a:endParaRPr lang="fr-FR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675687" cy="725487"/>
          </a:xfrm>
        </p:spPr>
        <p:txBody>
          <a:bodyPr>
            <a:normAutofit fontScale="90000"/>
          </a:bodyPr>
          <a:lstStyle/>
          <a:p>
            <a:r>
              <a:rPr lang="fr-FR" dirty="0"/>
              <a:t>À</a:t>
            </a:r>
            <a:r>
              <a:rPr lang="fr-FR" dirty="0" smtClean="0"/>
              <a:t> </a:t>
            </a:r>
            <a:r>
              <a:rPr lang="fr-FR" dirty="0"/>
              <a:t>quel moment des threads peuvent-ils être en compétition ?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266825"/>
          </a:xfrm>
        </p:spPr>
        <p:txBody>
          <a:bodyPr>
            <a:normAutofit fontScale="62500" lnSpcReduction="20000"/>
          </a:bodyPr>
          <a:lstStyle/>
          <a:p>
            <a:r>
              <a:rPr lang="fr-FR"/>
              <a:t>Les situations de compétition (</a:t>
            </a:r>
            <a:r>
              <a:rPr lang="fr-FR" i="1"/>
              <a:t>race condition</a:t>
            </a:r>
            <a:r>
              <a:rPr lang="fr-FR"/>
              <a:t>) peuvent se produire lorsque</a:t>
            </a:r>
          </a:p>
          <a:p>
            <a:pPr lvl="1"/>
            <a:r>
              <a:rPr lang="fr-FR"/>
              <a:t>Deux threads accèdent à une ressource commune</a:t>
            </a:r>
          </a:p>
          <a:p>
            <a:pPr lvl="2"/>
            <a:r>
              <a:rPr lang="fr-FR"/>
              <a:t>L’ordonnanceur permute à un moment inopportun</a:t>
            </a:r>
          </a:p>
          <a:p>
            <a:pPr lvl="2"/>
            <a:r>
              <a:rPr lang="fr-FR"/>
              <a:t>Les threads opèrent alors sur des données inconsistantes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Environnements Java et le multithread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643437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En Java, les threads sont couramment utilisés</a:t>
            </a:r>
          </a:p>
          <a:p>
            <a:pPr lvl="1"/>
            <a:r>
              <a:rPr lang="fr-FR" dirty="0"/>
              <a:t>Les E/S </a:t>
            </a:r>
            <a:r>
              <a:rPr lang="fr-FR" dirty="0" smtClean="0"/>
              <a:t>standards </a:t>
            </a:r>
            <a:r>
              <a:rPr lang="fr-FR" dirty="0"/>
              <a:t>sont bloquantes</a:t>
            </a:r>
          </a:p>
          <a:p>
            <a:pPr lvl="2"/>
            <a:r>
              <a:rPr lang="fr-FR" dirty="0"/>
              <a:t>Les applications qui effectuent de nombreuses E/S devraient le faire dans des threads séparés</a:t>
            </a:r>
          </a:p>
          <a:p>
            <a:pPr lvl="3"/>
            <a:r>
              <a:rPr lang="fr-FR" dirty="0"/>
              <a:t>Sinon, elles sont peu réactives</a:t>
            </a:r>
          </a:p>
          <a:p>
            <a:pPr lvl="2"/>
            <a:r>
              <a:rPr lang="fr-FR" dirty="0"/>
              <a:t>Ou </a:t>
            </a:r>
            <a:r>
              <a:rPr lang="fr-FR" dirty="0" smtClean="0"/>
              <a:t>utiliser NIO</a:t>
            </a:r>
            <a:endParaRPr lang="fr-FR" dirty="0">
              <a:latin typeface="Courier New" pitchFamily="49" charset="0"/>
            </a:endParaRPr>
          </a:p>
          <a:p>
            <a:pPr lvl="1"/>
            <a:r>
              <a:rPr lang="fr-FR" dirty="0"/>
              <a:t>Les composants IHM Swing s’exécutent dans des threads séparés</a:t>
            </a:r>
          </a:p>
          <a:p>
            <a:pPr lvl="2"/>
            <a:r>
              <a:rPr lang="fr-FR" dirty="0"/>
              <a:t>Il faut effectuer les traitements importants dans d’autres threads</a:t>
            </a:r>
          </a:p>
          <a:p>
            <a:pPr lvl="2"/>
            <a:r>
              <a:rPr lang="fr-FR" dirty="0"/>
              <a:t>Sinon, ...</a:t>
            </a:r>
          </a:p>
          <a:p>
            <a:r>
              <a:rPr lang="fr-FR" dirty="0"/>
              <a:t>Par nature, les applications J2EE sont multithread</a:t>
            </a:r>
          </a:p>
          <a:p>
            <a:pPr lvl="1"/>
            <a:r>
              <a:rPr lang="fr-FR" dirty="0"/>
              <a:t>Les containers de </a:t>
            </a:r>
            <a:r>
              <a:rPr lang="fr-FR" dirty="0" err="1"/>
              <a:t>servlets</a:t>
            </a:r>
            <a:r>
              <a:rPr lang="fr-FR" dirty="0"/>
              <a:t> exécutent la même instance de </a:t>
            </a:r>
            <a:r>
              <a:rPr lang="fr-FR" dirty="0" err="1"/>
              <a:t>servlet</a:t>
            </a:r>
            <a:r>
              <a:rPr lang="fr-FR" dirty="0"/>
              <a:t> dans des threads différents</a:t>
            </a:r>
          </a:p>
          <a:p>
            <a:pPr lvl="1"/>
            <a:r>
              <a:rPr lang="fr-FR" dirty="0"/>
              <a:t>Pensez à la méthode </a:t>
            </a:r>
            <a:r>
              <a:rPr lang="fr-FR" dirty="0" err="1">
                <a:latin typeface="Courier New" pitchFamily="49" charset="0"/>
              </a:rPr>
              <a:t>doGet</a:t>
            </a:r>
            <a:r>
              <a:rPr lang="fr-FR" dirty="0">
                <a:latin typeface="Courier New" pitchFamily="49" charset="0"/>
              </a:rPr>
              <a:t>()</a:t>
            </a:r>
            <a:r>
              <a:rPr lang="fr-FR" dirty="0"/>
              <a:t> des </a:t>
            </a:r>
            <a:r>
              <a:rPr lang="fr-FR" dirty="0" err="1"/>
              <a:t>servlets</a:t>
            </a:r>
            <a:r>
              <a:rPr lang="fr-FR" dirty="0"/>
              <a:t> comme étant </a:t>
            </a:r>
            <a:r>
              <a:rPr lang="fr-FR" dirty="0" err="1">
                <a:latin typeface="Courier New" pitchFamily="49" charset="0"/>
              </a:rPr>
              <a:t>Runnable</a:t>
            </a:r>
            <a:endParaRPr lang="fr-FR" dirty="0">
              <a:latin typeface="Courier New" pitchFamily="49" charset="0"/>
            </a:endParaRPr>
          </a:p>
          <a:p>
            <a:pPr lvl="1"/>
            <a:r>
              <a:rPr lang="fr-FR" dirty="0"/>
              <a:t>Les composants J2EE gérés par un container sont eux aussi fréquemment multithread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</TotalTime>
  <Words>2802</Words>
  <Application>Microsoft Office PowerPoint</Application>
  <PresentationFormat>Affichage à l'écran (4:3)</PresentationFormat>
  <Paragraphs>464</Paragraphs>
  <Slides>26</Slides>
  <Notes>26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Thème Office</vt:lpstr>
      <vt:lpstr>Les threads</vt:lpstr>
      <vt:lpstr>Pourquoi des threads ?</vt:lpstr>
      <vt:lpstr>Pourquoi des threads ? (suite)</vt:lpstr>
      <vt:lpstr>Mise en œuvre des threads</vt:lpstr>
      <vt:lpstr>Programmation avec des threads : Exemple</vt:lpstr>
      <vt:lpstr>À quel moment l’ordonnanceur permute-t-il ? </vt:lpstr>
      <vt:lpstr>Situation de compétition (race condition)</vt:lpstr>
      <vt:lpstr>À quel moment des threads peuvent-ils être en compétition ?</vt:lpstr>
      <vt:lpstr>Environnements Java et le multithread</vt:lpstr>
      <vt:lpstr>Programmes simples et sûrs</vt:lpstr>
      <vt:lpstr>Synchronisation</vt:lpstr>
      <vt:lpstr>Observation des effets de la synchronisation</vt:lpstr>
      <vt:lpstr>Méthodes synchronisées </vt:lpstr>
      <vt:lpstr>Quand synchroniser ?</vt:lpstr>
      <vt:lpstr>Encapsulation de la synchronisation</vt:lpstr>
      <vt:lpstr>Problème des verrous multiples</vt:lpstr>
      <vt:lpstr>Éviter les interblocages : Bonnes pratiques</vt:lpstr>
      <vt:lpstr>Éviter la synchronisation avec volatile</vt:lpstr>
      <vt:lpstr>Éviter la synchronisation avec atomic</vt:lpstr>
      <vt:lpstr>Éviter la synchronisation avec ThreadLocal</vt:lpstr>
      <vt:lpstr>Synchroniser de façon pertinente</vt:lpstr>
      <vt:lpstr>L’utilisation de sémaphores permet de synchroniser au niveau d’une instruction</vt:lpstr>
      <vt:lpstr>wait et notify</vt:lpstr>
      <vt:lpstr>Nécessité de pools de threads</vt:lpstr>
      <vt:lpstr>ExecutorService</vt:lpstr>
      <vt:lpstr>Bonnes pratiques : Exploiter pleinement les threads</vt:lpstr>
    </vt:vector>
  </TitlesOfParts>
  <Company>Learning Tree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Taking Full Advantage of Threads</dc:title>
  <dc:creator>Rachelg</dc:creator>
  <cp:keywords>Presentation Styles, Instructional Design</cp:keywords>
  <dc:description/>
  <cp:lastModifiedBy>Cyril</cp:lastModifiedBy>
  <cp:revision>171</cp:revision>
  <cp:lastPrinted>2007-07-12T18:27:26Z</cp:lastPrinted>
  <dcterms:created xsi:type="dcterms:W3CDTF">2007-06-05T23:30:59Z</dcterms:created>
  <dcterms:modified xsi:type="dcterms:W3CDTF">2013-02-13T14:51:18Z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August 2006</vt:lpwstr>
  </property>
  <property fmtid="{D5CDD505-2E9C-101B-9397-08002B2CF9AE}" pid="3" name="Owner">
    <vt:lpwstr>Kendall Laine</vt:lpwstr>
  </property>
</Properties>
</file>