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handoutMasterIdLst>
    <p:handoutMasterId r:id="rId28"/>
  </p:handoutMasterIdLst>
  <p:sldIdLst>
    <p:sldId id="256" r:id="rId2"/>
    <p:sldId id="259" r:id="rId3"/>
    <p:sldId id="260" r:id="rId4"/>
    <p:sldId id="261" r:id="rId5"/>
    <p:sldId id="262" r:id="rId6"/>
    <p:sldId id="263" r:id="rId7"/>
    <p:sldId id="264" r:id="rId8"/>
    <p:sldId id="330" r:id="rId9"/>
    <p:sldId id="265" r:id="rId10"/>
    <p:sldId id="266" r:id="rId11"/>
    <p:sldId id="267" r:id="rId12"/>
    <p:sldId id="345" r:id="rId13"/>
    <p:sldId id="268" r:id="rId14"/>
    <p:sldId id="347" r:id="rId15"/>
    <p:sldId id="348" r:id="rId16"/>
    <p:sldId id="299" r:id="rId17"/>
    <p:sldId id="300" r:id="rId18"/>
    <p:sldId id="301" r:id="rId19"/>
    <p:sldId id="302" r:id="rId20"/>
    <p:sldId id="340" r:id="rId21"/>
    <p:sldId id="341" r:id="rId22"/>
    <p:sldId id="303" r:id="rId23"/>
    <p:sldId id="304" r:id="rId24"/>
    <p:sldId id="342" r:id="rId25"/>
    <p:sldId id="328" r:id="rId26"/>
  </p:sldIdLst>
  <p:sldSz cx="9144000" cy="6858000" type="screen4x3"/>
  <p:notesSz cx="6781800" cy="99187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3300"/>
    <a:srgbClr val="0033CC"/>
    <a:srgbClr val="FFFF66"/>
    <a:srgbClr val="FF5050"/>
    <a:srgbClr val="FFFFFF"/>
    <a:srgbClr val="ECC43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463" autoAdjust="0"/>
    <p:restoredTop sz="86351" autoAdjust="0"/>
  </p:normalViewPr>
  <p:slideViewPr>
    <p:cSldViewPr snapToGrid="0">
      <p:cViewPr varScale="1">
        <p:scale>
          <a:sx n="75" d="100"/>
          <a:sy n="75" d="100"/>
        </p:scale>
        <p:origin x="-1674" y="-96"/>
      </p:cViewPr>
      <p:guideLst>
        <p:guide orient="horz" pos="926"/>
        <p:guide pos="269"/>
      </p:guideLst>
    </p:cSldViewPr>
  </p:slideViewPr>
  <p:outlineViewPr>
    <p:cViewPr>
      <p:scale>
        <a:sx n="33" d="100"/>
        <a:sy n="33" d="100"/>
      </p:scale>
      <p:origin x="264" y="159390"/>
    </p:cViewPr>
  </p:outlineViewPr>
  <p:notesTextViewPr>
    <p:cViewPr>
      <p:scale>
        <a:sx n="100" d="100"/>
        <a:sy n="100" d="100"/>
      </p:scale>
      <p:origin x="0" y="0"/>
    </p:cViewPr>
  </p:notesTextViewPr>
  <p:sorterViewPr>
    <p:cViewPr>
      <p:scale>
        <a:sx n="66" d="100"/>
        <a:sy n="66" d="100"/>
      </p:scale>
      <p:origin x="0" y="10008"/>
    </p:cViewPr>
  </p:sorterViewPr>
  <p:notesViewPr>
    <p:cSldViewPr snapToGrid="0">
      <p:cViewPr>
        <p:scale>
          <a:sx n="66" d="100"/>
          <a:sy n="66" d="100"/>
        </p:scale>
        <p:origin x="-2652" y="72"/>
      </p:cViewPr>
      <p:guideLst>
        <p:guide orient="horz" pos="3124"/>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38575" cy="495935"/>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843226" y="0"/>
            <a:ext cx="2938575" cy="495935"/>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0" y="9422765"/>
            <a:ext cx="2938575" cy="495935"/>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843226" y="9422765"/>
            <a:ext cx="2938575" cy="495935"/>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382190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571625" y="244475"/>
            <a:ext cx="5170488" cy="3879850"/>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9511083"/>
            <a:ext cx="6781800" cy="387613"/>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pPr>
            <a:r>
              <a:rPr lang="en-US" sz="700" dirty="0">
                <a:solidFill>
                  <a:schemeClr val="tx2"/>
                </a:solidFill>
              </a:rPr>
              <a:t>	</a:t>
            </a:r>
            <a:r>
              <a:rPr lang="en-US" sz="900" dirty="0">
                <a:cs typeface="Times New Roman" pitchFamily="18" charset="0"/>
              </a:rPr>
              <a:t>© </a:t>
            </a:r>
            <a:r>
              <a:rPr lang="en-US" sz="700" dirty="0">
                <a:solidFill>
                  <a:schemeClr val="tx2"/>
                </a:solidFill>
              </a:rPr>
              <a:t>Copyright: All rights reserved. Not to be reproduced by any means without prior consent. 	</a:t>
            </a:r>
            <a:r>
              <a:rPr lang="en-US" sz="1300" dirty="0" smtClean="0">
                <a:solidFill>
                  <a:schemeClr val="tx2"/>
                </a:solidFill>
              </a:rPr>
              <a:t>973-</a:t>
            </a:r>
            <a:r>
              <a:rPr lang="en-US" sz="1300" dirty="0">
                <a:solidFill>
                  <a:schemeClr val="tx2"/>
                </a:solidFill>
              </a:rPr>
              <a:t>4</a:t>
            </a:r>
            <a:r>
              <a:rPr lang="en-US" sz="1300" dirty="0" smtClean="0">
                <a:solidFill>
                  <a:schemeClr val="tx2"/>
                </a:solidFill>
              </a:rPr>
              <a:t>-</a:t>
            </a:r>
            <a:fld id="{CBCBECC8-6765-4BC4-914A-D66EC9AEDE7D}" type="slidenum">
              <a:rPr lang="en-US" sz="1300" smtClean="0">
                <a:solidFill>
                  <a:schemeClr val="tx2"/>
                </a:solidFill>
              </a:rPr>
              <a:pPr marL="176213" defTabSz="889000">
                <a:spcBef>
                  <a:spcPct val="50000"/>
                </a:spcBef>
                <a:tabLst>
                  <a:tab pos="3411538" algn="ctr"/>
                  <a:tab pos="6610350" algn="r"/>
                </a:tabLst>
              </a:pPr>
              <a:t>‹N°›</a:t>
            </a:fld>
            <a:r>
              <a:rPr lang="en-US" sz="700" dirty="0">
                <a:solidFill>
                  <a:schemeClr val="tx2"/>
                </a:solidFill>
              </a:rPr>
              <a:t>		</a:t>
            </a:r>
          </a:p>
        </p:txBody>
      </p:sp>
      <p:sp>
        <p:nvSpPr>
          <p:cNvPr id="181257" name="Text Box 9"/>
          <p:cNvSpPr txBox="1">
            <a:spLocks noChangeArrowheads="1"/>
          </p:cNvSpPr>
          <p:nvPr/>
        </p:nvSpPr>
        <p:spPr bwMode="auto">
          <a:xfrm>
            <a:off x="296935" y="3989560"/>
            <a:ext cx="517770" cy="215444"/>
          </a:xfrm>
          <a:prstGeom prst="rect">
            <a:avLst/>
          </a:prstGeom>
          <a:noFill/>
          <a:ln w="9525">
            <a:noFill/>
            <a:miter lim="800000"/>
            <a:headEnd/>
            <a:tailEnd/>
          </a:ln>
          <a:effectLst/>
        </p:spPr>
        <p:txBody>
          <a:bodyPr wrap="none" lIns="0" tIns="0" rIns="0" bIns="0">
            <a:spAutoFit/>
          </a:bodyPr>
          <a:lstStyle/>
          <a:p>
            <a:pPr defTabSz="911225">
              <a:spcBef>
                <a:spcPct val="50000"/>
              </a:spcBef>
            </a:pPr>
            <a:r>
              <a:rPr lang="en-US" i="1" dirty="0"/>
              <a:t>Notes:</a:t>
            </a:r>
          </a:p>
        </p:txBody>
      </p:sp>
      <p:sp>
        <p:nvSpPr>
          <p:cNvPr id="181270" name="Rectangle 22"/>
          <p:cNvSpPr>
            <a:spLocks noGrp="1" noChangeArrowheads="1"/>
          </p:cNvSpPr>
          <p:nvPr>
            <p:ph type="body" sz="quarter" idx="3"/>
          </p:nvPr>
        </p:nvSpPr>
        <p:spPr bwMode="gray">
          <a:xfrm>
            <a:off x="221548" y="4234130"/>
            <a:ext cx="6287935" cy="1236957"/>
          </a:xfrm>
          <a:prstGeom prst="rect">
            <a:avLst/>
          </a:prstGeom>
          <a:solidFill>
            <a:srgbClr val="FFFFFF"/>
          </a:solidFill>
          <a:ln w="9525">
            <a:noFill/>
            <a:miter lim="800000"/>
            <a:headEnd/>
            <a:tailEnd/>
          </a:ln>
          <a:effectLst/>
        </p:spPr>
        <p:txBody>
          <a:bodyPr vert="horz" wrap="square" lIns="91138" tIns="45569" rIns="91138" bIns="45569"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844326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xfrm>
            <a:off x="1617663" y="330200"/>
            <a:ext cx="5170487" cy="3878263"/>
          </a:xfrm>
          <a:ln/>
        </p:spPr>
      </p:sp>
      <p:sp>
        <p:nvSpPr>
          <p:cNvPr id="247811" name="Rectangle 3"/>
          <p:cNvSpPr>
            <a:spLocks noGrp="1" noChangeArrowheads="1"/>
          </p:cNvSpPr>
          <p:nvPr>
            <p:ph type="body" idx="1"/>
          </p:nvPr>
        </p:nvSpPr>
        <p:spPr>
          <a:xfrm>
            <a:off x="223086" y="4234131"/>
            <a:ext cx="6260241" cy="1236957"/>
          </a:xfrm>
        </p:spPr>
        <p:txBody>
          <a:bodyPr/>
          <a:lstStyle/>
          <a:p>
            <a:r>
              <a:rPr lang="en-US" dirty="0" smtClean="0"/>
              <a:t>Jogger text: Entity Classes and Query Keywords</a:t>
            </a:r>
          </a:p>
          <a:p>
            <a:r>
              <a:rPr lang="en-US" dirty="0" smtClean="0"/>
              <a:t>Direction: Both</a:t>
            </a:r>
          </a:p>
          <a:p>
            <a:r>
              <a:rPr lang="en-US" dirty="0" smtClean="0"/>
              <a:t>Chapter starts: Day 2 at 9:30am</a:t>
            </a:r>
          </a:p>
          <a:p>
            <a:r>
              <a:rPr lang="en-US" dirty="0" smtClean="0"/>
              <a:t>Instructor notes:</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&lt;*s*o*u*r*c*e*&gt;*9*7*3*a*1*-*4*-*1*1*&lt;*/*s*o*u*r*c*e*&gt;</a:t>
            </a:r>
            <a:endParaRPr lang="en-US" sz="800" dirty="0">
              <a:solidFill>
                <a:srgbClr val="000000"/>
              </a:solidFill>
              <a:latin typeface="Arial"/>
            </a:endParaRPr>
          </a:p>
        </p:txBody>
      </p:sp>
      <p:sp>
        <p:nvSpPr>
          <p:cNvPr id="57347" name="Rectangle 3"/>
          <p:cNvSpPr>
            <a:spLocks noGrp="1" noRot="1" noChangeAspect="1" noChangeArrowheads="1" noTextEdit="1"/>
          </p:cNvSpPr>
          <p:nvPr>
            <p:ph type="sldImg"/>
          </p:nvPr>
        </p:nvSpPr>
        <p:spPr>
          <a:ln/>
        </p:spPr>
      </p:sp>
      <p:sp>
        <p:nvSpPr>
          <p:cNvPr id="57348" name="Rectangle 4"/>
          <p:cNvSpPr>
            <a:spLocks noGrp="1" noChangeArrowheads="1"/>
          </p:cNvSpPr>
          <p:nvPr>
            <p:ph type="body" idx="1"/>
          </p:nvPr>
        </p:nvSpPr>
        <p:spPr>
          <a:xfrm>
            <a:off x="221548" y="4234131"/>
            <a:ext cx="6287935" cy="1236957"/>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r>
              <a:rPr lang="en-US" dirty="0" smtClean="0"/>
              <a:t>Be sure to point out that puppies is </a:t>
            </a:r>
            <a:r>
              <a:rPr lang="en-US" dirty="0" err="1" smtClean="0"/>
              <a:t>IEnumerable</a:t>
            </a:r>
            <a:r>
              <a:rPr lang="en-US" dirty="0" smtClean="0"/>
              <a:t>&lt;Dog&gt;</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&lt;*s*o*u*r*c*e*&gt;*9*7*3*a*1*-*4*-*1*2*&lt;*/*s*o*u*r*c*e*&gt;</a:t>
            </a:r>
            <a:endParaRPr lang="en-US" sz="800" dirty="0">
              <a:solidFill>
                <a:srgbClr val="000000"/>
              </a:solidFill>
              <a:latin typeface="Arial"/>
            </a:endParaRPr>
          </a:p>
        </p:txBody>
      </p:sp>
      <p:sp>
        <p:nvSpPr>
          <p:cNvPr id="58371" name="Rectangle 3"/>
          <p:cNvSpPr>
            <a:spLocks noGrp="1" noRot="1" noChangeAspect="1" noChangeArrowheads="1" noTextEdit="1"/>
          </p:cNvSpPr>
          <p:nvPr>
            <p:ph type="sldImg"/>
          </p:nvPr>
        </p:nvSpPr>
        <p:spPr>
          <a:ln/>
        </p:spPr>
      </p:sp>
      <p:sp>
        <p:nvSpPr>
          <p:cNvPr id="58372"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&lt;*s*o*u*r*c*e*&gt;*9*7*3*f*2*-*4*-*1*4*&lt;*/*s*o*u*r*c*e*&gt;</a:t>
            </a:r>
            <a:endParaRPr lang="en-US" sz="800" dirty="0">
              <a:solidFill>
                <a:srgbClr val="000000"/>
              </a:solidFill>
              <a:latin typeface="Arial"/>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221549" y="4234132"/>
            <a:ext cx="6287935" cy="1421623"/>
          </a:xfrm>
          <a:noFill/>
          <a:ln/>
        </p:spPr>
        <p:txBody>
          <a:bodyPr/>
          <a:lstStyle/>
          <a:p>
            <a:r>
              <a:rPr lang="en-US" dirty="0" smtClean="0"/>
              <a:t>Jogger text: Nested from Clauses</a:t>
            </a:r>
          </a:p>
          <a:p>
            <a:r>
              <a:rPr lang="en-US" dirty="0" smtClean="0"/>
              <a:t>Direction: Left</a:t>
            </a:r>
          </a:p>
          <a:p>
            <a:r>
              <a:rPr lang="en-US" dirty="0" smtClean="0"/>
              <a:t>Instructor notes:</a:t>
            </a:r>
          </a:p>
          <a:p>
            <a:r>
              <a:rPr lang="en-US" dirty="0" smtClean="0"/>
              <a:t>Essentially a collection within a collection.</a:t>
            </a:r>
          </a:p>
          <a:p>
            <a:r>
              <a:rPr lang="en-US" dirty="0" smtClean="0"/>
              <a:t>Could mention </a:t>
            </a:r>
            <a:r>
              <a:rPr lang="en-US" dirty="0" err="1" smtClean="0"/>
              <a:t>IComparable</a:t>
            </a:r>
            <a:r>
              <a:rPr lang="en-US" dirty="0" smtClean="0"/>
              <a:t>  - required for </a:t>
            </a:r>
            <a:r>
              <a:rPr lang="en-US" dirty="0" err="1" smtClean="0"/>
              <a:t>orderby</a:t>
            </a:r>
            <a:r>
              <a:rPr lang="en-US" dirty="0" smtClean="0"/>
              <a:t> – fits in with earlier discussions; shows  “design to an interface”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&lt;*s*o*u*r*c*e*&gt;*9*7*3*a*1*-*4*-*1*3*&lt;*/*s*o*u*r*c*e*&gt;</a:t>
            </a:r>
            <a:endParaRPr lang="en-US" sz="800" dirty="0">
              <a:solidFill>
                <a:srgbClr val="000000"/>
              </a:solidFill>
              <a:latin typeface="Arial"/>
            </a:endParaRPr>
          </a:p>
        </p:txBody>
      </p:sp>
      <p:sp>
        <p:nvSpPr>
          <p:cNvPr id="59395" name="Rectangle 3"/>
          <p:cNvSpPr>
            <a:spLocks noGrp="1" noRot="1" noChangeAspect="1" noChangeArrowheads="1" noTextEdit="1"/>
          </p:cNvSpPr>
          <p:nvPr>
            <p:ph type="sldImg"/>
          </p:nvPr>
        </p:nvSpPr>
        <p:spPr>
          <a:ln/>
        </p:spPr>
      </p:sp>
      <p:sp>
        <p:nvSpPr>
          <p:cNvPr id="59396"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&lt;*s*o*u*r*c*e*&gt;*9*7*3*f*2*-*4*-*1*7*&lt;*/*s*o*u*r*c*e*&gt;</a:t>
            </a:r>
            <a:endParaRPr lang="en-US" sz="800" dirty="0">
              <a:solidFill>
                <a:srgbClr val="000000"/>
              </a:solidFill>
              <a:latin typeface="Arial"/>
            </a:endParaRPr>
          </a:p>
        </p:txBody>
      </p:sp>
      <p:sp>
        <p:nvSpPr>
          <p:cNvPr id="59395" name="Rectangle 3"/>
          <p:cNvSpPr>
            <a:spLocks noGrp="1" noRot="1" noChangeAspect="1" noChangeArrowheads="1" noTextEdit="1"/>
          </p:cNvSpPr>
          <p:nvPr>
            <p:ph type="sldImg"/>
          </p:nvPr>
        </p:nvSpPr>
        <p:spPr>
          <a:ln/>
        </p:spPr>
      </p:sp>
      <p:sp>
        <p:nvSpPr>
          <p:cNvPr id="59396" name="Rectangle 4"/>
          <p:cNvSpPr>
            <a:spLocks noGrp="1" noChangeArrowheads="1"/>
          </p:cNvSpPr>
          <p:nvPr>
            <p:ph type="body" idx="1"/>
          </p:nvPr>
        </p:nvSpPr>
        <p:spPr>
          <a:xfrm>
            <a:off x="221549" y="4234132"/>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&lt;*s*o*u*r*c*e*&gt;*9*7*3*f*2*-*4*-*1*8*&lt;*/*s*o*u*r*c*e*&gt;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Anonymous Grouping</a:t>
            </a:r>
          </a:p>
          <a:p>
            <a:r>
              <a:rPr lang="en-US" dirty="0" smtClean="0"/>
              <a:t>Direction: Left</a:t>
            </a:r>
          </a:p>
          <a:p>
            <a:r>
              <a:rPr lang="en-US" dirty="0" smtClean="0"/>
              <a:t>Instructor notes:</a:t>
            </a:r>
          </a:p>
          <a:p>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&lt;*s*o*u*r*c*e*&gt;*9*7*3*a*1*-*4*-*4*6*&lt;*/*s*o*u*r*c*e*&gt;</a:t>
            </a:r>
            <a:endParaRPr lang="en-US" sz="800" dirty="0">
              <a:solidFill>
                <a:srgbClr val="000000"/>
              </a:solidFill>
              <a:latin typeface="Aria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221548" y="4234130"/>
            <a:ext cx="6287935" cy="1236957"/>
          </a:xfrm>
          <a:noFill/>
          <a:ln/>
        </p:spPr>
        <p:txBody>
          <a:bodyPr/>
          <a:lstStyle/>
          <a:p>
            <a:r>
              <a:rPr lang="en-US" dirty="0" smtClean="0"/>
              <a:t>Jogger text: join Clause</a:t>
            </a:r>
          </a:p>
          <a:p>
            <a:r>
              <a:rPr lang="en-US" dirty="0" smtClean="0"/>
              <a:t>Direction: Left</a:t>
            </a:r>
          </a:p>
          <a:p>
            <a:r>
              <a:rPr lang="en-US" dirty="0" smtClean="0"/>
              <a:t>Instructor notes:</a:t>
            </a:r>
          </a:p>
          <a:p>
            <a:r>
              <a:rPr lang="en-US" dirty="0" smtClean="0"/>
              <a:t>Note that joins can be done against multiple data sources</a:t>
            </a:r>
          </a:p>
          <a:p>
            <a:r>
              <a:rPr lang="en-US" dirty="0" smtClean="0"/>
              <a:t>How can you do this without </a:t>
            </a:r>
            <a:r>
              <a:rPr lang="en-US" dirty="0" err="1" smtClean="0"/>
              <a:t>Linq</a:t>
            </a:r>
            <a:r>
              <a:rPr lang="en-US" dirty="0" smtClean="0"/>
              <a:t>?  Difficult to join across two databases for example using SQL.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&lt;*s*o*u*r*c*e*&gt;*9*7*3*a*1*-*4*-*4*7*&lt;*/*s*o*u*r*c*e*&gt;</a:t>
            </a:r>
            <a:endParaRPr lang="en-US" sz="800" dirty="0">
              <a:solidFill>
                <a:srgbClr val="000000"/>
              </a:solidFill>
              <a:latin typeface="Aria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221548" y="4234131"/>
            <a:ext cx="6287935" cy="1901754"/>
          </a:xfrm>
          <a:noFill/>
          <a:ln/>
        </p:spPr>
        <p:txBody>
          <a:bodyPr/>
          <a:lstStyle/>
          <a:p>
            <a:r>
              <a:rPr lang="en-US" dirty="0" smtClean="0"/>
              <a:t>Jogger text: Inner Join</a:t>
            </a:r>
          </a:p>
          <a:p>
            <a:r>
              <a:rPr lang="en-US" dirty="0" smtClean="0"/>
              <a:t>Direction: Right</a:t>
            </a:r>
          </a:p>
          <a:p>
            <a:r>
              <a:rPr lang="en-US" dirty="0" smtClean="0"/>
              <a:t>Instructor notes:</a:t>
            </a:r>
          </a:p>
          <a:p>
            <a:r>
              <a:rPr lang="en-US" dirty="0" smtClean="0"/>
              <a:t>Note equals must be used here because we are doing database string comparison not case sensitive C# string comparison</a:t>
            </a:r>
          </a:p>
          <a:p>
            <a:r>
              <a:rPr lang="en-US" dirty="0" smtClean="0"/>
              <a:t>Discuss the use of the string method Contains to achieve something similar to Like in SQL.</a:t>
            </a:r>
          </a:p>
          <a:p>
            <a:r>
              <a:rPr lang="en-US" dirty="0" smtClean="0"/>
              <a:t>Note the use of C# in the query.</a:t>
            </a:r>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&lt;*s*o*u*r*c*e*&gt;*9*7*3*a*1*-*4*-*4*9*&lt;*/*s*o*u*r*c*e*&gt;</a:t>
            </a:r>
            <a:endParaRPr lang="en-US" sz="800" dirty="0">
              <a:solidFill>
                <a:srgbClr val="000000"/>
              </a:solidFill>
              <a:latin typeface="Arial"/>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221548" y="4234131"/>
            <a:ext cx="6287935" cy="1477023"/>
          </a:xfrm>
          <a:noFill/>
          <a:ln/>
        </p:spPr>
        <p:txBody>
          <a:bodyPr/>
          <a:lstStyle/>
          <a:p>
            <a:r>
              <a:rPr lang="en-US" dirty="0" smtClean="0"/>
              <a:t>Jogger text: Anonymous Types</a:t>
            </a:r>
          </a:p>
          <a:p>
            <a:r>
              <a:rPr lang="en-US" dirty="0" smtClean="0"/>
              <a:t>Direction: Right</a:t>
            </a:r>
          </a:p>
          <a:p>
            <a:r>
              <a:rPr lang="en-US" dirty="0" smtClean="0"/>
              <a:t>Instructor notes:</a:t>
            </a:r>
          </a:p>
          <a:p>
            <a:r>
              <a:rPr lang="en-US" dirty="0" smtClean="0"/>
              <a:t>This is much more typical for an inner join – some sort of new “type”</a:t>
            </a:r>
          </a:p>
          <a:p>
            <a:r>
              <a:rPr lang="en-US" dirty="0" smtClean="0"/>
              <a:t>Note that anonymous grouping is really just an anonymous type without property names.</a:t>
            </a:r>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&lt;*s*o*u*r*c*e*&gt;*9*7*3*a*1*-*4*-*5*0*&lt;*/*s*o*u*r*c*e*&gt;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8" y="4234131"/>
            <a:ext cx="6287935" cy="996891"/>
          </a:xfrm>
          <a:noFill/>
          <a:ln/>
        </p:spPr>
        <p:txBody>
          <a:bodyPr/>
          <a:lstStyle/>
          <a:p>
            <a:r>
              <a:rPr lang="en-US" dirty="0" smtClean="0"/>
              <a:t>Jogger text: Outer Join</a:t>
            </a:r>
          </a:p>
          <a:p>
            <a:r>
              <a:rPr lang="en-US" dirty="0" smtClean="0"/>
              <a:t>Direction: Left</a:t>
            </a:r>
          </a:p>
          <a:p>
            <a:r>
              <a:rPr lang="en-US" dirty="0" smtClean="0"/>
              <a:t>Instructor notes:</a:t>
            </a:r>
          </a:p>
          <a:p>
            <a:r>
              <a:rPr lang="en-US" dirty="0" smtClean="0"/>
              <a:t>Inline conditional is not needed too often in LINQ C# </a:t>
            </a:r>
            <a:r>
              <a:rPr lang="en-US" dirty="0" smtClean="0">
                <a:sym typeface="Wingdings" pitchFamily="2" charset="2"/>
              </a:rPr>
              <a:t></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&lt;*s*o*u*r*c*e*&gt;*9*7*3*a*1*-*4*-*4*&lt;*/*s*o*u*r*c*e*&gt;</a:t>
            </a:r>
            <a:endParaRPr lang="en-US" sz="800" dirty="0">
              <a:solidFill>
                <a:srgbClr val="000000"/>
              </a:solidFill>
              <a:latin typeface="Arial"/>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221548" y="4234131"/>
            <a:ext cx="6287935" cy="1477023"/>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r>
              <a:rPr lang="en-US" dirty="0" smtClean="0"/>
              <a:t>C# - object oriented</a:t>
            </a:r>
          </a:p>
          <a:p>
            <a:pPr eaLnBrk="1" hangingPunct="1"/>
            <a:r>
              <a:rPr lang="en-US" dirty="0" smtClean="0"/>
              <a:t>SQL – none procedural</a:t>
            </a:r>
          </a:p>
          <a:p>
            <a:pPr eaLnBrk="1" hangingPunct="1"/>
            <a:r>
              <a:rPr lang="en-US" dirty="0" smtClean="0"/>
              <a:t>Two are like oil and water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&lt;*s*o*u*r*c*e*&gt;*9*7*3*e*2*-*4*-*2*8*&lt;*/*s*o*u*r*c*e*&gt;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9" y="4234132"/>
            <a:ext cx="6287935" cy="996891"/>
          </a:xfrm>
          <a:noFill/>
          <a:ln/>
        </p:spPr>
        <p:txBody>
          <a:bodyPr/>
          <a:lstStyle/>
          <a:p>
            <a:r>
              <a:rPr lang="en-US" dirty="0" smtClean="0"/>
              <a:t>Jogger text: Outer Join</a:t>
            </a:r>
          </a:p>
          <a:p>
            <a:r>
              <a:rPr lang="en-US" dirty="0" smtClean="0"/>
              <a:t>Direction: Right</a:t>
            </a:r>
          </a:p>
          <a:p>
            <a:r>
              <a:rPr lang="en-US" dirty="0" smtClean="0"/>
              <a:t>Instructor notes:</a:t>
            </a:r>
          </a:p>
          <a:p>
            <a:r>
              <a:rPr lang="en-US" dirty="0" smtClean="0"/>
              <a:t>Not needed too often in LINQ 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&lt;*s*o*u*r*c*e*&gt;*9*7*3*e*2*-*4*-*2*9*&lt;*/*s*o*u*r*c*e*&gt;</a:t>
            </a:r>
            <a:endParaRPr lang="en-US" sz="800" dirty="0">
              <a:solidFill>
                <a:srgbClr val="000000"/>
              </a:solidFill>
              <a:latin typeface="Aria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221549" y="4234132"/>
            <a:ext cx="6287935" cy="996891"/>
          </a:xfrm>
          <a:noFill/>
          <a:ln/>
        </p:spPr>
        <p:txBody>
          <a:bodyPr/>
          <a:lstStyle/>
          <a:p>
            <a:r>
              <a:rPr lang="en-US" dirty="0" smtClean="0"/>
              <a:t>Jogger text: Outer Join</a:t>
            </a:r>
          </a:p>
          <a:p>
            <a:r>
              <a:rPr lang="en-US" dirty="0" smtClean="0"/>
              <a:t>Direction: Left</a:t>
            </a:r>
          </a:p>
          <a:p>
            <a:r>
              <a:rPr lang="en-US" dirty="0" smtClean="0"/>
              <a:t>Instructor notes:</a:t>
            </a:r>
          </a:p>
          <a:p>
            <a:r>
              <a:rPr lang="en-US" dirty="0" smtClean="0"/>
              <a:t>Not needed too often in LINQ 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Group Join</a:t>
            </a:r>
          </a:p>
          <a:p>
            <a:r>
              <a:rPr lang="en-US" dirty="0" smtClean="0"/>
              <a:t>Direction: Right</a:t>
            </a:r>
          </a:p>
          <a:p>
            <a:r>
              <a:rPr lang="en-US" dirty="0" smtClean="0"/>
              <a:t>Instructor notes:</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Query Methods</a:t>
            </a:r>
          </a:p>
          <a:p>
            <a:r>
              <a:rPr lang="en-US" dirty="0" smtClean="0"/>
              <a:t>Direction: Left</a:t>
            </a:r>
          </a:p>
          <a:p>
            <a:r>
              <a:rPr lang="en-US" dirty="0" smtClean="0"/>
              <a:t>Instructor notes:</a:t>
            </a:r>
          </a:p>
          <a:p>
            <a:r>
              <a:rPr lang="en-US" dirty="0" smtClean="0"/>
              <a:t>You can mention that the LINQ query keywords are actually just “syntactic sugar” for extension query methods.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&lt;*s*o*u*r*c*e*&gt;*9*7*3*e*2*-*4*-*3*2*&lt;*/*s*o*u*r*c*e*&gt;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Unions</a:t>
            </a:r>
          </a:p>
          <a:p>
            <a:r>
              <a:rPr lang="en-US" dirty="0" smtClean="0"/>
              <a:t>Direction: Right</a:t>
            </a:r>
          </a:p>
          <a:p>
            <a:r>
              <a:rPr lang="en-US" dirty="0" smtClean="0"/>
              <a:t>Instructor notes:</a:t>
            </a:r>
          </a:p>
          <a:p>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&lt;*s*o*u*r*c*e*&gt;*9*7*3*b*2*-*4*-*5*6*&lt;*/*s*o*u*r*c*e*&gt;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Runtime Expression Evaluation</a:t>
            </a:r>
          </a:p>
          <a:p>
            <a:r>
              <a:rPr lang="en-US" dirty="0" smtClean="0"/>
              <a:t>Direction: Left</a:t>
            </a:r>
          </a:p>
          <a:p>
            <a:r>
              <a:rPr lang="en-US" dirty="0" smtClean="0"/>
              <a:t>Instructor notes:</a:t>
            </a:r>
          </a:p>
          <a:p>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Jogger text: LINQ Providers</a:t>
            </a:r>
          </a:p>
          <a:p>
            <a:r>
              <a:rPr lang="en-US" dirty="0" smtClean="0"/>
              <a:t>Direction: Right</a:t>
            </a:r>
          </a:p>
          <a:p>
            <a:r>
              <a:rPr lang="en-US" dirty="0" smtClean="0"/>
              <a:t>Instructor notes:</a:t>
            </a:r>
          </a:p>
          <a:p>
            <a:r>
              <a:rPr lang="en-US" dirty="0" smtClean="0"/>
              <a:t> Don’t get into </a:t>
            </a:r>
            <a:r>
              <a:rPr lang="en-US" dirty="0" err="1" smtClean="0"/>
              <a:t>IQueryable</a:t>
            </a:r>
            <a:r>
              <a:rPr lang="en-US" dirty="0" smtClean="0"/>
              <a:t>&lt;T&gt; here. Also…</a:t>
            </a:r>
          </a:p>
          <a:p>
            <a:r>
              <a:rPr lang="en-US" dirty="0" smtClean="0"/>
              <a:t>…there has been some talk that LINQ and/or LINQ to SQL is “dead”. That is not the situation. Microsoft has stated “LINQ to SQL is stable and their focus will be on LINQ to Entities because it is more flexible, generalized and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&lt;*s*o*u*r*c*e*&gt;*9*7*3*a*1*-*4*-*6*&lt;*/*s*o*u*r*c*e*&gt;</a:t>
            </a:r>
            <a:endParaRPr lang="en-US" sz="800" dirty="0">
              <a:solidFill>
                <a:srgbClr val="000000"/>
              </a:solidFill>
              <a:latin typeface="Arial"/>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221548" y="4234130"/>
            <a:ext cx="6287935" cy="1236957"/>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Jogger text: Anatomy of the from Keyword</a:t>
            </a:r>
          </a:p>
          <a:p>
            <a:r>
              <a:rPr lang="en-US" dirty="0" smtClean="0"/>
              <a:t>Direction: Right</a:t>
            </a:r>
          </a:p>
          <a:p>
            <a:r>
              <a:rPr lang="en-US" dirty="0" smtClean="0"/>
              <a:t>Instructor notes:</a:t>
            </a:r>
          </a:p>
          <a:p>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&lt;*s*o*u*r*c*e*&gt;*9*7*3*a*1*-*4*-*8*&lt;*/*s*o*u*r*c*e*&gt;</a:t>
            </a:r>
            <a:endParaRPr lang="en-US" sz="800" dirty="0">
              <a:solidFill>
                <a:srgbClr val="000000"/>
              </a:solidFill>
              <a:latin typeface="Arial"/>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221548" y="4234131"/>
            <a:ext cx="6287935" cy="2381886"/>
          </a:xfrm>
          <a:noFill/>
          <a:ln/>
        </p:spPr>
        <p:txBody>
          <a:bodyPr/>
          <a:lstStyle/>
          <a:p>
            <a:pPr eaLnBrk="1" hangingPunct="1"/>
            <a:r>
              <a:rPr lang="en-US" dirty="0" smtClean="0"/>
              <a:t>Jogger text: Query Keywords</a:t>
            </a:r>
          </a:p>
          <a:p>
            <a:pPr eaLnBrk="1" hangingPunct="1"/>
            <a:r>
              <a:rPr lang="en-US" dirty="0" smtClean="0"/>
              <a:t>Direction: Left</a:t>
            </a:r>
          </a:p>
          <a:p>
            <a:pPr eaLnBrk="1" hangingPunct="1"/>
            <a:r>
              <a:rPr lang="en-US" dirty="0" smtClean="0"/>
              <a:t>Instructor notes:</a:t>
            </a:r>
          </a:p>
          <a:p>
            <a:pPr eaLnBrk="1" hangingPunct="1"/>
            <a:r>
              <a:rPr lang="en-US" dirty="0" smtClean="0"/>
              <a:t>Avoid discussions of </a:t>
            </a:r>
            <a:r>
              <a:rPr lang="en-US" dirty="0" err="1" smtClean="0"/>
              <a:t>IEnumerable</a:t>
            </a:r>
            <a:r>
              <a:rPr lang="en-US" dirty="0" smtClean="0"/>
              <a:t>&lt;T&gt; here – we have a whole chapter on that later. Simply say it enables use in a </a:t>
            </a:r>
            <a:r>
              <a:rPr lang="en-US" dirty="0" err="1" smtClean="0"/>
              <a:t>foreach</a:t>
            </a:r>
            <a:r>
              <a:rPr lang="en-US" dirty="0" smtClean="0"/>
              <a:t> loop.</a:t>
            </a:r>
          </a:p>
          <a:p>
            <a:pPr eaLnBrk="1" hangingPunct="1"/>
            <a:r>
              <a:rPr lang="en-US" dirty="0" smtClean="0"/>
              <a:t>Answer – </a:t>
            </a:r>
            <a:r>
              <a:rPr lang="en-US" dirty="0" err="1" smtClean="0"/>
              <a:t>IEnumerable</a:t>
            </a:r>
            <a:r>
              <a:rPr lang="en-US" dirty="0" smtClean="0"/>
              <a:t>&lt;char&gt;</a:t>
            </a:r>
          </a:p>
          <a:p>
            <a:pPr eaLnBrk="1" hangingPunct="1"/>
            <a:r>
              <a:rPr lang="en-US" dirty="0" smtClean="0"/>
              <a:t>You can try this – will give every character in the string.</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&lt;*s*o*u*r*c*e*&gt;*9*7*3*a*1*-*4*-*9*&lt;*/*s*o*u*r*c*e*&gt;</a:t>
            </a:r>
            <a:endParaRPr lang="en-US" sz="800" dirty="0">
              <a:solidFill>
                <a:srgbClr val="000000"/>
              </a:solidFill>
              <a:latin typeface="Arial"/>
            </a:endParaRPr>
          </a:p>
        </p:txBody>
      </p:sp>
      <p:sp>
        <p:nvSpPr>
          <p:cNvPr id="55299" name="Rectangle 3"/>
          <p:cNvSpPr>
            <a:spLocks noGrp="1" noRot="1" noChangeAspect="1" noChangeArrowheads="1" noTextEdit="1"/>
          </p:cNvSpPr>
          <p:nvPr>
            <p:ph type="sldImg"/>
          </p:nvPr>
        </p:nvSpPr>
        <p:spPr>
          <a:ln/>
        </p:spPr>
      </p:sp>
      <p:sp>
        <p:nvSpPr>
          <p:cNvPr id="55300" name="Rectangle 4"/>
          <p:cNvSpPr>
            <a:spLocks noGrp="1" noChangeArrowheads="1"/>
          </p:cNvSpPr>
          <p:nvPr>
            <p:ph type="body" idx="1"/>
          </p:nvPr>
        </p:nvSpPr>
        <p:spPr>
          <a:xfrm>
            <a:off x="221548" y="4234131"/>
            <a:ext cx="6287935" cy="996891"/>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r>
              <a:rPr lang="en-US" dirty="0" smtClean="0"/>
              <a:t> </a:t>
            </a:r>
            <a:r>
              <a:rPr lang="en-US" dirty="0" err="1" smtClean="0"/>
              <a:t>IEnumerable</a:t>
            </a:r>
            <a:r>
              <a:rPr lang="en-US" dirty="0" smtClean="0"/>
              <a:t> &lt;</a:t>
            </a:r>
            <a:r>
              <a:rPr lang="en-US" dirty="0" err="1" smtClean="0"/>
              <a:t>int</a:t>
            </a:r>
            <a:r>
              <a:rPr lang="en-US" dirty="0" smtClean="0"/>
              <a: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15470" y="407060"/>
            <a:ext cx="3692450" cy="215444"/>
          </a:xfrm>
          <a:prstGeom prst="rect">
            <a:avLst/>
          </a:prstGeom>
          <a:noFill/>
        </p:spPr>
        <p:txBody>
          <a:bodyPr vert="horz" rtlCol="0">
            <a:spAutoFit/>
          </a:bodyPr>
          <a:lstStyle/>
          <a:p>
            <a:r>
              <a:rPr lang="pt-BR" sz="800" dirty="0" smtClean="0">
                <a:solidFill>
                  <a:srgbClr val="000000"/>
                </a:solidFill>
                <a:latin typeface="Arial"/>
              </a:rPr>
              <a:t>&lt;*s*o*u*r*c*e*&gt;*9*7*3*e*2*-*4*-*1*0*&lt;*/*s*o*u*r*c*e*&gt;</a:t>
            </a:r>
            <a:endParaRPr lang="en-US" sz="800" dirty="0">
              <a:solidFill>
                <a:srgbClr val="000000"/>
              </a:solidFill>
              <a:latin typeface="Arial"/>
            </a:endParaRPr>
          </a:p>
        </p:txBody>
      </p:sp>
      <p:sp>
        <p:nvSpPr>
          <p:cNvPr id="55299" name="Rectangle 3"/>
          <p:cNvSpPr>
            <a:spLocks noGrp="1" noRot="1" noChangeAspect="1" noChangeArrowheads="1" noTextEdit="1"/>
          </p:cNvSpPr>
          <p:nvPr>
            <p:ph type="sldImg"/>
          </p:nvPr>
        </p:nvSpPr>
        <p:spPr>
          <a:ln/>
        </p:spPr>
      </p:sp>
      <p:sp>
        <p:nvSpPr>
          <p:cNvPr id="55300" name="Rectangle 4"/>
          <p:cNvSpPr>
            <a:spLocks noGrp="1" noChangeArrowheads="1"/>
          </p:cNvSpPr>
          <p:nvPr>
            <p:ph type="body" idx="1"/>
          </p:nvPr>
        </p:nvSpPr>
        <p:spPr>
          <a:xfrm>
            <a:off x="221549" y="4234131"/>
            <a:ext cx="6287935" cy="1236957"/>
          </a:xfrm>
          <a:noFill/>
          <a:ln/>
        </p:spPr>
        <p:txBody>
          <a:bodyPr/>
          <a:lstStyle/>
          <a:p>
            <a:pPr eaLnBrk="1" hangingPunct="1"/>
            <a:r>
              <a:rPr lang="en-US" dirty="0" smtClean="0"/>
              <a:t>Jogger text: Programming Data Sets (continued)</a:t>
            </a:r>
          </a:p>
          <a:p>
            <a:pPr eaLnBrk="1" hangingPunct="1"/>
            <a:r>
              <a:rPr lang="en-US" dirty="0" smtClean="0"/>
              <a:t>Direction: Left</a:t>
            </a:r>
          </a:p>
          <a:p>
            <a:pPr eaLnBrk="1" hangingPunct="1"/>
            <a:r>
              <a:rPr lang="en-US" dirty="0" smtClean="0"/>
              <a:t>Instructor notes:</a:t>
            </a:r>
          </a:p>
          <a:p>
            <a:pPr eaLnBrk="1" hangingPunct="1"/>
            <a:r>
              <a:rPr lang="en-US" dirty="0" smtClean="0"/>
              <a:t> </a:t>
            </a:r>
            <a:r>
              <a:rPr lang="en-US" dirty="0" err="1" smtClean="0"/>
              <a:t>IEnumerable</a:t>
            </a:r>
            <a:r>
              <a:rPr lang="en-US" dirty="0" smtClean="0"/>
              <a:t>&lt;char&gt;</a:t>
            </a:r>
          </a:p>
          <a:p>
            <a:pPr eaLnBrk="1" hangingPunct="1"/>
            <a:r>
              <a:rPr lang="en-US" dirty="0" smtClean="0"/>
              <a:t>See example in sample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15470" y="407618"/>
            <a:ext cx="3692450" cy="215444"/>
          </a:xfrm>
          <a:prstGeom prst="rect">
            <a:avLst/>
          </a:prstGeom>
          <a:noFill/>
        </p:spPr>
        <p:txBody>
          <a:bodyPr vert="horz" rtlCol="0">
            <a:spAutoFit/>
          </a:bodyPr>
          <a:lstStyle/>
          <a:p>
            <a:r>
              <a:rPr lang="pt-BR" sz="800" dirty="0" smtClean="0">
                <a:solidFill>
                  <a:srgbClr val="000000"/>
                </a:solidFill>
                <a:latin typeface="Arial"/>
              </a:rPr>
              <a:t>&lt;*s*o*u*r*c*e*&gt;*9*7*3*a*1*-*4*-*1*0*&lt;*/*s*o*u*r*c*e*&gt;</a:t>
            </a:r>
            <a:endParaRPr lang="en-US" sz="800" dirty="0">
              <a:solidFill>
                <a:srgbClr val="000000"/>
              </a:solidFill>
              <a:latin typeface="Arial"/>
            </a:endParaRPr>
          </a:p>
        </p:txBody>
      </p:sp>
      <p:sp>
        <p:nvSpPr>
          <p:cNvPr id="56323" name="Rectangle 3"/>
          <p:cNvSpPr>
            <a:spLocks noGrp="1" noRot="1" noChangeAspect="1" noChangeArrowheads="1" noTextEdit="1"/>
          </p:cNvSpPr>
          <p:nvPr>
            <p:ph type="sldImg"/>
          </p:nvPr>
        </p:nvSpPr>
        <p:spPr>
          <a:ln/>
        </p:spPr>
      </p:sp>
      <p:sp>
        <p:nvSpPr>
          <p:cNvPr id="56324" name="Rectangle 4"/>
          <p:cNvSpPr>
            <a:spLocks noGrp="1" noChangeArrowheads="1"/>
          </p:cNvSpPr>
          <p:nvPr>
            <p:ph type="body" idx="1"/>
          </p:nvPr>
        </p:nvSpPr>
        <p:spPr>
          <a:xfrm>
            <a:off x="221548" y="4234131"/>
            <a:ext cx="6287935" cy="1846354"/>
          </a:xfrm>
          <a:noFill/>
          <a:ln/>
        </p:spPr>
        <p:txBody>
          <a:bodyPr/>
          <a:lstStyle/>
          <a:p>
            <a:pPr eaLnBrk="1" hangingPunct="1"/>
            <a:r>
              <a:rPr lang="en-US" dirty="0" smtClean="0"/>
              <a:t>Jogger text: Programming Data Sets (continued)</a:t>
            </a:r>
          </a:p>
          <a:p>
            <a:pPr eaLnBrk="1" hangingPunct="1"/>
            <a:r>
              <a:rPr lang="en-US" dirty="0" smtClean="0"/>
              <a:t>Direction: Right</a:t>
            </a:r>
          </a:p>
          <a:p>
            <a:pPr eaLnBrk="1" hangingPunct="1"/>
            <a:r>
              <a:rPr lang="en-US" dirty="0" smtClean="0"/>
              <a:t>Instructor notes:</a:t>
            </a:r>
          </a:p>
          <a:p>
            <a:pPr eaLnBrk="1" hangingPunct="1"/>
            <a:r>
              <a:rPr lang="en-US" dirty="0" smtClean="0"/>
              <a:t>You can mention that “we know” Age is a bad field – </a:t>
            </a:r>
            <a:r>
              <a:rPr lang="en-US" dirty="0" err="1" smtClean="0"/>
              <a:t>DateOfBirth</a:t>
            </a:r>
            <a:r>
              <a:rPr lang="en-US" dirty="0" smtClean="0"/>
              <a:t> would be much better but this is just to have a simple example with some “business logic” – besides, who ever knows their dog’s birthday - See Dog1 example in the Pet Store demo</a:t>
            </a:r>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160338"/>
            <a:ext cx="7793037" cy="7254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9400" y="1312863"/>
            <a:ext cx="4222750" cy="1566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312863"/>
            <a:ext cx="4224338" cy="1566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EDD3D7A1-5F69-4AA5-8BC6-A71D6D49610E}" type="slidenum">
              <a:rPr lang="en-US" b="1" smtClean="0">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60" r:id="rId13"/>
    <p:sldLayoutId id="2147483661" r:id="rId14"/>
    <p:sldLayoutId id="2147483662" r:id="rId15"/>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sz="quarter"/>
          </p:nvPr>
        </p:nvSpPr>
        <p:spPr>
          <a:xfrm>
            <a:off x="309563" y="1363663"/>
            <a:ext cx="8282176" cy="1638300"/>
          </a:xfrm>
        </p:spPr>
        <p:txBody>
          <a:bodyPr/>
          <a:lstStyle/>
          <a:p>
            <a:r>
              <a:rPr lang="fr-FR" dirty="0" smtClean="0"/>
              <a:t>LINQ</a:t>
            </a:r>
            <a:endParaRPr lang="fr-FR" noProof="0" dirty="0"/>
          </a:p>
        </p:txBody>
      </p:sp>
      <p:sp>
        <p:nvSpPr>
          <p:cNvPr id="2" name="Sous-titre 1"/>
          <p:cNvSpPr>
            <a:spLocks noGrp="1"/>
          </p:cNvSpPr>
          <p:nvPr>
            <p:ph type="subTitle" sz="quarter" idx="1"/>
          </p:nvPr>
        </p:nvSpPr>
        <p:spPr/>
        <p:txBody>
          <a:bodyPr/>
          <a:lstStyle/>
          <a:p>
            <a:endParaRPr lang="fr-F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fr-FR" noProof="0" dirty="0" smtClean="0"/>
              <a:t>Sélection et tri d’objets</a:t>
            </a:r>
          </a:p>
        </p:txBody>
      </p:sp>
      <p:sp>
        <p:nvSpPr>
          <p:cNvPr id="13315" name="Rectangle 3"/>
          <p:cNvSpPr>
            <a:spLocks noGrp="1" noChangeArrowheads="1"/>
          </p:cNvSpPr>
          <p:nvPr>
            <p:ph idx="1"/>
          </p:nvPr>
        </p:nvSpPr>
        <p:spPr>
          <a:xfrm>
            <a:off x="279400" y="1312863"/>
            <a:ext cx="8599488" cy="671979"/>
          </a:xfrm>
        </p:spPr>
        <p:txBody>
          <a:bodyPr/>
          <a:lstStyle/>
          <a:p>
            <a:r>
              <a:rPr lang="fr-FR" sz="1800" noProof="0" dirty="0" smtClean="0"/>
              <a:t>Affichage des chiots (chiens de 2 ans ou moins) triés par âge puis nom</a:t>
            </a:r>
          </a:p>
          <a:p>
            <a:pPr lvl="1"/>
            <a:r>
              <a:rPr lang="fr-FR" sz="1800" noProof="0" dirty="0" smtClean="0"/>
              <a:t>Notez l’utilisation de plusieurs </a:t>
            </a:r>
            <a:r>
              <a:rPr lang="fr-FR" sz="1800" noProof="0" dirty="0" err="1" smtClean="0">
                <a:latin typeface="Courier New" pitchFamily="49" charset="0"/>
              </a:rPr>
              <a:t>orderby</a:t>
            </a:r>
            <a:r>
              <a:rPr lang="fr-FR" sz="1800" noProof="0" dirty="0" smtClean="0"/>
              <a:t> séparés par une virgule</a:t>
            </a:r>
          </a:p>
        </p:txBody>
      </p:sp>
      <p:sp>
        <p:nvSpPr>
          <p:cNvPr id="719876" name="Rectangle 4"/>
          <p:cNvSpPr>
            <a:spLocks noChangeArrowheads="1"/>
          </p:cNvSpPr>
          <p:nvPr/>
        </p:nvSpPr>
        <p:spPr bwMode="gray">
          <a:xfrm>
            <a:off x="614180" y="2200504"/>
            <a:ext cx="7874000" cy="25495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noProof="1" smtClean="0">
                <a:latin typeface="Courier New" pitchFamily="49" charset="0"/>
              </a:rPr>
              <a:t>List&lt;Dog&gt; dogs = </a:t>
            </a:r>
            <a:r>
              <a:rPr lang="fr-FR" sz="1600" b="1" noProof="1" smtClean="0">
                <a:latin typeface="Courier New" pitchFamily="49" charset="0"/>
              </a:rPr>
              <a:t>new</a:t>
            </a:r>
            <a:r>
              <a:rPr lang="fr-FR" sz="1600" noProof="1" smtClean="0">
                <a:latin typeface="Courier New" pitchFamily="49" charset="0"/>
              </a:rPr>
              <a:t> List&lt;Dog&gt;()</a:t>
            </a:r>
          </a:p>
          <a:p>
            <a:pPr>
              <a:defRPr/>
            </a:pPr>
            <a:r>
              <a:rPr lang="fr-FR" sz="1600" noProof="1" smtClean="0">
                <a:latin typeface="Courier New" pitchFamily="49" charset="0"/>
              </a:rPr>
              <a:t>{</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Dog("Rover",1,"lamb"), </a:t>
            </a:r>
            <a:r>
              <a:rPr lang="fr-FR" sz="1600" b="1" noProof="1" smtClean="0">
                <a:latin typeface="Courier New" pitchFamily="49" charset="0"/>
              </a:rPr>
              <a:t>new</a:t>
            </a:r>
            <a:r>
              <a:rPr lang="fr-FR" sz="1600" noProof="1" smtClean="0">
                <a:latin typeface="Courier New" pitchFamily="49" charset="0"/>
              </a:rPr>
              <a:t> Dog("Spike",3,"beef"),</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Dog("Ripper",4,"goat"), </a:t>
            </a:r>
            <a:r>
              <a:rPr lang="fr-FR" sz="1600" b="1" noProof="1" smtClean="0">
                <a:latin typeface="Courier New" pitchFamily="49" charset="0"/>
              </a:rPr>
              <a:t>new</a:t>
            </a:r>
            <a:r>
              <a:rPr lang="fr-FR" sz="1600" noProof="1" smtClean="0">
                <a:latin typeface="Courier New" pitchFamily="49" charset="0"/>
              </a:rPr>
              <a:t> Dog("Milo",0,"lamb"),</a:t>
            </a:r>
          </a:p>
          <a:p>
            <a:pPr>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Dog("Mazzie",0,"lamb"), </a:t>
            </a:r>
            <a:r>
              <a:rPr lang="fr-FR" sz="1600" b="1" noProof="1" smtClean="0">
                <a:latin typeface="Courier New" pitchFamily="49" charset="0"/>
              </a:rPr>
              <a:t>new</a:t>
            </a:r>
            <a:r>
              <a:rPr lang="fr-FR" sz="1600" noProof="1" smtClean="0">
                <a:latin typeface="Courier New" pitchFamily="49" charset="0"/>
              </a:rPr>
              <a:t> Dog("Clyde",1,"beef")</a:t>
            </a:r>
          </a:p>
          <a:p>
            <a:pPr>
              <a:defRPr/>
            </a:pPr>
            <a:r>
              <a:rPr lang="fr-FR" sz="1600" noProof="1" smtClean="0">
                <a:latin typeface="Courier New" pitchFamily="49" charset="0"/>
              </a:rPr>
              <a:t>};</a:t>
            </a:r>
          </a:p>
          <a:p>
            <a:pPr>
              <a:defRPr/>
            </a:pPr>
            <a:r>
              <a:rPr lang="fr-FR" sz="1600" noProof="1" smtClean="0">
                <a:latin typeface="Courier New" pitchFamily="49" charset="0"/>
              </a:rPr>
              <a:t>Show("The puppies are...");</a:t>
            </a:r>
          </a:p>
          <a:p>
            <a:pPr>
              <a:defRPr/>
            </a:pPr>
            <a:r>
              <a:rPr lang="fr-FR" sz="1600" b="1" noProof="1" smtClean="0">
                <a:latin typeface="Courier New" pitchFamily="49" charset="0"/>
              </a:rPr>
              <a:t>var</a:t>
            </a:r>
            <a:r>
              <a:rPr lang="fr-FR" sz="1600" noProof="1" smtClean="0">
                <a:latin typeface="Courier New" pitchFamily="49" charset="0"/>
              </a:rPr>
              <a:t> puppies = </a:t>
            </a:r>
            <a:r>
              <a:rPr lang="fr-FR" sz="1600" b="1" noProof="1" smtClean="0">
                <a:latin typeface="Courier New" pitchFamily="49" charset="0"/>
              </a:rPr>
              <a:t>from</a:t>
            </a:r>
            <a:r>
              <a:rPr lang="fr-FR" sz="1600" noProof="1" smtClean="0">
                <a:latin typeface="Courier New" pitchFamily="49" charset="0"/>
              </a:rPr>
              <a:t> dog </a:t>
            </a:r>
            <a:r>
              <a:rPr lang="fr-FR" sz="1600" b="1" noProof="1" smtClean="0">
                <a:latin typeface="Courier New" pitchFamily="49" charset="0"/>
              </a:rPr>
              <a:t>in</a:t>
            </a:r>
            <a:r>
              <a:rPr lang="fr-FR" sz="1600" noProof="1" smtClean="0">
                <a:latin typeface="Courier New" pitchFamily="49" charset="0"/>
              </a:rPr>
              <a:t> dogs </a:t>
            </a:r>
            <a:r>
              <a:rPr lang="fr-FR" sz="1600" b="1" noProof="1" smtClean="0">
                <a:latin typeface="Courier New" pitchFamily="49" charset="0"/>
              </a:rPr>
              <a:t>where</a:t>
            </a:r>
            <a:r>
              <a:rPr lang="fr-FR" sz="1600" noProof="1" smtClean="0">
                <a:latin typeface="Courier New" pitchFamily="49" charset="0"/>
              </a:rPr>
              <a:t> dog.Age &lt; 2</a:t>
            </a:r>
            <a:endParaRPr lang="fr-FR" sz="1600" smtClean="0">
              <a:latin typeface="Courier New" pitchFamily="49" charset="0"/>
            </a:endParaRPr>
          </a:p>
          <a:p>
            <a:pPr>
              <a:defRPr/>
            </a:pPr>
            <a:r>
              <a:rPr lang="fr-FR" sz="1600" smtClean="0">
                <a:latin typeface="Courier New" pitchFamily="49" charset="0"/>
              </a:rPr>
              <a:t>              </a:t>
            </a:r>
            <a:r>
              <a:rPr lang="fr-FR" sz="1600" b="1" noProof="1" smtClean="0">
                <a:latin typeface="Courier New" pitchFamily="49" charset="0"/>
              </a:rPr>
              <a:t>orderby</a:t>
            </a:r>
            <a:r>
              <a:rPr lang="fr-FR" sz="1600" noProof="1" smtClean="0">
                <a:latin typeface="Courier New" pitchFamily="49" charset="0"/>
              </a:rPr>
              <a:t> dog.Age, dog.Name </a:t>
            </a:r>
            <a:r>
              <a:rPr lang="fr-FR" sz="1600" b="1" smtClean="0">
                <a:latin typeface="Courier New" pitchFamily="49" charset="0"/>
              </a:rPr>
              <a:t>s</a:t>
            </a:r>
            <a:r>
              <a:rPr lang="fr-FR" sz="1600" b="1" noProof="1" smtClean="0">
                <a:latin typeface="Courier New" pitchFamily="49" charset="0"/>
              </a:rPr>
              <a:t>elect</a:t>
            </a:r>
            <a:r>
              <a:rPr lang="fr-FR" sz="1600" noProof="1" smtClean="0">
                <a:latin typeface="Courier New" pitchFamily="49" charset="0"/>
              </a:rPr>
              <a:t> dog;</a:t>
            </a:r>
          </a:p>
          <a:p>
            <a:pPr>
              <a:defRPr/>
            </a:pPr>
            <a:r>
              <a:rPr lang="fr-FR" sz="1600" b="1" noProof="1" smtClean="0">
                <a:latin typeface="Courier New" pitchFamily="49" charset="0"/>
              </a:rPr>
              <a:t>foreach</a:t>
            </a:r>
            <a:r>
              <a:rPr lang="fr-FR" sz="1600" noProof="1" smtClean="0">
                <a:latin typeface="Courier New" pitchFamily="49" charset="0"/>
              </a:rPr>
              <a:t> (</a:t>
            </a:r>
            <a:r>
              <a:rPr lang="fr-FR" sz="1600" smtClean="0">
                <a:latin typeface="Courier New" pitchFamily="49" charset="0"/>
              </a:rPr>
              <a:t>Dog</a:t>
            </a:r>
            <a:r>
              <a:rPr lang="fr-FR" sz="1600" noProof="1" smtClean="0">
                <a:latin typeface="Courier New" pitchFamily="49" charset="0"/>
              </a:rPr>
              <a:t> puppy </a:t>
            </a:r>
            <a:r>
              <a:rPr lang="fr-FR" sz="1600" b="1" noProof="1" smtClean="0">
                <a:latin typeface="Courier New" pitchFamily="49" charset="0"/>
              </a:rPr>
              <a:t>in</a:t>
            </a:r>
            <a:r>
              <a:rPr lang="fr-FR" sz="1600" noProof="1" smtClean="0">
                <a:latin typeface="Courier New" pitchFamily="49" charset="0"/>
              </a:rPr>
              <a:t> puppies) </a:t>
            </a:r>
            <a:r>
              <a:rPr lang="fr-FR" sz="1600" smtClean="0">
                <a:latin typeface="Courier New" pitchFamily="49" charset="0"/>
              </a:rPr>
              <a:t>Show</a:t>
            </a:r>
            <a:r>
              <a:rPr lang="fr-FR" sz="1600" noProof="1" smtClean="0">
                <a:latin typeface="Courier New" pitchFamily="49" charset="0"/>
              </a:rPr>
              <a:t>(puppy</a:t>
            </a:r>
            <a:r>
              <a:rPr lang="fr-FR" sz="1600" smtClean="0">
                <a:latin typeface="Courier New" pitchFamily="49" charset="0"/>
              </a:rPr>
              <a:t>.Age, puppy.Name</a:t>
            </a:r>
            <a:r>
              <a:rPr lang="fr-FR" sz="1600" noProof="1" smtClean="0">
                <a:latin typeface="Courier New" pitchFamily="49" charset="0"/>
              </a:rPr>
              <a:t>);</a:t>
            </a:r>
            <a:endParaRPr lang="fr-FR" sz="1600" dirty="0">
              <a:latin typeface="Courier New" pitchFamily="49" charset="0"/>
            </a:endParaRPr>
          </a:p>
        </p:txBody>
      </p:sp>
      <p:sp>
        <p:nvSpPr>
          <p:cNvPr id="719878" name="Rectangle 6"/>
          <p:cNvSpPr>
            <a:spLocks noChangeArrowheads="1"/>
          </p:cNvSpPr>
          <p:nvPr/>
        </p:nvSpPr>
        <p:spPr bwMode="gray">
          <a:xfrm>
            <a:off x="2944041" y="4993460"/>
            <a:ext cx="2832100" cy="1324081"/>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smtClean="0">
                <a:latin typeface="Courier New" pitchFamily="49" charset="0"/>
              </a:rPr>
              <a:t>The puppies are...</a:t>
            </a:r>
          </a:p>
          <a:p>
            <a:pPr>
              <a:defRPr/>
            </a:pPr>
            <a:r>
              <a:rPr lang="fr-FR" sz="1600" smtClean="0">
                <a:latin typeface="Courier New" pitchFamily="49" charset="0"/>
              </a:rPr>
              <a:t>0 Mazzie</a:t>
            </a:r>
          </a:p>
          <a:p>
            <a:pPr>
              <a:defRPr/>
            </a:pPr>
            <a:r>
              <a:rPr lang="fr-FR" sz="1600" smtClean="0">
                <a:latin typeface="Courier New" pitchFamily="49" charset="0"/>
              </a:rPr>
              <a:t>0 Milo</a:t>
            </a:r>
          </a:p>
          <a:p>
            <a:pPr>
              <a:defRPr/>
            </a:pPr>
            <a:r>
              <a:rPr lang="fr-FR" sz="1600" smtClean="0">
                <a:latin typeface="Courier New" pitchFamily="49" charset="0"/>
              </a:rPr>
              <a:t>1 Clyde</a:t>
            </a:r>
          </a:p>
          <a:p>
            <a:pPr>
              <a:defRPr/>
            </a:pPr>
            <a:r>
              <a:rPr lang="fr-FR" sz="1600" smtClean="0">
                <a:latin typeface="Courier New" pitchFamily="49" charset="0"/>
              </a:rPr>
              <a:t>1 Rover</a:t>
            </a:r>
            <a:endParaRPr lang="fr-FR" sz="1600" dirty="0" smtClean="0">
              <a:latin typeface="Courier New" pitchFamily="49" charset="0"/>
            </a:endParaRPr>
          </a:p>
        </p:txBody>
      </p:sp>
      <p:sp>
        <p:nvSpPr>
          <p:cNvPr id="13318" name="Text Box 7"/>
          <p:cNvSpPr txBox="1">
            <a:spLocks noChangeArrowheads="1"/>
          </p:cNvSpPr>
          <p:nvPr/>
        </p:nvSpPr>
        <p:spPr bwMode="gray">
          <a:xfrm>
            <a:off x="6335713" y="5686763"/>
            <a:ext cx="1188034"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3319" name="Line 8"/>
          <p:cNvSpPr>
            <a:spLocks noChangeShapeType="1"/>
          </p:cNvSpPr>
          <p:nvPr/>
        </p:nvSpPr>
        <p:spPr bwMode="gray">
          <a:xfrm flipH="1" flipV="1">
            <a:off x="4432662" y="5718195"/>
            <a:ext cx="1905453" cy="126546"/>
          </a:xfrm>
          <a:prstGeom prst="line">
            <a:avLst/>
          </a:prstGeom>
          <a:noFill/>
          <a:ln w="25400">
            <a:solidFill>
              <a:schemeClr val="accent2"/>
            </a:solidFill>
            <a:round/>
            <a:headEnd/>
            <a:tailEnd type="triangle" w="lg" len="med"/>
          </a:ln>
        </p:spPr>
        <p:txBody>
          <a:bodyPr wrap="square">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a:defRPr/>
            </a:pPr>
            <a:r>
              <a:rPr lang="fr-FR" noProof="0" dirty="0" smtClean="0"/>
              <a:t>La clause </a:t>
            </a:r>
            <a:r>
              <a:rPr lang="fr-FR" noProof="0" dirty="0" smtClean="0">
                <a:latin typeface="Courier New" pitchFamily="49" charset="0"/>
              </a:rPr>
              <a:t>let</a:t>
            </a:r>
            <a:endParaRPr lang="fr-FR" noProof="0" dirty="0" smtClean="0"/>
          </a:p>
        </p:txBody>
      </p:sp>
      <p:sp>
        <p:nvSpPr>
          <p:cNvPr id="14339" name="Rectangle 3"/>
          <p:cNvSpPr>
            <a:spLocks noGrp="1" noChangeArrowheads="1"/>
          </p:cNvSpPr>
          <p:nvPr>
            <p:ph idx="1"/>
          </p:nvPr>
        </p:nvSpPr>
        <p:spPr>
          <a:xfrm>
            <a:off x="279400" y="1312863"/>
            <a:ext cx="8599488" cy="4447371"/>
          </a:xfrm>
        </p:spPr>
        <p:txBody>
          <a:bodyPr/>
          <a:lstStyle/>
          <a:p>
            <a:r>
              <a:rPr lang="fr-FR" sz="1800" noProof="0" dirty="0" smtClean="0"/>
              <a:t>Le mot-clé </a:t>
            </a:r>
            <a:r>
              <a:rPr lang="fr-FR" sz="1800" noProof="0" dirty="0" smtClean="0">
                <a:latin typeface="Courier New" pitchFamily="49" charset="0"/>
              </a:rPr>
              <a:t>let</a:t>
            </a:r>
            <a:r>
              <a:rPr lang="fr-FR" sz="1800" noProof="0" dirty="0" smtClean="0"/>
              <a:t> crée une variable de plage qui peut être réutilisée dans une sous-expression</a:t>
            </a:r>
          </a:p>
          <a:p>
            <a:pPr lvl="1"/>
            <a:r>
              <a:rPr lang="fr-FR" sz="1800" noProof="0" dirty="0" smtClean="0"/>
              <a:t>Améliore la lisibilité et l’efficacité</a:t>
            </a:r>
          </a:p>
          <a:p>
            <a:pPr lvl="1"/>
            <a:r>
              <a:rPr lang="fr-FR" sz="1800" noProof="0" dirty="0" smtClean="0"/>
              <a:t>Permet d’éviter plusieurs appels de </a:t>
            </a:r>
            <a:r>
              <a:rPr lang="fr-FR" dirty="0" smtClean="0"/>
              <a:t>méthodes dans des sous-expressions</a:t>
            </a:r>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r>
              <a:rPr lang="fr-FR" sz="1800" noProof="0" dirty="0" smtClean="0"/>
              <a:t>Notez que </a:t>
            </a:r>
            <a:r>
              <a:rPr lang="fr-FR" sz="1800" noProof="0" dirty="0" smtClean="0">
                <a:latin typeface="Courier New" pitchFamily="49" charset="0"/>
              </a:rPr>
              <a:t>select</a:t>
            </a:r>
            <a:r>
              <a:rPr lang="fr-FR" sz="1800" noProof="0" dirty="0" smtClean="0"/>
              <a:t> peut être une expression</a:t>
            </a:r>
          </a:p>
        </p:txBody>
      </p:sp>
      <p:sp>
        <p:nvSpPr>
          <p:cNvPr id="710660" name="Rectangle 4"/>
          <p:cNvSpPr>
            <a:spLocks noChangeArrowheads="1"/>
          </p:cNvSpPr>
          <p:nvPr/>
        </p:nvSpPr>
        <p:spPr bwMode="gray">
          <a:xfrm>
            <a:off x="336550" y="2652713"/>
            <a:ext cx="8026400" cy="253206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latin typeface="Courier New" pitchFamily="49" charset="0"/>
              </a:rPr>
              <a:t>List&lt;Dog&gt;</a:t>
            </a:r>
            <a:r>
              <a:rPr lang="fr-FR" sz="1600" noProof="1" smtClean="0">
                <a:latin typeface="Courier New" pitchFamily="49" charset="0"/>
              </a:rPr>
              <a:t> dogs = </a:t>
            </a:r>
            <a:r>
              <a:rPr lang="fr-FR" sz="1600" b="1" noProof="1" smtClean="0">
                <a:latin typeface="Courier New" pitchFamily="49" charset="0"/>
              </a:rPr>
              <a:t>new</a:t>
            </a:r>
            <a:r>
              <a:rPr lang="fr-FR" sz="1600" noProof="1" smtClean="0">
                <a:latin typeface="Courier New" pitchFamily="49" charset="0"/>
              </a:rPr>
              <a:t> List&lt;Dog&gt;()</a:t>
            </a:r>
            <a:r>
              <a:rPr lang="fr-FR" sz="1600" smtClean="0">
                <a:latin typeface="Courier New" pitchFamily="49" charset="0"/>
              </a:rPr>
              <a:t> {</a:t>
            </a:r>
            <a:endParaRPr lang="fr-FR" sz="1600" noProof="1" smtClean="0">
              <a:latin typeface="Courier New" pitchFamily="49" charset="0"/>
            </a:endParaRP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Dog("Pan",5,"turkey"),</a:t>
            </a: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Dog("Milo",1,"lamb"),</a:t>
            </a: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Dog("Clyde",2,"</a:t>
            </a:r>
            <a:r>
              <a:rPr lang="fr-FR" sz="1600" smtClean="0">
                <a:latin typeface="Courier New" pitchFamily="49" charset="0"/>
              </a:rPr>
              <a:t>B</a:t>
            </a:r>
            <a:r>
              <a:rPr lang="fr-FR" sz="1600" noProof="1" smtClean="0">
                <a:latin typeface="Courier New" pitchFamily="49" charset="0"/>
              </a:rPr>
              <a:t>eef"), </a:t>
            </a:r>
            <a:r>
              <a:rPr lang="fr-FR" sz="1600" b="1" noProof="1" smtClean="0">
                <a:latin typeface="Courier New" pitchFamily="49" charset="0"/>
              </a:rPr>
              <a:t>new</a:t>
            </a:r>
            <a:r>
              <a:rPr lang="fr-FR" sz="1600" noProof="1" smtClean="0">
                <a:latin typeface="Courier New" pitchFamily="49" charset="0"/>
              </a:rPr>
              <a:t> Dog("Goldie",1,"</a:t>
            </a:r>
            <a:r>
              <a:rPr lang="fr-FR" sz="1600" smtClean="0">
                <a:latin typeface="Courier New" pitchFamily="49" charset="0"/>
              </a:rPr>
              <a:t>C</a:t>
            </a:r>
            <a:r>
              <a:rPr lang="fr-FR" sz="1600" noProof="1" smtClean="0">
                <a:latin typeface="Courier New" pitchFamily="49" charset="0"/>
              </a:rPr>
              <a:t>hicken"),</a:t>
            </a:r>
          </a:p>
          <a:p>
            <a:pPr>
              <a:lnSpc>
                <a:spcPct val="90000"/>
              </a:lnSpc>
              <a:defRPr/>
            </a:pPr>
            <a:r>
              <a:rPr lang="fr-FR" sz="1600" smtClean="0">
                <a:latin typeface="Courier New" pitchFamily="49" charset="0"/>
              </a:rPr>
              <a:t>  </a:t>
            </a:r>
            <a:r>
              <a:rPr lang="fr-FR" sz="1600" b="1" noProof="1" smtClean="0">
                <a:latin typeface="Courier New" pitchFamily="49" charset="0"/>
              </a:rPr>
              <a:t>new</a:t>
            </a:r>
            <a:r>
              <a:rPr lang="fr-FR" sz="1600" noProof="1" smtClean="0">
                <a:latin typeface="Courier New" pitchFamily="49" charset="0"/>
              </a:rPr>
              <a:t> Dog("Rusty",2,"turkey"), </a:t>
            </a:r>
            <a:r>
              <a:rPr lang="fr-FR" sz="1600" b="1" noProof="1" smtClean="0">
                <a:latin typeface="Courier New" pitchFamily="49" charset="0"/>
              </a:rPr>
              <a:t>new</a:t>
            </a:r>
            <a:r>
              <a:rPr lang="fr-FR" sz="1600" noProof="1" smtClean="0">
                <a:latin typeface="Courier New" pitchFamily="49" charset="0"/>
              </a:rPr>
              <a:t> Dog("Lips",6,"chicken") };</a:t>
            </a:r>
            <a:endParaRPr lang="fr-FR" sz="1600" smtClean="0">
              <a:latin typeface="Courier New" pitchFamily="49" charset="0"/>
            </a:endParaRPr>
          </a:p>
          <a:p>
            <a:pPr>
              <a:lnSpc>
                <a:spcPct val="90000"/>
              </a:lnSpc>
              <a:defRPr/>
            </a:pPr>
            <a:r>
              <a:rPr lang="fr-FR" sz="1600" b="1" noProof="1" smtClean="0">
                <a:latin typeface="Courier New" pitchFamily="49" charset="0"/>
              </a:rPr>
              <a:t>var</a:t>
            </a:r>
            <a:r>
              <a:rPr lang="fr-FR" sz="1600" noProof="1" smtClean="0">
                <a:latin typeface="Courier New" pitchFamily="49" charset="0"/>
              </a:rPr>
              <a:t> result = </a:t>
            </a:r>
            <a:r>
              <a:rPr lang="fr-FR" sz="1600" b="1" noProof="1" smtClean="0">
                <a:latin typeface="Courier New" pitchFamily="49" charset="0"/>
              </a:rPr>
              <a:t>from</a:t>
            </a:r>
            <a:r>
              <a:rPr lang="fr-FR" sz="1600" noProof="1" smtClean="0">
                <a:latin typeface="Courier New" pitchFamily="49" charset="0"/>
              </a:rPr>
              <a:t> dog </a:t>
            </a:r>
            <a:r>
              <a:rPr lang="fr-FR" sz="1600" b="1" noProof="1" smtClean="0">
                <a:latin typeface="Courier New" pitchFamily="49" charset="0"/>
              </a:rPr>
              <a:t>in</a:t>
            </a:r>
            <a:r>
              <a:rPr lang="fr-FR" sz="1600" noProof="1" smtClean="0">
                <a:latin typeface="Courier New" pitchFamily="49" charset="0"/>
              </a:rPr>
              <a:t> dogs</a:t>
            </a:r>
          </a:p>
          <a:p>
            <a:pPr>
              <a:lnSpc>
                <a:spcPct val="90000"/>
              </a:lnSpc>
              <a:defRPr/>
            </a:pPr>
            <a:r>
              <a:rPr lang="fr-FR" sz="1600" smtClean="0">
                <a:latin typeface="Courier New" pitchFamily="49" charset="0"/>
              </a:rPr>
              <a:t>             </a:t>
            </a:r>
            <a:r>
              <a:rPr lang="fr-FR" sz="1600" b="1" noProof="1" smtClean="0">
                <a:latin typeface="Courier New" pitchFamily="49" charset="0"/>
              </a:rPr>
              <a:t>let</a:t>
            </a:r>
            <a:r>
              <a:rPr lang="fr-FR" sz="1600" noProof="1" smtClean="0">
                <a:latin typeface="Courier New" pitchFamily="49" charset="0"/>
              </a:rPr>
              <a:t> bone = dog.FavoriteBone.ToLower()</a:t>
            </a:r>
          </a:p>
          <a:p>
            <a:pPr>
              <a:lnSpc>
                <a:spcPct val="90000"/>
              </a:lnSpc>
              <a:defRPr/>
            </a:pPr>
            <a:r>
              <a:rPr lang="fr-FR" sz="1600" smtClean="0">
                <a:latin typeface="Courier New" pitchFamily="49" charset="0"/>
              </a:rPr>
              <a:t>             </a:t>
            </a:r>
            <a:r>
              <a:rPr lang="fr-FR" sz="1600" b="1" smtClean="0">
                <a:latin typeface="Courier New" pitchFamily="49" charset="0"/>
              </a:rPr>
              <a:t>w</a:t>
            </a:r>
            <a:r>
              <a:rPr lang="fr-FR" sz="1600" b="1" noProof="1" smtClean="0">
                <a:latin typeface="Courier New" pitchFamily="49" charset="0"/>
              </a:rPr>
              <a:t>here</a:t>
            </a:r>
            <a:r>
              <a:rPr lang="fr-FR" sz="1600" noProof="1" smtClean="0">
                <a:latin typeface="Courier New" pitchFamily="49" charset="0"/>
              </a:rPr>
              <a:t> (bone == "chicken") || (bone == "turkey")</a:t>
            </a:r>
          </a:p>
          <a:p>
            <a:pPr>
              <a:lnSpc>
                <a:spcPct val="90000"/>
              </a:lnSpc>
              <a:defRPr/>
            </a:pPr>
            <a:r>
              <a:rPr lang="fr-FR" sz="1600" smtClean="0">
                <a:latin typeface="Courier New" pitchFamily="49" charset="0"/>
              </a:rPr>
              <a:t>             </a:t>
            </a:r>
            <a:r>
              <a:rPr lang="fr-FR" sz="1600" b="1" noProof="1" smtClean="0">
                <a:latin typeface="Courier New" pitchFamily="49" charset="0"/>
              </a:rPr>
              <a:t>orderby</a:t>
            </a:r>
            <a:r>
              <a:rPr lang="fr-FR" sz="1600" noProof="1" smtClean="0">
                <a:latin typeface="Courier New" pitchFamily="49" charset="0"/>
              </a:rPr>
              <a:t> bone, dog.Name</a:t>
            </a:r>
            <a:endParaRPr lang="fr-FR" sz="1600" smtClean="0">
              <a:latin typeface="Courier New" pitchFamily="49" charset="0"/>
            </a:endParaRPr>
          </a:p>
          <a:p>
            <a:pPr>
              <a:lnSpc>
                <a:spcPct val="90000"/>
              </a:lnSpc>
              <a:defRPr/>
            </a:pPr>
            <a:r>
              <a:rPr lang="fr-FR" sz="1600" smtClean="0">
                <a:solidFill>
                  <a:srgbClr val="0000FF"/>
                </a:solidFill>
                <a:latin typeface="Courier New" pitchFamily="49" charset="0"/>
              </a:rPr>
              <a:t>             </a:t>
            </a:r>
            <a:r>
              <a:rPr lang="fr-FR" sz="1600" b="1" noProof="1" smtClean="0">
                <a:latin typeface="Courier New" pitchFamily="49" charset="0"/>
              </a:rPr>
              <a:t>select</a:t>
            </a:r>
            <a:r>
              <a:rPr lang="fr-FR" sz="1600" noProof="1" smtClean="0">
                <a:latin typeface="Courier New" pitchFamily="49" charset="0"/>
              </a:rPr>
              <a:t> dog.Name + " " + bone;</a:t>
            </a:r>
          </a:p>
          <a:p>
            <a:pPr>
              <a:lnSpc>
                <a:spcPct val="90000"/>
              </a:lnSpc>
              <a:defRPr/>
            </a:pPr>
            <a:r>
              <a:rPr lang="fr-FR" sz="1600" smtClean="0">
                <a:latin typeface="Courier New" pitchFamily="49" charset="0"/>
              </a:rPr>
              <a:t>Show("Dogs that like poultry...");</a:t>
            </a:r>
            <a:endParaRPr lang="fr-FR" sz="1600" noProof="1" smtClean="0">
              <a:latin typeface="Courier New" pitchFamily="49" charset="0"/>
            </a:endParaRPr>
          </a:p>
          <a:p>
            <a:pPr>
              <a:lnSpc>
                <a:spcPct val="90000"/>
              </a:lnSpc>
              <a:defRPr/>
            </a:pPr>
            <a:r>
              <a:rPr lang="fr-FR" sz="1600" b="1" noProof="1" smtClean="0">
                <a:latin typeface="Courier New" pitchFamily="49" charset="0"/>
              </a:rPr>
              <a:t>foreach</a:t>
            </a:r>
            <a:r>
              <a:rPr lang="fr-FR" sz="1600" noProof="1" smtClean="0">
                <a:latin typeface="Courier New" pitchFamily="49" charset="0"/>
              </a:rPr>
              <a:t> (</a:t>
            </a:r>
            <a:r>
              <a:rPr lang="fr-FR" sz="1600" b="1" noProof="1" smtClean="0">
                <a:latin typeface="Courier New" pitchFamily="49" charset="0"/>
              </a:rPr>
              <a:t>string</a:t>
            </a:r>
            <a:r>
              <a:rPr lang="fr-FR" sz="1600" noProof="1" smtClean="0">
                <a:latin typeface="Courier New" pitchFamily="49" charset="0"/>
              </a:rPr>
              <a:t> s </a:t>
            </a:r>
            <a:r>
              <a:rPr lang="fr-FR" sz="1600" b="1" noProof="1" smtClean="0">
                <a:latin typeface="Courier New" pitchFamily="49" charset="0"/>
              </a:rPr>
              <a:t>in</a:t>
            </a:r>
            <a:r>
              <a:rPr lang="fr-FR" sz="1600" noProof="1" smtClean="0">
                <a:latin typeface="Courier New" pitchFamily="49" charset="0"/>
              </a:rPr>
              <a:t> result) Show(s);</a:t>
            </a:r>
            <a:endParaRPr lang="fr-FR" sz="1600" noProof="1">
              <a:latin typeface="Courier New" pitchFamily="49" charset="0"/>
            </a:endParaRPr>
          </a:p>
        </p:txBody>
      </p:sp>
      <p:sp>
        <p:nvSpPr>
          <p:cNvPr id="710661" name="Rectangle 5"/>
          <p:cNvSpPr>
            <a:spLocks noChangeArrowheads="1"/>
          </p:cNvSpPr>
          <p:nvPr/>
        </p:nvSpPr>
        <p:spPr bwMode="gray">
          <a:xfrm>
            <a:off x="5604086" y="4754563"/>
            <a:ext cx="3413471" cy="13271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defRPr/>
            </a:pPr>
            <a:r>
              <a:rPr lang="fr-FR" sz="1600" smtClean="0">
                <a:latin typeface="Courier New" pitchFamily="49" charset="0"/>
              </a:rPr>
              <a:t> Dogs that like poultry...</a:t>
            </a:r>
          </a:p>
          <a:p>
            <a:pPr>
              <a:defRPr/>
            </a:pPr>
            <a:r>
              <a:rPr lang="fr-FR" sz="1600" smtClean="0">
                <a:latin typeface="Courier New" pitchFamily="49" charset="0"/>
              </a:rPr>
              <a:t> Goldie chicken</a:t>
            </a:r>
          </a:p>
          <a:p>
            <a:pPr>
              <a:defRPr/>
            </a:pPr>
            <a:r>
              <a:rPr lang="fr-FR" sz="1600" smtClean="0">
                <a:latin typeface="Courier New" pitchFamily="49" charset="0"/>
              </a:rPr>
              <a:t> Lips chicken</a:t>
            </a:r>
          </a:p>
          <a:p>
            <a:pPr>
              <a:defRPr/>
            </a:pPr>
            <a:r>
              <a:rPr lang="fr-FR" sz="1600" smtClean="0">
                <a:latin typeface="Courier New" pitchFamily="49" charset="0"/>
              </a:rPr>
              <a:t> Pan turkey</a:t>
            </a:r>
          </a:p>
          <a:p>
            <a:pPr>
              <a:defRPr/>
            </a:pPr>
            <a:r>
              <a:rPr lang="fr-FR" sz="1600" smtClean="0">
                <a:latin typeface="Courier New" pitchFamily="49" charset="0"/>
              </a:rPr>
              <a:t> Rusty turkey</a:t>
            </a:r>
            <a:endParaRPr lang="fr-FR" sz="1600" dirty="0">
              <a:latin typeface="Courier New" pitchFamily="49" charset="0"/>
            </a:endParaRPr>
          </a:p>
        </p:txBody>
      </p:sp>
      <p:sp>
        <p:nvSpPr>
          <p:cNvPr id="14342" name="Text Box 6"/>
          <p:cNvSpPr txBox="1">
            <a:spLocks noChangeArrowheads="1"/>
          </p:cNvSpPr>
          <p:nvPr/>
        </p:nvSpPr>
        <p:spPr bwMode="gray">
          <a:xfrm>
            <a:off x="3978443" y="5823284"/>
            <a:ext cx="1083346"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4343" name="Line 7"/>
          <p:cNvSpPr>
            <a:spLocks noChangeShapeType="1"/>
          </p:cNvSpPr>
          <p:nvPr/>
        </p:nvSpPr>
        <p:spPr bwMode="gray">
          <a:xfrm flipV="1">
            <a:off x="4796589" y="5677371"/>
            <a:ext cx="835695" cy="338417"/>
          </a:xfrm>
          <a:prstGeom prst="line">
            <a:avLst/>
          </a:prstGeom>
          <a:noFill/>
          <a:ln w="25400">
            <a:solidFill>
              <a:schemeClr val="accent2"/>
            </a:solidFill>
            <a:round/>
            <a:headEnd/>
            <a:tailEnd type="triangle" w="lg" len="med"/>
          </a:ln>
        </p:spPr>
        <p:txBody>
          <a:bodyPr wrap="square">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fr-FR" smtClean="0"/>
              <a:t>Clauses </a:t>
            </a:r>
            <a:r>
              <a:rPr lang="fr-FR" smtClean="0">
                <a:latin typeface="Courier New" pitchFamily="49" charset="0"/>
              </a:rPr>
              <a:t>from</a:t>
            </a:r>
            <a:r>
              <a:rPr lang="fr-FR" smtClean="0"/>
              <a:t> imbriquées </a:t>
            </a:r>
          </a:p>
        </p:txBody>
      </p:sp>
      <p:sp>
        <p:nvSpPr>
          <p:cNvPr id="98307" name="Rectangle 3"/>
          <p:cNvSpPr>
            <a:spLocks noGrp="1" noChangeArrowheads="1"/>
          </p:cNvSpPr>
          <p:nvPr>
            <p:ph idx="1"/>
          </p:nvPr>
        </p:nvSpPr>
        <p:spPr>
          <a:xfrm>
            <a:off x="279400" y="1312863"/>
            <a:ext cx="8599488" cy="819150"/>
          </a:xfrm>
        </p:spPr>
        <p:txBody>
          <a:bodyPr/>
          <a:lstStyle/>
          <a:p>
            <a:r>
              <a:rPr lang="fr-FR" sz="1800" smtClean="0"/>
              <a:t>Les clauses </a:t>
            </a:r>
            <a:r>
              <a:rPr lang="fr-FR" sz="1800" smtClean="0">
                <a:latin typeface="Courier New" pitchFamily="49" charset="0"/>
              </a:rPr>
              <a:t>from</a:t>
            </a:r>
            <a:r>
              <a:rPr lang="fr-FR" sz="1800" smtClean="0"/>
              <a:t> imbriquées sont très utiles</a:t>
            </a:r>
          </a:p>
          <a:p>
            <a:r>
              <a:rPr lang="fr-FR" sz="1800" smtClean="0"/>
              <a:t>Prenons cet exemple :</a:t>
            </a:r>
          </a:p>
        </p:txBody>
      </p:sp>
      <p:sp>
        <p:nvSpPr>
          <p:cNvPr id="98308" name="Rectangle 4"/>
          <p:cNvSpPr>
            <a:spLocks noChangeArrowheads="1"/>
          </p:cNvSpPr>
          <p:nvPr/>
        </p:nvSpPr>
        <p:spPr bwMode="blackWhite">
          <a:xfrm>
            <a:off x="590550" y="3136900"/>
            <a:ext cx="8224838" cy="2943225"/>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r>
              <a:rPr lang="fr-FR" sz="1600" smtClean="0">
                <a:latin typeface="Courier New" pitchFamily="49" charset="0"/>
              </a:rPr>
              <a:t>List&lt;Company&gt; companies = </a:t>
            </a:r>
            <a:r>
              <a:rPr lang="fr-FR" sz="1600" b="1" smtClean="0">
                <a:latin typeface="Courier New" pitchFamily="49" charset="0"/>
              </a:rPr>
              <a:t>new</a:t>
            </a:r>
            <a:r>
              <a:rPr lang="fr-FR" sz="1600" smtClean="0">
                <a:latin typeface="Courier New" pitchFamily="49" charset="0"/>
              </a:rPr>
              <a:t> List&lt;Company&gt;</a:t>
            </a:r>
          </a:p>
          <a:p>
            <a:r>
              <a:rPr lang="fr-FR" sz="1600" smtClean="0">
                <a:latin typeface="Courier New" pitchFamily="49" charset="0"/>
              </a:rPr>
              <a:t>{</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{Code="ANVL", Staff=</a:t>
            </a:r>
            <a:r>
              <a:rPr lang="fr-FR" b="1" smtClean="0">
                <a:latin typeface="Courier New" pitchFamily="49" charset="0"/>
              </a:rPr>
              <a:t>new</a:t>
            </a:r>
            <a:r>
              <a:rPr lang="fr-FR" smtClean="0">
                <a:latin typeface="Courier New" pitchFamily="49" charset="0"/>
              </a:rPr>
              <a:t> List&lt;string&gt; {"Mike","Will","Hagg"}},</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{Code="BRDN", Staff=</a:t>
            </a:r>
            <a:r>
              <a:rPr lang="fr-FR" b="1" smtClean="0">
                <a:latin typeface="Courier New" pitchFamily="49" charset="0"/>
              </a:rPr>
              <a:t>new</a:t>
            </a:r>
            <a:r>
              <a:rPr lang="fr-FR" smtClean="0">
                <a:latin typeface="Courier New" pitchFamily="49" charset="0"/>
              </a:rPr>
              <a:t> List&lt;string&gt; {"Peter","Jerry"}},</a:t>
            </a:r>
          </a:p>
          <a:p>
            <a:r>
              <a:rPr lang="fr-FR" smtClean="0">
                <a:latin typeface="Courier New" pitchFamily="49" charset="0"/>
              </a:rPr>
              <a:t>  </a:t>
            </a:r>
            <a:r>
              <a:rPr lang="fr-FR" b="1" smtClean="0">
                <a:latin typeface="Courier New" pitchFamily="49" charset="0"/>
              </a:rPr>
              <a:t>new</a:t>
            </a:r>
            <a:r>
              <a:rPr lang="fr-FR" smtClean="0">
                <a:latin typeface="Courier New" pitchFamily="49" charset="0"/>
              </a:rPr>
              <a:t> Company {Code="KLOG", Staff=</a:t>
            </a:r>
            <a:r>
              <a:rPr lang="fr-FR" b="1" smtClean="0">
                <a:latin typeface="Courier New" pitchFamily="49" charset="0"/>
              </a:rPr>
              <a:t>new</a:t>
            </a:r>
            <a:r>
              <a:rPr lang="fr-FR" smtClean="0">
                <a:latin typeface="Courier New" pitchFamily="49" charset="0"/>
              </a:rPr>
              <a:t> List&lt;string&gt; {"Jasper","Vlad","Pam"}}</a:t>
            </a:r>
          </a:p>
          <a:p>
            <a:r>
              <a:rPr lang="fr-FR" sz="1600" smtClean="0">
                <a:latin typeface="Courier New" pitchFamily="49" charset="0"/>
              </a:rPr>
              <a:t>};</a:t>
            </a:r>
          </a:p>
          <a:p>
            <a:r>
              <a:rPr lang="fr-FR" sz="1600" b="1" smtClean="0">
                <a:latin typeface="Courier New" pitchFamily="49" charset="0"/>
              </a:rPr>
              <a:t>var</a:t>
            </a:r>
            <a:r>
              <a:rPr lang="fr-FR" sz="1600" smtClean="0">
                <a:latin typeface="Courier New" pitchFamily="49" charset="0"/>
              </a:rPr>
              <a:t> </a:t>
            </a:r>
            <a:r>
              <a:rPr lang="fr-FR" sz="1600" smtClean="0">
                <a:solidFill>
                  <a:srgbClr val="000080"/>
                </a:solidFill>
                <a:latin typeface="Courier New" pitchFamily="49" charset="0"/>
              </a:rPr>
              <a:t>names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company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companies</a:t>
            </a:r>
          </a:p>
          <a:p>
            <a:r>
              <a:rPr lang="fr-FR" sz="1600" smtClean="0">
                <a:solidFill>
                  <a:srgbClr val="000080"/>
                </a:solidFill>
                <a:latin typeface="Courier New" pitchFamily="49" charset="0"/>
              </a:rPr>
              <a:t>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company.Staff</a:t>
            </a:r>
          </a:p>
          <a:p>
            <a:r>
              <a:rPr lang="fr-FR" sz="1600" b="1" smtClean="0">
                <a:solidFill>
                  <a:srgbClr val="000080"/>
                </a:solidFill>
                <a:latin typeface="Courier New" pitchFamily="49" charset="0"/>
              </a:rPr>
              <a:t>            orderby</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staff;</a:t>
            </a:r>
          </a:p>
          <a:p>
            <a:endParaRPr lang="fr-FR" sz="1600" b="1" smtClean="0">
              <a:solidFill>
                <a:srgbClr val="000080"/>
              </a:solidFill>
              <a:latin typeface="Courier New" pitchFamily="49" charset="0"/>
            </a:endParaRPr>
          </a:p>
          <a:p>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name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names)</a:t>
            </a:r>
          </a:p>
          <a:p>
            <a:r>
              <a:rPr lang="fr-FR" sz="1600" smtClean="0">
                <a:solidFill>
                  <a:srgbClr val="000080"/>
                </a:solidFill>
                <a:latin typeface="Courier New" pitchFamily="49" charset="0"/>
              </a:rPr>
              <a:t>    Show(name);</a:t>
            </a:r>
            <a:endParaRPr lang="fr-FR" sz="1600">
              <a:latin typeface="Courier New" pitchFamily="49" charset="0"/>
            </a:endParaRPr>
          </a:p>
        </p:txBody>
      </p:sp>
      <p:sp>
        <p:nvSpPr>
          <p:cNvPr id="98309" name="Rectangle 5"/>
          <p:cNvSpPr>
            <a:spLocks noChangeArrowheads="1"/>
          </p:cNvSpPr>
          <p:nvPr/>
        </p:nvSpPr>
        <p:spPr bwMode="gray">
          <a:xfrm>
            <a:off x="3209925" y="1797050"/>
            <a:ext cx="5599113" cy="1208088"/>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pPr>
              <a:lnSpc>
                <a:spcPct val="90000"/>
              </a:lnSpc>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class</a:t>
            </a:r>
            <a:r>
              <a:rPr lang="fr-FR" sz="1600" smtClean="0">
                <a:solidFill>
                  <a:srgbClr val="000080"/>
                </a:solidFill>
                <a:latin typeface="Courier New" pitchFamily="49" charset="0"/>
              </a:rPr>
              <a:t> Company</a:t>
            </a:r>
          </a:p>
          <a:p>
            <a:pPr>
              <a:lnSpc>
                <a:spcPct val="90000"/>
              </a:lnSpc>
            </a:pPr>
            <a:r>
              <a:rPr lang="fr-FR" sz="1600" smtClean="0">
                <a:solidFill>
                  <a:srgbClr val="000080"/>
                </a:solidFill>
                <a:latin typeface="Courier New" pitchFamily="49" charset="0"/>
              </a:rPr>
              <a:t>{</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string</a:t>
            </a:r>
            <a:r>
              <a:rPr lang="fr-FR" sz="1600" smtClean="0">
                <a:solidFill>
                  <a:srgbClr val="000080"/>
                </a:solidFill>
                <a:latin typeface="Courier New" pitchFamily="49" charset="0"/>
              </a:rPr>
              <a:t> Code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a:t>
            </a:r>
            <a:r>
              <a:rPr lang="fr-FR" sz="1600" smtClean="0">
                <a:solidFill>
                  <a:srgbClr val="000080"/>
                </a:solidFill>
                <a:latin typeface="Courier New" pitchFamily="49" charset="0"/>
              </a:rPr>
              <a:t>List&lt;</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&gt; Staff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pPr>
            <a:r>
              <a:rPr lang="fr-FR" sz="1600" smtClean="0"/>
              <a:t>}</a:t>
            </a:r>
            <a:endParaRPr lang="fr-FR" sz="1600"/>
          </a:p>
        </p:txBody>
      </p:sp>
      <p:sp>
        <p:nvSpPr>
          <p:cNvPr id="98310" name="Rectangle 6"/>
          <p:cNvSpPr>
            <a:spLocks noChangeArrowheads="1"/>
          </p:cNvSpPr>
          <p:nvPr/>
        </p:nvSpPr>
        <p:spPr bwMode="gray">
          <a:xfrm>
            <a:off x="6788914" y="4459288"/>
            <a:ext cx="882650" cy="1816524"/>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r>
              <a:rPr lang="fr-FR" smtClean="0">
                <a:latin typeface="Courier New" pitchFamily="49" charset="0"/>
              </a:rPr>
              <a:t>Hagg</a:t>
            </a:r>
          </a:p>
          <a:p>
            <a:r>
              <a:rPr lang="fr-FR" smtClean="0">
                <a:latin typeface="Courier New" pitchFamily="49" charset="0"/>
              </a:rPr>
              <a:t>Jasper</a:t>
            </a:r>
          </a:p>
          <a:p>
            <a:r>
              <a:rPr lang="fr-FR" smtClean="0">
                <a:latin typeface="Courier New" pitchFamily="49" charset="0"/>
              </a:rPr>
              <a:t>Jerry</a:t>
            </a:r>
          </a:p>
          <a:p>
            <a:r>
              <a:rPr lang="fr-FR" smtClean="0">
                <a:latin typeface="Courier New" pitchFamily="49" charset="0"/>
              </a:rPr>
              <a:t>Mike</a:t>
            </a:r>
          </a:p>
          <a:p>
            <a:r>
              <a:rPr lang="fr-FR" smtClean="0">
                <a:latin typeface="Courier New" pitchFamily="49" charset="0"/>
              </a:rPr>
              <a:t>Pam</a:t>
            </a:r>
          </a:p>
          <a:p>
            <a:r>
              <a:rPr lang="fr-FR" smtClean="0">
                <a:latin typeface="Courier New" pitchFamily="49" charset="0"/>
              </a:rPr>
              <a:t>Peter</a:t>
            </a:r>
          </a:p>
          <a:p>
            <a:r>
              <a:rPr lang="fr-FR" smtClean="0">
                <a:latin typeface="Courier New" pitchFamily="49" charset="0"/>
              </a:rPr>
              <a:t>Vlad</a:t>
            </a:r>
          </a:p>
          <a:p>
            <a:r>
              <a:rPr lang="fr-FR" smtClean="0">
                <a:latin typeface="Courier New" pitchFamily="49" charset="0"/>
              </a:rPr>
              <a:t>Will</a:t>
            </a:r>
            <a:endParaRPr lang="fr-FR">
              <a:latin typeface="Courier New" pitchFamily="49" charset="0"/>
            </a:endParaRPr>
          </a:p>
        </p:txBody>
      </p:sp>
      <p:sp>
        <p:nvSpPr>
          <p:cNvPr id="98311" name="Text Box 7"/>
          <p:cNvSpPr txBox="1">
            <a:spLocks noChangeArrowheads="1"/>
          </p:cNvSpPr>
          <p:nvPr/>
        </p:nvSpPr>
        <p:spPr bwMode="auto">
          <a:xfrm>
            <a:off x="5242891" y="5704327"/>
            <a:ext cx="891591" cy="307777"/>
          </a:xfrm>
          <a:prstGeom prst="rect">
            <a:avLst/>
          </a:prstGeom>
          <a:noFill/>
          <a:ln w="12700">
            <a:noFill/>
            <a:miter lim="800000"/>
            <a:headEnd/>
            <a:tailEnd/>
          </a:ln>
          <a:effectLst/>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98312" name="Line 8"/>
          <p:cNvSpPr>
            <a:spLocks noChangeShapeType="1"/>
          </p:cNvSpPr>
          <p:nvPr/>
        </p:nvSpPr>
        <p:spPr bwMode="auto">
          <a:xfrm flipV="1">
            <a:off x="6076576" y="5029199"/>
            <a:ext cx="699249" cy="833718"/>
          </a:xfrm>
          <a:prstGeom prst="line">
            <a:avLst/>
          </a:prstGeom>
          <a:noFill/>
          <a:ln w="25400">
            <a:solidFill>
              <a:schemeClr val="accent2"/>
            </a:solidFill>
            <a:round/>
            <a:headEnd/>
            <a:tailEnd type="triangle" w="lg" len="lg"/>
          </a:ln>
          <a:effectLst/>
        </p:spPr>
        <p:txBody>
          <a:bodyPr wrap="square">
            <a:spAutoFit/>
          </a:bodyPr>
          <a:lstStyle/>
          <a:p>
            <a:endParaRPr lang="fr-F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fr-FR" noProof="0" dirty="0" smtClean="0"/>
              <a:t>Les clauses </a:t>
            </a:r>
            <a:r>
              <a:rPr lang="fr-FR" noProof="0" dirty="0" smtClean="0">
                <a:latin typeface="Courier New" pitchFamily="49" charset="0"/>
              </a:rPr>
              <a:t>group</a:t>
            </a:r>
            <a:r>
              <a:rPr lang="fr-FR" noProof="0" dirty="0" smtClean="0"/>
              <a:t> et </a:t>
            </a:r>
            <a:r>
              <a:rPr lang="fr-FR" noProof="0" dirty="0" err="1" smtClean="0">
                <a:latin typeface="Courier New" pitchFamily="49" charset="0"/>
              </a:rPr>
              <a:t>into</a:t>
            </a:r>
            <a:endParaRPr lang="fr-FR" noProof="0" dirty="0" smtClean="0"/>
          </a:p>
        </p:txBody>
      </p:sp>
      <p:sp>
        <p:nvSpPr>
          <p:cNvPr id="15363" name="Rectangle 3"/>
          <p:cNvSpPr>
            <a:spLocks noGrp="1" noChangeArrowheads="1"/>
          </p:cNvSpPr>
          <p:nvPr>
            <p:ph idx="1"/>
          </p:nvPr>
        </p:nvSpPr>
        <p:spPr>
          <a:xfrm>
            <a:off x="279400" y="1312863"/>
            <a:ext cx="8599488" cy="1862048"/>
          </a:xfrm>
        </p:spPr>
        <p:txBody>
          <a:bodyPr/>
          <a:lstStyle/>
          <a:p>
            <a:r>
              <a:rPr lang="fr-FR" sz="1800" noProof="0" dirty="0" smtClean="0"/>
              <a:t>Le mot-clé </a:t>
            </a:r>
            <a:r>
              <a:rPr lang="fr-FR" sz="1800" noProof="0" dirty="0" smtClean="0">
                <a:latin typeface="Courier New" pitchFamily="49" charset="0"/>
              </a:rPr>
              <a:t>group</a:t>
            </a:r>
            <a:r>
              <a:rPr lang="fr-FR" sz="1800" noProof="0" dirty="0" smtClean="0"/>
              <a:t> renvoie un regroupement selon une clé de filtre</a:t>
            </a:r>
          </a:p>
          <a:p>
            <a:pPr lvl="1"/>
            <a:r>
              <a:rPr lang="fr-FR" sz="1800" noProof="0" dirty="0" smtClean="0"/>
              <a:t>Un par élément</a:t>
            </a:r>
          </a:p>
          <a:p>
            <a:r>
              <a:rPr lang="fr-FR" sz="1800" noProof="0" dirty="0" smtClean="0"/>
              <a:t>On peut utiliser </a:t>
            </a:r>
            <a:r>
              <a:rPr lang="fr-FR" sz="1800" noProof="0" dirty="0" err="1" smtClean="0">
                <a:latin typeface="Courier New" pitchFamily="49" charset="0"/>
              </a:rPr>
              <a:t>into</a:t>
            </a:r>
            <a:r>
              <a:rPr lang="fr-FR" sz="1800" noProof="0" dirty="0" smtClean="0"/>
              <a:t> pour sauvegarder </a:t>
            </a:r>
            <a:r>
              <a:rPr lang="fr-FR" dirty="0" smtClean="0"/>
              <a:t>temporairement</a:t>
            </a:r>
            <a:r>
              <a:rPr lang="fr-FR" sz="1800" noProof="0" dirty="0" smtClean="0"/>
              <a:t> le regroupement</a:t>
            </a:r>
            <a:r>
              <a:rPr lang="fr-FR" dirty="0" smtClean="0"/>
              <a:t>, de façon à le réutiliser dans d’autres </a:t>
            </a:r>
            <a:r>
              <a:rPr lang="fr-FR" sz="1800" noProof="0" dirty="0" smtClean="0"/>
              <a:t>clauses</a:t>
            </a:r>
          </a:p>
          <a:p>
            <a:r>
              <a:rPr lang="fr-FR" sz="1800" noProof="0" dirty="0" smtClean="0"/>
              <a:t>Liste alphabétique des différents types d’os :</a:t>
            </a:r>
          </a:p>
        </p:txBody>
      </p:sp>
      <p:sp>
        <p:nvSpPr>
          <p:cNvPr id="715780" name="Rectangle 4"/>
          <p:cNvSpPr>
            <a:spLocks noChangeArrowheads="1"/>
          </p:cNvSpPr>
          <p:nvPr/>
        </p:nvSpPr>
        <p:spPr bwMode="gray">
          <a:xfrm>
            <a:off x="541338" y="3398580"/>
            <a:ext cx="8040687" cy="184268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noProof="1" smtClean="0">
                <a:latin typeface="Courier New" pitchFamily="49" charset="0"/>
              </a:rPr>
              <a:t>List&lt;Dog&gt; dogs = </a:t>
            </a:r>
            <a:r>
              <a:rPr lang="fr-FR" b="1" noProof="1" smtClean="0">
                <a:latin typeface="Courier New" pitchFamily="49" charset="0"/>
              </a:rPr>
              <a:t>new</a:t>
            </a:r>
            <a:r>
              <a:rPr lang="fr-FR" noProof="1" smtClean="0">
                <a:latin typeface="Courier New" pitchFamily="49" charset="0"/>
              </a:rPr>
              <a:t> List&lt;Dog&gt;()</a:t>
            </a:r>
            <a:r>
              <a:rPr lang="fr-FR" dirty="0" smtClean="0">
                <a:latin typeface="Courier New" pitchFamily="49" charset="0"/>
              </a:rPr>
              <a:t> {</a:t>
            </a:r>
            <a:endParaRPr lang="fr-FR" noProof="1" smtClean="0">
              <a:latin typeface="Courier New" pitchFamily="49" charset="0"/>
            </a:endParaRP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Dog("Pan",5,"turkey"),</a:t>
            </a:r>
            <a:r>
              <a:rPr lang="fr-FR"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Dog("Milo",1,"lamb"),</a:t>
            </a: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Dog("Clyde",2,"beef"), </a:t>
            </a:r>
            <a:r>
              <a:rPr lang="fr-FR" b="1" noProof="1" smtClean="0">
                <a:latin typeface="Courier New" pitchFamily="49" charset="0"/>
              </a:rPr>
              <a:t>new</a:t>
            </a:r>
            <a:r>
              <a:rPr lang="fr-FR" noProof="1" smtClean="0">
                <a:latin typeface="Courier New" pitchFamily="49" charset="0"/>
              </a:rPr>
              <a:t> Dog("Goldie",1,"chicken"),</a:t>
            </a:r>
          </a:p>
          <a:p>
            <a:pPr>
              <a:lnSpc>
                <a:spcPct val="90000"/>
              </a:lnSpc>
              <a:defRPr/>
            </a:pPr>
            <a:r>
              <a:rPr lang="fr-FR" b="1"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Dog("Rusty",2,"turkey"),</a:t>
            </a:r>
            <a:r>
              <a:rPr lang="fr-FR" dirty="0" smtClean="0">
                <a:latin typeface="Courier New" pitchFamily="49" charset="0"/>
              </a:rPr>
              <a:t> </a:t>
            </a:r>
            <a:r>
              <a:rPr lang="fr-FR" b="1" noProof="1" smtClean="0">
                <a:latin typeface="Courier New" pitchFamily="49" charset="0"/>
              </a:rPr>
              <a:t>new</a:t>
            </a:r>
            <a:r>
              <a:rPr lang="fr-FR" noProof="1" smtClean="0">
                <a:latin typeface="Courier New" pitchFamily="49" charset="0"/>
              </a:rPr>
              <a:t> Dog("Lips",6,"chicken") };</a:t>
            </a:r>
          </a:p>
          <a:p>
            <a:pPr>
              <a:lnSpc>
                <a:spcPct val="90000"/>
              </a:lnSpc>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lnSpc>
                <a:spcPct val="90000"/>
              </a:lnSpc>
              <a:defRPr/>
            </a:pPr>
            <a:r>
              <a:rPr lang="fr-FR" dirty="0" smtClean="0">
                <a:latin typeface="Courier New" pitchFamily="49" charset="0"/>
              </a:rPr>
              <a:t>             </a:t>
            </a:r>
            <a:r>
              <a:rPr lang="fr-FR" b="1" dirty="0" smtClean="0">
                <a:latin typeface="Courier New" pitchFamily="49" charset="0"/>
              </a:rPr>
              <a:t>g</a:t>
            </a:r>
            <a:r>
              <a:rPr lang="fr-FR" b="1" noProof="1" smtClean="0">
                <a:latin typeface="Courier New" pitchFamily="49" charset="0"/>
              </a:rPr>
              <a:t>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dog.FavoriteBone </a:t>
            </a:r>
            <a:r>
              <a:rPr lang="fr-FR" b="1" noProof="1" smtClean="0">
                <a:latin typeface="Courier New" pitchFamily="49" charset="0"/>
              </a:rPr>
              <a:t>into</a:t>
            </a:r>
            <a:r>
              <a:rPr lang="fr-FR" noProof="1" smtClean="0">
                <a:latin typeface="Courier New" pitchFamily="49" charset="0"/>
              </a:rPr>
              <a:t> boneGroup</a:t>
            </a:r>
          </a:p>
          <a:p>
            <a:pPr>
              <a:lnSpc>
                <a:spcPct val="90000"/>
              </a:lnSpc>
              <a:defRPr/>
            </a:pPr>
            <a:r>
              <a:rPr lang="fr-FR" dirty="0" smtClean="0">
                <a:latin typeface="Courier New" pitchFamily="49" charset="0"/>
              </a:rPr>
              <a:t>             </a:t>
            </a:r>
            <a:r>
              <a:rPr lang="fr-FR" b="1" noProof="1" smtClean="0">
                <a:latin typeface="Courier New" pitchFamily="49" charset="0"/>
              </a:rPr>
              <a:t>orderby</a:t>
            </a:r>
            <a:r>
              <a:rPr lang="fr-FR" noProof="1" smtClean="0">
                <a:latin typeface="Courier New" pitchFamily="49" charset="0"/>
              </a:rPr>
              <a:t> boneGroup.Key </a:t>
            </a:r>
            <a:r>
              <a:rPr lang="fr-FR" b="1" noProof="1" smtClean="0">
                <a:latin typeface="Courier New" pitchFamily="49" charset="0"/>
              </a:rPr>
              <a:t>select</a:t>
            </a:r>
            <a:r>
              <a:rPr lang="fr-FR" noProof="1" smtClean="0">
                <a:latin typeface="Courier New" pitchFamily="49" charset="0"/>
              </a:rPr>
              <a:t> boneGroup.Key;</a:t>
            </a:r>
          </a:p>
          <a:p>
            <a:pPr>
              <a:lnSpc>
                <a:spcPct val="90000"/>
              </a:lnSpc>
              <a:defRPr/>
            </a:pPr>
            <a:r>
              <a:rPr lang="fr-FR" noProof="1" smtClean="0">
                <a:latin typeface="Courier New" pitchFamily="49" charset="0"/>
              </a:rPr>
              <a:t>Show("Favorite bones...");</a:t>
            </a:r>
          </a:p>
          <a:p>
            <a:pPr>
              <a:lnSpc>
                <a:spcPct val="90000"/>
              </a:lnSpc>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string</a:t>
            </a:r>
            <a:r>
              <a:rPr lang="fr-FR" noProof="1" smtClean="0">
                <a:latin typeface="Courier New" pitchFamily="49" charset="0"/>
              </a:rPr>
              <a:t> s </a:t>
            </a:r>
            <a:r>
              <a:rPr lang="fr-FR" b="1" noProof="1" smtClean="0">
                <a:latin typeface="Courier New" pitchFamily="49" charset="0"/>
              </a:rPr>
              <a:t>in</a:t>
            </a:r>
            <a:r>
              <a:rPr lang="fr-FR" noProof="1" smtClean="0">
                <a:latin typeface="Courier New" pitchFamily="49" charset="0"/>
              </a:rPr>
              <a:t> result) Show(s);</a:t>
            </a:r>
            <a:endParaRPr lang="fr-FR" dirty="0"/>
          </a:p>
        </p:txBody>
      </p:sp>
      <p:sp>
        <p:nvSpPr>
          <p:cNvPr id="715781" name="Rectangle 5"/>
          <p:cNvSpPr>
            <a:spLocks noChangeArrowheads="1"/>
          </p:cNvSpPr>
          <p:nvPr/>
        </p:nvSpPr>
        <p:spPr bwMode="gray">
          <a:xfrm>
            <a:off x="5667375" y="5194042"/>
            <a:ext cx="1365250" cy="9547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dirty="0" err="1" smtClean="0">
                <a:latin typeface="Courier New" pitchFamily="49" charset="0"/>
              </a:rPr>
              <a:t>beef</a:t>
            </a:r>
            <a:endParaRPr lang="fr-FR" dirty="0" smtClean="0">
              <a:latin typeface="Courier New" pitchFamily="49" charset="0"/>
            </a:endParaRPr>
          </a:p>
          <a:p>
            <a:pPr>
              <a:defRPr/>
            </a:pPr>
            <a:r>
              <a:rPr lang="fr-FR" dirty="0" err="1" smtClean="0">
                <a:latin typeface="Courier New" pitchFamily="49" charset="0"/>
              </a:rPr>
              <a:t>chicken</a:t>
            </a:r>
            <a:endParaRPr lang="fr-FR" dirty="0" smtClean="0">
              <a:latin typeface="Courier New" pitchFamily="49" charset="0"/>
            </a:endParaRPr>
          </a:p>
          <a:p>
            <a:pPr>
              <a:defRPr/>
            </a:pPr>
            <a:r>
              <a:rPr lang="fr-FR" dirty="0" err="1" smtClean="0">
                <a:latin typeface="Courier New" pitchFamily="49" charset="0"/>
              </a:rPr>
              <a:t>lamb</a:t>
            </a:r>
            <a:endParaRPr lang="fr-FR" dirty="0" smtClean="0">
              <a:latin typeface="Courier New" pitchFamily="49" charset="0"/>
            </a:endParaRPr>
          </a:p>
          <a:p>
            <a:pPr>
              <a:defRPr/>
            </a:pPr>
            <a:r>
              <a:rPr lang="fr-FR" dirty="0" err="1" smtClean="0">
                <a:latin typeface="Courier New" pitchFamily="49" charset="0"/>
              </a:rPr>
              <a:t>turkey</a:t>
            </a:r>
            <a:endParaRPr lang="fr-FR" dirty="0">
              <a:latin typeface="Courier New" pitchFamily="49" charset="0"/>
            </a:endParaRPr>
          </a:p>
        </p:txBody>
      </p:sp>
      <p:sp>
        <p:nvSpPr>
          <p:cNvPr id="15366" name="Text Box 6"/>
          <p:cNvSpPr txBox="1">
            <a:spLocks noChangeArrowheads="1"/>
          </p:cNvSpPr>
          <p:nvPr/>
        </p:nvSpPr>
        <p:spPr bwMode="gray">
          <a:xfrm>
            <a:off x="7553325" y="5838567"/>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15367" name="Line 7"/>
          <p:cNvSpPr>
            <a:spLocks noChangeShapeType="1"/>
          </p:cNvSpPr>
          <p:nvPr/>
        </p:nvSpPr>
        <p:spPr bwMode="gray">
          <a:xfrm flipH="1" flipV="1">
            <a:off x="6729413" y="6011605"/>
            <a:ext cx="755650" cy="1587"/>
          </a:xfrm>
          <a:prstGeom prst="line">
            <a:avLst/>
          </a:prstGeom>
          <a:noFill/>
          <a:ln w="25400">
            <a:solidFill>
              <a:schemeClr val="accent2"/>
            </a:solidFill>
            <a:round/>
            <a:headEnd/>
            <a:tailEnd type="triangle" w="lg" len="med"/>
          </a:ln>
        </p:spPr>
        <p:txBody>
          <a:bodyPr>
            <a:spAutoFit/>
          </a:bodyPr>
          <a:lstStyle/>
          <a:p>
            <a:endParaRPr lang="fr-FR" dirty="0"/>
          </a:p>
        </p:txBody>
      </p:sp>
      <p:grpSp>
        <p:nvGrpSpPr>
          <p:cNvPr id="9" name="Group 11"/>
          <p:cNvGrpSpPr>
            <a:grpSpLocks/>
          </p:cNvGrpSpPr>
          <p:nvPr/>
        </p:nvGrpSpPr>
        <p:grpSpPr bwMode="auto">
          <a:xfrm>
            <a:off x="200381" y="5447666"/>
            <a:ext cx="434975" cy="563563"/>
            <a:chOff x="175" y="723"/>
            <a:chExt cx="321" cy="443"/>
          </a:xfrm>
        </p:grpSpPr>
        <p:sp>
          <p:nvSpPr>
            <p:cNvPr id="10" name="Freeform 12"/>
            <p:cNvSpPr>
              <a:spLocks/>
            </p:cNvSpPr>
            <p:nvPr/>
          </p:nvSpPr>
          <p:spPr bwMode="black">
            <a:xfrm>
              <a:off x="175" y="841"/>
              <a:ext cx="307" cy="325"/>
            </a:xfrm>
            <a:custGeom>
              <a:avLst/>
              <a:gdLst/>
              <a:ahLst/>
              <a:cxnLst>
                <a:cxn ang="0">
                  <a:pos x="95" y="33"/>
                </a:cxn>
                <a:cxn ang="0">
                  <a:pos x="0" y="261"/>
                </a:cxn>
                <a:cxn ang="0">
                  <a:pos x="14" y="282"/>
                </a:cxn>
                <a:cxn ang="0">
                  <a:pos x="38" y="299"/>
                </a:cxn>
                <a:cxn ang="0">
                  <a:pos x="68" y="309"/>
                </a:cxn>
                <a:cxn ang="0">
                  <a:pos x="93" y="315"/>
                </a:cxn>
                <a:cxn ang="0">
                  <a:pos x="119" y="321"/>
                </a:cxn>
                <a:cxn ang="0">
                  <a:pos x="148" y="324"/>
                </a:cxn>
                <a:cxn ang="0">
                  <a:pos x="174" y="323"/>
                </a:cxn>
                <a:cxn ang="0">
                  <a:pos x="192" y="321"/>
                </a:cxn>
                <a:cxn ang="0">
                  <a:pos x="215" y="320"/>
                </a:cxn>
                <a:cxn ang="0">
                  <a:pos x="239" y="315"/>
                </a:cxn>
                <a:cxn ang="0">
                  <a:pos x="255" y="311"/>
                </a:cxn>
                <a:cxn ang="0">
                  <a:pos x="281" y="300"/>
                </a:cxn>
                <a:cxn ang="0">
                  <a:pos x="297" y="285"/>
                </a:cxn>
                <a:cxn ang="0">
                  <a:pos x="306" y="261"/>
                </a:cxn>
                <a:cxn ang="0">
                  <a:pos x="207" y="0"/>
                </a:cxn>
                <a:cxn ang="0">
                  <a:pos x="95" y="33"/>
                </a:cxn>
              </a:cxnLst>
              <a:rect l="0" t="0" r="r" b="b"/>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FF0000">
                    <a:gamma/>
                    <a:shade val="29804"/>
                    <a:invGamma/>
                  </a:srgbClr>
                </a:gs>
                <a:gs pos="50000">
                  <a:srgbClr val="FF0000"/>
                </a:gs>
                <a:gs pos="100000">
                  <a:srgbClr val="FF0000">
                    <a:gamma/>
                    <a:shade val="29804"/>
                    <a:invGamma/>
                  </a:srgbClr>
                </a:gs>
              </a:gsLst>
              <a:lin ang="0" scaled="1"/>
            </a:gradFill>
            <a:ln w="12700" cap="rnd" cmpd="sng">
              <a:solidFill>
                <a:schemeClr val="tx1"/>
              </a:solidFill>
              <a:prstDash val="solid"/>
              <a:round/>
              <a:headEnd type="none" w="med" len="med"/>
              <a:tailEnd type="none" w="med" len="med"/>
            </a:ln>
            <a:effectLst/>
          </p:spPr>
          <p:txBody>
            <a:bodyPr/>
            <a:lstStyle/>
            <a:p>
              <a:endParaRPr lang="fr-FR" dirty="0"/>
            </a:p>
          </p:txBody>
        </p:sp>
        <p:sp>
          <p:nvSpPr>
            <p:cNvPr id="11" name="Oval 13"/>
            <p:cNvSpPr>
              <a:spLocks noChangeArrowheads="1"/>
            </p:cNvSpPr>
            <p:nvPr/>
          </p:nvSpPr>
          <p:spPr bwMode="blackWhite">
            <a:xfrm>
              <a:off x="197" y="759"/>
              <a:ext cx="264" cy="273"/>
            </a:xfrm>
            <a:prstGeom prst="ellipse">
              <a:avLst/>
            </a:prstGeom>
            <a:gradFill rotWithShape="0">
              <a:gsLst>
                <a:gs pos="0">
                  <a:srgbClr val="618FFD">
                    <a:gamma/>
                    <a:tint val="0"/>
                    <a:invGamma/>
                  </a:srgbClr>
                </a:gs>
                <a:gs pos="100000">
                  <a:srgbClr val="618FFD"/>
                </a:gs>
              </a:gsLst>
              <a:path path="shape">
                <a:fillToRect l="50000" t="50000" r="50000" b="50000"/>
              </a:path>
            </a:gradFill>
            <a:ln w="12700">
              <a:solidFill>
                <a:srgbClr val="3399FF"/>
              </a:solidFill>
              <a:round/>
              <a:headEnd/>
              <a:tailEnd/>
            </a:ln>
            <a:effectLst/>
          </p:spPr>
          <p:txBody>
            <a:bodyPr wrap="none" anchor="ctr"/>
            <a:lstStyle/>
            <a:p>
              <a:endParaRPr lang="fr-FR" dirty="0"/>
            </a:p>
          </p:txBody>
        </p:sp>
        <p:sp>
          <p:nvSpPr>
            <p:cNvPr id="12" name="Freeform 14"/>
            <p:cNvSpPr>
              <a:spLocks/>
            </p:cNvSpPr>
            <p:nvPr/>
          </p:nvSpPr>
          <p:spPr bwMode="blackWhite">
            <a:xfrm>
              <a:off x="320" y="723"/>
              <a:ext cx="176" cy="176"/>
            </a:xfrm>
            <a:custGeom>
              <a:avLst/>
              <a:gdLst/>
              <a:ahLst/>
              <a:cxnLst>
                <a:cxn ang="0">
                  <a:pos x="87" y="78"/>
                </a:cxn>
                <a:cxn ang="0">
                  <a:pos x="56" y="0"/>
                </a:cxn>
                <a:cxn ang="0">
                  <a:pos x="72" y="88"/>
                </a:cxn>
                <a:cxn ang="0">
                  <a:pos x="0" y="103"/>
                </a:cxn>
                <a:cxn ang="0">
                  <a:pos x="72" y="103"/>
                </a:cxn>
                <a:cxn ang="0">
                  <a:pos x="104" y="175"/>
                </a:cxn>
                <a:cxn ang="0">
                  <a:pos x="93" y="98"/>
                </a:cxn>
                <a:cxn ang="0">
                  <a:pos x="175" y="80"/>
                </a:cxn>
                <a:cxn ang="0">
                  <a:pos x="87" y="78"/>
                </a:cxn>
              </a:cxnLst>
              <a:rect l="0" t="0" r="r" b="b"/>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cmpd="sng">
              <a:solidFill>
                <a:srgbClr val="000000"/>
              </a:solidFill>
              <a:prstDash val="solid"/>
              <a:round/>
              <a:headEnd type="none" w="med" len="med"/>
              <a:tailEnd type="none" w="med" len="med"/>
            </a:ln>
            <a:effectLst/>
          </p:spPr>
          <p:txBody>
            <a:bodyPr/>
            <a:lstStyle/>
            <a:p>
              <a:endParaRPr lang="fr-FR" dirty="0"/>
            </a:p>
          </p:txBody>
        </p:sp>
        <p:sp>
          <p:nvSpPr>
            <p:cNvPr id="13" name="Freeform 15"/>
            <p:cNvSpPr>
              <a:spLocks/>
            </p:cNvSpPr>
            <p:nvPr/>
          </p:nvSpPr>
          <p:spPr bwMode="auto">
            <a:xfrm>
              <a:off x="431" y="1029"/>
              <a:ext cx="28" cy="96"/>
            </a:xfrm>
            <a:custGeom>
              <a:avLst/>
              <a:gdLst/>
              <a:ahLst/>
              <a:cxnLst>
                <a:cxn ang="0">
                  <a:pos x="0" y="0"/>
                </a:cxn>
                <a:cxn ang="0">
                  <a:pos x="27" y="85"/>
                </a:cxn>
                <a:cxn ang="0">
                  <a:pos x="5" y="95"/>
                </a:cxn>
                <a:cxn ang="0">
                  <a:pos x="2" y="48"/>
                </a:cxn>
                <a:cxn ang="0">
                  <a:pos x="0" y="0"/>
                </a:cxn>
              </a:cxnLst>
              <a:rect l="0" t="0" r="r" b="b"/>
              <a:pathLst>
                <a:path w="28" h="96">
                  <a:moveTo>
                    <a:pt x="0" y="0"/>
                  </a:moveTo>
                  <a:lnTo>
                    <a:pt x="27" y="85"/>
                  </a:lnTo>
                  <a:lnTo>
                    <a:pt x="5" y="95"/>
                  </a:lnTo>
                  <a:lnTo>
                    <a:pt x="2" y="48"/>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lstStyle/>
            <a:p>
              <a:endParaRPr lang="fr-FR" dirty="0"/>
            </a:p>
          </p:txBody>
        </p:sp>
      </p:grpSp>
      <p:sp>
        <p:nvSpPr>
          <p:cNvPr id="14" name="Rectangle 13"/>
          <p:cNvSpPr/>
          <p:nvPr/>
        </p:nvSpPr>
        <p:spPr>
          <a:xfrm>
            <a:off x="635559" y="5806287"/>
            <a:ext cx="5085046" cy="369332"/>
          </a:xfrm>
          <a:prstGeom prst="rect">
            <a:avLst/>
          </a:prstGeom>
        </p:spPr>
        <p:txBody>
          <a:bodyPr wrap="none">
            <a:spAutoFit/>
          </a:bodyPr>
          <a:lstStyle/>
          <a:p>
            <a:r>
              <a:rPr lang="fr-FR" sz="1800" b="1" dirty="0" smtClean="0"/>
              <a:t>Il serait plus simple d’utiliser </a:t>
            </a:r>
            <a:r>
              <a:rPr lang="fr-FR" dirty="0" smtClean="0">
                <a:latin typeface="Courier New" pitchFamily="49" charset="0"/>
                <a:cs typeface="Courier New" pitchFamily="49" charset="0"/>
              </a:rPr>
              <a:t>.</a:t>
            </a:r>
            <a:r>
              <a:rPr lang="fr-FR" sz="1800" dirty="0" smtClean="0">
                <a:latin typeface="Courier New" pitchFamily="49" charset="0"/>
                <a:cs typeface="Courier New" pitchFamily="49" charset="0"/>
              </a:rPr>
              <a:t>Distinct()</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fr-FR" smtClean="0"/>
              <a:t>Sélectionner le groupe</a:t>
            </a:r>
            <a:endParaRPr lang="fr-FR" dirty="0" smtClean="0"/>
          </a:p>
        </p:txBody>
      </p:sp>
      <p:sp>
        <p:nvSpPr>
          <p:cNvPr id="15363" name="Rectangle 3"/>
          <p:cNvSpPr>
            <a:spLocks noGrp="1" noChangeArrowheads="1"/>
          </p:cNvSpPr>
          <p:nvPr>
            <p:ph idx="1"/>
          </p:nvPr>
        </p:nvSpPr>
        <p:spPr>
          <a:xfrm>
            <a:off x="279400" y="1152604"/>
            <a:ext cx="8599488" cy="1559401"/>
          </a:xfrm>
        </p:spPr>
        <p:txBody>
          <a:bodyPr/>
          <a:lstStyle/>
          <a:p>
            <a:r>
              <a:rPr lang="fr-FR" sz="1800" dirty="0" smtClean="0"/>
              <a:t>On peut aussi sélectionner le groupe lui-même</a:t>
            </a:r>
          </a:p>
          <a:p>
            <a:r>
              <a:rPr lang="fr-FR" dirty="0" smtClean="0"/>
              <a:t>Par exemple, pour compter le nombre de chiens qui aiment chaque type d’os, utiliser : </a:t>
            </a:r>
          </a:p>
          <a:p>
            <a:pPr>
              <a:buNone/>
            </a:pPr>
            <a:endParaRPr lang="fr-FR" dirty="0" smtClean="0"/>
          </a:p>
        </p:txBody>
      </p:sp>
      <p:sp>
        <p:nvSpPr>
          <p:cNvPr id="715780" name="Rectangle 4"/>
          <p:cNvSpPr>
            <a:spLocks noChangeArrowheads="1"/>
          </p:cNvSpPr>
          <p:nvPr/>
        </p:nvSpPr>
        <p:spPr bwMode="blackWhite">
          <a:xfrm>
            <a:off x="541338" y="2318239"/>
            <a:ext cx="8040687" cy="3109185"/>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noProof="1" smtClean="0">
                <a:latin typeface="Courier New" pitchFamily="49" charset="0"/>
              </a:rPr>
              <a:t>List&lt;Dog&gt; dogs = </a:t>
            </a:r>
            <a:r>
              <a:rPr lang="fr-FR" b="1" noProof="1" smtClean="0">
                <a:latin typeface="Courier New" pitchFamily="49" charset="0"/>
              </a:rPr>
              <a:t>new</a:t>
            </a:r>
            <a:r>
              <a:rPr lang="fr-FR" noProof="1" smtClean="0">
                <a:latin typeface="Courier New" pitchFamily="49" charset="0"/>
              </a:rPr>
              <a:t> List&lt;Dog&gt;()</a:t>
            </a:r>
          </a:p>
          <a:p>
            <a:pPr>
              <a:defRPr/>
            </a:pPr>
            <a:r>
              <a:rPr lang="fr-FR" smtClean="0">
                <a:latin typeface="Courier New" pitchFamily="49" charset="0"/>
              </a:rPr>
              <a:t>{</a:t>
            </a:r>
            <a:endParaRPr lang="fr-FR" noProof="1" smtClean="0">
              <a:latin typeface="Courier New" pitchFamily="49" charset="0"/>
            </a:endParaRP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Dog("Pan",5,"turkey"),</a:t>
            </a:r>
            <a:r>
              <a:rPr lang="fr-FR" smtClean="0">
                <a:latin typeface="Courier New" pitchFamily="49" charset="0"/>
              </a:rPr>
              <a:t> </a:t>
            </a:r>
            <a:r>
              <a:rPr lang="fr-FR" b="1" noProof="1" smtClean="0">
                <a:latin typeface="Courier New" pitchFamily="49" charset="0"/>
              </a:rPr>
              <a:t>new</a:t>
            </a:r>
            <a:r>
              <a:rPr lang="fr-FR" noProof="1" smtClean="0">
                <a:latin typeface="Courier New" pitchFamily="49" charset="0"/>
              </a:rPr>
              <a:t> Dog("Milo",1,"lamb"),</a:t>
            </a: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Dog("Clyde",2,"beef"), </a:t>
            </a:r>
            <a:r>
              <a:rPr lang="fr-FR" b="1" noProof="1" smtClean="0">
                <a:latin typeface="Courier New" pitchFamily="49" charset="0"/>
              </a:rPr>
              <a:t>new</a:t>
            </a:r>
            <a:r>
              <a:rPr lang="fr-FR" noProof="1" smtClean="0">
                <a:latin typeface="Courier New" pitchFamily="49" charset="0"/>
              </a:rPr>
              <a:t> Dog("Goldie",1,"chicken"),</a:t>
            </a:r>
          </a:p>
          <a:p>
            <a:pPr>
              <a:defRPr/>
            </a:pPr>
            <a:r>
              <a:rPr lang="fr-FR" b="1" smtClean="0">
                <a:latin typeface="Courier New" pitchFamily="49" charset="0"/>
              </a:rPr>
              <a:t>  </a:t>
            </a:r>
            <a:r>
              <a:rPr lang="fr-FR" b="1" noProof="1" smtClean="0">
                <a:latin typeface="Courier New" pitchFamily="49" charset="0"/>
              </a:rPr>
              <a:t>new</a:t>
            </a:r>
            <a:r>
              <a:rPr lang="fr-FR" noProof="1" smtClean="0">
                <a:latin typeface="Courier New" pitchFamily="49" charset="0"/>
              </a:rPr>
              <a:t> Dog("Rusty",2,"turkey"),</a:t>
            </a:r>
            <a:r>
              <a:rPr lang="fr-FR" smtClean="0">
                <a:latin typeface="Courier New" pitchFamily="49" charset="0"/>
              </a:rPr>
              <a:t> </a:t>
            </a:r>
            <a:r>
              <a:rPr lang="fr-FR" b="1" noProof="1" smtClean="0">
                <a:latin typeface="Courier New" pitchFamily="49" charset="0"/>
              </a:rPr>
              <a:t>new</a:t>
            </a:r>
            <a:r>
              <a:rPr lang="fr-FR" noProof="1" smtClean="0">
                <a:latin typeface="Courier New" pitchFamily="49" charset="0"/>
              </a:rPr>
              <a:t> Dog("Lips",6,"chicken")</a:t>
            </a:r>
          </a:p>
          <a:p>
            <a:pPr>
              <a:defRPr/>
            </a:pPr>
            <a:r>
              <a:rPr lang="fr-FR" noProof="1" smtClean="0">
                <a:latin typeface="Courier New" pitchFamily="49" charset="0"/>
              </a:rPr>
              <a:t>};</a:t>
            </a:r>
          </a:p>
          <a:p>
            <a:pPr>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defRPr/>
            </a:pPr>
            <a:r>
              <a:rPr lang="fr-FR" smtClean="0">
                <a:latin typeface="Courier New" pitchFamily="49" charset="0"/>
              </a:rPr>
              <a:t>             </a:t>
            </a:r>
            <a:r>
              <a:rPr lang="fr-FR" b="1" smtClean="0">
                <a:latin typeface="Courier New" pitchFamily="49" charset="0"/>
              </a:rPr>
              <a:t>g</a:t>
            </a:r>
            <a:r>
              <a:rPr lang="fr-FR" b="1" noProof="1" smtClean="0">
                <a:latin typeface="Courier New" pitchFamily="49" charset="0"/>
              </a:rPr>
              <a:t>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dog.FavoriteBone </a:t>
            </a:r>
            <a:r>
              <a:rPr lang="fr-FR" b="1" noProof="1" smtClean="0">
                <a:latin typeface="Courier New" pitchFamily="49" charset="0"/>
              </a:rPr>
              <a:t>into</a:t>
            </a:r>
            <a:r>
              <a:rPr lang="fr-FR" noProof="1" smtClean="0">
                <a:latin typeface="Courier New" pitchFamily="49" charset="0"/>
              </a:rPr>
              <a:t> boneGroup</a:t>
            </a:r>
          </a:p>
          <a:p>
            <a:pPr>
              <a:defRPr/>
            </a:pPr>
            <a:r>
              <a:rPr lang="fr-FR" smtClean="0">
                <a:latin typeface="Courier New" pitchFamily="49" charset="0"/>
              </a:rPr>
              <a:t>             </a:t>
            </a:r>
            <a:r>
              <a:rPr lang="fr-FR" b="1" noProof="1" smtClean="0">
                <a:latin typeface="Courier New" pitchFamily="49" charset="0"/>
              </a:rPr>
              <a:t>orderby</a:t>
            </a:r>
            <a:r>
              <a:rPr lang="fr-FR" noProof="1" smtClean="0">
                <a:latin typeface="Courier New" pitchFamily="49" charset="0"/>
              </a:rPr>
              <a:t> boneGroup.Key</a:t>
            </a:r>
          </a:p>
          <a:p>
            <a:pPr>
              <a:defRPr/>
            </a:pPr>
            <a:r>
              <a:rPr lang="fr-FR" b="1" noProof="1" smtClean="0">
                <a:latin typeface="Courier New" pitchFamily="49" charset="0"/>
              </a:rPr>
              <a:t>             select</a:t>
            </a:r>
            <a:r>
              <a:rPr lang="fr-FR" noProof="1" smtClean="0">
                <a:latin typeface="Courier New" pitchFamily="49" charset="0"/>
              </a:rPr>
              <a:t> boneGroup;</a:t>
            </a:r>
          </a:p>
          <a:p>
            <a:pPr>
              <a:defRPr/>
            </a:pPr>
            <a:endParaRPr lang="fr-FR" noProof="1" smtClean="0">
              <a:latin typeface="Courier New" pitchFamily="49" charset="0"/>
            </a:endParaRPr>
          </a:p>
          <a:p>
            <a:pPr>
              <a:defRPr/>
            </a:pPr>
            <a:endParaRPr lang="fr-FR" noProof="1" smtClean="0">
              <a:latin typeface="Courier New" pitchFamily="49" charset="0"/>
            </a:endParaRPr>
          </a:p>
          <a:p>
            <a:pPr>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var</a:t>
            </a:r>
            <a:r>
              <a:rPr lang="fr-FR" noProof="1" smtClean="0">
                <a:latin typeface="Courier New" pitchFamily="49" charset="0"/>
              </a:rPr>
              <a:t> grouping </a:t>
            </a:r>
            <a:r>
              <a:rPr lang="fr-FR" b="1" noProof="1" smtClean="0">
                <a:latin typeface="Courier New" pitchFamily="49" charset="0"/>
              </a:rPr>
              <a:t>in</a:t>
            </a:r>
            <a:r>
              <a:rPr lang="fr-FR" noProof="1" smtClean="0">
                <a:latin typeface="Courier New" pitchFamily="49" charset="0"/>
              </a:rPr>
              <a:t> result)</a:t>
            </a:r>
          </a:p>
          <a:p>
            <a:pPr>
              <a:defRPr/>
            </a:pPr>
            <a:r>
              <a:rPr lang="fr-FR" noProof="1" smtClean="0">
                <a:latin typeface="Courier New" pitchFamily="49" charset="0"/>
              </a:rPr>
              <a:t>   Show(grouping.Key + " " + grouping.Count());</a:t>
            </a:r>
          </a:p>
        </p:txBody>
      </p:sp>
      <p:sp>
        <p:nvSpPr>
          <p:cNvPr id="715781" name="Rectangle 5"/>
          <p:cNvSpPr>
            <a:spLocks noChangeArrowheads="1"/>
          </p:cNvSpPr>
          <p:nvPr/>
        </p:nvSpPr>
        <p:spPr bwMode="blackWhite">
          <a:xfrm>
            <a:off x="5824128" y="4955528"/>
            <a:ext cx="1974397" cy="954750"/>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smtClean="0">
                <a:latin typeface="Courier New" pitchFamily="49" charset="0"/>
              </a:rPr>
              <a:t>Beef 1</a:t>
            </a:r>
          </a:p>
          <a:p>
            <a:pPr>
              <a:defRPr/>
            </a:pPr>
            <a:r>
              <a:rPr lang="fr-FR" smtClean="0">
                <a:latin typeface="Courier New" pitchFamily="49" charset="0"/>
              </a:rPr>
              <a:t>Chicken 2   </a:t>
            </a:r>
          </a:p>
          <a:p>
            <a:pPr>
              <a:defRPr/>
            </a:pPr>
            <a:r>
              <a:rPr lang="fr-FR" smtClean="0">
                <a:latin typeface="Courier New" pitchFamily="49" charset="0"/>
              </a:rPr>
              <a:t>Lamb 1</a:t>
            </a:r>
          </a:p>
          <a:p>
            <a:pPr>
              <a:defRPr/>
            </a:pPr>
            <a:r>
              <a:rPr lang="fr-FR" smtClean="0">
                <a:latin typeface="Courier New" pitchFamily="49" charset="0"/>
              </a:rPr>
              <a:t>Turkey 2</a:t>
            </a:r>
            <a:endParaRPr lang="fr-FR" dirty="0">
              <a:latin typeface="Courier New" pitchFamily="49" charset="0"/>
            </a:endParaRPr>
          </a:p>
        </p:txBody>
      </p:sp>
      <p:sp>
        <p:nvSpPr>
          <p:cNvPr id="15366" name="Text Box 6"/>
          <p:cNvSpPr txBox="1">
            <a:spLocks noChangeArrowheads="1"/>
          </p:cNvSpPr>
          <p:nvPr/>
        </p:nvSpPr>
        <p:spPr bwMode="auto">
          <a:xfrm>
            <a:off x="8036650" y="5665001"/>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15367" name="Line 7"/>
          <p:cNvSpPr>
            <a:spLocks noChangeShapeType="1"/>
          </p:cNvSpPr>
          <p:nvPr/>
        </p:nvSpPr>
        <p:spPr bwMode="auto">
          <a:xfrm flipH="1" flipV="1">
            <a:off x="7145383" y="5577839"/>
            <a:ext cx="940526" cy="235132"/>
          </a:xfrm>
          <a:prstGeom prst="line">
            <a:avLst/>
          </a:prstGeom>
          <a:noFill/>
          <a:ln w="25400">
            <a:solidFill>
              <a:schemeClr val="accent2"/>
            </a:solidFill>
            <a:round/>
            <a:headEnd/>
            <a:tailEnd type="triangle" w="lg" len="lg"/>
          </a:ln>
        </p:spPr>
        <p:txBody>
          <a:bodyPr wrap="square">
            <a:spAutoFit/>
          </a:bodyPr>
          <a:lstStyle/>
          <a:p>
            <a:endParaRPr lang="fr-FR" dirty="0"/>
          </a:p>
        </p:txBody>
      </p:sp>
      <p:sp>
        <p:nvSpPr>
          <p:cNvPr id="13" name="AutoShape 22"/>
          <p:cNvSpPr>
            <a:spLocks noChangeArrowheads="1"/>
          </p:cNvSpPr>
          <p:nvPr/>
        </p:nvSpPr>
        <p:spPr bwMode="gray">
          <a:xfrm>
            <a:off x="4543744" y="4197639"/>
            <a:ext cx="3751844" cy="531115"/>
          </a:xfrm>
          <a:prstGeom prst="wedgeRectCallout">
            <a:avLst>
              <a:gd name="adj1" fmla="val -121463"/>
              <a:gd name="adj2" fmla="val 78528"/>
            </a:avLst>
          </a:prstGeom>
          <a:solidFill>
            <a:schemeClr val="hlink"/>
          </a:solidFill>
          <a:ln w="9525">
            <a:solidFill>
              <a:schemeClr val="tx1"/>
            </a:solidFill>
            <a:miter lim="800000"/>
            <a:headEnd/>
            <a:tailEnd/>
          </a:ln>
        </p:spPr>
        <p:txBody>
          <a:bodyPr/>
          <a:lstStyle/>
          <a:p>
            <a:r>
              <a:rPr lang="fr-FR" b="1" dirty="0" smtClean="0"/>
              <a:t>Il faut utiliser </a:t>
            </a:r>
            <a:r>
              <a:rPr lang="fr-FR" b="1" dirty="0" smtClean="0">
                <a:latin typeface="Courier New" pitchFamily="49" charset="0"/>
                <a:cs typeface="Courier New" pitchFamily="49" charset="0"/>
              </a:rPr>
              <a:t>var</a:t>
            </a:r>
            <a:r>
              <a:rPr lang="fr-FR" b="1" dirty="0" smtClean="0"/>
              <a:t> car le type de données de regroupement est inconnu</a:t>
            </a:r>
            <a:endParaRPr lang="fr-FR" b="1"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Regroupement anonyme</a:t>
            </a:r>
            <a:endParaRPr lang="fr-FR" dirty="0"/>
          </a:p>
        </p:txBody>
      </p:sp>
      <p:sp>
        <p:nvSpPr>
          <p:cNvPr id="3" name="Content Placeholder 2"/>
          <p:cNvSpPr>
            <a:spLocks noGrp="1"/>
          </p:cNvSpPr>
          <p:nvPr>
            <p:ph idx="1"/>
          </p:nvPr>
        </p:nvSpPr>
        <p:spPr>
          <a:xfrm>
            <a:off x="207390" y="1209170"/>
            <a:ext cx="8599488" cy="1954381"/>
          </a:xfrm>
        </p:spPr>
        <p:txBody>
          <a:bodyPr/>
          <a:lstStyle/>
          <a:p>
            <a:r>
              <a:rPr lang="fr-FR" sz="1600" dirty="0" smtClean="0"/>
              <a:t>Le groupe lui-même est </a:t>
            </a:r>
            <a:r>
              <a:rPr lang="fr-FR" sz="1600" dirty="0" err="1" smtClean="0">
                <a:latin typeface="Courier New" pitchFamily="49" charset="0"/>
                <a:cs typeface="Courier New" pitchFamily="49" charset="0"/>
              </a:rPr>
              <a:t>IEnumerable</a:t>
            </a:r>
            <a:r>
              <a:rPr lang="fr-FR" sz="1600" dirty="0" smtClean="0">
                <a:latin typeface="Courier New" pitchFamily="49" charset="0"/>
                <a:cs typeface="Courier New" pitchFamily="49" charset="0"/>
              </a:rPr>
              <a:t>&lt;…&gt;</a:t>
            </a:r>
            <a:r>
              <a:rPr lang="fr-FR" sz="1600" dirty="0" smtClean="0"/>
              <a:t>, on peut donc y faire des requêtes et y extraire des données, mais…</a:t>
            </a:r>
          </a:p>
          <a:p>
            <a:r>
              <a:rPr lang="fr-FR" sz="1600" dirty="0" smtClean="0"/>
              <a:t>Il est plus facile de créer un </a:t>
            </a:r>
            <a:r>
              <a:rPr lang="fr-FR" sz="1600" i="1" dirty="0" smtClean="0">
                <a:latin typeface="Century Schoolbook" pitchFamily="18" charset="0"/>
              </a:rPr>
              <a:t>regroupement anonyme</a:t>
            </a:r>
          </a:p>
          <a:p>
            <a:pPr lvl="1"/>
            <a:r>
              <a:rPr lang="fr-FR" sz="1600" dirty="0" smtClean="0"/>
              <a:t>Un nouveau type de données qui contient le regroupement de données directement </a:t>
            </a:r>
          </a:p>
          <a:p>
            <a:pPr marL="230188" lvl="1" indent="-230188">
              <a:spcBef>
                <a:spcPts val="1400"/>
              </a:spcBef>
              <a:buSzPct val="115000"/>
              <a:buFont typeface="Arial" charset="0"/>
              <a:buChar char="•"/>
            </a:pPr>
            <a:r>
              <a:rPr lang="fr-FR" sz="1600" b="1" dirty="0" smtClean="0">
                <a:ea typeface="+mn-ea"/>
                <a:cs typeface="+mn-cs"/>
              </a:rPr>
              <a:t>Par exemple, pour lister les chiens, regroupés en fonction </a:t>
            </a:r>
            <a:br>
              <a:rPr lang="fr-FR" sz="1600" b="1" dirty="0" smtClean="0">
                <a:ea typeface="+mn-ea"/>
                <a:cs typeface="+mn-cs"/>
              </a:rPr>
            </a:br>
            <a:r>
              <a:rPr lang="fr-FR" sz="1600" b="1" dirty="0" smtClean="0">
                <a:ea typeface="+mn-ea"/>
                <a:cs typeface="+mn-cs"/>
              </a:rPr>
              <a:t>de leur âge, utiliser : </a:t>
            </a:r>
          </a:p>
        </p:txBody>
      </p:sp>
      <p:sp>
        <p:nvSpPr>
          <p:cNvPr id="4" name="Rectangle 4"/>
          <p:cNvSpPr>
            <a:spLocks noChangeArrowheads="1"/>
          </p:cNvSpPr>
          <p:nvPr/>
        </p:nvSpPr>
        <p:spPr bwMode="gray">
          <a:xfrm>
            <a:off x="629708" y="3274887"/>
            <a:ext cx="6189103" cy="2893742"/>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wrap="square" lIns="92075" tIns="46038" rIns="92075" bIns="46038">
            <a:spAutoFit/>
          </a:bodyPr>
          <a:lstStyle/>
          <a:p>
            <a:pPr>
              <a:defRPr/>
            </a:pPr>
            <a:r>
              <a:rPr lang="fr-FR" b="1" noProof="1" smtClean="0">
                <a:latin typeface="Courier New" pitchFamily="49" charset="0"/>
              </a:rPr>
              <a:t>List&lt;Dog&gt; dogs ... As before ...</a:t>
            </a:r>
          </a:p>
          <a:p>
            <a:pPr>
              <a:defRPr/>
            </a:pPr>
            <a:endParaRPr lang="fr-FR" b="1" noProof="1" smtClean="0">
              <a:latin typeface="Courier New" pitchFamily="49" charset="0"/>
            </a:endParaRPr>
          </a:p>
          <a:p>
            <a:pPr>
              <a:defRPr/>
            </a:pPr>
            <a:r>
              <a:rPr lang="fr-FR" b="1" noProof="1" smtClean="0">
                <a:latin typeface="Courier New" pitchFamily="49" charset="0"/>
              </a:rPr>
              <a:t>var</a:t>
            </a:r>
            <a:r>
              <a:rPr lang="fr-FR" noProof="1" smtClean="0">
                <a:latin typeface="Courier New" pitchFamily="49" charset="0"/>
              </a:rPr>
              <a:t> result = </a:t>
            </a:r>
            <a:r>
              <a:rPr lang="fr-FR" b="1" noProof="1" smtClean="0">
                <a:latin typeface="Courier New" pitchFamily="49" charset="0"/>
              </a:rPr>
              <a:t>from</a:t>
            </a:r>
            <a:r>
              <a:rPr lang="fr-FR" noProof="1" smtClean="0">
                <a:latin typeface="Courier New" pitchFamily="49" charset="0"/>
              </a:rPr>
              <a:t> dog </a:t>
            </a:r>
            <a:r>
              <a:rPr lang="fr-FR" b="1" noProof="1" smtClean="0">
                <a:latin typeface="Courier New" pitchFamily="49" charset="0"/>
              </a:rPr>
              <a:t>in</a:t>
            </a:r>
            <a:r>
              <a:rPr lang="fr-FR" noProof="1" smtClean="0">
                <a:latin typeface="Courier New" pitchFamily="49" charset="0"/>
              </a:rPr>
              <a:t> dogs</a:t>
            </a:r>
          </a:p>
          <a:p>
            <a:pPr>
              <a:defRPr/>
            </a:pPr>
            <a:r>
              <a:rPr lang="fr-FR" noProof="1" smtClean="0">
                <a:latin typeface="Courier New" pitchFamily="49" charset="0"/>
              </a:rPr>
              <a:t>             </a:t>
            </a:r>
            <a:r>
              <a:rPr lang="fr-FR" b="1" noProof="1" smtClean="0">
                <a:latin typeface="Courier New" pitchFamily="49" charset="0"/>
              </a:rPr>
              <a:t>orderby</a:t>
            </a:r>
            <a:r>
              <a:rPr lang="fr-FR" noProof="1" smtClean="0">
                <a:latin typeface="Courier New" pitchFamily="49" charset="0"/>
              </a:rPr>
              <a:t> dog.Age</a:t>
            </a:r>
          </a:p>
          <a:p>
            <a:pPr>
              <a:defRPr/>
            </a:pPr>
            <a:r>
              <a:rPr lang="fr-FR" noProof="1" smtClean="0">
                <a:latin typeface="Courier New" pitchFamily="49" charset="0"/>
              </a:rPr>
              <a:t>             </a:t>
            </a:r>
            <a:r>
              <a:rPr lang="fr-FR" b="1" noProof="1" smtClean="0">
                <a:latin typeface="Courier New" pitchFamily="49" charset="0"/>
              </a:rPr>
              <a:t>group</a:t>
            </a:r>
            <a:r>
              <a:rPr lang="fr-FR" noProof="1" smtClean="0">
                <a:latin typeface="Courier New" pitchFamily="49" charset="0"/>
              </a:rPr>
              <a:t> dog </a:t>
            </a:r>
            <a:r>
              <a:rPr lang="fr-FR" b="1" noProof="1" smtClean="0">
                <a:latin typeface="Courier New" pitchFamily="49" charset="0"/>
              </a:rPr>
              <a:t>by</a:t>
            </a:r>
            <a:r>
              <a:rPr lang="fr-FR" noProof="1" smtClean="0">
                <a:latin typeface="Courier New" pitchFamily="49" charset="0"/>
              </a:rPr>
              <a:t> dog.Age </a:t>
            </a:r>
            <a:r>
              <a:rPr lang="fr-FR" b="1" noProof="1" smtClean="0">
                <a:latin typeface="Courier New" pitchFamily="49" charset="0"/>
              </a:rPr>
              <a:t>into</a:t>
            </a:r>
            <a:r>
              <a:rPr lang="fr-FR" noProof="1" smtClean="0">
                <a:latin typeface="Courier New" pitchFamily="49" charset="0"/>
              </a:rPr>
              <a:t> ageGroup</a:t>
            </a:r>
          </a:p>
          <a:p>
            <a:pPr>
              <a:defRPr/>
            </a:pPr>
            <a:r>
              <a:rPr lang="fr-FR" noProof="1" smtClean="0">
                <a:latin typeface="Courier New" pitchFamily="49" charset="0"/>
              </a:rPr>
              <a:t>             </a:t>
            </a:r>
            <a:r>
              <a:rPr lang="fr-FR" b="1" noProof="1" smtClean="0">
                <a:latin typeface="Courier New" pitchFamily="49" charset="0"/>
              </a:rPr>
              <a:t>select new</a:t>
            </a:r>
            <a:r>
              <a:rPr lang="fr-FR" noProof="1" smtClean="0">
                <a:latin typeface="Courier New" pitchFamily="49" charset="0"/>
              </a:rPr>
              <a:t> { ageGroup.Key, ageGroup };</a:t>
            </a:r>
          </a:p>
          <a:p>
            <a:pPr>
              <a:defRPr/>
            </a:pPr>
            <a:endParaRPr lang="fr-FR" noProof="1" smtClean="0">
              <a:latin typeface="Courier New" pitchFamily="49" charset="0"/>
            </a:endParaRPr>
          </a:p>
          <a:p>
            <a:pPr>
              <a:defRPr/>
            </a:pPr>
            <a:r>
              <a:rPr lang="fr-FR" b="1" noProof="1" smtClean="0">
                <a:latin typeface="Courier New" pitchFamily="49" charset="0"/>
              </a:rPr>
              <a:t>foreach</a:t>
            </a:r>
            <a:r>
              <a:rPr lang="fr-FR" noProof="1" smtClean="0">
                <a:latin typeface="Courier New" pitchFamily="49" charset="0"/>
              </a:rPr>
              <a:t> (</a:t>
            </a:r>
            <a:r>
              <a:rPr lang="fr-FR" b="1" noProof="1" smtClean="0">
                <a:latin typeface="Courier New" pitchFamily="49" charset="0"/>
              </a:rPr>
              <a:t>var</a:t>
            </a:r>
            <a:r>
              <a:rPr lang="fr-FR" noProof="1" smtClean="0">
                <a:latin typeface="Courier New" pitchFamily="49" charset="0"/>
              </a:rPr>
              <a:t> grouping </a:t>
            </a:r>
            <a:r>
              <a:rPr lang="fr-FR" b="1" noProof="1" smtClean="0">
                <a:latin typeface="Courier New" pitchFamily="49" charset="0"/>
              </a:rPr>
              <a:t>in</a:t>
            </a:r>
            <a:r>
              <a:rPr lang="fr-FR" noProof="1" smtClean="0">
                <a:latin typeface="Courier New" pitchFamily="49" charset="0"/>
              </a:rPr>
              <a:t> result)</a:t>
            </a:r>
          </a:p>
          <a:p>
            <a:pPr>
              <a:defRPr/>
            </a:pPr>
            <a:r>
              <a:rPr lang="fr-FR" noProof="1" smtClean="0">
                <a:latin typeface="Courier New" pitchFamily="49" charset="0"/>
              </a:rPr>
              <a:t>{</a:t>
            </a:r>
          </a:p>
          <a:p>
            <a:pPr>
              <a:defRPr/>
            </a:pPr>
            <a:r>
              <a:rPr lang="fr-FR" noProof="1" smtClean="0">
                <a:latin typeface="Courier New" pitchFamily="49" charset="0"/>
              </a:rPr>
              <a:t>    Show("Dogs aged " + grouping.Key);</a:t>
            </a:r>
          </a:p>
          <a:p>
            <a:pPr>
              <a:defRPr/>
            </a:pPr>
            <a:r>
              <a:rPr lang="fr-FR" noProof="1" smtClean="0">
                <a:latin typeface="Courier New" pitchFamily="49" charset="0"/>
              </a:rPr>
              <a:t>    </a:t>
            </a:r>
            <a:r>
              <a:rPr lang="fr-FR" b="1" noProof="1" smtClean="0">
                <a:latin typeface="Courier New" pitchFamily="49" charset="0"/>
              </a:rPr>
              <a:t>foreach</a:t>
            </a:r>
            <a:r>
              <a:rPr lang="fr-FR" noProof="1" smtClean="0">
                <a:latin typeface="Courier New" pitchFamily="49" charset="0"/>
              </a:rPr>
              <a:t> (Dog dog </a:t>
            </a:r>
            <a:r>
              <a:rPr lang="fr-FR" b="1" noProof="1" smtClean="0">
                <a:latin typeface="Courier New" pitchFamily="49" charset="0"/>
              </a:rPr>
              <a:t>in</a:t>
            </a:r>
            <a:r>
              <a:rPr lang="fr-FR" noProof="1" smtClean="0">
                <a:latin typeface="Courier New" pitchFamily="49" charset="0"/>
              </a:rPr>
              <a:t> grouping.ageGroup)</a:t>
            </a:r>
          </a:p>
          <a:p>
            <a:pPr>
              <a:defRPr/>
            </a:pPr>
            <a:r>
              <a:rPr lang="fr-FR" noProof="1" smtClean="0">
                <a:latin typeface="Courier New" pitchFamily="49" charset="0"/>
              </a:rPr>
              <a:t>        Show("  " + dog.Name);</a:t>
            </a:r>
          </a:p>
          <a:p>
            <a:pPr>
              <a:defRPr/>
            </a:pPr>
            <a:r>
              <a:rPr lang="fr-FR" noProof="1" smtClean="0">
                <a:latin typeface="Courier New" pitchFamily="49" charset="0"/>
              </a:rPr>
              <a:t>}</a:t>
            </a:r>
          </a:p>
        </p:txBody>
      </p:sp>
      <p:sp>
        <p:nvSpPr>
          <p:cNvPr id="5" name="Rectangle 5"/>
          <p:cNvSpPr>
            <a:spLocks noChangeArrowheads="1"/>
          </p:cNvSpPr>
          <p:nvPr/>
        </p:nvSpPr>
        <p:spPr bwMode="gray">
          <a:xfrm>
            <a:off x="7178825" y="2586505"/>
            <a:ext cx="1365250" cy="2247411"/>
          </a:xfrm>
          <a:prstGeom prst="rect">
            <a:avLst/>
          </a:prstGeom>
          <a:solidFill>
            <a:srgbClr val="FFFFCC"/>
          </a:solidFill>
          <a:ln w="12700">
            <a:solidFill>
              <a:schemeClr val="tx1"/>
            </a:solidFill>
            <a:miter lim="800000"/>
            <a:headEnd/>
            <a:tailEnd/>
          </a:ln>
          <a:effectLst>
            <a:outerShdw dist="35560" dir="2700000" algn="ctr" rotWithShape="0">
              <a:schemeClr val="tx1"/>
            </a:outerShdw>
          </a:effectLst>
        </p:spPr>
        <p:txBody>
          <a:bodyPr lIns="92075" tIns="46038" rIns="92075" bIns="46038">
            <a:spAutoFit/>
          </a:bodyPr>
          <a:lstStyle/>
          <a:p>
            <a:pPr>
              <a:defRPr/>
            </a:pPr>
            <a:r>
              <a:rPr lang="fr-FR" smtClean="0">
                <a:latin typeface="Courier New" pitchFamily="49" charset="0"/>
              </a:rPr>
              <a:t>Dogs aged 1</a:t>
            </a:r>
          </a:p>
          <a:p>
            <a:pPr>
              <a:defRPr/>
            </a:pPr>
            <a:r>
              <a:rPr lang="fr-FR" smtClean="0">
                <a:latin typeface="Courier New" pitchFamily="49" charset="0"/>
              </a:rPr>
              <a:t>  Milo</a:t>
            </a:r>
          </a:p>
          <a:p>
            <a:pPr>
              <a:defRPr/>
            </a:pPr>
            <a:r>
              <a:rPr lang="fr-FR" smtClean="0">
                <a:latin typeface="Courier New" pitchFamily="49" charset="0"/>
              </a:rPr>
              <a:t>  Goldie</a:t>
            </a:r>
          </a:p>
          <a:p>
            <a:pPr>
              <a:defRPr/>
            </a:pPr>
            <a:r>
              <a:rPr lang="fr-FR" smtClean="0">
                <a:latin typeface="Courier New" pitchFamily="49" charset="0"/>
              </a:rPr>
              <a:t>Dogs aged 2</a:t>
            </a:r>
          </a:p>
          <a:p>
            <a:pPr>
              <a:defRPr/>
            </a:pPr>
            <a:r>
              <a:rPr lang="fr-FR" smtClean="0">
                <a:latin typeface="Courier New" pitchFamily="49" charset="0"/>
              </a:rPr>
              <a:t>  Clyde</a:t>
            </a:r>
          </a:p>
          <a:p>
            <a:pPr>
              <a:defRPr/>
            </a:pPr>
            <a:r>
              <a:rPr lang="fr-FR" smtClean="0">
                <a:latin typeface="Courier New" pitchFamily="49" charset="0"/>
              </a:rPr>
              <a:t>  Rusty</a:t>
            </a:r>
          </a:p>
          <a:p>
            <a:pPr>
              <a:defRPr/>
            </a:pPr>
            <a:r>
              <a:rPr lang="fr-FR" smtClean="0">
                <a:latin typeface="Courier New" pitchFamily="49" charset="0"/>
              </a:rPr>
              <a:t>Dogs aged 5</a:t>
            </a:r>
          </a:p>
          <a:p>
            <a:pPr>
              <a:defRPr/>
            </a:pPr>
            <a:r>
              <a:rPr lang="fr-FR" smtClean="0">
                <a:latin typeface="Courier New" pitchFamily="49" charset="0"/>
              </a:rPr>
              <a:t>  Pan</a:t>
            </a:r>
          </a:p>
          <a:p>
            <a:pPr>
              <a:defRPr/>
            </a:pPr>
            <a:r>
              <a:rPr lang="fr-FR" smtClean="0">
                <a:latin typeface="Courier New" pitchFamily="49" charset="0"/>
              </a:rPr>
              <a:t>Dogs aged 6</a:t>
            </a:r>
          </a:p>
          <a:p>
            <a:pPr>
              <a:defRPr/>
            </a:pPr>
            <a:r>
              <a:rPr lang="fr-FR" smtClean="0">
                <a:latin typeface="Courier New" pitchFamily="49" charset="0"/>
              </a:rPr>
              <a:t>  Lips</a:t>
            </a:r>
            <a:endParaRPr lang="fr-FR" dirty="0">
              <a:latin typeface="Courier New" pitchFamily="49" charset="0"/>
            </a:endParaRPr>
          </a:p>
        </p:txBody>
      </p:sp>
      <p:sp>
        <p:nvSpPr>
          <p:cNvPr id="6" name="Text Box 6"/>
          <p:cNvSpPr txBox="1">
            <a:spLocks noChangeArrowheads="1"/>
          </p:cNvSpPr>
          <p:nvPr/>
        </p:nvSpPr>
        <p:spPr bwMode="gray">
          <a:xfrm>
            <a:off x="5726512" y="2839275"/>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dirty="0">
              <a:latin typeface="Lucida Sans" pitchFamily="34" charset="0"/>
            </a:endParaRPr>
          </a:p>
        </p:txBody>
      </p:sp>
      <p:sp>
        <p:nvSpPr>
          <p:cNvPr id="7" name="Line 7"/>
          <p:cNvSpPr>
            <a:spLocks noChangeShapeType="1"/>
          </p:cNvSpPr>
          <p:nvPr/>
        </p:nvSpPr>
        <p:spPr bwMode="gray">
          <a:xfrm>
            <a:off x="6664752" y="3035431"/>
            <a:ext cx="414778" cy="282804"/>
          </a:xfrm>
          <a:prstGeom prst="line">
            <a:avLst/>
          </a:prstGeom>
          <a:noFill/>
          <a:ln w="25400">
            <a:solidFill>
              <a:schemeClr val="accent2"/>
            </a:solidFill>
            <a:round/>
            <a:headEnd/>
            <a:tailEnd type="triangle" w="lg" len="lg"/>
          </a:ln>
        </p:spPr>
        <p:txBody>
          <a:bodyPr wrap="square">
            <a:spAutoFit/>
          </a:bodyPr>
          <a:lstStyle/>
          <a:p>
            <a:endParaRPr lang="fr-FR" dirty="0"/>
          </a:p>
        </p:txBody>
      </p:sp>
      <p:sp>
        <p:nvSpPr>
          <p:cNvPr id="8" name="AutoShape 22"/>
          <p:cNvSpPr>
            <a:spLocks noChangeArrowheads="1"/>
          </p:cNvSpPr>
          <p:nvPr/>
        </p:nvSpPr>
        <p:spPr bwMode="gray">
          <a:xfrm>
            <a:off x="6126479" y="5033664"/>
            <a:ext cx="2894973" cy="531115"/>
          </a:xfrm>
          <a:prstGeom prst="wedgeRectCallout">
            <a:avLst>
              <a:gd name="adj1" fmla="val -122158"/>
              <a:gd name="adj2" fmla="val -120566"/>
            </a:avLst>
          </a:prstGeom>
          <a:solidFill>
            <a:schemeClr val="hlink"/>
          </a:solidFill>
          <a:ln w="9525">
            <a:solidFill>
              <a:schemeClr val="tx1"/>
            </a:solidFill>
            <a:miter lim="800000"/>
            <a:headEnd/>
            <a:tailEnd/>
          </a:ln>
        </p:spPr>
        <p:txBody>
          <a:bodyPr/>
          <a:lstStyle/>
          <a:p>
            <a:r>
              <a:rPr lang="fr-FR" b="1" smtClean="0"/>
              <a:t>Le regroupement anonyme inclut la clé et les données</a:t>
            </a:r>
            <a:endParaRPr lang="fr-FR" b="1" dirty="0"/>
          </a:p>
        </p:txBody>
      </p:sp>
      <p:sp>
        <p:nvSpPr>
          <p:cNvPr id="9" name="AutoShape 22"/>
          <p:cNvSpPr>
            <a:spLocks noChangeArrowheads="1"/>
          </p:cNvSpPr>
          <p:nvPr/>
        </p:nvSpPr>
        <p:spPr bwMode="gray">
          <a:xfrm>
            <a:off x="5050970" y="5956774"/>
            <a:ext cx="3178630" cy="326462"/>
          </a:xfrm>
          <a:prstGeom prst="wedgeRectCallout">
            <a:avLst>
              <a:gd name="adj1" fmla="val -98688"/>
              <a:gd name="adj2" fmla="val -72309"/>
            </a:avLst>
          </a:prstGeom>
          <a:solidFill>
            <a:schemeClr val="hlink"/>
          </a:solidFill>
          <a:ln w="9525">
            <a:solidFill>
              <a:schemeClr val="tx1"/>
            </a:solidFill>
            <a:miter lim="800000"/>
            <a:headEnd/>
            <a:tailEnd/>
          </a:ln>
        </p:spPr>
        <p:txBody>
          <a:bodyPr/>
          <a:lstStyle/>
          <a:p>
            <a:r>
              <a:rPr lang="fr-FR" sz="1300" b="1" smtClean="0"/>
              <a:t>Permet le regroupement des données</a:t>
            </a:r>
            <a:endParaRPr lang="fr-FR" sz="1300" b="1"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r>
              <a:rPr lang="fr-FR" dirty="0" smtClean="0"/>
              <a:t>La clause </a:t>
            </a:r>
            <a:r>
              <a:rPr lang="fr-FR" noProof="0" dirty="0" err="1" smtClean="0">
                <a:latin typeface="Courier New" pitchFamily="49" charset="0"/>
              </a:rPr>
              <a:t>join</a:t>
            </a:r>
            <a:endParaRPr lang="fr-FR" noProof="0" dirty="0" smtClean="0"/>
          </a:p>
        </p:txBody>
      </p:sp>
      <p:sp>
        <p:nvSpPr>
          <p:cNvPr id="100355" name="Rectangle 3"/>
          <p:cNvSpPr>
            <a:spLocks noGrp="1" noChangeArrowheads="1"/>
          </p:cNvSpPr>
          <p:nvPr>
            <p:ph idx="1"/>
          </p:nvPr>
        </p:nvSpPr>
        <p:spPr/>
        <p:txBody>
          <a:bodyPr/>
          <a:lstStyle/>
          <a:p>
            <a:r>
              <a:rPr lang="fr-FR" sz="1800" noProof="0" dirty="0" smtClean="0"/>
              <a:t>Il est parfois nécessaire de joindre les données de deux sources dans un résultat unique</a:t>
            </a:r>
          </a:p>
          <a:p>
            <a:r>
              <a:rPr lang="fr-FR" sz="1800" noProof="0" dirty="0" smtClean="0"/>
              <a:t>Le mot-clé LINQ </a:t>
            </a:r>
            <a:r>
              <a:rPr lang="fr-FR" sz="1800" noProof="0" dirty="0" err="1" smtClean="0">
                <a:latin typeface="Courier New" pitchFamily="49" charset="0"/>
              </a:rPr>
              <a:t>join</a:t>
            </a:r>
            <a:r>
              <a:rPr lang="fr-FR" sz="1800" noProof="0" dirty="0" smtClean="0"/>
              <a:t> le permet</a:t>
            </a:r>
          </a:p>
          <a:p>
            <a:pPr lvl="1"/>
            <a:r>
              <a:rPr lang="fr-FR" sz="1800" noProof="0" dirty="0" smtClean="0">
                <a:latin typeface="+mj-lt"/>
              </a:rPr>
              <a:t>On peut faire des jointures internes, externes et de groupe</a:t>
            </a:r>
            <a:endParaRPr lang="fr-FR" sz="1800" noProof="0" dirty="0" smtClean="0"/>
          </a:p>
          <a:p>
            <a:r>
              <a:rPr lang="fr-FR" sz="1800" noProof="0" dirty="0" smtClean="0"/>
              <a:t>Une jointure peut porter sur plusieurs sources de données</a:t>
            </a:r>
          </a:p>
          <a:p>
            <a:pPr lvl="1"/>
            <a:r>
              <a:rPr lang="fr-FR" sz="1800" noProof="0" dirty="0" smtClean="0"/>
              <a:t>Par exemple, sur un document XML et une table de base de données SQL</a:t>
            </a:r>
          </a:p>
          <a:p>
            <a:r>
              <a:rPr lang="fr-FR" dirty="0" smtClean="0"/>
              <a:t>Le mot-clé </a:t>
            </a:r>
            <a:r>
              <a:rPr lang="fr-FR" sz="1800" noProof="0" dirty="0" smtClean="0">
                <a:latin typeface="Courier New" pitchFamily="49" charset="0"/>
              </a:rPr>
              <a:t>on</a:t>
            </a:r>
            <a:r>
              <a:rPr lang="fr-FR" sz="1800" noProof="0" dirty="0" smtClean="0"/>
              <a:t> indique la condition de la relation</a:t>
            </a:r>
          </a:p>
          <a:p>
            <a:r>
              <a:rPr lang="fr-FR" dirty="0" smtClean="0"/>
              <a:t>Le mot-clé </a:t>
            </a:r>
            <a:r>
              <a:rPr lang="fr-FR" sz="1800" noProof="0" dirty="0" err="1" smtClean="0">
                <a:latin typeface="Courier New" pitchFamily="49" charset="0"/>
              </a:rPr>
              <a:t>equals</a:t>
            </a:r>
            <a:r>
              <a:rPr lang="fr-FR" sz="1800" noProof="0" dirty="0" smtClean="0"/>
              <a:t> indique une équivalence logique dans la base</a:t>
            </a:r>
          </a:p>
          <a:p>
            <a:pPr lvl="1"/>
            <a:r>
              <a:rPr lang="fr-FR" sz="1800" noProof="0" dirty="0" smtClean="0"/>
              <a:t>Contrairement au </a:t>
            </a:r>
            <a:r>
              <a:rPr lang="fr-FR" dirty="0" smtClean="0">
                <a:latin typeface="Courier New" pitchFamily="49" charset="0"/>
                <a:cs typeface="Courier New" pitchFamily="49" charset="0"/>
              </a:rPr>
              <a:t>==</a:t>
            </a:r>
            <a:r>
              <a:rPr lang="fr-FR" sz="1800" noProof="0" dirty="0" smtClean="0"/>
              <a:t> de C# pour l’équivalence d’instance</a:t>
            </a:r>
          </a:p>
          <a:p>
            <a:pPr lvl="1"/>
            <a:r>
              <a:rPr lang="fr-FR" sz="1800" noProof="0" dirty="0" smtClean="0"/>
              <a:t>Seulement valide dans une clause </a:t>
            </a:r>
            <a:r>
              <a:rPr lang="fr-FR" sz="1800" noProof="0" dirty="0" err="1" smtClean="0">
                <a:latin typeface="Courier New" pitchFamily="49" charset="0"/>
              </a:rPr>
              <a:t>join</a:t>
            </a:r>
            <a:endParaRPr lang="fr-FR" sz="1800" noProof="0" dirty="0" smtClean="0"/>
          </a:p>
          <a:p>
            <a:r>
              <a:rPr lang="fr-FR" sz="1800" noProof="0" dirty="0" smtClean="0"/>
              <a:t>Notez que les jointures sont moins souvent nécessaires en C# qu’en SQL</a:t>
            </a:r>
          </a:p>
          <a:p>
            <a:pPr lvl="1"/>
            <a:r>
              <a:rPr lang="fr-FR" sz="1800" noProof="0" dirty="0" smtClean="0"/>
              <a:t>Les relations sont plutôt gérées par des références OO</a:t>
            </a:r>
          </a:p>
        </p:txBody>
      </p:sp>
      <p:sp>
        <p:nvSpPr>
          <p:cNvPr id="4" name="Rectangle 3"/>
          <p:cNvSpPr/>
          <p:nvPr/>
        </p:nvSpPr>
        <p:spPr>
          <a:xfrm>
            <a:off x="234287" y="6218337"/>
            <a:ext cx="1980029" cy="307777"/>
          </a:xfrm>
          <a:prstGeom prst="rect">
            <a:avLst/>
          </a:prstGeom>
        </p:spPr>
        <p:txBody>
          <a:bodyPr wrap="none">
            <a:spAutoFit/>
          </a:bodyPr>
          <a:lstStyle/>
          <a:p>
            <a:r>
              <a:rPr lang="en-US" dirty="0" smtClean="0"/>
              <a:t>OO = Object-Oriented </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fr-FR" noProof="0" dirty="0" smtClean="0"/>
              <a:t>Jointure interne</a:t>
            </a:r>
          </a:p>
        </p:txBody>
      </p:sp>
      <p:sp>
        <p:nvSpPr>
          <p:cNvPr id="102403" name="Rectangle 3"/>
          <p:cNvSpPr>
            <a:spLocks noGrp="1" noChangeArrowheads="1"/>
          </p:cNvSpPr>
          <p:nvPr>
            <p:ph idx="1"/>
          </p:nvPr>
        </p:nvSpPr>
        <p:spPr>
          <a:xfrm>
            <a:off x="279400" y="1312863"/>
            <a:ext cx="8599488" cy="1251625"/>
          </a:xfrm>
        </p:spPr>
        <p:txBody>
          <a:bodyPr/>
          <a:lstStyle/>
          <a:p>
            <a:r>
              <a:rPr lang="fr-FR" sz="1800" noProof="0" dirty="0" smtClean="0"/>
              <a:t>Obtenir la liste des sociétés ayant des employés s’appelant « Smith » ainsi que la liste des employés </a:t>
            </a:r>
            <a:r>
              <a:rPr lang="fr-FR" dirty="0" smtClean="0"/>
              <a:t>« Smith »</a:t>
            </a:r>
            <a:endParaRPr lang="fr-FR" sz="1800" noProof="0" dirty="0" smtClean="0"/>
          </a:p>
          <a:p>
            <a:pPr lvl="1"/>
            <a:r>
              <a:rPr lang="fr-FR" sz="1800" noProof="0" dirty="0" smtClean="0"/>
              <a:t>Il s’agit d’un exemple de jointure interne</a:t>
            </a:r>
          </a:p>
          <a:p>
            <a:pPr lvl="1"/>
            <a:r>
              <a:rPr lang="fr-FR" sz="1800" noProof="0" dirty="0" smtClean="0"/>
              <a:t>Des informations provenant des deux sources de données sont </a:t>
            </a:r>
            <a:r>
              <a:rPr lang="fr-FR" dirty="0" smtClean="0"/>
              <a:t>nécessaires</a:t>
            </a:r>
            <a:endParaRPr lang="fr-FR" sz="1800" noProof="0" dirty="0" smtClean="0"/>
          </a:p>
        </p:txBody>
      </p:sp>
      <p:sp>
        <p:nvSpPr>
          <p:cNvPr id="102404" name="Rectangle 4"/>
          <p:cNvSpPr>
            <a:spLocks noChangeArrowheads="1"/>
          </p:cNvSpPr>
          <p:nvPr/>
        </p:nvSpPr>
        <p:spPr bwMode="gray">
          <a:xfrm>
            <a:off x="654050" y="3625911"/>
            <a:ext cx="7999413"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class</a:t>
            </a:r>
            <a:r>
              <a:rPr lang="en-US" sz="1600" dirty="0">
                <a:solidFill>
                  <a:srgbClr val="000080"/>
                </a:solidFill>
                <a:latin typeface="Courier New" pitchFamily="49" charset="0"/>
              </a:rPr>
              <a:t> Staff {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CompCode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Name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 </a:t>
            </a:r>
            <a:r>
              <a:rPr lang="en-US" sz="1600" dirty="0"/>
              <a:t>}</a:t>
            </a:r>
          </a:p>
        </p:txBody>
      </p:sp>
      <p:sp>
        <p:nvSpPr>
          <p:cNvPr id="102405" name="Rectangle 5"/>
          <p:cNvSpPr>
            <a:spLocks noChangeArrowheads="1"/>
          </p:cNvSpPr>
          <p:nvPr/>
        </p:nvSpPr>
        <p:spPr bwMode="gray">
          <a:xfrm>
            <a:off x="638175" y="2924236"/>
            <a:ext cx="7999413"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class</a:t>
            </a:r>
            <a:r>
              <a:rPr lang="en-US" sz="1600" dirty="0">
                <a:solidFill>
                  <a:srgbClr val="000080"/>
                </a:solidFill>
                <a:latin typeface="Courier New" pitchFamily="49" charset="0"/>
              </a:rPr>
              <a:t> Company {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Code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public string</a:t>
            </a:r>
            <a:r>
              <a:rPr lang="en-US" sz="1600" dirty="0">
                <a:solidFill>
                  <a:srgbClr val="000080"/>
                </a:solidFill>
                <a:latin typeface="Courier New" pitchFamily="49" charset="0"/>
              </a:rPr>
              <a:t> Name { </a:t>
            </a:r>
            <a:r>
              <a:rPr lang="en-US" sz="1600" b="1" dirty="0">
                <a:solidFill>
                  <a:srgbClr val="000080"/>
                </a:solidFill>
                <a:latin typeface="Courier New" pitchFamily="49" charset="0"/>
              </a:rPr>
              <a:t>get</a:t>
            </a:r>
            <a:r>
              <a:rPr lang="en-US" sz="1600" dirty="0">
                <a:solidFill>
                  <a:srgbClr val="000080"/>
                </a:solidFill>
                <a:latin typeface="Courier New" pitchFamily="49" charset="0"/>
              </a:rPr>
              <a:t>; </a:t>
            </a:r>
            <a:r>
              <a:rPr lang="en-US" sz="1600" b="1" dirty="0">
                <a:solidFill>
                  <a:srgbClr val="000080"/>
                </a:solidFill>
                <a:latin typeface="Courier New" pitchFamily="49" charset="0"/>
              </a:rPr>
              <a:t>set</a:t>
            </a:r>
            <a:r>
              <a:rPr lang="en-US" sz="1600" dirty="0">
                <a:solidFill>
                  <a:srgbClr val="000080"/>
                </a:solidFill>
                <a:latin typeface="Courier New" pitchFamily="49" charset="0"/>
              </a:rPr>
              <a:t>; } </a:t>
            </a:r>
            <a:r>
              <a:rPr lang="en-US" sz="1600" dirty="0"/>
              <a:t>}</a:t>
            </a:r>
          </a:p>
        </p:txBody>
      </p:sp>
      <p:sp>
        <p:nvSpPr>
          <p:cNvPr id="102406" name="Rectangle 6"/>
          <p:cNvSpPr>
            <a:spLocks noChangeArrowheads="1"/>
          </p:cNvSpPr>
          <p:nvPr/>
        </p:nvSpPr>
        <p:spPr bwMode="gray">
          <a:xfrm>
            <a:off x="657543" y="4313298"/>
            <a:ext cx="7999412" cy="1649413"/>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600" dirty="0">
                <a:solidFill>
                  <a:srgbClr val="000080"/>
                </a:solidFill>
                <a:latin typeface="Courier New" pitchFamily="49" charset="0"/>
              </a:rPr>
              <a:t>List&lt;Company&gt; comps = </a:t>
            </a:r>
            <a:r>
              <a:rPr lang="en-US" sz="1600" i="1" dirty="0">
                <a:solidFill>
                  <a:srgbClr val="000080"/>
                </a:solidFill>
                <a:latin typeface="Courier New" pitchFamily="49" charset="0"/>
              </a:rPr>
              <a:t>... Load all the companies ...</a:t>
            </a:r>
          </a:p>
          <a:p>
            <a:pPr>
              <a:lnSpc>
                <a:spcPct val="90000"/>
              </a:lnSpc>
            </a:pPr>
            <a:r>
              <a:rPr lang="en-US" sz="1600" dirty="0">
                <a:solidFill>
                  <a:srgbClr val="000080"/>
                </a:solidFill>
                <a:latin typeface="Courier New" pitchFamily="49" charset="0"/>
              </a:rPr>
              <a:t>List&lt;Staff&gt; staff = ... </a:t>
            </a:r>
            <a:r>
              <a:rPr lang="en-US" sz="1600" i="1" dirty="0">
                <a:solidFill>
                  <a:srgbClr val="000080"/>
                </a:solidFill>
                <a:latin typeface="Courier New" pitchFamily="49" charset="0"/>
              </a:rPr>
              <a:t>Load all the staff ...</a:t>
            </a:r>
          </a:p>
          <a:p>
            <a:pPr>
              <a:lnSpc>
                <a:spcPct val="90000"/>
              </a:lnSpc>
            </a:pPr>
            <a:r>
              <a:rPr lang="en-US" sz="1600" b="1" dirty="0">
                <a:solidFill>
                  <a:srgbClr val="000080"/>
                </a:solidFill>
                <a:latin typeface="Courier New" pitchFamily="49" charset="0"/>
              </a:rPr>
              <a:t>var</a:t>
            </a:r>
            <a:r>
              <a:rPr lang="en-US" sz="1600" dirty="0">
                <a:solidFill>
                  <a:srgbClr val="000080"/>
                </a:solidFill>
                <a:latin typeface="Courier New" pitchFamily="49" charset="0"/>
              </a:rPr>
              <a:t> smiths = </a:t>
            </a:r>
            <a:r>
              <a:rPr lang="en-US" sz="1600" b="1" dirty="0">
                <a:solidFill>
                  <a:srgbClr val="000080"/>
                </a:solidFill>
                <a:latin typeface="Courier New" pitchFamily="49" charset="0"/>
              </a:rPr>
              <a:t>from</a:t>
            </a:r>
            <a:r>
              <a:rPr lang="en-US" sz="1600" dirty="0">
                <a:solidFill>
                  <a:srgbClr val="000080"/>
                </a:solidFill>
                <a:latin typeface="Courier New" pitchFamily="49" charset="0"/>
              </a:rPr>
              <a:t> s </a:t>
            </a:r>
            <a:r>
              <a:rPr lang="en-US" sz="1600" b="1" dirty="0">
                <a:solidFill>
                  <a:srgbClr val="000080"/>
                </a:solidFill>
                <a:latin typeface="Courier New" pitchFamily="49" charset="0"/>
              </a:rPr>
              <a:t>in</a:t>
            </a:r>
            <a:r>
              <a:rPr lang="en-US" sz="1600" dirty="0">
                <a:solidFill>
                  <a:srgbClr val="000080"/>
                </a:solidFill>
                <a:latin typeface="Courier New" pitchFamily="49" charset="0"/>
              </a:rPr>
              <a:t> staff </a:t>
            </a:r>
            <a:r>
              <a:rPr lang="en-US" sz="1600" b="1" dirty="0">
                <a:solidFill>
                  <a:srgbClr val="000080"/>
                </a:solidFill>
                <a:latin typeface="Courier New" pitchFamily="49" charset="0"/>
              </a:rPr>
              <a:t>where</a:t>
            </a:r>
            <a:r>
              <a:rPr lang="en-US" sz="1600" dirty="0">
                <a:solidFill>
                  <a:srgbClr val="000080"/>
                </a:solidFill>
                <a:latin typeface="Courier New" pitchFamily="49" charset="0"/>
              </a:rPr>
              <a:t> </a:t>
            </a:r>
            <a:r>
              <a:rPr lang="en-US" sz="1600" dirty="0" err="1" smtClean="0">
                <a:solidFill>
                  <a:srgbClr val="000080"/>
                </a:solidFill>
                <a:latin typeface="Courier New" pitchFamily="49" charset="0"/>
              </a:rPr>
              <a:t>s.Name.EndsWith</a:t>
            </a:r>
            <a:r>
              <a:rPr lang="en-US" sz="1600" dirty="0" smtClean="0">
                <a:solidFill>
                  <a:srgbClr val="000080"/>
                </a:solidFill>
                <a:latin typeface="Courier New" pitchFamily="49" charset="0"/>
              </a:rPr>
              <a:t>("</a:t>
            </a:r>
            <a:r>
              <a:rPr lang="en-US" sz="1600" dirty="0">
                <a:solidFill>
                  <a:srgbClr val="000080"/>
                </a:solidFill>
                <a:latin typeface="Courier New" pitchFamily="49" charset="0"/>
              </a:rPr>
              <a:t>Smith")</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join</a:t>
            </a:r>
            <a:r>
              <a:rPr lang="en-US" sz="1600" dirty="0">
                <a:solidFill>
                  <a:srgbClr val="000080"/>
                </a:solidFill>
                <a:latin typeface="Courier New" pitchFamily="49" charset="0"/>
              </a:rPr>
              <a:t> c </a:t>
            </a:r>
            <a:r>
              <a:rPr lang="en-US" sz="1600" b="1" dirty="0">
                <a:solidFill>
                  <a:srgbClr val="000080"/>
                </a:solidFill>
                <a:latin typeface="Courier New" pitchFamily="49" charset="0"/>
              </a:rPr>
              <a:t>in</a:t>
            </a:r>
            <a:r>
              <a:rPr lang="en-US" sz="1600" dirty="0">
                <a:solidFill>
                  <a:srgbClr val="000080"/>
                </a:solidFill>
                <a:latin typeface="Courier New" pitchFamily="49" charset="0"/>
              </a:rPr>
              <a:t> comps </a:t>
            </a:r>
            <a:r>
              <a:rPr lang="en-US" sz="1600" b="1" dirty="0">
                <a:solidFill>
                  <a:srgbClr val="000080"/>
                </a:solidFill>
                <a:latin typeface="Courier New" pitchFamily="49" charset="0"/>
              </a:rPr>
              <a:t>on</a:t>
            </a:r>
            <a:r>
              <a:rPr lang="en-US" sz="1600" dirty="0">
                <a:solidFill>
                  <a:srgbClr val="000080"/>
                </a:solidFill>
                <a:latin typeface="Courier New" pitchFamily="49" charset="0"/>
              </a:rPr>
              <a:t> s.CompCode </a:t>
            </a:r>
            <a:r>
              <a:rPr lang="en-US" sz="1600" b="1" dirty="0">
                <a:solidFill>
                  <a:srgbClr val="000080"/>
                </a:solidFill>
                <a:latin typeface="Courier New" pitchFamily="49" charset="0"/>
              </a:rPr>
              <a:t>equals</a:t>
            </a:r>
            <a:r>
              <a:rPr lang="en-US" sz="1600" dirty="0">
                <a:solidFill>
                  <a:srgbClr val="000080"/>
                </a:solidFill>
                <a:latin typeface="Courier New" pitchFamily="49" charset="0"/>
              </a:rPr>
              <a:t> c.Code</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orderby</a:t>
            </a:r>
            <a:r>
              <a:rPr lang="en-US" sz="1600" dirty="0">
                <a:solidFill>
                  <a:srgbClr val="000080"/>
                </a:solidFill>
                <a:latin typeface="Courier New" pitchFamily="49" charset="0"/>
              </a:rPr>
              <a:t> c.Name, s.Name</a:t>
            </a:r>
          </a:p>
          <a:p>
            <a:pPr>
              <a:lnSpc>
                <a:spcPct val="90000"/>
              </a:lnSpc>
            </a:pPr>
            <a:r>
              <a:rPr lang="en-US" sz="1600" dirty="0">
                <a:solidFill>
                  <a:srgbClr val="000080"/>
                </a:solidFill>
                <a:latin typeface="Courier New" pitchFamily="49" charset="0"/>
              </a:rPr>
              <a:t>             </a:t>
            </a:r>
            <a:r>
              <a:rPr lang="en-US" sz="1600" b="1" dirty="0">
                <a:solidFill>
                  <a:srgbClr val="000080"/>
                </a:solidFill>
                <a:latin typeface="Courier New" pitchFamily="49" charset="0"/>
              </a:rPr>
              <a:t>select</a:t>
            </a:r>
            <a:r>
              <a:rPr lang="en-US" sz="1600" dirty="0">
                <a:solidFill>
                  <a:srgbClr val="000080"/>
                </a:solidFill>
                <a:latin typeface="Courier New" pitchFamily="49" charset="0"/>
              </a:rPr>
              <a:t> </a:t>
            </a:r>
            <a:r>
              <a:rPr lang="en-US" sz="1600" dirty="0" smtClean="0">
                <a:solidFill>
                  <a:srgbClr val="000080"/>
                </a:solidFill>
                <a:latin typeface="Courier New" pitchFamily="49" charset="0"/>
              </a:rPr>
              <a:t>c.Name </a:t>
            </a:r>
            <a:r>
              <a:rPr lang="en-US" sz="1600" dirty="0">
                <a:solidFill>
                  <a:srgbClr val="000080"/>
                </a:solidFill>
                <a:latin typeface="Courier New" pitchFamily="49" charset="0"/>
              </a:rPr>
              <a:t>+ " " + </a:t>
            </a:r>
            <a:r>
              <a:rPr lang="en-US" sz="1600" dirty="0" smtClean="0">
                <a:solidFill>
                  <a:srgbClr val="000080"/>
                </a:solidFill>
                <a:latin typeface="Courier New" pitchFamily="49" charset="0"/>
              </a:rPr>
              <a:t>s.Name</a:t>
            </a:r>
            <a:r>
              <a:rPr lang="en-US" sz="1600" dirty="0">
                <a:solidFill>
                  <a:srgbClr val="000080"/>
                </a:solidFill>
                <a:latin typeface="Courier New" pitchFamily="49" charset="0"/>
              </a:rPr>
              <a:t>;</a:t>
            </a:r>
          </a:p>
          <a:p>
            <a:pPr>
              <a:lnSpc>
                <a:spcPct val="90000"/>
              </a:lnSpc>
            </a:pPr>
            <a:r>
              <a:rPr lang="en-US" sz="1600" b="1" dirty="0">
                <a:solidFill>
                  <a:srgbClr val="000080"/>
                </a:solidFill>
                <a:latin typeface="Courier New" pitchFamily="49" charset="0"/>
              </a:rPr>
              <a:t>foreach</a:t>
            </a:r>
            <a:r>
              <a:rPr lang="en-US" sz="1600" dirty="0">
                <a:solidFill>
                  <a:srgbClr val="000080"/>
                </a:solidFill>
                <a:latin typeface="Courier New" pitchFamily="49" charset="0"/>
              </a:rPr>
              <a:t> (</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x </a:t>
            </a:r>
            <a:r>
              <a:rPr lang="en-US" sz="1600" b="1" dirty="0">
                <a:solidFill>
                  <a:srgbClr val="000080"/>
                </a:solidFill>
                <a:latin typeface="Courier New" pitchFamily="49" charset="0"/>
              </a:rPr>
              <a:t>in</a:t>
            </a:r>
            <a:r>
              <a:rPr lang="en-US" sz="1600" dirty="0">
                <a:solidFill>
                  <a:srgbClr val="000080"/>
                </a:solidFill>
                <a:latin typeface="Courier New" pitchFamily="49" charset="0"/>
              </a:rPr>
              <a:t> smiths) Show(x);</a:t>
            </a:r>
            <a:endParaRPr lang="en-US" sz="1600"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a:ln/>
        </p:spPr>
        <p:txBody>
          <a:bodyPr/>
          <a:lstStyle/>
          <a:p>
            <a:r>
              <a:rPr lang="fr-FR" dirty="0" smtClean="0"/>
              <a:t>Types anonymes</a:t>
            </a:r>
            <a:endParaRPr lang="fr-FR" noProof="0" dirty="0" smtClean="0"/>
          </a:p>
        </p:txBody>
      </p:sp>
      <p:sp>
        <p:nvSpPr>
          <p:cNvPr id="104451" name="Rectangle 3"/>
          <p:cNvSpPr>
            <a:spLocks noGrp="1" noChangeArrowheads="1"/>
          </p:cNvSpPr>
          <p:nvPr>
            <p:ph idx="1"/>
          </p:nvPr>
        </p:nvSpPr>
        <p:spPr>
          <a:xfrm>
            <a:off x="269973" y="1077190"/>
            <a:ext cx="8599488" cy="5468164"/>
          </a:xfrm>
        </p:spPr>
        <p:txBody>
          <a:bodyPr/>
          <a:lstStyle/>
          <a:p>
            <a:r>
              <a:rPr lang="fr-FR" dirty="0" smtClean="0"/>
              <a:t>La clause select ne peut renvoyer qu’un seul élément</a:t>
            </a:r>
            <a:endParaRPr lang="fr-FR" sz="1800" noProof="0" dirty="0" smtClean="0"/>
          </a:p>
          <a:p>
            <a:pPr lvl="1"/>
            <a:r>
              <a:rPr lang="fr-FR" dirty="0" smtClean="0"/>
              <a:t>Peut être une expression</a:t>
            </a:r>
            <a:endParaRPr lang="fr-FR" sz="1800" noProof="0" dirty="0" smtClean="0"/>
          </a:p>
          <a:p>
            <a:r>
              <a:rPr lang="fr-FR" sz="1800" noProof="0" dirty="0" smtClean="0"/>
              <a:t>Un </a:t>
            </a:r>
            <a:r>
              <a:rPr lang="fr-FR" i="1" dirty="0" smtClean="0">
                <a:latin typeface="Century Schoolbook" pitchFamily="18" charset="0"/>
              </a:rPr>
              <a:t>type anonyme</a:t>
            </a:r>
            <a:r>
              <a:rPr lang="fr-FR" dirty="0" smtClean="0"/>
              <a:t> permet le typage dynamique à la volée</a:t>
            </a:r>
            <a:endParaRPr lang="fr-FR" sz="1800" noProof="0" dirty="0" smtClean="0"/>
          </a:p>
          <a:p>
            <a:pPr lvl="1"/>
            <a:r>
              <a:rPr lang="fr-FR" dirty="0" smtClean="0"/>
              <a:t>Contrairement au regroupement anonyme, les types anonymes ont des noms de propriétés </a:t>
            </a:r>
          </a:p>
          <a:p>
            <a:pPr lvl="1"/>
            <a:r>
              <a:rPr lang="fr-FR" dirty="0" smtClean="0"/>
              <a:t>Les propriétés de la classe sont définies de façon implicite</a:t>
            </a:r>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pPr lvl="1"/>
            <a:endParaRPr lang="fr-FR" sz="1800" noProof="0" dirty="0" smtClean="0"/>
          </a:p>
          <a:p>
            <a:pPr lvl="1"/>
            <a:endParaRPr lang="fr-FR" noProof="0" dirty="0" smtClean="0"/>
          </a:p>
          <a:p>
            <a:r>
              <a:rPr lang="fr-FR" dirty="0" smtClean="0"/>
              <a:t>Dans l’application, sélectionnez </a:t>
            </a:r>
            <a:r>
              <a:rPr lang="fr-FR" dirty="0" err="1" smtClean="0"/>
              <a:t>DoNow</a:t>
            </a:r>
            <a:r>
              <a:rPr lang="fr-FR" dirty="0" smtClean="0"/>
              <a:t> | </a:t>
            </a:r>
            <a:r>
              <a:rPr lang="fr-FR" dirty="0" err="1" smtClean="0"/>
              <a:t>Inner</a:t>
            </a:r>
            <a:r>
              <a:rPr lang="fr-FR" dirty="0" smtClean="0"/>
              <a:t> </a:t>
            </a:r>
            <a:r>
              <a:rPr lang="fr-FR" dirty="0" err="1" smtClean="0"/>
              <a:t>Join</a:t>
            </a:r>
            <a:r>
              <a:rPr lang="fr-FR" dirty="0" smtClean="0"/>
              <a:t> </a:t>
            </a:r>
            <a:r>
              <a:rPr lang="fr-FR" dirty="0" err="1" smtClean="0"/>
              <a:t>Using</a:t>
            </a:r>
            <a:r>
              <a:rPr lang="fr-FR" dirty="0" smtClean="0"/>
              <a:t> </a:t>
            </a:r>
            <a:r>
              <a:rPr lang="fr-FR" dirty="0" err="1" smtClean="0"/>
              <a:t>Anonymous</a:t>
            </a:r>
            <a:r>
              <a:rPr lang="fr-FR" dirty="0" smtClean="0"/>
              <a:t> Type </a:t>
            </a:r>
            <a:endParaRPr lang="fr-FR" noProof="0" dirty="0" smtClean="0"/>
          </a:p>
        </p:txBody>
      </p:sp>
      <p:sp>
        <p:nvSpPr>
          <p:cNvPr id="104452" name="Rectangle 4"/>
          <p:cNvSpPr>
            <a:spLocks noChangeArrowheads="1"/>
          </p:cNvSpPr>
          <p:nvPr/>
        </p:nvSpPr>
        <p:spPr bwMode="gray">
          <a:xfrm>
            <a:off x="604838" y="3191139"/>
            <a:ext cx="8143875" cy="23114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i="1" smtClean="0">
                <a:solidFill>
                  <a:srgbClr val="000080"/>
                </a:solidFill>
                <a:latin typeface="Courier New" pitchFamily="49" charset="0"/>
              </a:rPr>
              <a:t>... Load all data ...</a:t>
            </a:r>
          </a:p>
          <a:p>
            <a:pPr>
              <a:lnSpc>
                <a:spcPct val="90000"/>
              </a:lnSpc>
            </a:pPr>
            <a:r>
              <a:rPr lang="fr-FR" sz="1600" b="1" smtClean="0">
                <a:solidFill>
                  <a:srgbClr val="000080"/>
                </a:solidFill>
                <a:latin typeface="Courier New" pitchFamily="49" charset="0"/>
              </a:rPr>
              <a:t>var</a:t>
            </a:r>
            <a:r>
              <a:rPr lang="fr-FR" sz="1600" smtClean="0">
                <a:solidFill>
                  <a:srgbClr val="000080"/>
                </a:solidFill>
                <a:latin typeface="Courier New" pitchFamily="49" charset="0"/>
              </a:rPr>
              <a:t> smiths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s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staff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s.Name.EndsWith("Smith")</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join</a:t>
            </a:r>
            <a:r>
              <a:rPr lang="fr-FR" sz="1600" smtClean="0">
                <a:solidFill>
                  <a:srgbClr val="000080"/>
                </a:solidFill>
                <a:latin typeface="Courier New" pitchFamily="49" charset="0"/>
              </a:rPr>
              <a:t> c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comps </a:t>
            </a:r>
            <a:r>
              <a:rPr lang="fr-FR" sz="1600" b="1" smtClean="0">
                <a:solidFill>
                  <a:srgbClr val="000080"/>
                </a:solidFill>
                <a:latin typeface="Courier New" pitchFamily="49" charset="0"/>
              </a:rPr>
              <a:t>on</a:t>
            </a:r>
            <a:r>
              <a:rPr lang="fr-FR" sz="1600" smtClean="0">
                <a:solidFill>
                  <a:srgbClr val="000080"/>
                </a:solidFill>
                <a:latin typeface="Courier New" pitchFamily="49" charset="0"/>
              </a:rPr>
              <a:t> s.CompCode </a:t>
            </a:r>
            <a:r>
              <a:rPr lang="fr-FR" sz="1600" b="1" smtClean="0">
                <a:solidFill>
                  <a:srgbClr val="000080"/>
                </a:solidFill>
                <a:latin typeface="Courier New" pitchFamily="49" charset="0"/>
              </a:rPr>
              <a:t>equals</a:t>
            </a:r>
            <a:r>
              <a:rPr lang="fr-FR" sz="1600" smtClean="0">
                <a:solidFill>
                  <a:srgbClr val="000080"/>
                </a:solidFill>
                <a:latin typeface="Courier New" pitchFamily="49" charset="0"/>
              </a:rPr>
              <a:t> c.Code</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orderby</a:t>
            </a:r>
            <a:r>
              <a:rPr lang="fr-FR" sz="1600" smtClean="0">
                <a:solidFill>
                  <a:srgbClr val="000080"/>
                </a:solidFill>
                <a:latin typeface="Courier New" pitchFamily="49" charset="0"/>
              </a:rPr>
              <a:t> c.Name, s.Name</a:t>
            </a:r>
          </a:p>
          <a:p>
            <a:pPr>
              <a:lnSpc>
                <a:spcPct val="90000"/>
              </a:lnSpc>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select new</a:t>
            </a:r>
            <a:r>
              <a:rPr lang="fr-FR" sz="1600" smtClean="0">
                <a:solidFill>
                  <a:srgbClr val="000080"/>
                </a:solidFill>
                <a:latin typeface="Courier New" pitchFamily="49" charset="0"/>
              </a:rPr>
              <a:t> {Employee = s.Name, Company = c.Name};</a:t>
            </a:r>
          </a:p>
          <a:p>
            <a:pPr>
              <a:lnSpc>
                <a:spcPct val="90000"/>
              </a:lnSpc>
            </a:pPr>
            <a:endParaRPr lang="fr-FR" sz="1600" smtClean="0">
              <a:solidFill>
                <a:srgbClr val="000080"/>
              </a:solidFill>
              <a:latin typeface="Courier New" pitchFamily="49" charset="0"/>
            </a:endParaRPr>
          </a:p>
          <a:p>
            <a:pPr>
              <a:lnSpc>
                <a:spcPct val="90000"/>
              </a:lnSpc>
            </a:pPr>
            <a:endParaRPr lang="fr-FR" sz="1600" smtClean="0">
              <a:solidFill>
                <a:srgbClr val="000080"/>
              </a:solidFill>
              <a:latin typeface="Courier New" pitchFamily="49" charset="0"/>
            </a:endParaRPr>
          </a:p>
          <a:p>
            <a:pPr>
              <a:lnSpc>
                <a:spcPct val="90000"/>
              </a:lnSpc>
            </a:pPr>
            <a:endParaRPr lang="fr-FR" sz="1600" smtClean="0">
              <a:solidFill>
                <a:srgbClr val="000080"/>
              </a:solidFill>
              <a:latin typeface="Courier New" pitchFamily="49" charset="0"/>
            </a:endParaRPr>
          </a:p>
          <a:p>
            <a:pPr>
              <a:lnSpc>
                <a:spcPct val="90000"/>
              </a:lnSpc>
            </a:pP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x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smiths) Show(x.Company, x.Employee);</a:t>
            </a:r>
          </a:p>
          <a:p>
            <a:pPr>
              <a:lnSpc>
                <a:spcPct val="90000"/>
              </a:lnSpc>
            </a:pPr>
            <a:endParaRPr lang="fr-FR" sz="1600" dirty="0">
              <a:solidFill>
                <a:srgbClr val="000080"/>
              </a:solidFill>
              <a:latin typeface="Courier New" pitchFamily="49" charset="0"/>
            </a:endParaRPr>
          </a:p>
        </p:txBody>
      </p:sp>
      <p:sp>
        <p:nvSpPr>
          <p:cNvPr id="104453" name="AutoShape 5"/>
          <p:cNvSpPr>
            <a:spLocks noChangeArrowheads="1"/>
          </p:cNvSpPr>
          <p:nvPr/>
        </p:nvSpPr>
        <p:spPr bwMode="gray">
          <a:xfrm>
            <a:off x="4572000" y="4508764"/>
            <a:ext cx="2154725" cy="314325"/>
          </a:xfrm>
          <a:prstGeom prst="wedgeRectCallout">
            <a:avLst>
              <a:gd name="adj1" fmla="val -83336"/>
              <a:gd name="adj2" fmla="val -95487"/>
            </a:avLst>
          </a:prstGeom>
          <a:solidFill>
            <a:schemeClr val="hlink"/>
          </a:solidFill>
          <a:ln w="9525">
            <a:solidFill>
              <a:schemeClr val="tx1"/>
            </a:solidFill>
            <a:miter lim="800000"/>
            <a:headEnd/>
            <a:tailEnd/>
          </a:ln>
        </p:spPr>
        <p:txBody>
          <a:bodyPr/>
          <a:lstStyle/>
          <a:p>
            <a:r>
              <a:rPr lang="fr-FR" b="1" dirty="0" smtClean="0"/>
              <a:t>Noms </a:t>
            </a:r>
            <a:r>
              <a:rPr lang="fr-FR" b="1" smtClean="0"/>
              <a:t>de propriété</a:t>
            </a:r>
            <a:endParaRPr lang="fr-FR" b="1" dirty="0"/>
          </a:p>
        </p:txBody>
      </p:sp>
      <p:sp>
        <p:nvSpPr>
          <p:cNvPr id="104454" name="AutoShape 6"/>
          <p:cNvSpPr>
            <a:spLocks noChangeArrowheads="1"/>
          </p:cNvSpPr>
          <p:nvPr/>
        </p:nvSpPr>
        <p:spPr bwMode="gray">
          <a:xfrm>
            <a:off x="828674" y="5383477"/>
            <a:ext cx="5128505" cy="331787"/>
          </a:xfrm>
          <a:prstGeom prst="wedgeRectCallout">
            <a:avLst>
              <a:gd name="adj1" fmla="val 44097"/>
              <a:gd name="adj2" fmla="val -102502"/>
            </a:avLst>
          </a:prstGeom>
          <a:solidFill>
            <a:schemeClr val="hlink"/>
          </a:solidFill>
          <a:ln w="9525">
            <a:solidFill>
              <a:schemeClr val="tx1"/>
            </a:solidFill>
            <a:miter lim="800000"/>
            <a:headEnd/>
            <a:tailEnd/>
          </a:ln>
        </p:spPr>
        <p:txBody>
          <a:bodyPr/>
          <a:lstStyle/>
          <a:p>
            <a:r>
              <a:rPr lang="fr-FR" b="1" dirty="0" smtClean="0"/>
              <a:t>Les propriétés sont implicites, reconnues </a:t>
            </a:r>
            <a:r>
              <a:rPr lang="fr-FR" b="1" smtClean="0"/>
              <a:t>par IntelliSense</a:t>
            </a:r>
            <a:endParaRPr lang="fr-FR" b="1" dirty="0"/>
          </a:p>
        </p:txBody>
      </p:sp>
      <p:sp>
        <p:nvSpPr>
          <p:cNvPr id="104455" name="AutoShape 7"/>
          <p:cNvSpPr>
            <a:spLocks noChangeArrowheads="1"/>
          </p:cNvSpPr>
          <p:nvPr/>
        </p:nvSpPr>
        <p:spPr bwMode="gray">
          <a:xfrm>
            <a:off x="252413" y="4062677"/>
            <a:ext cx="1700212" cy="331787"/>
          </a:xfrm>
          <a:prstGeom prst="wedgeRectCallout">
            <a:avLst>
              <a:gd name="adj1" fmla="val 45986"/>
              <a:gd name="adj2" fmla="val 230384"/>
            </a:avLst>
          </a:prstGeom>
          <a:solidFill>
            <a:schemeClr val="hlink"/>
          </a:solidFill>
          <a:ln w="9525">
            <a:solidFill>
              <a:schemeClr val="tx1"/>
            </a:solidFill>
            <a:miter lim="800000"/>
            <a:headEnd/>
            <a:tailEnd/>
          </a:ln>
        </p:spPr>
        <p:txBody>
          <a:bodyPr/>
          <a:lstStyle/>
          <a:p>
            <a:r>
              <a:rPr lang="fr-FR" b="1" smtClean="0"/>
              <a:t>Type anonyme</a:t>
            </a:r>
            <a:endParaRPr lang="fr-FR" b="1"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Jointure externe</a:t>
            </a:r>
            <a:endParaRPr lang="fr-FR" noProof="0" dirty="0" smtClean="0"/>
          </a:p>
        </p:txBody>
      </p:sp>
      <p:sp>
        <p:nvSpPr>
          <p:cNvPr id="106499" name="Rectangle 3"/>
          <p:cNvSpPr>
            <a:spLocks noGrp="1" noChangeArrowheads="1"/>
          </p:cNvSpPr>
          <p:nvPr>
            <p:ph idx="1"/>
          </p:nvPr>
        </p:nvSpPr>
        <p:spPr>
          <a:xfrm>
            <a:off x="167106" y="1136175"/>
            <a:ext cx="8976894" cy="5296710"/>
          </a:xfrm>
        </p:spPr>
        <p:txBody>
          <a:bodyPr>
            <a:normAutofit lnSpcReduction="10000"/>
          </a:bodyPr>
          <a:lstStyle/>
          <a:p>
            <a:r>
              <a:rPr lang="fr-FR" noProof="0" dirty="0" smtClean="0"/>
              <a:t>Une </a:t>
            </a:r>
            <a:r>
              <a:rPr lang="fr-FR" i="1" dirty="0" smtClean="0">
                <a:latin typeface="Century Schoolbook" pitchFamily="18" charset="0"/>
              </a:rPr>
              <a:t>jointure externe</a:t>
            </a:r>
            <a:r>
              <a:rPr lang="fr-FR" dirty="0" smtClean="0"/>
              <a:t> retourne toutes les données remplissant les conditions de la première source de données ainsi que, si elles existent, toutes les données de la seconde source de données</a:t>
            </a:r>
          </a:p>
          <a:p>
            <a:pPr lvl="1"/>
            <a:r>
              <a:rPr lang="fr-FR" dirty="0" smtClean="0"/>
              <a:t>La méthode </a:t>
            </a:r>
            <a:r>
              <a:rPr lang="fr-FR" dirty="0" err="1" smtClean="0">
                <a:latin typeface="Courier New" pitchFamily="49" charset="0"/>
                <a:cs typeface="Courier New" pitchFamily="49" charset="0"/>
              </a:rPr>
              <a:t>DefaultIfEmpty</a:t>
            </a:r>
            <a:r>
              <a:rPr lang="fr-FR" noProof="0" dirty="0" smtClean="0">
                <a:latin typeface="Courier New" pitchFamily="49" charset="0"/>
                <a:cs typeface="Courier New" pitchFamily="49" charset="0"/>
              </a:rPr>
              <a:t>()</a:t>
            </a:r>
            <a:r>
              <a:rPr lang="fr-FR" noProof="0" dirty="0" smtClean="0"/>
              <a:t> </a:t>
            </a:r>
            <a:r>
              <a:rPr lang="fr-FR" dirty="0" smtClean="0"/>
              <a:t>retourne une valeur vide si aucune valeur n’est retrouvée</a:t>
            </a:r>
            <a:endParaRPr lang="fr-FR" noProof="0" dirty="0" smtClean="0"/>
          </a:p>
          <a:p>
            <a:r>
              <a:rPr lang="fr-FR" dirty="0" smtClean="0"/>
              <a:t>L’opérateur </a:t>
            </a:r>
            <a:r>
              <a:rPr lang="fr-FR" i="1" noProof="0" dirty="0" smtClean="0">
                <a:latin typeface="Century Schoolbook" pitchFamily="18" charset="0"/>
              </a:rPr>
              <a:t>conditionnel en </a:t>
            </a:r>
            <a:r>
              <a:rPr lang="fr-FR" i="1" dirty="0" smtClean="0">
                <a:latin typeface="Century Schoolbook" pitchFamily="18" charset="0"/>
              </a:rPr>
              <a:t>ligne </a:t>
            </a:r>
            <a:r>
              <a:rPr lang="fr-FR" sz="1400" kern="1200" dirty="0" smtClean="0">
                <a:latin typeface="Courier New" pitchFamily="49" charset="0"/>
                <a:sym typeface="Wingdings" pitchFamily="2" charset="2"/>
              </a:rPr>
              <a:t>(</a:t>
            </a:r>
            <a:r>
              <a:rPr lang="fr-FR" sz="1400" kern="1200" dirty="0" smtClean="0">
                <a:latin typeface="Courier New" pitchFamily="49" charset="0"/>
              </a:rPr>
              <a:t>?</a:t>
            </a:r>
            <a:r>
              <a:rPr lang="fr-FR" sz="1400" kern="1200" dirty="0" smtClean="0">
                <a:latin typeface="Courier New" pitchFamily="49" charset="0"/>
                <a:sym typeface="Wingdings" pitchFamily="2" charset="2"/>
              </a:rPr>
              <a:t>:) </a:t>
            </a:r>
            <a:r>
              <a:rPr lang="fr-FR" dirty="0" smtClean="0"/>
              <a:t>est utile pour ces requêtes</a:t>
            </a:r>
            <a:endParaRPr lang="fr-FR" noProof="0" dirty="0" smtClean="0"/>
          </a:p>
          <a:p>
            <a:r>
              <a:rPr lang="fr-FR" dirty="0" smtClean="0"/>
              <a:t>Pour dresser la liste de toutes les sociétés et de leurs employés même si elles n’ont  pas d’employés :</a:t>
            </a:r>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r>
              <a:rPr lang="fr-FR" dirty="0" smtClean="0"/>
              <a:t>Dans l’application, sélectionnez </a:t>
            </a:r>
            <a:r>
              <a:rPr lang="fr-FR" dirty="0" err="1" smtClean="0"/>
              <a:t>DoNow</a:t>
            </a:r>
            <a:r>
              <a:rPr lang="fr-FR" dirty="0" smtClean="0"/>
              <a:t> | </a:t>
            </a:r>
            <a:r>
              <a:rPr lang="fr-FR" dirty="0" err="1" smtClean="0"/>
              <a:t>Outer</a:t>
            </a:r>
            <a:r>
              <a:rPr lang="fr-FR" dirty="0" smtClean="0"/>
              <a:t> </a:t>
            </a:r>
            <a:r>
              <a:rPr lang="fr-FR" dirty="0" err="1" smtClean="0"/>
              <a:t>Join</a:t>
            </a:r>
            <a:r>
              <a:rPr lang="fr-FR" dirty="0" smtClean="0"/>
              <a:t> – All </a:t>
            </a:r>
            <a:r>
              <a:rPr lang="fr-FR" dirty="0" err="1" smtClean="0"/>
              <a:t>Companies</a:t>
            </a:r>
            <a:r>
              <a:rPr lang="fr-FR" dirty="0" smtClean="0"/>
              <a:t> and All Staff </a:t>
            </a:r>
            <a:endParaRPr lang="fr-FR" noProof="0" dirty="0" smtClean="0"/>
          </a:p>
        </p:txBody>
      </p:sp>
      <p:sp>
        <p:nvSpPr>
          <p:cNvPr id="15" name="Rectangle 6"/>
          <p:cNvSpPr>
            <a:spLocks noChangeArrowheads="1"/>
          </p:cNvSpPr>
          <p:nvPr/>
        </p:nvSpPr>
        <p:spPr bwMode="gray">
          <a:xfrm>
            <a:off x="1091821" y="3562066"/>
            <a:ext cx="7731338" cy="2225867"/>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90000"/>
              </a:lnSpc>
            </a:pPr>
            <a:r>
              <a:rPr lang="en-US" dirty="0" smtClean="0">
                <a:solidFill>
                  <a:srgbClr val="000080"/>
                </a:solidFill>
                <a:latin typeface="Courier New" pitchFamily="49" charset="0"/>
              </a:rPr>
              <a:t>List&lt;Company&gt; comps = </a:t>
            </a:r>
            <a:r>
              <a:rPr lang="en-US" i="1" dirty="0" smtClean="0">
                <a:solidFill>
                  <a:srgbClr val="000080"/>
                </a:solidFill>
                <a:latin typeface="Courier New" pitchFamily="49" charset="0"/>
              </a:rPr>
              <a:t>... Load all the companies ...</a:t>
            </a:r>
          </a:p>
          <a:p>
            <a:pPr>
              <a:lnSpc>
                <a:spcPct val="90000"/>
              </a:lnSpc>
            </a:pPr>
            <a:r>
              <a:rPr lang="en-US" dirty="0" smtClean="0">
                <a:solidFill>
                  <a:srgbClr val="000080"/>
                </a:solidFill>
                <a:latin typeface="Courier New" pitchFamily="49" charset="0"/>
              </a:rPr>
              <a:t>List&lt;Staff&gt; staff = ... </a:t>
            </a:r>
            <a:r>
              <a:rPr lang="en-US" i="1" dirty="0" smtClean="0">
                <a:solidFill>
                  <a:srgbClr val="000080"/>
                </a:solidFill>
                <a:latin typeface="Courier New" pitchFamily="49" charset="0"/>
              </a:rPr>
              <a:t>Load all the staff ...</a:t>
            </a:r>
          </a:p>
          <a:p>
            <a:pPr>
              <a:lnSpc>
                <a:spcPct val="90000"/>
              </a:lnSpc>
            </a:pPr>
            <a:r>
              <a:rPr lang="en-US" b="1" dirty="0" err="1" smtClean="0">
                <a:solidFill>
                  <a:srgbClr val="000080"/>
                </a:solidFill>
                <a:latin typeface="Courier New" pitchFamily="49" charset="0"/>
              </a:rPr>
              <a:t>var</a:t>
            </a:r>
            <a:r>
              <a:rPr lang="en-US" b="1" dirty="0" smtClean="0">
                <a:solidFill>
                  <a:srgbClr val="000080"/>
                </a:solidFill>
                <a:latin typeface="Courier New" pitchFamily="49" charset="0"/>
              </a:rPr>
              <a:t> </a:t>
            </a:r>
            <a:r>
              <a:rPr lang="en-US" dirty="0" smtClean="0">
                <a:solidFill>
                  <a:srgbClr val="000080"/>
                </a:solidFill>
                <a:latin typeface="Courier New" pitchFamily="49" charset="0"/>
              </a:rPr>
              <a:t>query</a:t>
            </a:r>
            <a:r>
              <a:rPr lang="en-US" b="1" dirty="0" smtClean="0">
                <a:solidFill>
                  <a:srgbClr val="000080"/>
                </a:solidFill>
                <a:latin typeface="Courier New" pitchFamily="49" charset="0"/>
              </a:rPr>
              <a:t> = from </a:t>
            </a:r>
            <a:r>
              <a:rPr lang="en-US" dirty="0" smtClean="0">
                <a:solidFill>
                  <a:srgbClr val="000080"/>
                </a:solidFill>
                <a:latin typeface="Courier New" pitchFamily="49" charset="0"/>
              </a:rPr>
              <a:t>c</a:t>
            </a:r>
            <a:r>
              <a:rPr lang="en-US" b="1" dirty="0" smtClean="0">
                <a:solidFill>
                  <a:srgbClr val="000080"/>
                </a:solidFill>
                <a:latin typeface="Courier New" pitchFamily="49" charset="0"/>
              </a:rPr>
              <a:t> in </a:t>
            </a:r>
            <a:r>
              <a:rPr lang="en-US" dirty="0" smtClean="0">
                <a:solidFill>
                  <a:srgbClr val="000080"/>
                </a:solidFill>
                <a:latin typeface="Courier New" pitchFamily="49" charset="0"/>
              </a:rPr>
              <a:t>comps</a:t>
            </a:r>
          </a:p>
          <a:p>
            <a:pPr>
              <a:lnSpc>
                <a:spcPct val="90000"/>
              </a:lnSpc>
            </a:pPr>
            <a:r>
              <a:rPr lang="en-US" b="1" dirty="0" smtClean="0">
                <a:solidFill>
                  <a:srgbClr val="000080"/>
                </a:solidFill>
                <a:latin typeface="Courier New" pitchFamily="49" charset="0"/>
              </a:rPr>
              <a:t>            join </a:t>
            </a:r>
            <a:r>
              <a:rPr lang="en-US" dirty="0" smtClean="0">
                <a:solidFill>
                  <a:srgbClr val="000080"/>
                </a:solidFill>
                <a:latin typeface="Courier New" pitchFamily="49" charset="0"/>
              </a:rPr>
              <a:t>s</a:t>
            </a:r>
            <a:r>
              <a:rPr lang="en-US" b="1" dirty="0" smtClean="0">
                <a:solidFill>
                  <a:srgbClr val="000080"/>
                </a:solidFill>
                <a:latin typeface="Courier New" pitchFamily="49" charset="0"/>
              </a:rPr>
              <a:t> in </a:t>
            </a:r>
            <a:r>
              <a:rPr lang="en-US" dirty="0" smtClean="0">
                <a:solidFill>
                  <a:srgbClr val="000080"/>
                </a:solidFill>
                <a:latin typeface="Courier New" pitchFamily="49" charset="0"/>
              </a:rPr>
              <a:t>staff</a:t>
            </a:r>
            <a:r>
              <a:rPr lang="en-US" b="1" dirty="0" smtClean="0">
                <a:solidFill>
                  <a:srgbClr val="000080"/>
                </a:solidFill>
                <a:latin typeface="Courier New" pitchFamily="49" charset="0"/>
              </a:rPr>
              <a:t> on </a:t>
            </a:r>
            <a:r>
              <a:rPr lang="en-US" dirty="0" err="1" smtClean="0">
                <a:solidFill>
                  <a:srgbClr val="000080"/>
                </a:solidFill>
                <a:latin typeface="Courier New" pitchFamily="49" charset="0"/>
              </a:rPr>
              <a:t>c.Code</a:t>
            </a:r>
            <a:r>
              <a:rPr lang="en-US" b="1" dirty="0" smtClean="0">
                <a:solidFill>
                  <a:srgbClr val="000080"/>
                </a:solidFill>
                <a:latin typeface="Courier New" pitchFamily="49" charset="0"/>
              </a:rPr>
              <a:t> equals </a:t>
            </a:r>
            <a:r>
              <a:rPr lang="en-US" dirty="0" err="1" smtClean="0">
                <a:solidFill>
                  <a:srgbClr val="000080"/>
                </a:solidFill>
                <a:latin typeface="Courier New" pitchFamily="49" charset="0"/>
              </a:rPr>
              <a:t>s.CompCode</a:t>
            </a:r>
            <a:r>
              <a:rPr lang="en-US" b="1" dirty="0" smtClean="0">
                <a:solidFill>
                  <a:srgbClr val="000080"/>
                </a:solidFill>
                <a:latin typeface="Courier New" pitchFamily="49" charset="0"/>
              </a:rPr>
              <a:t> into </a:t>
            </a:r>
            <a:r>
              <a:rPr lang="en-US" dirty="0" err="1" smtClean="0">
                <a:solidFill>
                  <a:srgbClr val="000080"/>
                </a:solidFill>
                <a:latin typeface="Courier New" pitchFamily="49" charset="0"/>
              </a:rPr>
              <a:t>cs</a:t>
            </a:r>
            <a:endParaRPr lang="en-US" dirty="0" smtClean="0">
              <a:solidFill>
                <a:srgbClr val="000080"/>
              </a:solidFill>
              <a:latin typeface="Courier New" pitchFamily="49" charset="0"/>
            </a:endParaRPr>
          </a:p>
          <a:p>
            <a:pPr>
              <a:lnSpc>
                <a:spcPct val="90000"/>
              </a:lnSpc>
            </a:pPr>
            <a:r>
              <a:rPr lang="en-US" b="1" dirty="0" smtClean="0">
                <a:solidFill>
                  <a:srgbClr val="000080"/>
                </a:solidFill>
                <a:latin typeface="Courier New" pitchFamily="49" charset="0"/>
              </a:rPr>
              <a:t>            from </a:t>
            </a:r>
            <a:r>
              <a:rPr lang="en-US" dirty="0" err="1" smtClean="0">
                <a:solidFill>
                  <a:srgbClr val="000080"/>
                </a:solidFill>
                <a:latin typeface="Courier New" pitchFamily="49" charset="0"/>
              </a:rPr>
              <a:t>ss</a:t>
            </a:r>
            <a:r>
              <a:rPr lang="en-US" b="1" dirty="0" smtClean="0">
                <a:solidFill>
                  <a:srgbClr val="000080"/>
                </a:solidFill>
                <a:latin typeface="Courier New" pitchFamily="49" charset="0"/>
              </a:rPr>
              <a:t> in </a:t>
            </a:r>
            <a:r>
              <a:rPr lang="en-US" dirty="0" err="1" smtClean="0">
                <a:solidFill>
                  <a:srgbClr val="000080"/>
                </a:solidFill>
                <a:latin typeface="Courier New" pitchFamily="49" charset="0"/>
              </a:rPr>
              <a:t>cs.DefaultIfEmpty</a:t>
            </a:r>
            <a:r>
              <a:rPr lang="en-US" dirty="0" smtClean="0">
                <a:solidFill>
                  <a:srgbClr val="000080"/>
                </a:solidFill>
                <a:latin typeface="Courier New" pitchFamily="49" charset="0"/>
              </a:rPr>
              <a:t>()</a:t>
            </a:r>
          </a:p>
          <a:p>
            <a:pPr>
              <a:lnSpc>
                <a:spcPct val="90000"/>
              </a:lnSpc>
            </a:pPr>
            <a:r>
              <a:rPr lang="en-US" b="1" dirty="0" smtClean="0">
                <a:solidFill>
                  <a:srgbClr val="000080"/>
                </a:solidFill>
                <a:latin typeface="Courier New" pitchFamily="49" charset="0"/>
              </a:rPr>
              <a:t>            select new</a:t>
            </a:r>
          </a:p>
          <a:p>
            <a:pPr>
              <a:lnSpc>
                <a:spcPct val="90000"/>
              </a:lnSpc>
            </a:pPr>
            <a:r>
              <a:rPr lang="en-US" dirty="0" smtClean="0">
                <a:solidFill>
                  <a:srgbClr val="000080"/>
                </a:solidFill>
                <a:latin typeface="Courier New" pitchFamily="49" charset="0"/>
              </a:rPr>
              <a:t>            {</a:t>
            </a:r>
          </a:p>
          <a:p>
            <a:pPr>
              <a:lnSpc>
                <a:spcPct val="90000"/>
              </a:lnSpc>
            </a:pPr>
            <a:r>
              <a:rPr lang="en-US" dirty="0" smtClean="0">
                <a:solidFill>
                  <a:srgbClr val="000080"/>
                </a:solidFill>
                <a:latin typeface="Courier New" pitchFamily="49" charset="0"/>
              </a:rPr>
              <a:t>		</a:t>
            </a:r>
            <a:r>
              <a:rPr lang="en-US" dirty="0" err="1" smtClean="0">
                <a:solidFill>
                  <a:srgbClr val="000080"/>
                </a:solidFill>
                <a:latin typeface="Courier New" pitchFamily="49" charset="0"/>
              </a:rPr>
              <a:t>CompanyName</a:t>
            </a:r>
            <a:r>
              <a:rPr lang="en-US" dirty="0" smtClean="0">
                <a:solidFill>
                  <a:srgbClr val="000080"/>
                </a:solidFill>
                <a:latin typeface="Courier New" pitchFamily="49" charset="0"/>
              </a:rPr>
              <a:t> = </a:t>
            </a:r>
            <a:r>
              <a:rPr lang="en-US" dirty="0" err="1" smtClean="0">
                <a:solidFill>
                  <a:srgbClr val="000080"/>
                </a:solidFill>
                <a:latin typeface="Courier New" pitchFamily="49" charset="0"/>
              </a:rPr>
              <a:t>c.Name</a:t>
            </a:r>
            <a:r>
              <a:rPr lang="en-US" dirty="0" smtClean="0">
                <a:solidFill>
                  <a:srgbClr val="000080"/>
                </a:solidFill>
                <a:latin typeface="Courier New" pitchFamily="49" charset="0"/>
              </a:rPr>
              <a:t>,</a:t>
            </a:r>
          </a:p>
          <a:p>
            <a:pPr>
              <a:lnSpc>
                <a:spcPct val="90000"/>
              </a:lnSpc>
            </a:pPr>
            <a:r>
              <a:rPr lang="en-US" dirty="0" smtClean="0">
                <a:solidFill>
                  <a:srgbClr val="000080"/>
                </a:solidFill>
                <a:latin typeface="Courier New" pitchFamily="49" charset="0"/>
              </a:rPr>
              <a:t>		</a:t>
            </a:r>
            <a:r>
              <a:rPr lang="en-US" dirty="0" err="1" smtClean="0">
                <a:solidFill>
                  <a:srgbClr val="000080"/>
                </a:solidFill>
                <a:latin typeface="Courier New" pitchFamily="49" charset="0"/>
              </a:rPr>
              <a:t>StaffName</a:t>
            </a:r>
            <a:r>
              <a:rPr lang="en-US" dirty="0" smtClean="0">
                <a:solidFill>
                  <a:srgbClr val="000080"/>
                </a:solidFill>
                <a:latin typeface="Courier New" pitchFamily="49" charset="0"/>
              </a:rPr>
              <a:t> = (</a:t>
            </a:r>
            <a:r>
              <a:rPr lang="en-US" dirty="0" err="1" smtClean="0">
                <a:solidFill>
                  <a:srgbClr val="000080"/>
                </a:solidFill>
                <a:latin typeface="Courier New" pitchFamily="49" charset="0"/>
              </a:rPr>
              <a:t>ss</a:t>
            </a:r>
            <a:r>
              <a:rPr lang="en-US" dirty="0" smtClean="0">
                <a:solidFill>
                  <a:srgbClr val="000080"/>
                </a:solidFill>
                <a:latin typeface="Courier New" pitchFamily="49" charset="0"/>
              </a:rPr>
              <a:t> == </a:t>
            </a:r>
            <a:r>
              <a:rPr lang="en-US" b="1" dirty="0" smtClean="0">
                <a:solidFill>
                  <a:srgbClr val="000080"/>
                </a:solidFill>
                <a:latin typeface="Courier New" pitchFamily="49" charset="0"/>
              </a:rPr>
              <a:t>null</a:t>
            </a:r>
            <a:r>
              <a:rPr lang="en-US" dirty="0" smtClean="0">
                <a:solidFill>
                  <a:srgbClr val="000080"/>
                </a:solidFill>
                <a:latin typeface="Courier New" pitchFamily="49" charset="0"/>
              </a:rPr>
              <a:t> ? "&lt;none&gt;" : </a:t>
            </a:r>
            <a:r>
              <a:rPr lang="en-US" dirty="0" err="1" smtClean="0">
                <a:solidFill>
                  <a:srgbClr val="000080"/>
                </a:solidFill>
                <a:latin typeface="Courier New" pitchFamily="49" charset="0"/>
              </a:rPr>
              <a:t>ss.Name</a:t>
            </a:r>
            <a:r>
              <a:rPr lang="en-US" dirty="0" smtClean="0">
                <a:solidFill>
                  <a:srgbClr val="000080"/>
                </a:solidFill>
                <a:latin typeface="Courier New" pitchFamily="49" charset="0"/>
              </a:rPr>
              <a:t>)</a:t>
            </a:r>
          </a:p>
          <a:p>
            <a:pPr>
              <a:lnSpc>
                <a:spcPct val="90000"/>
              </a:lnSpc>
            </a:pPr>
            <a:r>
              <a:rPr lang="en-US" dirty="0" smtClean="0">
                <a:solidFill>
                  <a:srgbClr val="000080"/>
                </a:solidFill>
                <a:latin typeface="Courier New" pitchFamily="49" charset="0"/>
              </a:rPr>
              <a:t>            };</a:t>
            </a:r>
          </a:p>
          <a:p>
            <a:pPr>
              <a:lnSpc>
                <a:spcPct val="90000"/>
              </a:lnSpc>
            </a:pPr>
            <a:r>
              <a:rPr lang="en-US" b="1" dirty="0" err="1" smtClean="0">
                <a:solidFill>
                  <a:srgbClr val="000080"/>
                </a:solidFill>
                <a:latin typeface="Courier New" pitchFamily="49" charset="0"/>
              </a:rPr>
              <a:t>foreach</a:t>
            </a:r>
            <a:r>
              <a:rPr lang="en-US" dirty="0" smtClean="0">
                <a:solidFill>
                  <a:srgbClr val="000080"/>
                </a:solidFill>
                <a:latin typeface="Courier New" pitchFamily="49" charset="0"/>
              </a:rPr>
              <a:t> (</a:t>
            </a:r>
            <a:r>
              <a:rPr lang="en-US" b="1" dirty="0" err="1" smtClean="0">
                <a:solidFill>
                  <a:srgbClr val="000080"/>
                </a:solidFill>
                <a:latin typeface="Courier New" pitchFamily="49" charset="0"/>
              </a:rPr>
              <a:t>var</a:t>
            </a:r>
            <a:r>
              <a:rPr lang="en-US" dirty="0" smtClean="0">
                <a:solidFill>
                  <a:srgbClr val="000080"/>
                </a:solidFill>
                <a:latin typeface="Courier New" pitchFamily="49" charset="0"/>
              </a:rPr>
              <a:t> q </a:t>
            </a:r>
            <a:r>
              <a:rPr lang="en-US" b="1" dirty="0" smtClean="0">
                <a:solidFill>
                  <a:srgbClr val="000080"/>
                </a:solidFill>
                <a:latin typeface="Courier New" pitchFamily="49" charset="0"/>
              </a:rPr>
              <a:t>in</a:t>
            </a:r>
            <a:r>
              <a:rPr lang="en-US" dirty="0" smtClean="0">
                <a:solidFill>
                  <a:srgbClr val="000080"/>
                </a:solidFill>
                <a:latin typeface="Courier New" pitchFamily="49" charset="0"/>
              </a:rPr>
              <a:t> query) Show(</a:t>
            </a:r>
            <a:r>
              <a:rPr lang="en-US" dirty="0" err="1" smtClean="0">
                <a:solidFill>
                  <a:srgbClr val="000080"/>
                </a:solidFill>
                <a:latin typeface="Courier New" pitchFamily="49" charset="0"/>
              </a:rPr>
              <a:t>q.CompanyName</a:t>
            </a:r>
            <a:r>
              <a:rPr lang="en-US" dirty="0" smtClean="0">
                <a:solidFill>
                  <a:srgbClr val="000080"/>
                </a:solidFill>
                <a:latin typeface="Courier New" pitchFamily="49" charset="0"/>
              </a:rPr>
              <a:t>, </a:t>
            </a:r>
            <a:r>
              <a:rPr lang="en-US" dirty="0" err="1" smtClean="0">
                <a:solidFill>
                  <a:srgbClr val="000080"/>
                </a:solidFill>
                <a:latin typeface="Courier New" pitchFamily="49" charset="0"/>
              </a:rPr>
              <a:t>q.StaffName</a:t>
            </a:r>
            <a:r>
              <a:rPr lang="en-US" dirty="0" smtClean="0">
                <a:solidFill>
                  <a:srgbClr val="000080"/>
                </a:solidFill>
                <a:latin typeface="Courier New" pitchFamily="49" charset="0"/>
              </a:rPr>
              <a:t>);</a:t>
            </a:r>
            <a:endParaRPr lang="en-US" dirty="0"/>
          </a:p>
        </p:txBody>
      </p:sp>
      <p:sp>
        <p:nvSpPr>
          <p:cNvPr id="5" name="Line 8"/>
          <p:cNvSpPr>
            <a:spLocks noChangeShapeType="1"/>
          </p:cNvSpPr>
          <p:nvPr/>
        </p:nvSpPr>
        <p:spPr bwMode="auto">
          <a:xfrm flipH="1">
            <a:off x="5261811" y="4718626"/>
            <a:ext cx="1271818" cy="238386"/>
          </a:xfrm>
          <a:prstGeom prst="line">
            <a:avLst/>
          </a:prstGeom>
          <a:noFill/>
          <a:ln w="25400">
            <a:solidFill>
              <a:schemeClr val="accent2"/>
            </a:solidFill>
            <a:round/>
            <a:headEnd/>
            <a:tailEnd type="triangle" w="lg" len="lg"/>
          </a:ln>
          <a:effectLst/>
        </p:spPr>
        <p:txBody>
          <a:bodyPr wrap="square">
            <a:spAutoFit/>
          </a:bodyPr>
          <a:lstStyle/>
          <a:p>
            <a:endParaRPr lang="en-US" dirty="0"/>
          </a:p>
        </p:txBody>
      </p:sp>
      <p:sp>
        <p:nvSpPr>
          <p:cNvPr id="6" name="Text Box 7"/>
          <p:cNvSpPr txBox="1">
            <a:spLocks noChangeArrowheads="1"/>
          </p:cNvSpPr>
          <p:nvPr/>
        </p:nvSpPr>
        <p:spPr bwMode="auto">
          <a:xfrm>
            <a:off x="6560007" y="4497178"/>
            <a:ext cx="2014649" cy="523220"/>
          </a:xfrm>
          <a:prstGeom prst="rect">
            <a:avLst/>
          </a:prstGeom>
          <a:noFill/>
          <a:ln w="12700">
            <a:noFill/>
            <a:miter lim="800000"/>
            <a:headEnd/>
            <a:tailEnd/>
          </a:ln>
          <a:effectLst/>
        </p:spPr>
        <p:txBody>
          <a:bodyPr wrap="square">
            <a:spAutoFit/>
          </a:bodyPr>
          <a:lstStyle/>
          <a:p>
            <a:r>
              <a:rPr lang="fr-FR" i="1" dirty="0" smtClean="0">
                <a:latin typeface="Lucida Sans" pitchFamily="34" charset="0"/>
              </a:rPr>
              <a:t>Opérateur conditionnel en ligne</a:t>
            </a:r>
            <a:endParaRPr lang="fr-FR" i="1" dirty="0">
              <a:latin typeface="Lucida Sans"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defRPr/>
            </a:pPr>
            <a:r>
              <a:rPr lang="fr-FR" noProof="0" dirty="0" smtClean="0"/>
              <a:t>Qu’est-ce que LINQ ?</a:t>
            </a:r>
          </a:p>
        </p:txBody>
      </p:sp>
      <p:sp>
        <p:nvSpPr>
          <p:cNvPr id="6147" name="Rectangle 3"/>
          <p:cNvSpPr>
            <a:spLocks noGrp="1" noChangeArrowheads="1"/>
          </p:cNvSpPr>
          <p:nvPr>
            <p:ph type="body" sz="half" idx="1"/>
          </p:nvPr>
        </p:nvSpPr>
        <p:spPr>
          <a:xfrm>
            <a:off x="279400" y="1312863"/>
            <a:ext cx="8545513" cy="2800767"/>
          </a:xfrm>
        </p:spPr>
        <p:txBody>
          <a:bodyPr/>
          <a:lstStyle/>
          <a:p>
            <a:r>
              <a:rPr lang="fr-FR" sz="1800" noProof="0" dirty="0" smtClean="0"/>
              <a:t>Les mots-clés de requête LINQ ont été ajoutés dans le C# V3</a:t>
            </a:r>
          </a:p>
          <a:p>
            <a:r>
              <a:rPr lang="fr-FR" sz="1800" noProof="0" dirty="0" smtClean="0"/>
              <a:t>Mêmes objectifs que SQL</a:t>
            </a:r>
          </a:p>
          <a:p>
            <a:pPr lvl="1"/>
            <a:r>
              <a:rPr lang="fr-FR" sz="1800" noProof="0" dirty="0" smtClean="0"/>
              <a:t>Manipulation non procédurale des données</a:t>
            </a:r>
          </a:p>
          <a:p>
            <a:r>
              <a:rPr lang="fr-FR" dirty="0" smtClean="0"/>
              <a:t>Mais LINQ est syntaxiquement et sémantiquement différent de</a:t>
            </a:r>
            <a:r>
              <a:rPr lang="fr-FR" sz="1800" noProof="0" dirty="0" smtClean="0"/>
              <a:t> SQL</a:t>
            </a:r>
          </a:p>
          <a:p>
            <a:pPr lvl="1"/>
            <a:r>
              <a:rPr lang="fr-FR" dirty="0" smtClean="0"/>
              <a:t>Les </a:t>
            </a:r>
            <a:r>
              <a:rPr lang="fr-FR" sz="1800" i="1" noProof="0" dirty="0" smtClean="0">
                <a:latin typeface="Century Schoolbook" pitchFamily="18" charset="0"/>
              </a:rPr>
              <a:t>mots-clés de requête</a:t>
            </a:r>
            <a:r>
              <a:rPr lang="fr-FR" sz="1800" noProof="0" dirty="0" smtClean="0"/>
              <a:t> correspondent au langage C#</a:t>
            </a:r>
          </a:p>
          <a:p>
            <a:r>
              <a:rPr lang="fr-FR" sz="1800" noProof="0" dirty="0" smtClean="0"/>
              <a:t>Peut faire bien plus que la manipulation de bases de données</a:t>
            </a:r>
          </a:p>
          <a:p>
            <a:endParaRPr lang="fr-FR" sz="1800" noProof="0"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Requêtes imbriquées</a:t>
            </a:r>
          </a:p>
        </p:txBody>
      </p:sp>
      <p:sp>
        <p:nvSpPr>
          <p:cNvPr id="106499" name="Rectangle 3"/>
          <p:cNvSpPr>
            <a:spLocks noGrp="1" noChangeArrowheads="1"/>
          </p:cNvSpPr>
          <p:nvPr>
            <p:ph idx="1"/>
          </p:nvPr>
        </p:nvSpPr>
        <p:spPr>
          <a:xfrm>
            <a:off x="279400" y="1153582"/>
            <a:ext cx="8599488" cy="1682512"/>
          </a:xfrm>
        </p:spPr>
        <p:txBody>
          <a:bodyPr/>
          <a:lstStyle/>
          <a:p>
            <a:r>
              <a:rPr lang="fr-FR" dirty="0" smtClean="0"/>
              <a:t>Une requête peut être imbriquée dans une autre</a:t>
            </a:r>
          </a:p>
          <a:p>
            <a:pPr lvl="1"/>
            <a:r>
              <a:rPr lang="fr-FR" dirty="0" smtClean="0"/>
              <a:t>Il s’agit d’une sous-expression</a:t>
            </a:r>
          </a:p>
          <a:p>
            <a:r>
              <a:rPr lang="fr-FR" dirty="0" smtClean="0"/>
              <a:t>Pour afficher la liste de toutes les sociétés et de leurs employés s’appelant « Smith », même si elles n’ont pas d’employés portant ce nom, nous pouvons utiliser :</a:t>
            </a:r>
          </a:p>
        </p:txBody>
      </p:sp>
      <p:sp>
        <p:nvSpPr>
          <p:cNvPr id="15" name="Rectangle 6"/>
          <p:cNvSpPr>
            <a:spLocks noChangeArrowheads="1"/>
          </p:cNvSpPr>
          <p:nvPr/>
        </p:nvSpPr>
        <p:spPr bwMode="blackWhite">
          <a:xfrm>
            <a:off x="612072" y="2872525"/>
            <a:ext cx="8202743" cy="341696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90000"/>
              </a:lnSpc>
            </a:pPr>
            <a:r>
              <a:rPr lang="en-US" sz="1600" b="1" dirty="0" smtClean="0">
                <a:solidFill>
                  <a:srgbClr val="000080"/>
                </a:solidFill>
                <a:latin typeface="Courier New" pitchFamily="49" charset="0"/>
              </a:rPr>
              <a:t>var </a:t>
            </a:r>
            <a:r>
              <a:rPr lang="en-US" sz="1600" dirty="0" smtClean="0">
                <a:solidFill>
                  <a:srgbClr val="000080"/>
                </a:solidFill>
                <a:latin typeface="Courier New" pitchFamily="49" charset="0"/>
              </a:rPr>
              <a:t>query</a:t>
            </a:r>
            <a:r>
              <a:rPr lang="en-US" sz="1600" b="1" dirty="0" smtClean="0">
                <a:solidFill>
                  <a:srgbClr val="000080"/>
                </a:solidFill>
                <a:latin typeface="Courier New" pitchFamily="49" charset="0"/>
              </a:rPr>
              <a:t> = from </a:t>
            </a:r>
            <a:r>
              <a:rPr lang="en-US" sz="1600" dirty="0" smtClean="0">
                <a:solidFill>
                  <a:srgbClr val="000080"/>
                </a:solidFill>
                <a:latin typeface="Courier New" pitchFamily="49" charset="0"/>
              </a:rPr>
              <a:t>c</a:t>
            </a:r>
            <a:r>
              <a:rPr lang="en-US" sz="1600" b="1" dirty="0" smtClean="0">
                <a:solidFill>
                  <a:srgbClr val="000080"/>
                </a:solidFill>
                <a:latin typeface="Courier New" pitchFamily="49" charset="0"/>
              </a:rPr>
              <a:t> in </a:t>
            </a:r>
            <a:r>
              <a:rPr lang="en-US" sz="1600" dirty="0" smtClean="0">
                <a:solidFill>
                  <a:srgbClr val="000080"/>
                </a:solidFill>
                <a:latin typeface="Courier New" pitchFamily="49" charset="0"/>
              </a:rPr>
              <a:t>comps</a:t>
            </a:r>
          </a:p>
          <a:p>
            <a:pPr>
              <a:lnSpc>
                <a:spcPct val="90000"/>
              </a:lnSpc>
            </a:pPr>
            <a:r>
              <a:rPr lang="en-US" sz="1600" b="1" dirty="0" smtClean="0">
                <a:solidFill>
                  <a:srgbClr val="000080"/>
                </a:solidFill>
                <a:latin typeface="Courier New" pitchFamily="49" charset="0"/>
              </a:rPr>
              <a:t>            join </a:t>
            </a:r>
            <a:r>
              <a:rPr lang="en-US" sz="1600" dirty="0" smtClean="0">
                <a:solidFill>
                  <a:srgbClr val="000080"/>
                </a:solidFill>
                <a:latin typeface="Courier New" pitchFamily="49" charset="0"/>
              </a:rPr>
              <a:t>s</a:t>
            </a:r>
            <a:r>
              <a:rPr lang="en-US" sz="1600" b="1" dirty="0" smtClean="0">
                <a:solidFill>
                  <a:srgbClr val="000080"/>
                </a:solidFill>
                <a:latin typeface="Courier New" pitchFamily="49" charset="0"/>
              </a:rPr>
              <a:t> in</a:t>
            </a:r>
          </a:p>
          <a:p>
            <a:pPr>
              <a:lnSpc>
                <a:spcPct val="90000"/>
              </a:lnSpc>
            </a:pPr>
            <a:r>
              <a:rPr lang="en-US" sz="1600" b="1"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		  from sm in staff</a:t>
            </a:r>
          </a:p>
          <a:p>
            <a:pPr>
              <a:lnSpc>
                <a:spcPct val="90000"/>
              </a:lnSpc>
            </a:pPr>
            <a:r>
              <a:rPr lang="en-US" sz="1600" b="1" dirty="0" smtClean="0">
                <a:solidFill>
                  <a:srgbClr val="000080"/>
                </a:solidFill>
                <a:latin typeface="Courier New" pitchFamily="49" charset="0"/>
              </a:rPr>
              <a:t>		  where sm.Name.EndsWith("Smith")</a:t>
            </a:r>
          </a:p>
          <a:p>
            <a:pPr>
              <a:lnSpc>
                <a:spcPct val="90000"/>
              </a:lnSpc>
            </a:pPr>
            <a:r>
              <a:rPr lang="en-US" sz="1600" b="1" dirty="0" smtClean="0">
                <a:solidFill>
                  <a:srgbClr val="000080"/>
                </a:solidFill>
                <a:latin typeface="Courier New" pitchFamily="49" charset="0"/>
              </a:rPr>
              <a:t>		  select sm</a:t>
            </a:r>
          </a:p>
          <a:p>
            <a:pPr>
              <a:lnSpc>
                <a:spcPct val="90000"/>
              </a:lnSpc>
            </a:pPr>
            <a:r>
              <a:rPr lang="en-US" sz="1600" b="1"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            on </a:t>
            </a:r>
            <a:r>
              <a:rPr lang="en-US" sz="1600" dirty="0" smtClean="0">
                <a:solidFill>
                  <a:srgbClr val="000080"/>
                </a:solidFill>
                <a:latin typeface="Courier New" pitchFamily="49" charset="0"/>
              </a:rPr>
              <a:t>c.Code</a:t>
            </a:r>
            <a:r>
              <a:rPr lang="en-US" sz="1600" b="1" dirty="0" smtClean="0">
                <a:solidFill>
                  <a:srgbClr val="000080"/>
                </a:solidFill>
                <a:latin typeface="Courier New" pitchFamily="49" charset="0"/>
              </a:rPr>
              <a:t> equals </a:t>
            </a:r>
            <a:r>
              <a:rPr lang="en-US" sz="1600" dirty="0" smtClean="0">
                <a:solidFill>
                  <a:srgbClr val="000080"/>
                </a:solidFill>
                <a:latin typeface="Courier New" pitchFamily="49" charset="0"/>
              </a:rPr>
              <a:t>s.CompCode</a:t>
            </a:r>
            <a:r>
              <a:rPr lang="en-US" sz="1600" b="1" dirty="0" smtClean="0">
                <a:solidFill>
                  <a:srgbClr val="000080"/>
                </a:solidFill>
                <a:latin typeface="Courier New" pitchFamily="49" charset="0"/>
              </a:rPr>
              <a:t> into </a:t>
            </a:r>
            <a:r>
              <a:rPr lang="en-US" sz="1600" dirty="0" smtClean="0">
                <a:solidFill>
                  <a:srgbClr val="000080"/>
                </a:solidFill>
                <a:latin typeface="Courier New" pitchFamily="49" charset="0"/>
              </a:rPr>
              <a:t>cs</a:t>
            </a:r>
          </a:p>
          <a:p>
            <a:pPr>
              <a:lnSpc>
                <a:spcPct val="90000"/>
              </a:lnSpc>
            </a:pPr>
            <a:r>
              <a:rPr lang="en-US" sz="1600" b="1" dirty="0" smtClean="0">
                <a:solidFill>
                  <a:srgbClr val="000080"/>
                </a:solidFill>
                <a:latin typeface="Courier New" pitchFamily="49" charset="0"/>
              </a:rPr>
              <a:t>            from </a:t>
            </a:r>
            <a:r>
              <a:rPr lang="en-US" sz="1600" dirty="0" smtClean="0">
                <a:solidFill>
                  <a:srgbClr val="000080"/>
                </a:solidFill>
                <a:latin typeface="Courier New" pitchFamily="49" charset="0"/>
              </a:rPr>
              <a:t>ss</a:t>
            </a:r>
            <a:r>
              <a:rPr lang="en-US" sz="1600" b="1" dirty="0" smtClean="0">
                <a:solidFill>
                  <a:srgbClr val="000080"/>
                </a:solidFill>
                <a:latin typeface="Courier New" pitchFamily="49" charset="0"/>
              </a:rPr>
              <a:t> in </a:t>
            </a:r>
            <a:r>
              <a:rPr lang="en-US" sz="1600" dirty="0" smtClean="0">
                <a:solidFill>
                  <a:srgbClr val="000080"/>
                </a:solidFill>
                <a:latin typeface="Courier New" pitchFamily="49" charset="0"/>
              </a:rPr>
              <a:t>cs.DefaultIfEmpty()</a:t>
            </a:r>
          </a:p>
          <a:p>
            <a:pPr>
              <a:lnSpc>
                <a:spcPct val="90000"/>
              </a:lnSpc>
            </a:pPr>
            <a:r>
              <a:rPr lang="en-US" sz="1600" b="1" dirty="0" smtClean="0">
                <a:solidFill>
                  <a:srgbClr val="000080"/>
                </a:solidFill>
                <a:latin typeface="Courier New" pitchFamily="49" charset="0"/>
              </a:rPr>
              <a:t>            select new</a:t>
            </a:r>
          </a:p>
          <a:p>
            <a:pPr>
              <a:lnSpc>
                <a:spcPct val="90000"/>
              </a:lnSpc>
            </a:pPr>
            <a:r>
              <a:rPr lang="en-US" sz="1600" dirty="0" smtClean="0">
                <a:solidFill>
                  <a:srgbClr val="000080"/>
                </a:solidFill>
                <a:latin typeface="Courier New" pitchFamily="49" charset="0"/>
              </a:rPr>
              <a:t>            {</a:t>
            </a:r>
          </a:p>
          <a:p>
            <a:pPr>
              <a:lnSpc>
                <a:spcPct val="90000"/>
              </a:lnSpc>
            </a:pPr>
            <a:r>
              <a:rPr lang="en-US" sz="1600" dirty="0" smtClean="0">
                <a:solidFill>
                  <a:srgbClr val="000080"/>
                </a:solidFill>
                <a:latin typeface="Courier New" pitchFamily="49" charset="0"/>
              </a:rPr>
              <a:t>		CompanyName = c.Name,</a:t>
            </a:r>
          </a:p>
          <a:p>
            <a:pPr>
              <a:lnSpc>
                <a:spcPct val="90000"/>
              </a:lnSpc>
            </a:pPr>
            <a:r>
              <a:rPr lang="en-US" sz="1600" dirty="0" smtClean="0">
                <a:solidFill>
                  <a:srgbClr val="000080"/>
                </a:solidFill>
                <a:latin typeface="Courier New" pitchFamily="49" charset="0"/>
              </a:rPr>
              <a:t>		StaffName = (ss == </a:t>
            </a:r>
            <a:r>
              <a:rPr lang="en-US" sz="1600" b="1" dirty="0" smtClean="0">
                <a:solidFill>
                  <a:srgbClr val="000080"/>
                </a:solidFill>
                <a:latin typeface="Courier New" pitchFamily="49" charset="0"/>
              </a:rPr>
              <a:t>null</a:t>
            </a:r>
            <a:r>
              <a:rPr lang="en-US" sz="1600" dirty="0" smtClean="0">
                <a:solidFill>
                  <a:srgbClr val="000080"/>
                </a:solidFill>
                <a:latin typeface="Courier New" pitchFamily="49" charset="0"/>
              </a:rPr>
              <a:t> ? "&lt;none&gt;" : ss.Name)</a:t>
            </a:r>
          </a:p>
          <a:p>
            <a:pPr>
              <a:lnSpc>
                <a:spcPct val="90000"/>
              </a:lnSpc>
            </a:pPr>
            <a:r>
              <a:rPr lang="en-US" sz="1600" dirty="0" smtClean="0">
                <a:solidFill>
                  <a:srgbClr val="000080"/>
                </a:solidFill>
                <a:latin typeface="Courier New" pitchFamily="49" charset="0"/>
              </a:rPr>
              <a:t>            };</a:t>
            </a:r>
          </a:p>
          <a:p>
            <a:pPr>
              <a:lnSpc>
                <a:spcPct val="90000"/>
              </a:lnSpc>
            </a:pPr>
            <a:r>
              <a:rPr lang="en-US" sz="1600" b="1" dirty="0" smtClean="0">
                <a:solidFill>
                  <a:srgbClr val="000080"/>
                </a:solidFill>
                <a:latin typeface="Courier New" pitchFamily="49" charset="0"/>
              </a:rPr>
              <a:t>foreach</a:t>
            </a:r>
            <a:r>
              <a:rPr lang="en-US" sz="1600" dirty="0" smtClean="0">
                <a:solidFill>
                  <a:srgbClr val="000080"/>
                </a:solidFill>
                <a:latin typeface="Courier New" pitchFamily="49" charset="0"/>
              </a:rPr>
              <a:t> (</a:t>
            </a:r>
            <a:r>
              <a:rPr lang="en-US" sz="1600" b="1" dirty="0" smtClean="0">
                <a:solidFill>
                  <a:srgbClr val="000080"/>
                </a:solidFill>
                <a:latin typeface="Courier New" pitchFamily="49" charset="0"/>
              </a:rPr>
              <a:t>var</a:t>
            </a:r>
            <a:r>
              <a:rPr lang="en-US" sz="1600" dirty="0" smtClean="0">
                <a:solidFill>
                  <a:srgbClr val="000080"/>
                </a:solidFill>
                <a:latin typeface="Courier New" pitchFamily="49" charset="0"/>
              </a:rPr>
              <a:t> q </a:t>
            </a:r>
            <a:r>
              <a:rPr lang="en-US" sz="1600" b="1" dirty="0" smtClean="0">
                <a:solidFill>
                  <a:srgbClr val="000080"/>
                </a:solidFill>
                <a:latin typeface="Courier New" pitchFamily="49" charset="0"/>
              </a:rPr>
              <a:t>in</a:t>
            </a:r>
            <a:r>
              <a:rPr lang="en-US" sz="1600" dirty="0" smtClean="0">
                <a:solidFill>
                  <a:srgbClr val="000080"/>
                </a:solidFill>
                <a:latin typeface="Courier New" pitchFamily="49" charset="0"/>
              </a:rPr>
              <a:t> query) Show(q.CompanyName, q.StaffName);</a:t>
            </a:r>
            <a:endParaRPr lang="en-US" sz="1600" dirty="0"/>
          </a:p>
        </p:txBody>
      </p:sp>
      <p:sp>
        <p:nvSpPr>
          <p:cNvPr id="7" name="Text Box 7"/>
          <p:cNvSpPr txBox="1">
            <a:spLocks noChangeArrowheads="1"/>
          </p:cNvSpPr>
          <p:nvPr/>
        </p:nvSpPr>
        <p:spPr bwMode="auto">
          <a:xfrm>
            <a:off x="6467736" y="2982041"/>
            <a:ext cx="1938528" cy="738664"/>
          </a:xfrm>
          <a:prstGeom prst="rect">
            <a:avLst/>
          </a:prstGeom>
          <a:noFill/>
          <a:ln w="12700">
            <a:noFill/>
            <a:miter lim="800000"/>
            <a:headEnd/>
            <a:tailEnd/>
          </a:ln>
          <a:effectLst/>
        </p:spPr>
        <p:txBody>
          <a:bodyPr wrap="square">
            <a:spAutoFit/>
          </a:bodyPr>
          <a:lstStyle/>
          <a:p>
            <a:r>
              <a:rPr lang="fr-FR" i="1" dirty="0" smtClean="0">
                <a:latin typeface="Lucida Sans" pitchFamily="34" charset="0"/>
              </a:rPr>
              <a:t>Utiliser des parenthèses et non des accolades</a:t>
            </a:r>
            <a:endParaRPr lang="fr-FR" i="1" dirty="0">
              <a:latin typeface="Lucida Sans" pitchFamily="34" charset="0"/>
            </a:endParaRPr>
          </a:p>
        </p:txBody>
      </p:sp>
      <p:sp>
        <p:nvSpPr>
          <p:cNvPr id="8" name="Line 8"/>
          <p:cNvSpPr>
            <a:spLocks noChangeShapeType="1"/>
          </p:cNvSpPr>
          <p:nvPr/>
        </p:nvSpPr>
        <p:spPr bwMode="auto">
          <a:xfrm flipH="1">
            <a:off x="2688336" y="3282515"/>
            <a:ext cx="3621024" cy="164593"/>
          </a:xfrm>
          <a:prstGeom prst="line">
            <a:avLst/>
          </a:prstGeom>
          <a:noFill/>
          <a:ln w="25400">
            <a:solidFill>
              <a:schemeClr val="accent2"/>
            </a:solidFill>
            <a:round/>
            <a:headEnd/>
            <a:tailEnd type="triangle" w="lg" len="lg"/>
          </a:ln>
          <a:effectLst/>
        </p:spPr>
        <p:txBody>
          <a:bodyPr wrap="square">
            <a:spAutoFit/>
          </a:bodyPr>
          <a:lstStyle/>
          <a:p>
            <a:endParaRPr 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fr-FR" dirty="0" smtClean="0"/>
              <a:t>Requêtes multiples</a:t>
            </a:r>
          </a:p>
        </p:txBody>
      </p:sp>
      <p:sp>
        <p:nvSpPr>
          <p:cNvPr id="106499" name="Rectangle 3"/>
          <p:cNvSpPr>
            <a:spLocks noGrp="1" noChangeArrowheads="1"/>
          </p:cNvSpPr>
          <p:nvPr>
            <p:ph idx="1"/>
          </p:nvPr>
        </p:nvSpPr>
        <p:spPr>
          <a:xfrm>
            <a:off x="279400" y="1248468"/>
            <a:ext cx="8599488" cy="5109091"/>
          </a:xfrm>
        </p:spPr>
        <p:txBody>
          <a:bodyPr/>
          <a:lstStyle/>
          <a:p>
            <a:r>
              <a:rPr lang="fr-FR" dirty="0" smtClean="0"/>
              <a:t>Les requêtes imbriquées peuvent rapidement devenir compliquées</a:t>
            </a:r>
          </a:p>
          <a:p>
            <a:r>
              <a:rPr lang="fr-FR" dirty="0" smtClean="0"/>
              <a:t>Il est préférable d’utiliser des requêtes multiples séparées</a:t>
            </a:r>
          </a:p>
          <a:p>
            <a:pPr lvl="1"/>
            <a:r>
              <a:rPr lang="fr-FR" dirty="0" smtClean="0"/>
              <a:t>Plus facile à lire</a:t>
            </a:r>
          </a:p>
          <a:p>
            <a:pPr lvl="1"/>
            <a:r>
              <a:rPr lang="fr-FR" dirty="0" smtClean="0"/>
              <a:t>Même résultat</a:t>
            </a:r>
          </a:p>
          <a:p>
            <a:endParaRPr lang="fr-FR" dirty="0" smtClean="0"/>
          </a:p>
          <a:p>
            <a:endParaRPr lang="fr-FR" dirty="0" smtClean="0"/>
          </a:p>
          <a:p>
            <a:endParaRPr lang="fr-FR" dirty="0" smtClean="0"/>
          </a:p>
          <a:p>
            <a:endParaRPr lang="fr-FR" dirty="0" smtClean="0"/>
          </a:p>
          <a:p>
            <a:endParaRPr lang="fr-FR" dirty="0" smtClean="0"/>
          </a:p>
          <a:p>
            <a:endParaRPr lang="fr-FR" dirty="0" smtClean="0"/>
          </a:p>
          <a:p>
            <a:pPr>
              <a:spcBef>
                <a:spcPts val="3000"/>
              </a:spcBef>
            </a:pPr>
            <a:r>
              <a:rPr lang="fr-FR" dirty="0" smtClean="0"/>
              <a:t>Dans l’application, sélectionnez </a:t>
            </a:r>
            <a:r>
              <a:rPr lang="fr-FR" dirty="0" err="1" smtClean="0"/>
              <a:t>DoNow</a:t>
            </a:r>
            <a:r>
              <a:rPr lang="fr-FR" dirty="0" smtClean="0"/>
              <a:t> | </a:t>
            </a:r>
            <a:r>
              <a:rPr lang="fr-FR" dirty="0" err="1" smtClean="0"/>
              <a:t>Outer</a:t>
            </a:r>
            <a:r>
              <a:rPr lang="fr-FR" dirty="0" smtClean="0"/>
              <a:t> </a:t>
            </a:r>
            <a:r>
              <a:rPr lang="fr-FR" dirty="0" err="1" smtClean="0"/>
              <a:t>Join</a:t>
            </a:r>
            <a:r>
              <a:rPr lang="fr-FR" dirty="0" smtClean="0"/>
              <a:t> – All </a:t>
            </a:r>
            <a:r>
              <a:rPr lang="fr-FR" dirty="0" err="1" smtClean="0"/>
              <a:t>Companies</a:t>
            </a:r>
            <a:r>
              <a:rPr lang="fr-FR" dirty="0" smtClean="0"/>
              <a:t> and </a:t>
            </a:r>
            <a:r>
              <a:rPr lang="fr-FR" dirty="0" err="1" smtClean="0"/>
              <a:t>Smiths</a:t>
            </a:r>
            <a:endParaRPr lang="fr-FR" dirty="0" smtClean="0"/>
          </a:p>
        </p:txBody>
      </p:sp>
      <p:sp>
        <p:nvSpPr>
          <p:cNvPr id="15" name="Rectangle 6"/>
          <p:cNvSpPr>
            <a:spLocks noChangeArrowheads="1"/>
          </p:cNvSpPr>
          <p:nvPr/>
        </p:nvSpPr>
        <p:spPr bwMode="blackWhite">
          <a:xfrm>
            <a:off x="575496" y="2735545"/>
            <a:ext cx="8202743" cy="280140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r>
              <a:rPr lang="fr-FR" sz="1600" b="1" smtClean="0">
                <a:solidFill>
                  <a:srgbClr val="000080"/>
                </a:solidFill>
                <a:latin typeface="Courier New" pitchFamily="49" charset="0"/>
              </a:rPr>
              <a:t>var smiths = from s in staff where s.Name.EndsWith("Smith")</a:t>
            </a:r>
          </a:p>
          <a:p>
            <a:r>
              <a:rPr lang="fr-FR" sz="1600" b="1" smtClean="0">
                <a:solidFill>
                  <a:srgbClr val="000080"/>
                </a:solidFill>
                <a:latin typeface="Courier New" pitchFamily="49" charset="0"/>
              </a:rPr>
              <a:t>             select s;</a:t>
            </a:r>
            <a:endParaRPr lang="fr-FR" sz="1600" i="1" smtClean="0">
              <a:solidFill>
                <a:srgbClr val="000080"/>
              </a:solidFill>
              <a:latin typeface="Courier New" pitchFamily="49" charset="0"/>
            </a:endParaRPr>
          </a:p>
          <a:p>
            <a:r>
              <a:rPr lang="fr-FR" sz="1600" b="1" smtClean="0">
                <a:solidFill>
                  <a:srgbClr val="000080"/>
                </a:solidFill>
                <a:latin typeface="Courier New" pitchFamily="49" charset="0"/>
              </a:rPr>
              <a:t>var </a:t>
            </a:r>
            <a:r>
              <a:rPr lang="fr-FR" sz="1600" smtClean="0">
                <a:solidFill>
                  <a:srgbClr val="000080"/>
                </a:solidFill>
                <a:latin typeface="Courier New" pitchFamily="49" charset="0"/>
              </a:rPr>
              <a:t>query</a:t>
            </a:r>
            <a:r>
              <a:rPr lang="fr-FR" sz="1600" b="1" smtClean="0">
                <a:solidFill>
                  <a:srgbClr val="000080"/>
                </a:solidFill>
                <a:latin typeface="Courier New" pitchFamily="49" charset="0"/>
              </a:rPr>
              <a:t>  = from </a:t>
            </a:r>
            <a:r>
              <a:rPr lang="fr-FR" sz="1600" smtClean="0">
                <a:solidFill>
                  <a:srgbClr val="000080"/>
                </a:solidFill>
                <a:latin typeface="Courier New" pitchFamily="49" charset="0"/>
              </a:rPr>
              <a:t>c</a:t>
            </a:r>
            <a:r>
              <a:rPr lang="fr-FR" sz="1600" b="1" smtClean="0">
                <a:solidFill>
                  <a:srgbClr val="000080"/>
                </a:solidFill>
                <a:latin typeface="Courier New" pitchFamily="49" charset="0"/>
              </a:rPr>
              <a:t> in </a:t>
            </a:r>
            <a:r>
              <a:rPr lang="fr-FR" sz="1600" smtClean="0">
                <a:solidFill>
                  <a:srgbClr val="000080"/>
                </a:solidFill>
                <a:latin typeface="Courier New" pitchFamily="49" charset="0"/>
              </a:rPr>
              <a:t>comps</a:t>
            </a:r>
          </a:p>
          <a:p>
            <a:r>
              <a:rPr lang="fr-FR" sz="1600" b="1" smtClean="0">
                <a:solidFill>
                  <a:srgbClr val="000080"/>
                </a:solidFill>
                <a:latin typeface="Courier New" pitchFamily="49" charset="0"/>
              </a:rPr>
              <a:t>             join </a:t>
            </a:r>
            <a:r>
              <a:rPr lang="fr-FR" sz="1600" smtClean="0">
                <a:solidFill>
                  <a:srgbClr val="000080"/>
                </a:solidFill>
                <a:latin typeface="Courier New" pitchFamily="49" charset="0"/>
              </a:rPr>
              <a:t>s</a:t>
            </a:r>
            <a:r>
              <a:rPr lang="fr-FR" sz="1600" b="1" smtClean="0">
                <a:solidFill>
                  <a:srgbClr val="000080"/>
                </a:solidFill>
                <a:latin typeface="Courier New" pitchFamily="49" charset="0"/>
              </a:rPr>
              <a:t> in smiths on </a:t>
            </a:r>
            <a:r>
              <a:rPr lang="fr-FR" sz="1600" smtClean="0">
                <a:solidFill>
                  <a:srgbClr val="000080"/>
                </a:solidFill>
                <a:latin typeface="Courier New" pitchFamily="49" charset="0"/>
              </a:rPr>
              <a:t>c.Code</a:t>
            </a:r>
            <a:r>
              <a:rPr lang="fr-FR" sz="1600" b="1" smtClean="0">
                <a:solidFill>
                  <a:srgbClr val="000080"/>
                </a:solidFill>
                <a:latin typeface="Courier New" pitchFamily="49" charset="0"/>
              </a:rPr>
              <a:t> equals </a:t>
            </a:r>
            <a:r>
              <a:rPr lang="fr-FR" sz="1600" smtClean="0">
                <a:solidFill>
                  <a:srgbClr val="000080"/>
                </a:solidFill>
                <a:latin typeface="Courier New" pitchFamily="49" charset="0"/>
              </a:rPr>
              <a:t>s.CompCode</a:t>
            </a:r>
            <a:r>
              <a:rPr lang="fr-FR" sz="1600" b="1" smtClean="0">
                <a:solidFill>
                  <a:srgbClr val="000080"/>
                </a:solidFill>
                <a:latin typeface="Courier New" pitchFamily="49" charset="0"/>
              </a:rPr>
              <a:t> into </a:t>
            </a:r>
            <a:r>
              <a:rPr lang="fr-FR" sz="1600" smtClean="0">
                <a:solidFill>
                  <a:srgbClr val="000080"/>
                </a:solidFill>
                <a:latin typeface="Courier New" pitchFamily="49" charset="0"/>
              </a:rPr>
              <a:t>cs</a:t>
            </a:r>
          </a:p>
          <a:p>
            <a:r>
              <a:rPr lang="fr-FR" sz="1600" b="1" smtClean="0">
                <a:solidFill>
                  <a:srgbClr val="000080"/>
                </a:solidFill>
                <a:latin typeface="Courier New" pitchFamily="49" charset="0"/>
              </a:rPr>
              <a:t>             from </a:t>
            </a:r>
            <a:r>
              <a:rPr lang="fr-FR" sz="1600" smtClean="0">
                <a:solidFill>
                  <a:srgbClr val="000080"/>
                </a:solidFill>
                <a:latin typeface="Courier New" pitchFamily="49" charset="0"/>
              </a:rPr>
              <a:t>ss</a:t>
            </a:r>
            <a:r>
              <a:rPr lang="fr-FR" sz="1600" b="1" smtClean="0">
                <a:solidFill>
                  <a:srgbClr val="000080"/>
                </a:solidFill>
                <a:latin typeface="Courier New" pitchFamily="49" charset="0"/>
              </a:rPr>
              <a:t> in </a:t>
            </a:r>
            <a:r>
              <a:rPr lang="fr-FR" sz="1600" smtClean="0">
                <a:solidFill>
                  <a:srgbClr val="000080"/>
                </a:solidFill>
                <a:latin typeface="Courier New" pitchFamily="49" charset="0"/>
              </a:rPr>
              <a:t>cs.DefaultIfEmpty()</a:t>
            </a:r>
          </a:p>
          <a:p>
            <a:r>
              <a:rPr lang="fr-FR" sz="1600" b="1" smtClean="0">
                <a:solidFill>
                  <a:srgbClr val="000080"/>
                </a:solidFill>
                <a:latin typeface="Courier New" pitchFamily="49" charset="0"/>
              </a:rPr>
              <a:t>             select new</a:t>
            </a:r>
          </a:p>
          <a:p>
            <a:r>
              <a:rPr lang="fr-FR" sz="1600" smtClean="0">
                <a:solidFill>
                  <a:srgbClr val="000080"/>
                </a:solidFill>
                <a:latin typeface="Courier New" pitchFamily="49" charset="0"/>
              </a:rPr>
              <a:t>             {</a:t>
            </a:r>
          </a:p>
          <a:p>
            <a:r>
              <a:rPr lang="fr-FR" sz="1600" smtClean="0">
                <a:solidFill>
                  <a:srgbClr val="000080"/>
                </a:solidFill>
                <a:latin typeface="Courier New" pitchFamily="49" charset="0"/>
              </a:rPr>
              <a:t>		CompanyName = c.Name,</a:t>
            </a:r>
          </a:p>
          <a:p>
            <a:r>
              <a:rPr lang="fr-FR" sz="1600" smtClean="0">
                <a:solidFill>
                  <a:srgbClr val="000080"/>
                </a:solidFill>
                <a:latin typeface="Courier New" pitchFamily="49" charset="0"/>
              </a:rPr>
              <a:t>		StaffName = (ss == </a:t>
            </a:r>
            <a:r>
              <a:rPr lang="fr-FR" sz="1600" b="1" smtClean="0">
                <a:solidFill>
                  <a:srgbClr val="000080"/>
                </a:solidFill>
                <a:latin typeface="Courier New" pitchFamily="49" charset="0"/>
              </a:rPr>
              <a:t>null</a:t>
            </a:r>
            <a:r>
              <a:rPr lang="fr-FR" sz="1600" smtClean="0">
                <a:solidFill>
                  <a:srgbClr val="000080"/>
                </a:solidFill>
                <a:latin typeface="Courier New" pitchFamily="49" charset="0"/>
              </a:rPr>
              <a:t> ? "&lt;none&gt;" : ss.Name)</a:t>
            </a:r>
          </a:p>
          <a:p>
            <a:r>
              <a:rPr lang="fr-FR" sz="1600" smtClean="0">
                <a:solidFill>
                  <a:srgbClr val="000080"/>
                </a:solidFill>
                <a:latin typeface="Courier New" pitchFamily="49" charset="0"/>
              </a:rPr>
              <a:t>             };</a:t>
            </a:r>
          </a:p>
          <a:p>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q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query) Show(q.CompanyName, q.StaffName);</a:t>
            </a:r>
            <a:endParaRPr lang="fr-FR" sz="16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p:spPr>
        <p:txBody>
          <a:bodyPr/>
          <a:lstStyle/>
          <a:p>
            <a:r>
              <a:rPr lang="fr-FR" dirty="0" smtClean="0"/>
              <a:t>Jointures en groupe</a:t>
            </a:r>
            <a:endParaRPr lang="fr-FR" noProof="0" dirty="0" smtClean="0"/>
          </a:p>
        </p:txBody>
      </p:sp>
      <p:sp>
        <p:nvSpPr>
          <p:cNvPr id="108547" name="Rectangle 3"/>
          <p:cNvSpPr>
            <a:spLocks noGrp="1" noChangeArrowheads="1"/>
          </p:cNvSpPr>
          <p:nvPr>
            <p:ph idx="1"/>
          </p:nvPr>
        </p:nvSpPr>
        <p:spPr>
          <a:xfrm>
            <a:off x="279400" y="1312863"/>
            <a:ext cx="8599488" cy="4867999"/>
          </a:xfrm>
        </p:spPr>
        <p:txBody>
          <a:bodyPr/>
          <a:lstStyle/>
          <a:p>
            <a:r>
              <a:rPr lang="fr-FR" dirty="0" smtClean="0"/>
              <a:t>Une jointure qui utilise une clause </a:t>
            </a:r>
            <a:r>
              <a:rPr lang="fr-FR" sz="1800" noProof="0" dirty="0" err="1" smtClean="0">
                <a:latin typeface="Courier New" pitchFamily="49" charset="0"/>
              </a:rPr>
              <a:t>into</a:t>
            </a:r>
            <a:r>
              <a:rPr lang="fr-FR" dirty="0" smtClean="0"/>
              <a:t> s’appelle </a:t>
            </a:r>
            <a:r>
              <a:rPr lang="fr-FR" i="1" dirty="0" smtClean="0">
                <a:latin typeface="Century Schoolbook" pitchFamily="18" charset="0"/>
              </a:rPr>
              <a:t>jointure en groupe</a:t>
            </a:r>
            <a:endParaRPr lang="fr-FR" sz="1800" i="1" noProof="0" dirty="0" smtClean="0">
              <a:latin typeface="Century Schoolbook" pitchFamily="18" charset="0"/>
            </a:endParaRPr>
          </a:p>
          <a:p>
            <a:r>
              <a:rPr lang="fr-FR" dirty="0" smtClean="0"/>
              <a:t>Dans cet exemple, seuls les noms des sociétés ayant un employé appelé </a:t>
            </a:r>
            <a:br>
              <a:rPr lang="fr-FR" dirty="0" smtClean="0"/>
            </a:br>
            <a:r>
              <a:rPr lang="fr-FR" dirty="0" smtClean="0"/>
              <a:t>« Smith » sont affichés, une fois et une seule</a:t>
            </a:r>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pPr lvl="1"/>
            <a:endParaRPr lang="fr-FR" sz="1800" noProof="0" dirty="0" smtClean="0"/>
          </a:p>
          <a:p>
            <a:r>
              <a:rPr lang="fr-FR" sz="1800" noProof="0" dirty="0" err="1" smtClean="0">
                <a:latin typeface="Courier New" pitchFamily="49" charset="0"/>
              </a:rPr>
              <a:t>into</a:t>
            </a:r>
            <a:r>
              <a:rPr lang="fr-FR" sz="1800" noProof="0" dirty="0" smtClean="0"/>
              <a:t> </a:t>
            </a:r>
            <a:r>
              <a:rPr lang="fr-FR" dirty="0" smtClean="0"/>
              <a:t>permet de trier selon les noms des sociétés</a:t>
            </a:r>
            <a:endParaRPr lang="fr-FR" sz="1800" noProof="0" dirty="0" smtClean="0"/>
          </a:p>
          <a:p>
            <a:r>
              <a:rPr lang="fr-FR" sz="1800" noProof="0" dirty="0" smtClean="0">
                <a:latin typeface="Courier New" pitchFamily="49" charset="0"/>
              </a:rPr>
              <a:t>group</a:t>
            </a:r>
            <a:r>
              <a:rPr lang="fr-FR" sz="1800" noProof="0" dirty="0" smtClean="0"/>
              <a:t> </a:t>
            </a:r>
            <a:r>
              <a:rPr lang="fr-FR" dirty="0" smtClean="0"/>
              <a:t>permet de n’obtenir le nom de chaque société qu’une seule fois</a:t>
            </a:r>
            <a:endParaRPr lang="fr-FR" sz="1800" noProof="0" dirty="0" smtClean="0"/>
          </a:p>
          <a:p>
            <a:r>
              <a:rPr lang="fr-FR" dirty="0" smtClean="0"/>
              <a:t>Dans l’application, sélectionnez </a:t>
            </a:r>
            <a:r>
              <a:rPr lang="fr-FR" dirty="0" err="1" smtClean="0"/>
              <a:t>DoNow</a:t>
            </a:r>
            <a:r>
              <a:rPr lang="fr-FR" dirty="0" smtClean="0"/>
              <a:t> </a:t>
            </a:r>
            <a:r>
              <a:rPr lang="fr-FR" noProof="0" dirty="0" smtClean="0"/>
              <a:t>| Group </a:t>
            </a:r>
            <a:r>
              <a:rPr lang="fr-FR" noProof="0" dirty="0" err="1" smtClean="0"/>
              <a:t>Join</a:t>
            </a:r>
            <a:r>
              <a:rPr lang="fr-FR" noProof="0" dirty="0" smtClean="0"/>
              <a:t> – </a:t>
            </a:r>
            <a:r>
              <a:rPr lang="fr-FR" noProof="0" dirty="0" err="1" smtClean="0"/>
              <a:t>Companies</a:t>
            </a:r>
            <a:r>
              <a:rPr lang="fr-FR" noProof="0" dirty="0" smtClean="0"/>
              <a:t> </a:t>
            </a:r>
            <a:r>
              <a:rPr lang="fr-FR" noProof="0" dirty="0" err="1" smtClean="0"/>
              <a:t>with</a:t>
            </a:r>
            <a:r>
              <a:rPr lang="fr-FR" noProof="0" dirty="0" smtClean="0"/>
              <a:t> Smith</a:t>
            </a:r>
            <a:endParaRPr lang="fr-FR" sz="1800" noProof="0" dirty="0" smtClean="0">
              <a:latin typeface="Courier New" pitchFamily="49" charset="0"/>
            </a:endParaRPr>
          </a:p>
        </p:txBody>
      </p:sp>
      <p:sp>
        <p:nvSpPr>
          <p:cNvPr id="108548" name="Rectangle 4"/>
          <p:cNvSpPr>
            <a:spLocks noChangeArrowheads="1"/>
          </p:cNvSpPr>
          <p:nvPr/>
        </p:nvSpPr>
        <p:spPr bwMode="gray">
          <a:xfrm>
            <a:off x="593725" y="2456764"/>
            <a:ext cx="8143875" cy="196848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500" b="1" noProof="1">
                <a:latin typeface="Courier New" pitchFamily="49" charset="0"/>
              </a:rPr>
              <a:t>var</a:t>
            </a:r>
            <a:r>
              <a:rPr lang="en-US" sz="1500" noProof="1">
                <a:latin typeface="Courier New" pitchFamily="49" charset="0"/>
              </a:rPr>
              <a:t> </a:t>
            </a:r>
            <a:r>
              <a:rPr lang="en-US" sz="1500" noProof="1" smtClean="0">
                <a:latin typeface="Courier New" pitchFamily="49" charset="0"/>
              </a:rPr>
              <a:t>smiths = </a:t>
            </a:r>
            <a:r>
              <a:rPr lang="en-US" sz="1500" b="1" noProof="1">
                <a:latin typeface="Courier New" pitchFamily="49" charset="0"/>
              </a:rPr>
              <a:t>from</a:t>
            </a:r>
            <a:r>
              <a:rPr lang="en-US" sz="1500" noProof="1">
                <a:latin typeface="Courier New" pitchFamily="49" charset="0"/>
              </a:rPr>
              <a:t> s </a:t>
            </a:r>
            <a:r>
              <a:rPr lang="en-US" sz="1500" b="1" noProof="1">
                <a:latin typeface="Courier New" pitchFamily="49" charset="0"/>
              </a:rPr>
              <a:t>in</a:t>
            </a:r>
            <a:r>
              <a:rPr lang="en-US" sz="1500" noProof="1">
                <a:latin typeface="Courier New" pitchFamily="49" charset="0"/>
              </a:rPr>
              <a:t> staff</a:t>
            </a:r>
            <a:endParaRPr lang="en-US" sz="1500" dirty="0">
              <a:latin typeface="Courier New" pitchFamily="49" charset="0"/>
            </a:endParaRPr>
          </a:p>
          <a:p>
            <a:pPr>
              <a:lnSpc>
                <a:spcPct val="90000"/>
              </a:lnSpc>
            </a:pPr>
            <a:r>
              <a:rPr lang="en-US" sz="1500" dirty="0">
                <a:latin typeface="Courier New" pitchFamily="49" charset="0"/>
              </a:rPr>
              <a:t>            </a:t>
            </a:r>
            <a:r>
              <a:rPr lang="en-US" sz="1500" b="1" noProof="1">
                <a:latin typeface="Courier New" pitchFamily="49" charset="0"/>
              </a:rPr>
              <a:t>where</a:t>
            </a:r>
            <a:r>
              <a:rPr lang="en-US" sz="1500" noProof="1">
                <a:latin typeface="Courier New" pitchFamily="49" charset="0"/>
              </a:rPr>
              <a:t> </a:t>
            </a:r>
            <a:r>
              <a:rPr lang="en-US" sz="1500" noProof="1" smtClean="0">
                <a:latin typeface="Courier New" pitchFamily="49" charset="0"/>
              </a:rPr>
              <a:t>s.Name.EndsWith("Smith")</a:t>
            </a:r>
            <a:endParaRPr lang="en-US" sz="1500" dirty="0">
              <a:latin typeface="Courier New" pitchFamily="49" charset="0"/>
            </a:endParaRPr>
          </a:p>
          <a:p>
            <a:pPr>
              <a:lnSpc>
                <a:spcPct val="90000"/>
              </a:lnSpc>
            </a:pPr>
            <a:r>
              <a:rPr lang="en-US" sz="1500" dirty="0">
                <a:latin typeface="Courier New" pitchFamily="49" charset="0"/>
              </a:rPr>
              <a:t>            </a:t>
            </a:r>
            <a:r>
              <a:rPr lang="en-US" sz="1500" b="1" noProof="1">
                <a:latin typeface="Courier New" pitchFamily="49" charset="0"/>
              </a:rPr>
              <a:t>join</a:t>
            </a:r>
            <a:r>
              <a:rPr lang="en-US" sz="1500" noProof="1">
                <a:latin typeface="Courier New" pitchFamily="49" charset="0"/>
              </a:rPr>
              <a:t> c </a:t>
            </a:r>
            <a:r>
              <a:rPr lang="en-US" sz="1500" b="1" noProof="1">
                <a:latin typeface="Courier New" pitchFamily="49" charset="0"/>
              </a:rPr>
              <a:t>in</a:t>
            </a:r>
            <a:r>
              <a:rPr lang="en-US" sz="1500" noProof="1">
                <a:latin typeface="Courier New" pitchFamily="49" charset="0"/>
              </a:rPr>
              <a:t> comps </a:t>
            </a:r>
            <a:r>
              <a:rPr lang="en-US" sz="1500" b="1" noProof="1">
                <a:latin typeface="Courier New" pitchFamily="49" charset="0"/>
              </a:rPr>
              <a:t>on</a:t>
            </a:r>
            <a:r>
              <a:rPr lang="en-US" sz="1500" noProof="1">
                <a:latin typeface="Courier New" pitchFamily="49" charset="0"/>
              </a:rPr>
              <a:t> s.CompCode </a:t>
            </a:r>
            <a:r>
              <a:rPr lang="en-US" sz="1500" b="1" noProof="1">
                <a:latin typeface="Courier New" pitchFamily="49" charset="0"/>
              </a:rPr>
              <a:t>equals</a:t>
            </a:r>
            <a:r>
              <a:rPr lang="en-US" sz="1500" noProof="1">
                <a:latin typeface="Courier New" pitchFamily="49" charset="0"/>
              </a:rPr>
              <a:t> c.Code</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into</a:t>
            </a:r>
            <a:r>
              <a:rPr lang="en-US" sz="1500" noProof="1">
                <a:latin typeface="Courier New" pitchFamily="49" charset="0"/>
              </a:rPr>
              <a:t> cSet</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from</a:t>
            </a:r>
            <a:r>
              <a:rPr lang="en-US" sz="1500" noProof="1">
                <a:latin typeface="Courier New" pitchFamily="49" charset="0"/>
              </a:rPr>
              <a:t> comp </a:t>
            </a:r>
            <a:r>
              <a:rPr lang="en-US" sz="1500" b="1" noProof="1">
                <a:latin typeface="Courier New" pitchFamily="49" charset="0"/>
              </a:rPr>
              <a:t>in</a:t>
            </a:r>
            <a:r>
              <a:rPr lang="en-US" sz="1500" noProof="1">
                <a:latin typeface="Courier New" pitchFamily="49" charset="0"/>
              </a:rPr>
              <a:t> cSet</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group</a:t>
            </a:r>
            <a:r>
              <a:rPr lang="en-US" sz="1500" noProof="1">
                <a:latin typeface="Courier New" pitchFamily="49" charset="0"/>
              </a:rPr>
              <a:t> comp </a:t>
            </a:r>
            <a:r>
              <a:rPr lang="en-US" sz="1500" b="1" noProof="1">
                <a:latin typeface="Courier New" pitchFamily="49" charset="0"/>
              </a:rPr>
              <a:t>by</a:t>
            </a:r>
            <a:r>
              <a:rPr lang="en-US" sz="1500" noProof="1">
                <a:latin typeface="Courier New" pitchFamily="49" charset="0"/>
              </a:rPr>
              <a:t> comp.Name </a:t>
            </a:r>
            <a:r>
              <a:rPr lang="en-US" sz="1500" b="1" noProof="1">
                <a:latin typeface="Courier New" pitchFamily="49" charset="0"/>
              </a:rPr>
              <a:t>into</a:t>
            </a:r>
            <a:r>
              <a:rPr lang="en-US" sz="1500" noProof="1">
                <a:latin typeface="Courier New" pitchFamily="49" charset="0"/>
              </a:rPr>
              <a:t> cGroup</a:t>
            </a:r>
          </a:p>
          <a:p>
            <a:pPr>
              <a:lnSpc>
                <a:spcPct val="90000"/>
              </a:lnSpc>
            </a:pPr>
            <a:r>
              <a:rPr lang="en-US" sz="1500" dirty="0">
                <a:latin typeface="Courier New" pitchFamily="49" charset="0"/>
              </a:rPr>
              <a:t>       </a:t>
            </a:r>
            <a:r>
              <a:rPr lang="en-US" sz="1500" noProof="1">
                <a:latin typeface="Courier New" pitchFamily="49" charset="0"/>
              </a:rPr>
              <a:t>   </a:t>
            </a:r>
            <a:r>
              <a:rPr lang="en-US" sz="1500" dirty="0">
                <a:latin typeface="Courier New" pitchFamily="49" charset="0"/>
              </a:rPr>
              <a:t> </a:t>
            </a:r>
            <a:r>
              <a:rPr lang="en-US" sz="1500" noProof="1">
                <a:latin typeface="Courier New" pitchFamily="49" charset="0"/>
              </a:rPr>
              <a:t> </a:t>
            </a:r>
            <a:r>
              <a:rPr lang="en-US" sz="1500" b="1" noProof="1">
                <a:latin typeface="Courier New" pitchFamily="49" charset="0"/>
              </a:rPr>
              <a:t>orderby</a:t>
            </a:r>
            <a:r>
              <a:rPr lang="en-US" sz="1500" noProof="1">
                <a:latin typeface="Courier New" pitchFamily="49" charset="0"/>
              </a:rPr>
              <a:t> cGroup.Key</a:t>
            </a:r>
          </a:p>
          <a:p>
            <a:pPr>
              <a:lnSpc>
                <a:spcPct val="90000"/>
              </a:lnSpc>
            </a:pPr>
            <a:r>
              <a:rPr lang="en-US" sz="1500" b="1" dirty="0">
                <a:latin typeface="Courier New" pitchFamily="49" charset="0"/>
              </a:rPr>
              <a:t>            </a:t>
            </a:r>
            <a:r>
              <a:rPr lang="en-US" sz="1500" b="1" noProof="1">
                <a:latin typeface="Courier New" pitchFamily="49" charset="0"/>
              </a:rPr>
              <a:t>select</a:t>
            </a:r>
            <a:r>
              <a:rPr lang="en-US" sz="1500" noProof="1">
                <a:latin typeface="Courier New" pitchFamily="49" charset="0"/>
              </a:rPr>
              <a:t> c</a:t>
            </a:r>
            <a:r>
              <a:rPr lang="en-US" sz="1500" dirty="0">
                <a:latin typeface="Courier New" pitchFamily="49" charset="0"/>
              </a:rPr>
              <a:t>Group.Key;</a:t>
            </a:r>
          </a:p>
          <a:p>
            <a:pPr>
              <a:lnSpc>
                <a:spcPct val="90000"/>
              </a:lnSpc>
            </a:pPr>
            <a:r>
              <a:rPr lang="en-US" sz="1500" b="1" noProof="1">
                <a:latin typeface="Courier New" pitchFamily="49" charset="0"/>
              </a:rPr>
              <a:t>foreach</a:t>
            </a:r>
            <a:r>
              <a:rPr lang="en-US" sz="1500" noProof="1">
                <a:latin typeface="Courier New" pitchFamily="49" charset="0"/>
              </a:rPr>
              <a:t> (</a:t>
            </a:r>
            <a:r>
              <a:rPr lang="en-US" sz="1500" b="1" dirty="0">
                <a:latin typeface="Courier New" pitchFamily="49" charset="0"/>
              </a:rPr>
              <a:t>string</a:t>
            </a:r>
            <a:r>
              <a:rPr lang="en-US" sz="1500" noProof="1">
                <a:latin typeface="Courier New" pitchFamily="49" charset="0"/>
              </a:rPr>
              <a:t> x </a:t>
            </a:r>
            <a:r>
              <a:rPr lang="en-US" sz="1500" b="1" noProof="1">
                <a:latin typeface="Courier New" pitchFamily="49" charset="0"/>
              </a:rPr>
              <a:t>in</a:t>
            </a:r>
            <a:r>
              <a:rPr lang="en-US" sz="1500" noProof="1">
                <a:latin typeface="Courier New" pitchFamily="49" charset="0"/>
              </a:rPr>
              <a:t> </a:t>
            </a:r>
            <a:r>
              <a:rPr lang="en-US" sz="1500" noProof="1" smtClean="0">
                <a:latin typeface="Courier New" pitchFamily="49" charset="0"/>
              </a:rPr>
              <a:t>smiths) </a:t>
            </a:r>
            <a:r>
              <a:rPr lang="en-US" sz="1500" noProof="1">
                <a:latin typeface="Courier New" pitchFamily="49" charset="0"/>
              </a:rPr>
              <a:t>Show(x);</a:t>
            </a:r>
            <a:endParaRPr lang="en-US" sz="1500" dirty="0">
              <a:latin typeface="Courier New" pitchFamily="49"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fr-FR" dirty="0" smtClean="0"/>
              <a:t>Méthodes de requêtes</a:t>
            </a:r>
            <a:endParaRPr lang="fr-FR" noProof="0" dirty="0" smtClean="0"/>
          </a:p>
        </p:txBody>
      </p:sp>
      <p:sp>
        <p:nvSpPr>
          <p:cNvPr id="109571" name="Rectangle 3"/>
          <p:cNvSpPr>
            <a:spLocks noGrp="1" noChangeArrowheads="1"/>
          </p:cNvSpPr>
          <p:nvPr>
            <p:ph type="body" sz="half" idx="1"/>
          </p:nvPr>
        </p:nvSpPr>
        <p:spPr>
          <a:xfrm>
            <a:off x="279400" y="1220099"/>
            <a:ext cx="8864600" cy="5088573"/>
          </a:xfrm>
        </p:spPr>
        <p:txBody>
          <a:bodyPr/>
          <a:lstStyle/>
          <a:p>
            <a:r>
              <a:rPr lang="fr-FR" dirty="0" smtClean="0"/>
              <a:t>Il existe tout un ensemble de méthodes associées à un résultat </a:t>
            </a:r>
            <a:r>
              <a:rPr lang="fr-FR" sz="1800" noProof="0" dirty="0" err="1" smtClean="0">
                <a:latin typeface="Courier New" pitchFamily="49" charset="0"/>
              </a:rPr>
              <a:t>IEnumerable</a:t>
            </a:r>
            <a:r>
              <a:rPr lang="fr-FR" sz="1800" noProof="0" dirty="0" smtClean="0">
                <a:latin typeface="Courier New" pitchFamily="49" charset="0"/>
              </a:rPr>
              <a:t>&lt;T&gt;</a:t>
            </a:r>
            <a:r>
              <a:rPr lang="fr-FR" sz="1800" noProof="0" dirty="0" smtClean="0"/>
              <a:t> </a:t>
            </a:r>
            <a:r>
              <a:rPr lang="fr-FR" dirty="0" smtClean="0"/>
              <a:t>qui rendent plus simple l’utilisation des résultats</a:t>
            </a:r>
            <a:endParaRPr lang="fr-FR" sz="2000" noProof="0" dirty="0" smtClean="0"/>
          </a:p>
          <a:p>
            <a:endParaRPr lang="fr-FR" sz="2000" noProof="0" dirty="0" smtClean="0"/>
          </a:p>
          <a:p>
            <a:endParaRPr lang="fr-FR" sz="1800" noProof="0" dirty="0" smtClean="0"/>
          </a:p>
          <a:p>
            <a:endParaRPr lang="fr-FR" sz="1800" noProof="0" dirty="0" smtClean="0"/>
          </a:p>
          <a:p>
            <a:endParaRPr lang="fr-FR" sz="1800" noProof="0" dirty="0" smtClean="0"/>
          </a:p>
          <a:p>
            <a:endParaRPr lang="fr-FR" sz="1800" noProof="0" dirty="0" smtClean="0"/>
          </a:p>
          <a:p>
            <a:r>
              <a:rPr lang="fr-FR" dirty="0" smtClean="0"/>
              <a:t>Par exemple, pour résoudre le problème des sociétés en double</a:t>
            </a:r>
            <a:endParaRPr lang="fr-FR" sz="1800" noProof="0" dirty="0" smtClean="0"/>
          </a:p>
          <a:p>
            <a:endParaRPr lang="fr-FR" noProof="0" dirty="0" smtClean="0"/>
          </a:p>
          <a:p>
            <a:endParaRPr lang="fr-FR" sz="1800" noProof="0" dirty="0" smtClean="0"/>
          </a:p>
          <a:p>
            <a:pPr lvl="1"/>
            <a:endParaRPr lang="fr-FR" noProof="0" dirty="0" smtClean="0"/>
          </a:p>
          <a:p>
            <a:r>
              <a:rPr lang="fr-FR" dirty="0" smtClean="0"/>
              <a:t>Dans l’application, sélectionnez </a:t>
            </a:r>
            <a:r>
              <a:rPr lang="fr-FR" sz="1800" noProof="0" dirty="0" err="1" smtClean="0"/>
              <a:t>DoNow</a:t>
            </a:r>
            <a:r>
              <a:rPr lang="fr-FR" sz="1800" noProof="0" dirty="0" smtClean="0"/>
              <a:t> | Distinct – </a:t>
            </a:r>
            <a:r>
              <a:rPr lang="fr-FR" sz="1800" noProof="0" dirty="0" err="1" smtClean="0"/>
              <a:t>Companies</a:t>
            </a:r>
            <a:r>
              <a:rPr lang="fr-FR" sz="1800" noProof="0" dirty="0" smtClean="0"/>
              <a:t> </a:t>
            </a:r>
            <a:r>
              <a:rPr lang="fr-FR" sz="1800" noProof="0" dirty="0" err="1" smtClean="0"/>
              <a:t>with</a:t>
            </a:r>
            <a:r>
              <a:rPr lang="fr-FR" sz="1800" noProof="0" dirty="0" smtClean="0"/>
              <a:t> Smith</a:t>
            </a:r>
          </a:p>
        </p:txBody>
      </p:sp>
      <p:graphicFrame>
        <p:nvGraphicFramePr>
          <p:cNvPr id="109599" name="Group 31"/>
          <p:cNvGraphicFramePr>
            <a:graphicFrameLocks noGrp="1"/>
          </p:cNvGraphicFramePr>
          <p:nvPr>
            <p:ph sz="half" idx="2"/>
          </p:nvPr>
        </p:nvGraphicFramePr>
        <p:xfrm>
          <a:off x="579422" y="1904574"/>
          <a:ext cx="7944612" cy="2240280"/>
        </p:xfrm>
        <a:graphic>
          <a:graphicData uri="http://schemas.openxmlformats.org/drawingml/2006/table">
            <a:tbl>
              <a:tblPr/>
              <a:tblGrid>
                <a:gridCol w="2799080"/>
                <a:gridCol w="5145532"/>
              </a:tblGrid>
              <a:tr h="2619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Arial" charset="0"/>
                        </a:rPr>
                        <a:t>Méthode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Arial" charset="0"/>
                        </a:rPr>
                        <a:t>Utilisation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Concat()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Combine des ensembles en laissant les doublons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Nombre d’éléments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Distinct()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Retourne chaque élément une seule fois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Intersect()</a:t>
                      </a:r>
                      <a:r>
                        <a:rPr kumimoji="0" lang="fr-FR" sz="1500" b="1" i="0" u="none" strike="noStrike" cap="none" normalizeH="0" baseline="0" noProof="0" smtClean="0">
                          <a:ln>
                            <a:noFill/>
                          </a:ln>
                          <a:solidFill>
                            <a:srgbClr val="000080"/>
                          </a:solidFill>
                          <a:effectLst/>
                          <a:latin typeface="Arial" charset="0"/>
                        </a:rPr>
                        <a:t> / </a:t>
                      </a:r>
                      <a:r>
                        <a:rPr kumimoji="0" lang="fr-FR" sz="1500" b="1" i="0" u="none" strike="noStrike" cap="none" normalizeH="0" baseline="0" noProof="0" smtClean="0">
                          <a:ln>
                            <a:noFill/>
                          </a:ln>
                          <a:solidFill>
                            <a:srgbClr val="000080"/>
                          </a:solidFill>
                          <a:effectLst/>
                          <a:latin typeface="Courier New" pitchFamily="49" charset="0"/>
                        </a:rPr>
                        <a:t>Except()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Valeurs communes / différentes entre deux ensembles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First()</a:t>
                      </a:r>
                      <a:r>
                        <a:rPr kumimoji="0" lang="fr-FR" sz="1500" b="1" i="0" u="none" strike="noStrike" cap="none" normalizeH="0" baseline="0" noProof="0" smtClean="0">
                          <a:ln>
                            <a:noFill/>
                          </a:ln>
                          <a:solidFill>
                            <a:srgbClr val="000080"/>
                          </a:solidFill>
                          <a:effectLst/>
                          <a:latin typeface="Arial" charset="0"/>
                        </a:rPr>
                        <a:t> / </a:t>
                      </a:r>
                      <a:r>
                        <a:rPr kumimoji="0" lang="fr-FR" sz="1500" b="1" i="0" u="none" strike="noStrike" cap="none" normalizeH="0" baseline="0" noProof="0" smtClean="0">
                          <a:ln>
                            <a:noFill/>
                          </a:ln>
                          <a:solidFill>
                            <a:srgbClr val="000080"/>
                          </a:solidFill>
                          <a:effectLst/>
                          <a:latin typeface="Courier New" pitchFamily="49" charset="0"/>
                        </a:rPr>
                        <a:t>Last()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smtClean="0">
                          <a:ln>
                            <a:noFill/>
                          </a:ln>
                          <a:solidFill>
                            <a:srgbClr val="000080"/>
                          </a:solidFill>
                          <a:effectLst/>
                          <a:latin typeface="Arial" charset="0"/>
                        </a:rPr>
                        <a:t>Premier / dernier élément d’un ensemble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1" i="0" u="none" strike="noStrike" cap="none" normalizeH="0" baseline="0" noProof="0" smtClean="0">
                          <a:ln>
                            <a:noFill/>
                          </a:ln>
                          <a:solidFill>
                            <a:srgbClr val="000080"/>
                          </a:solidFill>
                          <a:effectLst/>
                          <a:latin typeface="Courier New" pitchFamily="49" charset="0"/>
                        </a:rPr>
                        <a:t>Union()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500" b="0" i="0" u="none" strike="noStrike" cap="none" normalizeH="0" baseline="0" noProof="0" dirty="0" smtClean="0">
                          <a:ln>
                            <a:noFill/>
                          </a:ln>
                          <a:solidFill>
                            <a:srgbClr val="000080"/>
                          </a:solidFill>
                          <a:effectLst/>
                          <a:latin typeface="Arial" charset="0"/>
                        </a:rPr>
                        <a:t>Combine des ensembles en supprimant les doublons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09598" name="Rectangle 30"/>
          <p:cNvSpPr>
            <a:spLocks noChangeArrowheads="1"/>
          </p:cNvSpPr>
          <p:nvPr/>
        </p:nvSpPr>
        <p:spPr bwMode="gray">
          <a:xfrm>
            <a:off x="769938" y="4638721"/>
            <a:ext cx="7470775" cy="1137492"/>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sz="1500" b="1" dirty="0" err="1" smtClean="0">
                <a:solidFill>
                  <a:srgbClr val="000080"/>
                </a:solidFill>
                <a:latin typeface="Courier New" pitchFamily="49" charset="0"/>
              </a:rPr>
              <a:t>var</a:t>
            </a:r>
            <a:r>
              <a:rPr lang="en-US" sz="1500" dirty="0" smtClean="0">
                <a:solidFill>
                  <a:srgbClr val="000080"/>
                </a:solidFill>
                <a:latin typeface="Courier New" pitchFamily="49" charset="0"/>
              </a:rPr>
              <a:t> smiths = </a:t>
            </a:r>
            <a:r>
              <a:rPr lang="en-US" sz="1500" dirty="0">
                <a:solidFill>
                  <a:srgbClr val="000080"/>
                </a:solidFill>
                <a:latin typeface="Courier New" pitchFamily="49" charset="0"/>
              </a:rPr>
              <a:t>(</a:t>
            </a:r>
            <a:r>
              <a:rPr lang="en-US" sz="1500" b="1" dirty="0">
                <a:solidFill>
                  <a:srgbClr val="000080"/>
                </a:solidFill>
                <a:latin typeface="Courier New" pitchFamily="49" charset="0"/>
              </a:rPr>
              <a:t>from</a:t>
            </a:r>
            <a:r>
              <a:rPr lang="en-US" sz="1500" dirty="0">
                <a:solidFill>
                  <a:srgbClr val="000080"/>
                </a:solidFill>
                <a:latin typeface="Courier New" pitchFamily="49" charset="0"/>
              </a:rPr>
              <a:t> s </a:t>
            </a:r>
            <a:r>
              <a:rPr lang="en-US" sz="1500" b="1" dirty="0">
                <a:solidFill>
                  <a:srgbClr val="000080"/>
                </a:solidFill>
                <a:latin typeface="Courier New" pitchFamily="49" charset="0"/>
              </a:rPr>
              <a:t>in</a:t>
            </a:r>
            <a:r>
              <a:rPr lang="en-US" sz="1500" dirty="0">
                <a:solidFill>
                  <a:srgbClr val="000080"/>
                </a:solidFill>
                <a:latin typeface="Courier New" pitchFamily="49" charset="0"/>
              </a:rPr>
              <a:t> staff </a:t>
            </a:r>
            <a:r>
              <a:rPr lang="en-US" sz="1500" b="1" dirty="0">
                <a:solidFill>
                  <a:srgbClr val="000080"/>
                </a:solidFill>
                <a:latin typeface="Courier New" pitchFamily="49" charset="0"/>
              </a:rPr>
              <a:t>where</a:t>
            </a:r>
            <a:r>
              <a:rPr lang="en-US" sz="1500" dirty="0">
                <a:solidFill>
                  <a:srgbClr val="000080"/>
                </a:solidFill>
                <a:latin typeface="Courier New" pitchFamily="49" charset="0"/>
              </a:rPr>
              <a:t> </a:t>
            </a:r>
            <a:r>
              <a:rPr lang="en-US" sz="1500" dirty="0" err="1" smtClean="0">
                <a:solidFill>
                  <a:srgbClr val="000080"/>
                </a:solidFill>
                <a:latin typeface="Courier New" pitchFamily="49" charset="0"/>
              </a:rPr>
              <a:t>s.Name.EndsWith</a:t>
            </a:r>
            <a:r>
              <a:rPr lang="en-US" sz="1500" dirty="0" smtClean="0">
                <a:solidFill>
                  <a:srgbClr val="000080"/>
                </a:solidFill>
                <a:latin typeface="Courier New" pitchFamily="49" charset="0"/>
              </a:rPr>
              <a:t>("Smith")</a:t>
            </a:r>
            <a:endParaRPr lang="en-US" sz="1500" dirty="0">
              <a:solidFill>
                <a:srgbClr val="000080"/>
              </a:solidFill>
              <a:latin typeface="Courier New" pitchFamily="49" charset="0"/>
            </a:endParaRP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join</a:t>
            </a:r>
            <a:r>
              <a:rPr lang="en-US" sz="1500" dirty="0">
                <a:solidFill>
                  <a:srgbClr val="000080"/>
                </a:solidFill>
                <a:latin typeface="Courier New" pitchFamily="49" charset="0"/>
              </a:rPr>
              <a:t> c </a:t>
            </a:r>
            <a:r>
              <a:rPr lang="en-US" sz="1500" b="1" dirty="0">
                <a:solidFill>
                  <a:srgbClr val="000080"/>
                </a:solidFill>
                <a:latin typeface="Courier New" pitchFamily="49" charset="0"/>
              </a:rPr>
              <a:t>in</a:t>
            </a:r>
            <a:r>
              <a:rPr lang="en-US" sz="1500" dirty="0">
                <a:solidFill>
                  <a:srgbClr val="000080"/>
                </a:solidFill>
                <a:latin typeface="Courier New" pitchFamily="49" charset="0"/>
              </a:rPr>
              <a:t> comps </a:t>
            </a:r>
            <a:r>
              <a:rPr lang="en-US" sz="1500" b="1" dirty="0">
                <a:solidFill>
                  <a:srgbClr val="000080"/>
                </a:solidFill>
                <a:latin typeface="Courier New" pitchFamily="49" charset="0"/>
              </a:rPr>
              <a:t>on</a:t>
            </a:r>
            <a:r>
              <a:rPr lang="en-US" sz="1500" dirty="0">
                <a:solidFill>
                  <a:srgbClr val="000080"/>
                </a:solidFill>
                <a:latin typeface="Courier New" pitchFamily="49" charset="0"/>
              </a:rPr>
              <a:t> s.CompCode </a:t>
            </a:r>
            <a:r>
              <a:rPr lang="en-US" sz="1500" b="1" dirty="0">
                <a:solidFill>
                  <a:srgbClr val="000080"/>
                </a:solidFill>
                <a:latin typeface="Courier New" pitchFamily="49" charset="0"/>
              </a:rPr>
              <a:t>equals</a:t>
            </a:r>
            <a:r>
              <a:rPr lang="en-US" sz="1500" dirty="0">
                <a:solidFill>
                  <a:srgbClr val="000080"/>
                </a:solidFill>
                <a:latin typeface="Courier New" pitchFamily="49" charset="0"/>
              </a:rPr>
              <a:t> c.Code</a:t>
            </a: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orderby</a:t>
            </a:r>
            <a:r>
              <a:rPr lang="en-US" sz="1500" dirty="0">
                <a:solidFill>
                  <a:srgbClr val="000080"/>
                </a:solidFill>
                <a:latin typeface="Courier New" pitchFamily="49" charset="0"/>
              </a:rPr>
              <a:t> c.Name</a:t>
            </a:r>
          </a:p>
          <a:p>
            <a:pPr>
              <a:lnSpc>
                <a:spcPct val="90000"/>
              </a:lnSpc>
            </a:pPr>
            <a:r>
              <a:rPr lang="en-US" sz="1500" dirty="0">
                <a:solidFill>
                  <a:srgbClr val="000080"/>
                </a:solidFill>
                <a:latin typeface="Courier New" pitchFamily="49" charset="0"/>
              </a:rPr>
              <a:t>             </a:t>
            </a:r>
            <a:r>
              <a:rPr lang="en-US" sz="1500" b="1" dirty="0">
                <a:solidFill>
                  <a:srgbClr val="000080"/>
                </a:solidFill>
                <a:latin typeface="Courier New" pitchFamily="49" charset="0"/>
              </a:rPr>
              <a:t>select </a:t>
            </a:r>
            <a:r>
              <a:rPr lang="en-US" sz="1500" dirty="0" err="1" smtClean="0">
                <a:solidFill>
                  <a:srgbClr val="000080"/>
                </a:solidFill>
                <a:latin typeface="Courier New" pitchFamily="49" charset="0"/>
              </a:rPr>
              <a:t>c.Name</a:t>
            </a:r>
            <a:r>
              <a:rPr lang="en-US" sz="1500" dirty="0" smtClean="0">
                <a:solidFill>
                  <a:srgbClr val="000080"/>
                </a:solidFill>
                <a:latin typeface="Courier New" pitchFamily="49" charset="0"/>
              </a:rPr>
              <a:t>).</a:t>
            </a:r>
            <a:r>
              <a:rPr lang="en-US" sz="1500" dirty="0">
                <a:solidFill>
                  <a:srgbClr val="000080"/>
                </a:solidFill>
                <a:latin typeface="Courier New" pitchFamily="49" charset="0"/>
              </a:rPr>
              <a:t>Distinct();</a:t>
            </a:r>
          </a:p>
          <a:p>
            <a:pPr>
              <a:lnSpc>
                <a:spcPct val="90000"/>
              </a:lnSpc>
            </a:pPr>
            <a:r>
              <a:rPr lang="en-US" sz="1500" b="1" dirty="0">
                <a:solidFill>
                  <a:srgbClr val="000080"/>
                </a:solidFill>
                <a:latin typeface="Courier New" pitchFamily="49" charset="0"/>
              </a:rPr>
              <a:t>foreach</a:t>
            </a:r>
            <a:r>
              <a:rPr lang="en-US" sz="1500" dirty="0">
                <a:solidFill>
                  <a:srgbClr val="000080"/>
                </a:solidFill>
                <a:latin typeface="Courier New" pitchFamily="49" charset="0"/>
              </a:rPr>
              <a:t> (Company x </a:t>
            </a:r>
            <a:r>
              <a:rPr lang="en-US" sz="1500" b="1" dirty="0">
                <a:solidFill>
                  <a:srgbClr val="000080"/>
                </a:solidFill>
                <a:latin typeface="Courier New" pitchFamily="49" charset="0"/>
              </a:rPr>
              <a:t>in</a:t>
            </a:r>
            <a:r>
              <a:rPr lang="en-US" sz="1500" dirty="0">
                <a:solidFill>
                  <a:srgbClr val="000080"/>
                </a:solidFill>
                <a:latin typeface="Courier New" pitchFamily="49" charset="0"/>
              </a:rPr>
              <a:t> </a:t>
            </a:r>
            <a:r>
              <a:rPr lang="en-US" sz="1500" dirty="0" smtClean="0">
                <a:solidFill>
                  <a:srgbClr val="000080"/>
                </a:solidFill>
                <a:latin typeface="Courier New" pitchFamily="49" charset="0"/>
              </a:rPr>
              <a:t>smiths) </a:t>
            </a:r>
            <a:r>
              <a:rPr lang="en-US" sz="1500" dirty="0">
                <a:solidFill>
                  <a:srgbClr val="000080"/>
                </a:solidFill>
                <a:latin typeface="Courier New" pitchFamily="49" charset="0"/>
              </a:rPr>
              <a:t>Show(x.Name);</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fr-FR" dirty="0" smtClean="0"/>
              <a:t>Exemple de méthode </a:t>
            </a:r>
            <a:r>
              <a:rPr lang="fr-FR" dirty="0" err="1" smtClean="0">
                <a:latin typeface="Courier New" pitchFamily="49" charset="0"/>
                <a:cs typeface="Courier New" pitchFamily="49" charset="0"/>
              </a:rPr>
              <a:t>Except</a:t>
            </a:r>
            <a:r>
              <a:rPr lang="fr-FR" dirty="0" smtClean="0">
                <a:latin typeface="Courier New" pitchFamily="49" charset="0"/>
                <a:cs typeface="Courier New" pitchFamily="49" charset="0"/>
              </a:rPr>
              <a:t>(…)</a:t>
            </a:r>
            <a:endParaRPr lang="fr-FR" dirty="0" smtClean="0"/>
          </a:p>
        </p:txBody>
      </p:sp>
      <p:sp>
        <p:nvSpPr>
          <p:cNvPr id="110595" name="Rectangle 3"/>
          <p:cNvSpPr>
            <a:spLocks noGrp="1" noChangeArrowheads="1"/>
          </p:cNvSpPr>
          <p:nvPr>
            <p:ph type="body" sz="half" idx="1"/>
          </p:nvPr>
        </p:nvSpPr>
        <p:spPr>
          <a:xfrm>
            <a:off x="279400" y="1312863"/>
            <a:ext cx="8351838" cy="4755148"/>
          </a:xfrm>
        </p:spPr>
        <p:txBody>
          <a:bodyPr/>
          <a:lstStyle/>
          <a:p>
            <a:r>
              <a:rPr lang="fr-FR" dirty="0" smtClean="0"/>
              <a:t>Trouver les sociétés ayant des employés s’appelant Smith, sauf si elles ont aussi des personnes s’appelant King </a:t>
            </a:r>
            <a:r>
              <a:rPr lang="fr-FR" sz="1800" dirty="0" smtClean="0"/>
              <a:t>:</a:t>
            </a:r>
          </a:p>
          <a:p>
            <a:endParaRPr lang="fr-FR" dirty="0" smtClean="0"/>
          </a:p>
          <a:p>
            <a:endParaRPr lang="fr-FR" sz="1800" dirty="0" smtClean="0"/>
          </a:p>
          <a:p>
            <a:endParaRPr lang="fr-FR" dirty="0" smtClean="0"/>
          </a:p>
          <a:p>
            <a:endParaRPr lang="fr-FR" sz="1800" dirty="0" smtClean="0"/>
          </a:p>
          <a:p>
            <a:endParaRPr lang="fr-FR" dirty="0" smtClean="0"/>
          </a:p>
          <a:p>
            <a:endParaRPr lang="fr-FR" sz="1800" dirty="0" smtClean="0"/>
          </a:p>
          <a:p>
            <a:endParaRPr lang="fr-FR" dirty="0" smtClean="0"/>
          </a:p>
          <a:p>
            <a:endParaRPr lang="fr-FR" sz="1800" dirty="0" smtClean="0"/>
          </a:p>
          <a:p>
            <a:r>
              <a:rPr lang="fr-FR" dirty="0" smtClean="0"/>
              <a:t>Essayez </a:t>
            </a:r>
            <a:r>
              <a:rPr lang="fr-FR" dirty="0" err="1" smtClean="0"/>
              <a:t>DoNow</a:t>
            </a:r>
            <a:r>
              <a:rPr lang="fr-FR" dirty="0" smtClean="0"/>
              <a:t> | </a:t>
            </a:r>
            <a:r>
              <a:rPr lang="fr-FR" dirty="0" err="1" smtClean="0"/>
              <a:t>Except</a:t>
            </a:r>
            <a:r>
              <a:rPr lang="fr-FR" dirty="0" smtClean="0"/>
              <a:t> – </a:t>
            </a:r>
            <a:r>
              <a:rPr lang="fr-FR" dirty="0" err="1" smtClean="0"/>
              <a:t>Companies</a:t>
            </a:r>
            <a:r>
              <a:rPr lang="fr-FR" dirty="0" smtClean="0"/>
              <a:t> </a:t>
            </a:r>
            <a:r>
              <a:rPr lang="fr-FR" dirty="0" err="1" smtClean="0"/>
              <a:t>with</a:t>
            </a:r>
            <a:r>
              <a:rPr lang="fr-FR" dirty="0" smtClean="0"/>
              <a:t> </a:t>
            </a:r>
            <a:r>
              <a:rPr lang="fr-FR" dirty="0" err="1" smtClean="0"/>
              <a:t>Smiths</a:t>
            </a:r>
            <a:r>
              <a:rPr lang="fr-FR" dirty="0" smtClean="0"/>
              <a:t> but no Kings</a:t>
            </a:r>
          </a:p>
        </p:txBody>
      </p:sp>
      <p:sp>
        <p:nvSpPr>
          <p:cNvPr id="110596" name="Rectangle 4"/>
          <p:cNvSpPr>
            <a:spLocks noChangeArrowheads="1"/>
          </p:cNvSpPr>
          <p:nvPr/>
        </p:nvSpPr>
        <p:spPr bwMode="blackWhite">
          <a:xfrm>
            <a:off x="561975" y="1998856"/>
            <a:ext cx="8143875" cy="2308966"/>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800" smtClean="0">
                <a:solidFill>
                  <a:srgbClr val="000080"/>
                </a:solidFill>
                <a:latin typeface="Courier New" pitchFamily="49" charset="0"/>
              </a:rPr>
              <a:t>IEnumerable&lt;Company&gt; GetCompaniesWith(</a:t>
            </a:r>
            <a:r>
              <a:rPr lang="fr-FR" sz="1800" b="1" smtClean="0">
                <a:solidFill>
                  <a:srgbClr val="000080"/>
                </a:solidFill>
                <a:latin typeface="Courier New" pitchFamily="49" charset="0"/>
              </a:rPr>
              <a:t>string</a:t>
            </a:r>
            <a:r>
              <a:rPr lang="fr-FR" sz="1800" smtClean="0">
                <a:solidFill>
                  <a:srgbClr val="000080"/>
                </a:solidFill>
                <a:latin typeface="Courier New" pitchFamily="49" charset="0"/>
              </a:rPr>
              <a:t> name)</a:t>
            </a:r>
          </a:p>
          <a:p>
            <a:r>
              <a:rPr lang="fr-FR" sz="1800" smtClean="0">
                <a:solidFill>
                  <a:srgbClr val="000080"/>
                </a:solidFill>
                <a:latin typeface="Courier New" pitchFamily="49" charset="0"/>
              </a:rPr>
              <a:t>{</a:t>
            </a:r>
          </a:p>
          <a:p>
            <a:r>
              <a:rPr lang="fr-FR" sz="1800" i="1" smtClean="0">
                <a:solidFill>
                  <a:srgbClr val="000080"/>
                </a:solidFill>
                <a:latin typeface="Courier New" pitchFamily="49" charset="0"/>
              </a:rPr>
              <a:t>  ... Load all data ...</a:t>
            </a:r>
          </a:p>
          <a:p>
            <a:r>
              <a:rPr lang="fr-FR" sz="1800" b="1" smtClean="0">
                <a:solidFill>
                  <a:srgbClr val="000080"/>
                </a:solidFill>
                <a:latin typeface="Courier New" pitchFamily="49" charset="0"/>
              </a:rPr>
              <a:t>  var</a:t>
            </a:r>
            <a:r>
              <a:rPr lang="fr-FR" sz="1800" smtClean="0">
                <a:solidFill>
                  <a:srgbClr val="000080"/>
                </a:solidFill>
                <a:latin typeface="Courier New" pitchFamily="49" charset="0"/>
              </a:rPr>
              <a:t> result = </a:t>
            </a:r>
            <a:r>
              <a:rPr lang="fr-FR" sz="1800" b="1" smtClean="0">
                <a:solidFill>
                  <a:srgbClr val="000080"/>
                </a:solidFill>
                <a:latin typeface="Courier New" pitchFamily="49" charset="0"/>
              </a:rPr>
              <a:t>from</a:t>
            </a:r>
            <a:r>
              <a:rPr lang="fr-FR" sz="1800" smtClean="0">
                <a:solidFill>
                  <a:srgbClr val="000080"/>
                </a:solidFill>
                <a:latin typeface="Courier New" pitchFamily="49" charset="0"/>
              </a:rPr>
              <a:t> s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staff </a:t>
            </a:r>
            <a:r>
              <a:rPr lang="fr-FR" sz="1800" b="1" smtClean="0">
                <a:solidFill>
                  <a:srgbClr val="000080"/>
                </a:solidFill>
                <a:latin typeface="Courier New" pitchFamily="49" charset="0"/>
              </a:rPr>
              <a:t>where</a:t>
            </a:r>
            <a:r>
              <a:rPr lang="fr-FR" sz="1800" smtClean="0">
                <a:solidFill>
                  <a:srgbClr val="000080"/>
                </a:solidFill>
                <a:latin typeface="Courier New" pitchFamily="49" charset="0"/>
              </a:rPr>
              <a:t> s.Name.EndsWith(name)</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join</a:t>
            </a:r>
            <a:r>
              <a:rPr lang="fr-FR" sz="1800" smtClean="0">
                <a:solidFill>
                  <a:srgbClr val="000080"/>
                </a:solidFill>
                <a:latin typeface="Courier New" pitchFamily="49" charset="0"/>
              </a:rPr>
              <a:t> c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comps </a:t>
            </a:r>
            <a:r>
              <a:rPr lang="fr-FR" sz="1800" b="1" smtClean="0">
                <a:solidFill>
                  <a:srgbClr val="000080"/>
                </a:solidFill>
                <a:latin typeface="Courier New" pitchFamily="49" charset="0"/>
              </a:rPr>
              <a:t>on</a:t>
            </a:r>
            <a:r>
              <a:rPr lang="fr-FR" sz="1800" smtClean="0">
                <a:solidFill>
                  <a:srgbClr val="000080"/>
                </a:solidFill>
                <a:latin typeface="Courier New" pitchFamily="49" charset="0"/>
              </a:rPr>
              <a:t> s.CompCode </a:t>
            </a:r>
            <a:r>
              <a:rPr lang="fr-FR" sz="1800" b="1" smtClean="0">
                <a:solidFill>
                  <a:srgbClr val="000080"/>
                </a:solidFill>
                <a:latin typeface="Courier New" pitchFamily="49" charset="0"/>
              </a:rPr>
              <a:t>equals</a:t>
            </a:r>
            <a:r>
              <a:rPr lang="fr-FR" sz="1800" smtClean="0">
                <a:solidFill>
                  <a:srgbClr val="000080"/>
                </a:solidFill>
                <a:latin typeface="Courier New" pitchFamily="49" charset="0"/>
              </a:rPr>
              <a:t> c.Code</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orderby</a:t>
            </a:r>
            <a:r>
              <a:rPr lang="fr-FR" sz="1800" smtClean="0">
                <a:solidFill>
                  <a:srgbClr val="000080"/>
                </a:solidFill>
                <a:latin typeface="Courier New" pitchFamily="49" charset="0"/>
              </a:rPr>
              <a:t> c.Name </a:t>
            </a:r>
            <a:r>
              <a:rPr lang="fr-FR" sz="1800" b="1" smtClean="0">
                <a:solidFill>
                  <a:srgbClr val="000080"/>
                </a:solidFill>
                <a:latin typeface="Courier New" pitchFamily="49" charset="0"/>
              </a:rPr>
              <a:t>select </a:t>
            </a:r>
            <a:r>
              <a:rPr lang="fr-FR" sz="1800" smtClean="0">
                <a:solidFill>
                  <a:srgbClr val="000080"/>
                </a:solidFill>
                <a:latin typeface="Courier New" pitchFamily="49" charset="0"/>
              </a:rPr>
              <a:t>c;</a:t>
            </a:r>
          </a:p>
          <a:p>
            <a:r>
              <a:rPr lang="fr-FR" sz="1800" b="1" smtClean="0">
                <a:solidFill>
                  <a:srgbClr val="000080"/>
                </a:solidFill>
                <a:latin typeface="Courier New" pitchFamily="49" charset="0"/>
              </a:rPr>
              <a:t>  return</a:t>
            </a:r>
            <a:r>
              <a:rPr lang="fr-FR" sz="1800" smtClean="0">
                <a:solidFill>
                  <a:srgbClr val="000080"/>
                </a:solidFill>
                <a:latin typeface="Courier New" pitchFamily="49" charset="0"/>
              </a:rPr>
              <a:t> result.Distinct();</a:t>
            </a:r>
          </a:p>
          <a:p>
            <a:r>
              <a:rPr lang="fr-FR" sz="1800" smtClean="0">
                <a:solidFill>
                  <a:srgbClr val="000080"/>
                </a:solidFill>
                <a:latin typeface="Courier New" pitchFamily="49" charset="0"/>
              </a:rPr>
              <a:t>}</a:t>
            </a:r>
            <a:endParaRPr lang="fr-FR" sz="1800">
              <a:solidFill>
                <a:srgbClr val="000080"/>
              </a:solidFill>
              <a:latin typeface="Courier New" pitchFamily="49" charset="0"/>
            </a:endParaRPr>
          </a:p>
        </p:txBody>
      </p:sp>
      <p:sp>
        <p:nvSpPr>
          <p:cNvPr id="110597" name="Rectangle 5"/>
          <p:cNvSpPr>
            <a:spLocks noChangeArrowheads="1"/>
          </p:cNvSpPr>
          <p:nvPr/>
        </p:nvSpPr>
        <p:spPr bwMode="blackWhite">
          <a:xfrm>
            <a:off x="1213104" y="4039951"/>
            <a:ext cx="6975475" cy="147797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smiths = GetCompaniesWith("Smith");</a:t>
            </a:r>
          </a:p>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kings = GetCompaniesWith("King");</a:t>
            </a:r>
          </a:p>
          <a:p>
            <a:r>
              <a:rPr lang="fr-FR" sz="1800" b="1" smtClean="0">
                <a:solidFill>
                  <a:srgbClr val="000080"/>
                </a:solidFill>
                <a:latin typeface="Courier New" pitchFamily="49" charset="0"/>
              </a:rPr>
              <a:t>var</a:t>
            </a:r>
            <a:r>
              <a:rPr lang="fr-FR" sz="1800" smtClean="0">
                <a:solidFill>
                  <a:srgbClr val="000080"/>
                </a:solidFill>
                <a:latin typeface="Courier New" pitchFamily="49" charset="0"/>
              </a:rPr>
              <a:t> result = </a:t>
            </a:r>
            <a:r>
              <a:rPr lang="fr-FR" sz="1800" b="1" smtClean="0">
                <a:solidFill>
                  <a:srgbClr val="000080"/>
                </a:solidFill>
                <a:latin typeface="Courier New" pitchFamily="49" charset="0"/>
              </a:rPr>
              <a:t>from</a:t>
            </a:r>
            <a:r>
              <a:rPr lang="fr-FR" sz="1800" smtClean="0">
                <a:solidFill>
                  <a:srgbClr val="000080"/>
                </a:solidFill>
                <a:latin typeface="Courier New" pitchFamily="49" charset="0"/>
              </a:rPr>
              <a:t> c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smiths.Except(kings)</a:t>
            </a:r>
          </a:p>
          <a:p>
            <a:r>
              <a:rPr lang="fr-FR" sz="1800" smtClean="0">
                <a:solidFill>
                  <a:srgbClr val="000080"/>
                </a:solidFill>
                <a:latin typeface="Courier New" pitchFamily="49" charset="0"/>
              </a:rPr>
              <a:t>             </a:t>
            </a:r>
            <a:r>
              <a:rPr lang="fr-FR" sz="1800" b="1" smtClean="0">
                <a:solidFill>
                  <a:srgbClr val="000080"/>
                </a:solidFill>
                <a:latin typeface="Courier New" pitchFamily="49" charset="0"/>
              </a:rPr>
              <a:t>orderby</a:t>
            </a:r>
            <a:r>
              <a:rPr lang="fr-FR" sz="1800" smtClean="0">
                <a:solidFill>
                  <a:srgbClr val="000080"/>
                </a:solidFill>
                <a:latin typeface="Courier New" pitchFamily="49" charset="0"/>
              </a:rPr>
              <a:t> c.Name </a:t>
            </a:r>
            <a:r>
              <a:rPr lang="fr-FR" sz="1800" b="1" smtClean="0">
                <a:solidFill>
                  <a:srgbClr val="000080"/>
                </a:solidFill>
                <a:latin typeface="Courier New" pitchFamily="49" charset="0"/>
              </a:rPr>
              <a:t>select</a:t>
            </a:r>
            <a:r>
              <a:rPr lang="fr-FR" sz="1800" smtClean="0">
                <a:solidFill>
                  <a:srgbClr val="000080"/>
                </a:solidFill>
                <a:latin typeface="Courier New" pitchFamily="49" charset="0"/>
              </a:rPr>
              <a:t> c;</a:t>
            </a:r>
          </a:p>
          <a:p>
            <a:r>
              <a:rPr lang="fr-FR" sz="1800" b="1" smtClean="0">
                <a:solidFill>
                  <a:srgbClr val="000080"/>
                </a:solidFill>
                <a:latin typeface="Courier New" pitchFamily="49" charset="0"/>
              </a:rPr>
              <a:t>foreach</a:t>
            </a:r>
            <a:r>
              <a:rPr lang="fr-FR" sz="1800" smtClean="0">
                <a:solidFill>
                  <a:srgbClr val="000080"/>
                </a:solidFill>
                <a:latin typeface="Courier New" pitchFamily="49" charset="0"/>
              </a:rPr>
              <a:t> (Company x </a:t>
            </a:r>
            <a:r>
              <a:rPr lang="fr-FR" sz="1800" b="1" smtClean="0">
                <a:solidFill>
                  <a:srgbClr val="000080"/>
                </a:solidFill>
                <a:latin typeface="Courier New" pitchFamily="49" charset="0"/>
              </a:rPr>
              <a:t>in</a:t>
            </a:r>
            <a:r>
              <a:rPr lang="fr-FR" sz="1800" smtClean="0">
                <a:solidFill>
                  <a:srgbClr val="000080"/>
                </a:solidFill>
                <a:latin typeface="Courier New" pitchFamily="49" charset="0"/>
              </a:rPr>
              <a:t> result) Show(x.Name);</a:t>
            </a:r>
            <a:endParaRPr lang="fr-FR" sz="1800">
              <a:solidFill>
                <a:srgbClr val="000080"/>
              </a:solidFill>
              <a:latin typeface="Courier New" pitchFamily="49"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Évaluation des expressions en exécution</a:t>
            </a:r>
            <a:endParaRPr lang="fr-FR" dirty="0"/>
          </a:p>
        </p:txBody>
      </p:sp>
      <p:sp>
        <p:nvSpPr>
          <p:cNvPr id="3" name="Text Placeholder 2"/>
          <p:cNvSpPr>
            <a:spLocks noGrp="1"/>
          </p:cNvSpPr>
          <p:nvPr>
            <p:ph type="body" sz="half" idx="1"/>
          </p:nvPr>
        </p:nvSpPr>
        <p:spPr>
          <a:xfrm>
            <a:off x="279399" y="1312863"/>
            <a:ext cx="8665425" cy="2769989"/>
          </a:xfrm>
        </p:spPr>
        <p:txBody>
          <a:bodyPr/>
          <a:lstStyle/>
          <a:p>
            <a:r>
              <a:rPr lang="fr-FR" dirty="0" smtClean="0"/>
              <a:t>L’exemple précédent peut sembler inefficace, surtout si nous avons lu les données dans la base de données</a:t>
            </a:r>
          </a:p>
          <a:p>
            <a:pPr lvl="1"/>
            <a:r>
              <a:rPr lang="fr-FR" dirty="0" smtClean="0"/>
              <a:t>D’abord obtenir tous les employés « Smith » de la base de données</a:t>
            </a:r>
          </a:p>
          <a:p>
            <a:pPr lvl="1"/>
            <a:r>
              <a:rPr lang="fr-FR" dirty="0" smtClean="0"/>
              <a:t>Puis obtenir tous les employés « King » de la base de données</a:t>
            </a:r>
          </a:p>
          <a:p>
            <a:pPr lvl="1"/>
            <a:r>
              <a:rPr lang="fr-FR" dirty="0" smtClean="0"/>
              <a:t>Puis les fusionner</a:t>
            </a:r>
          </a:p>
          <a:p>
            <a:r>
              <a:rPr lang="fr-FR" dirty="0" smtClean="0"/>
              <a:t>Mais… </a:t>
            </a:r>
          </a:p>
          <a:p>
            <a:r>
              <a:rPr lang="fr-FR" dirty="0" smtClean="0"/>
              <a:t>Ce n’est pas le cas, car chacun renvoie un </a:t>
            </a:r>
            <a:r>
              <a:rPr lang="fr-FR" dirty="0" err="1" smtClean="0">
                <a:latin typeface="Courier New" pitchFamily="49" charset="0"/>
                <a:cs typeface="Courier New" pitchFamily="49" charset="0"/>
              </a:rPr>
              <a:t>IEnumerable</a:t>
            </a:r>
            <a:r>
              <a:rPr lang="fr-FR" dirty="0" smtClean="0">
                <a:latin typeface="Courier New" pitchFamily="49" charset="0"/>
                <a:cs typeface="Courier New" pitchFamily="49" charset="0"/>
              </a:rPr>
              <a:t>&lt;</a:t>
            </a:r>
            <a:r>
              <a:rPr lang="fr-FR" dirty="0" err="1" smtClean="0">
                <a:latin typeface="Courier New" pitchFamily="49" charset="0"/>
                <a:cs typeface="Courier New" pitchFamily="49" charset="0"/>
              </a:rPr>
              <a:t>Company</a:t>
            </a:r>
            <a:r>
              <a:rPr lang="fr-FR" dirty="0" smtClean="0">
                <a:latin typeface="Courier New" pitchFamily="49" charset="0"/>
                <a:cs typeface="Courier New" pitchFamily="49" charset="0"/>
              </a:rPr>
              <a:t>&gt;</a:t>
            </a:r>
          </a:p>
          <a:p>
            <a:pPr lvl="1"/>
            <a:r>
              <a:rPr lang="fr-FR" dirty="0" smtClean="0"/>
              <a:t>Aucune donnée n’est lue jusqu’à l’instruction </a:t>
            </a:r>
            <a:r>
              <a:rPr lang="fr-FR" dirty="0" err="1" smtClean="0">
                <a:latin typeface="Courier New" pitchFamily="49" charset="0"/>
                <a:cs typeface="Courier New" pitchFamily="49" charset="0"/>
              </a:rPr>
              <a:t>foreach</a:t>
            </a:r>
            <a:endParaRPr lang="fr-FR" dirty="0"/>
          </a:p>
        </p:txBody>
      </p:sp>
      <p:sp>
        <p:nvSpPr>
          <p:cNvPr id="5" name="Text Box 13"/>
          <p:cNvSpPr txBox="1">
            <a:spLocks noChangeArrowheads="1"/>
          </p:cNvSpPr>
          <p:nvPr/>
        </p:nvSpPr>
        <p:spPr bwMode="gray">
          <a:xfrm>
            <a:off x="1108873" y="4251489"/>
            <a:ext cx="1549889" cy="845701"/>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Smith</a:t>
            </a:r>
            <a:endParaRPr lang="fr-FR" sz="1500" dirty="0">
              <a:latin typeface="Courier New" pitchFamily="49" charset="0"/>
            </a:endParaRPr>
          </a:p>
        </p:txBody>
      </p:sp>
      <p:sp>
        <p:nvSpPr>
          <p:cNvPr id="7" name="Text Box 13"/>
          <p:cNvSpPr txBox="1">
            <a:spLocks noChangeArrowheads="1"/>
          </p:cNvSpPr>
          <p:nvPr/>
        </p:nvSpPr>
        <p:spPr bwMode="gray">
          <a:xfrm>
            <a:off x="1075174" y="5364476"/>
            <a:ext cx="1569521" cy="844061"/>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King</a:t>
            </a:r>
            <a:endParaRPr lang="fr-FR" sz="1500" dirty="0">
              <a:latin typeface="Courier New" pitchFamily="49" charset="0"/>
            </a:endParaRPr>
          </a:p>
        </p:txBody>
      </p:sp>
      <p:sp>
        <p:nvSpPr>
          <p:cNvPr id="9" name="Text Box 13"/>
          <p:cNvSpPr txBox="1">
            <a:spLocks noChangeArrowheads="1"/>
          </p:cNvSpPr>
          <p:nvPr/>
        </p:nvSpPr>
        <p:spPr bwMode="gray">
          <a:xfrm>
            <a:off x="3976337" y="4576684"/>
            <a:ext cx="1903927" cy="1026944"/>
          </a:xfrm>
          <a:prstGeom prst="rect">
            <a:avLst/>
          </a:prstGeom>
          <a:solidFill>
            <a:schemeClr val="folHlink"/>
          </a:solidFill>
          <a:ln w="9525">
            <a:solidFill>
              <a:schemeClr val="tx1"/>
            </a:solidFill>
            <a:miter lim="800000"/>
            <a:headEnd/>
            <a:tailEnd/>
          </a:ln>
        </p:spPr>
        <p:txBody>
          <a:bodyPr anchor="ctr" anchorCtr="1"/>
          <a:lstStyle/>
          <a:p>
            <a:pPr algn="ctr"/>
            <a:r>
              <a:rPr lang="fr-FR" sz="1500" b="1" dirty="0" smtClean="0"/>
              <a:t>Arbre d’expressions pour l’exception de Smith et King</a:t>
            </a:r>
            <a:endParaRPr lang="fr-FR" sz="1500" dirty="0">
              <a:latin typeface="Courier New" pitchFamily="49" charset="0"/>
            </a:endParaRPr>
          </a:p>
        </p:txBody>
      </p:sp>
      <p:sp>
        <p:nvSpPr>
          <p:cNvPr id="8" name="Line 50"/>
          <p:cNvSpPr>
            <a:spLocks noChangeShapeType="1"/>
          </p:cNvSpPr>
          <p:nvPr/>
        </p:nvSpPr>
        <p:spPr bwMode="gray">
          <a:xfrm>
            <a:off x="2644726" y="4717363"/>
            <a:ext cx="1294228" cy="309488"/>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0" name="Line 50"/>
          <p:cNvSpPr>
            <a:spLocks noChangeShapeType="1"/>
          </p:cNvSpPr>
          <p:nvPr/>
        </p:nvSpPr>
        <p:spPr bwMode="gray">
          <a:xfrm flipV="1">
            <a:off x="2658794" y="5237866"/>
            <a:ext cx="1294228" cy="548639"/>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1" name="Line 50"/>
          <p:cNvSpPr>
            <a:spLocks noChangeShapeType="1"/>
          </p:cNvSpPr>
          <p:nvPr/>
        </p:nvSpPr>
        <p:spPr bwMode="gray">
          <a:xfrm flipV="1">
            <a:off x="5880294" y="5063189"/>
            <a:ext cx="731521" cy="45719"/>
          </a:xfrm>
          <a:prstGeom prst="line">
            <a:avLst/>
          </a:prstGeom>
          <a:noFill/>
          <a:ln w="25400">
            <a:solidFill>
              <a:schemeClr val="accent2"/>
            </a:solidFill>
            <a:round/>
            <a:headEnd/>
            <a:tailEnd type="triangle" w="lg" len="med"/>
          </a:ln>
        </p:spPr>
        <p:txBody>
          <a:bodyPr wrap="square">
            <a:spAutoFit/>
          </a:bodyPr>
          <a:lstStyle/>
          <a:p>
            <a:endParaRPr lang="fr-FR"/>
          </a:p>
        </p:txBody>
      </p:sp>
      <p:sp>
        <p:nvSpPr>
          <p:cNvPr id="12" name="Text Box 13"/>
          <p:cNvSpPr txBox="1">
            <a:spLocks noChangeArrowheads="1"/>
          </p:cNvSpPr>
          <p:nvPr/>
        </p:nvSpPr>
        <p:spPr bwMode="gray">
          <a:xfrm>
            <a:off x="6644663" y="4629335"/>
            <a:ext cx="1838155" cy="869131"/>
          </a:xfrm>
          <a:prstGeom prst="rect">
            <a:avLst/>
          </a:prstGeom>
          <a:solidFill>
            <a:schemeClr val="accent1"/>
          </a:solidFill>
          <a:ln w="9525">
            <a:solidFill>
              <a:schemeClr val="tx1"/>
            </a:solidFill>
            <a:miter lim="800000"/>
            <a:headEnd/>
            <a:tailEnd/>
          </a:ln>
        </p:spPr>
        <p:txBody>
          <a:bodyPr anchor="ctr" anchorCtr="1"/>
          <a:lstStyle/>
          <a:p>
            <a:pPr algn="ctr"/>
            <a:r>
              <a:rPr lang="fr-FR" sz="1500" b="1" dirty="0" smtClean="0"/>
              <a:t>Instructions SQL envoyées à la base de données</a:t>
            </a:r>
            <a:endParaRPr lang="fr-FR" sz="1500" b="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defRPr/>
            </a:pPr>
            <a:r>
              <a:rPr lang="fr-FR" noProof="0" dirty="0" smtClean="0"/>
              <a:t>Fournisseurs LINQ</a:t>
            </a:r>
          </a:p>
        </p:txBody>
      </p:sp>
      <p:sp>
        <p:nvSpPr>
          <p:cNvPr id="7171" name="Rectangle 3"/>
          <p:cNvSpPr>
            <a:spLocks noGrp="1" noChangeArrowheads="1"/>
          </p:cNvSpPr>
          <p:nvPr>
            <p:ph idx="1"/>
          </p:nvPr>
        </p:nvSpPr>
        <p:spPr>
          <a:xfrm>
            <a:off x="279400" y="1312863"/>
            <a:ext cx="8599488" cy="3652282"/>
          </a:xfrm>
        </p:spPr>
        <p:txBody>
          <a:bodyPr/>
          <a:lstStyle/>
          <a:p>
            <a:r>
              <a:rPr lang="fr-FR" sz="1800" noProof="0" dirty="0" smtClean="0"/>
              <a:t>Avec LINQ, les requêtes peuvent se faire sur tout objet qui implémente </a:t>
            </a:r>
            <a:r>
              <a:rPr lang="fr-FR" sz="1800" noProof="0" dirty="0" err="1" smtClean="0">
                <a:latin typeface="Courier New" pitchFamily="49" charset="0"/>
              </a:rPr>
              <a:t>IQueryable</a:t>
            </a:r>
            <a:r>
              <a:rPr lang="fr-FR" sz="1800" noProof="0" dirty="0" smtClean="0">
                <a:latin typeface="Courier New" pitchFamily="49" charset="0"/>
              </a:rPr>
              <a:t>&lt;T&gt;</a:t>
            </a:r>
          </a:p>
          <a:p>
            <a:pPr lvl="1"/>
            <a:r>
              <a:rPr lang="fr-FR" noProof="0" dirty="0" smtClean="0"/>
              <a:t>Appelé </a:t>
            </a:r>
            <a:r>
              <a:rPr lang="fr-FR" i="1" dirty="0" smtClean="0">
                <a:latin typeface="Century Schoolbook" pitchFamily="18" charset="0"/>
              </a:rPr>
              <a:t>Fournisseur LINQ</a:t>
            </a:r>
            <a:endParaRPr lang="fr-FR" i="1" noProof="0" dirty="0" smtClean="0">
              <a:latin typeface="Century Schoolbook" pitchFamily="18" charset="0"/>
            </a:endParaRPr>
          </a:p>
          <a:p>
            <a:r>
              <a:rPr lang="fr-FR" dirty="0" smtClean="0"/>
              <a:t>Le Framework .</a:t>
            </a:r>
            <a:r>
              <a:rPr lang="fr-FR" sz="1800" noProof="0" dirty="0" smtClean="0"/>
              <a:t>NET comprend de nombreux fournisseurs</a:t>
            </a:r>
          </a:p>
          <a:p>
            <a:pPr lvl="1"/>
            <a:r>
              <a:rPr lang="fr-FR" i="1" dirty="0" smtClean="0">
                <a:latin typeface="Century Schoolbook" pitchFamily="18" charset="0"/>
              </a:rPr>
              <a:t>LINQ to </a:t>
            </a:r>
            <a:r>
              <a:rPr lang="fr-FR" i="1" dirty="0" err="1" smtClean="0">
                <a:latin typeface="Century Schoolbook" pitchFamily="18" charset="0"/>
              </a:rPr>
              <a:t>Objects</a:t>
            </a:r>
            <a:r>
              <a:rPr lang="fr-FR" i="1" dirty="0" smtClean="0">
                <a:latin typeface="Century Schoolbook" pitchFamily="18" charset="0"/>
              </a:rPr>
              <a:t> </a:t>
            </a:r>
            <a:r>
              <a:rPr lang="fr-FR" sz="1800" noProof="0" dirty="0" smtClean="0"/>
              <a:t>(généralement des tableaux et classes collection)</a:t>
            </a:r>
          </a:p>
          <a:p>
            <a:pPr lvl="1"/>
            <a:r>
              <a:rPr lang="fr-FR" i="1" dirty="0" smtClean="0">
                <a:latin typeface="Century Schoolbook" pitchFamily="18" charset="0"/>
              </a:rPr>
              <a:t>LINQ to SQL </a:t>
            </a:r>
            <a:r>
              <a:rPr lang="fr-FR" sz="1800" noProof="0" dirty="0" smtClean="0"/>
              <a:t>(manipulation de bases de données SQL</a:t>
            </a:r>
            <a:r>
              <a:rPr lang="en-US" dirty="0" smtClean="0"/>
              <a:t>) (</a:t>
            </a:r>
            <a:r>
              <a:rPr lang="en-US" i="1" dirty="0" smtClean="0">
                <a:latin typeface="Century Schoolbook" pitchFamily="18" charset="0"/>
              </a:rPr>
              <a:t>L2S</a:t>
            </a:r>
            <a:r>
              <a:rPr lang="en-US" dirty="0" smtClean="0"/>
              <a:t>)</a:t>
            </a:r>
            <a:endParaRPr lang="fr-FR" sz="1800" noProof="0" dirty="0" smtClean="0"/>
          </a:p>
          <a:p>
            <a:pPr lvl="1"/>
            <a:r>
              <a:rPr lang="fr-FR" i="1" dirty="0" smtClean="0">
                <a:latin typeface="Century Schoolbook" pitchFamily="18" charset="0"/>
              </a:rPr>
              <a:t>LINQ to </a:t>
            </a:r>
            <a:r>
              <a:rPr lang="fr-FR" i="1" dirty="0" err="1" smtClean="0">
                <a:latin typeface="Century Schoolbook" pitchFamily="18" charset="0"/>
              </a:rPr>
              <a:t>Entities</a:t>
            </a:r>
            <a:r>
              <a:rPr lang="fr-FR" i="1" dirty="0" smtClean="0">
                <a:latin typeface="Century Schoolbook" pitchFamily="18" charset="0"/>
              </a:rPr>
              <a:t> </a:t>
            </a:r>
            <a:r>
              <a:rPr lang="fr-FR" dirty="0" smtClean="0"/>
              <a:t>(manipulation de bases de données relationnelles)</a:t>
            </a:r>
          </a:p>
          <a:p>
            <a:pPr lvl="1"/>
            <a:r>
              <a:rPr lang="fr-FR" i="1" dirty="0" smtClean="0">
                <a:latin typeface="Century Schoolbook" pitchFamily="18" charset="0"/>
              </a:rPr>
              <a:t>LINQ to XML </a:t>
            </a:r>
            <a:r>
              <a:rPr lang="fr-FR" sz="1800" noProof="0" dirty="0" smtClean="0"/>
              <a:t>(traitement de documents XML)</a:t>
            </a:r>
          </a:p>
          <a:p>
            <a:pPr lvl="1"/>
            <a:r>
              <a:rPr lang="fr-FR" i="1" dirty="0" smtClean="0">
                <a:latin typeface="Century Schoolbook" pitchFamily="18" charset="0"/>
              </a:rPr>
              <a:t>LINQ to </a:t>
            </a:r>
            <a:r>
              <a:rPr lang="fr-FR" i="1" dirty="0" err="1" smtClean="0">
                <a:latin typeface="Century Schoolbook" pitchFamily="18" charset="0"/>
              </a:rPr>
              <a:t>DataSets</a:t>
            </a:r>
            <a:r>
              <a:rPr lang="fr-FR" i="1" dirty="0" smtClean="0">
                <a:latin typeface="Century Schoolbook" pitchFamily="18" charset="0"/>
              </a:rPr>
              <a:t> </a:t>
            </a:r>
            <a:r>
              <a:rPr lang="fr-FR" sz="1800" noProof="0" dirty="0" smtClean="0"/>
              <a:t>(intégration avec ADO.NET standard)</a:t>
            </a:r>
          </a:p>
          <a:p>
            <a:r>
              <a:rPr lang="fr-FR" sz="1800" noProof="0" dirty="0" smtClean="0"/>
              <a:t>On peut écrire des fournisseurs personnalisés pour les besoins spécifiques d’une application</a:t>
            </a:r>
          </a:p>
        </p:txBody>
      </p:sp>
      <p:grpSp>
        <p:nvGrpSpPr>
          <p:cNvPr id="5" name="Group 10"/>
          <p:cNvGrpSpPr>
            <a:grpSpLocks/>
          </p:cNvGrpSpPr>
          <p:nvPr/>
        </p:nvGrpSpPr>
        <p:grpSpPr bwMode="gray">
          <a:xfrm>
            <a:off x="244116" y="1277321"/>
            <a:ext cx="306388" cy="420688"/>
            <a:chOff x="175" y="723"/>
            <a:chExt cx="321" cy="443"/>
          </a:xfrm>
        </p:grpSpPr>
        <p:sp>
          <p:nvSpPr>
            <p:cNvPr id="6" name="Freeform 11"/>
            <p:cNvSpPr>
              <a:spLocks/>
            </p:cNvSpPr>
            <p:nvPr/>
          </p:nvSpPr>
          <p:spPr bwMode="gray">
            <a:xfrm>
              <a:off x="175" y="841"/>
              <a:ext cx="307" cy="325"/>
            </a:xfrm>
            <a:custGeom>
              <a:avLst/>
              <a:gdLst/>
              <a:ahLst/>
              <a:cxnLst>
                <a:cxn ang="0">
                  <a:pos x="95" y="33"/>
                </a:cxn>
                <a:cxn ang="0">
                  <a:pos x="0" y="261"/>
                </a:cxn>
                <a:cxn ang="0">
                  <a:pos x="14" y="282"/>
                </a:cxn>
                <a:cxn ang="0">
                  <a:pos x="38" y="299"/>
                </a:cxn>
                <a:cxn ang="0">
                  <a:pos x="68" y="309"/>
                </a:cxn>
                <a:cxn ang="0">
                  <a:pos x="93" y="315"/>
                </a:cxn>
                <a:cxn ang="0">
                  <a:pos x="119" y="321"/>
                </a:cxn>
                <a:cxn ang="0">
                  <a:pos x="148" y="324"/>
                </a:cxn>
                <a:cxn ang="0">
                  <a:pos x="174" y="323"/>
                </a:cxn>
                <a:cxn ang="0">
                  <a:pos x="192" y="321"/>
                </a:cxn>
                <a:cxn ang="0">
                  <a:pos x="215" y="320"/>
                </a:cxn>
                <a:cxn ang="0">
                  <a:pos x="239" y="315"/>
                </a:cxn>
                <a:cxn ang="0">
                  <a:pos x="255" y="311"/>
                </a:cxn>
                <a:cxn ang="0">
                  <a:pos x="281" y="300"/>
                </a:cxn>
                <a:cxn ang="0">
                  <a:pos x="297" y="285"/>
                </a:cxn>
                <a:cxn ang="0">
                  <a:pos x="306" y="261"/>
                </a:cxn>
                <a:cxn ang="0">
                  <a:pos x="207" y="0"/>
                </a:cxn>
                <a:cxn ang="0">
                  <a:pos x="95" y="33"/>
                </a:cxn>
              </a:cxnLst>
              <a:rect l="0" t="0" r="r" b="b"/>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FF0000">
                    <a:gamma/>
                    <a:shade val="29804"/>
                    <a:invGamma/>
                  </a:srgbClr>
                </a:gs>
                <a:gs pos="50000">
                  <a:srgbClr val="FF0000"/>
                </a:gs>
                <a:gs pos="100000">
                  <a:srgbClr val="FF0000">
                    <a:gamma/>
                    <a:shade val="29804"/>
                    <a:invGamma/>
                  </a:srgbClr>
                </a:gs>
              </a:gsLst>
              <a:lin ang="0" scaled="1"/>
            </a:gradFill>
            <a:ln w="6350" cap="rnd" cmpd="sng">
              <a:solidFill>
                <a:schemeClr val="tx1"/>
              </a:solidFill>
              <a:prstDash val="solid"/>
              <a:round/>
              <a:headEnd type="none" w="med" len="med"/>
              <a:tailEnd type="none" w="med" len="med"/>
            </a:ln>
            <a:effectLst/>
          </p:spPr>
          <p:txBody>
            <a:bodyPr/>
            <a:lstStyle/>
            <a:p>
              <a:endParaRPr lang="en-US" dirty="0"/>
            </a:p>
          </p:txBody>
        </p:sp>
        <p:sp>
          <p:nvSpPr>
            <p:cNvPr id="7" name="Oval 12"/>
            <p:cNvSpPr>
              <a:spLocks noChangeArrowheads="1"/>
            </p:cNvSpPr>
            <p:nvPr/>
          </p:nvSpPr>
          <p:spPr bwMode="gray">
            <a:xfrm>
              <a:off x="197" y="759"/>
              <a:ext cx="264" cy="273"/>
            </a:xfrm>
            <a:prstGeom prst="ellipse">
              <a:avLst/>
            </a:prstGeom>
            <a:gradFill rotWithShape="0">
              <a:gsLst>
                <a:gs pos="0">
                  <a:srgbClr val="618FFD">
                    <a:gamma/>
                    <a:tint val="0"/>
                    <a:invGamma/>
                  </a:srgbClr>
                </a:gs>
                <a:gs pos="100000">
                  <a:srgbClr val="618FFD"/>
                </a:gs>
              </a:gsLst>
              <a:path path="shape">
                <a:fillToRect l="50000" t="50000" r="50000" b="50000"/>
              </a:path>
            </a:gradFill>
            <a:ln w="6350">
              <a:solidFill>
                <a:srgbClr val="3399FF"/>
              </a:solidFill>
              <a:round/>
              <a:headEnd/>
              <a:tailEnd/>
            </a:ln>
            <a:effectLst/>
          </p:spPr>
          <p:txBody>
            <a:bodyPr wrap="none" anchor="ctr"/>
            <a:lstStyle/>
            <a:p>
              <a:endParaRPr lang="en-US" dirty="0"/>
            </a:p>
          </p:txBody>
        </p:sp>
        <p:sp>
          <p:nvSpPr>
            <p:cNvPr id="8" name="Freeform 13"/>
            <p:cNvSpPr>
              <a:spLocks/>
            </p:cNvSpPr>
            <p:nvPr/>
          </p:nvSpPr>
          <p:spPr bwMode="gray">
            <a:xfrm>
              <a:off x="320" y="723"/>
              <a:ext cx="176" cy="176"/>
            </a:xfrm>
            <a:custGeom>
              <a:avLst/>
              <a:gdLst/>
              <a:ahLst/>
              <a:cxnLst>
                <a:cxn ang="0">
                  <a:pos x="87" y="78"/>
                </a:cxn>
                <a:cxn ang="0">
                  <a:pos x="56" y="0"/>
                </a:cxn>
                <a:cxn ang="0">
                  <a:pos x="72" y="88"/>
                </a:cxn>
                <a:cxn ang="0">
                  <a:pos x="0" y="103"/>
                </a:cxn>
                <a:cxn ang="0">
                  <a:pos x="72" y="103"/>
                </a:cxn>
                <a:cxn ang="0">
                  <a:pos x="104" y="175"/>
                </a:cxn>
                <a:cxn ang="0">
                  <a:pos x="93" y="98"/>
                </a:cxn>
                <a:cxn ang="0">
                  <a:pos x="175" y="80"/>
                </a:cxn>
                <a:cxn ang="0">
                  <a:pos x="87" y="78"/>
                </a:cxn>
              </a:cxnLst>
              <a:rect l="0" t="0" r="r" b="b"/>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cmpd="sng">
              <a:solidFill>
                <a:srgbClr val="000000"/>
              </a:solidFill>
              <a:prstDash val="solid"/>
              <a:round/>
              <a:headEnd type="none" w="med" len="med"/>
              <a:tailEnd type="none" w="med" len="med"/>
            </a:ln>
            <a:effectLst/>
          </p:spPr>
          <p:txBody>
            <a:bodyPr/>
            <a:lstStyle/>
            <a:p>
              <a:endParaRPr lang="en-US" dirty="0"/>
            </a:p>
          </p:txBody>
        </p:sp>
        <p:sp>
          <p:nvSpPr>
            <p:cNvPr id="9" name="Freeform 14"/>
            <p:cNvSpPr>
              <a:spLocks/>
            </p:cNvSpPr>
            <p:nvPr/>
          </p:nvSpPr>
          <p:spPr bwMode="gray">
            <a:xfrm>
              <a:off x="431" y="1029"/>
              <a:ext cx="28" cy="96"/>
            </a:xfrm>
            <a:custGeom>
              <a:avLst/>
              <a:gdLst/>
              <a:ahLst/>
              <a:cxnLst>
                <a:cxn ang="0">
                  <a:pos x="0" y="0"/>
                </a:cxn>
                <a:cxn ang="0">
                  <a:pos x="27" y="85"/>
                </a:cxn>
                <a:cxn ang="0">
                  <a:pos x="5" y="95"/>
                </a:cxn>
                <a:cxn ang="0">
                  <a:pos x="2" y="48"/>
                </a:cxn>
                <a:cxn ang="0">
                  <a:pos x="0" y="0"/>
                </a:cxn>
              </a:cxnLst>
              <a:rect l="0" t="0" r="r" b="b"/>
              <a:pathLst>
                <a:path w="28" h="96">
                  <a:moveTo>
                    <a:pt x="0" y="0"/>
                  </a:moveTo>
                  <a:lnTo>
                    <a:pt x="27" y="85"/>
                  </a:lnTo>
                  <a:lnTo>
                    <a:pt x="5" y="95"/>
                  </a:lnTo>
                  <a:lnTo>
                    <a:pt x="2" y="48"/>
                  </a:lnTo>
                  <a:lnTo>
                    <a:pt x="0" y="0"/>
                  </a:lnTo>
                </a:path>
              </a:pathLst>
            </a:custGeom>
            <a:solidFill>
              <a:srgbClr val="FFFFFF"/>
            </a:solidFill>
            <a:ln w="12700" cap="rnd" cmpd="sng">
              <a:noFill/>
              <a:prstDash val="solid"/>
              <a:round/>
              <a:headEnd type="none" w="med" len="med"/>
              <a:tailEnd type="none" w="med" len="med"/>
            </a:ln>
            <a:effectLst/>
          </p:spPr>
          <p:txBody>
            <a:bodyPr/>
            <a:lstStyle/>
            <a:p>
              <a:endParaRPr lang="en-US" dirty="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pPr>
              <a:defRPr/>
            </a:pPr>
            <a:r>
              <a:rPr lang="fr-FR" noProof="0" dirty="0" smtClean="0"/>
              <a:t>Mots-clés de requête</a:t>
            </a:r>
          </a:p>
        </p:txBody>
      </p:sp>
      <p:sp>
        <p:nvSpPr>
          <p:cNvPr id="8195" name="Rectangle 3"/>
          <p:cNvSpPr>
            <a:spLocks noGrp="1" noChangeArrowheads="1"/>
          </p:cNvSpPr>
          <p:nvPr>
            <p:ph type="body" sz="half" idx="1"/>
          </p:nvPr>
        </p:nvSpPr>
        <p:spPr>
          <a:xfrm>
            <a:off x="279400" y="1312863"/>
            <a:ext cx="8545513" cy="369332"/>
          </a:xfrm>
        </p:spPr>
        <p:txBody>
          <a:bodyPr/>
          <a:lstStyle/>
          <a:p>
            <a:r>
              <a:rPr lang="fr-FR" sz="1800" noProof="0" dirty="0" smtClean="0"/>
              <a:t>Les </a:t>
            </a:r>
            <a:r>
              <a:rPr lang="fr-FR" sz="1800" i="1" noProof="0" dirty="0" smtClean="0">
                <a:latin typeface="Century Schoolbook" pitchFamily="18" charset="0"/>
              </a:rPr>
              <a:t>mots-clés de requête</a:t>
            </a:r>
            <a:r>
              <a:rPr lang="fr-FR" sz="1800" noProof="0" dirty="0" smtClean="0"/>
              <a:t> font partie du langage C# et comprennent :</a:t>
            </a:r>
          </a:p>
        </p:txBody>
      </p:sp>
      <p:graphicFrame>
        <p:nvGraphicFramePr>
          <p:cNvPr id="669768" name="Group 72"/>
          <p:cNvGraphicFramePr>
            <a:graphicFrameLocks noGrp="1"/>
          </p:cNvGraphicFramePr>
          <p:nvPr>
            <p:ph sz="half" idx="2"/>
          </p:nvPr>
        </p:nvGraphicFramePr>
        <p:xfrm>
          <a:off x="253498" y="1890884"/>
          <a:ext cx="8655112" cy="4023360"/>
        </p:xfrm>
        <a:graphic>
          <a:graphicData uri="http://schemas.openxmlformats.org/drawingml/2006/table">
            <a:tbl>
              <a:tblPr/>
              <a:tblGrid>
                <a:gridCol w="1649374"/>
                <a:gridCol w="7005738"/>
              </a:tblGrid>
              <a:tr h="2841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dirty="0" smtClean="0">
                          <a:ln>
                            <a:noFill/>
                          </a:ln>
                          <a:solidFill>
                            <a:srgbClr val="000080"/>
                          </a:solidFill>
                          <a:effectLst/>
                          <a:latin typeface="Arial" charset="0"/>
                        </a:rPr>
                        <a:t>Mot-clé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1" i="0" u="none" strike="noStrike" cap="none" normalizeH="0" baseline="0" noProof="0" smtClean="0">
                          <a:ln>
                            <a:noFill/>
                          </a:ln>
                          <a:solidFill>
                            <a:srgbClr val="000080"/>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24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from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Arial" charset="0"/>
                        </a:rPr>
                        <a:t>Définit une source de données et une variable de plage</a:t>
                      </a:r>
                      <a:endParaRPr kumimoji="0" lang="fr-FR" sz="1600" b="1" i="0" u="none" strike="noStrike" cap="none" normalizeH="0" baseline="0" noProof="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where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Filtre la sélection selon des contraintes booléennes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orderby</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Trie la sélection avec le comparateur par défaut du type d’élément</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7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smtClean="0">
                          <a:ln>
                            <a:noFill/>
                          </a:ln>
                          <a:solidFill>
                            <a:srgbClr val="000080"/>
                          </a:solidFill>
                          <a:effectLst/>
                          <a:latin typeface="Courier New" pitchFamily="49" charset="0"/>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Définit le type et la forme des éléments sélectionnés</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Courier New" pitchFamily="49" charset="0"/>
                        </a:rPr>
                        <a:t>group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Regroupe des éléments selon la clé indiquée</a:t>
                      </a:r>
                      <a:endParaRPr kumimoji="0" lang="fr-FR" sz="1600" b="1" i="0" u="none" strike="noStrike" cap="none" normalizeH="0" baseline="0" noProof="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join</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Joint deux sources selon deux critères de correspondance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into</a:t>
                      </a:r>
                      <a:endParaRPr kumimoji="0" lang="fr-FR" sz="1600" b="0" i="0" u="none" strike="noStrike" cap="none" normalizeH="0" baseline="0" noProof="0" dirty="0" smtClean="0">
                        <a:ln>
                          <a:noFill/>
                        </a:ln>
                        <a:solidFill>
                          <a:srgbClr val="000080"/>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Définit un identificateur alternatif pour le résultat de jointures ou de groupes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Courier New" pitchFamily="49" charset="0"/>
                        </a:rPr>
                        <a:t>let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Ajoute un identificateur contenant le résultat de sous-expressions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equals</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Compare l’état d’objets de type référence (seulement dans un </a:t>
                      </a:r>
                      <a:r>
                        <a:rPr kumimoji="0" lang="fr-FR" sz="1600" b="0" i="0" u="none" strike="noStrike" kern="1200" cap="none" normalizeH="0" baseline="0" noProof="0" dirty="0" err="1" smtClean="0">
                          <a:ln>
                            <a:noFill/>
                          </a:ln>
                          <a:solidFill>
                            <a:srgbClr val="000080"/>
                          </a:solidFill>
                          <a:effectLst/>
                          <a:latin typeface="Courier New" pitchFamily="49" charset="0"/>
                          <a:ea typeface="+mn-ea"/>
                          <a:cs typeface="+mn-cs"/>
                        </a:rPr>
                        <a:t>join</a:t>
                      </a:r>
                      <a:r>
                        <a:rPr kumimoji="0" lang="fr-FR" sz="1600" b="0" i="0" u="none" strike="noStrike" cap="none" normalizeH="0" baseline="0" noProof="0" dirty="0" smtClean="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descending</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Inverse l’ordre de tri (dans une clause </a:t>
                      </a:r>
                      <a:r>
                        <a:rPr kumimoji="0" lang="fr-FR" sz="1600" b="0" i="0" u="none" strike="noStrike" cap="none" normalizeH="0" baseline="0" noProof="0" dirty="0" err="1" smtClean="0">
                          <a:ln>
                            <a:noFill/>
                          </a:ln>
                          <a:solidFill>
                            <a:srgbClr val="000080"/>
                          </a:solidFill>
                          <a:effectLst/>
                          <a:latin typeface="Courier New" pitchFamily="49" charset="0"/>
                        </a:rPr>
                        <a:t>orderby</a:t>
                      </a:r>
                      <a:r>
                        <a:rPr kumimoji="0" lang="fr-FR" sz="1600" b="0" i="0" u="none" strike="noStrike" cap="none" normalizeH="0" baseline="0" noProof="0" dirty="0" smtClean="0">
                          <a:ln>
                            <a:noFill/>
                          </a:ln>
                          <a:solidFill>
                            <a:srgbClr val="000080"/>
                          </a:solidFill>
                          <a:effectLst/>
                          <a:latin typeface="Arial" charset="0"/>
                        </a:rPr>
                        <a:t> seulement)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50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err="1" smtClean="0">
                          <a:ln>
                            <a:noFill/>
                          </a:ln>
                          <a:solidFill>
                            <a:srgbClr val="000080"/>
                          </a:solidFill>
                          <a:effectLst/>
                          <a:latin typeface="Courier New" pitchFamily="49" charset="0"/>
                        </a:rPr>
                        <a:t>ascending</a:t>
                      </a:r>
                      <a:r>
                        <a:rPr kumimoji="0" lang="fr-FR" sz="1600" b="0" i="0" u="none" strike="noStrike" cap="none" normalizeH="0" baseline="0" noProof="0" dirty="0" smtClean="0">
                          <a:ln>
                            <a:noFill/>
                          </a:ln>
                          <a:solidFill>
                            <a:srgbClr val="000080"/>
                          </a:solidFill>
                          <a:effectLst/>
                          <a:latin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noProof="0" dirty="0" smtClean="0">
                          <a:ln>
                            <a:noFill/>
                          </a:ln>
                          <a:solidFill>
                            <a:srgbClr val="000080"/>
                          </a:solidFill>
                          <a:effectLst/>
                          <a:latin typeface="Arial" charset="0"/>
                        </a:rPr>
                        <a:t>Ordre de tri par défaut (pour être exhaustif)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5" name="TextBox 3"/>
          <p:cNvSpPr txBox="1"/>
          <p:nvPr/>
        </p:nvSpPr>
        <p:spPr>
          <a:xfrm>
            <a:off x="270164" y="6213764"/>
            <a:ext cx="6089073" cy="307777"/>
          </a:xfrm>
          <a:prstGeom prst="rect">
            <a:avLst/>
          </a:prstGeom>
          <a:noFill/>
        </p:spPr>
        <p:txBody>
          <a:bodyPr wrap="square" rtlCol="0">
            <a:spAutoFit/>
          </a:bodyPr>
          <a:lstStyle/>
          <a:p>
            <a:r>
              <a:rPr lang="fr-FR" smtClean="0"/>
              <a:t>* Modificateurs : ne génèrent pas directement d’expression de requête</a:t>
            </a:r>
            <a:endParaRPr lang="fr-F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a:defRPr/>
            </a:pPr>
            <a:r>
              <a:rPr lang="fr-FR" noProof="0" dirty="0" smtClean="0"/>
              <a:t>Anatomie du mot-clé </a:t>
            </a:r>
            <a:r>
              <a:rPr lang="fr-FR" noProof="0" dirty="0" err="1" smtClean="0">
                <a:latin typeface="Courier New" pitchFamily="49" charset="0"/>
              </a:rPr>
              <a:t>from</a:t>
            </a:r>
            <a:endParaRPr lang="fr-FR" noProof="0" dirty="0" smtClean="0">
              <a:latin typeface="Courier New" pitchFamily="49" charset="0"/>
            </a:endParaRPr>
          </a:p>
        </p:txBody>
      </p:sp>
      <p:sp>
        <p:nvSpPr>
          <p:cNvPr id="9219" name="Rectangle 3"/>
          <p:cNvSpPr>
            <a:spLocks noGrp="1" noChangeArrowheads="1"/>
          </p:cNvSpPr>
          <p:nvPr>
            <p:ph idx="1"/>
          </p:nvPr>
        </p:nvSpPr>
        <p:spPr>
          <a:xfrm>
            <a:off x="279400" y="1312863"/>
            <a:ext cx="8599488" cy="3934410"/>
          </a:xfrm>
        </p:spPr>
        <p:txBody>
          <a:bodyPr/>
          <a:lstStyle/>
          <a:p>
            <a:r>
              <a:rPr lang="fr-FR" noProof="0" dirty="0" smtClean="0"/>
              <a:t>Chaque requête doit commencer par une instruction </a:t>
            </a:r>
            <a:r>
              <a:rPr lang="fr-FR" noProof="0" dirty="0" err="1" smtClean="0">
                <a:latin typeface="Courier New" pitchFamily="49" charset="0"/>
              </a:rPr>
              <a:t>from</a:t>
            </a:r>
            <a:endParaRPr lang="fr-FR" noProof="0" dirty="0" smtClean="0"/>
          </a:p>
          <a:p>
            <a:r>
              <a:rPr lang="fr-FR" noProof="0" dirty="0" smtClean="0"/>
              <a:t>Sa forme générale est :</a:t>
            </a:r>
          </a:p>
          <a:p>
            <a:pPr>
              <a:buFont typeface="Arial" charset="0"/>
              <a:buNone/>
            </a:pPr>
            <a:r>
              <a:rPr lang="fr-FR" noProof="0" dirty="0" smtClean="0">
                <a:latin typeface="Courier New" pitchFamily="49" charset="0"/>
              </a:rPr>
              <a:t>		</a:t>
            </a:r>
            <a:r>
              <a:rPr lang="fr-FR" noProof="0" dirty="0" err="1" smtClean="0">
                <a:latin typeface="Courier New" pitchFamily="49" charset="0"/>
              </a:rPr>
              <a:t>from</a:t>
            </a:r>
            <a:r>
              <a:rPr lang="fr-FR" noProof="0" dirty="0" smtClean="0">
                <a:latin typeface="Courier New" pitchFamily="49" charset="0"/>
              </a:rPr>
              <a:t> </a:t>
            </a:r>
            <a:r>
              <a:rPr lang="fr-FR" i="1" dirty="0" smtClean="0">
                <a:latin typeface="Century Schoolbook" pitchFamily="18" charset="0"/>
                <a:cs typeface="Courier New" pitchFamily="49" charset="0"/>
              </a:rPr>
              <a:t>variable de plage</a:t>
            </a:r>
            <a:r>
              <a:rPr lang="fr-FR" noProof="0" dirty="0" smtClean="0">
                <a:latin typeface="Courier New" pitchFamily="49" charset="0"/>
                <a:cs typeface="Courier New" pitchFamily="49" charset="0"/>
              </a:rPr>
              <a:t> </a:t>
            </a:r>
            <a:r>
              <a:rPr lang="fr-FR" noProof="0" dirty="0" smtClean="0">
                <a:latin typeface="Courier New" pitchFamily="49" charset="0"/>
              </a:rPr>
              <a:t>in</a:t>
            </a:r>
            <a:r>
              <a:rPr lang="fr-FR" noProof="0" dirty="0" smtClean="0">
                <a:latin typeface="Courier New" pitchFamily="49" charset="0"/>
                <a:cs typeface="Courier New" pitchFamily="49" charset="0"/>
              </a:rPr>
              <a:t> </a:t>
            </a:r>
            <a:r>
              <a:rPr lang="fr-FR" i="1" noProof="0" dirty="0" smtClean="0">
                <a:latin typeface="Century Schoolbook" pitchFamily="18" charset="0"/>
                <a:cs typeface="Courier New" pitchFamily="49" charset="0"/>
              </a:rPr>
              <a:t>source de données</a:t>
            </a:r>
            <a:endParaRPr lang="fr-FR" noProof="0" dirty="0" smtClean="0">
              <a:latin typeface="Century Schoolbook" pitchFamily="18" charset="0"/>
              <a:cs typeface="Courier New" pitchFamily="49" charset="0"/>
            </a:endParaRPr>
          </a:p>
          <a:p>
            <a:r>
              <a:rPr lang="fr-FR" i="1" dirty="0" smtClean="0">
                <a:latin typeface="Century Schoolbook" pitchFamily="18" charset="0"/>
              </a:rPr>
              <a:t>Variable de plage</a:t>
            </a:r>
            <a:r>
              <a:rPr lang="fr-FR" dirty="0" smtClean="0"/>
              <a:t> (variable range) est un objet de portée locale dans la requête</a:t>
            </a:r>
          </a:p>
          <a:p>
            <a:pPr lvl="1"/>
            <a:r>
              <a:rPr lang="fr-FR" dirty="0" smtClean="0"/>
              <a:t>Son type est déclaré implicitement</a:t>
            </a:r>
          </a:p>
          <a:p>
            <a:pPr lvl="1"/>
            <a:r>
              <a:rPr lang="fr-FR" dirty="0" smtClean="0"/>
              <a:t>Les autres mots-clés de la requête utilisent cette variable de plage</a:t>
            </a:r>
          </a:p>
          <a:p>
            <a:r>
              <a:rPr lang="fr-FR" i="1" noProof="0" dirty="0" smtClean="0">
                <a:latin typeface="Century Schoolbook" pitchFamily="18" charset="0"/>
              </a:rPr>
              <a:t>Source de données</a:t>
            </a:r>
            <a:r>
              <a:rPr lang="fr-FR" noProof="0" dirty="0" smtClean="0"/>
              <a:t> est un objet </a:t>
            </a:r>
            <a:r>
              <a:rPr lang="fr-FR" noProof="0" dirty="0" err="1" smtClean="0">
                <a:latin typeface="Courier New" pitchFamily="49" charset="0"/>
              </a:rPr>
              <a:t>IQueryable</a:t>
            </a:r>
            <a:r>
              <a:rPr lang="fr-FR" noProof="0" dirty="0" smtClean="0">
                <a:latin typeface="Courier New" pitchFamily="49" charset="0"/>
              </a:rPr>
              <a:t>&lt;T&gt;</a:t>
            </a:r>
            <a:r>
              <a:rPr lang="fr-FR" noProof="0" dirty="0" smtClean="0"/>
              <a:t> sur lequel s’exécutera la requête</a:t>
            </a:r>
          </a:p>
          <a:p>
            <a:pPr lvl="1"/>
            <a:r>
              <a:rPr lang="fr-FR" noProof="0" dirty="0" smtClean="0"/>
              <a:t>Tableaux, tables de base de données, documents XML et la plupart des classes de collections qui implémentent </a:t>
            </a:r>
            <a:r>
              <a:rPr lang="fr-FR" noProof="0" dirty="0" err="1" smtClean="0">
                <a:latin typeface="Courier New" pitchFamily="49" charset="0"/>
              </a:rPr>
              <a:t>IQueryable</a:t>
            </a:r>
            <a:r>
              <a:rPr lang="fr-FR" noProof="0" dirty="0" smtClean="0">
                <a:latin typeface="Courier New" pitchFamily="49" charset="0"/>
              </a:rPr>
              <a:t>&lt;T&gt;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defRPr/>
            </a:pPr>
            <a:r>
              <a:rPr lang="fr-FR" noProof="0" dirty="0" smtClean="0"/>
              <a:t>Utilisation des mots-clés de requête</a:t>
            </a:r>
          </a:p>
        </p:txBody>
      </p:sp>
      <p:sp>
        <p:nvSpPr>
          <p:cNvPr id="10243" name="Rectangle 3"/>
          <p:cNvSpPr>
            <a:spLocks noGrp="1" noChangeArrowheads="1"/>
          </p:cNvSpPr>
          <p:nvPr>
            <p:ph type="body" sz="half" idx="1"/>
          </p:nvPr>
        </p:nvSpPr>
        <p:spPr>
          <a:xfrm>
            <a:off x="279400" y="1312863"/>
            <a:ext cx="8545513" cy="4724370"/>
          </a:xfrm>
        </p:spPr>
        <p:txBody>
          <a:bodyPr/>
          <a:lstStyle/>
          <a:p>
            <a:r>
              <a:rPr lang="fr-FR" sz="1800" noProof="0" dirty="0" smtClean="0"/>
              <a:t>Le résultat d’une expression de requête est de type </a:t>
            </a:r>
            <a:r>
              <a:rPr lang="fr-FR" sz="1800" noProof="0" dirty="0" err="1" smtClean="0">
                <a:latin typeface="Courier New" pitchFamily="49" charset="0"/>
              </a:rPr>
              <a:t>IEnumerable</a:t>
            </a:r>
            <a:r>
              <a:rPr lang="fr-FR" sz="1800" noProof="0" dirty="0" smtClean="0">
                <a:latin typeface="Courier New" pitchFamily="49" charset="0"/>
              </a:rPr>
              <a:t>&lt;T&gt;</a:t>
            </a:r>
          </a:p>
          <a:p>
            <a:pPr lvl="1"/>
            <a:r>
              <a:rPr lang="fr-FR" sz="1800" noProof="0" dirty="0" smtClean="0"/>
              <a:t>Peut être utilisé dans un </a:t>
            </a:r>
            <a:r>
              <a:rPr lang="fr-FR" sz="1800" noProof="0" dirty="0" err="1" smtClean="0">
                <a:latin typeface="Courier New" pitchFamily="49" charset="0"/>
              </a:rPr>
              <a:t>foreach</a:t>
            </a:r>
            <a:endParaRPr lang="fr-FR" sz="1800" noProof="0" dirty="0" smtClean="0">
              <a:latin typeface="Courier New" pitchFamily="49" charset="0"/>
            </a:endParaRPr>
          </a:p>
          <a:p>
            <a:pPr lvl="1"/>
            <a:r>
              <a:rPr lang="fr-FR" dirty="0" smtClean="0"/>
              <a:t>Et bien plus encore</a:t>
            </a:r>
          </a:p>
          <a:p>
            <a:r>
              <a:rPr lang="fr-FR" sz="1800" noProof="0" dirty="0" smtClean="0"/>
              <a:t>Exemple de tri des arguments de la ligne de commande :</a:t>
            </a:r>
            <a:br>
              <a:rPr lang="fr-FR" sz="1800" noProof="0" dirty="0" smtClean="0"/>
            </a:br>
            <a:endParaRPr lang="fr-FR" sz="1800" noProof="0" dirty="0" smtClean="0"/>
          </a:p>
          <a:p>
            <a:endParaRPr lang="fr-FR" sz="1800" noProof="0" dirty="0" smtClean="0"/>
          </a:p>
          <a:p>
            <a:endParaRPr lang="fr-FR" sz="1800" noProof="0" dirty="0" smtClean="0"/>
          </a:p>
          <a:p>
            <a:endParaRPr lang="fr-FR" sz="1800" noProof="0" dirty="0" smtClean="0"/>
          </a:p>
          <a:p>
            <a:endParaRPr lang="fr-FR" sz="1800" noProof="0" dirty="0" smtClean="0"/>
          </a:p>
          <a:p>
            <a:pPr>
              <a:buFont typeface="Arial" pitchFamily="34" charset="0"/>
              <a:buChar char="•"/>
            </a:pPr>
            <a:endParaRPr lang="fr-FR" sz="1800" noProof="0" dirty="0" smtClean="0"/>
          </a:p>
          <a:p>
            <a:pPr>
              <a:buFont typeface="Arial" pitchFamily="34" charset="0"/>
              <a:buChar char="•"/>
            </a:pPr>
            <a:r>
              <a:rPr lang="fr-FR" sz="1800" noProof="0" dirty="0" smtClean="0"/>
              <a:t>Comme la clause </a:t>
            </a:r>
            <a:r>
              <a:rPr lang="fr-FR" sz="1800" noProof="0" dirty="0" smtClean="0">
                <a:latin typeface="Courier New" pitchFamily="49" charset="0"/>
                <a:cs typeface="Courier New" pitchFamily="49" charset="0"/>
              </a:rPr>
              <a:t>select</a:t>
            </a:r>
            <a:r>
              <a:rPr lang="fr-FR" sz="1800" noProof="0" dirty="0" smtClean="0"/>
              <a:t> utilise </a:t>
            </a:r>
            <a:r>
              <a:rPr lang="fr-FR" sz="1800" noProof="0" dirty="0" err="1" smtClean="0">
                <a:latin typeface="Courier New" pitchFamily="49" charset="0"/>
              </a:rPr>
              <a:t>arg</a:t>
            </a:r>
            <a:r>
              <a:rPr lang="fr-FR" sz="1800" noProof="0" dirty="0" smtClean="0"/>
              <a:t> et que </a:t>
            </a:r>
            <a:r>
              <a:rPr lang="fr-FR" noProof="0" dirty="0" err="1" smtClean="0">
                <a:latin typeface="Courier New" pitchFamily="49" charset="0"/>
              </a:rPr>
              <a:t>arg</a:t>
            </a:r>
            <a:r>
              <a:rPr lang="fr-FR" sz="1800" noProof="0" dirty="0" smtClean="0"/>
              <a:t> est un </a:t>
            </a:r>
            <a:r>
              <a:rPr lang="fr-FR" sz="1800" noProof="0" dirty="0" smtClean="0">
                <a:latin typeface="Courier New" pitchFamily="49" charset="0"/>
              </a:rPr>
              <a:t>string</a:t>
            </a:r>
            <a:r>
              <a:rPr lang="fr-FR" sz="1800" noProof="0" dirty="0" smtClean="0"/>
              <a:t>, la requête retourne un </a:t>
            </a:r>
            <a:r>
              <a:rPr lang="fr-FR" sz="1800" noProof="0" dirty="0" err="1" smtClean="0">
                <a:latin typeface="Courier New" pitchFamily="49" charset="0"/>
              </a:rPr>
              <a:t>IEnumerable</a:t>
            </a:r>
            <a:r>
              <a:rPr lang="fr-FR" sz="1800" noProof="0" dirty="0" smtClean="0">
                <a:latin typeface="Courier New" pitchFamily="49" charset="0"/>
              </a:rPr>
              <a:t>&lt;string&gt;</a:t>
            </a:r>
          </a:p>
        </p:txBody>
      </p:sp>
      <p:sp>
        <p:nvSpPr>
          <p:cNvPr id="671765" name="Rectangle 21"/>
          <p:cNvSpPr>
            <a:spLocks noChangeArrowheads="1"/>
          </p:cNvSpPr>
          <p:nvPr/>
        </p:nvSpPr>
        <p:spPr bwMode="gray">
          <a:xfrm>
            <a:off x="643709" y="2952116"/>
            <a:ext cx="7620000" cy="221615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en-US" sz="1600" b="1" dirty="0">
                <a:solidFill>
                  <a:srgbClr val="000080"/>
                </a:solidFill>
                <a:latin typeface="Courier New" pitchFamily="49" charset="0"/>
              </a:rPr>
              <a:t>public</a:t>
            </a:r>
            <a:r>
              <a:rPr lang="en-US" sz="1600" dirty="0">
                <a:solidFill>
                  <a:srgbClr val="000080"/>
                </a:solidFill>
                <a:latin typeface="Courier New" pitchFamily="49" charset="0"/>
              </a:rPr>
              <a:t> </a:t>
            </a:r>
            <a:r>
              <a:rPr lang="en-US" sz="1600" b="1" dirty="0">
                <a:solidFill>
                  <a:srgbClr val="000080"/>
                </a:solidFill>
                <a:latin typeface="Courier New" pitchFamily="49" charset="0"/>
              </a:rPr>
              <a:t>static void </a:t>
            </a:r>
            <a:r>
              <a:rPr lang="en-US" sz="1600" dirty="0">
                <a:solidFill>
                  <a:srgbClr val="000080"/>
                </a:solidFill>
                <a:latin typeface="Courier New" pitchFamily="49" charset="0"/>
              </a:rPr>
              <a:t>Main(</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args)</a:t>
            </a:r>
          </a:p>
          <a:p>
            <a:pPr>
              <a:lnSpc>
                <a:spcPct val="110000"/>
              </a:lnSpc>
              <a:defRPr/>
            </a:pPr>
            <a:r>
              <a:rPr lang="en-US" sz="1600" dirty="0">
                <a:solidFill>
                  <a:srgbClr val="000080"/>
                </a:solidFill>
                <a:latin typeface="Courier New" pitchFamily="49" charset="0"/>
              </a:rPr>
              <a:t>{</a:t>
            </a:r>
          </a:p>
          <a:p>
            <a:pPr>
              <a:lnSpc>
                <a:spcPct val="110000"/>
              </a:lnSpc>
              <a:defRPr/>
            </a:pPr>
            <a:r>
              <a:rPr lang="en-US" sz="1600" dirty="0">
                <a:solidFill>
                  <a:srgbClr val="000080"/>
                </a:solidFill>
                <a:latin typeface="Courier New" pitchFamily="49" charset="0"/>
              </a:rPr>
              <a:t>  IEnumerable&lt;</a:t>
            </a:r>
            <a:r>
              <a:rPr lang="en-US" sz="1600" b="1" dirty="0">
                <a:solidFill>
                  <a:srgbClr val="000080"/>
                </a:solidFill>
                <a:latin typeface="Courier New" pitchFamily="49" charset="0"/>
              </a:rPr>
              <a:t>string</a:t>
            </a:r>
            <a:r>
              <a:rPr lang="en-US" sz="1600" dirty="0">
                <a:solidFill>
                  <a:srgbClr val="000080"/>
                </a:solidFill>
                <a:latin typeface="Courier New" pitchFamily="49" charset="0"/>
              </a:rPr>
              <a:t>&gt; sortedArgs = </a:t>
            </a:r>
            <a:r>
              <a:rPr lang="en-US" sz="1600" b="1" dirty="0">
                <a:solidFill>
                  <a:srgbClr val="000080"/>
                </a:solidFill>
                <a:latin typeface="Courier New" pitchFamily="49" charset="0"/>
              </a:rPr>
              <a:t>from</a:t>
            </a:r>
            <a:r>
              <a:rPr lang="en-US" sz="1600" dirty="0">
                <a:solidFill>
                  <a:srgbClr val="000080"/>
                </a:solidFill>
                <a:latin typeface="Courier New" pitchFamily="49" charset="0"/>
              </a:rPr>
              <a:t> arg </a:t>
            </a:r>
            <a:r>
              <a:rPr lang="en-US" sz="1600" b="1" dirty="0">
                <a:solidFill>
                  <a:srgbClr val="000080"/>
                </a:solidFill>
                <a:latin typeface="Courier New" pitchFamily="49" charset="0"/>
              </a:rPr>
              <a:t>in</a:t>
            </a:r>
            <a:r>
              <a:rPr lang="en-US" sz="1600" dirty="0">
                <a:solidFill>
                  <a:srgbClr val="000080"/>
                </a:solidFill>
                <a:latin typeface="Courier New" pitchFamily="49" charset="0"/>
              </a:rPr>
              <a:t> args</a:t>
            </a: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orderby</a:t>
            </a:r>
            <a:r>
              <a:rPr lang="en-US" sz="1600" dirty="0">
                <a:solidFill>
                  <a:srgbClr val="000080"/>
                </a:solidFill>
                <a:latin typeface="Courier New" pitchFamily="49" charset="0"/>
              </a:rPr>
              <a:t> arg</a:t>
            </a:r>
            <a:endParaRPr lang="en-US" sz="1600" b="1" dirty="0">
              <a:solidFill>
                <a:srgbClr val="000080"/>
              </a:solidFill>
              <a:latin typeface="Courier New" pitchFamily="49" charset="0"/>
            </a:endParaRP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select</a:t>
            </a:r>
            <a:r>
              <a:rPr lang="en-US" sz="1600" dirty="0">
                <a:solidFill>
                  <a:srgbClr val="000080"/>
                </a:solidFill>
                <a:latin typeface="Courier New" pitchFamily="49" charset="0"/>
              </a:rPr>
              <a:t> arg;</a:t>
            </a:r>
          </a:p>
          <a:p>
            <a:pPr>
              <a:lnSpc>
                <a:spcPct val="110000"/>
              </a:lnSpc>
              <a:defRPr/>
            </a:pPr>
            <a:r>
              <a:rPr lang="en-US" sz="1600" dirty="0">
                <a:solidFill>
                  <a:srgbClr val="000080"/>
                </a:solidFill>
                <a:latin typeface="Courier New" pitchFamily="49" charset="0"/>
              </a:rPr>
              <a:t>  </a:t>
            </a:r>
            <a:r>
              <a:rPr lang="en-US" sz="1600" b="1" dirty="0">
                <a:solidFill>
                  <a:srgbClr val="000080"/>
                </a:solidFill>
                <a:latin typeface="Courier New" pitchFamily="49" charset="0"/>
              </a:rPr>
              <a:t>foreach</a:t>
            </a:r>
            <a:r>
              <a:rPr lang="en-US" sz="1600" dirty="0">
                <a:solidFill>
                  <a:srgbClr val="000080"/>
                </a:solidFill>
                <a:latin typeface="Courier New" pitchFamily="49" charset="0"/>
              </a:rPr>
              <a:t> (</a:t>
            </a:r>
            <a:r>
              <a:rPr lang="en-US" sz="1600" b="1" dirty="0">
                <a:solidFill>
                  <a:srgbClr val="000080"/>
                </a:solidFill>
                <a:latin typeface="Courier New" pitchFamily="49" charset="0"/>
              </a:rPr>
              <a:t>string</a:t>
            </a:r>
            <a:r>
              <a:rPr lang="en-US" sz="1600" dirty="0">
                <a:solidFill>
                  <a:srgbClr val="000080"/>
                </a:solidFill>
                <a:latin typeface="Courier New" pitchFamily="49" charset="0"/>
              </a:rPr>
              <a:t> arg </a:t>
            </a:r>
            <a:r>
              <a:rPr lang="en-US" sz="1600" b="1" dirty="0">
                <a:solidFill>
                  <a:srgbClr val="000080"/>
                </a:solidFill>
                <a:latin typeface="Courier New" pitchFamily="49" charset="0"/>
              </a:rPr>
              <a:t>in</a:t>
            </a:r>
            <a:r>
              <a:rPr lang="en-US" sz="1600" dirty="0">
                <a:solidFill>
                  <a:srgbClr val="000080"/>
                </a:solidFill>
                <a:latin typeface="Courier New" pitchFamily="49" charset="0"/>
              </a:rPr>
              <a:t> sortedArgs)</a:t>
            </a:r>
          </a:p>
          <a:p>
            <a:pPr>
              <a:lnSpc>
                <a:spcPct val="110000"/>
              </a:lnSpc>
              <a:defRPr/>
            </a:pPr>
            <a:r>
              <a:rPr lang="en-US" sz="1600" dirty="0">
                <a:solidFill>
                  <a:srgbClr val="000080"/>
                </a:solidFill>
                <a:latin typeface="Courier New" pitchFamily="49" charset="0"/>
              </a:rPr>
              <a:t>    Console.WriteLine(arg);</a:t>
            </a:r>
          </a:p>
          <a:p>
            <a:pPr>
              <a:lnSpc>
                <a:spcPct val="110000"/>
              </a:lnSpc>
              <a:defRPr/>
            </a:pPr>
            <a:r>
              <a:rPr lang="en-US" dirty="0"/>
              <a:t>} </a:t>
            </a:r>
          </a:p>
        </p:txBody>
      </p:sp>
      <p:sp>
        <p:nvSpPr>
          <p:cNvPr id="10245" name="AutoShape 22"/>
          <p:cNvSpPr>
            <a:spLocks noChangeArrowheads="1"/>
          </p:cNvSpPr>
          <p:nvPr/>
        </p:nvSpPr>
        <p:spPr bwMode="gray">
          <a:xfrm>
            <a:off x="5732464" y="2770149"/>
            <a:ext cx="967101" cy="511175"/>
          </a:xfrm>
          <a:prstGeom prst="wedgeRectCallout">
            <a:avLst>
              <a:gd name="adj1" fmla="val -37387"/>
              <a:gd name="adj2" fmla="val 108125"/>
            </a:avLst>
          </a:prstGeom>
          <a:solidFill>
            <a:schemeClr val="hlink"/>
          </a:solidFill>
          <a:ln w="9525">
            <a:solidFill>
              <a:schemeClr val="tx1"/>
            </a:solidFill>
            <a:miter lim="800000"/>
            <a:headEnd/>
            <a:tailEnd/>
          </a:ln>
        </p:spPr>
        <p:txBody>
          <a:bodyPr/>
          <a:lstStyle/>
          <a:p>
            <a:r>
              <a:rPr lang="fr-FR" b="1" smtClean="0"/>
              <a:t>Variable de plage</a:t>
            </a:r>
            <a:endParaRPr lang="fr-FR" b="1"/>
          </a:p>
        </p:txBody>
      </p:sp>
      <p:sp>
        <p:nvSpPr>
          <p:cNvPr id="10246" name="AutoShape 23"/>
          <p:cNvSpPr>
            <a:spLocks noChangeArrowheads="1"/>
          </p:cNvSpPr>
          <p:nvPr/>
        </p:nvSpPr>
        <p:spPr bwMode="gray">
          <a:xfrm>
            <a:off x="7054533" y="2734890"/>
            <a:ext cx="1100892" cy="511175"/>
          </a:xfrm>
          <a:prstGeom prst="wedgeRectCallout">
            <a:avLst>
              <a:gd name="adj1" fmla="val -88609"/>
              <a:gd name="adj2" fmla="val 124468"/>
            </a:avLst>
          </a:prstGeom>
          <a:solidFill>
            <a:schemeClr val="hlink"/>
          </a:solidFill>
          <a:ln w="9525">
            <a:solidFill>
              <a:schemeClr val="tx1"/>
            </a:solidFill>
            <a:miter lim="800000"/>
            <a:headEnd/>
            <a:tailEnd/>
          </a:ln>
        </p:spPr>
        <p:txBody>
          <a:bodyPr/>
          <a:lstStyle/>
          <a:p>
            <a:r>
              <a:rPr lang="fr-FR" b="1" smtClean="0"/>
              <a:t>Source de données</a:t>
            </a:r>
            <a:endParaRPr lang="fr-FR"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fr-FR" smtClean="0"/>
              <a:t>Recherche des nombres pairs</a:t>
            </a:r>
          </a:p>
        </p:txBody>
      </p:sp>
      <p:sp>
        <p:nvSpPr>
          <p:cNvPr id="11267" name="Rectangle 3"/>
          <p:cNvSpPr>
            <a:spLocks noGrp="1" noChangeArrowheads="1"/>
          </p:cNvSpPr>
          <p:nvPr>
            <p:ph idx="1"/>
          </p:nvPr>
        </p:nvSpPr>
        <p:spPr>
          <a:xfrm>
            <a:off x="279400" y="1312863"/>
            <a:ext cx="8599488" cy="4755148"/>
          </a:xfrm>
        </p:spPr>
        <p:txBody>
          <a:bodyPr/>
          <a:lstStyle/>
          <a:p>
            <a:r>
              <a:rPr lang="fr-FR" sz="1800" dirty="0" smtClean="0"/>
              <a:t>L’exemple suivant extrait les nombres pairs d’un tableau et les trie</a:t>
            </a:r>
          </a:p>
          <a:p>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r>
              <a:rPr lang="fr-FR" sz="1800" dirty="0" smtClean="0"/>
              <a:t>Remarquez que </a:t>
            </a:r>
            <a:r>
              <a:rPr lang="fr-FR" sz="1800" dirty="0" err="1" smtClean="0">
                <a:latin typeface="Courier New" pitchFamily="49" charset="0"/>
              </a:rPr>
              <a:t>orderby</a:t>
            </a:r>
            <a:r>
              <a:rPr lang="fr-FR" sz="1800" dirty="0" smtClean="0"/>
              <a:t> peut être </a:t>
            </a:r>
            <a:r>
              <a:rPr lang="fr-FR" sz="1800" dirty="0" err="1" smtClean="0">
                <a:latin typeface="Courier New" pitchFamily="49" charset="0"/>
              </a:rPr>
              <a:t>ascending</a:t>
            </a:r>
            <a:r>
              <a:rPr lang="fr-FR" sz="1800" dirty="0" smtClean="0"/>
              <a:t> ou </a:t>
            </a:r>
            <a:r>
              <a:rPr lang="fr-FR" sz="1800" dirty="0" err="1" smtClean="0">
                <a:latin typeface="Courier New" pitchFamily="49" charset="0"/>
              </a:rPr>
              <a:t>descending</a:t>
            </a:r>
            <a:endParaRPr lang="fr-FR" sz="1800" dirty="0" smtClean="0">
              <a:latin typeface="Courier New" pitchFamily="49" charset="0"/>
            </a:endParaRPr>
          </a:p>
          <a:p>
            <a:r>
              <a:rPr lang="fr-FR" sz="1800" dirty="0" smtClean="0"/>
              <a:t>Quel est le type de données de </a:t>
            </a:r>
            <a:r>
              <a:rPr lang="fr-FR" sz="1800" dirty="0" err="1" smtClean="0">
                <a:latin typeface="Courier New" pitchFamily="49" charset="0"/>
              </a:rPr>
              <a:t>evenInts</a:t>
            </a:r>
            <a:r>
              <a:rPr lang="fr-FR" sz="1800" dirty="0" smtClean="0">
                <a:latin typeface="Courier New" pitchFamily="49" charset="0"/>
              </a:rPr>
              <a:t> </a:t>
            </a:r>
            <a:r>
              <a:rPr lang="fr-FR" sz="1800" dirty="0" smtClean="0"/>
              <a:t>?</a:t>
            </a:r>
            <a:br>
              <a:rPr lang="fr-FR" sz="1800" dirty="0" smtClean="0"/>
            </a:br>
            <a:r>
              <a:rPr lang="fr-FR" b="0" u="sng" dirty="0" smtClean="0"/>
              <a:t>									</a:t>
            </a:r>
            <a:endParaRPr lang="fr-FR" sz="1800" dirty="0" smtClean="0"/>
          </a:p>
        </p:txBody>
      </p:sp>
      <p:sp>
        <p:nvSpPr>
          <p:cNvPr id="667652" name="Rectangle 4"/>
          <p:cNvSpPr>
            <a:spLocks noChangeArrowheads="1"/>
          </p:cNvSpPr>
          <p:nvPr/>
        </p:nvSpPr>
        <p:spPr bwMode="gray">
          <a:xfrm>
            <a:off x="646113" y="1952625"/>
            <a:ext cx="7853362" cy="27527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static void</a:t>
            </a:r>
            <a:r>
              <a:rPr lang="fr-FR" sz="1600" smtClean="0">
                <a:solidFill>
                  <a:srgbClr val="000080"/>
                </a:solidFill>
                <a:latin typeface="Courier New" pitchFamily="49" charset="0"/>
              </a:rPr>
              <a:t> Main()</a:t>
            </a:r>
          </a:p>
          <a:p>
            <a:pPr>
              <a:lnSpc>
                <a:spcPct val="110000"/>
              </a:lnSpc>
              <a:defRPr/>
            </a:pPr>
            <a:r>
              <a:rPr lang="fr-FR" sz="1600" smtClean="0">
                <a:solidFill>
                  <a:srgbClr val="000080"/>
                </a:solidFill>
                <a:latin typeface="Courier New" pitchFamily="49" charset="0"/>
              </a:rPr>
              <a:t>{</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ints = {-2, -11, 4, 391, 38, 41, 55, 52, -1002, 6};</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evenInts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iVal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ints</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((iVal % 2) == 0)</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orderby</a:t>
            </a:r>
            <a:r>
              <a:rPr lang="fr-FR" sz="1600" smtClean="0">
                <a:solidFill>
                  <a:srgbClr val="000080"/>
                </a:solidFill>
                <a:latin typeface="Courier New" pitchFamily="49" charset="0"/>
              </a:rPr>
              <a:t> iVal </a:t>
            </a:r>
            <a:r>
              <a:rPr lang="fr-FR" sz="1600" b="1" smtClean="0">
                <a:solidFill>
                  <a:srgbClr val="000080"/>
                </a:solidFill>
                <a:latin typeface="Courier New" pitchFamily="49" charset="0"/>
              </a:rPr>
              <a:t>descending</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iVal;</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i </a:t>
            </a:r>
            <a:r>
              <a:rPr lang="fr-FR" sz="1600" b="1" smtClean="0">
                <a:solidFill>
                  <a:srgbClr val="000080"/>
                </a:solidFill>
                <a:latin typeface="Courier New" pitchFamily="49" charset="0"/>
              </a:rPr>
              <a:t>in</a:t>
            </a:r>
            <a:r>
              <a:rPr lang="fr-FR" sz="1600" smtClean="0">
                <a:solidFill>
                  <a:srgbClr val="000080"/>
                </a:solidFill>
                <a:latin typeface="Courier New" pitchFamily="49" charset="0"/>
              </a:rPr>
              <a:t> evenInts)</a:t>
            </a:r>
          </a:p>
          <a:p>
            <a:pPr>
              <a:lnSpc>
                <a:spcPct val="110000"/>
              </a:lnSpc>
              <a:defRPr/>
            </a:pPr>
            <a:r>
              <a:rPr lang="fr-FR" sz="1600" smtClean="0">
                <a:solidFill>
                  <a:srgbClr val="000080"/>
                </a:solidFill>
                <a:latin typeface="Courier New" pitchFamily="49" charset="0"/>
              </a:rPr>
              <a:t>    Console.WriteLine(i);</a:t>
            </a:r>
          </a:p>
          <a:p>
            <a:pPr>
              <a:lnSpc>
                <a:spcPct val="110000"/>
              </a:lnSpc>
              <a:defRPr/>
            </a:pPr>
            <a:r>
              <a:rPr lang="fr-FR" smtClean="0"/>
              <a:t>}</a:t>
            </a:r>
            <a:endParaRPr lang="fr-FR"/>
          </a:p>
        </p:txBody>
      </p:sp>
      <p:sp>
        <p:nvSpPr>
          <p:cNvPr id="667810" name="Rectangle 162"/>
          <p:cNvSpPr>
            <a:spLocks noChangeArrowheads="1"/>
          </p:cNvSpPr>
          <p:nvPr/>
        </p:nvSpPr>
        <p:spPr bwMode="gray">
          <a:xfrm>
            <a:off x="6350000" y="3124200"/>
            <a:ext cx="1041400" cy="17145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smtClean="0">
                <a:solidFill>
                  <a:srgbClr val="000080"/>
                </a:solidFill>
                <a:latin typeface="Courier New" pitchFamily="49" charset="0"/>
              </a:rPr>
              <a:t>52</a:t>
            </a:r>
          </a:p>
          <a:p>
            <a:pPr>
              <a:lnSpc>
                <a:spcPct val="110000"/>
              </a:lnSpc>
              <a:defRPr/>
            </a:pPr>
            <a:r>
              <a:rPr lang="fr-FR" sz="1600" smtClean="0">
                <a:solidFill>
                  <a:srgbClr val="000080"/>
                </a:solidFill>
              </a:rPr>
              <a:t>38</a:t>
            </a:r>
          </a:p>
          <a:p>
            <a:pPr>
              <a:lnSpc>
                <a:spcPct val="110000"/>
              </a:lnSpc>
              <a:defRPr/>
            </a:pPr>
            <a:r>
              <a:rPr lang="fr-FR" sz="1600" smtClean="0">
                <a:solidFill>
                  <a:srgbClr val="000080"/>
                </a:solidFill>
              </a:rPr>
              <a:t>6</a:t>
            </a:r>
          </a:p>
          <a:p>
            <a:pPr>
              <a:lnSpc>
                <a:spcPct val="110000"/>
              </a:lnSpc>
              <a:defRPr/>
            </a:pPr>
            <a:r>
              <a:rPr lang="fr-FR" sz="1600" smtClean="0">
                <a:solidFill>
                  <a:srgbClr val="000080"/>
                </a:solidFill>
                <a:latin typeface="Courier New" pitchFamily="49" charset="0"/>
              </a:rPr>
              <a:t>4</a:t>
            </a:r>
          </a:p>
          <a:p>
            <a:pPr>
              <a:lnSpc>
                <a:spcPct val="110000"/>
              </a:lnSpc>
              <a:defRPr/>
            </a:pPr>
            <a:r>
              <a:rPr lang="fr-FR" sz="1600" smtClean="0">
                <a:solidFill>
                  <a:srgbClr val="000080"/>
                </a:solidFill>
              </a:rPr>
              <a:t>−2</a:t>
            </a:r>
            <a:r>
              <a:rPr lang="fr-FR" sz="1600" smtClean="0"/>
              <a:t> </a:t>
            </a:r>
          </a:p>
          <a:p>
            <a:pPr>
              <a:lnSpc>
                <a:spcPct val="110000"/>
              </a:lnSpc>
              <a:defRPr/>
            </a:pPr>
            <a:r>
              <a:rPr lang="fr-FR" sz="1600" smtClean="0">
                <a:solidFill>
                  <a:srgbClr val="000080"/>
                </a:solidFill>
                <a:latin typeface="Courier New" pitchFamily="49" charset="0"/>
              </a:rPr>
              <a:t>-1002</a:t>
            </a:r>
            <a:endParaRPr lang="fr-FR" sz="1600">
              <a:solidFill>
                <a:srgbClr val="000080"/>
              </a:solidFill>
              <a:latin typeface="Courier New" pitchFamily="49" charset="0"/>
            </a:endParaRPr>
          </a:p>
        </p:txBody>
      </p:sp>
      <p:sp>
        <p:nvSpPr>
          <p:cNvPr id="11270" name="Text Box 163"/>
          <p:cNvSpPr txBox="1">
            <a:spLocks noChangeArrowheads="1"/>
          </p:cNvSpPr>
          <p:nvPr/>
        </p:nvSpPr>
        <p:spPr bwMode="gray">
          <a:xfrm>
            <a:off x="7913688" y="4887913"/>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11271" name="Line 164"/>
          <p:cNvSpPr>
            <a:spLocks noChangeShapeType="1"/>
          </p:cNvSpPr>
          <p:nvPr/>
        </p:nvSpPr>
        <p:spPr bwMode="gray">
          <a:xfrm flipH="1" flipV="1">
            <a:off x="7178675" y="4595813"/>
            <a:ext cx="782638" cy="407987"/>
          </a:xfrm>
          <a:prstGeom prst="line">
            <a:avLst/>
          </a:prstGeom>
          <a:noFill/>
          <a:ln w="25400">
            <a:solidFill>
              <a:schemeClr val="accent2"/>
            </a:solidFill>
            <a:round/>
            <a:headEnd/>
            <a:tailEnd type="triangle" w="lg" len="med"/>
          </a:ln>
        </p:spPr>
        <p:txBody>
          <a:bodyPr>
            <a:spAutoFit/>
          </a:bodyPr>
          <a:lstStyle/>
          <a:p>
            <a:endParaRPr lang="fr-FR"/>
          </a:p>
        </p:txBody>
      </p:sp>
      <p:grpSp>
        <p:nvGrpSpPr>
          <p:cNvPr id="2" name="Group 165"/>
          <p:cNvGrpSpPr>
            <a:grpSpLocks/>
          </p:cNvGrpSpPr>
          <p:nvPr/>
        </p:nvGrpSpPr>
        <p:grpSpPr bwMode="gray">
          <a:xfrm>
            <a:off x="122239" y="5206301"/>
            <a:ext cx="398463" cy="531813"/>
            <a:chOff x="590" y="108"/>
            <a:chExt cx="251" cy="335"/>
          </a:xfrm>
        </p:grpSpPr>
        <p:sp>
          <p:nvSpPr>
            <p:cNvPr id="667814" name="Oval 166"/>
            <p:cNvSpPr>
              <a:spLocks noChangeArrowheads="1"/>
            </p:cNvSpPr>
            <p:nvPr/>
          </p:nvSpPr>
          <p:spPr bwMode="gray">
            <a:xfrm>
              <a:off x="590" y="170"/>
              <a:ext cx="236" cy="273"/>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1274" name="Freeform 167"/>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1275" name="Oval 168"/>
            <p:cNvSpPr>
              <a:spLocks noChangeArrowheads="1"/>
            </p:cNvSpPr>
            <p:nvPr/>
          </p:nvSpPr>
          <p:spPr bwMode="gray">
            <a:xfrm>
              <a:off x="677" y="108"/>
              <a:ext cx="164" cy="273"/>
            </a:xfrm>
            <a:prstGeom prst="ellipse">
              <a:avLst/>
            </a:prstGeom>
            <a:solidFill>
              <a:srgbClr val="FFFFCC"/>
            </a:solidFill>
            <a:ln w="12700">
              <a:noFill/>
              <a:round/>
              <a:headEnd/>
              <a:tailEnd/>
            </a:ln>
          </p:spPr>
          <p:txBody>
            <a:bodyPr wrap="none" anchor="ctr">
              <a:spAutoFit/>
            </a:bodyPr>
            <a:lstStyle/>
            <a:p>
              <a:endParaRPr lang="fr-FR"/>
            </a:p>
          </p:txBody>
        </p:sp>
        <p:sp>
          <p:nvSpPr>
            <p:cNvPr id="11276" name="Freeform 169"/>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defRPr/>
            </a:pPr>
            <a:r>
              <a:rPr lang="fr-FR" smtClean="0"/>
              <a:t>Extraire une chaîne de caractères</a:t>
            </a:r>
          </a:p>
        </p:txBody>
      </p:sp>
      <p:sp>
        <p:nvSpPr>
          <p:cNvPr id="11267" name="Rectangle 3"/>
          <p:cNvSpPr>
            <a:spLocks noGrp="1" noChangeArrowheads="1"/>
          </p:cNvSpPr>
          <p:nvPr>
            <p:ph idx="1"/>
          </p:nvPr>
        </p:nvSpPr>
        <p:spPr>
          <a:xfrm>
            <a:off x="279400" y="1312863"/>
            <a:ext cx="8599488" cy="4549964"/>
          </a:xfrm>
        </p:spPr>
        <p:txBody>
          <a:bodyPr/>
          <a:lstStyle/>
          <a:p>
            <a:r>
              <a:rPr lang="fr-FR" smtClean="0"/>
              <a:t>Le type </a:t>
            </a:r>
            <a:r>
              <a:rPr lang="fr-FR" smtClean="0">
                <a:latin typeface="Courier New" pitchFamily="49" charset="0"/>
                <a:cs typeface="Courier New" pitchFamily="49" charset="0"/>
              </a:rPr>
              <a:t>string</a:t>
            </a:r>
            <a:r>
              <a:rPr lang="fr-FR" smtClean="0"/>
              <a:t> peut être interrogé</a:t>
            </a:r>
          </a:p>
          <a:p>
            <a:pPr lvl="1"/>
            <a:r>
              <a:rPr lang="fr-FR" smtClean="0"/>
              <a:t>Particulièrement adapté au traitement des documents, les recherches de mot-clé, etc.</a:t>
            </a:r>
          </a:p>
          <a:p>
            <a:r>
              <a:rPr lang="fr-FR" smtClean="0"/>
              <a:t>Exemple pour supprimer les voyelles </a:t>
            </a:r>
            <a:r>
              <a:rPr lang="fr-FR" sz="1800" smtClean="0"/>
              <a:t>:</a:t>
            </a:r>
          </a:p>
          <a:p>
            <a:endParaRPr lang="fr-FR" smtClean="0"/>
          </a:p>
          <a:p>
            <a:endParaRPr lang="fr-FR" sz="1800" smtClean="0"/>
          </a:p>
          <a:p>
            <a:endParaRPr lang="fr-FR" smtClean="0"/>
          </a:p>
          <a:p>
            <a:endParaRPr lang="fr-FR" sz="1800" smtClean="0"/>
          </a:p>
          <a:p>
            <a:endParaRPr lang="fr-FR" smtClean="0"/>
          </a:p>
          <a:p>
            <a:pPr>
              <a:buNone/>
            </a:pPr>
            <a:r>
              <a:rPr lang="fr-FR" smtClean="0"/>
              <a:t>	</a:t>
            </a:r>
            <a:r>
              <a:rPr lang="fr-FR" sz="1800" smtClean="0"/>
              <a:t>Quel est le type de données de </a:t>
            </a:r>
            <a:r>
              <a:rPr lang="fr-FR" sz="1800" smtClean="0">
                <a:latin typeface="Courier New" pitchFamily="49" charset="0"/>
              </a:rPr>
              <a:t>result</a:t>
            </a:r>
            <a:r>
              <a:rPr lang="fr-FR" sz="1800" smtClean="0"/>
              <a:t>?</a:t>
            </a:r>
            <a:endParaRPr lang="fr-FR" smtClean="0"/>
          </a:p>
          <a:p>
            <a:pPr>
              <a:spcBef>
                <a:spcPts val="1000"/>
              </a:spcBef>
              <a:buNone/>
            </a:pPr>
            <a:r>
              <a:rPr lang="fr-FR" smtClean="0"/>
              <a:t>	</a:t>
            </a:r>
            <a:r>
              <a:rPr lang="fr-FR" b="0" u="sng" smtClean="0"/>
              <a:t>									</a:t>
            </a:r>
            <a:endParaRPr lang="fr-FR" smtClean="0"/>
          </a:p>
        </p:txBody>
      </p:sp>
      <p:sp>
        <p:nvSpPr>
          <p:cNvPr id="667652" name="Rectangle 4"/>
          <p:cNvSpPr>
            <a:spLocks noChangeArrowheads="1"/>
          </p:cNvSpPr>
          <p:nvPr/>
        </p:nvSpPr>
        <p:spPr bwMode="blackWhite">
          <a:xfrm>
            <a:off x="646113" y="2755509"/>
            <a:ext cx="7853362" cy="1955023"/>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static void</a:t>
            </a:r>
            <a:r>
              <a:rPr lang="fr-FR" sz="1600" smtClean="0">
                <a:solidFill>
                  <a:srgbClr val="000080"/>
                </a:solidFill>
                <a:latin typeface="Courier New" pitchFamily="49" charset="0"/>
              </a:rPr>
              <a:t> Main()</a:t>
            </a:r>
          </a:p>
          <a:p>
            <a:pPr>
              <a:lnSpc>
                <a:spcPct val="110000"/>
              </a:lnSpc>
              <a:defRPr/>
            </a:pPr>
            <a:r>
              <a:rPr lang="fr-FR" sz="1600" smtClean="0">
                <a:solidFill>
                  <a:srgbClr val="000080"/>
                </a:solidFill>
                <a:latin typeface="Courier New" pitchFamily="49" charset="0"/>
              </a:rPr>
              <a:t>{</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text = "Now is the time for all good men.";</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var</a:t>
            </a:r>
            <a:r>
              <a:rPr lang="fr-FR" sz="1600" smtClean="0">
                <a:solidFill>
                  <a:srgbClr val="000080"/>
                </a:solidFill>
                <a:latin typeface="Courier New" pitchFamily="49" charset="0"/>
              </a:rPr>
              <a:t> result = </a:t>
            </a:r>
            <a:r>
              <a:rPr lang="fr-FR" sz="1600" b="1" smtClean="0">
                <a:solidFill>
                  <a:srgbClr val="000080"/>
                </a:solidFill>
                <a:latin typeface="Courier New" pitchFamily="49" charset="0"/>
              </a:rPr>
              <a:t>from</a:t>
            </a:r>
            <a:r>
              <a:rPr lang="fr-FR" sz="1600" smtClean="0">
                <a:solidFill>
                  <a:srgbClr val="000080"/>
                </a:solidFill>
                <a:latin typeface="Courier New" pitchFamily="49" charset="0"/>
              </a:rPr>
              <a:t> c in text </a:t>
            </a:r>
            <a:r>
              <a:rPr lang="fr-FR" sz="1600" b="1" smtClean="0">
                <a:solidFill>
                  <a:srgbClr val="000080"/>
                </a:solidFill>
                <a:latin typeface="Courier New" pitchFamily="49" charset="0"/>
              </a:rPr>
              <a:t>where</a:t>
            </a:r>
            <a:r>
              <a:rPr lang="fr-FR" sz="1600" smtClean="0">
                <a:solidFill>
                  <a:srgbClr val="000080"/>
                </a:solidFill>
                <a:latin typeface="Courier New" pitchFamily="49" charset="0"/>
              </a:rPr>
              <a:t> !IsVowel(c) </a:t>
            </a:r>
            <a:r>
              <a:rPr lang="fr-FR" sz="1600" b="1" smtClean="0">
                <a:solidFill>
                  <a:srgbClr val="000080"/>
                </a:solidFill>
                <a:latin typeface="Courier New" pitchFamily="49" charset="0"/>
              </a:rPr>
              <a:t>select</a:t>
            </a:r>
            <a:r>
              <a:rPr lang="fr-FR" sz="1600" smtClean="0">
                <a:solidFill>
                  <a:srgbClr val="000080"/>
                </a:solidFill>
                <a:latin typeface="Courier New" pitchFamily="49" charset="0"/>
              </a:rPr>
              <a:t> c;</a:t>
            </a:r>
          </a:p>
          <a:p>
            <a:pPr>
              <a:lnSpc>
                <a:spcPct val="11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foreach</a:t>
            </a:r>
            <a:r>
              <a:rPr lang="fr-FR" sz="1600" smtClean="0">
                <a:solidFill>
                  <a:srgbClr val="000080"/>
                </a:solidFill>
                <a:latin typeface="Courier New" pitchFamily="49" charset="0"/>
              </a:rPr>
              <a:t> (char c in result)</a:t>
            </a:r>
          </a:p>
          <a:p>
            <a:pPr>
              <a:lnSpc>
                <a:spcPct val="110000"/>
              </a:lnSpc>
              <a:defRPr/>
            </a:pPr>
            <a:r>
              <a:rPr lang="fr-FR" sz="1600" smtClean="0">
                <a:solidFill>
                  <a:srgbClr val="000080"/>
                </a:solidFill>
                <a:latin typeface="Courier New" pitchFamily="49" charset="0"/>
              </a:rPr>
              <a:t>    Console.Write(c);</a:t>
            </a:r>
          </a:p>
          <a:p>
            <a:pPr>
              <a:lnSpc>
                <a:spcPct val="110000"/>
              </a:lnSpc>
              <a:defRPr/>
            </a:pPr>
            <a:r>
              <a:rPr lang="fr-FR" smtClean="0"/>
              <a:t>}</a:t>
            </a:r>
            <a:endParaRPr lang="fr-FR"/>
          </a:p>
        </p:txBody>
      </p:sp>
      <p:sp>
        <p:nvSpPr>
          <p:cNvPr id="667810" name="Rectangle 162"/>
          <p:cNvSpPr>
            <a:spLocks noChangeArrowheads="1"/>
          </p:cNvSpPr>
          <p:nvPr/>
        </p:nvSpPr>
        <p:spPr bwMode="gray">
          <a:xfrm>
            <a:off x="4636168" y="4568769"/>
            <a:ext cx="3577390" cy="363819"/>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wrap="square" lIns="92075" tIns="46038" rIns="92075" bIns="46038">
            <a:spAutoFit/>
          </a:bodyPr>
          <a:lstStyle/>
          <a:p>
            <a:pPr>
              <a:lnSpc>
                <a:spcPct val="110000"/>
              </a:lnSpc>
              <a:defRPr/>
            </a:pPr>
            <a:r>
              <a:rPr lang="fr-FR" sz="1600" smtClean="0">
                <a:solidFill>
                  <a:srgbClr val="000080"/>
                </a:solidFill>
                <a:latin typeface="Courier New" pitchFamily="49" charset="0"/>
                <a:cs typeface="Courier New" pitchFamily="49" charset="0"/>
              </a:rPr>
              <a:t>Nw s th tm fr ll gd mn.</a:t>
            </a:r>
            <a:endParaRPr lang="fr-FR" sz="1600">
              <a:solidFill>
                <a:srgbClr val="000080"/>
              </a:solidFill>
              <a:latin typeface="Courier New" pitchFamily="49" charset="0"/>
              <a:cs typeface="Courier New" pitchFamily="49" charset="0"/>
            </a:endParaRPr>
          </a:p>
        </p:txBody>
      </p:sp>
      <p:sp>
        <p:nvSpPr>
          <p:cNvPr id="11270" name="Text Box 163"/>
          <p:cNvSpPr txBox="1">
            <a:spLocks noChangeArrowheads="1"/>
          </p:cNvSpPr>
          <p:nvPr/>
        </p:nvSpPr>
        <p:spPr bwMode="auto">
          <a:xfrm>
            <a:off x="8013390" y="5065155"/>
            <a:ext cx="891591" cy="307777"/>
          </a:xfrm>
          <a:prstGeom prst="rect">
            <a:avLst/>
          </a:prstGeom>
          <a:noFill/>
          <a:ln w="12700">
            <a:noFill/>
            <a:miter lim="800000"/>
            <a:headEnd/>
            <a:tailEnd/>
          </a:ln>
        </p:spPr>
        <p:txBody>
          <a:bodyPr wrap="none">
            <a:spAutoFit/>
          </a:bodyPr>
          <a:lstStyle/>
          <a:p>
            <a:r>
              <a:rPr lang="fr-FR" i="1" smtClean="0">
                <a:latin typeface="Lucida Sans" pitchFamily="34" charset="0"/>
              </a:rPr>
              <a:t>Résultat</a:t>
            </a:r>
            <a:endParaRPr lang="fr-FR" i="1">
              <a:latin typeface="Lucida Sans" pitchFamily="34" charset="0"/>
            </a:endParaRPr>
          </a:p>
        </p:txBody>
      </p:sp>
      <p:sp>
        <p:nvSpPr>
          <p:cNvPr id="11271" name="Line 164"/>
          <p:cNvSpPr>
            <a:spLocks noChangeShapeType="1"/>
          </p:cNvSpPr>
          <p:nvPr/>
        </p:nvSpPr>
        <p:spPr bwMode="auto">
          <a:xfrm flipH="1" flipV="1">
            <a:off x="7603958" y="4748462"/>
            <a:ext cx="481262" cy="368968"/>
          </a:xfrm>
          <a:prstGeom prst="line">
            <a:avLst/>
          </a:prstGeom>
          <a:noFill/>
          <a:ln w="25400">
            <a:solidFill>
              <a:schemeClr val="accent2"/>
            </a:solidFill>
            <a:round/>
            <a:headEnd/>
            <a:tailEnd type="triangle" w="lg" len="lg"/>
          </a:ln>
        </p:spPr>
        <p:txBody>
          <a:bodyPr wrap="square">
            <a:spAutoFit/>
          </a:bodyPr>
          <a:lstStyle/>
          <a:p>
            <a:endParaRPr lang="fr-FR"/>
          </a:p>
        </p:txBody>
      </p:sp>
      <p:grpSp>
        <p:nvGrpSpPr>
          <p:cNvPr id="2" name="Group 165"/>
          <p:cNvGrpSpPr>
            <a:grpSpLocks/>
          </p:cNvGrpSpPr>
          <p:nvPr/>
        </p:nvGrpSpPr>
        <p:grpSpPr bwMode="gray">
          <a:xfrm>
            <a:off x="150232" y="4902974"/>
            <a:ext cx="398463" cy="531813"/>
            <a:chOff x="590" y="108"/>
            <a:chExt cx="251" cy="335"/>
          </a:xfrm>
        </p:grpSpPr>
        <p:sp>
          <p:nvSpPr>
            <p:cNvPr id="667814" name="Oval 166"/>
            <p:cNvSpPr>
              <a:spLocks noChangeArrowheads="1"/>
            </p:cNvSpPr>
            <p:nvPr/>
          </p:nvSpPr>
          <p:spPr bwMode="gray">
            <a:xfrm>
              <a:off x="590" y="170"/>
              <a:ext cx="236" cy="273"/>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1274" name="Freeform 167"/>
            <p:cNvSpPr>
              <a:spLocks/>
            </p:cNvSpPr>
            <p:nvPr/>
          </p:nvSpPr>
          <p:spPr bwMode="gray">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chemeClr val="accent2"/>
            </a:solidFill>
            <a:ln w="9525">
              <a:noFill/>
              <a:round/>
              <a:headEnd/>
              <a:tailEnd/>
            </a:ln>
          </p:spPr>
          <p:txBody>
            <a:bodyPr/>
            <a:lstStyle/>
            <a:p>
              <a:endParaRPr lang="fr-FR"/>
            </a:p>
          </p:txBody>
        </p:sp>
        <p:sp>
          <p:nvSpPr>
            <p:cNvPr id="11275" name="Oval 168"/>
            <p:cNvSpPr>
              <a:spLocks noChangeArrowheads="1"/>
            </p:cNvSpPr>
            <p:nvPr/>
          </p:nvSpPr>
          <p:spPr bwMode="gray">
            <a:xfrm>
              <a:off x="677" y="108"/>
              <a:ext cx="164" cy="273"/>
            </a:xfrm>
            <a:prstGeom prst="ellipse">
              <a:avLst/>
            </a:prstGeom>
            <a:solidFill>
              <a:srgbClr val="FFFFCC"/>
            </a:solidFill>
            <a:ln w="12700">
              <a:noFill/>
              <a:round/>
              <a:headEnd/>
              <a:tailEnd/>
            </a:ln>
          </p:spPr>
          <p:txBody>
            <a:bodyPr wrap="none" anchor="ctr">
              <a:spAutoFit/>
            </a:bodyPr>
            <a:lstStyle/>
            <a:p>
              <a:endParaRPr lang="fr-FR"/>
            </a:p>
          </p:txBody>
        </p:sp>
        <p:sp>
          <p:nvSpPr>
            <p:cNvPr id="11276" name="Freeform 169"/>
            <p:cNvSpPr>
              <a:spLocks/>
            </p:cNvSpPr>
            <p:nvPr/>
          </p:nvSpPr>
          <p:spPr bwMode="gray">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chemeClr val="accent2"/>
            </a:solidFill>
            <a:ln w="9525">
              <a:noFill/>
              <a:round/>
              <a:headEnd/>
              <a:tailEnd/>
            </a:ln>
          </p:spPr>
          <p:txBody>
            <a:bodyPr/>
            <a:lstStyle/>
            <a:p>
              <a:endParaRPr lang="fr-F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defRPr/>
            </a:pPr>
            <a:r>
              <a:rPr lang="fr-FR" noProof="0" dirty="0" smtClean="0"/>
              <a:t>La classe </a:t>
            </a:r>
            <a:r>
              <a:rPr lang="fr-FR" noProof="0" dirty="0" smtClean="0">
                <a:latin typeface="Courier New" pitchFamily="49" charset="0"/>
                <a:cs typeface="Courier New" pitchFamily="49" charset="0"/>
              </a:rPr>
              <a:t>Dog</a:t>
            </a:r>
            <a:endParaRPr lang="fr-FR" noProof="0" dirty="0" smtClean="0"/>
          </a:p>
        </p:txBody>
      </p:sp>
      <p:sp>
        <p:nvSpPr>
          <p:cNvPr id="12291" name="Rectangle 3"/>
          <p:cNvSpPr>
            <a:spLocks noGrp="1" noChangeArrowheads="1"/>
          </p:cNvSpPr>
          <p:nvPr>
            <p:ph idx="1"/>
          </p:nvPr>
        </p:nvSpPr>
        <p:spPr>
          <a:xfrm>
            <a:off x="209862" y="1207932"/>
            <a:ext cx="8934138" cy="641201"/>
          </a:xfrm>
        </p:spPr>
        <p:txBody>
          <a:bodyPr/>
          <a:lstStyle/>
          <a:p>
            <a:r>
              <a:rPr lang="fr-FR" sz="1700" noProof="0" dirty="0" smtClean="0"/>
              <a:t>Examinez cette classe </a:t>
            </a:r>
            <a:r>
              <a:rPr lang="fr-FR" sz="1700" noProof="0" dirty="0" smtClean="0">
                <a:latin typeface="Courier New" pitchFamily="49" charset="0"/>
              </a:rPr>
              <a:t>Dog</a:t>
            </a:r>
            <a:r>
              <a:rPr lang="fr-FR" sz="1700" noProof="0" dirty="0" smtClean="0"/>
              <a:t> qui sera utilisée dans les exemples </a:t>
            </a:r>
            <a:r>
              <a:rPr lang="fr-FR" sz="1700" noProof="0" smtClean="0"/>
              <a:t>suivants :</a:t>
            </a:r>
            <a:endParaRPr lang="fr-FR" sz="1700" smtClean="0"/>
          </a:p>
          <a:p>
            <a:pPr lvl="1"/>
            <a:r>
              <a:rPr lang="fr-FR" sz="1700" smtClean="0"/>
              <a:t>Avec juste assez de données et de logique métier pour éclairer les concepts LINQ</a:t>
            </a:r>
            <a:endParaRPr lang="fr-FR" sz="1700" noProof="0" dirty="0" smtClean="0"/>
          </a:p>
        </p:txBody>
      </p:sp>
      <p:sp>
        <p:nvSpPr>
          <p:cNvPr id="713733" name="Rectangle 5"/>
          <p:cNvSpPr>
            <a:spLocks noChangeArrowheads="1"/>
          </p:cNvSpPr>
          <p:nvPr/>
        </p:nvSpPr>
        <p:spPr bwMode="gray">
          <a:xfrm>
            <a:off x="430358" y="1998958"/>
            <a:ext cx="8247063" cy="40767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class </a:t>
            </a:r>
            <a:r>
              <a:rPr lang="fr-FR" sz="1600" smtClean="0">
                <a:solidFill>
                  <a:srgbClr val="000080"/>
                </a:solidFill>
                <a:latin typeface="Courier New" pitchFamily="49" charset="0"/>
              </a:rPr>
              <a:t>Dog</a:t>
            </a:r>
          </a:p>
          <a:p>
            <a:pPr>
              <a:lnSpc>
                <a:spcPct val="90000"/>
              </a:lnSpc>
              <a:defRPr/>
            </a:pPr>
            <a:r>
              <a:rPr lang="fr-FR" sz="1600" smtClean="0">
                <a:solidFill>
                  <a:srgbClr val="000080"/>
                </a:solidFill>
                <a:latin typeface="Courier New" pitchFamily="49" charset="0"/>
              </a:rPr>
              <a:t>{</a:t>
            </a:r>
          </a:p>
          <a:p>
            <a:pPr>
              <a:lnSpc>
                <a:spcPct val="90000"/>
              </a:lnSpc>
              <a:defRPr/>
            </a:pPr>
            <a:r>
              <a:rPr lang="fr-FR" sz="1600" b="1" smtClean="0">
                <a:solidFill>
                  <a:srgbClr val="000080"/>
                </a:solidFill>
                <a:latin typeface="Courier New" pitchFamily="49" charset="0"/>
              </a:rPr>
              <a:t>  public string</a:t>
            </a:r>
            <a:r>
              <a:rPr lang="fr-FR" sz="1600" smtClean="0">
                <a:solidFill>
                  <a:srgbClr val="000080"/>
                </a:solidFill>
                <a:latin typeface="Courier New" pitchFamily="49" charset="0"/>
              </a:rPr>
              <a:t> Name { </a:t>
            </a:r>
            <a:r>
              <a:rPr lang="fr-FR" sz="1600" b="1" smtClean="0">
                <a:solidFill>
                  <a:srgbClr val="000080"/>
                </a:solidFill>
                <a:latin typeface="Courier New" pitchFamily="49" charset="0"/>
              </a:rPr>
              <a:t>get; set</a:t>
            </a:r>
            <a:r>
              <a:rPr lang="fr-FR" sz="1600" smtClean="0">
                <a:solidFill>
                  <a:srgbClr val="000080"/>
                </a:solidFill>
                <a:latin typeface="Courier New" pitchFamily="49" charset="0"/>
              </a:rPr>
              <a:t>; }</a:t>
            </a:r>
          </a:p>
          <a:p>
            <a:pPr>
              <a:lnSpc>
                <a:spcPct val="90000"/>
              </a:lnSpc>
              <a:defRPr/>
            </a:pPr>
            <a:r>
              <a:rPr lang="fr-FR" sz="1600" b="1" smtClean="0">
                <a:solidFill>
                  <a:srgbClr val="000080"/>
                </a:solidFill>
                <a:latin typeface="Courier New" pitchFamily="49" charset="0"/>
              </a:rPr>
              <a:t>  public int</a:t>
            </a:r>
            <a:r>
              <a:rPr lang="fr-FR" sz="1600" smtClean="0">
                <a:solidFill>
                  <a:srgbClr val="000080"/>
                </a:solidFill>
                <a:latin typeface="Courier New" pitchFamily="49" charset="0"/>
              </a:rPr>
              <a:t> Age { </a:t>
            </a:r>
            <a:r>
              <a:rPr lang="fr-FR" sz="1600" b="1" smtClean="0">
                <a:solidFill>
                  <a:srgbClr val="000080"/>
                </a:solidFill>
                <a:latin typeface="Courier New" pitchFamily="49" charset="0"/>
              </a:rPr>
              <a:t>get; private set;</a:t>
            </a: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FavoriteBone { </a:t>
            </a:r>
            <a:r>
              <a:rPr lang="fr-FR" sz="1600" b="1" smtClean="0">
                <a:solidFill>
                  <a:srgbClr val="000080"/>
                </a:solidFill>
                <a:latin typeface="Courier New" pitchFamily="49" charset="0"/>
              </a:rPr>
              <a:t>get</a:t>
            </a:r>
            <a:r>
              <a:rPr lang="fr-FR" sz="1600" smtClean="0">
                <a:solidFill>
                  <a:srgbClr val="000080"/>
                </a:solidFill>
                <a:latin typeface="Courier New" pitchFamily="49" charset="0"/>
              </a:rPr>
              <a:t>; </a:t>
            </a:r>
            <a:r>
              <a:rPr lang="fr-FR" sz="1600" b="1" smtClean="0">
                <a:solidFill>
                  <a:srgbClr val="000080"/>
                </a:solidFill>
                <a:latin typeface="Courier New" pitchFamily="49" charset="0"/>
              </a:rPr>
              <a:t>set</a:t>
            </a:r>
            <a:r>
              <a:rPr lang="fr-FR" sz="1600" smtClean="0">
                <a:solidFill>
                  <a:srgbClr val="000080"/>
                </a:solidFill>
                <a:latin typeface="Courier New" pitchFamily="49" charset="0"/>
              </a:rPr>
              <a:t>; }</a:t>
            </a:r>
          </a:p>
          <a:p>
            <a:pPr>
              <a:lnSpc>
                <a:spcPct val="90000"/>
              </a:lnSpc>
              <a:defRPr/>
            </a:pPr>
            <a:r>
              <a:rPr lang="fr-FR" sz="1600" b="1" smtClean="0">
                <a:solidFill>
                  <a:srgbClr val="000080"/>
                </a:solidFill>
                <a:latin typeface="Courier New" pitchFamily="49" charset="0"/>
              </a:rPr>
              <a:t>  public void</a:t>
            </a:r>
            <a:r>
              <a:rPr lang="fr-FR" sz="1600" smtClean="0">
                <a:solidFill>
                  <a:srgbClr val="000080"/>
                </a:solidFill>
                <a:latin typeface="Courier New" pitchFamily="49" charset="0"/>
              </a:rPr>
              <a:t> HaveBirthday() { Age += 1;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 override string</a:t>
            </a:r>
            <a:r>
              <a:rPr lang="fr-FR" sz="1600" smtClean="0">
                <a:solidFill>
                  <a:srgbClr val="000080"/>
                </a:solidFill>
                <a:latin typeface="Courier New" pitchFamily="49" charset="0"/>
              </a:rPr>
              <a:t> ToString()</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return string</a:t>
            </a:r>
            <a:r>
              <a:rPr lang="fr-FR" sz="1600" smtClean="0">
                <a:solidFill>
                  <a:srgbClr val="000080"/>
                </a:solidFill>
                <a:latin typeface="Courier New" pitchFamily="49" charset="0"/>
              </a:rPr>
              <a:t>.Format("{0}</a:t>
            </a:r>
            <a:r>
              <a:rPr lang="fr-FR" sz="1600" b="1" smtClean="0">
                <a:solidFill>
                  <a:srgbClr val="000080"/>
                </a:solidFill>
                <a:latin typeface="Courier New" pitchFamily="49" charset="0"/>
              </a:rPr>
              <a:t> </a:t>
            </a:r>
            <a:r>
              <a:rPr lang="fr-FR" sz="1600" smtClean="0">
                <a:solidFill>
                  <a:srgbClr val="000080"/>
                </a:solidFill>
                <a:latin typeface="Courier New" pitchFamily="49" charset="0"/>
              </a:rPr>
              <a:t>says 'woof' I am {1} and like " + </a:t>
            </a:r>
          </a:p>
          <a:p>
            <a:pPr>
              <a:lnSpc>
                <a:spcPct val="90000"/>
              </a:lnSpc>
              <a:defRPr/>
            </a:pPr>
            <a:r>
              <a:rPr lang="fr-FR" sz="1600" smtClean="0">
                <a:solidFill>
                  <a:srgbClr val="000080"/>
                </a:solidFill>
                <a:latin typeface="Courier New" pitchFamily="49" charset="0"/>
              </a:rPr>
              <a:t>                         "{2} bones", Name, Age, FavoriteBone);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a:t>
            </a:r>
            <a:r>
              <a:rPr lang="fr-FR" sz="1600" b="1" smtClean="0">
                <a:solidFill>
                  <a:srgbClr val="000080"/>
                </a:solidFill>
                <a:latin typeface="Courier New" pitchFamily="49" charset="0"/>
              </a:rPr>
              <a:t>public</a:t>
            </a:r>
            <a:r>
              <a:rPr lang="fr-FR" sz="1600" smtClean="0">
                <a:solidFill>
                  <a:srgbClr val="000080"/>
                </a:solidFill>
                <a:latin typeface="Courier New" pitchFamily="49" charset="0"/>
              </a:rPr>
              <a:t> Dog(</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name, </a:t>
            </a:r>
            <a:r>
              <a:rPr lang="fr-FR" sz="1600" b="1" smtClean="0">
                <a:solidFill>
                  <a:srgbClr val="000080"/>
                </a:solidFill>
                <a:latin typeface="Courier New" pitchFamily="49" charset="0"/>
              </a:rPr>
              <a:t>int</a:t>
            </a:r>
            <a:r>
              <a:rPr lang="fr-FR" sz="1600" smtClean="0">
                <a:solidFill>
                  <a:srgbClr val="000080"/>
                </a:solidFill>
                <a:latin typeface="Courier New" pitchFamily="49" charset="0"/>
              </a:rPr>
              <a:t> age, </a:t>
            </a:r>
            <a:r>
              <a:rPr lang="fr-FR" sz="1600" b="1" smtClean="0">
                <a:solidFill>
                  <a:srgbClr val="000080"/>
                </a:solidFill>
                <a:latin typeface="Courier New" pitchFamily="49" charset="0"/>
              </a:rPr>
              <a:t>string</a:t>
            </a:r>
            <a:r>
              <a:rPr lang="fr-FR" sz="1600" smtClean="0">
                <a:solidFill>
                  <a:srgbClr val="000080"/>
                </a:solidFill>
                <a:latin typeface="Courier New" pitchFamily="49" charset="0"/>
              </a:rPr>
              <a:t> 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solidFill>
                  <a:srgbClr val="000080"/>
                </a:solidFill>
                <a:latin typeface="Courier New" pitchFamily="49" charset="0"/>
              </a:rPr>
              <a:t>    Name = name;</a:t>
            </a:r>
          </a:p>
          <a:p>
            <a:pPr>
              <a:lnSpc>
                <a:spcPct val="90000"/>
              </a:lnSpc>
              <a:defRPr/>
            </a:pPr>
            <a:r>
              <a:rPr lang="fr-FR" sz="1600" smtClean="0">
                <a:solidFill>
                  <a:srgbClr val="000080"/>
                </a:solidFill>
                <a:latin typeface="Courier New" pitchFamily="49" charset="0"/>
              </a:rPr>
              <a:t>    Age = age;</a:t>
            </a:r>
          </a:p>
          <a:p>
            <a:pPr>
              <a:lnSpc>
                <a:spcPct val="90000"/>
              </a:lnSpc>
              <a:defRPr/>
            </a:pPr>
            <a:r>
              <a:rPr lang="fr-FR" sz="1600" smtClean="0">
                <a:solidFill>
                  <a:srgbClr val="000080"/>
                </a:solidFill>
                <a:latin typeface="Courier New" pitchFamily="49" charset="0"/>
              </a:rPr>
              <a:t>    FavoriteBone = bone;</a:t>
            </a:r>
          </a:p>
          <a:p>
            <a:pPr>
              <a:lnSpc>
                <a:spcPct val="90000"/>
              </a:lnSpc>
              <a:defRPr/>
            </a:pPr>
            <a:r>
              <a:rPr lang="fr-FR" sz="1600" smtClean="0">
                <a:solidFill>
                  <a:srgbClr val="000080"/>
                </a:solidFill>
                <a:latin typeface="Courier New" pitchFamily="49" charset="0"/>
              </a:rPr>
              <a:t>  }</a:t>
            </a:r>
          </a:p>
          <a:p>
            <a:pPr>
              <a:lnSpc>
                <a:spcPct val="90000"/>
              </a:lnSpc>
              <a:defRPr/>
            </a:pPr>
            <a:r>
              <a:rPr lang="fr-FR" sz="1600" smtClean="0">
                <a:latin typeface="Courier New" pitchFamily="49" charset="0"/>
              </a:rPr>
              <a:t>}</a:t>
            </a:r>
            <a:endParaRPr lang="fr-FR" sz="1600" dirty="0">
              <a:latin typeface="Courier New" pitchFamily="49" charset="0"/>
            </a:endParaRPr>
          </a:p>
        </p:txBody>
      </p:sp>
      <p:sp>
        <p:nvSpPr>
          <p:cNvPr id="713734" name="Rectangle 6"/>
          <p:cNvSpPr>
            <a:spLocks noChangeArrowheads="1"/>
          </p:cNvSpPr>
          <p:nvPr/>
        </p:nvSpPr>
        <p:spPr bwMode="gray">
          <a:xfrm>
            <a:off x="3753881" y="4821013"/>
            <a:ext cx="5106987" cy="987425"/>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solidFill>
                  <a:srgbClr val="000080"/>
                </a:solidFill>
                <a:latin typeface="Courier New" pitchFamily="49" charset="0"/>
              </a:rPr>
              <a:t>Dog d = </a:t>
            </a:r>
            <a:r>
              <a:rPr lang="fr-FR" sz="1600" b="1" smtClean="0">
                <a:solidFill>
                  <a:srgbClr val="000080"/>
                </a:solidFill>
                <a:latin typeface="Courier New" pitchFamily="49" charset="0"/>
              </a:rPr>
              <a:t>new</a:t>
            </a:r>
            <a:r>
              <a:rPr lang="fr-FR" sz="1600" smtClean="0">
                <a:solidFill>
                  <a:srgbClr val="000080"/>
                </a:solidFill>
                <a:latin typeface="Courier New" pitchFamily="49" charset="0"/>
              </a:rPr>
              <a:t> Dog("Danko", 8, "marrow");</a:t>
            </a:r>
          </a:p>
          <a:p>
            <a:pPr>
              <a:lnSpc>
                <a:spcPct val="90000"/>
              </a:lnSpc>
              <a:defRPr/>
            </a:pPr>
            <a:r>
              <a:rPr lang="fr-FR" sz="1600" smtClean="0">
                <a:solidFill>
                  <a:srgbClr val="000080"/>
                </a:solidFill>
                <a:latin typeface="Courier New" pitchFamily="49" charset="0"/>
              </a:rPr>
              <a:t>Show(d);</a:t>
            </a:r>
          </a:p>
          <a:p>
            <a:pPr>
              <a:lnSpc>
                <a:spcPct val="90000"/>
              </a:lnSpc>
              <a:defRPr/>
            </a:pPr>
            <a:r>
              <a:rPr lang="fr-FR" sz="1600" smtClean="0">
                <a:solidFill>
                  <a:srgbClr val="000080"/>
                </a:solidFill>
                <a:latin typeface="Courier New" pitchFamily="49" charset="0"/>
              </a:rPr>
              <a:t>d.HaveBirthday();</a:t>
            </a:r>
          </a:p>
          <a:p>
            <a:pPr>
              <a:lnSpc>
                <a:spcPct val="90000"/>
              </a:lnSpc>
              <a:defRPr/>
            </a:pPr>
            <a:r>
              <a:rPr lang="fr-FR" sz="1600" smtClean="0">
                <a:solidFill>
                  <a:srgbClr val="000080"/>
                </a:solidFill>
                <a:latin typeface="Courier New" pitchFamily="49" charset="0"/>
              </a:rPr>
              <a:t>Show(d);</a:t>
            </a:r>
            <a:endParaRPr lang="fr-FR" sz="1600" dirty="0">
              <a:solidFill>
                <a:srgbClr val="000080"/>
              </a:solidFill>
              <a:latin typeface="Courier New" pitchFamily="49" charset="0"/>
            </a:endParaRPr>
          </a:p>
        </p:txBody>
      </p:sp>
      <p:sp>
        <p:nvSpPr>
          <p:cNvPr id="713736" name="Rectangle 8"/>
          <p:cNvSpPr>
            <a:spLocks noChangeArrowheads="1"/>
          </p:cNvSpPr>
          <p:nvPr/>
        </p:nvSpPr>
        <p:spPr bwMode="gray">
          <a:xfrm>
            <a:off x="1011566" y="5900174"/>
            <a:ext cx="6035675" cy="546100"/>
          </a:xfrm>
          <a:prstGeom prst="rect">
            <a:avLst/>
          </a:prstGeom>
          <a:solidFill>
            <a:srgbClr val="FFFFCC"/>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smtClean="0">
                <a:solidFill>
                  <a:srgbClr val="000080"/>
                </a:solidFill>
                <a:latin typeface="Courier New" pitchFamily="49" charset="0"/>
              </a:rPr>
              <a:t>Danko says 'woof' I am 8 and like marrow bones</a:t>
            </a:r>
          </a:p>
          <a:p>
            <a:pPr>
              <a:lnSpc>
                <a:spcPct val="90000"/>
              </a:lnSpc>
              <a:defRPr/>
            </a:pPr>
            <a:r>
              <a:rPr lang="fr-FR" sz="1600" smtClean="0">
                <a:solidFill>
                  <a:srgbClr val="000080"/>
                </a:solidFill>
                <a:latin typeface="Courier New" pitchFamily="49" charset="0"/>
              </a:rPr>
              <a:t>Danko says 'woof' I am 9 and like marrow bones</a:t>
            </a:r>
            <a:endParaRPr lang="fr-FR" sz="1600" dirty="0">
              <a:solidFill>
                <a:srgbClr val="000080"/>
              </a:solidFill>
              <a:latin typeface="Courier New" pitchFamily="49" charset="0"/>
            </a:endParaRPr>
          </a:p>
        </p:txBody>
      </p:sp>
      <p:sp>
        <p:nvSpPr>
          <p:cNvPr id="12295" name="Text Box 9"/>
          <p:cNvSpPr txBox="1">
            <a:spLocks noChangeArrowheads="1"/>
          </p:cNvSpPr>
          <p:nvPr/>
        </p:nvSpPr>
        <p:spPr bwMode="gray">
          <a:xfrm>
            <a:off x="7413095" y="6120655"/>
            <a:ext cx="1002436" cy="307777"/>
          </a:xfrm>
          <a:prstGeom prst="rect">
            <a:avLst/>
          </a:prstGeom>
          <a:noFill/>
          <a:ln w="12700">
            <a:noFill/>
            <a:miter lim="800000"/>
            <a:headEnd/>
            <a:tailEnd/>
          </a:ln>
        </p:spPr>
        <p:txBody>
          <a:bodyPr wrap="square">
            <a:spAutoFit/>
          </a:bodyPr>
          <a:lstStyle/>
          <a:p>
            <a:r>
              <a:rPr lang="fr-FR" i="1" smtClean="0">
                <a:latin typeface="Lucida Sans" pitchFamily="34" charset="0"/>
              </a:rPr>
              <a:t>Résultat</a:t>
            </a:r>
            <a:endParaRPr lang="fr-FR" i="1" dirty="0">
              <a:latin typeface="Lucida Sans" pitchFamily="34" charset="0"/>
            </a:endParaRPr>
          </a:p>
        </p:txBody>
      </p:sp>
      <p:sp>
        <p:nvSpPr>
          <p:cNvPr id="12296" name="Line 10"/>
          <p:cNvSpPr>
            <a:spLocks noChangeShapeType="1"/>
          </p:cNvSpPr>
          <p:nvPr/>
        </p:nvSpPr>
        <p:spPr bwMode="gray">
          <a:xfrm flipH="1" flipV="1">
            <a:off x="6901893" y="6103036"/>
            <a:ext cx="657225" cy="79375"/>
          </a:xfrm>
          <a:prstGeom prst="line">
            <a:avLst/>
          </a:prstGeom>
          <a:noFill/>
          <a:ln w="25400">
            <a:solidFill>
              <a:schemeClr val="accent2"/>
            </a:solidFill>
            <a:round/>
            <a:headEnd/>
            <a:tailEnd type="triangle" w="lg" len="med"/>
          </a:ln>
        </p:spPr>
        <p:txBody>
          <a:bodyPr>
            <a:spAutoFit/>
          </a:bodyPr>
          <a:lstStyle/>
          <a:p>
            <a:endParaRPr lang="fr-FR"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93733204131"/>
  <p:tag name="TL" val="3339302C3534302C343530"/>
  <p:tag name="IPF" val="4C522C456E7469747920436C617373657320616E64205175657279204B6579776F726473"/>
</p:tagLst>
</file>

<file path=ppt/tags/tag10.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1.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2.xml><?xml version="1.0" encoding="utf-8"?>
<p:tagLst xmlns:a="http://schemas.openxmlformats.org/drawingml/2006/main" xmlns:r="http://schemas.openxmlformats.org/officeDocument/2006/relationships" xmlns:p="http://schemas.openxmlformats.org/presentationml/2006/main">
  <p:tag name="IPF" val="4C2C4E65737465642066726F6D20436C6175736573"/>
</p:tagLst>
</file>

<file path=ppt/tags/tag13.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14.xml><?xml version="1.0" encoding="utf-8"?>
<p:tagLst xmlns:a="http://schemas.openxmlformats.org/drawingml/2006/main" xmlns:r="http://schemas.openxmlformats.org/officeDocument/2006/relationships" xmlns:p="http://schemas.openxmlformats.org/presentationml/2006/main">
  <p:tag name="IPF" val="522C50726F6772616D6D696E67204461746120536574732028636F6E74696E75656429"/>
</p:tagLst>
</file>

<file path=ppt/tags/tag15.xml><?xml version="1.0" encoding="utf-8"?>
<p:tagLst xmlns:a="http://schemas.openxmlformats.org/drawingml/2006/main" xmlns:r="http://schemas.openxmlformats.org/officeDocument/2006/relationships" xmlns:p="http://schemas.openxmlformats.org/presentationml/2006/main">
  <p:tag name="IPF" val="4C2C416E6F6E796D6F75732047726F7570696E67"/>
</p:tagLst>
</file>

<file path=ppt/tags/tag16.xml><?xml version="1.0" encoding="utf-8"?>
<p:tagLst xmlns:a="http://schemas.openxmlformats.org/drawingml/2006/main" xmlns:r="http://schemas.openxmlformats.org/officeDocument/2006/relationships" xmlns:p="http://schemas.openxmlformats.org/presentationml/2006/main">
  <p:tag name="IPF" val="4C2C6A6F696E20436C61757365"/>
</p:tagLst>
</file>

<file path=ppt/tags/tag17.xml><?xml version="1.0" encoding="utf-8"?>
<p:tagLst xmlns:a="http://schemas.openxmlformats.org/drawingml/2006/main" xmlns:r="http://schemas.openxmlformats.org/officeDocument/2006/relationships" xmlns:p="http://schemas.openxmlformats.org/presentationml/2006/main">
  <p:tag name="IPF" val="522C496E6E6572204A6F696E"/>
</p:tagLst>
</file>

<file path=ppt/tags/tag18.xml><?xml version="1.0" encoding="utf-8"?>
<p:tagLst xmlns:a="http://schemas.openxmlformats.org/drawingml/2006/main" xmlns:r="http://schemas.openxmlformats.org/officeDocument/2006/relationships" xmlns:p="http://schemas.openxmlformats.org/presentationml/2006/main">
  <p:tag name="IPF" val="522C416E6F6E796D6F7573205479706573"/>
</p:tagLst>
</file>

<file path=ppt/tags/tag19.xml><?xml version="1.0" encoding="utf-8"?>
<p:tagLst xmlns:a="http://schemas.openxmlformats.org/drawingml/2006/main" xmlns:r="http://schemas.openxmlformats.org/officeDocument/2006/relationships" xmlns:p="http://schemas.openxmlformats.org/presentationml/2006/main">
  <p:tag name="IPF" val="4C2C4F75746572204A6F696E"/>
</p:tagLst>
</file>

<file path=ppt/tags/tag2.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20.xml><?xml version="1.0" encoding="utf-8"?>
<p:tagLst xmlns:a="http://schemas.openxmlformats.org/drawingml/2006/main" xmlns:r="http://schemas.openxmlformats.org/officeDocument/2006/relationships" xmlns:p="http://schemas.openxmlformats.org/presentationml/2006/main">
  <p:tag name="IPF" val="4C2C4F75746572204A6F696E"/>
</p:tagLst>
</file>

<file path=ppt/tags/tag21.xml><?xml version="1.0" encoding="utf-8"?>
<p:tagLst xmlns:a="http://schemas.openxmlformats.org/drawingml/2006/main" xmlns:r="http://schemas.openxmlformats.org/officeDocument/2006/relationships" xmlns:p="http://schemas.openxmlformats.org/presentationml/2006/main">
  <p:tag name="IPF" val="522C4F75746572204A6F696E"/>
</p:tagLst>
</file>

<file path=ppt/tags/tag22.xml><?xml version="1.0" encoding="utf-8"?>
<p:tagLst xmlns:a="http://schemas.openxmlformats.org/drawingml/2006/main" xmlns:r="http://schemas.openxmlformats.org/officeDocument/2006/relationships" xmlns:p="http://schemas.openxmlformats.org/presentationml/2006/main">
  <p:tag name="IPF" val="522C47726F7570204A6F696E"/>
</p:tagLst>
</file>

<file path=ppt/tags/tag23.xml><?xml version="1.0" encoding="utf-8"?>
<p:tagLst xmlns:a="http://schemas.openxmlformats.org/drawingml/2006/main" xmlns:r="http://schemas.openxmlformats.org/officeDocument/2006/relationships" xmlns:p="http://schemas.openxmlformats.org/presentationml/2006/main">
  <p:tag name="IPF" val="4C2C5175657279204D6574686F6473"/>
</p:tagLst>
</file>

<file path=ppt/tags/tag24.xml><?xml version="1.0" encoding="utf-8"?>
<p:tagLst xmlns:a="http://schemas.openxmlformats.org/drawingml/2006/main" xmlns:r="http://schemas.openxmlformats.org/officeDocument/2006/relationships" xmlns:p="http://schemas.openxmlformats.org/presentationml/2006/main">
  <p:tag name="IPF" val="4C2C556E696F6E73"/>
</p:tagLst>
</file>

<file path=ppt/tags/tag25.xml><?xml version="1.0" encoding="utf-8"?>
<p:tagLst xmlns:a="http://schemas.openxmlformats.org/drawingml/2006/main" xmlns:r="http://schemas.openxmlformats.org/officeDocument/2006/relationships" xmlns:p="http://schemas.openxmlformats.org/presentationml/2006/main">
  <p:tag name="IPF" val="4C2C52756E74696D652045787072657373696F6E204576616C756174696F6E"/>
</p:tagLst>
</file>

<file path=ppt/tags/tag3.xml><?xml version="1.0" encoding="utf-8"?>
<p:tagLst xmlns:a="http://schemas.openxmlformats.org/drawingml/2006/main" xmlns:r="http://schemas.openxmlformats.org/officeDocument/2006/relationships" xmlns:p="http://schemas.openxmlformats.org/presentationml/2006/main">
  <p:tag name="IPF" val="522C4C494E512050726F766964657273"/>
</p:tagLst>
</file>

<file path=ppt/tags/tag4.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5.xml><?xml version="1.0" encoding="utf-8"?>
<p:tagLst xmlns:a="http://schemas.openxmlformats.org/drawingml/2006/main" xmlns:r="http://schemas.openxmlformats.org/officeDocument/2006/relationships" xmlns:p="http://schemas.openxmlformats.org/presentationml/2006/main">
  <p:tag name="IPF" val="522C416E61746F6D79206F66207468652066726F6D204B6579776F7264"/>
</p:tagLst>
</file>

<file path=ppt/tags/tag6.xml><?xml version="1.0" encoding="utf-8"?>
<p:tagLst xmlns:a="http://schemas.openxmlformats.org/drawingml/2006/main" xmlns:r="http://schemas.openxmlformats.org/officeDocument/2006/relationships" xmlns:p="http://schemas.openxmlformats.org/presentationml/2006/main">
  <p:tag name="IPF" val="4C2C5175657279204B6579776F726473"/>
</p:tagLst>
</file>

<file path=ppt/tags/tag7.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8.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ags/tag9.xml><?xml version="1.0" encoding="utf-8"?>
<p:tagLst xmlns:a="http://schemas.openxmlformats.org/drawingml/2006/main" xmlns:r="http://schemas.openxmlformats.org/officeDocument/2006/relationships" xmlns:p="http://schemas.openxmlformats.org/presentationml/2006/main">
  <p:tag name="IPF" val="4C2C50726F6772616D6D696E67204461746120536574732028636F6E74696E75656429"/>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3849</TotalTime>
  <Words>3686</Words>
  <Application>Microsoft Office PowerPoint</Application>
  <PresentationFormat>Affichage à l'écran (4:3)</PresentationFormat>
  <Paragraphs>640</Paragraphs>
  <Slides>25</Slides>
  <Notes>25</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EPIC</vt:lpstr>
      <vt:lpstr>LINQ</vt:lpstr>
      <vt:lpstr>Qu’est-ce que LINQ ?</vt:lpstr>
      <vt:lpstr>Fournisseurs LINQ</vt:lpstr>
      <vt:lpstr>Mots-clés de requête</vt:lpstr>
      <vt:lpstr>Anatomie du mot-clé from</vt:lpstr>
      <vt:lpstr>Utilisation des mots-clés de requête</vt:lpstr>
      <vt:lpstr>Recherche des nombres pairs</vt:lpstr>
      <vt:lpstr>Extraire une chaîne de caractères</vt:lpstr>
      <vt:lpstr>La classe Dog</vt:lpstr>
      <vt:lpstr>Sélection et tri d’objets</vt:lpstr>
      <vt:lpstr>La clause let</vt:lpstr>
      <vt:lpstr>Clauses from imbriquées </vt:lpstr>
      <vt:lpstr>Les clauses group et into</vt:lpstr>
      <vt:lpstr>Sélectionner le groupe</vt:lpstr>
      <vt:lpstr>Regroupement anonyme</vt:lpstr>
      <vt:lpstr>La clause join</vt:lpstr>
      <vt:lpstr>Jointure interne</vt:lpstr>
      <vt:lpstr>Types anonymes</vt:lpstr>
      <vt:lpstr>Jointure externe</vt:lpstr>
      <vt:lpstr>Requêtes imbriquées</vt:lpstr>
      <vt:lpstr>Requêtes multiples</vt:lpstr>
      <vt:lpstr>Jointures en groupe</vt:lpstr>
      <vt:lpstr>Méthodes de requêtes</vt:lpstr>
      <vt:lpstr>Exemple de méthode Except(…)</vt:lpstr>
      <vt:lpstr>Évaluation des expressions en exécution</vt:lpstr>
    </vt:vector>
  </TitlesOfParts>
  <Company>Learning Tree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Classes and Query Keywords</dc:title>
  <dc:creator>lindak</dc:creator>
  <dc:description>Tagged 7/30/2008 4:31:39 PM</dc:description>
  <cp:lastModifiedBy>Cyril Vincent</cp:lastModifiedBy>
  <cp:revision>476</cp:revision>
  <cp:lastPrinted>2008-10-29T16:16:25Z</cp:lastPrinted>
  <dcterms:created xsi:type="dcterms:W3CDTF">2008-05-20T17:37:44Z</dcterms:created>
  <dcterms:modified xsi:type="dcterms:W3CDTF">2014-11-28T10:25:40Z</dcterms:modified>
</cp:coreProperties>
</file>