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0" r:id="rId3"/>
    <p:sldId id="342" r:id="rId4"/>
    <p:sldId id="262" r:id="rId5"/>
    <p:sldId id="265" r:id="rId6"/>
    <p:sldId id="263" r:id="rId7"/>
    <p:sldId id="264" r:id="rId8"/>
    <p:sldId id="344" r:id="rId9"/>
    <p:sldId id="345" r:id="rId10"/>
    <p:sldId id="346" r:id="rId11"/>
    <p:sldId id="268" r:id="rId12"/>
    <p:sldId id="375" r:id="rId13"/>
    <p:sldId id="376" r:id="rId14"/>
    <p:sldId id="377" r:id="rId15"/>
    <p:sldId id="356" r:id="rId16"/>
    <p:sldId id="357" r:id="rId17"/>
    <p:sldId id="358" r:id="rId18"/>
    <p:sldId id="270" r:id="rId19"/>
    <p:sldId id="271" r:id="rId20"/>
    <p:sldId id="313" r:id="rId21"/>
    <p:sldId id="362" r:id="rId22"/>
    <p:sldId id="363" r:id="rId23"/>
    <p:sldId id="364" r:id="rId24"/>
    <p:sldId id="316" r:id="rId25"/>
    <p:sldId id="367" r:id="rId26"/>
    <p:sldId id="368" r:id="rId27"/>
    <p:sldId id="369" r:id="rId28"/>
    <p:sldId id="372" r:id="rId29"/>
    <p:sldId id="318" r:id="rId30"/>
    <p:sldId id="370" r:id="rId31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8">
          <p15:clr>
            <a:srgbClr val="A4A3A4"/>
          </p15:clr>
        </p15:guide>
        <p15:guide id="2" pos="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3300"/>
    <a:srgbClr val="0033CC"/>
    <a:srgbClr val="FFFF66"/>
    <a:srgbClr val="FF5050"/>
    <a:srgbClr val="FFFFFF"/>
    <a:srgbClr val="ECC43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606" autoAdjust="0"/>
    <p:restoredTop sz="86351" autoAdjust="0"/>
  </p:normalViewPr>
  <p:slideViewPr>
    <p:cSldViewPr snapToGrid="0">
      <p:cViewPr varScale="1">
        <p:scale>
          <a:sx n="74" d="100"/>
          <a:sy n="74" d="100"/>
        </p:scale>
        <p:origin x="1668" y="72"/>
      </p:cViewPr>
      <p:guideLst>
        <p:guide orient="horz" pos="948"/>
        <p:guide pos="262"/>
      </p:guideLst>
    </p:cSldViewPr>
  </p:slideViewPr>
  <p:outlineViewPr>
    <p:cViewPr>
      <p:scale>
        <a:sx n="33" d="100"/>
        <a:sy n="33" d="100"/>
      </p:scale>
      <p:origin x="240" y="5658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6"/>
    </p:cViewPr>
  </p:sorterViewPr>
  <p:notesViewPr>
    <p:cSldViewPr snapToGrid="0">
      <p:cViewPr>
        <p:scale>
          <a:sx n="70" d="100"/>
          <a:sy n="70" d="100"/>
        </p:scale>
        <p:origin x="-2562" y="1056"/>
      </p:cViewPr>
      <p:guideLst>
        <p:guide orient="horz" pos="3124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226" y="0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2765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226" y="9422765"/>
            <a:ext cx="2938575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20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71625" y="244475"/>
            <a:ext cx="5170488" cy="3879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9511083"/>
            <a:ext cx="6781800" cy="38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>
                <a:solidFill>
                  <a:schemeClr val="tx2"/>
                </a:solidFill>
              </a:rPr>
              <a:t>Copyright: All rights reserved. Not to be reproduced by any means without prior consent. 	</a:t>
            </a:r>
            <a:r>
              <a:rPr lang="en-US" sz="1300" dirty="0" smtClean="0">
                <a:solidFill>
                  <a:schemeClr val="tx2"/>
                </a:solidFill>
              </a:rPr>
              <a:t>973-</a:t>
            </a:r>
            <a:r>
              <a:rPr lang="en-US" sz="1300" dirty="0">
                <a:solidFill>
                  <a:schemeClr val="tx2"/>
                </a:solidFill>
              </a:rPr>
              <a:t>5</a:t>
            </a:r>
            <a:r>
              <a:rPr lang="en-US" sz="1300" dirty="0" smtClean="0">
                <a:solidFill>
                  <a:schemeClr val="tx2"/>
                </a:solidFill>
              </a:rPr>
              <a:t>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296935" y="3989560"/>
            <a:ext cx="5177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1548" y="4234130"/>
            <a:ext cx="6287935" cy="12369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0160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&lt;*s*o*u*r*c*e*&gt;*9*7*3*a*1*-*5*-*1*&lt;*/*s*o*u*r*c*e*&gt;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086" y="4234131"/>
            <a:ext cx="6260241" cy="1236957"/>
          </a:xfrm>
        </p:spPr>
        <p:txBody>
          <a:bodyPr/>
          <a:lstStyle/>
          <a:p>
            <a:r>
              <a:rPr lang="en-US" dirty="0" smtClean="0"/>
              <a:t>Jogger text: Set the audience s expectation for a great course!</a:t>
            </a:r>
          </a:p>
          <a:p>
            <a:r>
              <a:rPr lang="en-US" dirty="0" smtClean="0"/>
              <a:t>Direction: Both</a:t>
            </a:r>
          </a:p>
          <a:p>
            <a:r>
              <a:rPr lang="en-US" dirty="0" smtClean="0"/>
              <a:t>Chapter starts: Day 2 at 1:00pm</a:t>
            </a:r>
          </a:p>
          <a:p>
            <a:r>
              <a:rPr lang="en-US" dirty="0" smtClean="0"/>
              <a:t>Instructor notes: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45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&lt;*s*o*u*r*c*e*&gt;*9*7*3*e*2*-*5*-*1*5*&lt;*/*s*o*u*r*c*e*&gt;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Entity Class Paradigm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&lt;*s*o*u*r*c*e*&gt;*9*7*3*a*1*-*5*-*1*3*&lt;*/*s*o*u*r*c*e*&gt;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Class Diagrams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Do not edit inside the ORD generated code</a:t>
            </a:r>
          </a:p>
          <a:p>
            <a:r>
              <a:rPr lang="en-US" dirty="0" smtClean="0"/>
              <a:t>Uses partial class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07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&lt;*s*o*u*r*c*e*&gt;*9*7*3*e*2*-*5*-*2*0*&lt;*/*s*o*u*r*c*e*&gt;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Class Diagrams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2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&lt;*s*o*u*r*c*e*&gt;*9*7*3*e*2*-*5*-*2*1*&lt;*/*s*o*u*r*c*e*&gt;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Accessing Databases With ADO.NET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24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&lt;*s*o*u*r*c*e*&gt;*9*7*3*e*2*-*5*-*2*2*&lt;*/*s*o*u*r*c*e*&gt;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O/R Designer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6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&lt;*s*o*u*r*c*e*&gt;*9*7*3*e*2*-*5*-*2*5*&lt;*/*s*o*u*r*c*e*&gt;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Typed Data Context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&lt;*s*o*u*r*c*e*&gt;*9*7*3*e*2*-*5*-*2*6*&lt;*/*s*o*u*r*c*e*&gt;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About Connection Strings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83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&lt;*s*o*u*r*c*e*&gt;*9*7*3*e*2*-*5*-*2*9*&lt;*/*s*o*u*r*c*e*&gt;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Accessing Databases With ADO.NET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61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&lt;*s*o*u*r*c*e*&gt;*9*7*3*a*1*-*5*-*1*6*&lt;*/*s*o*u*r*c*e*&gt;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Typed Data Context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02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&lt;*s*o*u*r*c*e*&gt;*9*7*3*a*1*-*5*-*1*7*&lt;*/*s*o*u*r*c*e*&gt;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Extending O/R-Generated Classes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2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&lt;*s*o*u*r*c*e*&gt;*9*7*3*a*1*-*5*-*5*&lt;*/*s*o*u*r*c*e*&gt;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Jogger text: Mapping OO Concepts to RDBMS Features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Put this in favorites and return to it as appropriate.</a:t>
            </a:r>
          </a:p>
          <a:p>
            <a:r>
              <a:rPr lang="en-US" dirty="0" smtClean="0"/>
              <a:t>Loose encapsulation as soon as we move outside of the OO world</a:t>
            </a:r>
          </a:p>
          <a:p>
            <a:r>
              <a:rPr lang="en-US" dirty="0" smtClean="0"/>
              <a:t>We may start to add triggers to the database design</a:t>
            </a:r>
          </a:p>
          <a:p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196131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&lt;*s*o*u*r*c*e*&gt;*9*7*3*a*1*-*5*-*1*7*&lt;*/*s*o*u*r*c*e*&gt;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Parameter Arrays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12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&lt;*s*o*u*r*c*e*&gt;*9*7*3*e*2*-*5*-*3*6*&lt;*/*s*o*u*r*c*e*&gt;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50" y="4234133"/>
            <a:ext cx="6287935" cy="1472418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Jogger text: Accessing Databases With ADO.NET</a:t>
            </a:r>
          </a:p>
          <a:p>
            <a:pPr eaLnBrk="1" hangingPunct="1"/>
            <a:r>
              <a:rPr lang="en-US" dirty="0" smtClean="0"/>
              <a:t>Direction: Right</a:t>
            </a:r>
          </a:p>
          <a:p>
            <a:pPr eaLnBrk="1" hangingPunct="1"/>
            <a:r>
              <a:rPr lang="en-US" dirty="0" smtClean="0"/>
              <a:t>Instructor notes:</a:t>
            </a:r>
          </a:p>
          <a:p>
            <a:pPr eaLnBrk="1" hangingPunct="1"/>
            <a:r>
              <a:rPr lang="en-US" dirty="0" smtClean="0"/>
              <a:t>Here database doesn’t know anything about entity classes – data must be send back to </a:t>
            </a:r>
            <a:r>
              <a:rPr lang="en-US" dirty="0" err="1" smtClean="0"/>
              <a:t>accessor</a:t>
            </a:r>
            <a:r>
              <a:rPr lang="en-US" dirty="0" smtClean="0"/>
              <a:t>, put back in dataset and written to the database.</a:t>
            </a:r>
          </a:p>
          <a:p>
            <a:pPr eaLnBrk="1" hangingPunct="1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38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&lt;*s*o*u*r*c*e*&gt;*9*7*3*e*2*-*5*-*3*7*&lt;*/*s*o*u*r*c*e*&gt;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50" y="4234132"/>
            <a:ext cx="6287935" cy="2197220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Jogger text: Data Layer Architecture</a:t>
            </a:r>
          </a:p>
          <a:p>
            <a:pPr eaLnBrk="1" hangingPunct="1"/>
            <a:r>
              <a:rPr lang="en-US" dirty="0" smtClean="0"/>
              <a:t>Direction: Left</a:t>
            </a:r>
          </a:p>
          <a:p>
            <a:pPr eaLnBrk="1" hangingPunct="1"/>
            <a:r>
              <a:rPr lang="en-US" dirty="0" smtClean="0"/>
              <a:t>Instructor notes:</a:t>
            </a:r>
          </a:p>
          <a:p>
            <a:pPr eaLnBrk="1" hangingPunct="1"/>
            <a:r>
              <a:rPr lang="en-US" dirty="0" smtClean="0"/>
              <a:t>Here, entity classes remain “attached” to the database so no need to send them back to the </a:t>
            </a:r>
            <a:r>
              <a:rPr lang="en-US" dirty="0" err="1" smtClean="0"/>
              <a:t>accessor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Discuss the </a:t>
            </a:r>
            <a:r>
              <a:rPr lang="en-US" dirty="0" err="1" smtClean="0"/>
              <a:t>DataAccessor</a:t>
            </a:r>
            <a:r>
              <a:rPr lang="en-US" dirty="0" smtClean="0"/>
              <a:t> and how it separates the database from the other tiers</a:t>
            </a:r>
          </a:p>
          <a:p>
            <a:r>
              <a:rPr lang="en-US" dirty="0" err="1" smtClean="0"/>
              <a:t>DataAccessor</a:t>
            </a:r>
            <a:r>
              <a:rPr lang="en-US" dirty="0" smtClean="0"/>
              <a:t> often just delegates to the </a:t>
            </a:r>
            <a:r>
              <a:rPr lang="en-US" dirty="0" err="1" smtClean="0"/>
              <a:t>DbContext</a:t>
            </a:r>
            <a:endParaRPr lang="en-US" dirty="0" smtClean="0"/>
          </a:p>
          <a:p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3489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&lt;*s*o*u*r*c*e*&gt;*9*7*3*e*2*-*5*-*3*8*&lt;*/*s*o*u*r*c*e*&gt;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Data Layer Architecture with LINQ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13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&lt;*s*o*u*r*c*e*&gt;*9*7*3*b*2*-*5*-*2*3*&lt;*/*s*o*u*r*c*e*&gt;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Accessing Databases With ADO.NET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89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&lt;*s*o*u*r*c*e*&gt;*9*7*3*e*2*-*5*-*4*3*&lt;*/*s*o*u*r*c*e*&gt;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Manipulating Mapped Entity Objects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Note only one read happens at the start of the dog loop</a:t>
            </a:r>
          </a:p>
          <a:p>
            <a:r>
              <a:rPr lang="en-US" dirty="0" smtClean="0"/>
              <a:t>If .Include used then all people and dogs loaded all at once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75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&lt;*s*o*u*r*c*e*&gt;*9*7*3*e*2*-*5*-*4*4*&lt;*/*s*o*u*r*c*e*&gt;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50" y="4234133"/>
            <a:ext cx="6287935" cy="1281646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Jogger text: LINQ to Entity Queries</a:t>
            </a:r>
          </a:p>
          <a:p>
            <a:pPr eaLnBrk="1" hangingPunct="1"/>
            <a:r>
              <a:rPr lang="en-US" dirty="0" smtClean="0"/>
              <a:t>Direction: Right</a:t>
            </a:r>
          </a:p>
          <a:p>
            <a:pPr eaLnBrk="1" hangingPunct="1"/>
            <a:r>
              <a:rPr lang="en-US" dirty="0" smtClean="0"/>
              <a:t>Instructor notes:</a:t>
            </a:r>
          </a:p>
          <a:p>
            <a:pPr eaLnBrk="1" hangingPunct="1"/>
            <a:r>
              <a:rPr lang="en-US" dirty="0" smtClean="0"/>
              <a:t>Data red twice (although auto caching might effectively eliminate the 2</a:t>
            </a:r>
            <a:r>
              <a:rPr lang="en-US" baseline="30000" dirty="0" smtClean="0"/>
              <a:t>nd</a:t>
            </a:r>
            <a:r>
              <a:rPr lang="en-US" dirty="0" smtClean="0"/>
              <a:t> read)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93313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&lt;*s*o*u*r*c*e*&gt;*9*7*3*e*2*-*5*-*4*5*&lt;*/*s*o*u*r*c*e*&gt;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550" y="4234133"/>
            <a:ext cx="6287935" cy="1281646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Jogger text: Attaching to a Database In LINQ (continued)</a:t>
            </a:r>
          </a:p>
          <a:p>
            <a:pPr eaLnBrk="1" hangingPunct="1"/>
            <a:r>
              <a:rPr lang="en-US" dirty="0" smtClean="0"/>
              <a:t>Direction: Left</a:t>
            </a:r>
          </a:p>
          <a:p>
            <a:pPr eaLnBrk="1" hangingPunct="1"/>
            <a:r>
              <a:rPr lang="en-US" dirty="0" smtClean="0"/>
              <a:t>Instructor notes:</a:t>
            </a:r>
          </a:p>
          <a:p>
            <a:pPr eaLnBrk="1" hangingPunct="1"/>
            <a:r>
              <a:rPr lang="en-US" dirty="0" smtClean="0"/>
              <a:t>Just once, when the </a:t>
            </a:r>
            <a:r>
              <a:rPr lang="en-US" dirty="0" err="1" smtClean="0"/>
              <a:t>ToList</a:t>
            </a:r>
            <a:r>
              <a:rPr lang="en-US" dirty="0" smtClean="0"/>
              <a:t> was performed.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27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&lt;*s*o*u*r*c*e*&gt;*9*7*3*b*2*-*5*-*2*5*&lt;*/*s*o*u*r*c*e*&gt;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Jogger text: Adding Records to a Table</a:t>
            </a:r>
          </a:p>
          <a:p>
            <a:pPr eaLnBrk="1" hangingPunct="1"/>
            <a:r>
              <a:rPr lang="en-US" dirty="0" smtClean="0"/>
              <a:t>Direction: Left</a:t>
            </a:r>
          </a:p>
          <a:p>
            <a:pPr eaLnBrk="1" hangingPunct="1"/>
            <a:r>
              <a:rPr lang="en-US" dirty="0" smtClean="0"/>
              <a:t>Instructor notes:</a:t>
            </a:r>
          </a:p>
          <a:p>
            <a:pPr eaLnBrk="1" hangingPunct="1"/>
            <a:r>
              <a:rPr lang="en-US" dirty="0" smtClean="0"/>
              <a:t>Make sure they really get this – no update statement needed per 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111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060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&lt;*s*o*u*r*c*e*&gt;*9*7*3*b*2*-*5*-*2*5*&lt;*/*s*o*u*r*c*e*&gt;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Jogger text: Deleting Records</a:t>
            </a:r>
          </a:p>
          <a:p>
            <a:pPr eaLnBrk="1" hangingPunct="1"/>
            <a:r>
              <a:rPr lang="en-US" dirty="0" smtClean="0"/>
              <a:t>Direction: Right</a:t>
            </a:r>
          </a:p>
          <a:p>
            <a:pPr eaLnBrk="1" hangingPunct="1"/>
            <a:r>
              <a:rPr lang="en-US" dirty="0" smtClean="0"/>
              <a:t>Instructor notes: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1653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&lt;*s*o*u*r*c*e*&gt;*9*7*3*e*2*-*5*-*6*&lt;*/*s*o*u*r*c*e*&gt;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Mapping a Table to a Class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84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&lt;*s*o*u*r*c*e*&gt;*9*7*3*e*2*-*5*-*4*9*&lt;*/*s*o*u*r*c*e*&gt;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Updating the Database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Discuss when to </a:t>
            </a:r>
            <a:r>
              <a:rPr lang="en-US" dirty="0" err="1" smtClean="0"/>
              <a:t>SubmitChanges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0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&lt;*s*o*u*r*c*e*&gt;*9*7*3*a*1*-*5*-*7*&lt;*/*s*o*u*r*c*e*&gt;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3213" y="95250"/>
            <a:ext cx="5253037" cy="3940175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033" y="4208069"/>
            <a:ext cx="6357938" cy="1236957"/>
          </a:xfrm>
        </p:spPr>
        <p:txBody>
          <a:bodyPr/>
          <a:lstStyle/>
          <a:p>
            <a:r>
              <a:rPr lang="en-US" dirty="0" smtClean="0"/>
              <a:t>Jogger text: Mapping Relationships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69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&lt;*s*o*u*r*c*e*&gt;*9*7*3*a*1*-*5*-*1*0*&lt;*/*s*o*u*r*c*e*&gt;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4800" y="95250"/>
            <a:ext cx="5249863" cy="3938588"/>
          </a:xfrm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033" y="4226754"/>
            <a:ext cx="6357938" cy="1717088"/>
          </a:xfrm>
        </p:spPr>
        <p:txBody>
          <a:bodyPr/>
          <a:lstStyle/>
          <a:p>
            <a:r>
              <a:rPr lang="en-US" dirty="0" smtClean="0"/>
              <a:t>Jogger text: Mapping Objects to Rows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 Jogger text: Mapping Objects to Rows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</a:p>
          <a:p>
            <a:r>
              <a:rPr lang="en-US" dirty="0" smtClean="0"/>
              <a:t>:</a:t>
            </a:r>
            <a:r>
              <a:rPr lang="en-GB" dirty="0" smtClean="0"/>
              <a:t>Make sure they get that zero to many (*) is a table with foreign key references to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387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&lt;*s*o*u*r*c*e*&gt;*9*7*3*a*1*-*5*-*8*&lt;*/*s*o*u*r*c*e*&gt;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4800" y="95250"/>
            <a:ext cx="5249863" cy="3938588"/>
          </a:xfrm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033" y="4206373"/>
            <a:ext cx="6357938" cy="1236957"/>
          </a:xfrm>
        </p:spPr>
        <p:txBody>
          <a:bodyPr/>
          <a:lstStyle/>
          <a:p>
            <a:r>
              <a:rPr lang="en-US" dirty="0" smtClean="0"/>
              <a:t>Jogger text: OO Implementation of 0..1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18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5470" y="407618"/>
            <a:ext cx="369245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&lt;*s*o*u*r*c*e*&gt;*9*7*3*a*1*-*5*-*9*&lt;*/*s*o*u*r*c*e*&gt;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4800" y="95250"/>
            <a:ext cx="5249863" cy="3938588"/>
          </a:xfrm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033" y="4206373"/>
            <a:ext cx="6357938" cy="1236957"/>
          </a:xfrm>
        </p:spPr>
        <p:txBody>
          <a:bodyPr/>
          <a:lstStyle/>
          <a:p>
            <a:r>
              <a:rPr lang="en-US" dirty="0" smtClean="0"/>
              <a:t>Jogger text: OO Implementation of *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39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&lt;*s*o*u*r*c*e*&gt;*9*7*3*e*2*-*5*-*1*3*&lt;*/*s*o*u*r*c*e*&gt;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Competition or Companion?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62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9312" y="393599"/>
            <a:ext cx="3532188" cy="22256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&lt;*s*o*u*r*c*e*&gt;*9*7*3*e*2*-*5*-*1*4*&lt;*/*s*o*u*r*c*e*&gt;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Many Similarities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5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32702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32702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7793037" cy="7254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312863"/>
            <a:ext cx="4222750" cy="1566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1566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EDD3D7A1-5F69-4AA5-8BC6-A71D6D49610E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660" r:id="rId13"/>
    <p:sldLayoutId id="2147483661" r:id="rId14"/>
    <p:sldLayoutId id="2147483662" r:id="rId15"/>
    <p:sldLayoutId id="2147483682" r:id="rId16"/>
    <p:sldLayoutId id="2147483683" r:id="rId17"/>
    <p:sldLayoutId id="2147483684" r:id="rId1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r-FR" noProof="0" dirty="0" smtClean="0"/>
              <a:t>LINQ to Entities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Philosophie de LINQ </a:t>
            </a:r>
            <a:br>
              <a:rPr lang="fr-FR" dirty="0" smtClean="0"/>
            </a:br>
            <a:r>
              <a:rPr lang="fr-FR" dirty="0" smtClean="0"/>
              <a:t>(suite)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360168"/>
          </a:xfrm>
        </p:spPr>
        <p:txBody>
          <a:bodyPr/>
          <a:lstStyle/>
          <a:p>
            <a:r>
              <a:rPr lang="fr-FR" sz="1800" dirty="0" smtClean="0"/>
              <a:t>Les fournisseurs supportent l’intégration avec les programmes orientés objet </a:t>
            </a:r>
            <a:r>
              <a:rPr lang="fr-FR" dirty="0" smtClean="0"/>
              <a:t>en faisant apparaître la base de données comme une « énorme collection d’objets d’entité »</a:t>
            </a:r>
            <a:endParaRPr lang="fr-FR" sz="1800" dirty="0" smtClean="0"/>
          </a:p>
          <a:p>
            <a:r>
              <a:rPr lang="fr-FR" dirty="0" smtClean="0"/>
              <a:t>Ils suivent également les modifications sur les objets d’entité lorsqu’ils sont en mémoire</a:t>
            </a:r>
          </a:p>
          <a:p>
            <a:pPr lvl="1"/>
            <a:r>
              <a:rPr lang="fr-FR" dirty="0" smtClean="0"/>
              <a:t>Considérés comme faisant logiquement partie de la base de données</a:t>
            </a:r>
          </a:p>
          <a:p>
            <a:r>
              <a:rPr lang="fr-FR" dirty="0" smtClean="0"/>
              <a:t>Toute modification de données peut être effectuée selon le mode orienté objet classique</a:t>
            </a:r>
          </a:p>
          <a:p>
            <a:pPr lvl="1"/>
            <a:r>
              <a:rPr lang="fr-FR" dirty="0" smtClean="0"/>
              <a:t>Il faut simplement appeler les méthodes dans la classe d’entité</a:t>
            </a:r>
          </a:p>
          <a:p>
            <a:pPr lvl="1"/>
            <a:r>
              <a:rPr lang="fr-FR" dirty="0" smtClean="0"/>
              <a:t>Automatiquement enregistrées lorsqu’elles sont demandées</a:t>
            </a:r>
          </a:p>
          <a:p>
            <a:pPr lvl="2"/>
            <a:r>
              <a:rPr lang="fr-FR" dirty="0" smtClean="0"/>
              <a:t>Pas d’instruction d’insertion, de mise à jour, ou de suppression à écrire</a:t>
            </a:r>
          </a:p>
          <a:p>
            <a:pPr lvl="0"/>
            <a:r>
              <a:rPr lang="fr-FR" dirty="0" smtClean="0"/>
              <a:t>Nous étudierons notamment LINQ/EF</a:t>
            </a:r>
          </a:p>
          <a:p>
            <a:pPr lvl="1"/>
            <a:r>
              <a:rPr lang="fr-FR" dirty="0" smtClean="0"/>
              <a:t>Frost avec L2S se trouve dans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Course\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Samples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\Frost_L2S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Le Concepteur O/R </a:t>
            </a:r>
            <a:endParaRPr lang="fr-FR" noProof="0" dirty="0"/>
          </a:p>
        </p:txBody>
      </p:sp>
      <p:sp>
        <p:nvSpPr>
          <p:cNvPr id="78336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991110"/>
          </a:xfrm>
        </p:spPr>
        <p:txBody>
          <a:bodyPr/>
          <a:lstStyle/>
          <a:p>
            <a:r>
              <a:rPr lang="fr-FR" noProof="0" dirty="0" smtClean="0"/>
              <a:t>Le </a:t>
            </a:r>
            <a:r>
              <a:rPr lang="fr-FR" i="1" noProof="0" dirty="0" smtClean="0"/>
              <a:t>Concepteur O/R  </a:t>
            </a:r>
            <a:r>
              <a:rPr lang="fr-FR" noProof="0" dirty="0" smtClean="0"/>
              <a:t>est un outil de mappage qui fait partie de Visual Studio</a:t>
            </a:r>
          </a:p>
          <a:p>
            <a:pPr lvl="1"/>
            <a:r>
              <a:rPr lang="fr-FR" noProof="0" dirty="0" smtClean="0"/>
              <a:t>Génère un fichier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edmx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noProof="0" dirty="0" smtClean="0"/>
              <a:t>dans un projet Visual Studio</a:t>
            </a:r>
          </a:p>
          <a:p>
            <a:r>
              <a:rPr lang="fr-FR" noProof="0" dirty="0" smtClean="0"/>
              <a:t>Utilise le mappage visuel pour générer des classes d’entité à partir des tables d’une base de données</a:t>
            </a:r>
          </a:p>
          <a:p>
            <a:pPr lvl="1"/>
            <a:r>
              <a:rPr lang="fr-FR" noProof="0" dirty="0" smtClean="0"/>
              <a:t>La base de données doit avoir été correctement conçue et implémentée</a:t>
            </a:r>
          </a:p>
          <a:p>
            <a:pPr lvl="2"/>
            <a:r>
              <a:rPr lang="fr-FR" noProof="0" dirty="0" smtClean="0"/>
              <a:t>Les colonnes pouvant être nulles doivent avoir été identifiées, les relations aux clés étrangères définies, etc.</a:t>
            </a:r>
          </a:p>
          <a:p>
            <a:r>
              <a:rPr lang="fr-FR" noProof="0" dirty="0" smtClean="0"/>
              <a:t>Peut également générer des tables à partir du modèle d’entité</a:t>
            </a:r>
          </a:p>
          <a:p>
            <a:pPr lvl="1"/>
            <a:r>
              <a:rPr lang="fr-FR" dirty="0" smtClean="0"/>
              <a:t>Pas fréquemment utilisé</a:t>
            </a:r>
          </a:p>
          <a:p>
            <a:pPr lvl="2"/>
            <a:r>
              <a:rPr lang="fr-FR" noProof="0" dirty="0" smtClean="0"/>
              <a:t>Le « modèle de données » fait généralement partie du processus de spécifications</a:t>
            </a:r>
          </a:p>
          <a:p>
            <a:pPr lvl="2"/>
            <a:r>
              <a:rPr lang="fr-FR" dirty="0" smtClean="0"/>
              <a:t>Le modèle OO fait habituellement partie du processus d’implémentation</a:t>
            </a:r>
            <a:endParaRPr lang="fr-FR" noProof="0" dirty="0" smtClean="0"/>
          </a:p>
          <a:p>
            <a:r>
              <a:rPr lang="fr-FR" noProof="0" dirty="0" smtClean="0"/>
              <a:t>Il faut trouver le modèle de référence OO qui convient</a:t>
            </a:r>
          </a:p>
          <a:p>
            <a:pPr lvl="1"/>
            <a:r>
              <a:rPr lang="fr-FR" noProof="0" dirty="0" smtClean="0"/>
              <a:t>Des références peuvent être ajoutées ou supprimées avec l’outil</a:t>
            </a:r>
          </a:p>
          <a:p>
            <a:pPr lvl="1"/>
            <a:r>
              <a:rPr lang="fr-FR" noProof="0" dirty="0" smtClean="0"/>
              <a:t>Les collections générées sont </a:t>
            </a:r>
            <a:r>
              <a:rPr lang="fr-FR" noProof="0" dirty="0" err="1" smtClean="0">
                <a:solidFill>
                  <a:schemeClr val="tx1"/>
                </a:solidFill>
                <a:latin typeface="Courier New" pitchFamily="49" charset="0"/>
              </a:rPr>
              <a:t>IEnumerable</a:t>
            </a:r>
            <a:r>
              <a:rPr lang="fr-FR" noProof="0" dirty="0" smtClean="0">
                <a:solidFill>
                  <a:schemeClr val="tx1"/>
                </a:solidFill>
                <a:latin typeface="Courier New" pitchFamily="49" charset="0"/>
              </a:rPr>
              <a:t>&lt;T&gt;</a:t>
            </a:r>
            <a:r>
              <a:rPr lang="fr-FR" noProof="0" dirty="0" smtClean="0">
                <a:solidFill>
                  <a:schemeClr val="tx1"/>
                </a:solidFill>
              </a:rPr>
              <a:t> et </a:t>
            </a:r>
            <a:r>
              <a:rPr lang="fr-FR" noProof="0" dirty="0" err="1" smtClean="0">
                <a:solidFill>
                  <a:schemeClr val="tx1"/>
                </a:solidFill>
                <a:latin typeface="Courier New" pitchFamily="49" charset="0"/>
              </a:rPr>
              <a:t>IQueryable</a:t>
            </a:r>
            <a:r>
              <a:rPr lang="fr-FR" noProof="0" dirty="0" smtClean="0">
                <a:solidFill>
                  <a:schemeClr val="tx1"/>
                </a:solidFill>
                <a:latin typeface="Courier New" pitchFamily="49" charset="0"/>
              </a:rPr>
              <a:t>&lt;T&gt;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Hiérarchie par héritage du modèle EDM</a:t>
            </a:r>
            <a:endParaRPr lang="fr-FR" noProof="0" dirty="0"/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1312863"/>
            <a:ext cx="8324850" cy="1682512"/>
          </a:xfrm>
        </p:spPr>
        <p:txBody>
          <a:bodyPr/>
          <a:lstStyle/>
          <a:p>
            <a:r>
              <a:rPr lang="fr-FR" dirty="0" smtClean="0"/>
              <a:t>Lorsque EF O/R Designer est utilisé, une classe fortement typée généralement appelée 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entities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fr-FR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fr-FR" noProof="0" dirty="0" smtClean="0"/>
              <a:t>est automatiquement générée</a:t>
            </a:r>
            <a:endParaRPr lang="fr-FR" dirty="0" smtClean="0"/>
          </a:p>
          <a:p>
            <a:pPr lvl="1"/>
            <a:r>
              <a:rPr lang="fr-FR" noProof="0" dirty="0" smtClean="0"/>
              <a:t>Remplacer le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fr-FR" noProof="0" dirty="0" smtClean="0"/>
              <a:t> par le nom de votre </a:t>
            </a:r>
            <a:r>
              <a:rPr lang="fr-FR" dirty="0" smtClean="0"/>
              <a:t>EDM</a:t>
            </a:r>
            <a:endParaRPr lang="fr-FR" noProof="0" dirty="0" smtClean="0"/>
          </a:p>
          <a:p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Entities</a:t>
            </a:r>
            <a:r>
              <a:rPr lang="fr-FR" noProof="0" dirty="0" smtClean="0"/>
              <a:t> hérite de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ObjectContext</a:t>
            </a:r>
            <a:r>
              <a:rPr lang="fr-FR" noProof="0" dirty="0" smtClean="0"/>
              <a:t> pour obtenir la gestion des connexions et d’autres fonctions de l’infrastructure EF</a:t>
            </a:r>
          </a:p>
        </p:txBody>
      </p:sp>
      <p:sp>
        <p:nvSpPr>
          <p:cNvPr id="815118" name="Line 14"/>
          <p:cNvSpPr>
            <a:spLocks noChangeShapeType="1"/>
          </p:cNvSpPr>
          <p:nvPr/>
        </p:nvSpPr>
        <p:spPr bwMode="auto">
          <a:xfrm>
            <a:off x="2116895" y="4140767"/>
            <a:ext cx="0" cy="901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815151" name="AutoShape 47"/>
          <p:cNvSpPr>
            <a:spLocks noChangeArrowheads="1"/>
          </p:cNvSpPr>
          <p:nvPr/>
        </p:nvSpPr>
        <p:spPr bwMode="gray">
          <a:xfrm>
            <a:off x="1962907" y="3928042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29068" y="3508248"/>
            <a:ext cx="4570412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230188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tabLst/>
              <a:defRPr/>
            </a:pPr>
            <a:r>
              <a:rPr lang="fr-FR" sz="1800" b="1" kern="0" dirty="0" smtClean="0">
                <a:solidFill>
                  <a:srgbClr val="000080"/>
                </a:solidFill>
                <a:latin typeface="+mn-lt"/>
              </a:rPr>
              <a:t>La classe </a:t>
            </a:r>
            <a:r>
              <a:rPr lang="fr-FR" sz="1800" b="1" kern="0" dirty="0" err="1" smtClean="0">
                <a:solidFill>
                  <a:srgbClr val="000080"/>
                </a:solidFill>
              </a:rPr>
              <a:t>XEntities</a:t>
            </a:r>
            <a:r>
              <a:rPr lang="fr-FR" sz="1800" b="1" kern="0" dirty="0" smtClean="0">
                <a:solidFill>
                  <a:srgbClr val="000080"/>
                </a:solidFill>
                <a:latin typeface="+mn-lt"/>
                <a:cs typeface="+mn-cs"/>
              </a:rPr>
              <a:t> possède des propriétés qui accèdent à chaque collection de classe d’entité</a:t>
            </a:r>
          </a:p>
          <a:p>
            <a:pPr marL="685800" lvl="1" indent="-341313" eaLnBrk="1" hangingPunct="1"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Char char="—"/>
            </a:pPr>
            <a:r>
              <a:rPr lang="fr-FR" sz="1800" b="0" dirty="0" smtClean="0">
                <a:solidFill>
                  <a:srgbClr val="000080"/>
                </a:solidFill>
                <a:latin typeface="+mn-lt"/>
              </a:rPr>
              <a:t>Afin qu’elle puisse être interrogée</a:t>
            </a:r>
          </a:p>
          <a:p>
            <a:pPr marL="685800" lvl="1" indent="-341313" eaLnBrk="1" hangingPunct="1"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Char char="—"/>
            </a:pPr>
            <a:r>
              <a:rPr lang="fr-FR" sz="1800" b="0" dirty="0" smtClean="0">
                <a:solidFill>
                  <a:srgbClr val="000080"/>
                </a:solidFill>
                <a:latin typeface="+mn-lt"/>
              </a:rPr>
              <a:t>Renvoie </a:t>
            </a:r>
            <a:r>
              <a:rPr lang="fr-FR" sz="1800" b="0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ObjectQuery</a:t>
            </a:r>
            <a:r>
              <a:rPr lang="fr-FR" sz="1800" b="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&lt;T&gt;</a:t>
            </a:r>
            <a:r>
              <a:rPr lang="fr-FR" sz="1800" b="0" dirty="0" smtClean="0">
                <a:solidFill>
                  <a:srgbClr val="000080"/>
                </a:solidFill>
                <a:latin typeface="+mn-lt"/>
              </a:rPr>
              <a:t> qui effectue </a:t>
            </a:r>
            <a:r>
              <a:rPr lang="fr-FR" sz="1800" b="0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IQueryable</a:t>
            </a:r>
            <a:r>
              <a:rPr lang="fr-FR" sz="1800" b="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pPr marL="230188" marR="0" lvl="0" indent="-230188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tabLst/>
              <a:defRPr/>
            </a:pP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Méthodes pour manipuler la collection de classe d’entité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795795"/>
              </p:ext>
            </p:extLst>
          </p:nvPr>
        </p:nvGraphicFramePr>
        <p:xfrm>
          <a:off x="1139208" y="3013664"/>
          <a:ext cx="1984375" cy="893064"/>
        </p:xfrm>
        <a:graphic>
          <a:graphicData uri="http://schemas.openxmlformats.org/drawingml/2006/table">
            <a:tbl>
              <a:tblPr/>
              <a:tblGrid>
                <a:gridCol w="1984375"/>
              </a:tblGrid>
              <a:tr h="241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DbContext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245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414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49486"/>
              </p:ext>
            </p:extLst>
          </p:nvPr>
        </p:nvGraphicFramePr>
        <p:xfrm>
          <a:off x="661012" y="4307724"/>
          <a:ext cx="2974554" cy="1888744"/>
        </p:xfrm>
        <a:graphic>
          <a:graphicData uri="http://schemas.openxmlformats.org/drawingml/2006/table">
            <a:tbl>
              <a:tblPr/>
              <a:tblGrid>
                <a:gridCol w="2974554"/>
              </a:tblGrid>
              <a:tr h="241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XEntities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245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414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Table1 :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ObjectQuery&lt;Table1&gt;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 Table2 :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ObjectQuery&lt;Table2&gt;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SaveChanges()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14" name="Line 20"/>
          <p:cNvSpPr>
            <a:spLocks noChangeShapeType="1"/>
          </p:cNvSpPr>
          <p:nvPr/>
        </p:nvSpPr>
        <p:spPr bwMode="auto">
          <a:xfrm flipH="1">
            <a:off x="3539066" y="4155658"/>
            <a:ext cx="649472" cy="967185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sz="1400" dirty="0">
              <a:latin typeface="+mj-lt"/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H="1">
            <a:off x="2603713" y="5749203"/>
            <a:ext cx="1540579" cy="109155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sz="1400" dirty="0"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Modèle EDM du magasin pour chiens </a:t>
            </a:r>
            <a:endParaRPr lang="fr-FR" noProof="0" dirty="0"/>
          </a:p>
        </p:txBody>
      </p:sp>
      <p:sp>
        <p:nvSpPr>
          <p:cNvPr id="81510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923330"/>
          </a:xfrm>
        </p:spPr>
        <p:txBody>
          <a:bodyPr/>
          <a:lstStyle/>
          <a:p>
            <a:r>
              <a:rPr lang="fr-FR" dirty="0" smtClean="0"/>
              <a:t>Le modèle EDM de </a:t>
            </a:r>
            <a:r>
              <a:rPr lang="fr-FR" dirty="0" err="1" smtClean="0"/>
              <a:t>PetShop</a:t>
            </a:r>
            <a:r>
              <a:rPr lang="fr-FR" dirty="0" smtClean="0"/>
              <a:t> devrait effectuer un mappage comme dans le schéma ci-dessous, en partant du principe que la base de données </a:t>
            </a:r>
            <a:r>
              <a:rPr lang="fr-FR" smtClean="0"/>
              <a:t>s’appelle 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Pet :</a:t>
            </a:r>
            <a:endParaRPr lang="fr-FR" dirty="0" smtClean="0"/>
          </a:p>
        </p:txBody>
      </p:sp>
      <p:sp>
        <p:nvSpPr>
          <p:cNvPr id="815118" name="Line 14"/>
          <p:cNvSpPr>
            <a:spLocks noChangeShapeType="1"/>
          </p:cNvSpPr>
          <p:nvPr/>
        </p:nvSpPr>
        <p:spPr bwMode="auto">
          <a:xfrm>
            <a:off x="1848231" y="3228766"/>
            <a:ext cx="0" cy="901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fr-FR" dirty="0"/>
          </a:p>
        </p:txBody>
      </p:sp>
      <p:sp>
        <p:nvSpPr>
          <p:cNvPr id="815151" name="AutoShape 47"/>
          <p:cNvSpPr>
            <a:spLocks noChangeArrowheads="1"/>
          </p:cNvSpPr>
          <p:nvPr/>
        </p:nvSpPr>
        <p:spPr bwMode="blackWhite">
          <a:xfrm>
            <a:off x="1694244" y="2955063"/>
            <a:ext cx="269468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fr-FR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948302" y="2188594"/>
            <a:ext cx="59218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230188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tabLst/>
              <a:defRPr/>
            </a:pPr>
            <a:r>
              <a:rPr kumimoji="0" lang="fr-FR" sz="1800" b="1" i="0" u="none" strike="noStrike" kern="0" cap="none" spc="0" normalizeH="0" baseline="0" noProof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fr-FR" sz="1800" b="1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29068" y="2828613"/>
            <a:ext cx="4570412" cy="18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230188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tabLst/>
              <a:defRPr/>
            </a:pPr>
            <a:endParaRPr lang="fr-FR" sz="1800" kern="0" dirty="0" smtClean="0">
              <a:solidFill>
                <a:srgbClr val="000080"/>
              </a:solidFill>
              <a:latin typeface="+mn-lt"/>
              <a:cs typeface="+mn-cs"/>
            </a:endParaRPr>
          </a:p>
          <a:p>
            <a:pPr marL="230188" marR="0" lvl="0" indent="-230188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tabLst/>
              <a:defRPr/>
            </a:pPr>
            <a:r>
              <a:rPr lang="fr-FR" sz="1800" kern="0" dirty="0" smtClean="0">
                <a:solidFill>
                  <a:srgbClr val="000080"/>
                </a:solidFill>
                <a:latin typeface="+mn-lt"/>
                <a:cs typeface="+mn-cs"/>
              </a:rPr>
              <a:t>	</a:t>
            </a:r>
            <a:endParaRPr lang="fr-FR" sz="1800" kern="0" dirty="0" smtClean="0">
              <a:solidFill>
                <a:srgbClr val="000080"/>
              </a:solidFill>
              <a:latin typeface="+mn-lt"/>
            </a:endParaRPr>
          </a:p>
          <a:p>
            <a:pPr marL="230188" marR="0" lvl="0" indent="-230188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tabLst/>
              <a:defRPr/>
            </a:pPr>
            <a:r>
              <a:rPr lang="fr-FR" sz="1800" kern="0" dirty="0" smtClean="0">
                <a:solidFill>
                  <a:srgbClr val="000080"/>
                </a:solidFill>
                <a:latin typeface="+mn-lt"/>
                <a:cs typeface="+mn-cs"/>
              </a:rPr>
              <a:t>	</a:t>
            </a:r>
            <a:r>
              <a:rPr lang="fr-FR" sz="1800" i="1" kern="0" dirty="0" smtClean="0">
                <a:solidFill>
                  <a:srgbClr val="000080"/>
                </a:solidFill>
                <a:latin typeface="Lucida Sans" pitchFamily="34" charset="0"/>
              </a:rPr>
              <a:t>Affiche comme la table </a:t>
            </a:r>
            <a:r>
              <a:rPr lang="fr-FR" sz="1800" i="1" kern="0" dirty="0" err="1" smtClean="0">
                <a:solidFill>
                  <a:srgbClr val="000080"/>
                </a:solidFill>
                <a:latin typeface="Lucida Sans" pitchFamily="34" charset="0"/>
              </a:rPr>
              <a:t>Dogs</a:t>
            </a:r>
            <a:r>
              <a:rPr lang="fr-FR" sz="1800" i="1" kern="0" dirty="0" smtClean="0">
                <a:solidFill>
                  <a:srgbClr val="000080"/>
                </a:solidFill>
                <a:latin typeface="Lucida Sans" pitchFamily="34" charset="0"/>
              </a:rPr>
              <a:t> afin qu’elle puisse être interrogée (implémente </a:t>
            </a:r>
            <a:r>
              <a:rPr lang="fr-FR" sz="1800" i="1" kern="0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IQueryable</a:t>
            </a:r>
            <a:r>
              <a:rPr lang="fr-FR" sz="1800" i="1" kern="0" dirty="0" smtClean="0">
                <a:solidFill>
                  <a:srgbClr val="000080"/>
                </a:solidFill>
                <a:latin typeface="+mn-lt"/>
              </a:rPr>
              <a:t>)</a:t>
            </a:r>
            <a:endParaRPr lang="fr-FR" sz="1800" i="1" kern="0" dirty="0" smtClean="0">
              <a:solidFill>
                <a:srgbClr val="000080"/>
              </a:solidFill>
              <a:latin typeface="+mn-lt"/>
              <a:cs typeface="+mn-cs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605174"/>
              </p:ext>
            </p:extLst>
          </p:nvPr>
        </p:nvGraphicFramePr>
        <p:xfrm>
          <a:off x="870544" y="2201679"/>
          <a:ext cx="1984375" cy="893064"/>
        </p:xfrm>
        <a:graphic>
          <a:graphicData uri="http://schemas.openxmlformats.org/drawingml/2006/table">
            <a:tbl>
              <a:tblPr/>
              <a:tblGrid>
                <a:gridCol w="1984375"/>
              </a:tblGrid>
              <a:tr h="2470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DbContext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297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47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664626"/>
              </p:ext>
            </p:extLst>
          </p:nvPr>
        </p:nvGraphicFramePr>
        <p:xfrm>
          <a:off x="523566" y="3751274"/>
          <a:ext cx="2791870" cy="1675384"/>
        </p:xfrm>
        <a:graphic>
          <a:graphicData uri="http://schemas.openxmlformats.org/drawingml/2006/table">
            <a:tbl>
              <a:tblPr/>
              <a:tblGrid>
                <a:gridCol w="2791870"/>
              </a:tblGrid>
              <a:tr h="241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PetEntities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392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414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Dogs: ObjectQuery&lt;Dog&gt;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…          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SaveChanges()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15" name="Line 20"/>
          <p:cNvSpPr>
            <a:spLocks noChangeShapeType="1"/>
          </p:cNvSpPr>
          <p:nvPr/>
        </p:nvSpPr>
        <p:spPr bwMode="auto">
          <a:xfrm flipH="1">
            <a:off x="3056466" y="3927424"/>
            <a:ext cx="1112052" cy="310747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fr-FR" sz="1400" dirty="0"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Hiérarchie d’héritage d’une classe d’entité</a:t>
            </a:r>
            <a:endParaRPr lang="fr-FR" noProof="0" dirty="0"/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1312863"/>
            <a:ext cx="8324850" cy="1102866"/>
          </a:xfrm>
        </p:spPr>
        <p:txBody>
          <a:bodyPr/>
          <a:lstStyle/>
          <a:p>
            <a:r>
              <a:rPr lang="fr-FR" noProof="0" dirty="0" smtClean="0"/>
              <a:t>Le Concepteur O/R  générera automatiquement une classe d’entité pour chaque table</a:t>
            </a:r>
            <a:endParaRPr lang="fr-FR" dirty="0" smtClean="0"/>
          </a:p>
          <a:p>
            <a:r>
              <a:rPr lang="fr-FR" noProof="0" dirty="0" smtClean="0"/>
              <a:t>Chaque classe d’entité est héritée de l’objet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EntityObject</a:t>
            </a:r>
            <a:endParaRPr lang="fr-FR" i="1" dirty="0" smtClean="0">
              <a:latin typeface="Century Schoolbook" pitchFamily="18" charset="0"/>
            </a:endParaRPr>
          </a:p>
        </p:txBody>
      </p:sp>
      <p:sp>
        <p:nvSpPr>
          <p:cNvPr id="815118" name="Line 14"/>
          <p:cNvSpPr>
            <a:spLocks noChangeShapeType="1"/>
          </p:cNvSpPr>
          <p:nvPr/>
        </p:nvSpPr>
        <p:spPr bwMode="auto">
          <a:xfrm>
            <a:off x="2116895" y="4333453"/>
            <a:ext cx="0" cy="901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815151" name="AutoShape 47"/>
          <p:cNvSpPr>
            <a:spLocks noChangeArrowheads="1"/>
          </p:cNvSpPr>
          <p:nvPr/>
        </p:nvSpPr>
        <p:spPr bwMode="blackWhite">
          <a:xfrm>
            <a:off x="1962907" y="4120728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815246" name="Group 142"/>
          <p:cNvGraphicFramePr>
            <a:graphicFrameLocks noGrp="1"/>
          </p:cNvGraphicFramePr>
          <p:nvPr/>
        </p:nvGraphicFramePr>
        <p:xfrm>
          <a:off x="1139208" y="3206350"/>
          <a:ext cx="1984375" cy="893064"/>
        </p:xfrm>
        <a:graphic>
          <a:graphicData uri="http://schemas.openxmlformats.org/drawingml/2006/table">
            <a:tbl>
              <a:tblPr/>
              <a:tblGrid>
                <a:gridCol w="1984375"/>
              </a:tblGrid>
              <a:tr h="241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EntityObject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245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414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142"/>
          <p:cNvGraphicFramePr>
            <a:graphicFrameLocks noGrp="1"/>
          </p:cNvGraphicFramePr>
          <p:nvPr/>
        </p:nvGraphicFramePr>
        <p:xfrm>
          <a:off x="777240" y="4544654"/>
          <a:ext cx="2666047" cy="1533144"/>
        </p:xfrm>
        <a:graphic>
          <a:graphicData uri="http://schemas.openxmlformats.org/drawingml/2006/table">
            <a:tbl>
              <a:tblPr/>
              <a:tblGrid>
                <a:gridCol w="2666047"/>
              </a:tblGrid>
              <a:tr h="241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245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414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CreateDog(…) : Dog          Name: string                       Age: int                                  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29067" y="3641557"/>
            <a:ext cx="5006385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0188" lvl="0" indent="-230188" eaLnBrk="1" hangingPunct="1">
              <a:spcBef>
                <a:spcPts val="1400"/>
              </a:spcBef>
              <a:buClr>
                <a:srgbClr val="B90117"/>
              </a:buClr>
              <a:buSzPct val="115000"/>
              <a:buFont typeface="Arial" charset="0"/>
              <a:buChar char="•"/>
            </a:pPr>
            <a:r>
              <a:rPr lang="fr-FR" sz="1800" b="1" kern="0" dirty="0" smtClean="0">
                <a:solidFill>
                  <a:srgbClr val="000080"/>
                </a:solidFill>
                <a:latin typeface="Arial"/>
              </a:rPr>
              <a:t>Les c</a:t>
            </a:r>
            <a:r>
              <a:rPr lang="fr-FR" sz="1800" b="1" kern="0" dirty="0" smtClean="0">
                <a:solidFill>
                  <a:srgbClr val="000080"/>
                </a:solidFill>
                <a:latin typeface="Arial"/>
                <a:cs typeface="+mn-cs"/>
              </a:rPr>
              <a:t>lasses d’entités sont générées avec</a:t>
            </a:r>
            <a:endParaRPr lang="fr-FR" sz="1800" kern="0" dirty="0" smtClean="0">
              <a:solidFill>
                <a:srgbClr val="000080"/>
              </a:solidFill>
              <a:latin typeface="Arial"/>
              <a:cs typeface="+mn-cs"/>
            </a:endParaRPr>
          </a:p>
          <a:p>
            <a:pPr marL="230188" indent="-230188" eaLnBrk="1" hangingPunct="1">
              <a:spcBef>
                <a:spcPts val="1200"/>
              </a:spcBef>
              <a:buClr>
                <a:srgbClr val="B90117"/>
              </a:buClr>
              <a:buSzPct val="115000"/>
            </a:pPr>
            <a:r>
              <a:rPr lang="fr-FR" sz="1800" kern="0" dirty="0" smtClean="0">
                <a:solidFill>
                  <a:srgbClr val="000080"/>
                </a:solidFill>
                <a:latin typeface="Arial"/>
                <a:cs typeface="+mn-cs"/>
              </a:rPr>
              <a:t>	</a:t>
            </a:r>
            <a:r>
              <a:rPr lang="fr-FR" sz="1800" kern="0" dirty="0" smtClean="0">
                <a:solidFill>
                  <a:srgbClr val="000080"/>
                </a:solidFill>
                <a:latin typeface="Arial"/>
              </a:rPr>
              <a:t>U</a:t>
            </a:r>
            <a:r>
              <a:rPr lang="fr-FR" sz="1800" kern="0" dirty="0" smtClean="0">
                <a:solidFill>
                  <a:srgbClr val="000080"/>
                </a:solidFill>
                <a:latin typeface="Arial"/>
                <a:cs typeface="+mn-cs"/>
              </a:rPr>
              <a:t>ne méthode de fabrique qui supporte la création de nouvelles instances d’entité (ou un </a:t>
            </a:r>
            <a:r>
              <a:rPr lang="fr-FR" sz="1800" b="0" dirty="0" err="1" smtClean="0">
                <a:solidFill>
                  <a:srgbClr val="000080"/>
                </a:solidFill>
                <a:latin typeface="+mn-lt"/>
              </a:rPr>
              <a:t>initialisateur</a:t>
            </a:r>
            <a:r>
              <a:rPr lang="fr-FR" sz="1800" b="0" dirty="0" smtClean="0">
                <a:solidFill>
                  <a:srgbClr val="000080"/>
                </a:solidFill>
                <a:latin typeface="+mn-lt"/>
              </a:rPr>
              <a:t> d’objet peut également être utilisé)</a:t>
            </a:r>
          </a:p>
          <a:p>
            <a:pPr marL="230188" indent="-230188" eaLnBrk="1" hangingPunct="1">
              <a:spcBef>
                <a:spcPts val="1200"/>
              </a:spcBef>
              <a:buClr>
                <a:srgbClr val="B90117"/>
              </a:buClr>
              <a:buSzPct val="115000"/>
            </a:pPr>
            <a:r>
              <a:rPr lang="fr-FR" sz="1800" kern="0" dirty="0" smtClean="0">
                <a:solidFill>
                  <a:srgbClr val="000080"/>
                </a:solidFill>
                <a:latin typeface="Arial"/>
              </a:rPr>
              <a:t>	Propriétés d’un accesseur de données courant </a:t>
            </a:r>
            <a:endParaRPr lang="fr-FR" sz="1800" kern="0" dirty="0" smtClean="0">
              <a:solidFill>
                <a:srgbClr val="000080"/>
              </a:solidFill>
              <a:latin typeface="Arial"/>
              <a:cs typeface="+mn-cs"/>
            </a:endParaRP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 flipH="1">
            <a:off x="2736155" y="4602727"/>
            <a:ext cx="1450780" cy="72207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sz="1400" dirty="0">
              <a:latin typeface="+mj-lt"/>
            </a:endParaRPr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 flipH="1">
            <a:off x="2098080" y="5540259"/>
            <a:ext cx="2071171" cy="1101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sz="1400" dirty="0"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Fichier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.edmx</a:t>
            </a:r>
            <a:endParaRPr lang="fr-FR"/>
          </a:p>
        </p:txBody>
      </p:sp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985159"/>
          </a:xfrm>
        </p:spPr>
        <p:txBody>
          <a:bodyPr/>
          <a:lstStyle/>
          <a:p>
            <a:r>
              <a:rPr lang="fr-FR" smtClean="0"/>
              <a:t>Le mappage avec le Concepteur O/R  crée un fichier avec l’extension 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edmx</a:t>
            </a:r>
            <a:endParaRPr lang="fr-FR" smtClean="0"/>
          </a:p>
          <a:p>
            <a:pPr lvl="1"/>
            <a:r>
              <a:rPr lang="fr-FR" smtClean="0">
                <a:cs typeface="Courier New" pitchFamily="49" charset="0"/>
              </a:rPr>
              <a:t>À l’intérieur duquel se trouve la classe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 XEntities</a:t>
            </a:r>
            <a:r>
              <a:rPr lang="fr-FR" smtClean="0"/>
              <a:t> et les classes d’entité individuelles</a:t>
            </a:r>
          </a:p>
          <a:p>
            <a:r>
              <a:rPr lang="fr-FR" smtClean="0"/>
              <a:t>La classe 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XEntities</a:t>
            </a:r>
            <a:r>
              <a:rPr lang="fr-FR" smtClean="0"/>
              <a:t> affiche chaque table par ensemble de noms, comme une instance de 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ObjectQuery</a:t>
            </a:r>
            <a:endParaRPr lang="fr-FR" smtClean="0"/>
          </a:p>
          <a:p>
            <a:pPr lvl="1"/>
            <a:r>
              <a:rPr lang="fr-FR" smtClean="0"/>
              <a:t>Permet alors d’interroger efficacement chaque table directement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464696" y="3736248"/>
            <a:ext cx="8349520" cy="17549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fr-FR" sz="1800" smtClean="0">
                <a:solidFill>
                  <a:srgbClr val="000080"/>
                </a:solidFill>
                <a:latin typeface="Courier New" pitchFamily="49" charset="0"/>
              </a:rPr>
              <a:t>PetStoreEntities db = </a:t>
            </a:r>
            <a:r>
              <a:rPr lang="fr-FR" sz="1800" b="1" smtClean="0">
                <a:solidFill>
                  <a:srgbClr val="000080"/>
                </a:solidFill>
                <a:latin typeface="Courier New" pitchFamily="49" charset="0"/>
              </a:rPr>
              <a:t>new</a:t>
            </a:r>
            <a:r>
              <a:rPr lang="fr-FR" sz="1800" smtClean="0">
                <a:solidFill>
                  <a:srgbClr val="000080"/>
                </a:solidFill>
                <a:latin typeface="Courier New" pitchFamily="49" charset="0"/>
              </a:rPr>
              <a:t> PetStoreEntities(...);</a:t>
            </a:r>
          </a:p>
          <a:p>
            <a:pPr>
              <a:defRPr/>
            </a:pPr>
            <a:endParaRPr lang="fr-FR" sz="1800" smtClean="0">
              <a:solidFill>
                <a:srgbClr val="00008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fr-FR" sz="1800" b="1" smtClean="0">
                <a:solidFill>
                  <a:srgbClr val="000080"/>
                </a:solidFill>
                <a:latin typeface="Courier New" pitchFamily="49" charset="0"/>
              </a:rPr>
              <a:t>var</a:t>
            </a:r>
            <a:r>
              <a:rPr lang="fr-FR" sz="1800" smtClean="0">
                <a:solidFill>
                  <a:srgbClr val="000080"/>
                </a:solidFill>
                <a:latin typeface="Courier New" pitchFamily="49" charset="0"/>
              </a:rPr>
              <a:t> result = </a:t>
            </a:r>
            <a:r>
              <a:rPr lang="fr-FR" sz="1800" b="1" smtClean="0">
                <a:solidFill>
                  <a:srgbClr val="000080"/>
                </a:solidFill>
                <a:latin typeface="Courier New" pitchFamily="49" charset="0"/>
              </a:rPr>
              <a:t>from</a:t>
            </a:r>
            <a:r>
              <a:rPr lang="fr-FR" sz="1800" smtClean="0">
                <a:solidFill>
                  <a:srgbClr val="000080"/>
                </a:solidFill>
                <a:latin typeface="Courier New" pitchFamily="49" charset="0"/>
              </a:rPr>
              <a:t> dog </a:t>
            </a:r>
            <a:r>
              <a:rPr lang="fr-FR" sz="1800" b="1" smtClean="0">
                <a:solidFill>
                  <a:srgbClr val="000080"/>
                </a:solidFill>
                <a:latin typeface="Courier New" pitchFamily="49" charset="0"/>
              </a:rPr>
              <a:t>in</a:t>
            </a:r>
            <a:r>
              <a:rPr lang="fr-FR" sz="1800" smtClean="0">
                <a:solidFill>
                  <a:srgbClr val="000080"/>
                </a:solidFill>
                <a:latin typeface="Courier New" pitchFamily="49" charset="0"/>
              </a:rPr>
              <a:t> db.Dogs </a:t>
            </a:r>
            <a:r>
              <a:rPr lang="fr-FR" sz="1800" b="1" smtClean="0">
                <a:solidFill>
                  <a:srgbClr val="000080"/>
                </a:solidFill>
                <a:latin typeface="Courier New" pitchFamily="49" charset="0"/>
              </a:rPr>
              <a:t>where</a:t>
            </a:r>
            <a:r>
              <a:rPr lang="fr-FR" sz="1800" smtClean="0">
                <a:solidFill>
                  <a:srgbClr val="000080"/>
                </a:solidFill>
                <a:latin typeface="Courier New" pitchFamily="49" charset="0"/>
              </a:rPr>
              <a:t> dog.Age &lt; 2</a:t>
            </a:r>
          </a:p>
          <a:p>
            <a:pPr>
              <a:defRPr/>
            </a:pPr>
            <a:r>
              <a:rPr lang="fr-FR" sz="1800" smtClean="0">
                <a:solidFill>
                  <a:srgbClr val="000080"/>
                </a:solidFill>
                <a:latin typeface="Courier New" pitchFamily="49" charset="0"/>
              </a:rPr>
              <a:t>             </a:t>
            </a:r>
            <a:r>
              <a:rPr lang="fr-FR" sz="1800" b="1" smtClean="0">
                <a:solidFill>
                  <a:srgbClr val="000080"/>
                </a:solidFill>
                <a:latin typeface="Courier New" pitchFamily="49" charset="0"/>
              </a:rPr>
              <a:t>orderby</a:t>
            </a:r>
            <a:r>
              <a:rPr lang="fr-FR" sz="1800" smtClean="0">
                <a:solidFill>
                  <a:srgbClr val="000080"/>
                </a:solidFill>
                <a:latin typeface="Courier New" pitchFamily="49" charset="0"/>
              </a:rPr>
              <a:t> dog.Name </a:t>
            </a:r>
            <a:r>
              <a:rPr lang="fr-FR" sz="1800" b="1" smtClean="0">
                <a:solidFill>
                  <a:srgbClr val="000080"/>
                </a:solidFill>
                <a:latin typeface="Courier New" pitchFamily="49" charset="0"/>
              </a:rPr>
              <a:t>select</a:t>
            </a:r>
            <a:r>
              <a:rPr lang="fr-FR" sz="1800" smtClean="0">
                <a:solidFill>
                  <a:srgbClr val="000080"/>
                </a:solidFill>
                <a:latin typeface="Courier New" pitchFamily="49" charset="0"/>
              </a:rPr>
              <a:t> dog;</a:t>
            </a:r>
          </a:p>
          <a:p>
            <a:pPr>
              <a:defRPr/>
            </a:pPr>
            <a:endParaRPr lang="fr-FR" sz="1800" smtClean="0">
              <a:solidFill>
                <a:srgbClr val="00008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fr-FR" sz="1800" b="1" smtClean="0">
                <a:latin typeface="Courier New" pitchFamily="49" charset="0"/>
              </a:rPr>
              <a:t>foreach</a:t>
            </a:r>
            <a:r>
              <a:rPr lang="fr-FR" sz="1800" smtClean="0">
                <a:latin typeface="Courier New" pitchFamily="49" charset="0"/>
              </a:rPr>
              <a:t> (Dog d </a:t>
            </a:r>
            <a:r>
              <a:rPr lang="fr-FR" sz="1800" b="1" smtClean="0">
                <a:latin typeface="Courier New" pitchFamily="49" charset="0"/>
              </a:rPr>
              <a:t>in</a:t>
            </a:r>
            <a:r>
              <a:rPr lang="fr-FR" sz="1800" smtClean="0">
                <a:latin typeface="Courier New" pitchFamily="49" charset="0"/>
              </a:rPr>
              <a:t> result) Show(d);</a:t>
            </a:r>
            <a:endParaRPr lang="fr-FR" sz="1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Chaînes de connexion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272691"/>
          </a:xfrm>
        </p:spPr>
        <p:txBody>
          <a:bodyPr/>
          <a:lstStyle/>
          <a:p>
            <a:r>
              <a:rPr lang="fr-FR" dirty="0" smtClean="0"/>
              <a:t>Les chaînes de connexion sont un moyen classique utilisé pour définir les paramètres d’accès à une base de données</a:t>
            </a:r>
          </a:p>
          <a:p>
            <a:r>
              <a:rPr lang="fr-FR" dirty="0" smtClean="0"/>
              <a:t>EF nécessite une chaîne de connexion qui contient non seulement les paramètres de la base de données mais aussi les paramètres de mappage</a:t>
            </a:r>
          </a:p>
          <a:p>
            <a:pPr lvl="1"/>
            <a:r>
              <a:rPr lang="fr-FR" dirty="0" smtClean="0"/>
              <a:t>La chaîne de connexion DB est imbriquée à l’intérieur de la chaîne de connexion EF</a:t>
            </a:r>
          </a:p>
          <a:p>
            <a:r>
              <a:rPr lang="fr-FR" dirty="0" smtClean="0"/>
              <a:t>Le Concepteur O/R  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DbContext</a:t>
            </a:r>
            <a:r>
              <a:rPr lang="en-US" dirty="0" smtClean="0"/>
              <a:t> </a:t>
            </a:r>
            <a:r>
              <a:rPr lang="fr-FR" dirty="0" err="1" smtClean="0"/>
              <a:t>générent</a:t>
            </a:r>
            <a:r>
              <a:rPr lang="fr-FR" dirty="0" smtClean="0"/>
              <a:t> automatiquement la chaîne de connexion</a:t>
            </a:r>
          </a:p>
          <a:p>
            <a:pPr lvl="1"/>
            <a:r>
              <a:rPr lang="fr-FR" dirty="0" smtClean="0"/>
              <a:t>Normalement, ils se trouvent dans le fichier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.config</a:t>
            </a:r>
            <a:r>
              <a:rPr lang="fr-FR" dirty="0" smtClean="0"/>
              <a:t> afin de pouvoir les modifier ou de les manipuler facilement en dehors de l’application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030" y="6217920"/>
            <a:ext cx="3806190" cy="308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DB = database</a:t>
            </a:r>
            <a:endParaRPr lang="fr-F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Modifier les fichiers 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.edmx</a:t>
            </a:r>
            <a:endParaRPr lang="fr-FR"/>
          </a:p>
        </p:txBody>
      </p:sp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237057"/>
          </a:xfrm>
        </p:spPr>
        <p:txBody>
          <a:bodyPr/>
          <a:lstStyle/>
          <a:p>
            <a:r>
              <a:rPr lang="fr-FR" smtClean="0"/>
              <a:t>Vous pouvez ouvrir les fichiers 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.designer.cs </a:t>
            </a:r>
            <a:r>
              <a:rPr lang="fr-FR" smtClean="0"/>
              <a:t>de votre fichier 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edmx</a:t>
            </a:r>
            <a:endParaRPr lang="fr-FR" smtClean="0"/>
          </a:p>
          <a:p>
            <a:pPr>
              <a:buNone/>
            </a:pPr>
            <a:r>
              <a:rPr lang="fr-FR" smtClean="0"/>
              <a:t>Mais…</a:t>
            </a:r>
          </a:p>
          <a:p>
            <a:r>
              <a:rPr lang="fr-FR" smtClean="0"/>
              <a:t>Ne les modifiez pas</a:t>
            </a:r>
          </a:p>
          <a:p>
            <a:pPr lvl="1"/>
            <a:r>
              <a:rPr lang="fr-FR" smtClean="0"/>
              <a:t>Ils sont régénérés lors de chaque mappage</a:t>
            </a:r>
          </a:p>
          <a:p>
            <a:r>
              <a:rPr lang="fr-FR" smtClean="0"/>
              <a:t>Vous devez utiliser des classes partielles et des méthodes partielles pour ajouter ou modifier celles générées par le Concepteur O/R</a:t>
            </a:r>
          </a:p>
          <a:p>
            <a:r>
              <a:rPr lang="fr-FR" smtClean="0"/>
              <a:t>Dans VS 2012, les classes d’entité générées sont placées dans la racine du projet</a:t>
            </a:r>
          </a:p>
          <a:p>
            <a:pPr lvl="1"/>
            <a:r>
              <a:rPr lang="fr-FR" smtClean="0"/>
              <a:t>Tous les autres fichiers du même nom dans ce répertoire seront écrasés</a:t>
            </a:r>
          </a:p>
          <a:p>
            <a:pPr lvl="2"/>
            <a:r>
              <a:rPr lang="fr-FR" smtClean="0"/>
              <a:t>Même s’ils représentent un autre segment partiel</a:t>
            </a:r>
          </a:p>
          <a:p>
            <a:pPr lvl="1"/>
            <a:r>
              <a:rPr lang="fr-FR" smtClean="0"/>
              <a:t>La tradition veut que l’on ajoute 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Additions</a:t>
            </a:r>
            <a:r>
              <a:rPr lang="fr-FR" smtClean="0"/>
              <a:t> au nom du fichier pour la logique ajoutée à l’aide d’une classe partielle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707938" cy="725487"/>
          </a:xfrm>
        </p:spPr>
        <p:txBody>
          <a:bodyPr/>
          <a:lstStyle/>
          <a:p>
            <a:r>
              <a:rPr lang="fr-FR" noProof="0" dirty="0" smtClean="0"/>
              <a:t>Extension des classes générées par le </a:t>
            </a:r>
            <a:r>
              <a:rPr lang="fr-FR" dirty="0" smtClean="0"/>
              <a:t>Concepteur </a:t>
            </a:r>
            <a:r>
              <a:rPr lang="fr-FR" noProof="0" dirty="0" smtClean="0"/>
              <a:t>O/R</a:t>
            </a:r>
            <a:endParaRPr lang="fr-FR" noProof="0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186399"/>
            <a:ext cx="8599488" cy="1277273"/>
          </a:xfrm>
        </p:spPr>
        <p:txBody>
          <a:bodyPr/>
          <a:lstStyle/>
          <a:p>
            <a:r>
              <a:rPr lang="fr-FR" noProof="0" dirty="0" smtClean="0"/>
              <a:t>Les classes entité générées par le Concepteur O/R  sont déclarées comme </a:t>
            </a:r>
            <a:r>
              <a:rPr lang="fr-FR" noProof="0" dirty="0" smtClean="0">
                <a:latin typeface="Courier New" pitchFamily="49" charset="0"/>
              </a:rPr>
              <a:t>partial</a:t>
            </a:r>
            <a:endParaRPr lang="fr-FR" noProof="0" dirty="0" smtClean="0"/>
          </a:p>
          <a:p>
            <a:pPr lvl="1"/>
            <a:r>
              <a:rPr lang="fr-FR" noProof="0" dirty="0" smtClean="0"/>
              <a:t>Cela </a:t>
            </a:r>
            <a:r>
              <a:rPr lang="fr-FR" dirty="0" smtClean="0"/>
              <a:t>permet d’ajouter une classe partielle correspondante</a:t>
            </a:r>
            <a:endParaRPr lang="fr-FR" noProof="0" dirty="0" smtClean="0"/>
          </a:p>
          <a:p>
            <a:pPr lvl="1"/>
            <a:r>
              <a:rPr lang="fr-FR" noProof="0" dirty="0" smtClean="0"/>
              <a:t>Il faut connaître le nom des propriétés générées</a:t>
            </a:r>
            <a:endParaRPr lang="fr-FR" noProof="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gray">
          <a:xfrm>
            <a:off x="623888" y="2553012"/>
            <a:ext cx="7878762" cy="132343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r>
              <a:rPr lang="en-GB" sz="1600" b="1" dirty="0" smtClean="0">
                <a:latin typeface="Courier New" pitchFamily="49" charset="0"/>
              </a:rPr>
              <a:t>public partial class</a:t>
            </a:r>
            <a:r>
              <a:rPr lang="en-GB" sz="1600" dirty="0" smtClean="0">
                <a:latin typeface="Courier New" pitchFamily="49" charset="0"/>
              </a:rPr>
              <a:t> Person : </a:t>
            </a:r>
            <a:r>
              <a:rPr lang="en-GB" sz="1600" dirty="0" err="1" smtClean="0">
                <a:latin typeface="Courier New" pitchFamily="49" charset="0"/>
              </a:rPr>
              <a:t>EntityObject</a:t>
            </a:r>
            <a:endParaRPr lang="en-GB" sz="1600" dirty="0" smtClean="0">
              <a:latin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</a:rPr>
              <a:t>public string</a:t>
            </a:r>
            <a:r>
              <a:rPr lang="en-GB" sz="1600" dirty="0" smtClean="0">
                <a:latin typeface="Courier New" pitchFamily="49" charset="0"/>
              </a:rPr>
              <a:t> Name { get; set; }</a:t>
            </a:r>
          </a:p>
          <a:p>
            <a:r>
              <a:rPr lang="en-GB" sz="1600" b="1" dirty="0" smtClean="0">
                <a:latin typeface="Courier New" pitchFamily="49" charset="0"/>
              </a:rPr>
              <a:t>   public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ObjectQuery</a:t>
            </a:r>
            <a:r>
              <a:rPr lang="en-GB" sz="1600" dirty="0" smtClean="0">
                <a:latin typeface="Courier New" pitchFamily="49" charset="0"/>
              </a:rPr>
              <a:t>&lt;Dog&gt; Dogs { </a:t>
            </a:r>
            <a:r>
              <a:rPr lang="en-GB" sz="1600" b="1" dirty="0" smtClean="0">
                <a:latin typeface="Courier New" pitchFamily="49" charset="0"/>
              </a:rPr>
              <a:t>get</a:t>
            </a:r>
            <a:r>
              <a:rPr lang="en-GB" sz="1600" dirty="0" smtClean="0">
                <a:latin typeface="Courier New" pitchFamily="49" charset="0"/>
              </a:rPr>
              <a:t>; </a:t>
            </a:r>
            <a:r>
              <a:rPr lang="en-GB" sz="1600" b="1" dirty="0" smtClean="0">
                <a:latin typeface="Courier New" pitchFamily="49" charset="0"/>
              </a:rPr>
              <a:t>private set</a:t>
            </a:r>
            <a:r>
              <a:rPr lang="en-GB" sz="1600" dirty="0" smtClean="0">
                <a:latin typeface="Courier New" pitchFamily="49" charset="0"/>
              </a:rPr>
              <a:t>;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  <a:endParaRPr lang="en-GB" sz="1600" dirty="0">
              <a:latin typeface="Courier New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971550" y="3892559"/>
            <a:ext cx="5499100" cy="230832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r>
              <a:rPr lang="en-GB" sz="1600" b="1" dirty="0" smtClean="0">
                <a:latin typeface="Courier New" pitchFamily="49" charset="0"/>
              </a:rPr>
              <a:t>public partial class</a:t>
            </a:r>
            <a:r>
              <a:rPr lang="en-GB" sz="1600" dirty="0" smtClean="0">
                <a:latin typeface="Courier New" pitchFamily="49" charset="0"/>
              </a:rPr>
              <a:t> Person</a:t>
            </a:r>
          </a:p>
          <a:p>
            <a:r>
              <a:rPr lang="en-GB" sz="1600" dirty="0" smtClean="0">
                <a:latin typeface="Courier New" pitchFamily="49" charset="0"/>
              </a:rPr>
              <a:t>{</a:t>
            </a:r>
          </a:p>
          <a:p>
            <a:r>
              <a:rPr lang="en-GB" sz="1600" b="1" dirty="0" smtClean="0">
                <a:latin typeface="Courier New" pitchFamily="49" charset="0"/>
              </a:rPr>
              <a:t>  public override string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ToString</a:t>
            </a:r>
            <a:r>
              <a:rPr lang="en-GB" sz="1600" dirty="0" smtClean="0">
                <a:latin typeface="Courier New" pitchFamily="49" charset="0"/>
              </a:rPr>
              <a:t>()</a:t>
            </a:r>
          </a:p>
          <a:p>
            <a:r>
              <a:rPr lang="en-GB" sz="1600" dirty="0" smtClean="0">
                <a:latin typeface="Courier New" pitchFamily="49" charset="0"/>
              </a:rPr>
              <a:t>  {</a:t>
            </a:r>
          </a:p>
          <a:p>
            <a:r>
              <a:rPr lang="en-GB" sz="1600" dirty="0" smtClean="0">
                <a:latin typeface="Courier New" pitchFamily="49" charset="0"/>
              </a:rPr>
              <a:t>    </a:t>
            </a:r>
            <a:r>
              <a:rPr lang="en-GB" sz="1600" b="1" dirty="0" smtClean="0">
                <a:latin typeface="Courier New" pitchFamily="49" charset="0"/>
              </a:rPr>
              <a:t>string</a:t>
            </a:r>
            <a:r>
              <a:rPr lang="en-GB" sz="1600" dirty="0" smtClean="0">
                <a:latin typeface="Courier New" pitchFamily="49" charset="0"/>
              </a:rPr>
              <a:t> rep = Name;</a:t>
            </a:r>
          </a:p>
          <a:p>
            <a:r>
              <a:rPr lang="en-GB" sz="1600" dirty="0" smtClean="0">
                <a:latin typeface="Courier New" pitchFamily="49" charset="0"/>
              </a:rPr>
              <a:t>    </a:t>
            </a:r>
            <a:r>
              <a:rPr lang="en-GB" sz="1600" b="1" dirty="0" err="1" smtClean="0">
                <a:latin typeface="Courier New" pitchFamily="49" charset="0"/>
              </a:rPr>
              <a:t>foreach</a:t>
            </a:r>
            <a:r>
              <a:rPr lang="en-GB" sz="1600" dirty="0" smtClean="0">
                <a:latin typeface="Courier New" pitchFamily="49" charset="0"/>
              </a:rPr>
              <a:t> (Dog d </a:t>
            </a:r>
            <a:r>
              <a:rPr lang="en-GB" sz="1600" b="1" dirty="0" smtClean="0">
                <a:latin typeface="Courier New" pitchFamily="49" charset="0"/>
              </a:rPr>
              <a:t>in</a:t>
            </a:r>
            <a:r>
              <a:rPr lang="en-GB" sz="1600" dirty="0" smtClean="0">
                <a:latin typeface="Courier New" pitchFamily="49" charset="0"/>
              </a:rPr>
              <a:t> Dogs)</a:t>
            </a:r>
          </a:p>
          <a:p>
            <a:r>
              <a:rPr lang="en-GB" sz="1600" dirty="0" smtClean="0">
                <a:latin typeface="Courier New" pitchFamily="49" charset="0"/>
              </a:rPr>
              <a:t>       rep += " " + </a:t>
            </a:r>
            <a:r>
              <a:rPr lang="en-GB" sz="1600" dirty="0" err="1" smtClean="0">
                <a:latin typeface="Courier New" pitchFamily="49" charset="0"/>
              </a:rPr>
              <a:t>d.Name</a:t>
            </a:r>
            <a:r>
              <a:rPr lang="en-GB" sz="1600" dirty="0" smtClean="0">
                <a:latin typeface="Courier New" pitchFamily="49" charset="0"/>
              </a:rPr>
              <a:t>;</a:t>
            </a:r>
          </a:p>
          <a:p>
            <a:r>
              <a:rPr lang="en-GB" sz="1600" dirty="0" smtClean="0">
                <a:latin typeface="Courier New" pitchFamily="49" charset="0"/>
              </a:rPr>
              <a:t>    </a:t>
            </a:r>
            <a:r>
              <a:rPr lang="en-GB" sz="1600" b="1" dirty="0" smtClean="0">
                <a:latin typeface="Courier New" pitchFamily="49" charset="0"/>
              </a:rPr>
              <a:t>return</a:t>
            </a:r>
            <a:r>
              <a:rPr lang="en-GB" sz="1600" dirty="0" smtClean="0">
                <a:latin typeface="Courier New" pitchFamily="49" charset="0"/>
              </a:rPr>
              <a:t> rep;</a:t>
            </a:r>
          </a:p>
          <a:p>
            <a:r>
              <a:rPr lang="en-GB" sz="1600" dirty="0" smtClean="0">
                <a:latin typeface="Courier New" pitchFamily="49" charset="0"/>
              </a:rPr>
              <a:t>} </a:t>
            </a:r>
            <a:r>
              <a:rPr lang="en-US" sz="1600" dirty="0" smtClean="0">
                <a:latin typeface="Courier New" pitchFamily="49" charset="0"/>
              </a:rPr>
              <a:t>}</a:t>
            </a:r>
            <a:endParaRPr lang="en-GB" sz="1600" dirty="0">
              <a:latin typeface="Courier New" pitchFamily="49" charset="0"/>
            </a:endParaRPr>
          </a:p>
        </p:txBody>
      </p:sp>
      <p:sp>
        <p:nvSpPr>
          <p:cNvPr id="931846" name="AutoShape 6"/>
          <p:cNvSpPr>
            <a:spLocks noChangeArrowheads="1"/>
          </p:cNvSpPr>
          <p:nvPr/>
        </p:nvSpPr>
        <p:spPr bwMode="gray">
          <a:xfrm>
            <a:off x="7024688" y="2218544"/>
            <a:ext cx="1894460" cy="1128733"/>
          </a:xfrm>
          <a:prstGeom prst="wedgeRectCallout">
            <a:avLst>
              <a:gd name="adj1" fmla="val -129005"/>
              <a:gd name="adj2" fmla="val 3939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b="1" dirty="0" smtClean="0"/>
              <a:t>Fac-similé de ce que génère le Concepteur O/R dans le fichier</a:t>
            </a:r>
            <a:r>
              <a:rPr lang="en-US" b="1" dirty="0" smtClean="0"/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Person.cs</a:t>
            </a:r>
            <a:r>
              <a:rPr lang="fr-FR" b="1" dirty="0" smtClean="0"/>
              <a:t> </a:t>
            </a:r>
            <a:endParaRPr lang="fr-FR" b="1" dirty="0">
              <a:latin typeface="Courier New" pitchFamily="49" charset="0"/>
            </a:endParaRPr>
          </a:p>
        </p:txBody>
      </p:sp>
      <p:sp>
        <p:nvSpPr>
          <p:cNvPr id="931847" name="AutoShape 7"/>
          <p:cNvSpPr>
            <a:spLocks noChangeArrowheads="1"/>
          </p:cNvSpPr>
          <p:nvPr/>
        </p:nvSpPr>
        <p:spPr bwMode="gray">
          <a:xfrm>
            <a:off x="6324600" y="4740017"/>
            <a:ext cx="2574925" cy="971235"/>
          </a:xfrm>
          <a:prstGeom prst="wedgeRectCallout">
            <a:avLst>
              <a:gd name="adj1" fmla="val -115957"/>
              <a:gd name="adj2" fmla="val -11848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b="1" dirty="0" smtClean="0"/>
              <a:t>Classe partielle pour ajouter la méthode </a:t>
            </a:r>
            <a:r>
              <a:rPr lang="fr-FR" b="1" dirty="0" err="1" smtClean="0">
                <a:latin typeface="Courier New" pitchFamily="49" charset="0"/>
              </a:rPr>
              <a:t>ToString</a:t>
            </a:r>
            <a:r>
              <a:rPr lang="fr-FR" b="1" dirty="0" smtClean="0">
                <a:latin typeface="Courier New" pitchFamily="49" charset="0"/>
              </a:rPr>
              <a:t>() </a:t>
            </a:r>
            <a:r>
              <a:rPr lang="en-US" b="1" dirty="0" err="1" smtClean="0"/>
              <a:t>dans</a:t>
            </a:r>
            <a:r>
              <a:rPr lang="en-US" b="1" dirty="0" smtClean="0"/>
              <a:t> le </a:t>
            </a:r>
            <a:r>
              <a:rPr lang="en-US" b="1" dirty="0" err="1" smtClean="0"/>
              <a:t>fichier</a:t>
            </a:r>
            <a:r>
              <a:rPr lang="en-US" b="1" dirty="0" smtClean="0"/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PersonAdditions.cs</a:t>
            </a:r>
            <a:endParaRPr lang="fr-FR" b="1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Méthodes partielles</a:t>
            </a:r>
            <a:endParaRPr lang="fr-FR" noProof="0" dirty="0"/>
          </a:p>
        </p:txBody>
      </p:sp>
      <p:sp>
        <p:nvSpPr>
          <p:cNvPr id="94925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254495"/>
            <a:ext cx="8599488" cy="242117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r-FR" sz="1600" noProof="0" dirty="0" smtClean="0"/>
              <a:t>Il est souvent nécessaire d’ajouter des classes partielles pour suivre les modifications faites aux propriétés auto-générées des colonnes</a:t>
            </a:r>
          </a:p>
          <a:p>
            <a:pPr>
              <a:spcBef>
                <a:spcPts val="800"/>
              </a:spcBef>
            </a:pPr>
            <a:r>
              <a:rPr lang="fr-FR" sz="1600" noProof="0" dirty="0" smtClean="0"/>
              <a:t>Les </a:t>
            </a:r>
            <a:r>
              <a:rPr lang="fr-FR" sz="1600" i="1" noProof="0" dirty="0" smtClean="0">
                <a:latin typeface="Century Schoolbook" pitchFamily="18" charset="0"/>
              </a:rPr>
              <a:t>méthodes partielles</a:t>
            </a:r>
            <a:r>
              <a:rPr lang="fr-FR" sz="1600" dirty="0" smtClean="0"/>
              <a:t> permettent cela</a:t>
            </a:r>
          </a:p>
          <a:p>
            <a:pPr lvl="1"/>
            <a:r>
              <a:rPr lang="fr-FR" sz="1600" dirty="0" smtClean="0"/>
              <a:t>Conceptuellement semblables aux méthodes abstraites</a:t>
            </a:r>
          </a:p>
          <a:p>
            <a:pPr lvl="2"/>
            <a:r>
              <a:rPr lang="fr-FR" sz="1600" dirty="0" smtClean="0"/>
              <a:t>Meilleures performances, car des redéfinitions polymorphiques (dynamiques) ne sont pas nécessaires</a:t>
            </a:r>
          </a:p>
          <a:p>
            <a:r>
              <a:rPr lang="fr-FR" sz="1600" dirty="0" smtClean="0"/>
              <a:t>Une méthode partielle est retirée de l’assemblage si elle n’est pas définie</a:t>
            </a:r>
          </a:p>
          <a:p>
            <a:pPr lvl="1"/>
            <a:r>
              <a:rPr lang="fr-FR" sz="1600" dirty="0" smtClean="0"/>
              <a:t>Tous les appels à une méthode partielle non définie sont également supprimés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431552" y="3806207"/>
            <a:ext cx="5479553" cy="223824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partial 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Line</a:t>
            </a:r>
          </a:p>
          <a:p>
            <a:pPr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private Color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forColor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partial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OnDrawingFinished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public virtual 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Draw()</a:t>
            </a:r>
          </a:p>
          <a:p>
            <a:pPr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eaLnBrk="1" hangingPunct="1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  …Line drawing logic…</a:t>
            </a:r>
          </a:p>
          <a:p>
            <a:pPr eaLnBrk="1" hangingPunct="1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OnDrawingFinished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gray">
          <a:xfrm>
            <a:off x="3504641" y="4947782"/>
            <a:ext cx="4699522" cy="146410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partial 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Line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partial 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OnDrawingFinished()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forColor = color.Black; // Reset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5677553" y="3904615"/>
            <a:ext cx="3139828" cy="368707"/>
          </a:xfrm>
          <a:prstGeom prst="wedgeRectCallout">
            <a:avLst>
              <a:gd name="adj1" fmla="val -81451"/>
              <a:gd name="adj2" fmla="val 13207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spcBef>
                <a:spcPct val="0"/>
              </a:spcBef>
            </a:pPr>
            <a:r>
              <a:rPr lang="fr-FR" b="1" smtClean="0">
                <a:latin typeface="Arial" charset="0"/>
              </a:rPr>
              <a:t>Déclarée dans un segment partiel</a:t>
            </a:r>
            <a:endParaRPr lang="fr-FR" b="1">
              <a:latin typeface="Arial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>
            <a:off x="7048710" y="4406099"/>
            <a:ext cx="1592827" cy="796411"/>
          </a:xfrm>
          <a:prstGeom prst="wedgeRectCallout">
            <a:avLst>
              <a:gd name="adj1" fmla="val -88518"/>
              <a:gd name="adj2" fmla="val 7596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spcBef>
                <a:spcPct val="0"/>
              </a:spcBef>
            </a:pPr>
            <a:r>
              <a:rPr lang="fr-FR" b="1" smtClean="0">
                <a:latin typeface="Arial" charset="0"/>
              </a:rPr>
              <a:t>Définie dans un autre segment partiel</a:t>
            </a:r>
            <a:endParaRPr lang="fr-FR" b="1"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704" name="Rectangle 3"/>
          <p:cNvSpPr>
            <a:spLocks noChangeArrowheads="1"/>
          </p:cNvSpPr>
          <p:nvPr/>
        </p:nvSpPr>
        <p:spPr bwMode="auto">
          <a:xfrm>
            <a:off x="279400" y="1312863"/>
            <a:ext cx="8603343" cy="512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r>
              <a:rPr lang="fr-FR" sz="1800" b="1" smtClean="0">
                <a:solidFill>
                  <a:srgbClr val="000080"/>
                </a:solidFill>
              </a:rPr>
              <a:t>Afin de pouvoir utiliser LINQ pour accéder à une base de données, les classes d’entité doivent être mappées à la table relationnelle correspondante</a:t>
            </a:r>
          </a:p>
          <a:p>
            <a:pPr marL="1144588" lvl="2" indent="-341313" eaLnBrk="1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5000"/>
              <a:buFont typeface="Arial" charset="0"/>
              <a:buChar char="—"/>
            </a:pPr>
            <a:r>
              <a:rPr lang="fr-FR" sz="1800" kern="0" smtClean="0">
                <a:solidFill>
                  <a:srgbClr val="000080"/>
                </a:solidFill>
                <a:latin typeface="+mn-lt"/>
              </a:rPr>
              <a:t>Dans la plupart des cas, le mappage est simple</a:t>
            </a:r>
          </a:p>
          <a:p>
            <a:pPr marL="1601788" lvl="3" indent="-341313" eaLnBrk="1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5000"/>
              <a:buFont typeface="Arial" charset="0"/>
              <a:buChar char="—"/>
            </a:pPr>
            <a:r>
              <a:rPr lang="fr-FR" sz="1800" kern="0" smtClean="0">
                <a:solidFill>
                  <a:srgbClr val="000080"/>
                </a:solidFill>
                <a:latin typeface="+mn-lt"/>
              </a:rPr>
              <a:t>Toutefois il arrive qu’il soit plus complexe</a:t>
            </a: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r>
              <a:rPr lang="fr-FR" sz="1800" b="1" smtClean="0">
                <a:solidFill>
                  <a:srgbClr val="000080"/>
                </a:solidFill>
              </a:rPr>
              <a:t>Le mappage du concept OO avec le modèle relationnel comprend :</a:t>
            </a: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 smtClean="0">
              <a:solidFill>
                <a:srgbClr val="000080"/>
              </a:solidFill>
            </a:endParaRP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 smtClean="0">
              <a:solidFill>
                <a:srgbClr val="000080"/>
              </a:solidFill>
            </a:endParaRP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 smtClean="0">
              <a:solidFill>
                <a:srgbClr val="000080"/>
              </a:solidFill>
            </a:endParaRP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 smtClean="0">
              <a:solidFill>
                <a:srgbClr val="000080"/>
              </a:solidFill>
            </a:endParaRP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 smtClean="0">
              <a:solidFill>
                <a:srgbClr val="000080"/>
              </a:solidFill>
            </a:endParaRP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 smtClean="0">
              <a:solidFill>
                <a:srgbClr val="000080"/>
              </a:solidFill>
            </a:endParaRPr>
          </a:p>
          <a:p>
            <a:pPr marL="230188" indent="-230188" algn="l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endParaRPr lang="fr-FR" sz="1800" b="1" smtClean="0">
              <a:solidFill>
                <a:srgbClr val="000080"/>
              </a:solidFill>
            </a:endParaRPr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801650" cy="725487"/>
          </a:xfrm>
        </p:spPr>
        <p:txBody>
          <a:bodyPr/>
          <a:lstStyle/>
          <a:p>
            <a:r>
              <a:rPr lang="fr-FR" smtClean="0"/>
              <a:t>Mappage des concepts OO aux fonctionnalités des SGBD</a:t>
            </a:r>
            <a:endParaRPr lang="fr-FR"/>
          </a:p>
        </p:txBody>
      </p:sp>
      <p:graphicFrame>
        <p:nvGraphicFramePr>
          <p:cNvPr id="924720" name="Group 48"/>
          <p:cNvGraphicFramePr>
            <a:graphicFrameLocks noGrp="1"/>
          </p:cNvGraphicFramePr>
          <p:nvPr/>
        </p:nvGraphicFramePr>
        <p:xfrm>
          <a:off x="474672" y="3231386"/>
          <a:ext cx="8333282" cy="3017520"/>
        </p:xfrm>
        <a:graphic>
          <a:graphicData uri="http://schemas.openxmlformats.org/drawingml/2006/table">
            <a:tbl>
              <a:tblPr/>
              <a:tblGrid>
                <a:gridCol w="2427313"/>
                <a:gridCol w="5905969"/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Concept 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Implémentation SGBDR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Classe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Objet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Ligne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Champ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Colonne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Identificateur d’objet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Clé (généralement un délégué)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Association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Clé étrangère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Méthode (encapsulation)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Doit être implémentée par le programme qui accède à la 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Héritage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5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Tables simples ou multiples pour classes et dérivées, utilisant la même clé. Une colonne Type de la superclasse identifie la</a:t>
                      </a:r>
                      <a:br>
                        <a:rPr kumimoji="0" lang="fr-FR" sz="15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fr-FR" sz="15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sous-classe de l’objet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4809" y="6218337"/>
            <a:ext cx="5626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SGBDR = Système de Gestion de Bases de Données Relationnelles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Événements de modification</a:t>
            </a:r>
            <a:endParaRPr lang="fr-FR" noProof="0" dirty="0"/>
          </a:p>
        </p:txBody>
      </p:sp>
      <p:sp>
        <p:nvSpPr>
          <p:cNvPr id="94925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682512"/>
          </a:xfrm>
        </p:spPr>
        <p:txBody>
          <a:bodyPr/>
          <a:lstStyle/>
          <a:p>
            <a:r>
              <a:rPr lang="fr-FR" noProof="0" dirty="0" smtClean="0"/>
              <a:t>Les classes </a:t>
            </a:r>
            <a:r>
              <a:rPr lang="fr-FR" dirty="0" smtClean="0"/>
              <a:t>générées par le Concepteur O/R  possèdent une série de méthodes partielles pouvant être utilisées pour fournir des événements de modification</a:t>
            </a:r>
            <a:endParaRPr lang="fr-FR" noProof="0" dirty="0" smtClean="0"/>
          </a:p>
          <a:p>
            <a:r>
              <a:rPr lang="fr-FR" noProof="0" dirty="0" smtClean="0"/>
              <a:t>Elles sont surtout spécifiques aux propriétés du formulaire </a:t>
            </a:r>
            <a:r>
              <a:rPr lang="fr-FR" noProof="0" dirty="0" err="1" smtClean="0">
                <a:latin typeface="Courier New" pitchFamily="49" charset="0"/>
              </a:rPr>
              <a:t>OnXXXChanged</a:t>
            </a:r>
            <a:endParaRPr lang="fr-FR" noProof="0" dirty="0" smtClean="0">
              <a:latin typeface="Courier New" pitchFamily="49" charset="0"/>
            </a:endParaRPr>
          </a:p>
          <a:p>
            <a:pPr lvl="1"/>
            <a:r>
              <a:rPr lang="fr-FR" dirty="0" smtClean="0">
                <a:latin typeface="Courier New" pitchFamily="49" charset="0"/>
              </a:rPr>
              <a:t>XXX </a:t>
            </a:r>
            <a:r>
              <a:rPr lang="fr-FR" dirty="0" smtClean="0"/>
              <a:t>étant le nom de la propriété</a:t>
            </a:r>
            <a:endParaRPr lang="fr-FR" noProof="0" dirty="0"/>
          </a:p>
        </p:txBody>
      </p:sp>
      <p:sp>
        <p:nvSpPr>
          <p:cNvPr id="949252" name="Text Box 4"/>
          <p:cNvSpPr txBox="1">
            <a:spLocks noChangeArrowheads="1"/>
          </p:cNvSpPr>
          <p:nvPr/>
        </p:nvSpPr>
        <p:spPr bwMode="gray">
          <a:xfrm>
            <a:off x="881862" y="3327089"/>
            <a:ext cx="7441325" cy="230832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fr-FR" sz="1600" b="1" smtClean="0">
                <a:latin typeface="Courier New" pitchFamily="49" charset="0"/>
              </a:rPr>
              <a:t>public partial class</a:t>
            </a:r>
            <a:r>
              <a:rPr lang="fr-FR" sz="1600" smtClean="0">
                <a:latin typeface="Courier New" pitchFamily="49" charset="0"/>
              </a:rPr>
              <a:t> Person</a:t>
            </a:r>
          </a:p>
          <a:p>
            <a:pPr algn="l"/>
            <a:r>
              <a:rPr lang="fr-FR" sz="1600" smtClean="0">
                <a:latin typeface="Courier New" pitchFamily="49" charset="0"/>
              </a:rPr>
              <a:t>{</a:t>
            </a:r>
          </a:p>
          <a:p>
            <a:pPr algn="l"/>
            <a:r>
              <a:rPr lang="fr-FR" sz="1600" b="1" smtClean="0">
                <a:latin typeface="Courier New" pitchFamily="49" charset="0"/>
              </a:rPr>
              <a:t>  partial void</a:t>
            </a:r>
            <a:r>
              <a:rPr lang="fr-FR" sz="1600" smtClean="0">
                <a:latin typeface="Courier New" pitchFamily="49" charset="0"/>
              </a:rPr>
              <a:t> OnNameLoaded()</a:t>
            </a:r>
          </a:p>
          <a:p>
            <a:pPr algn="l"/>
            <a:r>
              <a:rPr lang="fr-FR" sz="1600" smtClean="0">
                <a:latin typeface="Courier New" pitchFamily="49" charset="0"/>
              </a:rPr>
              <a:t>  {</a:t>
            </a:r>
          </a:p>
          <a:p>
            <a:pPr algn="l"/>
            <a:r>
              <a:rPr lang="fr-FR" sz="1600" smtClean="0">
                <a:latin typeface="Courier New" pitchFamily="49" charset="0"/>
              </a:rPr>
              <a:t>    </a:t>
            </a:r>
            <a:r>
              <a:rPr lang="fr-FR" sz="1600" i="1" smtClean="0">
                <a:latin typeface="Courier New" pitchFamily="49" charset="0"/>
              </a:rPr>
              <a:t>... Effectue un traitement supplémentaire relatif aux modifications du nom...</a:t>
            </a:r>
          </a:p>
          <a:p>
            <a:pPr algn="l"/>
            <a:r>
              <a:rPr lang="fr-FR" sz="1600" smtClean="0">
                <a:latin typeface="Courier New" pitchFamily="49" charset="0"/>
              </a:rPr>
              <a:t>  }</a:t>
            </a:r>
          </a:p>
          <a:p>
            <a:pPr algn="l"/>
            <a:r>
              <a:rPr lang="fr-FR" sz="1600" smtClean="0">
                <a:latin typeface="Courier New" pitchFamily="49" charset="0"/>
              </a:rPr>
              <a:t>  ...</a:t>
            </a:r>
          </a:p>
          <a:p>
            <a:pPr algn="l"/>
            <a:r>
              <a:rPr lang="fr-FR" sz="1600" smtClean="0">
                <a:latin typeface="Courier New" pitchFamily="49" charset="0"/>
              </a:rPr>
              <a:t>}</a:t>
            </a:r>
            <a:endParaRPr lang="fr-FR" sz="1600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374650" y="4091367"/>
            <a:ext cx="827087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 Architecture classique de la couche de données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1107905"/>
            <a:ext cx="8864600" cy="1225977"/>
          </a:xfrm>
        </p:spPr>
        <p:txBody>
          <a:bodyPr/>
          <a:lstStyle/>
          <a:p>
            <a:r>
              <a:rPr lang="fr-FR" dirty="0" smtClean="0"/>
              <a:t>L’accesseur de données que nous avons utilisé est idéal pour isoler la couche des données</a:t>
            </a:r>
          </a:p>
          <a:p>
            <a:pPr lvl="1"/>
            <a:r>
              <a:rPr lang="fr-FR" dirty="0" smtClean="0">
                <a:latin typeface="+mj-lt"/>
              </a:rPr>
              <a:t>Avant EF, il effectuait le plus gros du travail et créait des commandes SQL pour </a:t>
            </a:r>
            <a:r>
              <a:rPr lang="fr-FR" i="1" dirty="0" smtClean="0">
                <a:latin typeface="Century Schoolbook" pitchFamily="18" charset="0"/>
              </a:rPr>
              <a:t>à la fois </a:t>
            </a:r>
            <a:r>
              <a:rPr lang="fr-FR" dirty="0" smtClean="0">
                <a:latin typeface="+mj-lt"/>
              </a:rPr>
              <a:t>la lecture et la mise à jour </a:t>
            </a:r>
            <a:r>
              <a:rPr lang="fr-FR" i="1" dirty="0" smtClean="0">
                <a:latin typeface="+mj-lt"/>
              </a:rPr>
              <a:t>via</a:t>
            </a:r>
            <a:r>
              <a:rPr lang="fr-FR" dirty="0" smtClean="0">
                <a:latin typeface="+mj-lt"/>
              </a:rPr>
              <a:t> une « table en mémoire »</a:t>
            </a:r>
          </a:p>
        </p:txBody>
      </p:sp>
      <p:graphicFrame>
        <p:nvGraphicFramePr>
          <p:cNvPr id="728088" name="Group 24"/>
          <p:cNvGraphicFramePr>
            <a:graphicFrameLocks noGrp="1"/>
          </p:cNvGraphicFramePr>
          <p:nvPr>
            <p:ph sz="half" idx="2"/>
          </p:nvPr>
        </p:nvGraphicFramePr>
        <p:xfrm>
          <a:off x="4278313" y="2348292"/>
          <a:ext cx="817562" cy="1066800"/>
        </p:xfrm>
        <a:graphic>
          <a:graphicData uri="http://schemas.openxmlformats.org/drawingml/2006/table">
            <a:tbl>
              <a:tblPr/>
              <a:tblGrid>
                <a:gridCol w="303212"/>
                <a:gridCol w="247650"/>
                <a:gridCol w="2667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9703" name="Text Box 13"/>
          <p:cNvSpPr txBox="1">
            <a:spLocks noChangeArrowheads="1"/>
          </p:cNvSpPr>
          <p:nvPr/>
        </p:nvSpPr>
        <p:spPr bwMode="gray">
          <a:xfrm>
            <a:off x="2178050" y="2545142"/>
            <a:ext cx="11430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fr-FR" sz="1600" b="1" dirty="0" smtClean="0"/>
              <a:t>ADO.NET &amp; SQL</a:t>
            </a:r>
            <a:endParaRPr lang="fr-FR" sz="1200" dirty="0">
              <a:latin typeface="Courier New" pitchFamily="49" charset="0"/>
            </a:endParaRPr>
          </a:p>
        </p:txBody>
      </p:sp>
      <p:sp>
        <p:nvSpPr>
          <p:cNvPr id="29704" name="Text Box 14"/>
          <p:cNvSpPr txBox="1">
            <a:spLocks noChangeArrowheads="1"/>
          </p:cNvSpPr>
          <p:nvPr/>
        </p:nvSpPr>
        <p:spPr bwMode="gray">
          <a:xfrm>
            <a:off x="4675188" y="4275835"/>
            <a:ext cx="10033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fr-FR" sz="1600" b="1" dirty="0" smtClean="0"/>
              <a:t>Objet</a:t>
            </a:r>
            <a:endParaRPr lang="fr-FR" sz="1600" b="1" dirty="0"/>
          </a:p>
        </p:txBody>
      </p:sp>
      <p:sp>
        <p:nvSpPr>
          <p:cNvPr id="29705" name="Line 15"/>
          <p:cNvSpPr>
            <a:spLocks noChangeShapeType="1"/>
          </p:cNvSpPr>
          <p:nvPr/>
        </p:nvSpPr>
        <p:spPr bwMode="auto">
          <a:xfrm rot="-1200000" flipH="1" flipV="1">
            <a:off x="5726113" y="4587620"/>
            <a:ext cx="212725" cy="12842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9706" name="AutoShape 16"/>
          <p:cNvSpPr>
            <a:spLocks noChangeArrowheads="1"/>
          </p:cNvSpPr>
          <p:nvPr/>
        </p:nvSpPr>
        <p:spPr bwMode="gray">
          <a:xfrm rot="5400000">
            <a:off x="1593056" y="2649124"/>
            <a:ext cx="365125" cy="515938"/>
          </a:xfrm>
          <a:prstGeom prst="upDownArrow">
            <a:avLst>
              <a:gd name="adj1" fmla="val 50000"/>
              <a:gd name="adj2" fmla="val 2826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9713" name="AutoShape 23"/>
          <p:cNvSpPr>
            <a:spLocks noChangeArrowheads="1"/>
          </p:cNvSpPr>
          <p:nvPr/>
        </p:nvSpPr>
        <p:spPr bwMode="gray">
          <a:xfrm>
            <a:off x="283781" y="2375934"/>
            <a:ext cx="1157342" cy="1039356"/>
          </a:xfrm>
          <a:prstGeom prst="flowChartMagneticDisk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fr-FR" b="1" dirty="0" smtClean="0"/>
              <a:t>Tables</a:t>
            </a:r>
            <a:br>
              <a:rPr lang="fr-FR" b="1" dirty="0" smtClean="0"/>
            </a:br>
            <a:r>
              <a:rPr lang="fr-FR" b="1" dirty="0" err="1" smtClean="0"/>
              <a:t>BdD</a:t>
            </a:r>
            <a:endParaRPr lang="fr-FR" dirty="0"/>
          </a:p>
        </p:txBody>
      </p:sp>
      <p:sp>
        <p:nvSpPr>
          <p:cNvPr id="29740" name="AutoShape 50"/>
          <p:cNvSpPr>
            <a:spLocks noChangeArrowheads="1"/>
          </p:cNvSpPr>
          <p:nvPr/>
        </p:nvSpPr>
        <p:spPr bwMode="gray">
          <a:xfrm rot="5400000">
            <a:off x="3582194" y="2607848"/>
            <a:ext cx="365125" cy="557213"/>
          </a:xfrm>
          <a:prstGeom prst="upDownArrow">
            <a:avLst>
              <a:gd name="adj1" fmla="val 50000"/>
              <a:gd name="adj2" fmla="val 3052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9741" name="AutoShape 51"/>
          <p:cNvSpPr>
            <a:spLocks noChangeArrowheads="1"/>
          </p:cNvSpPr>
          <p:nvPr/>
        </p:nvSpPr>
        <p:spPr bwMode="gray">
          <a:xfrm rot="5400000">
            <a:off x="5310981" y="2590386"/>
            <a:ext cx="365125" cy="585788"/>
          </a:xfrm>
          <a:prstGeom prst="upDownArrow">
            <a:avLst>
              <a:gd name="adj1" fmla="val 50000"/>
              <a:gd name="adj2" fmla="val 3208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9742" name="AutoShape 52"/>
          <p:cNvSpPr>
            <a:spLocks noChangeArrowheads="1"/>
          </p:cNvSpPr>
          <p:nvPr/>
        </p:nvSpPr>
        <p:spPr bwMode="gray">
          <a:xfrm>
            <a:off x="914400" y="3499945"/>
            <a:ext cx="3332163" cy="280272"/>
          </a:xfrm>
          <a:prstGeom prst="wedgeRectCallout">
            <a:avLst>
              <a:gd name="adj1" fmla="val 56380"/>
              <a:gd name="adj2" fmla="val -9780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b="1" dirty="0" smtClean="0"/>
              <a:t>Vue tabulaire en mémoire (</a:t>
            </a:r>
            <a:r>
              <a:rPr lang="fr-FR" b="1" dirty="0" err="1" smtClean="0"/>
              <a:t>DataSet</a:t>
            </a:r>
            <a:r>
              <a:rPr lang="fr-FR" b="1" dirty="0" smtClean="0"/>
              <a:t>)</a:t>
            </a:r>
            <a:endParaRPr lang="fr-FR" b="1" dirty="0"/>
          </a:p>
        </p:txBody>
      </p:sp>
      <p:sp>
        <p:nvSpPr>
          <p:cNvPr id="29744" name="AutoShape 54"/>
          <p:cNvSpPr>
            <a:spLocks noChangeArrowheads="1"/>
          </p:cNvSpPr>
          <p:nvPr/>
        </p:nvSpPr>
        <p:spPr bwMode="gray">
          <a:xfrm rot="10800000">
            <a:off x="6245225" y="3231930"/>
            <a:ext cx="275496" cy="2443761"/>
          </a:xfrm>
          <a:prstGeom prst="upDownArrow">
            <a:avLst>
              <a:gd name="adj1" fmla="val 50000"/>
              <a:gd name="adj2" fmla="val 15618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9745" name="Text Box 55"/>
          <p:cNvSpPr txBox="1">
            <a:spLocks noChangeArrowheads="1"/>
          </p:cNvSpPr>
          <p:nvPr/>
        </p:nvSpPr>
        <p:spPr bwMode="gray">
          <a:xfrm>
            <a:off x="4419600" y="4651755"/>
            <a:ext cx="10033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fr-FR" sz="1600" b="1" smtClean="0"/>
              <a:t>Objet</a:t>
            </a:r>
            <a:endParaRPr lang="fr-FR" sz="1600" b="1"/>
          </a:p>
        </p:txBody>
      </p:sp>
      <p:sp>
        <p:nvSpPr>
          <p:cNvPr id="29746" name="Text Box 56"/>
          <p:cNvSpPr txBox="1">
            <a:spLocks noChangeArrowheads="1"/>
          </p:cNvSpPr>
          <p:nvPr/>
        </p:nvSpPr>
        <p:spPr bwMode="gray">
          <a:xfrm>
            <a:off x="4192588" y="5024817"/>
            <a:ext cx="10033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fr-FR" sz="1600" b="1" dirty="0" smtClean="0"/>
              <a:t>Objet</a:t>
            </a:r>
            <a:endParaRPr lang="fr-FR" sz="1600" b="1" dirty="0"/>
          </a:p>
        </p:txBody>
      </p:sp>
      <p:sp>
        <p:nvSpPr>
          <p:cNvPr id="29747" name="Line 57"/>
          <p:cNvSpPr>
            <a:spLocks noChangeShapeType="1"/>
          </p:cNvSpPr>
          <p:nvPr/>
        </p:nvSpPr>
        <p:spPr bwMode="auto">
          <a:xfrm rot="-1200000" flipH="1" flipV="1">
            <a:off x="5438775" y="4833682"/>
            <a:ext cx="533400" cy="1095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9748" name="Line 58"/>
          <p:cNvSpPr>
            <a:spLocks noChangeShapeType="1"/>
          </p:cNvSpPr>
          <p:nvPr/>
        </p:nvSpPr>
        <p:spPr bwMode="auto">
          <a:xfrm rot="-1200000" flipH="1" flipV="1">
            <a:off x="5192713" y="5079745"/>
            <a:ext cx="808037" cy="8683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9756" name="AutoShape 72"/>
          <p:cNvSpPr>
            <a:spLocks noChangeArrowheads="1"/>
          </p:cNvSpPr>
          <p:nvPr/>
        </p:nvSpPr>
        <p:spPr bwMode="gray">
          <a:xfrm rot="5400000">
            <a:off x="4449763" y="5104192"/>
            <a:ext cx="365125" cy="1831975"/>
          </a:xfrm>
          <a:prstGeom prst="upDownArrow">
            <a:avLst>
              <a:gd name="adj1" fmla="val 50000"/>
              <a:gd name="adj2" fmla="val 10034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9757" name="AutoShape 73"/>
          <p:cNvSpPr>
            <a:spLocks noChangeArrowheads="1"/>
          </p:cNvSpPr>
          <p:nvPr/>
        </p:nvSpPr>
        <p:spPr bwMode="gray">
          <a:xfrm rot="3542174">
            <a:off x="3701256" y="5243099"/>
            <a:ext cx="365125" cy="557212"/>
          </a:xfrm>
          <a:prstGeom prst="upDownArrow">
            <a:avLst>
              <a:gd name="adj1" fmla="val 50000"/>
              <a:gd name="adj2" fmla="val 3052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9758" name="AutoShape 74"/>
          <p:cNvSpPr>
            <a:spLocks noChangeArrowheads="1"/>
          </p:cNvSpPr>
          <p:nvPr/>
        </p:nvSpPr>
        <p:spPr bwMode="gray">
          <a:xfrm>
            <a:off x="383455" y="4491832"/>
            <a:ext cx="2454338" cy="1794051"/>
          </a:xfrm>
          <a:prstGeom prst="wedgeRectCallout">
            <a:avLst>
              <a:gd name="adj1" fmla="val 62877"/>
              <a:gd name="adj2" fmla="val 222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b="1" dirty="0" smtClean="0"/>
              <a:t>Le code client intermédiaire ne connaît rien de la base de données ou ADO.NET. Il utilise des listes génériques d’objets d’entité. Cette architecture s’appelle </a:t>
            </a:r>
            <a:r>
              <a:rPr lang="fr-FR" b="1" i="1" dirty="0" smtClean="0">
                <a:latin typeface="Century Schoolbook" pitchFamily="18" charset="0"/>
              </a:rPr>
              <a:t>Domain Object Model (DOM). </a:t>
            </a:r>
            <a:endParaRPr lang="fr-FR" b="1" i="1" dirty="0">
              <a:latin typeface="Century Schoolbook" pitchFamily="18" charset="0"/>
            </a:endParaRPr>
          </a:p>
        </p:txBody>
      </p:sp>
      <p:sp>
        <p:nvSpPr>
          <p:cNvPr id="29759" name="Text Box 75"/>
          <p:cNvSpPr txBox="1">
            <a:spLocks noChangeArrowheads="1"/>
          </p:cNvSpPr>
          <p:nvPr/>
        </p:nvSpPr>
        <p:spPr bwMode="auto">
          <a:xfrm>
            <a:off x="6385045" y="3748467"/>
            <a:ext cx="289795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smtClean="0"/>
              <a:t>Couche d’accès aux données</a:t>
            </a:r>
            <a:endParaRPr lang="fr-FR" b="1"/>
          </a:p>
        </p:txBody>
      </p:sp>
      <p:sp>
        <p:nvSpPr>
          <p:cNvPr id="29760" name="Text Box 76"/>
          <p:cNvSpPr txBox="1">
            <a:spLocks noChangeArrowheads="1"/>
          </p:cNvSpPr>
          <p:nvPr/>
        </p:nvSpPr>
        <p:spPr bwMode="auto">
          <a:xfrm>
            <a:off x="6400802" y="4110417"/>
            <a:ext cx="259353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smtClean="0"/>
              <a:t>Couche des règles métier</a:t>
            </a:r>
            <a:endParaRPr lang="fr-FR" b="1"/>
          </a:p>
        </p:txBody>
      </p:sp>
      <p:sp>
        <p:nvSpPr>
          <p:cNvPr id="29761" name="Text Box 77"/>
          <p:cNvSpPr txBox="1">
            <a:spLocks noChangeArrowheads="1"/>
          </p:cNvSpPr>
          <p:nvPr/>
        </p:nvSpPr>
        <p:spPr bwMode="auto">
          <a:xfrm>
            <a:off x="339725" y="3770692"/>
            <a:ext cx="303409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smtClean="0"/>
              <a:t>Couche d’accès aux données</a:t>
            </a:r>
            <a:endParaRPr lang="fr-FR" b="1"/>
          </a:p>
        </p:txBody>
      </p:sp>
      <p:sp>
        <p:nvSpPr>
          <p:cNvPr id="29762" name="Text Box 78"/>
          <p:cNvSpPr txBox="1">
            <a:spLocks noChangeArrowheads="1"/>
          </p:cNvSpPr>
          <p:nvPr/>
        </p:nvSpPr>
        <p:spPr bwMode="auto">
          <a:xfrm>
            <a:off x="334962" y="4104067"/>
            <a:ext cx="286543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smtClean="0"/>
              <a:t>Couche des règles métier</a:t>
            </a:r>
            <a:endParaRPr lang="fr-FR" b="1"/>
          </a:p>
        </p:txBody>
      </p:sp>
      <p:sp>
        <p:nvSpPr>
          <p:cNvPr id="29763" name="Line 79"/>
          <p:cNvSpPr>
            <a:spLocks noChangeShapeType="1"/>
          </p:cNvSpPr>
          <p:nvPr/>
        </p:nvSpPr>
        <p:spPr bwMode="auto">
          <a:xfrm flipH="1">
            <a:off x="5565775" y="3183317"/>
            <a:ext cx="688975" cy="12573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29707" name="Text Box 17"/>
          <p:cNvSpPr txBox="1">
            <a:spLocks noChangeArrowheads="1"/>
          </p:cNvSpPr>
          <p:nvPr/>
        </p:nvSpPr>
        <p:spPr bwMode="gray">
          <a:xfrm>
            <a:off x="5676899" y="5789992"/>
            <a:ext cx="1811721" cy="4095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fr-FR" sz="1600" b="1" smtClean="0"/>
              <a:t>Liste générique</a:t>
            </a:r>
            <a:endParaRPr lang="fr-FR" sz="1600" b="1"/>
          </a:p>
        </p:txBody>
      </p:sp>
      <p:sp>
        <p:nvSpPr>
          <p:cNvPr id="56" name="AutoShape 30"/>
          <p:cNvSpPr>
            <a:spLocks noChangeArrowheads="1"/>
          </p:cNvSpPr>
          <p:nvPr/>
        </p:nvSpPr>
        <p:spPr bwMode="gray">
          <a:xfrm flipV="1">
            <a:off x="6081440" y="2550910"/>
            <a:ext cx="342900" cy="376238"/>
          </a:xfrm>
          <a:prstGeom prst="foldedCorner">
            <a:avLst>
              <a:gd name="adj" fmla="val 1918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57" name="Line 31"/>
          <p:cNvSpPr>
            <a:spLocks noChangeShapeType="1"/>
          </p:cNvSpPr>
          <p:nvPr/>
        </p:nvSpPr>
        <p:spPr bwMode="gray">
          <a:xfrm>
            <a:off x="6105911" y="2664429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8" name="Line 32"/>
          <p:cNvSpPr>
            <a:spLocks noChangeShapeType="1"/>
          </p:cNvSpPr>
          <p:nvPr/>
        </p:nvSpPr>
        <p:spPr bwMode="gray">
          <a:xfrm>
            <a:off x="6105911" y="2745392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9" name="Line 33"/>
          <p:cNvSpPr>
            <a:spLocks noChangeShapeType="1"/>
          </p:cNvSpPr>
          <p:nvPr/>
        </p:nvSpPr>
        <p:spPr bwMode="gray">
          <a:xfrm>
            <a:off x="6105911" y="2827942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62" name="AutoShape 36"/>
          <p:cNvSpPr>
            <a:spLocks noChangeArrowheads="1"/>
          </p:cNvSpPr>
          <p:nvPr/>
        </p:nvSpPr>
        <p:spPr bwMode="gray">
          <a:xfrm flipV="1">
            <a:off x="6214790" y="2693787"/>
            <a:ext cx="349250" cy="379214"/>
          </a:xfrm>
          <a:prstGeom prst="foldedCorner">
            <a:avLst>
              <a:gd name="adj" fmla="val 1918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63" name="Line 37"/>
          <p:cNvSpPr>
            <a:spLocks noChangeShapeType="1"/>
          </p:cNvSpPr>
          <p:nvPr/>
        </p:nvSpPr>
        <p:spPr bwMode="gray">
          <a:xfrm>
            <a:off x="6239262" y="2797779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64" name="Line 38"/>
          <p:cNvSpPr>
            <a:spLocks noChangeShapeType="1"/>
          </p:cNvSpPr>
          <p:nvPr/>
        </p:nvSpPr>
        <p:spPr bwMode="gray">
          <a:xfrm>
            <a:off x="6239262" y="2878742"/>
            <a:ext cx="182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65" name="Line 39"/>
          <p:cNvSpPr>
            <a:spLocks noChangeShapeType="1"/>
          </p:cNvSpPr>
          <p:nvPr/>
        </p:nvSpPr>
        <p:spPr bwMode="gray">
          <a:xfrm>
            <a:off x="6239262" y="2961292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29743" name="AutoShape 53"/>
          <p:cNvSpPr>
            <a:spLocks noChangeArrowheads="1"/>
          </p:cNvSpPr>
          <p:nvPr/>
        </p:nvSpPr>
        <p:spPr bwMode="gray">
          <a:xfrm>
            <a:off x="7078997" y="2331779"/>
            <a:ext cx="1849437" cy="1420413"/>
          </a:xfrm>
          <a:prstGeom prst="wedgeRectCallout">
            <a:avLst>
              <a:gd name="adj1" fmla="val -73423"/>
              <a:gd name="adj2" fmla="val -107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b="1" dirty="0" smtClean="0"/>
              <a:t>L’accesseur de données convertit les tables en listes d’objets et les listes d’objets en table</a:t>
            </a:r>
            <a:endParaRPr lang="fr-FR" b="1" dirty="0"/>
          </a:p>
        </p:txBody>
      </p:sp>
      <p:sp>
        <p:nvSpPr>
          <p:cNvPr id="81" name="AutoShape 30"/>
          <p:cNvSpPr>
            <a:spLocks noChangeArrowheads="1"/>
          </p:cNvSpPr>
          <p:nvPr/>
        </p:nvSpPr>
        <p:spPr bwMode="gray">
          <a:xfrm flipV="1">
            <a:off x="3185840" y="5629390"/>
            <a:ext cx="342900" cy="376238"/>
          </a:xfrm>
          <a:prstGeom prst="foldedCorner">
            <a:avLst>
              <a:gd name="adj" fmla="val 1918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82" name="Line 31"/>
          <p:cNvSpPr>
            <a:spLocks noChangeShapeType="1"/>
          </p:cNvSpPr>
          <p:nvPr/>
        </p:nvSpPr>
        <p:spPr bwMode="gray">
          <a:xfrm>
            <a:off x="3210311" y="5742909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3" name="Line 32"/>
          <p:cNvSpPr>
            <a:spLocks noChangeShapeType="1"/>
          </p:cNvSpPr>
          <p:nvPr/>
        </p:nvSpPr>
        <p:spPr bwMode="gray">
          <a:xfrm>
            <a:off x="3210311" y="5823872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4" name="Line 33"/>
          <p:cNvSpPr>
            <a:spLocks noChangeShapeType="1"/>
          </p:cNvSpPr>
          <p:nvPr/>
        </p:nvSpPr>
        <p:spPr bwMode="gray">
          <a:xfrm>
            <a:off x="3210311" y="5906422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5" name="AutoShape 36"/>
          <p:cNvSpPr>
            <a:spLocks noChangeArrowheads="1"/>
          </p:cNvSpPr>
          <p:nvPr/>
        </p:nvSpPr>
        <p:spPr bwMode="gray">
          <a:xfrm flipV="1">
            <a:off x="3319190" y="5772267"/>
            <a:ext cx="349250" cy="379214"/>
          </a:xfrm>
          <a:prstGeom prst="foldedCorner">
            <a:avLst>
              <a:gd name="adj" fmla="val 1918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86" name="Line 37"/>
          <p:cNvSpPr>
            <a:spLocks noChangeShapeType="1"/>
          </p:cNvSpPr>
          <p:nvPr/>
        </p:nvSpPr>
        <p:spPr bwMode="gray">
          <a:xfrm>
            <a:off x="3343662" y="5876259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7" name="Line 38"/>
          <p:cNvSpPr>
            <a:spLocks noChangeShapeType="1"/>
          </p:cNvSpPr>
          <p:nvPr/>
        </p:nvSpPr>
        <p:spPr bwMode="gray">
          <a:xfrm>
            <a:off x="3343662" y="5957222"/>
            <a:ext cx="182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8" name="Line 39"/>
          <p:cNvSpPr>
            <a:spLocks noChangeShapeType="1"/>
          </p:cNvSpPr>
          <p:nvPr/>
        </p:nvSpPr>
        <p:spPr bwMode="gray">
          <a:xfrm>
            <a:off x="3343662" y="6039772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gray">
          <a:xfrm>
            <a:off x="374650" y="4178966"/>
            <a:ext cx="827087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Architecture de la couche de données LINQ/EF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1155203"/>
            <a:ext cx="8864600" cy="1554272"/>
          </a:xfrm>
        </p:spPr>
        <p:txBody>
          <a:bodyPr/>
          <a:lstStyle/>
          <a:p>
            <a:r>
              <a:rPr lang="fr-FR" sz="1800" dirty="0" smtClean="0"/>
              <a:t>LINQ/EF accède </a:t>
            </a:r>
            <a:r>
              <a:rPr lang="fr-FR" dirty="0" smtClean="0"/>
              <a:t>directement à la base de données sans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DataSet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/>
              <a:t>en mémoire</a:t>
            </a:r>
          </a:p>
          <a:p>
            <a:pPr lvl="1"/>
            <a:r>
              <a:rPr lang="fr-FR" sz="1800" dirty="0" smtClean="0"/>
              <a:t>Place les données directement dans les objets d’entité mappés</a:t>
            </a:r>
          </a:p>
          <a:p>
            <a:pPr lvl="1"/>
            <a:r>
              <a:rPr lang="fr-FR" dirty="0" smtClean="0"/>
              <a:t>Les modifications effectuées dans les objets d’entité en mémoire sont suivies</a:t>
            </a:r>
          </a:p>
          <a:p>
            <a:pPr lvl="1"/>
            <a:r>
              <a:rPr lang="fr-FR" dirty="0" smtClean="0"/>
              <a:t>Automatiquement réécrites lorsque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 est appelée</a:t>
            </a:r>
          </a:p>
        </p:txBody>
      </p:sp>
      <p:sp>
        <p:nvSpPr>
          <p:cNvPr id="30727" name="Text Box 13"/>
          <p:cNvSpPr txBox="1">
            <a:spLocks noChangeArrowheads="1"/>
          </p:cNvSpPr>
          <p:nvPr/>
        </p:nvSpPr>
        <p:spPr bwMode="gray">
          <a:xfrm>
            <a:off x="4675188" y="4372578"/>
            <a:ext cx="10033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fr-FR" sz="1600" b="1" smtClean="0"/>
              <a:t>Objet</a:t>
            </a:r>
            <a:endParaRPr lang="fr-FR" sz="1600" b="1"/>
          </a:p>
        </p:txBody>
      </p:sp>
      <p:sp>
        <p:nvSpPr>
          <p:cNvPr id="30729" name="AutoShape 15"/>
          <p:cNvSpPr>
            <a:spLocks noChangeArrowheads="1"/>
          </p:cNvSpPr>
          <p:nvPr/>
        </p:nvSpPr>
        <p:spPr bwMode="gray">
          <a:xfrm rot="5400000">
            <a:off x="3552032" y="844422"/>
            <a:ext cx="271462" cy="4340225"/>
          </a:xfrm>
          <a:prstGeom prst="upDownArrow">
            <a:avLst>
              <a:gd name="adj1" fmla="val 50000"/>
              <a:gd name="adj2" fmla="val 3197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738" name="AutoShape 24"/>
          <p:cNvSpPr>
            <a:spLocks noChangeArrowheads="1"/>
          </p:cNvSpPr>
          <p:nvPr/>
        </p:nvSpPr>
        <p:spPr bwMode="gray">
          <a:xfrm rot="13112387" flipH="1">
            <a:off x="5480980" y="3095798"/>
            <a:ext cx="321543" cy="1383516"/>
          </a:xfrm>
          <a:prstGeom prst="upDownArrow">
            <a:avLst>
              <a:gd name="adj1" fmla="val 50000"/>
              <a:gd name="adj2" fmla="val 5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739" name="Text Box 25"/>
          <p:cNvSpPr txBox="1">
            <a:spLocks noChangeArrowheads="1"/>
          </p:cNvSpPr>
          <p:nvPr/>
        </p:nvSpPr>
        <p:spPr bwMode="gray">
          <a:xfrm>
            <a:off x="4419600" y="4739354"/>
            <a:ext cx="10033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fr-FR" sz="1600" b="1" smtClean="0"/>
              <a:t>Objet</a:t>
            </a:r>
            <a:endParaRPr lang="fr-FR" sz="1600" b="1"/>
          </a:p>
        </p:txBody>
      </p:sp>
      <p:sp>
        <p:nvSpPr>
          <p:cNvPr id="30740" name="Text Box 26"/>
          <p:cNvSpPr txBox="1">
            <a:spLocks noChangeArrowheads="1"/>
          </p:cNvSpPr>
          <p:nvPr/>
        </p:nvSpPr>
        <p:spPr bwMode="gray">
          <a:xfrm>
            <a:off x="4192588" y="5112416"/>
            <a:ext cx="10033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fr-FR" sz="1600" b="1" smtClean="0"/>
              <a:t>Objet</a:t>
            </a:r>
            <a:endParaRPr lang="fr-FR" sz="1600" b="1"/>
          </a:p>
        </p:txBody>
      </p:sp>
      <p:sp>
        <p:nvSpPr>
          <p:cNvPr id="30750" name="AutoShape 42"/>
          <p:cNvSpPr>
            <a:spLocks noChangeArrowheads="1"/>
          </p:cNvSpPr>
          <p:nvPr/>
        </p:nvSpPr>
        <p:spPr bwMode="gray">
          <a:xfrm rot="5400000">
            <a:off x="4449763" y="5191791"/>
            <a:ext cx="365125" cy="1831975"/>
          </a:xfrm>
          <a:prstGeom prst="upDownArrow">
            <a:avLst>
              <a:gd name="adj1" fmla="val 50000"/>
              <a:gd name="adj2" fmla="val 10034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751" name="AutoShape 43"/>
          <p:cNvSpPr>
            <a:spLocks noChangeArrowheads="1"/>
          </p:cNvSpPr>
          <p:nvPr/>
        </p:nvSpPr>
        <p:spPr bwMode="gray">
          <a:xfrm rot="3542174">
            <a:off x="3701256" y="5330698"/>
            <a:ext cx="365125" cy="557212"/>
          </a:xfrm>
          <a:prstGeom prst="upDownArrow">
            <a:avLst>
              <a:gd name="adj1" fmla="val 50000"/>
              <a:gd name="adj2" fmla="val 3052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752" name="Text Box 44"/>
          <p:cNvSpPr txBox="1">
            <a:spLocks noChangeArrowheads="1"/>
          </p:cNvSpPr>
          <p:nvPr/>
        </p:nvSpPr>
        <p:spPr bwMode="gray">
          <a:xfrm>
            <a:off x="6258910" y="3836066"/>
            <a:ext cx="269300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smtClean="0"/>
              <a:t>Couche d’accès aux données</a:t>
            </a:r>
            <a:endParaRPr lang="fr-FR" b="1"/>
          </a:p>
        </p:txBody>
      </p:sp>
      <p:sp>
        <p:nvSpPr>
          <p:cNvPr id="30753" name="Text Box 45"/>
          <p:cNvSpPr txBox="1">
            <a:spLocks noChangeArrowheads="1"/>
          </p:cNvSpPr>
          <p:nvPr/>
        </p:nvSpPr>
        <p:spPr bwMode="gray">
          <a:xfrm>
            <a:off x="6274672" y="4166484"/>
            <a:ext cx="251470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smtClean="0"/>
              <a:t>Couche des règles métier</a:t>
            </a:r>
            <a:endParaRPr lang="fr-FR" b="1"/>
          </a:p>
        </p:txBody>
      </p:sp>
      <p:sp>
        <p:nvSpPr>
          <p:cNvPr id="30754" name="Text Box 46"/>
          <p:cNvSpPr txBox="1">
            <a:spLocks noChangeArrowheads="1"/>
          </p:cNvSpPr>
          <p:nvPr/>
        </p:nvSpPr>
        <p:spPr bwMode="gray">
          <a:xfrm>
            <a:off x="339724" y="3858291"/>
            <a:ext cx="267148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smtClean="0"/>
              <a:t>Couche d’accès aux données</a:t>
            </a:r>
            <a:endParaRPr lang="fr-FR" b="1"/>
          </a:p>
        </p:txBody>
      </p:sp>
      <p:sp>
        <p:nvSpPr>
          <p:cNvPr id="30755" name="Text Box 47"/>
          <p:cNvSpPr txBox="1">
            <a:spLocks noChangeArrowheads="1"/>
          </p:cNvSpPr>
          <p:nvPr/>
        </p:nvSpPr>
        <p:spPr bwMode="gray">
          <a:xfrm>
            <a:off x="334963" y="4191666"/>
            <a:ext cx="256589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smtClean="0"/>
              <a:t>Couche des règles métier</a:t>
            </a:r>
            <a:endParaRPr lang="fr-FR" b="1"/>
          </a:p>
        </p:txBody>
      </p:sp>
      <p:sp>
        <p:nvSpPr>
          <p:cNvPr id="30756" name="Line 48"/>
          <p:cNvSpPr>
            <a:spLocks noChangeShapeType="1"/>
          </p:cNvSpPr>
          <p:nvPr/>
        </p:nvSpPr>
        <p:spPr bwMode="gray">
          <a:xfrm>
            <a:off x="1289050" y="3337591"/>
            <a:ext cx="3043238" cy="190023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0757" name="Line 49"/>
          <p:cNvSpPr>
            <a:spLocks noChangeShapeType="1"/>
          </p:cNvSpPr>
          <p:nvPr/>
        </p:nvSpPr>
        <p:spPr bwMode="gray">
          <a:xfrm>
            <a:off x="1325563" y="3362991"/>
            <a:ext cx="3251200" cy="15922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0758" name="Line 50"/>
          <p:cNvSpPr>
            <a:spLocks noChangeShapeType="1"/>
          </p:cNvSpPr>
          <p:nvPr/>
        </p:nvSpPr>
        <p:spPr bwMode="gray">
          <a:xfrm>
            <a:off x="1295400" y="3334416"/>
            <a:ext cx="3509963" cy="1244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0759" name="AutoShape 51"/>
          <p:cNvSpPr>
            <a:spLocks noChangeArrowheads="1"/>
          </p:cNvSpPr>
          <p:nvPr/>
        </p:nvSpPr>
        <p:spPr bwMode="gray">
          <a:xfrm>
            <a:off x="331788" y="4791741"/>
            <a:ext cx="2957512" cy="805018"/>
          </a:xfrm>
          <a:prstGeom prst="wedgeRectCallout">
            <a:avLst>
              <a:gd name="adj1" fmla="val 81035"/>
              <a:gd name="adj2" fmla="val 1233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b="1" dirty="0" smtClean="0"/>
              <a:t>Les objets d’entités sont considérés comme faisant « partie de la base de données »</a:t>
            </a:r>
            <a:endParaRPr lang="fr-FR" b="1" dirty="0"/>
          </a:p>
        </p:txBody>
      </p:sp>
      <p:sp>
        <p:nvSpPr>
          <p:cNvPr id="52" name="Line 15"/>
          <p:cNvSpPr>
            <a:spLocks noChangeShapeType="1"/>
          </p:cNvSpPr>
          <p:nvPr/>
        </p:nvSpPr>
        <p:spPr bwMode="gray">
          <a:xfrm rot="-1200000" flipH="1" flipV="1">
            <a:off x="5726113" y="4675219"/>
            <a:ext cx="212725" cy="12842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53" name="Line 57"/>
          <p:cNvSpPr>
            <a:spLocks noChangeShapeType="1"/>
          </p:cNvSpPr>
          <p:nvPr/>
        </p:nvSpPr>
        <p:spPr bwMode="gray">
          <a:xfrm rot="-1200000" flipH="1" flipV="1">
            <a:off x="5438775" y="4921281"/>
            <a:ext cx="533400" cy="1095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54" name="Line 58"/>
          <p:cNvSpPr>
            <a:spLocks noChangeShapeType="1"/>
          </p:cNvSpPr>
          <p:nvPr/>
        </p:nvSpPr>
        <p:spPr bwMode="gray">
          <a:xfrm rot="-1200000" flipH="1" flipV="1">
            <a:off x="5192713" y="5167344"/>
            <a:ext cx="808037" cy="8683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730" name="Text Box 16"/>
          <p:cNvSpPr txBox="1">
            <a:spLocks noChangeArrowheads="1"/>
          </p:cNvSpPr>
          <p:nvPr/>
        </p:nvSpPr>
        <p:spPr bwMode="gray">
          <a:xfrm>
            <a:off x="5676899" y="5877591"/>
            <a:ext cx="1922079" cy="4095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fr-FR" sz="1600" b="1" smtClean="0"/>
              <a:t>Liste générique</a:t>
            </a:r>
            <a:endParaRPr lang="fr-FR" sz="1600" b="1"/>
          </a:p>
        </p:txBody>
      </p:sp>
      <p:sp>
        <p:nvSpPr>
          <p:cNvPr id="70" name="AutoShape 30"/>
          <p:cNvSpPr>
            <a:spLocks noChangeArrowheads="1"/>
          </p:cNvSpPr>
          <p:nvPr/>
        </p:nvSpPr>
        <p:spPr bwMode="gray">
          <a:xfrm flipV="1">
            <a:off x="6020895" y="2770304"/>
            <a:ext cx="342900" cy="376238"/>
          </a:xfrm>
          <a:prstGeom prst="foldedCorner">
            <a:avLst>
              <a:gd name="adj" fmla="val 1918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71" name="Line 31"/>
          <p:cNvSpPr>
            <a:spLocks noChangeShapeType="1"/>
          </p:cNvSpPr>
          <p:nvPr/>
        </p:nvSpPr>
        <p:spPr bwMode="gray">
          <a:xfrm>
            <a:off x="6045366" y="2883823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2" name="Line 32"/>
          <p:cNvSpPr>
            <a:spLocks noChangeShapeType="1"/>
          </p:cNvSpPr>
          <p:nvPr/>
        </p:nvSpPr>
        <p:spPr bwMode="gray">
          <a:xfrm>
            <a:off x="6045366" y="2964786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3" name="Line 33"/>
          <p:cNvSpPr>
            <a:spLocks noChangeShapeType="1"/>
          </p:cNvSpPr>
          <p:nvPr/>
        </p:nvSpPr>
        <p:spPr bwMode="gray">
          <a:xfrm>
            <a:off x="6045366" y="3047336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6" name="AutoShape 36"/>
          <p:cNvSpPr>
            <a:spLocks noChangeArrowheads="1"/>
          </p:cNvSpPr>
          <p:nvPr/>
        </p:nvSpPr>
        <p:spPr bwMode="gray">
          <a:xfrm flipV="1">
            <a:off x="6154245" y="2913181"/>
            <a:ext cx="349250" cy="379214"/>
          </a:xfrm>
          <a:prstGeom prst="foldedCorner">
            <a:avLst>
              <a:gd name="adj" fmla="val 1918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77" name="Line 37"/>
          <p:cNvSpPr>
            <a:spLocks noChangeShapeType="1"/>
          </p:cNvSpPr>
          <p:nvPr/>
        </p:nvSpPr>
        <p:spPr bwMode="gray">
          <a:xfrm>
            <a:off x="6178717" y="3017173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8" name="Line 38"/>
          <p:cNvSpPr>
            <a:spLocks noChangeShapeType="1"/>
          </p:cNvSpPr>
          <p:nvPr/>
        </p:nvSpPr>
        <p:spPr bwMode="gray">
          <a:xfrm>
            <a:off x="6178717" y="3098136"/>
            <a:ext cx="182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9" name="Line 39"/>
          <p:cNvSpPr>
            <a:spLocks noChangeShapeType="1"/>
          </p:cNvSpPr>
          <p:nvPr/>
        </p:nvSpPr>
        <p:spPr bwMode="gray">
          <a:xfrm>
            <a:off x="6178717" y="3180686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0737" name="AutoShape 23"/>
          <p:cNvSpPr>
            <a:spLocks noChangeArrowheads="1"/>
          </p:cNvSpPr>
          <p:nvPr/>
        </p:nvSpPr>
        <p:spPr bwMode="gray">
          <a:xfrm>
            <a:off x="6988174" y="2643855"/>
            <a:ext cx="1966640" cy="1171400"/>
          </a:xfrm>
          <a:prstGeom prst="wedgeRectCallout">
            <a:avLst>
              <a:gd name="adj1" fmla="val -72716"/>
              <a:gd name="adj2" fmla="val -336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b="1" dirty="0" smtClean="0"/>
              <a:t>Charge directement les objets d’entité; Il s’agit du modèle </a:t>
            </a:r>
            <a:r>
              <a:rPr lang="fr-FR" b="1" i="1" u="sng" dirty="0" err="1" smtClean="0">
                <a:latin typeface="Century Schoolbook" pitchFamily="18" charset="0"/>
              </a:rPr>
              <a:t>E</a:t>
            </a:r>
            <a:r>
              <a:rPr lang="fr-FR" b="1" i="1" dirty="0" err="1" smtClean="0">
                <a:latin typeface="Century Schoolbook" pitchFamily="18" charset="0"/>
              </a:rPr>
              <a:t>ntity</a:t>
            </a:r>
            <a:r>
              <a:rPr lang="fr-FR" b="1" i="1" dirty="0" smtClean="0">
                <a:latin typeface="Century Schoolbook" pitchFamily="18" charset="0"/>
              </a:rPr>
              <a:t> -</a:t>
            </a:r>
            <a:r>
              <a:rPr lang="fr-FR" b="1" i="1" u="sng" dirty="0" err="1" smtClean="0">
                <a:latin typeface="Century Schoolbook" pitchFamily="18" charset="0"/>
              </a:rPr>
              <a:t>R</a:t>
            </a:r>
            <a:r>
              <a:rPr lang="fr-FR" b="1" i="1" dirty="0" err="1" smtClean="0">
                <a:latin typeface="Century Schoolbook" pitchFamily="18" charset="0"/>
              </a:rPr>
              <a:t>elational</a:t>
            </a:r>
            <a:r>
              <a:rPr lang="fr-FR" b="1" i="1" dirty="0" smtClean="0">
                <a:latin typeface="Century Schoolbook" pitchFamily="18" charset="0"/>
              </a:rPr>
              <a:t> </a:t>
            </a:r>
            <a:r>
              <a:rPr lang="fr-FR" b="1" i="1" u="sng" dirty="0" smtClean="0">
                <a:latin typeface="Century Schoolbook" pitchFamily="18" charset="0"/>
              </a:rPr>
              <a:t>M</a:t>
            </a:r>
            <a:r>
              <a:rPr lang="fr-FR" b="1" i="1" dirty="0" smtClean="0">
                <a:latin typeface="Century Schoolbook" pitchFamily="18" charset="0"/>
              </a:rPr>
              <a:t>odel (ERM).</a:t>
            </a:r>
            <a:endParaRPr lang="fr-FR" b="1" i="1" dirty="0">
              <a:latin typeface="Century Schoolbook" pitchFamily="18" charset="0"/>
            </a:endParaRPr>
          </a:p>
        </p:txBody>
      </p:sp>
      <p:sp>
        <p:nvSpPr>
          <p:cNvPr id="55" name="AutoShape 30"/>
          <p:cNvSpPr>
            <a:spLocks noChangeArrowheads="1"/>
          </p:cNvSpPr>
          <p:nvPr/>
        </p:nvSpPr>
        <p:spPr bwMode="gray">
          <a:xfrm flipV="1">
            <a:off x="3109640" y="5747469"/>
            <a:ext cx="342900" cy="376238"/>
          </a:xfrm>
          <a:prstGeom prst="foldedCorner">
            <a:avLst>
              <a:gd name="adj" fmla="val 1918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82" name="Line 31"/>
          <p:cNvSpPr>
            <a:spLocks noChangeShapeType="1"/>
          </p:cNvSpPr>
          <p:nvPr/>
        </p:nvSpPr>
        <p:spPr bwMode="gray">
          <a:xfrm>
            <a:off x="3134111" y="5860988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3" name="Line 32"/>
          <p:cNvSpPr>
            <a:spLocks noChangeShapeType="1"/>
          </p:cNvSpPr>
          <p:nvPr/>
        </p:nvSpPr>
        <p:spPr bwMode="gray">
          <a:xfrm>
            <a:off x="3134111" y="5941951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4" name="Line 33"/>
          <p:cNvSpPr>
            <a:spLocks noChangeShapeType="1"/>
          </p:cNvSpPr>
          <p:nvPr/>
        </p:nvSpPr>
        <p:spPr bwMode="gray">
          <a:xfrm>
            <a:off x="3134111" y="6024501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5" name="AutoShape 36"/>
          <p:cNvSpPr>
            <a:spLocks noChangeArrowheads="1"/>
          </p:cNvSpPr>
          <p:nvPr/>
        </p:nvSpPr>
        <p:spPr bwMode="gray">
          <a:xfrm flipV="1">
            <a:off x="3242990" y="5890346"/>
            <a:ext cx="349250" cy="379214"/>
          </a:xfrm>
          <a:prstGeom prst="foldedCorner">
            <a:avLst>
              <a:gd name="adj" fmla="val 1918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86" name="Line 37"/>
          <p:cNvSpPr>
            <a:spLocks noChangeShapeType="1"/>
          </p:cNvSpPr>
          <p:nvPr/>
        </p:nvSpPr>
        <p:spPr bwMode="gray">
          <a:xfrm>
            <a:off x="3267462" y="5994338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7" name="Line 38"/>
          <p:cNvSpPr>
            <a:spLocks noChangeShapeType="1"/>
          </p:cNvSpPr>
          <p:nvPr/>
        </p:nvSpPr>
        <p:spPr bwMode="gray">
          <a:xfrm>
            <a:off x="3267462" y="6075301"/>
            <a:ext cx="182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88" name="Line 39"/>
          <p:cNvSpPr>
            <a:spLocks noChangeShapeType="1"/>
          </p:cNvSpPr>
          <p:nvPr/>
        </p:nvSpPr>
        <p:spPr bwMode="gray">
          <a:xfrm>
            <a:off x="3267462" y="6157851"/>
            <a:ext cx="295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42" name="AutoShape 23"/>
          <p:cNvSpPr>
            <a:spLocks noChangeArrowheads="1"/>
          </p:cNvSpPr>
          <p:nvPr/>
        </p:nvSpPr>
        <p:spPr bwMode="gray">
          <a:xfrm>
            <a:off x="128513" y="2720974"/>
            <a:ext cx="1157342" cy="1039356"/>
          </a:xfrm>
          <a:prstGeom prst="flowChartMagneticDisk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fr-FR" b="1" dirty="0" smtClean="0"/>
              <a:t>Tables</a:t>
            </a:r>
            <a:br>
              <a:rPr lang="fr-FR" b="1" dirty="0" smtClean="0"/>
            </a:br>
            <a:r>
              <a:rPr lang="fr-FR" b="1" dirty="0" err="1" smtClean="0"/>
              <a:t>BdD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Exemple de mise à jour de données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9400" y="1169629"/>
            <a:ext cx="8599488" cy="1554272"/>
          </a:xfrm>
        </p:spPr>
        <p:txBody>
          <a:bodyPr/>
          <a:lstStyle/>
          <a:p>
            <a:r>
              <a:rPr lang="fr-FR" smtClean="0">
                <a:cs typeface="Courier New" pitchFamily="49" charset="0"/>
              </a:rPr>
              <a:t>Cette architecture rend la mise à jour des données presque banale</a:t>
            </a:r>
          </a:p>
          <a:p>
            <a:pPr lvl="1"/>
            <a:r>
              <a:rPr lang="fr-FR" smtClean="0">
                <a:cs typeface="Courier New" pitchFamily="49" charset="0"/>
              </a:rPr>
              <a:t>Utilise normalement un objet</a:t>
            </a:r>
          </a:p>
          <a:p>
            <a:pPr lvl="2"/>
            <a:r>
              <a:rPr lang="fr-FR" smtClean="0">
                <a:cs typeface="Courier New" pitchFamily="49" charset="0"/>
              </a:rPr>
              <a:t>Si son état change, LINQ/EF le suit</a:t>
            </a:r>
          </a:p>
          <a:p>
            <a:pPr lvl="1"/>
            <a:r>
              <a:rPr lang="fr-FR" smtClean="0">
                <a:cs typeface="Courier New" pitchFamily="49" charset="0"/>
              </a:rPr>
              <a:t>Les résultats sont automatiquement réécrits lorsque les changements sont enregistrées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gray">
          <a:xfrm>
            <a:off x="362606" y="2731322"/>
            <a:ext cx="8592207" cy="329385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PetStoreEntities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PetStoreEntities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(...);</a:t>
            </a:r>
          </a:p>
          <a:p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dog 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db.Dogs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// Recherche les chiens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dog.Name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== "Dino "	// s’appelant Dino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dog;</a:t>
            </a:r>
          </a:p>
          <a:p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Dog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dino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result.FirstOrDefault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(); // Ne devrait y en avoir qu’un</a:t>
            </a:r>
          </a:p>
          <a:p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dino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                   // Avez-vous trouvé Dino ?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dino.HaveBirthday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();            // Oui– c’est son anniversaire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();               // Enregistre les modifications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gray">
          <a:xfrm>
            <a:off x="3539739" y="5798450"/>
            <a:ext cx="2451157" cy="564565"/>
          </a:xfrm>
          <a:prstGeom prst="wedgeRectCallout">
            <a:avLst>
              <a:gd name="adj1" fmla="val -63435"/>
              <a:gd name="adj2" fmla="val -111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b="1" smtClean="0"/>
              <a:t>Le statut en mémoire de Dino est modifié ici.</a:t>
            </a:r>
            <a:endParaRPr lang="fr-FR" b="1" i="1">
              <a:latin typeface="Century Schoolbook" pitchFamily="18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blackWhite">
          <a:xfrm>
            <a:off x="5210006" y="3447739"/>
            <a:ext cx="1251712" cy="749508"/>
          </a:xfrm>
          <a:prstGeom prst="wedgeRectCallout">
            <a:avLst>
              <a:gd name="adj1" fmla="val -138462"/>
              <a:gd name="adj2" fmla="val 5471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b="1" dirty="0" smtClean="0"/>
              <a:t>Obtenir Dino ou une valeur </a:t>
            </a:r>
            <a:r>
              <a:rPr lang="fr-FR" b="1" dirty="0" err="1" smtClean="0"/>
              <a:t>null</a:t>
            </a:r>
            <a:r>
              <a:rPr lang="fr-FR" b="1" dirty="0" smtClean="0"/>
              <a:t>.</a:t>
            </a:r>
            <a:endParaRPr lang="fr-FR" b="1" i="1" dirty="0">
              <a:latin typeface="Century Schoolbook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Manipulation des objets d’entités mappées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791055"/>
          </a:xfrm>
        </p:spPr>
        <p:txBody>
          <a:bodyPr/>
          <a:lstStyle/>
          <a:p>
            <a:r>
              <a:rPr lang="fr-FR" dirty="0" smtClean="0"/>
              <a:t>Les modifications faites à l’état des objets d’entité sont automatiquement suivies par </a:t>
            </a:r>
            <a:r>
              <a:rPr lang="fr-FR" dirty="0" err="1" smtClean="0"/>
              <a:t>Entity</a:t>
            </a:r>
            <a:r>
              <a:rPr lang="fr-FR" dirty="0" smtClean="0"/>
              <a:t> Framework, quelle que soit la complexité du mappage</a:t>
            </a:r>
          </a:p>
          <a:p>
            <a:pPr lvl="1"/>
            <a:r>
              <a:rPr lang="fr-FR" dirty="0" smtClean="0"/>
              <a:t>Validées (commit) lors de l’appel à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SaveChanges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>
                <a:latin typeface="+mj-lt"/>
                <a:cs typeface="Courier New" pitchFamily="49" charset="0"/>
              </a:rPr>
              <a:t> dans le</a:t>
            </a:r>
            <a:r>
              <a:rPr lang="fr-FR" dirty="0" smtClean="0"/>
              <a:t> data </a:t>
            </a:r>
            <a:r>
              <a:rPr lang="fr-FR" dirty="0" err="1" smtClean="0"/>
              <a:t>context</a:t>
            </a:r>
            <a:endParaRPr lang="fr-FR" dirty="0" smtClean="0"/>
          </a:p>
          <a:p>
            <a:r>
              <a:rPr lang="fr-FR" dirty="0" smtClean="0"/>
              <a:t>On peut annuler un changement en mettant la référence de l’objet racine à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null</a:t>
            </a:r>
            <a:endParaRPr lang="fr-FR" i="1" dirty="0" smtClean="0">
              <a:latin typeface="Century Schoolbook" pitchFamily="18" charset="0"/>
            </a:endParaRPr>
          </a:p>
          <a:p>
            <a:r>
              <a:rPr lang="fr-FR" i="1" dirty="0" smtClean="0">
                <a:latin typeface="Century Schoolbook" pitchFamily="18" charset="0"/>
              </a:rPr>
              <a:t>L’objet racine</a:t>
            </a:r>
            <a:r>
              <a:rPr lang="fr-FR" dirty="0" smtClean="0"/>
              <a:t> est l’ancre à laquelle tous les autres objets d’entité sont connectés</a:t>
            </a:r>
          </a:p>
          <a:p>
            <a:pPr lvl="1"/>
            <a:r>
              <a:rPr lang="fr-FR" dirty="0" smtClean="0"/>
              <a:t>Les autres objets référencés sont appelés </a:t>
            </a:r>
            <a:r>
              <a:rPr lang="fr-FR" i="1" dirty="0" smtClean="0">
                <a:latin typeface="Century Schoolbook" pitchFamily="18" charset="0"/>
              </a:rPr>
              <a:t>graphe objet</a:t>
            </a:r>
          </a:p>
          <a:p>
            <a:r>
              <a:rPr lang="fr-FR" dirty="0" smtClean="0">
                <a:cs typeface="Courier New" pitchFamily="49" charset="0"/>
              </a:rPr>
              <a:t>Par exemple, quand un client ouvre une session sur Frost, l’objet d’entité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fr-FR" dirty="0" smtClean="0">
                <a:cs typeface="Courier New" pitchFamily="49" charset="0"/>
              </a:rPr>
              <a:t> de la session est la racine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Tous les objets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CarOrder</a:t>
            </a:r>
            <a:r>
              <a:rPr lang="fr-FR" dirty="0" smtClean="0">
                <a:cs typeface="Courier New" pitchFamily="49" charset="0"/>
              </a:rPr>
              <a:t> de ce client sont référencés à partir de lui</a:t>
            </a:r>
          </a:p>
          <a:p>
            <a:r>
              <a:rPr lang="fr-FR" dirty="0" smtClean="0">
                <a:cs typeface="Courier New" pitchFamily="49" charset="0"/>
              </a:rPr>
              <a:t>L’objet entité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fr-FR" dirty="0" smtClean="0">
                <a:cs typeface="Courier New" pitchFamily="49" charset="0"/>
              </a:rPr>
              <a:t> est supprimé lors de la fermeture de la session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Annule automatiquement toutes les modifications qui n’ont pas été validées auparavant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Chargement d’objets d’entité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4"/>
            <a:ext cx="8864600" cy="518253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FR" dirty="0" smtClean="0"/>
              <a:t>Les objets du graphe d’objet sont associés automatiquement à d’autres objets dans le graphe d’objet</a:t>
            </a:r>
            <a:endParaRPr lang="fr-FR" i="1" dirty="0" smtClean="0">
              <a:latin typeface="Century Schoolbook" pitchFamily="18" charset="0"/>
            </a:endParaRPr>
          </a:p>
          <a:p>
            <a:r>
              <a:rPr lang="fr-FR" dirty="0" smtClean="0"/>
              <a:t>Mais le chargement est </a:t>
            </a:r>
            <a:r>
              <a:rPr lang="fr-FR" i="1" dirty="0" smtClean="0">
                <a:latin typeface="Century Schoolbook" pitchFamily="18" charset="0"/>
              </a:rPr>
              <a:t>différé (</a:t>
            </a:r>
            <a:r>
              <a:rPr lang="fr-FR" i="1" dirty="0" err="1" smtClean="0">
                <a:latin typeface="Century Schoolbook" pitchFamily="18" charset="0"/>
              </a:rPr>
              <a:t>lazy</a:t>
            </a:r>
            <a:r>
              <a:rPr lang="fr-FR" i="1" dirty="0" smtClean="0">
                <a:latin typeface="Century Schoolbook" pitchFamily="18" charset="0"/>
              </a:rPr>
              <a:t>)</a:t>
            </a:r>
            <a:endParaRPr lang="fr-FR" dirty="0" smtClean="0"/>
          </a:p>
          <a:p>
            <a:pPr lvl="1"/>
            <a:r>
              <a:rPr lang="fr-FR" dirty="0" smtClean="0"/>
              <a:t>Ils ne sont pas lus dans la base de données tant qu’ils ne sont pas référencés</a:t>
            </a:r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>
              <a:spcBef>
                <a:spcPts val="2200"/>
              </a:spcBef>
            </a:pPr>
            <a:r>
              <a:rPr lang="fr-FR" dirty="0" smtClean="0"/>
              <a:t>On peut forcer le chargement pour qu’il soit </a:t>
            </a:r>
            <a:r>
              <a:rPr lang="fr-FR" i="1" dirty="0" smtClean="0">
                <a:latin typeface="Century Schoolbook" pitchFamily="18" charset="0"/>
              </a:rPr>
              <a:t>hâtif (</a:t>
            </a:r>
            <a:r>
              <a:rPr lang="fr-FR" i="1" dirty="0" err="1" smtClean="0">
                <a:latin typeface="Century Schoolbook" pitchFamily="18" charset="0"/>
              </a:rPr>
              <a:t>eager</a:t>
            </a:r>
            <a:r>
              <a:rPr lang="fr-FR" i="1" dirty="0" smtClean="0">
                <a:latin typeface="Century Schoolbook" pitchFamily="18" charset="0"/>
              </a:rPr>
              <a:t>) </a:t>
            </a:r>
            <a:r>
              <a:rPr lang="fr-FR" dirty="0" smtClean="0"/>
              <a:t>en utilisant la méthode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(…)</a:t>
            </a:r>
            <a:endParaRPr lang="fr-FR" dirty="0" smtClean="0"/>
          </a:p>
          <a:p>
            <a:pPr lvl="1"/>
            <a:r>
              <a:rPr lang="fr-FR" dirty="0" smtClean="0"/>
              <a:t>Rarement nécessaire ou conseillé</a:t>
            </a:r>
          </a:p>
          <a:p>
            <a:pPr lvl="2"/>
            <a:r>
              <a:rPr lang="fr-FR" dirty="0" smtClean="0"/>
              <a:t>Contraire à la philosophie déclarative de LINQ/EF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691003" y="2745898"/>
            <a:ext cx="5812142" cy="17180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PetStoreEntities db = </a:t>
            </a:r>
            <a:r>
              <a:rPr lang="en-US" sz="16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PetStoreEntities();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(Person p </a:t>
            </a:r>
            <a:r>
              <a:rPr lang="en-US" sz="16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db.People)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(Dog d </a:t>
            </a:r>
            <a:r>
              <a:rPr lang="en-US" sz="16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p.Dogs)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     Show(d.Name);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5382488" y="3538760"/>
            <a:ext cx="3632116" cy="758576"/>
          </a:xfrm>
          <a:prstGeom prst="wedgeRectCallout">
            <a:avLst>
              <a:gd name="adj1" fmla="val -84129"/>
              <a:gd name="adj2" fmla="val -2217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sz="1400" dirty="0" smtClean="0">
                <a:latin typeface="+mj-lt"/>
              </a:rPr>
              <a:t>La collection associée sera chargée lors de l’itération – optimisée en une seule lecture au début de la boucle</a:t>
            </a:r>
            <a:endParaRPr lang="fr-FR" dirty="0" smtClean="0"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Question 1 : Flux des données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774571"/>
          </a:xfrm>
        </p:spPr>
        <p:txBody>
          <a:bodyPr/>
          <a:lstStyle/>
          <a:p>
            <a:r>
              <a:rPr lang="fr-FR" sz="1800" dirty="0" smtClean="0"/>
              <a:t>Combien de fois les données sont-elles lues dans le code suivant ?</a:t>
            </a:r>
            <a:endParaRPr lang="fr-FR" dirty="0" smtClean="0"/>
          </a:p>
          <a:p>
            <a:pPr>
              <a:spcBef>
                <a:spcPts val="1000"/>
              </a:spcBef>
              <a:buNone/>
            </a:pPr>
            <a:r>
              <a:rPr lang="fr-FR" b="0" dirty="0" smtClean="0"/>
              <a:t>	</a:t>
            </a:r>
            <a:r>
              <a:rPr lang="fr-FR" b="0" u="sng" dirty="0" smtClean="0"/>
              <a:t>									</a:t>
            </a:r>
            <a:endParaRPr lang="fr-FR" b="0" dirty="0" smtClean="0"/>
          </a:p>
        </p:txBody>
      </p:sp>
      <p:sp>
        <p:nvSpPr>
          <p:cNvPr id="740356" name="Rectangle 4"/>
          <p:cNvSpPr>
            <a:spLocks noChangeArrowheads="1"/>
          </p:cNvSpPr>
          <p:nvPr/>
        </p:nvSpPr>
        <p:spPr bwMode="gray">
          <a:xfrm>
            <a:off x="835220" y="2442745"/>
            <a:ext cx="7304722" cy="283526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dirty="0" smtClean="0">
                <a:solidFill>
                  <a:srgbClr val="000080"/>
                </a:solidFill>
                <a:latin typeface="Courier New" pitchFamily="49" charset="0"/>
              </a:rPr>
              <a:t>PetStoreEntities db 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= </a:t>
            </a: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new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 pitchFamily="49" charset="0"/>
              </a:rPr>
              <a:t>PetStoreEntities(</a:t>
            </a:r>
            <a:r>
              <a:rPr lang="en-US" sz="1800" i="1" dirty="0" smtClean="0">
                <a:solidFill>
                  <a:srgbClr val="000080"/>
                </a:solidFill>
                <a:latin typeface="Courier New" pitchFamily="49" charset="0"/>
              </a:rPr>
              <a:t>...</a:t>
            </a:r>
            <a:r>
              <a:rPr lang="en-US" sz="1800" dirty="0" smtClean="0">
                <a:solidFill>
                  <a:srgbClr val="000080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rgbClr val="000080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</a:rPr>
              <a:t>var</a:t>
            </a:r>
            <a:r>
              <a:rPr lang="en-US" sz="1800" dirty="0" smtClean="0">
                <a:solidFill>
                  <a:srgbClr val="000080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result = </a:t>
            </a: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from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dog </a:t>
            </a: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in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 pitchFamily="49" charset="0"/>
              </a:rPr>
              <a:t>db.Dogs</a:t>
            </a:r>
            <a:endParaRPr lang="en-US" sz="1800" dirty="0">
              <a:solidFill>
                <a:srgbClr val="000080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           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</a:rPr>
              <a:t>where</a:t>
            </a:r>
            <a:r>
              <a:rPr lang="en-US" sz="1800" dirty="0" smtClean="0">
                <a:solidFill>
                  <a:srgbClr val="000080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dog.Age </a:t>
            </a:r>
            <a:r>
              <a:rPr lang="en-US" sz="1800" dirty="0" smtClean="0">
                <a:solidFill>
                  <a:srgbClr val="000080"/>
                </a:solidFill>
                <a:latin typeface="Courier New" pitchFamily="49" charset="0"/>
              </a:rPr>
              <a:t>&lt; 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           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</a:rPr>
              <a:t>orderby</a:t>
            </a:r>
            <a:r>
              <a:rPr lang="en-US" sz="1800" dirty="0" smtClean="0">
                <a:solidFill>
                  <a:srgbClr val="000080"/>
                </a:solidFill>
                <a:latin typeface="Courier New" pitchFamily="49" charset="0"/>
              </a:rPr>
              <a:t> dog.Name</a:t>
            </a:r>
            <a:endParaRPr lang="en-US" sz="1800" b="1" dirty="0">
              <a:solidFill>
                <a:srgbClr val="000080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</a:rPr>
              <a:t>             select</a:t>
            </a:r>
            <a:r>
              <a:rPr lang="en-US" sz="1800" dirty="0" smtClean="0">
                <a:solidFill>
                  <a:srgbClr val="000080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dog</a:t>
            </a:r>
            <a:r>
              <a:rPr lang="en-US" sz="1800" dirty="0" smtClean="0">
                <a:solidFill>
                  <a:srgbClr val="00008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rgbClr val="000080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800" b="1" dirty="0">
                <a:latin typeface="Courier New" pitchFamily="49" charset="0"/>
              </a:rPr>
              <a:t>foreach</a:t>
            </a:r>
            <a:r>
              <a:rPr lang="en-US" sz="1800" dirty="0">
                <a:latin typeface="Courier New" pitchFamily="49" charset="0"/>
              </a:rPr>
              <a:t> (Dog dog </a:t>
            </a:r>
            <a:r>
              <a:rPr lang="en-US" sz="1800" b="1" dirty="0">
                <a:latin typeface="Courier New" pitchFamily="49" charset="0"/>
              </a:rPr>
              <a:t>in</a:t>
            </a:r>
            <a:r>
              <a:rPr lang="en-US" sz="1800" dirty="0">
                <a:latin typeface="Courier New" pitchFamily="49" charset="0"/>
              </a:rPr>
              <a:t> result) </a:t>
            </a:r>
            <a:r>
              <a:rPr lang="en-US" sz="1800" dirty="0" smtClean="0">
                <a:latin typeface="Courier New" pitchFamily="49" charset="0"/>
              </a:rPr>
              <a:t>Show(dog.Name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1800" b="1" dirty="0">
                <a:latin typeface="Courier New" pitchFamily="49" charset="0"/>
              </a:rPr>
              <a:t>foreach</a:t>
            </a:r>
            <a:r>
              <a:rPr lang="en-US" sz="1800" dirty="0">
                <a:latin typeface="Courier New" pitchFamily="49" charset="0"/>
              </a:rPr>
              <a:t> (Dog dog </a:t>
            </a:r>
            <a:r>
              <a:rPr lang="en-US" sz="1800" b="1" dirty="0">
                <a:latin typeface="Courier New" pitchFamily="49" charset="0"/>
              </a:rPr>
              <a:t>in</a:t>
            </a:r>
            <a:r>
              <a:rPr lang="en-US" sz="1800" dirty="0">
                <a:latin typeface="Courier New" pitchFamily="49" charset="0"/>
              </a:rPr>
              <a:t> result) </a:t>
            </a:r>
            <a:r>
              <a:rPr lang="en-US" sz="1800" dirty="0" smtClean="0">
                <a:latin typeface="Courier New" pitchFamily="49" charset="0"/>
              </a:rPr>
              <a:t>Show(dog.Age</a:t>
            </a:r>
            <a:r>
              <a:rPr lang="en-US" sz="1800" dirty="0">
                <a:latin typeface="Courier New" pitchFamily="49" charset="0"/>
              </a:rPr>
              <a:t>);</a:t>
            </a:r>
            <a:endParaRPr lang="en-US" sz="1800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gray">
          <a:xfrm>
            <a:off x="143916" y="1313817"/>
            <a:ext cx="374650" cy="269875"/>
            <a:chOff x="590" y="209"/>
            <a:chExt cx="236" cy="170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Question 2 : Flux des données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774571"/>
          </a:xfrm>
        </p:spPr>
        <p:txBody>
          <a:bodyPr/>
          <a:lstStyle/>
          <a:p>
            <a:r>
              <a:rPr lang="fr-FR" dirty="0" smtClean="0"/>
              <a:t>Combien de fois les données sont lues dans le code suivant ?</a:t>
            </a:r>
            <a:endParaRPr lang="fr-FR" sz="1800" dirty="0" smtClean="0"/>
          </a:p>
          <a:p>
            <a:pPr>
              <a:spcBef>
                <a:spcPts val="1000"/>
              </a:spcBef>
              <a:buNone/>
            </a:pPr>
            <a:r>
              <a:rPr lang="fr-FR" b="0" dirty="0" smtClean="0"/>
              <a:t>	</a:t>
            </a:r>
            <a:r>
              <a:rPr lang="fr-FR" b="0" u="sng" dirty="0" smtClean="0"/>
              <a:t>									</a:t>
            </a:r>
            <a:endParaRPr lang="fr-FR" sz="1800" b="0" dirty="0" smtClean="0"/>
          </a:p>
        </p:txBody>
      </p:sp>
      <p:sp>
        <p:nvSpPr>
          <p:cNvPr id="738314" name="Rectangle 10"/>
          <p:cNvSpPr>
            <a:spLocks noChangeArrowheads="1"/>
          </p:cNvSpPr>
          <p:nvPr/>
        </p:nvSpPr>
        <p:spPr bwMode="gray">
          <a:xfrm>
            <a:off x="1004048" y="2347363"/>
            <a:ext cx="7117976" cy="34446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dirty="0" smtClean="0">
                <a:solidFill>
                  <a:srgbClr val="000080"/>
                </a:solidFill>
                <a:latin typeface="Courier New" pitchFamily="49" charset="0"/>
              </a:rPr>
              <a:t>PetStpreEntities db =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</a:rPr>
              <a:t>new</a:t>
            </a:r>
            <a:r>
              <a:rPr lang="en-US" sz="1800" dirty="0" smtClean="0">
                <a:solidFill>
                  <a:srgbClr val="000080"/>
                </a:solidFill>
                <a:latin typeface="Courier New" pitchFamily="49" charset="0"/>
              </a:rPr>
              <a:t> PetStoreEntities(</a:t>
            </a:r>
            <a:r>
              <a:rPr lang="en-US" sz="1800" i="1" dirty="0" smtClean="0">
                <a:solidFill>
                  <a:srgbClr val="000080"/>
                </a:solidFill>
                <a:latin typeface="Courier New" pitchFamily="49" charset="0"/>
              </a:rPr>
              <a:t>...</a:t>
            </a:r>
            <a:r>
              <a:rPr lang="en-US" sz="1800" dirty="0" smtClean="0">
                <a:solidFill>
                  <a:srgbClr val="000080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sz="1800" dirty="0" smtClean="0">
              <a:solidFill>
                <a:srgbClr val="000080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</a:rPr>
              <a:t>var</a:t>
            </a:r>
            <a:r>
              <a:rPr lang="en-US" sz="1800" dirty="0" smtClean="0">
                <a:solidFill>
                  <a:srgbClr val="000080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result = </a:t>
            </a: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from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dog </a:t>
            </a: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in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latin typeface="Courier New" pitchFamily="49" charset="0"/>
              </a:rPr>
              <a:t>db.Dogs</a:t>
            </a:r>
            <a:endParaRPr lang="en-US" sz="1800" dirty="0">
              <a:solidFill>
                <a:srgbClr val="000080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           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</a:rPr>
              <a:t>where</a:t>
            </a:r>
            <a:r>
              <a:rPr lang="en-US" sz="1800" dirty="0" smtClean="0">
                <a:solidFill>
                  <a:srgbClr val="000080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dog.Age </a:t>
            </a:r>
            <a:r>
              <a:rPr lang="en-US" sz="1800" dirty="0" smtClean="0">
                <a:solidFill>
                  <a:srgbClr val="000080"/>
                </a:solidFill>
                <a:latin typeface="Courier New" pitchFamily="49" charset="0"/>
              </a:rPr>
              <a:t>&lt; 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             </a:t>
            </a: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</a:rPr>
              <a:t>orderby</a:t>
            </a:r>
            <a:r>
              <a:rPr lang="en-US" sz="1800" dirty="0" smtClean="0">
                <a:solidFill>
                  <a:srgbClr val="000080"/>
                </a:solidFill>
                <a:latin typeface="Courier New" pitchFamily="49" charset="0"/>
              </a:rPr>
              <a:t> dog.Name</a:t>
            </a:r>
            <a:endParaRPr lang="en-US" sz="1800" b="1" dirty="0">
              <a:solidFill>
                <a:srgbClr val="000080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rgbClr val="000080"/>
                </a:solidFill>
                <a:latin typeface="Courier New" pitchFamily="49" charset="0"/>
              </a:rPr>
              <a:t>             select</a:t>
            </a:r>
            <a:r>
              <a:rPr lang="en-US" sz="1800" dirty="0" smtClean="0">
                <a:solidFill>
                  <a:srgbClr val="000080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dog;</a:t>
            </a:r>
          </a:p>
          <a:p>
            <a:pPr>
              <a:lnSpc>
                <a:spcPct val="110000"/>
              </a:lnSpc>
            </a:pPr>
            <a:endParaRPr lang="en-US" sz="1800" dirty="0" smtClean="0">
              <a:solidFill>
                <a:srgbClr val="000080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800" dirty="0" smtClean="0">
                <a:solidFill>
                  <a:srgbClr val="000080"/>
                </a:solidFill>
                <a:latin typeface="Courier New" pitchFamily="49" charset="0"/>
              </a:rPr>
              <a:t>List&lt;Dog</a:t>
            </a: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&gt; dogs = result.ToList();</a:t>
            </a:r>
          </a:p>
          <a:p>
            <a:pPr>
              <a:lnSpc>
                <a:spcPct val="110000"/>
              </a:lnSpc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800" b="1" dirty="0" smtClean="0">
                <a:latin typeface="Courier New" pitchFamily="49" charset="0"/>
              </a:rPr>
              <a:t>foreach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(Dog dog </a:t>
            </a:r>
            <a:r>
              <a:rPr lang="en-US" sz="1800" b="1" dirty="0">
                <a:latin typeface="Courier New" pitchFamily="49" charset="0"/>
              </a:rPr>
              <a:t>in</a:t>
            </a:r>
            <a:r>
              <a:rPr lang="en-US" sz="1800" dirty="0">
                <a:latin typeface="Courier New" pitchFamily="49" charset="0"/>
              </a:rPr>
              <a:t> dogs) </a:t>
            </a:r>
            <a:r>
              <a:rPr lang="en-US" sz="1800" dirty="0" smtClean="0">
                <a:latin typeface="Courier New" pitchFamily="49" charset="0"/>
              </a:rPr>
              <a:t>Show(dog.Name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1800" b="1" dirty="0">
                <a:latin typeface="Courier New" pitchFamily="49" charset="0"/>
              </a:rPr>
              <a:t>foreach</a:t>
            </a:r>
            <a:r>
              <a:rPr lang="en-US" sz="1800" dirty="0">
                <a:latin typeface="Courier New" pitchFamily="49" charset="0"/>
              </a:rPr>
              <a:t> (Dog dog </a:t>
            </a:r>
            <a:r>
              <a:rPr lang="en-US" sz="1800" b="1" dirty="0">
                <a:latin typeface="Courier New" pitchFamily="49" charset="0"/>
              </a:rPr>
              <a:t>in</a:t>
            </a:r>
            <a:r>
              <a:rPr lang="en-US" sz="1800" dirty="0">
                <a:latin typeface="Courier New" pitchFamily="49" charset="0"/>
              </a:rPr>
              <a:t> dogs) </a:t>
            </a:r>
            <a:r>
              <a:rPr lang="en-US" sz="1800" dirty="0" smtClean="0">
                <a:latin typeface="Courier New" pitchFamily="49" charset="0"/>
              </a:rPr>
              <a:t>Show(dog.Age</a:t>
            </a:r>
            <a:r>
              <a:rPr lang="en-US" sz="1800" dirty="0">
                <a:latin typeface="Courier New" pitchFamily="49" charset="0"/>
              </a:rPr>
              <a:t>);</a:t>
            </a:r>
            <a:endParaRPr lang="en-US" sz="1800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gray">
          <a:xfrm>
            <a:off x="143916" y="1313817"/>
            <a:ext cx="374650" cy="269875"/>
            <a:chOff x="590" y="209"/>
            <a:chExt cx="236" cy="170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Suppression d’enregistrements d’un </a:t>
            </a:r>
            <a:r>
              <a:rPr lang="fr-FR" smtClean="0"/>
              <a:t>graphe d’objet</a:t>
            </a:r>
            <a:endParaRPr lang="fr-FR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170372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fr-FR" sz="1800" dirty="0" smtClean="0"/>
              <a:t>La suppression d’enregistrements est aussi très </a:t>
            </a:r>
            <a:r>
              <a:rPr lang="fr-FR" dirty="0" smtClean="0"/>
              <a:t>simple</a:t>
            </a:r>
            <a:endParaRPr lang="fr-FR" sz="1800" dirty="0" smtClean="0"/>
          </a:p>
          <a:p>
            <a:pPr>
              <a:lnSpc>
                <a:spcPts val="2160"/>
              </a:lnSpc>
            </a:pPr>
            <a:r>
              <a:rPr lang="fr-FR" dirty="0" smtClean="0"/>
              <a:t>Il est généralement plus facile de faire les suppressions de façon relationnelle</a:t>
            </a:r>
          </a:p>
          <a:p>
            <a:pPr lvl="1">
              <a:lnSpc>
                <a:spcPts val="2160"/>
              </a:lnSpc>
            </a:pPr>
            <a:r>
              <a:rPr lang="fr-FR" dirty="0" smtClean="0"/>
              <a:t>En supprimant une ligne dans une table</a:t>
            </a:r>
          </a:p>
          <a:p>
            <a:pPr marL="231775" indent="-342900">
              <a:lnSpc>
                <a:spcPts val="216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Obtenir une instance de l’entité à supprimer</a:t>
            </a:r>
          </a:p>
          <a:p>
            <a:pPr marL="231775" indent="-342900">
              <a:lnSpc>
                <a:spcPts val="216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Supprimer l’enregistrement de la table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db.TableName.Remove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(object…)</a:t>
            </a:r>
            <a:endParaRPr lang="fr-FR" dirty="0" smtClean="0"/>
          </a:p>
          <a:p>
            <a:pPr marL="231775" indent="-342900">
              <a:lnSpc>
                <a:spcPts val="216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Envoyer les modifications 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)</a:t>
            </a:r>
          </a:p>
          <a:p>
            <a:pPr marL="231775" indent="-342900">
              <a:lnSpc>
                <a:spcPts val="216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L’objet correspondant sera supprimé du graphe en mémoire</a:t>
            </a:r>
          </a:p>
          <a:p>
            <a:pPr marL="687387" lvl="1" indent="-342900">
              <a:lnSpc>
                <a:spcPts val="2160"/>
              </a:lnSpc>
            </a:pPr>
            <a:r>
              <a:rPr lang="fr-FR" dirty="0" smtClean="0"/>
              <a:t>L’inverse n’est pas vrai</a:t>
            </a:r>
          </a:p>
          <a:p>
            <a:pPr marL="687387" lvl="1" indent="-342900">
              <a:lnSpc>
                <a:spcPts val="2160"/>
              </a:lnSpc>
            </a:pPr>
            <a:r>
              <a:rPr lang="fr-FR" dirty="0" smtClean="0"/>
              <a:t>La suppression d’un objet du graphe objet en mémoire ne supprimera pas la ligne correspondante lors de l’appel à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SaveChanges</a:t>
            </a:r>
            <a:endParaRPr lang="fr-FR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Ajouter et supprimer des données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241913"/>
          </a:xfrm>
        </p:spPr>
        <p:txBody>
          <a:bodyPr/>
          <a:lstStyle/>
          <a:p>
            <a:pPr>
              <a:buNone/>
            </a:pPr>
            <a:r>
              <a:rPr lang="fr-FR" i="1" dirty="0" smtClean="0">
                <a:latin typeface="Century Schoolbook" pitchFamily="18" charset="0"/>
                <a:cs typeface="Courier New" pitchFamily="49" charset="0"/>
              </a:rPr>
              <a:t>Veuillez vous reporter à l’exemple de la page suivante</a:t>
            </a:r>
          </a:p>
          <a:p>
            <a:pPr>
              <a:lnSpc>
                <a:spcPts val="2160"/>
              </a:lnSpc>
            </a:pPr>
            <a:r>
              <a:rPr lang="fr-FR" dirty="0" smtClean="0"/>
              <a:t>Pour ajouter directement un objet, appeler la méthode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db.TableName.Add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endParaRPr lang="fr-FR" dirty="0" smtClean="0"/>
          </a:p>
          <a:p>
            <a:pPr>
              <a:lnSpc>
                <a:spcPts val="2160"/>
              </a:lnSpc>
            </a:pPr>
            <a:r>
              <a:rPr lang="fr-FR" dirty="0" smtClean="0"/>
              <a:t>Pour ajouter un objet associé, appeler la méthode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fr-FR" dirty="0" smtClean="0"/>
              <a:t>de la collection de l’objet d’entité parente</a:t>
            </a:r>
          </a:p>
          <a:p>
            <a:pPr lvl="1">
              <a:lnSpc>
                <a:spcPts val="2160"/>
              </a:lnSpc>
            </a:pPr>
            <a:r>
              <a:rPr lang="fr-FR" dirty="0" smtClean="0"/>
              <a:t>Ou simplement attribuer la référence s’il s’agit d’un seul élément</a:t>
            </a:r>
          </a:p>
          <a:p>
            <a:pPr lvl="1">
              <a:lnSpc>
                <a:spcPts val="2160"/>
              </a:lnSpc>
            </a:pPr>
            <a:r>
              <a:rPr lang="fr-FR" dirty="0" smtClean="0"/>
              <a:t>Ne pas s’occuper du champ de clé étrangère</a:t>
            </a:r>
          </a:p>
          <a:p>
            <a:pPr>
              <a:lnSpc>
                <a:spcPts val="2160"/>
              </a:lnSpc>
            </a:pPr>
            <a:r>
              <a:rPr lang="fr-FR" dirty="0" smtClean="0"/>
              <a:t>Pour supprimer un objet, appeler la méthode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db.TableName.Remove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ts val="2160"/>
              </a:lnSpc>
            </a:pPr>
            <a:r>
              <a:rPr lang="fr-FR" dirty="0" smtClean="0"/>
              <a:t>L’objet supprimé sera retiré de la collection d’entité du parent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Mappage d’une table à une classe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3589627"/>
            <a:ext cx="8599488" cy="1733808"/>
          </a:xfrm>
        </p:spPr>
        <p:txBody>
          <a:bodyPr/>
          <a:lstStyle/>
          <a:p>
            <a:r>
              <a:rPr lang="fr-FR" dirty="0" smtClean="0"/>
              <a:t>Généralement le nom de la table est au pluriel</a:t>
            </a:r>
          </a:p>
          <a:p>
            <a:pPr lvl="1"/>
            <a:r>
              <a:rPr lang="fr-FR" dirty="0" smtClean="0"/>
              <a:t>Il est plus pratique que les noms de la classe d’entité soient au singulier</a:t>
            </a:r>
          </a:p>
          <a:p>
            <a:r>
              <a:rPr lang="fr-FR" dirty="0" smtClean="0"/>
              <a:t>Les colonnes sont mappées aux champs</a:t>
            </a:r>
          </a:p>
          <a:p>
            <a:pPr lvl="1"/>
            <a:r>
              <a:rPr lang="fr-FR" dirty="0" smtClean="0"/>
              <a:t>Il faut parfois changer le nom d’un champ dans la classe d’entité</a:t>
            </a:r>
          </a:p>
          <a:p>
            <a:pPr lvl="2"/>
            <a:r>
              <a:rPr lang="fr-FR" dirty="0" smtClean="0"/>
              <a:t>Dans cet exemple, </a:t>
            </a:r>
            <a:r>
              <a:rPr lang="fr-FR" dirty="0" err="1" smtClean="0"/>
              <a:t>Bone</a:t>
            </a:r>
            <a:r>
              <a:rPr lang="fr-FR" dirty="0" smtClean="0"/>
              <a:t> → </a:t>
            </a:r>
            <a:r>
              <a:rPr lang="fr-FR" dirty="0" err="1" smtClean="0"/>
              <a:t>FavoriteBone</a:t>
            </a:r>
            <a:endParaRPr lang="fr-FR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6113358" y="1876770"/>
            <a:ext cx="1311847" cy="1374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6580082" y="1925983"/>
            <a:ext cx="4635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6540395" y="1902170"/>
            <a:ext cx="3751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Dog</a:t>
            </a:r>
            <a:endParaRPr lang="en-US" dirty="0"/>
          </a:p>
        </p:txBody>
      </p:sp>
      <p:sp>
        <p:nvSpPr>
          <p:cNvPr id="7" name="Line 20"/>
          <p:cNvSpPr>
            <a:spLocks noChangeShapeType="1"/>
          </p:cNvSpPr>
          <p:nvPr/>
        </p:nvSpPr>
        <p:spPr bwMode="auto">
          <a:xfrm>
            <a:off x="6105420" y="2202208"/>
            <a:ext cx="13208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>
            <a:off x="6091132" y="3024533"/>
            <a:ext cx="13208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6154632" y="2233958"/>
            <a:ext cx="633413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6175788" y="2222845"/>
            <a:ext cx="1353981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Name</a:t>
            </a:r>
          </a:p>
          <a:p>
            <a:r>
              <a:rPr lang="en-US" sz="1600" dirty="0"/>
              <a:t>Age</a:t>
            </a:r>
          </a:p>
          <a:p>
            <a:r>
              <a:rPr lang="en-US" sz="1600" dirty="0"/>
              <a:t>FavoriteBone</a:t>
            </a:r>
            <a:endParaRPr lang="en-US" dirty="0"/>
          </a:p>
        </p:txBody>
      </p:sp>
      <p:sp>
        <p:nvSpPr>
          <p:cNvPr id="11" name="Freeform 32"/>
          <p:cNvSpPr>
            <a:spLocks/>
          </p:cNvSpPr>
          <p:nvPr/>
        </p:nvSpPr>
        <p:spPr bwMode="gray">
          <a:xfrm>
            <a:off x="4843490" y="2394140"/>
            <a:ext cx="1050925" cy="381000"/>
          </a:xfrm>
          <a:custGeom>
            <a:avLst/>
            <a:gdLst>
              <a:gd name="T0" fmla="*/ 2147483647 w 1324"/>
              <a:gd name="T1" fmla="*/ 0 h 480"/>
              <a:gd name="T2" fmla="*/ 2147483647 w 1324"/>
              <a:gd name="T3" fmla="*/ 2147483647 h 480"/>
              <a:gd name="T4" fmla="*/ 0 w 1324"/>
              <a:gd name="T5" fmla="*/ 2147483647 h 480"/>
              <a:gd name="T6" fmla="*/ 0 w 1324"/>
              <a:gd name="T7" fmla="*/ 2147483647 h 480"/>
              <a:gd name="T8" fmla="*/ 2147483647 w 1324"/>
              <a:gd name="T9" fmla="*/ 2147483647 h 480"/>
              <a:gd name="T10" fmla="*/ 2147483647 w 1324"/>
              <a:gd name="T11" fmla="*/ 2147483647 h 480"/>
              <a:gd name="T12" fmla="*/ 2147483647 w 1324"/>
              <a:gd name="T13" fmla="*/ 2147483647 h 480"/>
              <a:gd name="T14" fmla="*/ 2147483647 w 1324"/>
              <a:gd name="T15" fmla="*/ 0 h 4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4"/>
              <a:gd name="T25" fmla="*/ 0 h 480"/>
              <a:gd name="T26" fmla="*/ 1324 w 1324"/>
              <a:gd name="T27" fmla="*/ 480 h 4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4" h="480">
                <a:moveTo>
                  <a:pt x="720" y="0"/>
                </a:moveTo>
                <a:lnTo>
                  <a:pt x="720" y="127"/>
                </a:lnTo>
                <a:lnTo>
                  <a:pt x="0" y="127"/>
                </a:lnTo>
                <a:lnTo>
                  <a:pt x="0" y="353"/>
                </a:lnTo>
                <a:lnTo>
                  <a:pt x="720" y="353"/>
                </a:lnTo>
                <a:lnTo>
                  <a:pt x="720" y="480"/>
                </a:lnTo>
                <a:lnTo>
                  <a:pt x="1324" y="242"/>
                </a:lnTo>
                <a:lnTo>
                  <a:pt x="72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aphicFrame>
        <p:nvGraphicFramePr>
          <p:cNvPr id="12" name="Group 109"/>
          <p:cNvGraphicFramePr>
            <a:graphicFrameLocks noGrp="1"/>
          </p:cNvGraphicFramePr>
          <p:nvPr/>
        </p:nvGraphicFramePr>
        <p:xfrm>
          <a:off x="978568" y="1718557"/>
          <a:ext cx="3689685" cy="1677670"/>
        </p:xfrm>
        <a:graphic>
          <a:graphicData uri="http://schemas.openxmlformats.org/drawingml/2006/table">
            <a:tbl>
              <a:tblPr/>
              <a:tblGrid>
                <a:gridCol w="1122948"/>
                <a:gridCol w="914400"/>
                <a:gridCol w="16523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Danko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marrow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Frisky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lamb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Spike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beef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Rover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turkey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" name="Text Box 60"/>
          <p:cNvSpPr txBox="1">
            <a:spLocks noChangeArrowheads="1"/>
          </p:cNvSpPr>
          <p:nvPr/>
        </p:nvSpPr>
        <p:spPr bwMode="auto">
          <a:xfrm>
            <a:off x="2454445" y="1307439"/>
            <a:ext cx="66236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Dogs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Exemple d’ajout et de suppression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gray">
          <a:xfrm>
            <a:off x="432740" y="1317646"/>
            <a:ext cx="8305908" cy="40325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PetStoreEntities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db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PetStoreEntities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Person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Person { Name = "Fred Flintstone",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 Address = "Bedrock" 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db.Person.Add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	// Add new person to database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dino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Dog { Name = "Dino",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FavoriteBone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Mastedon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fred.Dogs.Add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dino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	// Associate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dino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with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dino.Owner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	// Not needed. Other way done automatically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// Save in the database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db.Dogs.Remove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dino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	// Remove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dino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from database and from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//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fred's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dog collection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Db.People.Remove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// Remove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from the database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db.SaveChanges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Line 26"/>
          <p:cNvSpPr>
            <a:spLocks noChangeShapeType="1"/>
          </p:cNvSpPr>
          <p:nvPr/>
        </p:nvSpPr>
        <p:spPr bwMode="gray">
          <a:xfrm flipH="1">
            <a:off x="6831979" y="3417216"/>
            <a:ext cx="9525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latin typeface="+mj-lt"/>
                <a:ea typeface="+mj-ea"/>
                <a:cs typeface="+mj-cs"/>
              </a:rPr>
              <a:t>Mappage des relations</a:t>
            </a:r>
            <a:endParaRPr lang="fr-FR">
              <a:latin typeface="+mj-lt"/>
              <a:ea typeface="+mj-ea"/>
              <a:cs typeface="+mj-cs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dirty="0" smtClean="0"/>
              <a:t>Les relations entre les tables doivent également être mappées</a:t>
            </a:r>
          </a:p>
          <a:p>
            <a:pPr lvl="1"/>
            <a:r>
              <a:rPr lang="fr-FR" dirty="0" smtClean="0"/>
              <a:t>La multiplicité doit refléter la même compréhension de la relation</a:t>
            </a:r>
            <a:endParaRPr lang="fr-FR" dirty="0"/>
          </a:p>
        </p:txBody>
      </p:sp>
      <p:sp>
        <p:nvSpPr>
          <p:cNvPr id="910340" name="Rectangle 3"/>
          <p:cNvSpPr>
            <a:spLocks noChangeArrowheads="1"/>
          </p:cNvSpPr>
          <p:nvPr/>
        </p:nvSpPr>
        <p:spPr bwMode="gray">
          <a:xfrm>
            <a:off x="6162054" y="4868191"/>
            <a:ext cx="1376362" cy="12620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41" name="Rectangle 4"/>
          <p:cNvSpPr>
            <a:spLocks noChangeArrowheads="1"/>
          </p:cNvSpPr>
          <p:nvPr/>
        </p:nvSpPr>
        <p:spPr bwMode="gray">
          <a:xfrm>
            <a:off x="6524004" y="4920578"/>
            <a:ext cx="7366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42" name="Rectangle 5"/>
          <p:cNvSpPr>
            <a:spLocks noChangeArrowheads="1"/>
          </p:cNvSpPr>
          <p:nvPr/>
        </p:nvSpPr>
        <p:spPr bwMode="gray">
          <a:xfrm>
            <a:off x="6524004" y="4923753"/>
            <a:ext cx="69410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sz="1600" b="1" smtClean="0"/>
              <a:t>Person</a:t>
            </a:r>
            <a:endParaRPr lang="fr-FR"/>
          </a:p>
        </p:txBody>
      </p:sp>
      <p:sp>
        <p:nvSpPr>
          <p:cNvPr id="910343" name="Line 6"/>
          <p:cNvSpPr>
            <a:spLocks noChangeShapeType="1"/>
          </p:cNvSpPr>
          <p:nvPr/>
        </p:nvSpPr>
        <p:spPr bwMode="gray">
          <a:xfrm>
            <a:off x="6154116" y="5195216"/>
            <a:ext cx="13858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10344" name="Line 7"/>
          <p:cNvSpPr>
            <a:spLocks noChangeShapeType="1"/>
          </p:cNvSpPr>
          <p:nvPr/>
        </p:nvSpPr>
        <p:spPr bwMode="gray">
          <a:xfrm>
            <a:off x="6154116" y="5887366"/>
            <a:ext cx="13858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10345" name="Rectangle 8"/>
          <p:cNvSpPr>
            <a:spLocks noChangeArrowheads="1"/>
          </p:cNvSpPr>
          <p:nvPr/>
        </p:nvSpPr>
        <p:spPr bwMode="gray">
          <a:xfrm>
            <a:off x="6203329" y="5223791"/>
            <a:ext cx="63182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46" name="Rectangle 9"/>
          <p:cNvSpPr>
            <a:spLocks noChangeArrowheads="1"/>
          </p:cNvSpPr>
          <p:nvPr/>
        </p:nvSpPr>
        <p:spPr bwMode="gray">
          <a:xfrm>
            <a:off x="6266829" y="5228553"/>
            <a:ext cx="75180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sz="1600" smtClean="0"/>
              <a:t>Name</a:t>
            </a:r>
          </a:p>
          <a:p>
            <a:pPr algn="l"/>
            <a:r>
              <a:rPr lang="fr-FR" sz="1600" smtClean="0"/>
              <a:t>Address</a:t>
            </a:r>
            <a:endParaRPr lang="fr-FR"/>
          </a:p>
        </p:txBody>
      </p:sp>
      <p:sp>
        <p:nvSpPr>
          <p:cNvPr id="910347" name="Rectangle 17"/>
          <p:cNvSpPr>
            <a:spLocks noChangeArrowheads="1"/>
          </p:cNvSpPr>
          <p:nvPr/>
        </p:nvSpPr>
        <p:spPr bwMode="gray">
          <a:xfrm>
            <a:off x="6189041" y="2236116"/>
            <a:ext cx="1311275" cy="1374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48" name="Rectangle 18"/>
          <p:cNvSpPr>
            <a:spLocks noChangeArrowheads="1"/>
          </p:cNvSpPr>
          <p:nvPr/>
        </p:nvSpPr>
        <p:spPr bwMode="gray">
          <a:xfrm>
            <a:off x="6655766" y="2285328"/>
            <a:ext cx="4635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49" name="Rectangle 19"/>
          <p:cNvSpPr>
            <a:spLocks noChangeArrowheads="1"/>
          </p:cNvSpPr>
          <p:nvPr/>
        </p:nvSpPr>
        <p:spPr bwMode="gray">
          <a:xfrm>
            <a:off x="6587504" y="2290091"/>
            <a:ext cx="393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sz="1600" b="1" smtClean="0"/>
              <a:t>Dog</a:t>
            </a:r>
            <a:endParaRPr lang="fr-FR"/>
          </a:p>
        </p:txBody>
      </p:sp>
      <p:sp>
        <p:nvSpPr>
          <p:cNvPr id="910350" name="Line 20"/>
          <p:cNvSpPr>
            <a:spLocks noChangeShapeType="1"/>
          </p:cNvSpPr>
          <p:nvPr/>
        </p:nvSpPr>
        <p:spPr bwMode="gray">
          <a:xfrm>
            <a:off x="6181104" y="2561553"/>
            <a:ext cx="13208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10351" name="Line 21"/>
          <p:cNvSpPr>
            <a:spLocks noChangeShapeType="1"/>
          </p:cNvSpPr>
          <p:nvPr/>
        </p:nvSpPr>
        <p:spPr bwMode="gray">
          <a:xfrm>
            <a:off x="6166816" y="3383878"/>
            <a:ext cx="13208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10352" name="Rectangle 22"/>
          <p:cNvSpPr>
            <a:spLocks noChangeArrowheads="1"/>
          </p:cNvSpPr>
          <p:nvPr/>
        </p:nvSpPr>
        <p:spPr bwMode="gray">
          <a:xfrm>
            <a:off x="6230316" y="2593303"/>
            <a:ext cx="633413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53" name="Rectangle 23"/>
          <p:cNvSpPr>
            <a:spLocks noChangeArrowheads="1"/>
          </p:cNvSpPr>
          <p:nvPr/>
        </p:nvSpPr>
        <p:spPr bwMode="gray">
          <a:xfrm>
            <a:off x="6266829" y="2582191"/>
            <a:ext cx="12065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sz="1600" smtClean="0"/>
              <a:t>Name</a:t>
            </a:r>
          </a:p>
          <a:p>
            <a:pPr algn="l"/>
            <a:r>
              <a:rPr lang="fr-FR" sz="1600" smtClean="0"/>
              <a:t>Age</a:t>
            </a:r>
          </a:p>
          <a:p>
            <a:pPr algn="l"/>
            <a:r>
              <a:rPr lang="fr-FR" sz="1600" smtClean="0"/>
              <a:t>FavoriteBone</a:t>
            </a:r>
            <a:endParaRPr lang="fr-FR"/>
          </a:p>
        </p:txBody>
      </p:sp>
      <p:sp>
        <p:nvSpPr>
          <p:cNvPr id="910354" name="Rectangle 29"/>
          <p:cNvSpPr>
            <a:spLocks noChangeArrowheads="1"/>
          </p:cNvSpPr>
          <p:nvPr/>
        </p:nvSpPr>
        <p:spPr bwMode="gray">
          <a:xfrm>
            <a:off x="6947866" y="3498178"/>
            <a:ext cx="4000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355" name="Rectangle 30"/>
          <p:cNvSpPr>
            <a:spLocks noChangeArrowheads="1"/>
          </p:cNvSpPr>
          <p:nvPr/>
        </p:nvSpPr>
        <p:spPr bwMode="gray">
          <a:xfrm>
            <a:off x="6947866" y="3631528"/>
            <a:ext cx="79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sz="1600" smtClean="0"/>
              <a:t>*</a:t>
            </a:r>
            <a:endParaRPr lang="fr-FR"/>
          </a:p>
        </p:txBody>
      </p:sp>
      <p:sp>
        <p:nvSpPr>
          <p:cNvPr id="910356" name="Freeform 32"/>
          <p:cNvSpPr>
            <a:spLocks/>
          </p:cNvSpPr>
          <p:nvPr/>
        </p:nvSpPr>
        <p:spPr bwMode="gray">
          <a:xfrm>
            <a:off x="5004941" y="2695823"/>
            <a:ext cx="1050925" cy="381000"/>
          </a:xfrm>
          <a:custGeom>
            <a:avLst/>
            <a:gdLst>
              <a:gd name="T0" fmla="*/ 2147483647 w 1324"/>
              <a:gd name="T1" fmla="*/ 0 h 480"/>
              <a:gd name="T2" fmla="*/ 2147483647 w 1324"/>
              <a:gd name="T3" fmla="*/ 2147483647 h 480"/>
              <a:gd name="T4" fmla="*/ 0 w 1324"/>
              <a:gd name="T5" fmla="*/ 2147483647 h 480"/>
              <a:gd name="T6" fmla="*/ 0 w 1324"/>
              <a:gd name="T7" fmla="*/ 2147483647 h 480"/>
              <a:gd name="T8" fmla="*/ 2147483647 w 1324"/>
              <a:gd name="T9" fmla="*/ 2147483647 h 480"/>
              <a:gd name="T10" fmla="*/ 2147483647 w 1324"/>
              <a:gd name="T11" fmla="*/ 2147483647 h 480"/>
              <a:gd name="T12" fmla="*/ 2147483647 w 1324"/>
              <a:gd name="T13" fmla="*/ 2147483647 h 480"/>
              <a:gd name="T14" fmla="*/ 2147483647 w 1324"/>
              <a:gd name="T15" fmla="*/ 0 h 4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4"/>
              <a:gd name="T25" fmla="*/ 0 h 480"/>
              <a:gd name="T26" fmla="*/ 1324 w 1324"/>
              <a:gd name="T27" fmla="*/ 480 h 4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4" h="480">
                <a:moveTo>
                  <a:pt x="720" y="0"/>
                </a:moveTo>
                <a:lnTo>
                  <a:pt x="720" y="127"/>
                </a:lnTo>
                <a:lnTo>
                  <a:pt x="0" y="127"/>
                </a:lnTo>
                <a:lnTo>
                  <a:pt x="0" y="353"/>
                </a:lnTo>
                <a:lnTo>
                  <a:pt x="720" y="353"/>
                </a:lnTo>
                <a:lnTo>
                  <a:pt x="720" y="480"/>
                </a:lnTo>
                <a:lnTo>
                  <a:pt x="1324" y="242"/>
                </a:lnTo>
                <a:lnTo>
                  <a:pt x="72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421" name="Rectangle 30"/>
          <p:cNvSpPr>
            <a:spLocks noChangeArrowheads="1"/>
          </p:cNvSpPr>
          <p:nvPr/>
        </p:nvSpPr>
        <p:spPr bwMode="gray">
          <a:xfrm>
            <a:off x="6900241" y="4584028"/>
            <a:ext cx="339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fr-FR" sz="1600" smtClean="0"/>
              <a:t>0..1</a:t>
            </a:r>
            <a:endParaRPr lang="fr-FR"/>
          </a:p>
        </p:txBody>
      </p:sp>
      <p:sp>
        <p:nvSpPr>
          <p:cNvPr id="910424" name="Text Box 88"/>
          <p:cNvSpPr txBox="1">
            <a:spLocks noChangeArrowheads="1"/>
          </p:cNvSpPr>
          <p:nvPr/>
        </p:nvSpPr>
        <p:spPr bwMode="gray">
          <a:xfrm>
            <a:off x="4754819" y="3715499"/>
            <a:ext cx="1966823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fr-FR" i="1" smtClean="0">
                <a:latin typeface="Lucida Sans" pitchFamily="34" charset="0"/>
              </a:rPr>
              <a:t>Clé étrangère. Les nulls sont autorisés (un chien peut ne pas avoir de maître)</a:t>
            </a:r>
            <a:endParaRPr lang="fr-FR" i="1">
              <a:latin typeface="Lucida Sans" pitchFamily="34" charset="0"/>
            </a:endParaRPr>
          </a:p>
        </p:txBody>
      </p:sp>
      <p:sp>
        <p:nvSpPr>
          <p:cNvPr id="910426" name="Text Box 90"/>
          <p:cNvSpPr txBox="1">
            <a:spLocks noChangeArrowheads="1"/>
          </p:cNvSpPr>
          <p:nvPr/>
        </p:nvSpPr>
        <p:spPr bwMode="gray">
          <a:xfrm>
            <a:off x="7531732" y="3415628"/>
            <a:ext cx="1580184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fr-FR" i="1" smtClean="0">
                <a:latin typeface="Lucida Sans" pitchFamily="34" charset="0"/>
              </a:rPr>
              <a:t>Multiplicité de Zéro à plusieurs (collection)</a:t>
            </a:r>
            <a:endParaRPr lang="fr-FR" i="1">
              <a:latin typeface="Lucida Sans" pitchFamily="34" charset="0"/>
            </a:endParaRPr>
          </a:p>
        </p:txBody>
      </p:sp>
      <p:sp>
        <p:nvSpPr>
          <p:cNvPr id="910427" name="Freeform 32"/>
          <p:cNvSpPr>
            <a:spLocks/>
          </p:cNvSpPr>
          <p:nvPr/>
        </p:nvSpPr>
        <p:spPr bwMode="gray">
          <a:xfrm>
            <a:off x="4932919" y="5244680"/>
            <a:ext cx="1050925" cy="381000"/>
          </a:xfrm>
          <a:custGeom>
            <a:avLst/>
            <a:gdLst>
              <a:gd name="T0" fmla="*/ 2147483647 w 1324"/>
              <a:gd name="T1" fmla="*/ 0 h 480"/>
              <a:gd name="T2" fmla="*/ 2147483647 w 1324"/>
              <a:gd name="T3" fmla="*/ 2147483647 h 480"/>
              <a:gd name="T4" fmla="*/ 0 w 1324"/>
              <a:gd name="T5" fmla="*/ 2147483647 h 480"/>
              <a:gd name="T6" fmla="*/ 0 w 1324"/>
              <a:gd name="T7" fmla="*/ 2147483647 h 480"/>
              <a:gd name="T8" fmla="*/ 2147483647 w 1324"/>
              <a:gd name="T9" fmla="*/ 2147483647 h 480"/>
              <a:gd name="T10" fmla="*/ 2147483647 w 1324"/>
              <a:gd name="T11" fmla="*/ 2147483647 h 480"/>
              <a:gd name="T12" fmla="*/ 2147483647 w 1324"/>
              <a:gd name="T13" fmla="*/ 2147483647 h 480"/>
              <a:gd name="T14" fmla="*/ 2147483647 w 1324"/>
              <a:gd name="T15" fmla="*/ 0 h 4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4"/>
              <a:gd name="T25" fmla="*/ 0 h 480"/>
              <a:gd name="T26" fmla="*/ 1324 w 1324"/>
              <a:gd name="T27" fmla="*/ 480 h 4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4" h="480">
                <a:moveTo>
                  <a:pt x="720" y="0"/>
                </a:moveTo>
                <a:lnTo>
                  <a:pt x="720" y="127"/>
                </a:lnTo>
                <a:lnTo>
                  <a:pt x="0" y="127"/>
                </a:lnTo>
                <a:lnTo>
                  <a:pt x="0" y="353"/>
                </a:lnTo>
                <a:lnTo>
                  <a:pt x="720" y="353"/>
                </a:lnTo>
                <a:lnTo>
                  <a:pt x="720" y="480"/>
                </a:lnTo>
                <a:lnTo>
                  <a:pt x="1324" y="242"/>
                </a:lnTo>
                <a:lnTo>
                  <a:pt x="72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fr-FR"/>
          </a:p>
        </p:txBody>
      </p:sp>
      <p:sp>
        <p:nvSpPr>
          <p:cNvPr id="910428" name="Line 123"/>
          <p:cNvSpPr>
            <a:spLocks noChangeShapeType="1"/>
          </p:cNvSpPr>
          <p:nvPr/>
        </p:nvSpPr>
        <p:spPr bwMode="gray">
          <a:xfrm flipH="1" flipV="1">
            <a:off x="7130429" y="3736303"/>
            <a:ext cx="420687" cy="39688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910429" name="Text Box 93"/>
          <p:cNvSpPr txBox="1">
            <a:spLocks noChangeArrowheads="1"/>
          </p:cNvSpPr>
          <p:nvPr/>
        </p:nvSpPr>
        <p:spPr bwMode="gray">
          <a:xfrm>
            <a:off x="7554290" y="4241128"/>
            <a:ext cx="1589709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i="1" smtClean="0">
                <a:latin typeface="Lucida Sans" pitchFamily="34" charset="0"/>
              </a:rPr>
              <a:t>Zéro ou multiplicité de un (optionnel)</a:t>
            </a:r>
            <a:endParaRPr lang="fr-FR" i="1">
              <a:latin typeface="Lucida Sans" pitchFamily="34" charset="0"/>
            </a:endParaRPr>
          </a:p>
        </p:txBody>
      </p:sp>
      <p:sp>
        <p:nvSpPr>
          <p:cNvPr id="910430" name="Line 123"/>
          <p:cNvSpPr>
            <a:spLocks noChangeShapeType="1"/>
          </p:cNvSpPr>
          <p:nvPr/>
        </p:nvSpPr>
        <p:spPr bwMode="gray">
          <a:xfrm flipH="1">
            <a:off x="7306641" y="4668166"/>
            <a:ext cx="261938" cy="3968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FR"/>
          </a:p>
        </p:txBody>
      </p:sp>
      <p:graphicFrame>
        <p:nvGraphicFramePr>
          <p:cNvPr id="36" name="Group 87"/>
          <p:cNvGraphicFramePr>
            <a:graphicFrameLocks noGrp="1"/>
          </p:cNvGraphicFramePr>
          <p:nvPr/>
        </p:nvGraphicFramePr>
        <p:xfrm>
          <a:off x="852421" y="2183895"/>
          <a:ext cx="3686175" cy="1676400"/>
        </p:xfrm>
        <a:graphic>
          <a:graphicData uri="http://schemas.openxmlformats.org/drawingml/2006/table">
            <a:tbl>
              <a:tblPr/>
              <a:tblGrid>
                <a:gridCol w="617538"/>
                <a:gridCol w="979487"/>
                <a:gridCol w="1228725"/>
                <a:gridCol w="8604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Owner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Danko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marrow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Frisky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lamb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Spike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beef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Rover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turkey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7" name="Text Box 60"/>
          <p:cNvSpPr txBox="1">
            <a:spLocks noChangeArrowheads="1"/>
          </p:cNvSpPr>
          <p:nvPr/>
        </p:nvSpPr>
        <p:spPr bwMode="gray">
          <a:xfrm>
            <a:off x="207896" y="2134683"/>
            <a:ext cx="657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1600" smtClean="0"/>
              <a:t>Dogs</a:t>
            </a:r>
            <a:endParaRPr lang="fr-FR" sz="1600"/>
          </a:p>
        </p:txBody>
      </p:sp>
      <p:graphicFrame>
        <p:nvGraphicFramePr>
          <p:cNvPr id="38" name="Group 86"/>
          <p:cNvGraphicFramePr>
            <a:graphicFrameLocks noGrp="1"/>
          </p:cNvGraphicFramePr>
          <p:nvPr/>
        </p:nvGraphicFramePr>
        <p:xfrm>
          <a:off x="996800" y="4518106"/>
          <a:ext cx="3727450" cy="1676400"/>
        </p:xfrm>
        <a:graphic>
          <a:graphicData uri="http://schemas.openxmlformats.org/drawingml/2006/table">
            <a:tbl>
              <a:tblPr/>
              <a:tblGrid>
                <a:gridCol w="631825"/>
                <a:gridCol w="1368425"/>
                <a:gridCol w="1727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Debs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New Bern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Gnarls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London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Kathleen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Vancouver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Pere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Stockholm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9" name="Text Box 101"/>
          <p:cNvSpPr txBox="1">
            <a:spLocks noChangeArrowheads="1"/>
          </p:cNvSpPr>
          <p:nvPr/>
        </p:nvSpPr>
        <p:spPr bwMode="gray">
          <a:xfrm>
            <a:off x="135708" y="4617366"/>
            <a:ext cx="8143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1600" smtClean="0"/>
              <a:t>People</a:t>
            </a:r>
            <a:endParaRPr lang="fr-FR" sz="1600"/>
          </a:p>
        </p:txBody>
      </p:sp>
      <p:sp>
        <p:nvSpPr>
          <p:cNvPr id="910391" name="Line 62"/>
          <p:cNvSpPr>
            <a:spLocks noChangeShapeType="1"/>
          </p:cNvSpPr>
          <p:nvPr/>
        </p:nvSpPr>
        <p:spPr bwMode="gray">
          <a:xfrm flipH="1" flipV="1">
            <a:off x="4458610" y="3752595"/>
            <a:ext cx="272531" cy="27174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Mappage des objets aux lignes</a:t>
            </a:r>
            <a:endParaRPr lang="fr-FR" noProof="0" dirty="0"/>
          </a:p>
        </p:txBody>
      </p:sp>
      <p:sp>
        <p:nvSpPr>
          <p:cNvPr id="763988" name="Rectangle 84"/>
          <p:cNvSpPr>
            <a:spLocks noGrp="1" noChangeArrowheads="1"/>
          </p:cNvSpPr>
          <p:nvPr>
            <p:ph idx="1"/>
          </p:nvPr>
        </p:nvSpPr>
        <p:spPr>
          <a:xfrm>
            <a:off x="279400" y="1123671"/>
            <a:ext cx="8599488" cy="1392689"/>
          </a:xfrm>
          <a:noFill/>
          <a:ln/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dirty="0" smtClean="0"/>
              <a:t>Lorsque celles-ci deviennent des classes d’entité, il faut non seulement mapper les colonnes aux champs mais aussi les clés étrangères à des références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dirty="0" smtClean="0"/>
              <a:t>La conception tabulaire implique-t-elle la multiplicité OO ? </a:t>
            </a:r>
            <a:endParaRPr lang="fr-FR" dirty="0"/>
          </a:p>
        </p:txBody>
      </p:sp>
      <p:sp>
        <p:nvSpPr>
          <p:cNvPr id="763907" name="Freeform 3"/>
          <p:cNvSpPr>
            <a:spLocks/>
          </p:cNvSpPr>
          <p:nvPr/>
        </p:nvSpPr>
        <p:spPr bwMode="gray">
          <a:xfrm>
            <a:off x="5151438" y="4076700"/>
            <a:ext cx="1047750" cy="381000"/>
          </a:xfrm>
          <a:custGeom>
            <a:avLst/>
            <a:gdLst/>
            <a:ahLst/>
            <a:cxnLst>
              <a:cxn ang="0">
                <a:pos x="721" y="0"/>
              </a:cxn>
              <a:cxn ang="0">
                <a:pos x="721" y="126"/>
              </a:cxn>
              <a:cxn ang="0">
                <a:pos x="0" y="126"/>
              </a:cxn>
              <a:cxn ang="0">
                <a:pos x="0" y="351"/>
              </a:cxn>
              <a:cxn ang="0">
                <a:pos x="721" y="351"/>
              </a:cxn>
              <a:cxn ang="0">
                <a:pos x="721" y="479"/>
              </a:cxn>
              <a:cxn ang="0">
                <a:pos x="1320" y="241"/>
              </a:cxn>
              <a:cxn ang="0">
                <a:pos x="721" y="0"/>
              </a:cxn>
            </a:cxnLst>
            <a:rect l="0" t="0" r="r" b="b"/>
            <a:pathLst>
              <a:path w="1320" h="479">
                <a:moveTo>
                  <a:pt x="721" y="0"/>
                </a:moveTo>
                <a:lnTo>
                  <a:pt x="721" y="126"/>
                </a:lnTo>
                <a:lnTo>
                  <a:pt x="0" y="126"/>
                </a:lnTo>
                <a:lnTo>
                  <a:pt x="0" y="351"/>
                </a:lnTo>
                <a:lnTo>
                  <a:pt x="721" y="351"/>
                </a:lnTo>
                <a:lnTo>
                  <a:pt x="721" y="479"/>
                </a:lnTo>
                <a:lnTo>
                  <a:pt x="1320" y="241"/>
                </a:lnTo>
                <a:lnTo>
                  <a:pt x="721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763911" name="Rectangle 7"/>
          <p:cNvSpPr>
            <a:spLocks noChangeArrowheads="1"/>
          </p:cNvSpPr>
          <p:nvPr/>
        </p:nvSpPr>
        <p:spPr bwMode="gray">
          <a:xfrm>
            <a:off x="6724650" y="3473450"/>
            <a:ext cx="1433513" cy="441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12" name="Rectangle 8"/>
          <p:cNvSpPr>
            <a:spLocks noChangeArrowheads="1"/>
          </p:cNvSpPr>
          <p:nvPr/>
        </p:nvSpPr>
        <p:spPr bwMode="gray">
          <a:xfrm>
            <a:off x="6896100" y="3544888"/>
            <a:ext cx="12398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13" name="Rectangle 9"/>
          <p:cNvSpPr>
            <a:spLocks noChangeArrowheads="1"/>
          </p:cNvSpPr>
          <p:nvPr/>
        </p:nvSpPr>
        <p:spPr bwMode="gray">
          <a:xfrm>
            <a:off x="6896100" y="3544888"/>
            <a:ext cx="1054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u="sng" dirty="0"/>
              <a:t>Fido : Dog</a:t>
            </a:r>
            <a:endParaRPr lang="en-US" u="sng" dirty="0"/>
          </a:p>
        </p:txBody>
      </p:sp>
      <p:sp>
        <p:nvSpPr>
          <p:cNvPr id="763914" name="Rectangle 10"/>
          <p:cNvSpPr>
            <a:spLocks noChangeArrowheads="1"/>
          </p:cNvSpPr>
          <p:nvPr/>
        </p:nvSpPr>
        <p:spPr bwMode="gray">
          <a:xfrm>
            <a:off x="6080125" y="2827338"/>
            <a:ext cx="1584325" cy="441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15" name="Rectangle 11"/>
          <p:cNvSpPr>
            <a:spLocks noChangeArrowheads="1"/>
          </p:cNvSpPr>
          <p:nvPr/>
        </p:nvSpPr>
        <p:spPr bwMode="gray">
          <a:xfrm>
            <a:off x="6249988" y="2898775"/>
            <a:ext cx="138271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16" name="Rectangle 12"/>
          <p:cNvSpPr>
            <a:spLocks noChangeArrowheads="1"/>
          </p:cNvSpPr>
          <p:nvPr/>
        </p:nvSpPr>
        <p:spPr bwMode="gray">
          <a:xfrm>
            <a:off x="6249988" y="2898775"/>
            <a:ext cx="121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u="sng" dirty="0"/>
              <a:t>Rover : Dog</a:t>
            </a:r>
            <a:endParaRPr lang="en-US" u="sng" dirty="0"/>
          </a:p>
        </p:txBody>
      </p:sp>
      <p:graphicFrame>
        <p:nvGraphicFramePr>
          <p:cNvPr id="763991" name="Group 87"/>
          <p:cNvGraphicFramePr>
            <a:graphicFrameLocks noGrp="1"/>
          </p:cNvGraphicFramePr>
          <p:nvPr/>
        </p:nvGraphicFramePr>
        <p:xfrm>
          <a:off x="482600" y="2705100"/>
          <a:ext cx="3908425" cy="1219200"/>
        </p:xfrm>
        <a:graphic>
          <a:graphicData uri="http://schemas.openxmlformats.org/drawingml/2006/table">
            <a:tbl>
              <a:tblPr/>
              <a:tblGrid>
                <a:gridCol w="1393825"/>
                <a:gridCol w="1704975"/>
                <a:gridCol w="809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Favorite Bone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Owner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Rover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Lamb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Fido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Beef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Butch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Human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63941" name="Text Box 37"/>
          <p:cNvSpPr txBox="1">
            <a:spLocks noChangeArrowheads="1"/>
          </p:cNvSpPr>
          <p:nvPr/>
        </p:nvSpPr>
        <p:spPr bwMode="gray">
          <a:xfrm>
            <a:off x="454025" y="2403475"/>
            <a:ext cx="5984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/>
              <a:t>Dogs</a:t>
            </a:r>
          </a:p>
        </p:txBody>
      </p:sp>
      <p:graphicFrame>
        <p:nvGraphicFramePr>
          <p:cNvPr id="763989" name="Group 85"/>
          <p:cNvGraphicFramePr>
            <a:graphicFrameLocks noGrp="1"/>
          </p:cNvGraphicFramePr>
          <p:nvPr/>
        </p:nvGraphicFramePr>
        <p:xfrm>
          <a:off x="495300" y="4533900"/>
          <a:ext cx="3729038" cy="1828800"/>
        </p:xfrm>
        <a:graphic>
          <a:graphicData uri="http://schemas.openxmlformats.org/drawingml/2006/table">
            <a:tbl>
              <a:tblPr/>
              <a:tblGrid>
                <a:gridCol w="1339850"/>
                <a:gridCol w="568325"/>
                <a:gridCol w="1300163"/>
                <a:gridCol w="5207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John Ballam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Portsmouth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Joe Cool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Los Angeles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Joe Blow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New 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Eddie Valliant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Toontown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Fred Bloggs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London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63986" name="Text Box 82"/>
          <p:cNvSpPr txBox="1">
            <a:spLocks noChangeArrowheads="1"/>
          </p:cNvSpPr>
          <p:nvPr/>
        </p:nvSpPr>
        <p:spPr bwMode="gray">
          <a:xfrm>
            <a:off x="492125" y="4227513"/>
            <a:ext cx="736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/>
              <a:t>People</a:t>
            </a:r>
          </a:p>
        </p:txBody>
      </p:sp>
      <p:sp>
        <p:nvSpPr>
          <p:cNvPr id="763992" name="Line 88"/>
          <p:cNvSpPr>
            <a:spLocks noChangeShapeType="1"/>
          </p:cNvSpPr>
          <p:nvPr/>
        </p:nvSpPr>
        <p:spPr bwMode="gray">
          <a:xfrm flipV="1">
            <a:off x="6507163" y="3303588"/>
            <a:ext cx="4762" cy="233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med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63993" name="Line 89"/>
          <p:cNvSpPr>
            <a:spLocks noChangeShapeType="1"/>
          </p:cNvSpPr>
          <p:nvPr/>
        </p:nvSpPr>
        <p:spPr bwMode="gray">
          <a:xfrm flipV="1">
            <a:off x="7440613" y="3927475"/>
            <a:ext cx="1587" cy="172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med"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63908" name="Rectangle 4"/>
          <p:cNvSpPr>
            <a:spLocks noChangeArrowheads="1"/>
          </p:cNvSpPr>
          <p:nvPr/>
        </p:nvSpPr>
        <p:spPr bwMode="gray">
          <a:xfrm>
            <a:off x="6173788" y="5629275"/>
            <a:ext cx="1833562" cy="441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09" name="Rectangle 5"/>
          <p:cNvSpPr>
            <a:spLocks noChangeArrowheads="1"/>
          </p:cNvSpPr>
          <p:nvPr/>
        </p:nvSpPr>
        <p:spPr bwMode="gray">
          <a:xfrm>
            <a:off x="6369050" y="5699125"/>
            <a:ext cx="16017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10" name="Rectangle 6"/>
          <p:cNvSpPr>
            <a:spLocks noChangeArrowheads="1"/>
          </p:cNvSpPr>
          <p:nvPr/>
        </p:nvSpPr>
        <p:spPr bwMode="gray">
          <a:xfrm>
            <a:off x="6369050" y="5699125"/>
            <a:ext cx="1409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u="sng" dirty="0"/>
              <a:t>John : Person</a:t>
            </a:r>
            <a:endParaRPr lang="en-US" u="sng" dirty="0"/>
          </a:p>
        </p:txBody>
      </p:sp>
      <p:sp>
        <p:nvSpPr>
          <p:cNvPr id="763998" name="Oval 94"/>
          <p:cNvSpPr>
            <a:spLocks noChangeArrowheads="1"/>
          </p:cNvSpPr>
          <p:nvPr/>
        </p:nvSpPr>
        <p:spPr bwMode="gray">
          <a:xfrm>
            <a:off x="3005138" y="3332163"/>
            <a:ext cx="1535112" cy="295275"/>
          </a:xfrm>
          <a:prstGeom prst="ellips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3999" name="Oval 95"/>
          <p:cNvSpPr>
            <a:spLocks noChangeArrowheads="1"/>
          </p:cNvSpPr>
          <p:nvPr/>
        </p:nvSpPr>
        <p:spPr bwMode="gray">
          <a:xfrm>
            <a:off x="3113088" y="4829175"/>
            <a:ext cx="1535112" cy="327025"/>
          </a:xfrm>
          <a:prstGeom prst="ellips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4000" name="Freeform 96"/>
          <p:cNvSpPr>
            <a:spLocks/>
          </p:cNvSpPr>
          <p:nvPr/>
        </p:nvSpPr>
        <p:spPr bwMode="gray">
          <a:xfrm>
            <a:off x="4183063" y="3321050"/>
            <a:ext cx="828675" cy="1074738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81" y="70"/>
              </a:cxn>
              <a:cxn ang="0">
                <a:pos x="67" y="68"/>
              </a:cxn>
              <a:cxn ang="0">
                <a:pos x="144" y="87"/>
              </a:cxn>
              <a:cxn ang="0">
                <a:pos x="219" y="121"/>
              </a:cxn>
              <a:cxn ang="0">
                <a:pos x="269" y="114"/>
              </a:cxn>
              <a:cxn ang="0">
                <a:pos x="280" y="160"/>
              </a:cxn>
              <a:cxn ang="0">
                <a:pos x="349" y="217"/>
              </a:cxn>
              <a:cxn ang="0">
                <a:pos x="413" y="285"/>
              </a:cxn>
              <a:cxn ang="0">
                <a:pos x="474" y="363"/>
              </a:cxn>
              <a:cxn ang="0">
                <a:pos x="466" y="354"/>
              </a:cxn>
              <a:cxn ang="0">
                <a:pos x="522" y="440"/>
              </a:cxn>
              <a:cxn ang="0">
                <a:pos x="572" y="536"/>
              </a:cxn>
              <a:cxn ang="0">
                <a:pos x="618" y="642"/>
              </a:cxn>
              <a:cxn ang="0">
                <a:pos x="689" y="871"/>
              </a:cxn>
              <a:cxn ang="0">
                <a:pos x="744" y="984"/>
              </a:cxn>
              <a:cxn ang="0">
                <a:pos x="731" y="1113"/>
              </a:cxn>
              <a:cxn ang="0">
                <a:pos x="743" y="1247"/>
              </a:cxn>
              <a:cxn ang="0">
                <a:pos x="748" y="1386"/>
              </a:cxn>
              <a:cxn ang="0">
                <a:pos x="810" y="1316"/>
              </a:cxn>
              <a:cxn ang="0">
                <a:pos x="802" y="1180"/>
              </a:cxn>
              <a:cxn ang="0">
                <a:pos x="775" y="984"/>
              </a:cxn>
              <a:cxn ang="0">
                <a:pos x="746" y="846"/>
              </a:cxn>
              <a:cxn ang="0">
                <a:pos x="675" y="617"/>
              </a:cxn>
              <a:cxn ang="0">
                <a:pos x="629" y="511"/>
              </a:cxn>
              <a:cxn ang="0">
                <a:pos x="579" y="415"/>
              </a:cxn>
              <a:cxn ang="0">
                <a:pos x="524" y="329"/>
              </a:cxn>
              <a:cxn ang="0">
                <a:pos x="487" y="279"/>
              </a:cxn>
              <a:cxn ang="0">
                <a:pos x="426" y="206"/>
              </a:cxn>
              <a:cxn ang="0">
                <a:pos x="359" y="143"/>
              </a:cxn>
              <a:cxn ang="0">
                <a:pos x="290" y="91"/>
              </a:cxn>
              <a:cxn ang="0">
                <a:pos x="244" y="64"/>
              </a:cxn>
              <a:cxn ang="0">
                <a:pos x="169" y="29"/>
              </a:cxn>
              <a:cxn ang="0">
                <a:pos x="92" y="10"/>
              </a:cxn>
              <a:cxn ang="0">
                <a:pos x="40" y="0"/>
              </a:cxn>
            </a:cxnLst>
            <a:rect l="0" t="0" r="r" b="b"/>
            <a:pathLst>
              <a:path w="812" h="1386">
                <a:moveTo>
                  <a:pt x="0" y="0"/>
                </a:moveTo>
                <a:lnTo>
                  <a:pt x="0" y="64"/>
                </a:lnTo>
                <a:lnTo>
                  <a:pt x="40" y="64"/>
                </a:lnTo>
                <a:lnTo>
                  <a:pt x="81" y="70"/>
                </a:lnTo>
                <a:lnTo>
                  <a:pt x="81" y="39"/>
                </a:lnTo>
                <a:lnTo>
                  <a:pt x="67" y="68"/>
                </a:lnTo>
                <a:lnTo>
                  <a:pt x="106" y="75"/>
                </a:lnTo>
                <a:lnTo>
                  <a:pt x="144" y="87"/>
                </a:lnTo>
                <a:lnTo>
                  <a:pt x="182" y="102"/>
                </a:lnTo>
                <a:lnTo>
                  <a:pt x="219" y="121"/>
                </a:lnTo>
                <a:lnTo>
                  <a:pt x="255" y="143"/>
                </a:lnTo>
                <a:lnTo>
                  <a:pt x="269" y="114"/>
                </a:lnTo>
                <a:lnTo>
                  <a:pt x="246" y="135"/>
                </a:lnTo>
                <a:lnTo>
                  <a:pt x="280" y="160"/>
                </a:lnTo>
                <a:lnTo>
                  <a:pt x="315" y="187"/>
                </a:lnTo>
                <a:lnTo>
                  <a:pt x="349" y="217"/>
                </a:lnTo>
                <a:lnTo>
                  <a:pt x="382" y="250"/>
                </a:lnTo>
                <a:lnTo>
                  <a:pt x="413" y="285"/>
                </a:lnTo>
                <a:lnTo>
                  <a:pt x="443" y="323"/>
                </a:lnTo>
                <a:lnTo>
                  <a:pt x="474" y="363"/>
                </a:lnTo>
                <a:lnTo>
                  <a:pt x="495" y="340"/>
                </a:lnTo>
                <a:lnTo>
                  <a:pt x="466" y="354"/>
                </a:lnTo>
                <a:lnTo>
                  <a:pt x="495" y="396"/>
                </a:lnTo>
                <a:lnTo>
                  <a:pt x="522" y="440"/>
                </a:lnTo>
                <a:lnTo>
                  <a:pt x="547" y="488"/>
                </a:lnTo>
                <a:lnTo>
                  <a:pt x="572" y="536"/>
                </a:lnTo>
                <a:lnTo>
                  <a:pt x="595" y="588"/>
                </a:lnTo>
                <a:lnTo>
                  <a:pt x="618" y="642"/>
                </a:lnTo>
                <a:lnTo>
                  <a:pt x="656" y="753"/>
                </a:lnTo>
                <a:lnTo>
                  <a:pt x="689" y="871"/>
                </a:lnTo>
                <a:lnTo>
                  <a:pt x="716" y="996"/>
                </a:lnTo>
                <a:lnTo>
                  <a:pt x="744" y="984"/>
                </a:lnTo>
                <a:lnTo>
                  <a:pt x="712" y="984"/>
                </a:lnTo>
                <a:lnTo>
                  <a:pt x="731" y="1113"/>
                </a:lnTo>
                <a:lnTo>
                  <a:pt x="739" y="1180"/>
                </a:lnTo>
                <a:lnTo>
                  <a:pt x="743" y="1247"/>
                </a:lnTo>
                <a:lnTo>
                  <a:pt x="746" y="1316"/>
                </a:lnTo>
                <a:lnTo>
                  <a:pt x="748" y="1386"/>
                </a:lnTo>
                <a:lnTo>
                  <a:pt x="812" y="1386"/>
                </a:lnTo>
                <a:lnTo>
                  <a:pt x="810" y="1316"/>
                </a:lnTo>
                <a:lnTo>
                  <a:pt x="806" y="1247"/>
                </a:lnTo>
                <a:lnTo>
                  <a:pt x="802" y="1180"/>
                </a:lnTo>
                <a:lnTo>
                  <a:pt x="794" y="1113"/>
                </a:lnTo>
                <a:lnTo>
                  <a:pt x="775" y="984"/>
                </a:lnTo>
                <a:lnTo>
                  <a:pt x="773" y="971"/>
                </a:lnTo>
                <a:lnTo>
                  <a:pt x="746" y="846"/>
                </a:lnTo>
                <a:lnTo>
                  <a:pt x="714" y="728"/>
                </a:lnTo>
                <a:lnTo>
                  <a:pt x="675" y="617"/>
                </a:lnTo>
                <a:lnTo>
                  <a:pt x="652" y="563"/>
                </a:lnTo>
                <a:lnTo>
                  <a:pt x="629" y="511"/>
                </a:lnTo>
                <a:lnTo>
                  <a:pt x="604" y="463"/>
                </a:lnTo>
                <a:lnTo>
                  <a:pt x="579" y="415"/>
                </a:lnTo>
                <a:lnTo>
                  <a:pt x="553" y="371"/>
                </a:lnTo>
                <a:lnTo>
                  <a:pt x="524" y="329"/>
                </a:lnTo>
                <a:lnTo>
                  <a:pt x="518" y="319"/>
                </a:lnTo>
                <a:lnTo>
                  <a:pt x="487" y="279"/>
                </a:lnTo>
                <a:lnTo>
                  <a:pt x="457" y="241"/>
                </a:lnTo>
                <a:lnTo>
                  <a:pt x="426" y="206"/>
                </a:lnTo>
                <a:lnTo>
                  <a:pt x="393" y="173"/>
                </a:lnTo>
                <a:lnTo>
                  <a:pt x="359" y="143"/>
                </a:lnTo>
                <a:lnTo>
                  <a:pt x="324" y="116"/>
                </a:lnTo>
                <a:lnTo>
                  <a:pt x="290" y="91"/>
                </a:lnTo>
                <a:lnTo>
                  <a:pt x="280" y="85"/>
                </a:lnTo>
                <a:lnTo>
                  <a:pt x="244" y="64"/>
                </a:lnTo>
                <a:lnTo>
                  <a:pt x="207" y="45"/>
                </a:lnTo>
                <a:lnTo>
                  <a:pt x="169" y="29"/>
                </a:lnTo>
                <a:lnTo>
                  <a:pt x="130" y="18"/>
                </a:lnTo>
                <a:lnTo>
                  <a:pt x="92" y="10"/>
                </a:lnTo>
                <a:lnTo>
                  <a:pt x="81" y="6"/>
                </a:lnTo>
                <a:lnTo>
                  <a:pt x="4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4001" name="Freeform 97"/>
          <p:cNvSpPr>
            <a:spLocks/>
          </p:cNvSpPr>
          <p:nvPr/>
        </p:nvSpPr>
        <p:spPr bwMode="gray">
          <a:xfrm>
            <a:off x="4654550" y="4367213"/>
            <a:ext cx="355600" cy="627062"/>
          </a:xfrm>
          <a:custGeom>
            <a:avLst/>
            <a:gdLst/>
            <a:ahLst/>
            <a:cxnLst>
              <a:cxn ang="0">
                <a:pos x="0" y="1039"/>
              </a:cxn>
              <a:cxn ang="0">
                <a:pos x="0" y="1103"/>
              </a:cxn>
              <a:cxn ang="0">
                <a:pos x="21" y="1101"/>
              </a:cxn>
              <a:cxn ang="0">
                <a:pos x="40" y="1097"/>
              </a:cxn>
              <a:cxn ang="0">
                <a:pos x="54" y="1093"/>
              </a:cxn>
              <a:cxn ang="0">
                <a:pos x="73" y="1087"/>
              </a:cxn>
              <a:cxn ang="0">
                <a:pos x="92" y="1078"/>
              </a:cxn>
              <a:cxn ang="0">
                <a:pos x="111" y="1066"/>
              </a:cxn>
              <a:cxn ang="0">
                <a:pos x="121" y="1059"/>
              </a:cxn>
              <a:cxn ang="0">
                <a:pos x="140" y="1045"/>
              </a:cxn>
              <a:cxn ang="0">
                <a:pos x="159" y="1028"/>
              </a:cxn>
              <a:cxn ang="0">
                <a:pos x="176" y="1009"/>
              </a:cxn>
              <a:cxn ang="0">
                <a:pos x="194" y="987"/>
              </a:cxn>
              <a:cxn ang="0">
                <a:pos x="211" y="963"/>
              </a:cxn>
              <a:cxn ang="0">
                <a:pos x="219" y="953"/>
              </a:cxn>
              <a:cxn ang="0">
                <a:pos x="234" y="928"/>
              </a:cxn>
              <a:cxn ang="0">
                <a:pos x="251" y="901"/>
              </a:cxn>
              <a:cxn ang="0">
                <a:pos x="267" y="870"/>
              </a:cxn>
              <a:cxn ang="0">
                <a:pos x="282" y="838"/>
              </a:cxn>
              <a:cxn ang="0">
                <a:pos x="309" y="770"/>
              </a:cxn>
              <a:cxn ang="0">
                <a:pos x="336" y="694"/>
              </a:cxn>
              <a:cxn ang="0">
                <a:pos x="359" y="611"/>
              </a:cxn>
              <a:cxn ang="0">
                <a:pos x="378" y="523"/>
              </a:cxn>
              <a:cxn ang="0">
                <a:pos x="380" y="511"/>
              </a:cxn>
              <a:cxn ang="0">
                <a:pos x="397" y="417"/>
              </a:cxn>
              <a:cxn ang="0">
                <a:pos x="410" y="319"/>
              </a:cxn>
              <a:cxn ang="0">
                <a:pos x="420" y="215"/>
              </a:cxn>
              <a:cxn ang="0">
                <a:pos x="426" y="110"/>
              </a:cxn>
              <a:cxn ang="0">
                <a:pos x="430" y="0"/>
              </a:cxn>
              <a:cxn ang="0">
                <a:pos x="366" y="0"/>
              </a:cxn>
              <a:cxn ang="0">
                <a:pos x="362" y="110"/>
              </a:cxn>
              <a:cxn ang="0">
                <a:pos x="357" y="215"/>
              </a:cxn>
              <a:cxn ang="0">
                <a:pos x="347" y="319"/>
              </a:cxn>
              <a:cxn ang="0">
                <a:pos x="334" y="417"/>
              </a:cxn>
              <a:cxn ang="0">
                <a:pos x="316" y="511"/>
              </a:cxn>
              <a:cxn ang="0">
                <a:pos x="349" y="511"/>
              </a:cxn>
              <a:cxn ang="0">
                <a:pos x="320" y="498"/>
              </a:cxn>
              <a:cxn ang="0">
                <a:pos x="301" y="586"/>
              </a:cxn>
              <a:cxn ang="0">
                <a:pos x="278" y="669"/>
              </a:cxn>
              <a:cxn ang="0">
                <a:pos x="251" y="745"/>
              </a:cxn>
              <a:cxn ang="0">
                <a:pos x="224" y="813"/>
              </a:cxn>
              <a:cxn ang="0">
                <a:pos x="209" y="845"/>
              </a:cxn>
              <a:cxn ang="0">
                <a:pos x="194" y="876"/>
              </a:cxn>
              <a:cxn ang="0">
                <a:pos x="176" y="903"/>
              </a:cxn>
              <a:cxn ang="0">
                <a:pos x="161" y="928"/>
              </a:cxn>
              <a:cxn ang="0">
                <a:pos x="190" y="941"/>
              </a:cxn>
              <a:cxn ang="0">
                <a:pos x="167" y="918"/>
              </a:cxn>
              <a:cxn ang="0">
                <a:pos x="149" y="943"/>
              </a:cxn>
              <a:cxn ang="0">
                <a:pos x="132" y="964"/>
              </a:cxn>
              <a:cxn ang="0">
                <a:pos x="115" y="984"/>
              </a:cxn>
              <a:cxn ang="0">
                <a:pos x="96" y="1001"/>
              </a:cxn>
              <a:cxn ang="0">
                <a:pos x="77" y="1014"/>
              </a:cxn>
              <a:cxn ang="0">
                <a:pos x="100" y="1037"/>
              </a:cxn>
              <a:cxn ang="0">
                <a:pos x="86" y="1009"/>
              </a:cxn>
              <a:cxn ang="0">
                <a:pos x="67" y="1020"/>
              </a:cxn>
              <a:cxn ang="0">
                <a:pos x="48" y="1030"/>
              </a:cxn>
              <a:cxn ang="0">
                <a:pos x="29" y="1036"/>
              </a:cxn>
              <a:cxn ang="0">
                <a:pos x="40" y="1064"/>
              </a:cxn>
              <a:cxn ang="0">
                <a:pos x="40" y="1034"/>
              </a:cxn>
              <a:cxn ang="0">
                <a:pos x="21" y="1037"/>
              </a:cxn>
              <a:cxn ang="0">
                <a:pos x="0" y="1039"/>
              </a:cxn>
            </a:cxnLst>
            <a:rect l="0" t="0" r="r" b="b"/>
            <a:pathLst>
              <a:path w="430" h="1103">
                <a:moveTo>
                  <a:pt x="0" y="1039"/>
                </a:moveTo>
                <a:lnTo>
                  <a:pt x="0" y="1103"/>
                </a:lnTo>
                <a:lnTo>
                  <a:pt x="21" y="1101"/>
                </a:lnTo>
                <a:lnTo>
                  <a:pt x="40" y="1097"/>
                </a:lnTo>
                <a:lnTo>
                  <a:pt x="54" y="1093"/>
                </a:lnTo>
                <a:lnTo>
                  <a:pt x="73" y="1087"/>
                </a:lnTo>
                <a:lnTo>
                  <a:pt x="92" y="1078"/>
                </a:lnTo>
                <a:lnTo>
                  <a:pt x="111" y="1066"/>
                </a:lnTo>
                <a:lnTo>
                  <a:pt x="121" y="1059"/>
                </a:lnTo>
                <a:lnTo>
                  <a:pt x="140" y="1045"/>
                </a:lnTo>
                <a:lnTo>
                  <a:pt x="159" y="1028"/>
                </a:lnTo>
                <a:lnTo>
                  <a:pt x="176" y="1009"/>
                </a:lnTo>
                <a:lnTo>
                  <a:pt x="194" y="987"/>
                </a:lnTo>
                <a:lnTo>
                  <a:pt x="211" y="963"/>
                </a:lnTo>
                <a:lnTo>
                  <a:pt x="219" y="953"/>
                </a:lnTo>
                <a:lnTo>
                  <a:pt x="234" y="928"/>
                </a:lnTo>
                <a:lnTo>
                  <a:pt x="251" y="901"/>
                </a:lnTo>
                <a:lnTo>
                  <a:pt x="267" y="870"/>
                </a:lnTo>
                <a:lnTo>
                  <a:pt x="282" y="838"/>
                </a:lnTo>
                <a:lnTo>
                  <a:pt x="309" y="770"/>
                </a:lnTo>
                <a:lnTo>
                  <a:pt x="336" y="694"/>
                </a:lnTo>
                <a:lnTo>
                  <a:pt x="359" y="611"/>
                </a:lnTo>
                <a:lnTo>
                  <a:pt x="378" y="523"/>
                </a:lnTo>
                <a:lnTo>
                  <a:pt x="380" y="511"/>
                </a:lnTo>
                <a:lnTo>
                  <a:pt x="397" y="417"/>
                </a:lnTo>
                <a:lnTo>
                  <a:pt x="410" y="319"/>
                </a:lnTo>
                <a:lnTo>
                  <a:pt x="420" y="215"/>
                </a:lnTo>
                <a:lnTo>
                  <a:pt x="426" y="110"/>
                </a:lnTo>
                <a:lnTo>
                  <a:pt x="430" y="0"/>
                </a:lnTo>
                <a:lnTo>
                  <a:pt x="366" y="0"/>
                </a:lnTo>
                <a:lnTo>
                  <a:pt x="362" y="110"/>
                </a:lnTo>
                <a:lnTo>
                  <a:pt x="357" y="215"/>
                </a:lnTo>
                <a:lnTo>
                  <a:pt x="347" y="319"/>
                </a:lnTo>
                <a:lnTo>
                  <a:pt x="334" y="417"/>
                </a:lnTo>
                <a:lnTo>
                  <a:pt x="316" y="511"/>
                </a:lnTo>
                <a:lnTo>
                  <a:pt x="349" y="511"/>
                </a:lnTo>
                <a:lnTo>
                  <a:pt x="320" y="498"/>
                </a:lnTo>
                <a:lnTo>
                  <a:pt x="301" y="586"/>
                </a:lnTo>
                <a:lnTo>
                  <a:pt x="278" y="669"/>
                </a:lnTo>
                <a:lnTo>
                  <a:pt x="251" y="745"/>
                </a:lnTo>
                <a:lnTo>
                  <a:pt x="224" y="813"/>
                </a:lnTo>
                <a:lnTo>
                  <a:pt x="209" y="845"/>
                </a:lnTo>
                <a:lnTo>
                  <a:pt x="194" y="876"/>
                </a:lnTo>
                <a:lnTo>
                  <a:pt x="176" y="903"/>
                </a:lnTo>
                <a:lnTo>
                  <a:pt x="161" y="928"/>
                </a:lnTo>
                <a:lnTo>
                  <a:pt x="190" y="941"/>
                </a:lnTo>
                <a:lnTo>
                  <a:pt x="167" y="918"/>
                </a:lnTo>
                <a:lnTo>
                  <a:pt x="149" y="943"/>
                </a:lnTo>
                <a:lnTo>
                  <a:pt x="132" y="964"/>
                </a:lnTo>
                <a:lnTo>
                  <a:pt x="115" y="984"/>
                </a:lnTo>
                <a:lnTo>
                  <a:pt x="96" y="1001"/>
                </a:lnTo>
                <a:lnTo>
                  <a:pt x="77" y="1014"/>
                </a:lnTo>
                <a:lnTo>
                  <a:pt x="100" y="1037"/>
                </a:lnTo>
                <a:lnTo>
                  <a:pt x="86" y="1009"/>
                </a:lnTo>
                <a:lnTo>
                  <a:pt x="67" y="1020"/>
                </a:lnTo>
                <a:lnTo>
                  <a:pt x="48" y="1030"/>
                </a:lnTo>
                <a:lnTo>
                  <a:pt x="29" y="1036"/>
                </a:lnTo>
                <a:lnTo>
                  <a:pt x="40" y="1064"/>
                </a:lnTo>
                <a:lnTo>
                  <a:pt x="40" y="1034"/>
                </a:lnTo>
                <a:lnTo>
                  <a:pt x="21" y="1037"/>
                </a:lnTo>
                <a:lnTo>
                  <a:pt x="0" y="1039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4002" name="Oval 98"/>
          <p:cNvSpPr>
            <a:spLocks noChangeArrowheads="1"/>
          </p:cNvSpPr>
          <p:nvPr/>
        </p:nvSpPr>
        <p:spPr bwMode="gray">
          <a:xfrm>
            <a:off x="2967038" y="3027363"/>
            <a:ext cx="1535112" cy="295275"/>
          </a:xfrm>
          <a:prstGeom prst="ellips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gray">
          <a:xfrm>
            <a:off x="149116" y="2142689"/>
            <a:ext cx="374650" cy="269875"/>
            <a:chOff x="590" y="209"/>
            <a:chExt cx="236" cy="170"/>
          </a:xfrm>
        </p:grpSpPr>
        <p:sp>
          <p:nvSpPr>
            <p:cNvPr id="764004" name="Oval 100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64005" name="Freeform 101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006" name="Oval 102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64007" name="Freeform 103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OO de </a:t>
            </a:r>
            <a:r>
              <a:rPr lang="fr-FR" noProof="0" dirty="0" smtClean="0"/>
              <a:t>0..1</a:t>
            </a:r>
            <a:endParaRPr lang="fr-FR" noProof="0" dirty="0"/>
          </a:p>
        </p:txBody>
      </p:sp>
      <p:sp>
        <p:nvSpPr>
          <p:cNvPr id="772147" name="Rectangle 51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334211"/>
          </a:xfrm>
          <a:noFill/>
          <a:ln/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dirty="0" smtClean="0"/>
              <a:t>Les programmes orientés objet utilisent des références</a:t>
            </a:r>
          </a:p>
          <a:p>
            <a:pPr lvl="1"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fr-FR" dirty="0" smtClean="0"/>
              <a:t>Une personne peut avoir « zéro ou plusieurs » (*) chiens</a:t>
            </a:r>
          </a:p>
          <a:p>
            <a:pPr lvl="1"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fr-FR" dirty="0" smtClean="0"/>
              <a:t>Un chien peut optionnellement (0..1) appartenir à une personne</a:t>
            </a:r>
          </a:p>
          <a:p>
            <a:pPr>
              <a:lnSpc>
                <a:spcPct val="60000"/>
              </a:lnSpc>
              <a:spcBef>
                <a:spcPts val="1200"/>
              </a:spcBef>
              <a:spcAft>
                <a:spcPts val="300"/>
              </a:spcAft>
            </a:pPr>
            <a:r>
              <a:rPr lang="fr-FR" dirty="0" smtClean="0"/>
              <a:t>En OO pur, la classe Dog serait ainsi :</a:t>
            </a:r>
            <a:endParaRPr lang="fr-FR" dirty="0"/>
          </a:p>
        </p:txBody>
      </p:sp>
      <p:sp>
        <p:nvSpPr>
          <p:cNvPr id="772145" name="Text Box 49"/>
          <p:cNvSpPr txBox="1">
            <a:spLocks noChangeArrowheads="1"/>
          </p:cNvSpPr>
          <p:nvPr/>
        </p:nvSpPr>
        <p:spPr bwMode="auto">
          <a:xfrm>
            <a:off x="271463" y="1698625"/>
            <a:ext cx="21431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dirty="0"/>
          </a:p>
        </p:txBody>
      </p:sp>
      <p:sp>
        <p:nvSpPr>
          <p:cNvPr id="772148" name="Text Box 52"/>
          <p:cNvSpPr txBox="1">
            <a:spLocks noChangeArrowheads="1"/>
          </p:cNvSpPr>
          <p:nvPr/>
        </p:nvSpPr>
        <p:spPr bwMode="gray">
          <a:xfrm>
            <a:off x="322607" y="2816268"/>
            <a:ext cx="7950200" cy="35274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/>
            <a:r>
              <a:rPr lang="en-GB" sz="1600" b="1" dirty="0">
                <a:latin typeface="Courier New" pitchFamily="49" charset="0"/>
              </a:rPr>
              <a:t>public class</a:t>
            </a:r>
            <a:r>
              <a:rPr lang="en-GB" sz="1600" dirty="0">
                <a:latin typeface="Courier New" pitchFamily="49" charset="0"/>
              </a:rPr>
              <a:t> Dog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string</a:t>
            </a:r>
            <a:r>
              <a:rPr lang="en-GB" sz="1600" dirty="0">
                <a:latin typeface="Courier New" pitchFamily="49" charset="0"/>
              </a:rPr>
              <a:t> Name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Age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private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string</a:t>
            </a:r>
            <a:r>
              <a:rPr lang="en-GB" sz="1600" dirty="0">
                <a:latin typeface="Courier New" pitchFamily="49" charset="0"/>
              </a:rPr>
              <a:t> FavoriteBone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Person Owner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b="1" dirty="0">
                <a:latin typeface="Courier New" pitchFamily="49" charset="0"/>
              </a:rPr>
              <a:t>  public override string ToString</a:t>
            </a:r>
            <a:r>
              <a:rPr lang="en-GB" sz="1600" dirty="0">
                <a:latin typeface="Courier New" pitchFamily="49" charset="0"/>
              </a:rPr>
              <a:t>()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{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string</a:t>
            </a:r>
            <a:r>
              <a:rPr lang="en-GB" sz="1600" dirty="0">
                <a:latin typeface="Courier New" pitchFamily="49" charset="0"/>
              </a:rPr>
              <a:t> rep = Name + " likes " + FavoriteBone + " bones. ";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if</a:t>
            </a:r>
            <a:r>
              <a:rPr lang="en-GB" sz="1600" dirty="0">
                <a:latin typeface="Courier New" pitchFamily="49" charset="0"/>
              </a:rPr>
              <a:t> (Owner == </a:t>
            </a:r>
            <a:r>
              <a:rPr lang="en-GB" sz="1600" b="1" dirty="0">
                <a:latin typeface="Courier New" pitchFamily="49" charset="0"/>
              </a:rPr>
              <a:t>null</a:t>
            </a:r>
            <a:r>
              <a:rPr lang="en-GB" sz="1600" dirty="0">
                <a:latin typeface="Courier New" pitchFamily="49" charset="0"/>
              </a:rPr>
              <a:t>) rep += "I am a stray.";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else</a:t>
            </a:r>
            <a:r>
              <a:rPr lang="en-GB" sz="1600" dirty="0">
                <a:latin typeface="Courier New" pitchFamily="49" charset="0"/>
              </a:rPr>
              <a:t> rep += Owner.Name + " is my owner.";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return</a:t>
            </a:r>
            <a:r>
              <a:rPr lang="en-GB" sz="1600" dirty="0">
                <a:latin typeface="Courier New" pitchFamily="49" charset="0"/>
              </a:rPr>
              <a:t> rep;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  <a:endParaRPr lang="en-GB" sz="1600" dirty="0">
              <a:latin typeface="Courier New" pitchFamily="49" charset="0"/>
            </a:endParaRPr>
          </a:p>
        </p:txBody>
      </p:sp>
      <p:sp>
        <p:nvSpPr>
          <p:cNvPr id="772150" name="AutoShape 54"/>
          <p:cNvSpPr>
            <a:spLocks noChangeArrowheads="1"/>
          </p:cNvSpPr>
          <p:nvPr/>
        </p:nvSpPr>
        <p:spPr bwMode="gray">
          <a:xfrm>
            <a:off x="5840757" y="4032293"/>
            <a:ext cx="2854064" cy="619918"/>
          </a:xfrm>
          <a:prstGeom prst="wedgeRectCallout">
            <a:avLst>
              <a:gd name="adj1" fmla="val -148468"/>
              <a:gd name="adj2" fmla="val 11892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fr-FR" b="1" dirty="0" smtClean="0"/>
              <a:t>Multiplicité optionnelle signifie que la référence peut être </a:t>
            </a:r>
            <a:r>
              <a:rPr lang="fr-FR" b="1" dirty="0" err="1" smtClean="0">
                <a:latin typeface="Courier New" pitchFamily="49" charset="0"/>
              </a:rPr>
              <a:t>null</a:t>
            </a:r>
            <a:endParaRPr lang="fr-FR" b="1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OO de </a:t>
            </a:r>
            <a:r>
              <a:rPr lang="fr-FR" noProof="0" dirty="0" smtClean="0"/>
              <a:t>*</a:t>
            </a:r>
            <a:endParaRPr lang="fr-FR" noProof="0" dirty="0"/>
          </a:p>
        </p:txBody>
      </p:sp>
      <p:sp>
        <p:nvSpPr>
          <p:cNvPr id="928773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646331"/>
          </a:xfrm>
          <a:noFill/>
          <a:ln/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dirty="0" smtClean="0"/>
              <a:t>Dans une implémentation OO pure, la classe Person doit avoir une collection de références à Dog</a:t>
            </a:r>
            <a:endParaRPr lang="fr-FR" dirty="0"/>
          </a:p>
        </p:txBody>
      </p:sp>
      <p:sp>
        <p:nvSpPr>
          <p:cNvPr id="928772" name="Text Box 4"/>
          <p:cNvSpPr txBox="1">
            <a:spLocks noChangeArrowheads="1"/>
          </p:cNvSpPr>
          <p:nvPr/>
        </p:nvSpPr>
        <p:spPr bwMode="auto">
          <a:xfrm>
            <a:off x="271463" y="1698625"/>
            <a:ext cx="21431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blackWhite">
          <a:xfrm>
            <a:off x="676065" y="2102188"/>
            <a:ext cx="7884358" cy="403187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GB" sz="1600" b="1" dirty="0">
                <a:latin typeface="Courier New" pitchFamily="49" charset="0"/>
              </a:rPr>
              <a:t>public class</a:t>
            </a:r>
            <a:r>
              <a:rPr lang="en-GB" sz="1600" dirty="0">
                <a:latin typeface="Courier New" pitchFamily="49" charset="0"/>
              </a:rPr>
              <a:t> Person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string</a:t>
            </a:r>
            <a:r>
              <a:rPr lang="en-GB" sz="1600" dirty="0">
                <a:latin typeface="Courier New" pitchFamily="49" charset="0"/>
              </a:rPr>
              <a:t> Name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string</a:t>
            </a:r>
            <a:r>
              <a:rPr lang="en-GB" sz="1600" dirty="0">
                <a:latin typeface="Courier New" pitchFamily="49" charset="0"/>
              </a:rPr>
              <a:t> Address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List&lt;Dog&gt; Dogs { </a:t>
            </a:r>
            <a:r>
              <a:rPr lang="en-GB" sz="1600" b="1" dirty="0">
                <a:latin typeface="Courier New" pitchFamily="49" charset="0"/>
              </a:rPr>
              <a:t>get</a:t>
            </a:r>
            <a:r>
              <a:rPr lang="en-GB" sz="1600" dirty="0">
                <a:latin typeface="Courier New" pitchFamily="49" charset="0"/>
              </a:rPr>
              <a:t>; </a:t>
            </a:r>
            <a:r>
              <a:rPr lang="en-GB" sz="1600" b="1" dirty="0">
                <a:latin typeface="Courier New" pitchFamily="49" charset="0"/>
              </a:rPr>
              <a:t>private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set</a:t>
            </a:r>
            <a:r>
              <a:rPr lang="en-GB" sz="1600" dirty="0">
                <a:latin typeface="Courier New" pitchFamily="49" charset="0"/>
              </a:rPr>
              <a:t>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</a:rPr>
              <a:t>void</a:t>
            </a:r>
            <a:r>
              <a:rPr lang="en-GB" sz="1600" dirty="0">
                <a:latin typeface="Courier New" pitchFamily="49" charset="0"/>
              </a:rPr>
              <a:t> Add(Dog dog) { Dogs.Add(dog); }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public override string</a:t>
            </a:r>
            <a:r>
              <a:rPr lang="en-GB" sz="1600" dirty="0">
                <a:latin typeface="Courier New" pitchFamily="49" charset="0"/>
              </a:rPr>
              <a:t> ToString()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{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string</a:t>
            </a:r>
            <a:r>
              <a:rPr lang="en-GB" sz="1600" dirty="0">
                <a:latin typeface="Courier New" pitchFamily="49" charset="0"/>
              </a:rPr>
              <a:t> rep = "I am " + </a:t>
            </a:r>
            <a:r>
              <a:rPr lang="en-GB" sz="1600" dirty="0" smtClean="0">
                <a:latin typeface="Courier New" pitchFamily="49" charset="0"/>
              </a:rPr>
              <a:t>Name;</a:t>
            </a:r>
          </a:p>
          <a:p>
            <a:pPr algn="l"/>
            <a:r>
              <a:rPr lang="en-GB" sz="1600" dirty="0" smtClean="0">
                <a:latin typeface="Courier New" pitchFamily="49" charset="0"/>
              </a:rPr>
              <a:t>    </a:t>
            </a:r>
            <a:r>
              <a:rPr lang="en-GB" sz="1600" b="1" dirty="0" smtClean="0">
                <a:latin typeface="Courier New" pitchFamily="49" charset="0"/>
              </a:rPr>
              <a:t>if</a:t>
            </a:r>
            <a:r>
              <a:rPr lang="en-GB" sz="1600" dirty="0" smtClean="0">
                <a:latin typeface="Courier New" pitchFamily="49" charset="0"/>
              </a:rPr>
              <a:t> (Dogs.Count &gt; 0) rep += </a:t>
            </a:r>
            <a:r>
              <a:rPr lang="en-GB" sz="1600" dirty="0">
                <a:latin typeface="Courier New" pitchFamily="49" charset="0"/>
              </a:rPr>
              <a:t>" and my dogs are</a:t>
            </a:r>
            <a:r>
              <a:rPr lang="en-GB" sz="1600" dirty="0" smtClean="0">
                <a:latin typeface="Courier New" pitchFamily="49" charset="0"/>
              </a:rPr>
              <a:t>...");</a:t>
            </a:r>
          </a:p>
          <a:p>
            <a:pPr algn="l"/>
            <a:r>
              <a:rPr lang="en-GB" sz="1600" dirty="0" smtClean="0">
                <a:latin typeface="Courier New" pitchFamily="49" charset="0"/>
              </a:rPr>
              <a:t>    else rep += ". I have no dogs.";</a:t>
            </a:r>
            <a:endParaRPr lang="en-GB" sz="1600" dirty="0">
              <a:latin typeface="Courier New" pitchFamily="49" charset="0"/>
            </a:endParaRP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foreach</a:t>
            </a:r>
            <a:r>
              <a:rPr lang="en-GB" sz="1600" dirty="0">
                <a:latin typeface="Courier New" pitchFamily="49" charset="0"/>
              </a:rPr>
              <a:t> (Dog d </a:t>
            </a:r>
            <a:r>
              <a:rPr lang="en-GB" sz="1600" b="1" dirty="0">
                <a:latin typeface="Courier New" pitchFamily="49" charset="0"/>
              </a:rPr>
              <a:t>in</a:t>
            </a:r>
            <a:r>
              <a:rPr lang="en-GB" sz="1600" dirty="0">
                <a:latin typeface="Courier New" pitchFamily="49" charset="0"/>
              </a:rPr>
              <a:t> Dogs)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  rep += Environment.NewLine + d.ToString();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return</a:t>
            </a:r>
            <a:r>
              <a:rPr lang="en-GB" sz="1600" dirty="0">
                <a:latin typeface="Courier New" pitchFamily="49" charset="0"/>
              </a:rPr>
              <a:t> rep;</a:t>
            </a:r>
          </a:p>
          <a:p>
            <a:pPr algn="l"/>
            <a:r>
              <a:rPr lang="en-GB" sz="1600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  <a:endParaRPr lang="en-GB" sz="1600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Fournisseurs de base de données LINQ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206280"/>
          </a:xfrm>
        </p:spPr>
        <p:txBody>
          <a:bodyPr/>
          <a:lstStyle/>
          <a:p>
            <a:r>
              <a:rPr lang="fr-FR" dirty="0" smtClean="0">
                <a:latin typeface="+mj-lt"/>
              </a:rPr>
              <a:t>Il existe deux fournisseurs pour LINQ qui prennent en charge le mappage objet-relationnel</a:t>
            </a:r>
            <a:endParaRPr lang="fr-FR" dirty="0" smtClean="0"/>
          </a:p>
          <a:p>
            <a:r>
              <a:rPr lang="fr-FR" i="1" dirty="0" smtClean="0">
                <a:latin typeface="Century Schoolbook" pitchFamily="18" charset="0"/>
              </a:rPr>
              <a:t>LINQ to SQL (L2S) </a:t>
            </a:r>
            <a:r>
              <a:rPr lang="fr-FR" dirty="0" smtClean="0"/>
              <a:t>fut le premier fournisseur introduit avec Visual Studio 2008</a:t>
            </a:r>
          </a:p>
          <a:p>
            <a:pPr lvl="1"/>
            <a:r>
              <a:rPr lang="fr-FR" dirty="0" smtClean="0"/>
              <a:t>Il est peut être plus facile mais moins flexible</a:t>
            </a:r>
          </a:p>
          <a:p>
            <a:pPr lvl="1"/>
            <a:r>
              <a:rPr lang="fr-FR" dirty="0" smtClean="0"/>
              <a:t>Ne supporte que les bases de données SQL Server</a:t>
            </a:r>
          </a:p>
          <a:p>
            <a:r>
              <a:rPr lang="fr-FR" i="1" dirty="0" smtClean="0">
                <a:latin typeface="Century Schoolbook" pitchFamily="18" charset="0"/>
              </a:rPr>
              <a:t>LINQ to </a:t>
            </a:r>
            <a:r>
              <a:rPr lang="fr-FR" i="1" dirty="0" err="1" smtClean="0">
                <a:latin typeface="Century Schoolbook" pitchFamily="18" charset="0"/>
              </a:rPr>
              <a:t>Entities</a:t>
            </a:r>
            <a:r>
              <a:rPr lang="fr-FR" i="1" dirty="0" smtClean="0">
                <a:latin typeface="Century Schoolbook" pitchFamily="18" charset="0"/>
              </a:rPr>
              <a:t> (LINQ/EF) </a:t>
            </a:r>
            <a:r>
              <a:rPr lang="fr-FR" dirty="0" smtClean="0"/>
              <a:t>est sorti dans VS 2008 SP1</a:t>
            </a:r>
          </a:p>
          <a:p>
            <a:pPr lvl="1"/>
            <a:r>
              <a:rPr lang="fr-FR" dirty="0" smtClean="0"/>
              <a:t>Version très améliorée dans Visual Studio 2010, et encore meilleure dans VS 2012</a:t>
            </a:r>
          </a:p>
          <a:p>
            <a:pPr lvl="1"/>
            <a:r>
              <a:rPr lang="fr-FR" dirty="0" smtClean="0"/>
              <a:t>À la pointe du niveau entreprise de ADO.NET </a:t>
            </a:r>
            <a:r>
              <a:rPr lang="fr-FR" dirty="0" err="1" smtClean="0"/>
              <a:t>Entity</a:t>
            </a:r>
            <a:r>
              <a:rPr lang="fr-FR" dirty="0" smtClean="0"/>
              <a:t> Framework (EF)</a:t>
            </a:r>
          </a:p>
          <a:p>
            <a:pPr lvl="1"/>
            <a:r>
              <a:rPr lang="fr-FR" dirty="0" smtClean="0"/>
              <a:t>Il est peut être plus compliqué à implémenter mais il est en revanche très flexible</a:t>
            </a:r>
          </a:p>
          <a:p>
            <a:pPr lvl="1"/>
            <a:r>
              <a:rPr lang="fr-FR" dirty="0" smtClean="0"/>
              <a:t>Prend en charge toutes les bases de données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792" y="6218337"/>
            <a:ext cx="1923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SP1 = Service Pack 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Philosophie de LINQ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99" y="1312863"/>
            <a:ext cx="8435393" cy="3503523"/>
          </a:xfrm>
        </p:spPr>
        <p:txBody>
          <a:bodyPr/>
          <a:lstStyle/>
          <a:p>
            <a:r>
              <a:rPr lang="fr-FR" dirty="0" smtClean="0"/>
              <a:t>D’un point de vue conceptuel, LINQ/EF et L2S sont très similaires </a:t>
            </a:r>
          </a:p>
          <a:p>
            <a:pPr lvl="1"/>
            <a:r>
              <a:rPr lang="fr-FR" dirty="0" smtClean="0"/>
              <a:t>Tous deux sont très élégants et directs</a:t>
            </a:r>
          </a:p>
          <a:p>
            <a:r>
              <a:rPr lang="fr-FR" dirty="0" smtClean="0"/>
              <a:t>Tous deux sont conçus selon une approche déclarative</a:t>
            </a:r>
            <a:br>
              <a:rPr lang="fr-FR" dirty="0" smtClean="0"/>
            </a:br>
            <a:r>
              <a:rPr lang="fr-FR" dirty="0" smtClean="0"/>
              <a:t>pour la manipulation des bases de données</a:t>
            </a:r>
          </a:p>
          <a:p>
            <a:pPr lvl="1"/>
            <a:r>
              <a:rPr lang="fr-FR" dirty="0" smtClean="0"/>
              <a:t>Pas une approche de flux et continue</a:t>
            </a:r>
          </a:p>
          <a:p>
            <a:pPr lvl="0">
              <a:defRPr/>
            </a:pPr>
            <a:r>
              <a:rPr lang="fr-FR" dirty="0" smtClean="0"/>
              <a:t>Il suffit de spécifier les données que l’on souhaite et le fournisseur déterminera le moyen le plus efficace pour les obtenir</a:t>
            </a:r>
          </a:p>
          <a:p>
            <a:pPr lvl="1">
              <a:defRPr/>
            </a:pPr>
            <a:r>
              <a:rPr lang="fr-FR" dirty="0" smtClean="0"/>
              <a:t>Quand lire, quel volume lire à un moment donné, etc.</a:t>
            </a:r>
          </a:p>
          <a:p>
            <a:pPr lvl="0">
              <a:defRPr/>
            </a:pPr>
            <a:r>
              <a:rPr lang="fr-FR" dirty="0" smtClean="0"/>
              <a:t>La gestion des connexions est automatique au sein d’un </a:t>
            </a:r>
            <a:r>
              <a:rPr lang="fr-FR" i="1" dirty="0" smtClean="0">
                <a:latin typeface="Century Schoolbook" pitchFamily="18" charset="0"/>
              </a:rPr>
              <a:t>contexte</a:t>
            </a:r>
          </a:p>
          <a:p>
            <a:pPr lvl="1">
              <a:defRPr/>
            </a:pPr>
            <a:r>
              <a:rPr lang="fr-FR" dirty="0" smtClean="0"/>
              <a:t>Inutile de se soucier du moment pour ouvrir / fermer les connexions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93733204131"/>
  <p:tag name="TL" val="3639302C3534302C343530"/>
  <p:tag name="IPF" val="4C522C4F626A6563742D52656C6174696F6E616C204D617070696E6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56E7469747920436C61737320506172616469676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F2F522044657369676E657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C617373204469616772616D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C617373204469616772616D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C617373204469616772616D7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79706564204461746120436F6E7465787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626F757420436F6E6E656374696F6E20537472696E677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79706564204461746120436F6E7465787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57874656E64696E67204F2F522D47656E65726174656420436C617373657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7261636B696E67204368616E6765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17070696E67204F4F20436F6E636570747320746F205244424D532046656174757265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7261636B696E67204368616E6765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17461204C617965722041726368697465637475726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4617461204C61796572204172636869746563747572652077697468204C494E5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6464696E67205265636F72647320746F2061205461626C6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16E6970756C6174696E67204D617070656420456E74697479204F626A6563747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C494E5120746F20456E7469747920517565726965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7474616368696E6720746F206120446174616261736520496E204C494E512028636F6E74696E7565642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7474616368696E6720746F206120446174616261736520496E204C494E512028636F6E74696E7565642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56C6574696E67205265636F72647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56C6574696E67205265636F7264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617070696E672061205461626C6520746F206120436C61737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6464696E67205265636F72647320746F2061205461626C6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17070696E6720436C617373657320746F205461626C65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617070696E67204F626A6563747320746F20526F77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F4F20496D706C656D656E746174696F6E206F6620302E2E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F4F20496D706C656D656E746174696F6E206F66202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F6D7065746974696F6E206F7220436F6D70616E696F6E3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16E792053696D696C61726974696573"/>
</p:tagLst>
</file>

<file path=ppt/theme/theme1.xml><?xml version="1.0" encoding="utf-8"?>
<a:theme xmlns:a="http://schemas.openxmlformats.org/drawingml/2006/main" name="EPIC">
  <a:themeElements>
    <a:clrScheme name="Modèle par défaut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2420</TotalTime>
  <Words>3536</Words>
  <Application>Microsoft Office PowerPoint</Application>
  <PresentationFormat>Affichage à l'écran (4:3)</PresentationFormat>
  <Paragraphs>638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Century Schoolbook</vt:lpstr>
      <vt:lpstr>Courier New</vt:lpstr>
      <vt:lpstr>Lucida Sans</vt:lpstr>
      <vt:lpstr>Times New Roman</vt:lpstr>
      <vt:lpstr>EPIC</vt:lpstr>
      <vt:lpstr>LINQ to Entities</vt:lpstr>
      <vt:lpstr>Mappage des concepts OO aux fonctionnalités des SGBD</vt:lpstr>
      <vt:lpstr>Mappage d’une table à une classe</vt:lpstr>
      <vt:lpstr>Mappage des relations</vt:lpstr>
      <vt:lpstr>Mappage des objets aux lignes</vt:lpstr>
      <vt:lpstr>Implémentation OO de 0..1</vt:lpstr>
      <vt:lpstr>Implémentation OO de *</vt:lpstr>
      <vt:lpstr>Fournisseurs de base de données LINQ</vt:lpstr>
      <vt:lpstr>Philosophie de LINQ</vt:lpstr>
      <vt:lpstr>Philosophie de LINQ  (suite)</vt:lpstr>
      <vt:lpstr>Le Concepteur O/R </vt:lpstr>
      <vt:lpstr>Hiérarchie par héritage du modèle EDM</vt:lpstr>
      <vt:lpstr>Modèle EDM du magasin pour chiens </vt:lpstr>
      <vt:lpstr>Hiérarchie d’héritage d’une classe d’entité</vt:lpstr>
      <vt:lpstr>Fichier.edmx</vt:lpstr>
      <vt:lpstr>Chaînes de connexion</vt:lpstr>
      <vt:lpstr>Modifier les fichiers .edmx</vt:lpstr>
      <vt:lpstr>Extension des classes générées par le Concepteur O/R</vt:lpstr>
      <vt:lpstr>Méthodes partielles</vt:lpstr>
      <vt:lpstr>Événements de modification</vt:lpstr>
      <vt:lpstr> Architecture classique de la couche de données</vt:lpstr>
      <vt:lpstr>Architecture de la couche de données LINQ/EF</vt:lpstr>
      <vt:lpstr>Exemple de mise à jour de données</vt:lpstr>
      <vt:lpstr>Manipulation des objets d’entités mappées</vt:lpstr>
      <vt:lpstr>Chargement d’objets d’entité</vt:lpstr>
      <vt:lpstr>Question 1 : Flux des données</vt:lpstr>
      <vt:lpstr>Question 2 : Flux des données</vt:lpstr>
      <vt:lpstr>Suppression d’enregistrements d’un graphe d’objet</vt:lpstr>
      <vt:lpstr>Ajouter et supprimer des données</vt:lpstr>
      <vt:lpstr>Exemple d’ajout et de suppression</vt:lpstr>
    </vt:vector>
  </TitlesOfParts>
  <Company>Learning Tree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Object-Relational Mapping</dc:title>
  <dc:creator>lindak</dc:creator>
  <dc:description>Tagged 7/30/2008 4:33:01 PM</dc:description>
  <cp:lastModifiedBy>Cyril Vincent</cp:lastModifiedBy>
  <cp:revision>484</cp:revision>
  <cp:lastPrinted>2009-01-30T14:04:57Z</cp:lastPrinted>
  <dcterms:created xsi:type="dcterms:W3CDTF">2008-05-20T17:39:04Z</dcterms:created>
  <dcterms:modified xsi:type="dcterms:W3CDTF">2017-11-22T16:22:06Z</dcterms:modified>
</cp:coreProperties>
</file>