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83" r:id="rId11"/>
    <p:sldId id="284" r:id="rId12"/>
    <p:sldId id="280" r:id="rId13"/>
    <p:sldId id="278" r:id="rId14"/>
    <p:sldId id="277" r:id="rId15"/>
    <p:sldId id="287" r:id="rId16"/>
    <p:sldId id="289" r:id="rId17"/>
    <p:sldId id="282" r:id="rId18"/>
    <p:sldId id="281" r:id="rId19"/>
    <p:sldId id="290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71907" y="401457"/>
            <a:ext cx="3619846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&lt;*s*o*u*r*c*e*&gt;*9*7*7*b*1*-*8*-*1*9*&lt;*/*s*o*u*r*c*e*&gt;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UnitTest</a:t>
            </a:r>
            <a:endParaRPr lang="fr-FR" altLang="fr-FR" dirty="0" smtClean="0"/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1 </a:t>
            </a:r>
            <a:r>
              <a:rPr lang="fr-FR" noProof="0" dirty="0" smtClean="0"/>
              <a:t>: Écrire le test 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663357" y="1758770"/>
            <a:ext cx="5698996" cy="36933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[TestClass]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[TestMethod]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public void TestCreate()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  Counter counter = new Counter(0);</a:t>
            </a:r>
          </a:p>
          <a:p>
            <a:pPr algn="just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Assert.IsNotNull(counter);</a:t>
            </a: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algn="just"/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5221716" y="2695063"/>
            <a:ext cx="2049942" cy="523220"/>
          </a:xfrm>
          <a:prstGeom prst="wedgeRectCallout">
            <a:avLst>
              <a:gd name="adj1" fmla="val -87651"/>
              <a:gd name="adj2" fmla="val 101018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 méthode peut avoir n’importe quel nom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4953064" y="4892847"/>
            <a:ext cx="2166193" cy="1938992"/>
          </a:xfrm>
          <a:prstGeom prst="wedgeRectCallout">
            <a:avLst>
              <a:gd name="adj1" fmla="val -101444"/>
              <a:gd name="adj2" fmla="val -92047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Applique une assertion </a:t>
            </a:r>
            <a:r>
              <a:rPr lang="en-GB" dirty="0" smtClean="0"/>
              <a:t>et </a:t>
            </a:r>
            <a:r>
              <a:rPr lang="en-GB" dirty="0" err="1" smtClean="0"/>
              <a:t>lève</a:t>
            </a:r>
            <a:r>
              <a:rPr lang="en-GB" dirty="0" smtClean="0"/>
              <a:t> </a:t>
            </a:r>
            <a:r>
              <a:rPr lang="en-GB" dirty="0"/>
              <a:t>une exception en cas d’échec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9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avec la classe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283224"/>
          </a:xfrm>
        </p:spPr>
        <p:txBody>
          <a:bodyPr/>
          <a:lstStyle/>
          <a:p>
            <a:r>
              <a:rPr lang="fr-FR" sz="2000" noProof="0" dirty="0" smtClean="0"/>
              <a:t>Les tests utilisent les méthodes statiques de la classe </a:t>
            </a:r>
            <a:r>
              <a:rPr lang="fr-FR" sz="2000" noProof="0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fr-FR" sz="2000" noProof="0" dirty="0" smtClean="0"/>
              <a:t> pour faire des </a:t>
            </a:r>
            <a:r>
              <a:rPr lang="fr-FR" sz="2000" i="1" noProof="0" dirty="0" smtClean="0">
                <a:latin typeface="Century Schoolbook" pitchFamily="18" charset="0"/>
              </a:rPr>
              <a:t>assertions</a:t>
            </a:r>
          </a:p>
          <a:p>
            <a:r>
              <a:rPr lang="fr-FR" sz="2000" noProof="0" dirty="0" smtClean="0"/>
              <a:t>La forme générale </a:t>
            </a:r>
            <a:r>
              <a:rPr lang="fr-FR" sz="2000" dirty="0" smtClean="0"/>
              <a:t>est</a:t>
            </a:r>
            <a:r>
              <a:rPr lang="fr-FR" sz="2000" noProof="0" dirty="0" smtClean="0"/>
              <a:t> </a:t>
            </a:r>
            <a:r>
              <a:rPr lang="fr-FR" sz="2000" noProof="0" dirty="0" smtClean="0">
                <a:latin typeface="Courier New" pitchFamily="49" charset="0"/>
                <a:cs typeface="Courier New" pitchFamily="49" charset="0"/>
              </a:rPr>
              <a:t>Assert.MethodName(expected, actual)</a:t>
            </a:r>
          </a:p>
          <a:p>
            <a:pPr lvl="1"/>
            <a:r>
              <a:rPr lang="fr-FR" sz="1800" noProof="0" dirty="0" smtClean="0"/>
              <a:t>Sil l’assertion échoue,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AssertFailedException</a:t>
            </a:r>
            <a:r>
              <a:rPr lang="fr-FR" sz="1800" noProof="0" dirty="0" smtClean="0"/>
              <a:t> est générée</a:t>
            </a:r>
          </a:p>
          <a:p>
            <a:pPr lvl="2"/>
            <a:r>
              <a:rPr lang="fr-FR" sz="1600" noProof="0" dirty="0" smtClean="0"/>
              <a:t>Interceptée par l’infrastructure de test et affichée à l’utilisateur</a:t>
            </a:r>
          </a:p>
          <a:p>
            <a:r>
              <a:rPr lang="fr-FR" sz="2000" noProof="0" dirty="0" smtClean="0"/>
              <a:t>Les méthodes fournies comprennent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AreEqual(Object, Object)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AreNotEqual(Object, Object)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AreNotSame(Object, Object)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AreSame(Object, Object)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IsInstanceOfType(Object, Type)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IsNotInstanceOfType(Object, Type)</a:t>
            </a:r>
          </a:p>
          <a:p>
            <a:pPr lvl="1"/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IsFalse(Boolean)</a:t>
            </a:r>
            <a:endParaRPr lang="fr-FR" sz="1800" noProof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2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utres </a:t>
            </a:r>
            <a:r>
              <a:rPr lang="fr-FR" dirty="0"/>
              <a:t>classes </a:t>
            </a:r>
            <a:r>
              <a:rPr lang="fr-FR" dirty="0" err="1"/>
              <a:t>Assert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CollectionAssert</a:t>
            </a:r>
            <a:endParaRPr lang="fr-FR" dirty="0" smtClean="0"/>
          </a:p>
          <a:p>
            <a:pPr lvl="1"/>
            <a:r>
              <a:rPr lang="fr-FR" dirty="0" smtClean="0"/>
              <a:t>Teste les éléments d’une collection</a:t>
            </a:r>
          </a:p>
          <a:p>
            <a:pPr lvl="1"/>
            <a:r>
              <a:rPr lang="fr-FR" dirty="0" err="1" smtClean="0"/>
              <a:t>Contains</a:t>
            </a:r>
            <a:endParaRPr lang="fr-FR" dirty="0" smtClean="0"/>
          </a:p>
          <a:p>
            <a:pPr lvl="1"/>
            <a:r>
              <a:rPr lang="fr-FR" dirty="0" err="1" smtClean="0"/>
              <a:t>AreEqual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err="1" smtClean="0"/>
              <a:t>StringAssert</a:t>
            </a:r>
            <a:endParaRPr lang="fr-FR" dirty="0" smtClean="0"/>
          </a:p>
          <a:p>
            <a:pPr lvl="1"/>
            <a:r>
              <a:rPr lang="fr-FR" dirty="0" smtClean="0"/>
              <a:t>Teste les chaînes</a:t>
            </a:r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65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Arrange</a:t>
            </a:r>
          </a:p>
          <a:p>
            <a:pPr lvl="1"/>
            <a:r>
              <a:rPr lang="fr-FR" dirty="0" smtClean="0"/>
              <a:t>Initialise la classe</a:t>
            </a:r>
          </a:p>
          <a:p>
            <a:r>
              <a:rPr lang="fr-FR" dirty="0" err="1" smtClean="0"/>
              <a:t>Act</a:t>
            </a:r>
            <a:endParaRPr lang="fr-FR" dirty="0" smtClean="0"/>
          </a:p>
          <a:p>
            <a:pPr lvl="1"/>
            <a:r>
              <a:rPr lang="fr-FR" dirty="0" smtClean="0"/>
              <a:t>Appel du code à tester</a:t>
            </a:r>
          </a:p>
          <a:p>
            <a:r>
              <a:rPr lang="fr-FR" dirty="0" err="1" smtClean="0"/>
              <a:t>Assert</a:t>
            </a:r>
            <a:endParaRPr lang="fr-FR" dirty="0" smtClean="0"/>
          </a:p>
          <a:p>
            <a:pPr lvl="1"/>
            <a:r>
              <a:rPr lang="fr-FR" dirty="0" smtClean="0"/>
              <a:t>Vérification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90" y="3933056"/>
            <a:ext cx="6250909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64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test doit être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Autonome</a:t>
            </a:r>
          </a:p>
          <a:p>
            <a:r>
              <a:rPr lang="fr-FR" dirty="0" smtClean="0"/>
              <a:t>Complet</a:t>
            </a:r>
            <a:endParaRPr lang="fr-FR" dirty="0"/>
          </a:p>
          <a:p>
            <a:r>
              <a:rPr lang="fr-FR" dirty="0"/>
              <a:t>Répétable</a:t>
            </a:r>
          </a:p>
          <a:p>
            <a:r>
              <a:rPr lang="fr-FR" dirty="0"/>
              <a:t>Automatique</a:t>
            </a:r>
          </a:p>
          <a:p>
            <a:r>
              <a:rPr lang="fr-FR" dirty="0"/>
              <a:t>Clair</a:t>
            </a:r>
          </a:p>
          <a:p>
            <a:r>
              <a:rPr lang="fr-FR" dirty="0" smtClean="0"/>
              <a:t>Petit</a:t>
            </a:r>
          </a:p>
          <a:p>
            <a:r>
              <a:rPr lang="fr-FR" dirty="0" smtClean="0"/>
              <a:t>Non ordonné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4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Code de test modifié (C#)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1702464" y="1290825"/>
            <a:ext cx="5739072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[TestClass]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class CounterTest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private Counter _counterOne;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[TestInitialize]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public void Init()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_counterOne = new Counter(10);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[TestMethod]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public void TestIncrement()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_counterOne.Increment(15);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Assert.AreEqual(25, _counterOne.Count);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49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Autres annotations de Visual Studio Test</a:t>
            </a:r>
            <a:endParaRPr lang="fr-F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1405513"/>
          </a:xfrm>
        </p:spPr>
        <p:txBody>
          <a:bodyPr/>
          <a:lstStyle/>
          <a:p>
            <a:r>
              <a:rPr lang="fr-FR" sz="2400" noProof="0" dirty="0" smtClean="0"/>
              <a:t>Il faut aussi tester les cas d’erreurs ou d’échecs</a:t>
            </a:r>
          </a:p>
          <a:p>
            <a:pPr lvl="1"/>
            <a:r>
              <a:rPr lang="fr-FR" sz="2000" noProof="0" dirty="0" smtClean="0"/>
              <a:t>Pas seulement les bonnes réponses</a:t>
            </a:r>
          </a:p>
          <a:p>
            <a:r>
              <a:rPr lang="fr-FR" sz="2400" noProof="0" dirty="0" smtClean="0"/>
              <a:t>Le tableau ci-dessous montre des attributs qui peuvent contribuer à l’écriture de tests complets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0457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400"/>
              </a:spcBef>
              <a:buClr>
                <a:schemeClr val="accent2"/>
              </a:buClr>
              <a:buSzPct val="115000"/>
            </a:pPr>
            <a:endParaRPr lang="en-GB" dirty="0" smtClean="0">
              <a:latin typeface="Courier New" pitchFamily="49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4948"/>
              </p:ext>
            </p:extLst>
          </p:nvPr>
        </p:nvGraphicFramePr>
        <p:xfrm>
          <a:off x="642257" y="2928225"/>
          <a:ext cx="8120743" cy="2768906"/>
        </p:xfrm>
        <a:graphic>
          <a:graphicData uri="http://schemas.openxmlformats.org/drawingml/2006/table">
            <a:tbl>
              <a:tblPr>
                <a:effectLst>
                  <a:outerShdw dist="53340" dir="2700000" algn="ctr" rotWithShape="0">
                    <a:schemeClr val="tx1"/>
                  </a:outerShdw>
                </a:effectLst>
              </a:tblPr>
              <a:tblGrid>
                <a:gridCol w="2427514"/>
                <a:gridCol w="5693229"/>
              </a:tblGrid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classe contient des tests unitaires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9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méthode est un test unitaire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24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TestInitialize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avant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8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TestCleanup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Cette méthode s’exécute après chaque test dans la classe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ExpectedException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résultat attendu est une exception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Ignore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 test est temporairement inactif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855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Flux d’exécution d’un test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79400" y="1262063"/>
            <a:ext cx="5665733" cy="369332"/>
          </a:xfrm>
        </p:spPr>
        <p:txBody>
          <a:bodyPr/>
          <a:lstStyle/>
          <a:p>
            <a:r>
              <a:rPr lang="fr-FR" noProof="0" dirty="0" smtClean="0"/>
              <a:t>L’exécution d’un test se déroule ainsi :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602301" y="3567192"/>
            <a:ext cx="2398413" cy="28007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/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TestMethodOne()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TestMethodTwo()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TestMethodThree()</a:t>
            </a:r>
            <a:r>
              <a:rPr lang="en-GB" sz="1600" dirty="0" smtClean="0"/>
              <a:t>  </a:t>
            </a:r>
          </a:p>
          <a:p>
            <a:endParaRPr lang="en-GB" sz="1600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945133" y="1400905"/>
            <a:ext cx="2529860" cy="4770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TestMethodOne()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TestMethodTwo()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InitializeMethod()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TestMethodThree()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CleanupMethod()</a:t>
            </a:r>
          </a:p>
          <a:p>
            <a:endParaRPr lang="en-GB" sz="1600" dirty="0" smtClean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878304" y="2930263"/>
            <a:ext cx="1396810" cy="307777"/>
          </a:xfrm>
          <a:prstGeom prst="wedgeRectCallout">
            <a:avLst>
              <a:gd name="adj1" fmla="val -3629"/>
              <a:gd name="adj2" fmla="val 160230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Classe de test</a:t>
            </a:r>
          </a:p>
        </p:txBody>
      </p:sp>
      <p:sp>
        <p:nvSpPr>
          <p:cNvPr id="7" name="Rectangular Callout 6"/>
          <p:cNvSpPr/>
          <p:nvPr/>
        </p:nvSpPr>
        <p:spPr bwMode="gray">
          <a:xfrm>
            <a:off x="3581400" y="1668380"/>
            <a:ext cx="1816769" cy="1569660"/>
          </a:xfrm>
          <a:prstGeom prst="wedgeRectCallout">
            <a:avLst>
              <a:gd name="adj1" fmla="val 98522"/>
              <a:gd name="adj2" fmla="val 3863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Appelée</a:t>
            </a:r>
            <a:r>
              <a:rPr lang="en-GB" dirty="0" smtClean="0"/>
              <a:t> </a:t>
            </a:r>
            <a:r>
              <a:rPr lang="en-GB" dirty="0" err="1" smtClean="0"/>
              <a:t>avant</a:t>
            </a:r>
            <a:r>
              <a:rPr lang="en-GB" dirty="0" smtClean="0"/>
              <a:t> toute méthode de test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3335678" y="4232450"/>
            <a:ext cx="1985201" cy="1938992"/>
          </a:xfrm>
          <a:prstGeom prst="wedgeRectCallout">
            <a:avLst>
              <a:gd name="adj1" fmla="val 94684"/>
              <a:gd name="adj2" fmla="val 8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/>
              <a:t>Appelée</a:t>
            </a:r>
            <a:r>
              <a:rPr lang="en-GB" dirty="0" smtClean="0"/>
              <a:t> après chaque méthode de test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gray">
          <a:xfrm rot="5400000">
            <a:off x="3826042" y="3946358"/>
            <a:ext cx="291164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 bwMode="gray">
          <a:xfrm>
            <a:off x="3255890" y="3561347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Flux d’exécution du test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8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Ignore</a:t>
            </a:r>
          </a:p>
          <a:p>
            <a:pPr lvl="1"/>
            <a:r>
              <a:rPr lang="fr-FR" dirty="0" smtClean="0"/>
              <a:t>Ignore le teste</a:t>
            </a:r>
          </a:p>
          <a:p>
            <a:r>
              <a:rPr lang="fr-FR" dirty="0" err="1" smtClean="0"/>
              <a:t>Priority</a:t>
            </a:r>
            <a:endParaRPr lang="fr-FR" dirty="0" smtClean="0"/>
          </a:p>
          <a:p>
            <a:pPr lvl="1"/>
            <a:r>
              <a:rPr lang="fr-FR" dirty="0" smtClean="0"/>
              <a:t>Priorité d’exécution</a:t>
            </a:r>
          </a:p>
          <a:p>
            <a:r>
              <a:rPr lang="fr-FR" dirty="0" err="1" smtClean="0"/>
              <a:t>WorkItem</a:t>
            </a:r>
            <a:endParaRPr lang="fr-FR" dirty="0"/>
          </a:p>
          <a:p>
            <a:pPr lvl="1"/>
            <a:r>
              <a:rPr lang="fr-FR" dirty="0" smtClean="0"/>
              <a:t>Associe un </a:t>
            </a:r>
            <a:r>
              <a:rPr lang="fr-FR" dirty="0" err="1" smtClean="0"/>
              <a:t>WorkItem</a:t>
            </a:r>
            <a:r>
              <a:rPr lang="fr-FR" dirty="0" smtClean="0"/>
              <a:t> TFS</a:t>
            </a:r>
          </a:p>
          <a:p>
            <a:r>
              <a:rPr lang="fr-FR" dirty="0" err="1" smtClean="0"/>
              <a:t>TestCategory</a:t>
            </a:r>
            <a:endParaRPr lang="fr-FR" dirty="0" smtClean="0"/>
          </a:p>
          <a:p>
            <a:pPr lvl="1"/>
            <a:r>
              <a:rPr lang="fr-FR" dirty="0" smtClean="0"/>
              <a:t>Regroupement de test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8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Cycles courts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Une idée forte du TDD est « peu et souvent »</a:t>
            </a:r>
          </a:p>
          <a:p>
            <a:pPr lvl="1"/>
            <a:r>
              <a:rPr lang="fr-FR" noProof="0" dirty="0" smtClean="0"/>
              <a:t>Le code est développé en petits incréments et testé fréquemment</a:t>
            </a:r>
          </a:p>
          <a:p>
            <a:pPr lvl="2"/>
            <a:r>
              <a:rPr lang="fr-FR" noProof="0" dirty="0" smtClean="0"/>
              <a:t>Le code peut facilement être ramené à un état antérieur</a:t>
            </a:r>
          </a:p>
          <a:p>
            <a:r>
              <a:rPr lang="fr-FR" noProof="0" dirty="0" smtClean="0"/>
              <a:t>Ne pas écrire tous les tests dès le début</a:t>
            </a:r>
          </a:p>
          <a:p>
            <a:pPr lvl="1"/>
            <a:r>
              <a:rPr lang="fr-FR" dirty="0" smtClean="0"/>
              <a:t>Juste assez pour commencer</a:t>
            </a:r>
            <a:endParaRPr lang="fr-FR" noProof="0" dirty="0" smtClean="0"/>
          </a:p>
          <a:p>
            <a:pPr lvl="1"/>
            <a:r>
              <a:rPr lang="fr-FR" noProof="0" dirty="0" smtClean="0"/>
              <a:t>Écrire le code qui réussit les tests</a:t>
            </a:r>
          </a:p>
          <a:p>
            <a:pPr lvl="1"/>
            <a:r>
              <a:rPr lang="fr-FR" noProof="0" dirty="0" smtClean="0"/>
              <a:t>Passer à la fonctionnalité suivante</a:t>
            </a:r>
          </a:p>
          <a:p>
            <a:r>
              <a:rPr lang="fr-FR" dirty="0" smtClean="0"/>
              <a:t>Le test peut être associé à la compilation</a:t>
            </a:r>
          </a:p>
          <a:p>
            <a:pPr lvl="1"/>
            <a:r>
              <a:rPr lang="fr-FR" noProof="0" dirty="0" smtClean="0"/>
              <a:t>Ne peut plus </a:t>
            </a:r>
            <a:r>
              <a:rPr lang="fr-FR" noProof="0" smtClean="0"/>
              <a:t>être évité</a:t>
            </a:r>
            <a:endParaRPr lang="fr-FR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86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C'est quoi les tests unitaires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code pour tester du code</a:t>
            </a:r>
          </a:p>
          <a:p>
            <a:r>
              <a:rPr lang="fr-FR" dirty="0"/>
              <a:t>Tests sur une "unité" de programme = partie de code la plus petite ayant une </a:t>
            </a:r>
            <a:r>
              <a:rPr lang="fr-FR" b="1" dirty="0"/>
              <a:t>cohérence fonctionnelle</a:t>
            </a:r>
            <a:br>
              <a:rPr lang="fr-FR" b="1" dirty="0"/>
            </a:br>
            <a:r>
              <a:rPr lang="fr-FR" b="1" dirty="0">
                <a:sym typeface="Wingdings" pitchFamily="2" charset="2"/>
              </a:rPr>
              <a:t> Classe</a:t>
            </a:r>
            <a:endParaRPr lang="fr-FR" dirty="0"/>
          </a:p>
          <a:p>
            <a:r>
              <a:rPr lang="fr-FR" dirty="0"/>
              <a:t>Automatisables, automatisés</a:t>
            </a:r>
          </a:p>
          <a:p>
            <a:r>
              <a:rPr lang="fr-FR" dirty="0"/>
              <a:t>Ecrire le code de test avant le code de production</a:t>
            </a:r>
          </a:p>
          <a:p>
            <a:r>
              <a:rPr lang="fr-FR" dirty="0"/>
              <a:t>Mais pas que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3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Wikipedia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test unitaire (UT) est </a:t>
            </a:r>
            <a:r>
              <a:rPr lang="fr-FR" dirty="0"/>
              <a:t>une procédure permettant de vérifier le bon fonctionnement d'une partie précise d'un logiciel ou d'une portion d'un programme (appelée « unité » ou « module »).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les applications non critiques, l'écriture des tests unitaires a longtemps été considérée comme une tâche </a:t>
            </a:r>
            <a:r>
              <a:rPr lang="fr-FR" dirty="0" smtClean="0"/>
              <a:t>secondaire.</a:t>
            </a:r>
          </a:p>
          <a:p>
            <a:pPr lvl="1"/>
            <a:r>
              <a:rPr lang="fr-FR" dirty="0" smtClean="0"/>
              <a:t>Cependant</a:t>
            </a:r>
            <a:r>
              <a:rPr lang="fr-FR" dirty="0"/>
              <a:t>, les méthodes 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(XP) ou 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(TDD) ont remis les tests unitaires, appelés « tests du programmeur », au centre de l'activité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35902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Origines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1997, Kent Beck rencontre Erich Gamma avec lequel il crée </a:t>
            </a:r>
            <a:r>
              <a:rPr lang="fr-FR" dirty="0" err="1" smtClean="0"/>
              <a:t>Junit</a:t>
            </a:r>
            <a:r>
              <a:rPr lang="fr-FR" dirty="0" smtClean="0"/>
              <a:t> (Java) </a:t>
            </a:r>
            <a:r>
              <a:rPr lang="fr-FR" dirty="0"/>
              <a:t>qui, suite à sa popularité, entraînera la création de nombreux </a:t>
            </a:r>
            <a:r>
              <a:rPr lang="fr-FR" dirty="0" err="1"/>
              <a:t>Frameworks</a:t>
            </a:r>
            <a:r>
              <a:rPr lang="fr-FR" dirty="0"/>
              <a:t> de tests unitaires, cet ensemble se nomme </a:t>
            </a:r>
            <a:r>
              <a:rPr lang="fr-FR" dirty="0" err="1" smtClean="0"/>
              <a:t>xUnit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AutoShape 2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uni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71888"/>
            <a:ext cx="121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test définit un critère d’arrêt </a:t>
            </a:r>
            <a:r>
              <a:rPr lang="fr-FR" dirty="0" smtClean="0"/>
              <a:t>qui </a:t>
            </a:r>
            <a:r>
              <a:rPr lang="fr-FR" dirty="0"/>
              <a:t>permet de statuer sur le succès ou sur l’échec d’une </a:t>
            </a:r>
            <a:r>
              <a:rPr lang="fr-FR" dirty="0" smtClean="0"/>
              <a:t>vérification</a:t>
            </a:r>
          </a:p>
          <a:p>
            <a:r>
              <a:rPr lang="fr-FR" dirty="0" smtClean="0"/>
              <a:t>Grâce </a:t>
            </a:r>
            <a:r>
              <a:rPr lang="fr-FR" dirty="0"/>
              <a:t>à la spécification, on est en mesure de faire correspondre un état d’entrée donné à un résultat ou à une </a:t>
            </a:r>
            <a:r>
              <a:rPr lang="fr-FR" dirty="0" smtClean="0"/>
              <a:t>sortie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test permet de vérifier que la relation d’entrée / sortie donnée par la spécification est bel et bien réalisée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0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ca sert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</a:t>
            </a:r>
            <a:r>
              <a:rPr lang="fr-FR" dirty="0"/>
              <a:t>les erreurs </a:t>
            </a:r>
            <a:r>
              <a:rPr lang="fr-FR" dirty="0" smtClean="0"/>
              <a:t>rapidement</a:t>
            </a:r>
            <a:endParaRPr lang="fr-FR" dirty="0"/>
          </a:p>
          <a:p>
            <a:r>
              <a:rPr lang="fr-FR" dirty="0" smtClean="0"/>
              <a:t>Sécurise </a:t>
            </a:r>
            <a:r>
              <a:rPr lang="fr-FR" dirty="0"/>
              <a:t>la </a:t>
            </a:r>
            <a:r>
              <a:rPr lang="fr-FR" dirty="0" smtClean="0"/>
              <a:t>maintenance</a:t>
            </a:r>
            <a:endParaRPr lang="fr-FR" dirty="0"/>
          </a:p>
          <a:p>
            <a:pPr lvl="1"/>
            <a:r>
              <a:rPr lang="fr-FR" dirty="0"/>
              <a:t>Lors d'une modification d'un programme les tests unitaires signalent les éventuelles </a:t>
            </a:r>
            <a:r>
              <a:rPr lang="fr-FR" dirty="0" smtClean="0"/>
              <a:t>régressions</a:t>
            </a:r>
            <a:endParaRPr lang="fr-FR" dirty="0"/>
          </a:p>
          <a:p>
            <a:r>
              <a:rPr lang="fr-FR" dirty="0"/>
              <a:t>Documente le </a:t>
            </a:r>
            <a:r>
              <a:rPr lang="fr-FR" dirty="0" smtClean="0"/>
              <a:t>code</a:t>
            </a:r>
            <a:endParaRPr lang="fr-FR" dirty="0"/>
          </a:p>
          <a:p>
            <a:pPr lvl="1"/>
            <a:r>
              <a:rPr lang="fr-FR" dirty="0" smtClean="0"/>
              <a:t>Il est </a:t>
            </a:r>
            <a:r>
              <a:rPr lang="fr-FR" dirty="0"/>
              <a:t>très utile de lire les tests pour comprendre comment s'utilise une </a:t>
            </a:r>
            <a:r>
              <a:rPr lang="fr-FR" dirty="0" smtClean="0"/>
              <a:t>méthode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plus il est possible que la documentation ne soit plus à jour, mais les tests eux correspondent à la réalité de l'application.</a:t>
            </a:r>
          </a:p>
        </p:txBody>
      </p:sp>
    </p:spTree>
    <p:extLst>
      <p:ext uri="{BB962C8B-B14F-4D97-AF65-F5344CB8AC3E}">
        <p14:creationId xmlns:p14="http://schemas.microsoft.com/office/powerpoint/2010/main" val="79202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MSTest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VS possède un outils </a:t>
            </a:r>
            <a:r>
              <a:rPr lang="fr-FR" dirty="0" err="1" smtClean="0"/>
              <a:t>xUnit</a:t>
            </a:r>
            <a:endParaRPr lang="fr-FR" dirty="0" smtClean="0"/>
          </a:p>
          <a:p>
            <a:pPr lvl="1"/>
            <a:r>
              <a:rPr lang="fr-FR" dirty="0" smtClean="0"/>
              <a:t>Appeler </a:t>
            </a:r>
            <a:r>
              <a:rPr lang="fr-FR" dirty="0" err="1" smtClean="0"/>
              <a:t>MSTest</a:t>
            </a:r>
            <a:endParaRPr lang="fr-FR" dirty="0"/>
          </a:p>
          <a:p>
            <a:pPr lvl="1"/>
            <a:r>
              <a:rPr lang="fr-FR" dirty="0" smtClean="0"/>
              <a:t>Sauf la version Express</a:t>
            </a:r>
          </a:p>
          <a:p>
            <a:pPr lvl="1"/>
            <a:r>
              <a:rPr lang="fr-FR" dirty="0" smtClean="0"/>
              <a:t>Nécessite VS</a:t>
            </a:r>
          </a:p>
          <a:p>
            <a:pPr lvl="1"/>
            <a:r>
              <a:rPr lang="fr-FR" dirty="0" smtClean="0"/>
              <a:t>VS compatible avec </a:t>
            </a:r>
            <a:r>
              <a:rPr lang="fr-FR" dirty="0" err="1" smtClean="0"/>
              <a:t>xUnit</a:t>
            </a:r>
            <a:r>
              <a:rPr lang="fr-FR" dirty="0" smtClean="0"/>
              <a:t> depuis 2010</a:t>
            </a:r>
          </a:p>
          <a:p>
            <a:pPr lvl="1"/>
            <a:r>
              <a:rPr lang="fr-FR" dirty="0" smtClean="0"/>
              <a:t>Très similaire à </a:t>
            </a:r>
            <a:r>
              <a:rPr lang="fr-FR" dirty="0" err="1" smtClean="0"/>
              <a:t>JUnit</a:t>
            </a:r>
            <a:r>
              <a:rPr lang="fr-FR" dirty="0" smtClean="0"/>
              <a:t> et </a:t>
            </a:r>
            <a:r>
              <a:rPr lang="fr-FR" dirty="0" err="1" smtClean="0"/>
              <a:t>NUnit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AutoShape 2" descr="Résultat de recherche d'images pour &quot;visual studio unit tes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visual studio unit tes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http://apmblog.dynatrace.com/wp-content/testresultview_v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37112"/>
            <a:ext cx="58197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Portage de </a:t>
            </a:r>
            <a:r>
              <a:rPr lang="fr-FR" dirty="0" err="1" smtClean="0"/>
              <a:t>JUnit</a:t>
            </a:r>
            <a:r>
              <a:rPr lang="fr-FR" dirty="0" smtClean="0"/>
              <a:t> en .NET</a:t>
            </a:r>
          </a:p>
          <a:p>
            <a:r>
              <a:rPr lang="fr-FR" dirty="0" smtClean="0"/>
              <a:t>Ne nécessite pas VS</a:t>
            </a:r>
          </a:p>
          <a:p>
            <a:pPr lvl="1"/>
            <a:r>
              <a:rPr lang="fr-FR" dirty="0" smtClean="0"/>
              <a:t>Peut fonctionner de manière autonome</a:t>
            </a:r>
          </a:p>
          <a:p>
            <a:pPr lvl="1"/>
            <a:r>
              <a:rPr lang="fr-FR" dirty="0" smtClean="0"/>
              <a:t>Plugin pour VS</a:t>
            </a:r>
          </a:p>
          <a:p>
            <a:pPr lvl="1"/>
            <a:r>
              <a:rPr lang="fr-FR" dirty="0" smtClean="0"/>
              <a:t>Compatible avec les outils avancés depuis VS2012</a:t>
            </a:r>
          </a:p>
        </p:txBody>
      </p:sp>
      <p:pic>
        <p:nvPicPr>
          <p:cNvPr id="3074" name="Picture 2" descr="Résultat de recherche d'images pour &quot;NUni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3056"/>
            <a:ext cx="12382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7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projet de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" y="1332370"/>
            <a:ext cx="9026955" cy="346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83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13A205772697465207468652054657374202843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57697468207468652041737365727420436C6173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6966696564205465737420436F64652028432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72746865722056697375616C2053747564696F205465737420417474726962757465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5737420457865637574696F6E20466C6F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686F7274204379636C6573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827</Words>
  <Application>Microsoft Office PowerPoint</Application>
  <PresentationFormat>Affichage à l'écran (4:3)</PresentationFormat>
  <Paragraphs>190</Paragraphs>
  <Slides>19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cvc</vt:lpstr>
      <vt:lpstr>Test Driven Development</vt:lpstr>
      <vt:lpstr>C'est quoi les tests unitaires ?</vt:lpstr>
      <vt:lpstr>Wikipedia</vt:lpstr>
      <vt:lpstr>Origines</vt:lpstr>
      <vt:lpstr>Utilité</vt:lpstr>
      <vt:lpstr>A quoi ca sert ?</vt:lpstr>
      <vt:lpstr>MSTest</vt:lpstr>
      <vt:lpstr>NUnit</vt:lpstr>
      <vt:lpstr>Créer un projet de tests</vt:lpstr>
      <vt:lpstr>Étape 1 : Écrire le test (C#)</vt:lpstr>
      <vt:lpstr>Tester avec la classe Assert</vt:lpstr>
      <vt:lpstr>Autres classes Assert</vt:lpstr>
      <vt:lpstr>Les 3 A</vt:lpstr>
      <vt:lpstr>Le test doit être unitaire</vt:lpstr>
      <vt:lpstr>Code de test modifié (C#)</vt:lpstr>
      <vt:lpstr>Autres annotations de Visual Studio Test</vt:lpstr>
      <vt:lpstr>Flux d’exécution d’un test</vt:lpstr>
      <vt:lpstr>Autres annotations</vt:lpstr>
      <vt:lpstr>Cycles courts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2015-02-26T22:37:53Z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