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3"/>
  </p:notesMasterIdLst>
  <p:handoutMasterIdLst>
    <p:handoutMasterId r:id="rId54"/>
  </p:handoutMasterIdLst>
  <p:sldIdLst>
    <p:sldId id="264" r:id="rId2"/>
    <p:sldId id="348" r:id="rId3"/>
    <p:sldId id="268" r:id="rId4"/>
    <p:sldId id="270" r:id="rId5"/>
    <p:sldId id="271" r:id="rId6"/>
    <p:sldId id="272" r:id="rId7"/>
    <p:sldId id="274" r:id="rId8"/>
    <p:sldId id="277" r:id="rId9"/>
    <p:sldId id="278" r:id="rId10"/>
    <p:sldId id="279" r:id="rId11"/>
    <p:sldId id="280" r:id="rId12"/>
    <p:sldId id="283" r:id="rId13"/>
    <p:sldId id="284" r:id="rId14"/>
    <p:sldId id="285" r:id="rId15"/>
    <p:sldId id="286" r:id="rId16"/>
    <p:sldId id="288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4" r:id="rId26"/>
    <p:sldId id="319" r:id="rId27"/>
    <p:sldId id="320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41" r:id="rId41"/>
    <p:sldId id="343" r:id="rId42"/>
    <p:sldId id="344" r:id="rId43"/>
    <p:sldId id="346" r:id="rId44"/>
    <p:sldId id="347" r:id="rId45"/>
    <p:sldId id="349" r:id="rId46"/>
    <p:sldId id="350" r:id="rId47"/>
    <p:sldId id="351" r:id="rId48"/>
    <p:sldId id="352" r:id="rId49"/>
    <p:sldId id="353" r:id="rId50"/>
    <p:sldId id="354" r:id="rId51"/>
    <p:sldId id="355" r:id="rId5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296785EE-A613-450A-80EB-2D93E2E2CC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4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27CEE7E7-BC92-4BBE-8C05-46D473984F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442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On ne veut pas d’effets de bord. Savoir d’où vient un pb.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… donner des veines / des branchements</a:t>
            </a:r>
          </a:p>
          <a:p>
            <a:pPr eaLnBrk="1" hangingPunct="1"/>
            <a:r>
              <a:rPr lang="fr-FR" altLang="fr-FR" smtClean="0"/>
              <a:t>	l’intérieur d’un PC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… exemple d’une boite noir :</a:t>
            </a:r>
          </a:p>
          <a:p>
            <a:pPr eaLnBrk="1" hangingPunct="1"/>
            <a:r>
              <a:rPr lang="fr-FR" altLang="fr-FR" smtClean="0"/>
              <a:t>	- un truc soudé</a:t>
            </a:r>
          </a:p>
          <a:p>
            <a:pPr eaLnBrk="1" hangingPunct="1"/>
            <a:r>
              <a:rPr lang="fr-FR" altLang="fr-FR" smtClean="0"/>
              <a:t>	- une freebox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fr-FR" altLang="fr-FR" smtClean="0"/>
              <a:t>Impossible de simuler un autre comportement</a:t>
            </a:r>
          </a:p>
          <a:p>
            <a:pPr eaLnBrk="1" hangingPunct="1"/>
            <a:endParaRPr lang="fr-FR" altLang="fr-FR" smtClean="0"/>
          </a:p>
          <a:p>
            <a:pPr lvl="1" eaLnBrk="1" hangingPunct="1"/>
            <a:r>
              <a:rPr lang="fr-FR" altLang="fr-FR" smtClean="0"/>
              <a:t>Impossible de changer son état une fois que c’est initialisé =&gt; Certains tests peuvent marcher</a:t>
            </a:r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- 5e symptome qui empeche le code d'etre isolable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r>
              <a:rPr lang="fr-FR" altLang="fr-FR" smtClean="0"/>
              <a:t>Débogage difficile</a:t>
            </a:r>
          </a:p>
          <a:p>
            <a:pPr lvl="2" eaLnBrk="1" hangingPunct="1"/>
            <a:r>
              <a:rPr lang="fr-FR" altLang="fr-FR" smtClean="0"/>
              <a:t>Si oubli de réinitialiser l’état à la fin</a:t>
            </a:r>
          </a:p>
          <a:p>
            <a:pPr lvl="2" eaLnBrk="1" hangingPunct="1"/>
            <a:endParaRPr lang="fr-FR" altLang="fr-FR" smtClean="0"/>
          </a:p>
          <a:p>
            <a:pPr lvl="2" eaLnBrk="1" hangingPunct="1"/>
            <a:r>
              <a:rPr lang="fr-FR" altLang="fr-FR" smtClean="0"/>
              <a:t>Pas de tests en parallèle</a:t>
            </a:r>
          </a:p>
          <a:p>
            <a:pPr lvl="2" eaLnBrk="1" hangingPunct="1"/>
            <a:endParaRPr lang="fr-FR" altLang="fr-FR" smtClean="0"/>
          </a:p>
          <a:p>
            <a:pPr lvl="2" eaLnBrk="1" hangingPunct="1"/>
            <a:r>
              <a:rPr lang="fr-FR" altLang="fr-FR" smtClean="0"/>
              <a:t>Chaque test doit commencer avec un état présumé pour fonctionner. Mais cela peut avoir été modifié par un autre test.</a:t>
            </a:r>
          </a:p>
          <a:p>
            <a:pPr lvl="2" eaLnBrk="1" hangingPunct="1"/>
            <a:r>
              <a:rPr lang="fr-FR" altLang="fr-FR" smtClean="0"/>
              <a:t>Impossible de lancer les tests en parallèle =&gt; + long</a:t>
            </a:r>
          </a:p>
          <a:p>
            <a:pPr lvl="2" eaLnBrk="1" hangingPunct="1"/>
            <a:r>
              <a:rPr lang="fr-FR" altLang="fr-FR" smtClean="0"/>
              <a:t>Débogage difficile</a:t>
            </a:r>
          </a:p>
          <a:p>
            <a:pPr lvl="2"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Un seul singleton = 100 valeurs partagées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Le meme genre de probleme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- lisibilité de la classe (ca revient à avoir un grand main et tout dedans, une appli en C)</a:t>
            </a:r>
          </a:p>
          <a:p>
            <a:pPr eaLnBrk="1" hangingPunct="1"/>
            <a:r>
              <a:rPr lang="fr-FR" altLang="fr-FR" smtClean="0"/>
              <a:t>- enlever "test plus complexe" et remonter "lisibilité" et "maintenabilité"</a:t>
            </a:r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Pour chaque modif, ce sera elle à modifier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Debogage : si beaucoup 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Très très fréquent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Méthode statique : méthode à qui il manque une classe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Méthode statique : méthode à qui il manque une classe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Ok en théorie mais concrètement, comment reconnaître le loup?</a:t>
            </a:r>
          </a:p>
          <a:p>
            <a:pPr eaLnBrk="1" hangingPunct="1"/>
            <a:r>
              <a:rPr lang="fr-FR" altLang="fr-FR" smtClean="0"/>
              <a:t>Savoir, mais c pas si evident de le reconnaître.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L’idée c’est aussi de savoir reconnaître les signes d’un code intestable.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Ce qui fait qu’on sait qu’un loup et un loup, meme s’il est déguisé en mere grand.</a:t>
            </a:r>
          </a:p>
          <a:p>
            <a:pPr eaLnBrk="1" hangingPunct="1"/>
            <a:endParaRPr lang="fr-FR" altLang="fr-FR" smtClean="0"/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Méthode statique : méthode à qui il manque une classe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- si condition 1 rempli, si 1 et 2, si 2 et 3, si 1 et 3 =&gt; false. Tests peu robuste aux changements.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S’il y a plusieurs chemins d’exécutions possibles et que c’est confus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Design pattern stratégies</a:t>
            </a:r>
          </a:p>
          <a:p>
            <a:pPr eaLnBrk="1" hangingPunct="1"/>
            <a:endParaRPr lang="fr-FR" altLang="fr-FR" smtClean="0"/>
          </a:p>
          <a:p>
            <a:pPr lvl="2" eaLnBrk="1" hangingPunct="1"/>
            <a:r>
              <a:rPr lang="fr-FR" altLang="fr-FR" smtClean="0"/>
              <a:t>Vérification d’objets NULL</a:t>
            </a:r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Design pattern stratégies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Surtout si if redondants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Le meme genre de probleme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Ont des données</a:t>
            </a:r>
          </a:p>
          <a:p>
            <a:pPr eaLnBrk="1" hangingPunct="1"/>
            <a:r>
              <a:rPr lang="fr-FR" altLang="fr-FR" smtClean="0"/>
              <a:t>Font des choses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Savoir, mais c pas si evident de le reconnaître.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L’idée c’est aussi de savoir reconnaître les signes d’un code intestable.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Ce qui fait qu’on sait qu’un loup et un loup, meme s’il est déguisé en mere grand.</a:t>
            </a:r>
          </a:p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Exceptions</a:t>
            </a:r>
          </a:p>
          <a:p>
            <a:pPr lvl="1" eaLnBrk="1" hangingPunct="1"/>
            <a:r>
              <a:rPr lang="fr-FR" altLang="fr-FR" smtClean="0"/>
              <a:t>Si l’objet global est une constante / immutable</a:t>
            </a:r>
          </a:p>
          <a:p>
            <a:pPr lvl="2" eaLnBrk="1" hangingPunct="1"/>
            <a:r>
              <a:rPr lang="fr-FR" altLang="fr-FR" smtClean="0"/>
              <a:t>Et ses attributs transitifs aussi</a:t>
            </a:r>
          </a:p>
          <a:p>
            <a:pPr lvl="2" eaLnBrk="1" hangingPunct="1"/>
            <a:r>
              <a:rPr lang="fr-FR" altLang="fr-FR" smtClean="0"/>
              <a:t>Ok si primitif, attention si objet (ça peut changer)</a:t>
            </a:r>
          </a:p>
          <a:p>
            <a:pPr lvl="1" eaLnBrk="1" hangingPunct="1"/>
            <a:r>
              <a:rPr lang="fr-FR" altLang="fr-FR" smtClean="0"/>
              <a:t>Si l’information ne va que dans un sens </a:t>
            </a:r>
          </a:p>
          <a:p>
            <a:pPr lvl="2" eaLnBrk="1" hangingPunct="1"/>
            <a:r>
              <a:rPr lang="fr-FR" altLang="fr-FR" smtClean="0"/>
              <a:t>Logger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Graphe d’objets / logique métier</a:t>
            </a:r>
          </a:p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Dico : obtenir les définitions</a:t>
            </a:r>
          </a:p>
          <a:p>
            <a:pPr eaLnBrk="1" hangingPunct="1"/>
            <a:r>
              <a:rPr lang="fr-FR" altLang="fr-FR" smtClean="0"/>
              <a:t>Factory : construire la référence des définitions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Objet valeur ne coute pas à etre instancier.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Mais dépendant du framework</a:t>
            </a:r>
          </a:p>
          <a:p>
            <a:pPr eaLnBrk="1" hangingPunct="1"/>
            <a:r>
              <a:rPr lang="fr-FR" altLang="fr-FR" smtClean="0"/>
              <a:t>Un peu bourrin : toutes les instances sont mockées</a:t>
            </a:r>
          </a:p>
          <a:p>
            <a:pPr eaLnBrk="1" hangingPunct="1"/>
            <a:r>
              <a:rPr lang="fr-FR" altLang="fr-FR" smtClean="0"/>
              <a:t>Peu répandu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77888" y="733425"/>
            <a:ext cx="4892675" cy="3670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/>
              <a:t>Le meme genre de probleme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0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2DCE52D0-53D5-472E-9DFD-1EB3806A0667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96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628800"/>
            <a:ext cx="856431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Test </a:t>
            </a:r>
            <a:r>
              <a:rPr lang="fr-FR" altLang="fr-FR" dirty="0" err="1" smtClean="0"/>
              <a:t>Driven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Development</a:t>
            </a:r>
            <a:endParaRPr lang="fr-FR" altLang="fr-FR" dirty="0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smtClean="0"/>
              <a:t>Code Testable</a:t>
            </a:r>
          </a:p>
        </p:txBody>
      </p:sp>
      <p:pic>
        <p:nvPicPr>
          <p:cNvPr id="32770" name="Picture 2" descr="http://www.davidarno.org/wp-content/uploads/2007/10/logo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mtClean="0"/>
              <a:t>Un constructeur cher</a:t>
            </a:r>
          </a:p>
        </p:txBody>
      </p:sp>
    </p:spTree>
    <p:extLst>
      <p:ext uri="{BB962C8B-B14F-4D97-AF65-F5344CB8AC3E}">
        <p14:creationId xmlns:p14="http://schemas.microsoft.com/office/powerpoint/2010/main" val="38707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Un constructeur trop cher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 </a:t>
            </a:r>
          </a:p>
          <a:p>
            <a:pPr lvl="1"/>
            <a:r>
              <a:rPr lang="fr-FR" altLang="fr-FR" smtClean="0"/>
              <a:t>On ne peut PAS éviter d’instancier une classe pour la tester</a:t>
            </a:r>
          </a:p>
          <a:p>
            <a:pPr lvl="1"/>
            <a:r>
              <a:rPr lang="fr-FR" altLang="fr-FR" smtClean="0"/>
              <a:t>Enlève une veine (</a:t>
            </a:r>
            <a:r>
              <a:rPr lang="fr-FR" altLang="fr-FR" i="1" smtClean="0"/>
              <a:t>seam</a:t>
            </a:r>
            <a:r>
              <a:rPr lang="fr-FR" altLang="fr-FR" smtClean="0"/>
              <a:t>)</a:t>
            </a:r>
          </a:p>
          <a:p>
            <a:pPr lvl="2"/>
            <a:r>
              <a:rPr lang="fr-FR" altLang="fr-FR" smtClean="0"/>
              <a:t>Test pas isolé</a:t>
            </a:r>
          </a:p>
          <a:p>
            <a:pPr lvl="2"/>
            <a:r>
              <a:rPr lang="fr-FR" altLang="fr-FR" smtClean="0"/>
              <a:t>Test potentiellement couteux</a:t>
            </a:r>
          </a:p>
          <a:p>
            <a:pPr lvl="2"/>
            <a:r>
              <a:rPr lang="fr-FR" altLang="fr-FR" smtClean="0"/>
              <a:t>Difficile de simuler un autre comportement</a:t>
            </a:r>
          </a:p>
          <a:p>
            <a:pPr lvl="2"/>
            <a:endParaRPr lang="fr-FR" altLang="fr-FR" smtClean="0"/>
          </a:p>
          <a:p>
            <a:pPr lvl="1"/>
            <a:r>
              <a:rPr lang="fr-FR" altLang="fr-FR" smtClean="0"/>
              <a:t>Voire plus, si c’est utilisé par d’autres tests</a:t>
            </a:r>
          </a:p>
          <a:p>
            <a:pPr lvl="1">
              <a:buFontTx/>
              <a:buNone/>
            </a:pPr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034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Un constructeur trop cher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Signes d’alertes mis à jour</a:t>
            </a:r>
          </a:p>
          <a:p>
            <a:pPr lvl="1"/>
            <a:r>
              <a:rPr lang="fr-FR" altLang="fr-FR" smtClean="0"/>
              <a:t>If, switch, loop</a:t>
            </a:r>
          </a:p>
          <a:p>
            <a:pPr lvl="1"/>
            <a:r>
              <a:rPr lang="fr-FR" altLang="fr-FR" smtClean="0"/>
              <a:t>new d’objets </a:t>
            </a:r>
          </a:p>
          <a:p>
            <a:pPr lvl="1"/>
            <a:r>
              <a:rPr lang="fr-FR" altLang="fr-FR" smtClean="0"/>
              <a:t>Des appels static</a:t>
            </a:r>
          </a:p>
          <a:p>
            <a:pPr lvl="1"/>
            <a:r>
              <a:rPr lang="fr-FR" altLang="fr-FR" smtClean="0"/>
              <a:t>…. En fait autre chose que des assignations d’attributs</a:t>
            </a:r>
          </a:p>
          <a:p>
            <a:pPr lvl="1"/>
            <a:r>
              <a:rPr lang="fr-FR" altLang="fr-FR" smtClean="0"/>
              <a:t>Un constructeur spécial test</a:t>
            </a:r>
          </a:p>
          <a:p>
            <a:pPr lvl="1"/>
            <a:r>
              <a:rPr lang="fr-FR" altLang="fr-FR" smtClean="0"/>
              <a:t>Init() </a:t>
            </a:r>
          </a:p>
          <a:p>
            <a:pPr lvl="1"/>
            <a:r>
              <a:rPr lang="fr-FR" altLang="fr-FR" smtClean="0"/>
              <a:t>Du code spécial test : @VisibleForTesting</a:t>
            </a:r>
          </a:p>
          <a:p>
            <a:pPr>
              <a:buFontTx/>
              <a:buNone/>
            </a:pPr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8714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Un constructeur trop cher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 smtClean="0"/>
              <a:t>Comment y remédier</a:t>
            </a:r>
          </a:p>
          <a:p>
            <a:pPr lvl="1"/>
            <a:r>
              <a:rPr lang="fr-FR" altLang="fr-FR" dirty="0"/>
              <a:t>Pas de constructeur</a:t>
            </a:r>
          </a:p>
          <a:p>
            <a:pPr lvl="1"/>
            <a:r>
              <a:rPr lang="fr-FR" altLang="fr-FR" dirty="0" smtClean="0"/>
              <a:t>Faire des constructeurs relais uniquement</a:t>
            </a:r>
          </a:p>
          <a:p>
            <a:pPr lvl="1"/>
            <a:r>
              <a:rPr lang="fr-FR" altLang="fr-FR" dirty="0" smtClean="0"/>
              <a:t>Passer les collaborateurs </a:t>
            </a:r>
            <a:r>
              <a:rPr lang="fr-FR" altLang="fr-FR" b="1" dirty="0" smtClean="0"/>
              <a:t>prêts</a:t>
            </a:r>
            <a:r>
              <a:rPr lang="fr-FR" altLang="fr-FR" dirty="0" smtClean="0"/>
              <a:t> en paramètres au lieu de les créer</a:t>
            </a:r>
          </a:p>
          <a:p>
            <a:pPr lvl="2"/>
            <a:r>
              <a:rPr lang="fr-FR" altLang="fr-FR" sz="1600" dirty="0" smtClean="0"/>
              <a:t>Injection de dépendances</a:t>
            </a:r>
          </a:p>
          <a:p>
            <a:pPr lvl="2"/>
            <a:r>
              <a:rPr lang="fr-FR" altLang="fr-FR" sz="1600" dirty="0" err="1" smtClean="0"/>
              <a:t>Factories</a:t>
            </a:r>
            <a:endParaRPr lang="fr-FR" altLang="fr-FR" sz="1600" dirty="0" smtClean="0"/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90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class</a:t>
            </a:r>
            <a:r>
              <a:rPr lang="fr-FR" altLang="fr-FR" sz="2000" smtClean="0"/>
              <a:t> DictionnaireTestable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private</a:t>
            </a:r>
            <a:r>
              <a:rPr lang="fr-FR" altLang="fr-FR" sz="2000" smtClean="0"/>
              <a:t> Map&lt;String, String&gt; definitions = </a:t>
            </a:r>
            <a:r>
              <a:rPr lang="fr-FR" altLang="fr-FR" sz="2000" b="1" smtClean="0"/>
              <a:t>new</a:t>
            </a:r>
            <a:r>
              <a:rPr lang="fr-FR" altLang="fr-FR" sz="2000" smtClean="0"/>
              <a:t> HashMap&lt;String, String&gt;();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DictionnaireTestable(</a:t>
            </a:r>
            <a:r>
              <a:rPr lang="fr-FR" altLang="fr-FR" sz="2000" smtClean="0">
                <a:solidFill>
                  <a:schemeClr val="folHlink"/>
                </a:solidFill>
              </a:rPr>
              <a:t>Map&lt;String, String&gt; definitions</a:t>
            </a:r>
            <a:r>
              <a:rPr lang="fr-FR" altLang="fr-FR" sz="2000" smtClean="0"/>
              <a:t>) </a:t>
            </a:r>
            <a:r>
              <a:rPr lang="fr-FR" altLang="fr-FR" sz="2000" b="1" smtClean="0"/>
              <a:t>throws</a:t>
            </a:r>
            <a:r>
              <a:rPr lang="fr-FR" altLang="fr-FR" sz="20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</a:t>
            </a:r>
            <a:r>
              <a:rPr lang="fr-FR" altLang="fr-FR" sz="2000" b="1" smtClean="0"/>
              <a:t>this</a:t>
            </a:r>
            <a:r>
              <a:rPr lang="fr-FR" altLang="fr-FR" sz="2000" smtClean="0"/>
              <a:t>.definitions = definitions;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}</a:t>
            </a:r>
          </a:p>
        </p:txBody>
      </p:sp>
      <p:sp>
        <p:nvSpPr>
          <p:cNvPr id="222217" name="Oval 9"/>
          <p:cNvSpPr>
            <a:spLocks noChangeArrowheads="1"/>
          </p:cNvSpPr>
          <p:nvPr/>
        </p:nvSpPr>
        <p:spPr bwMode="auto">
          <a:xfrm>
            <a:off x="1331913" y="4868863"/>
            <a:ext cx="2447925" cy="936625"/>
          </a:xfrm>
          <a:prstGeom prst="ellipse">
            <a:avLst/>
          </a:prstGeom>
          <a:solidFill>
            <a:srgbClr val="99CC0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Le constructeur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ne coute plus cher</a:t>
            </a:r>
          </a:p>
        </p:txBody>
      </p:sp>
      <p:sp>
        <p:nvSpPr>
          <p:cNvPr id="222218" name="Oval 10"/>
          <p:cNvSpPr>
            <a:spLocks noChangeArrowheads="1"/>
          </p:cNvSpPr>
          <p:nvPr/>
        </p:nvSpPr>
        <p:spPr bwMode="auto">
          <a:xfrm>
            <a:off x="4859338" y="4868863"/>
            <a:ext cx="2447925" cy="936625"/>
          </a:xfrm>
          <a:prstGeom prst="ellipse">
            <a:avLst/>
          </a:prstGeom>
          <a:solidFill>
            <a:srgbClr val="99CC0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Veine créée 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Le code n’est plus « collé »</a:t>
            </a:r>
          </a:p>
        </p:txBody>
      </p:sp>
    </p:spTree>
    <p:extLst>
      <p:ext uri="{BB962C8B-B14F-4D97-AF65-F5344CB8AC3E}">
        <p14:creationId xmlns:p14="http://schemas.microsoft.com/office/powerpoint/2010/main" val="7677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7" grpId="0" animBg="1"/>
      <p:bldP spid="222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b="1" smtClean="0"/>
              <a:t>public</a:t>
            </a:r>
            <a:r>
              <a:rPr lang="fr-FR" altLang="fr-FR" sz="1800" smtClean="0"/>
              <a:t> </a:t>
            </a:r>
            <a:r>
              <a:rPr lang="fr-FR" altLang="fr-FR" sz="1800" b="1" smtClean="0"/>
              <a:t>class</a:t>
            </a:r>
            <a:r>
              <a:rPr lang="fr-FR" altLang="fr-FR" sz="1800" smtClean="0"/>
              <a:t> </a:t>
            </a:r>
            <a:r>
              <a:rPr lang="fr-FR" altLang="fr-FR" sz="1800" b="1" smtClean="0">
                <a:solidFill>
                  <a:schemeClr val="folHlink"/>
                </a:solidFill>
              </a:rPr>
              <a:t>DictionnaireFactory</a:t>
            </a:r>
            <a:r>
              <a:rPr lang="fr-FR" altLang="fr-FR" sz="1800" smtClean="0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</a:t>
            </a:r>
            <a:r>
              <a:rPr lang="fr-FR" altLang="fr-FR" sz="1800" b="1" smtClean="0"/>
              <a:t>public</a:t>
            </a:r>
            <a:r>
              <a:rPr lang="fr-FR" altLang="fr-FR" sz="1800" smtClean="0"/>
              <a:t> </a:t>
            </a:r>
            <a:r>
              <a:rPr lang="fr-FR" altLang="fr-FR" sz="1800" b="1" smtClean="0"/>
              <a:t>static</a:t>
            </a:r>
            <a:r>
              <a:rPr lang="fr-FR" altLang="fr-FR" sz="1800" smtClean="0"/>
              <a:t> Dictionnaire buildFromTextFile() </a:t>
            </a:r>
            <a:r>
              <a:rPr lang="fr-FR" altLang="fr-FR" sz="1800" b="1" smtClean="0"/>
              <a:t>throws</a:t>
            </a:r>
            <a:r>
              <a:rPr lang="fr-FR" altLang="fr-FR" sz="18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Map&lt;String, String&gt; definitions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HashMap&lt;String, String&gt;();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File file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File("francais.txt");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BufferedReader reader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BufferedReader(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FileReader(file));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String ligne;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</a:t>
            </a:r>
            <a:r>
              <a:rPr lang="fr-FR" altLang="fr-FR" sz="1800" b="1" smtClean="0"/>
              <a:t>while</a:t>
            </a:r>
            <a:r>
              <a:rPr lang="fr-FR" altLang="fr-FR" sz="1800" smtClean="0"/>
              <a:t> ((ligne = reader.readLine()) != </a:t>
            </a:r>
            <a:r>
              <a:rPr lang="fr-FR" altLang="fr-FR" sz="1800" b="1" smtClean="0"/>
              <a:t>null</a:t>
            </a:r>
            <a:r>
              <a:rPr lang="fr-FR" altLang="fr-FR" sz="1800" smtClean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  String[] tableauLigne = ligne.split(":");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  definitions.put(tableauLigne[0], tableauLigne[1]);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</a:t>
            </a:r>
            <a:r>
              <a:rPr lang="fr-FR" altLang="fr-FR" sz="1800" b="1" smtClean="0"/>
              <a:t>return</a:t>
            </a:r>
            <a:r>
              <a:rPr lang="fr-FR" altLang="fr-FR" sz="1800" smtClean="0"/>
              <a:t>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DictionnaireTestable(definitions);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}</a:t>
            </a:r>
          </a:p>
        </p:txBody>
      </p:sp>
      <p:sp>
        <p:nvSpPr>
          <p:cNvPr id="324614" name="Oval 6"/>
          <p:cNvSpPr>
            <a:spLocks noChangeArrowheads="1"/>
          </p:cNvSpPr>
          <p:nvPr/>
        </p:nvSpPr>
        <p:spPr bwMode="auto">
          <a:xfrm>
            <a:off x="3492500" y="5013325"/>
            <a:ext cx="3887788" cy="1223963"/>
          </a:xfrm>
          <a:prstGeom prst="ellipse">
            <a:avLst/>
          </a:prstGeom>
          <a:solidFill>
            <a:srgbClr val="99CC0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Arial" pitchFamily="34" charset="0"/>
              </a:rPr>
              <a:t>Séparation des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solidFill>
                  <a:schemeClr val="tx1"/>
                </a:solidFill>
                <a:latin typeface="Arial" pitchFamily="34" charset="0"/>
              </a:rPr>
              <a:t>responsabilités</a:t>
            </a:r>
          </a:p>
        </p:txBody>
      </p:sp>
    </p:spTree>
    <p:extLst>
      <p:ext uri="{BB962C8B-B14F-4D97-AF65-F5344CB8AC3E}">
        <p14:creationId xmlns:p14="http://schemas.microsoft.com/office/powerpoint/2010/main" val="39361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Principe de responsabilité unique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mtClean="0"/>
              <a:t>Je cherche sur Internet de quelle matière première j’ai besoin pour en fabriquer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/>
              <a:t>J’appelle Air France pour réserver un billet d’avion et aller en chercher en Chine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/>
              <a:t>Je demande au service Bureautique de m’en installer un nouveau</a:t>
            </a:r>
          </a:p>
        </p:txBody>
      </p:sp>
    </p:spTree>
    <p:extLst>
      <p:ext uri="{BB962C8B-B14F-4D97-AF65-F5344CB8AC3E}">
        <p14:creationId xmlns:p14="http://schemas.microsoft.com/office/powerpoint/2010/main" val="424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/>
              <a:t>Des instanciations directes</a:t>
            </a:r>
          </a:p>
        </p:txBody>
      </p:sp>
    </p:spTree>
    <p:extLst>
      <p:ext uri="{BB962C8B-B14F-4D97-AF65-F5344CB8AC3E}">
        <p14:creationId xmlns:p14="http://schemas.microsoft.com/office/powerpoint/2010/main" val="10326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instanciations directes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Couplage fort</a:t>
            </a:r>
          </a:p>
          <a:p>
            <a:pPr lvl="1"/>
            <a:r>
              <a:rPr lang="fr-FR" altLang="fr-FR" smtClean="0"/>
              <a:t>Enlève une veine (</a:t>
            </a:r>
            <a:r>
              <a:rPr lang="fr-FR" altLang="fr-FR" i="1" smtClean="0"/>
              <a:t>seam</a:t>
            </a:r>
            <a:r>
              <a:rPr lang="fr-FR" altLang="fr-FR" smtClean="0"/>
              <a:t>)</a:t>
            </a:r>
          </a:p>
          <a:p>
            <a:pPr lvl="2"/>
            <a:r>
              <a:rPr lang="fr-FR" altLang="fr-FR" smtClean="0"/>
              <a:t>Test pas isolé</a:t>
            </a:r>
          </a:p>
          <a:p>
            <a:pPr lvl="2"/>
            <a:r>
              <a:rPr lang="fr-FR" altLang="fr-FR" smtClean="0"/>
              <a:t>Test potentiellement couteux</a:t>
            </a:r>
          </a:p>
          <a:p>
            <a:pPr lvl="2"/>
            <a:r>
              <a:rPr lang="fr-FR" altLang="fr-FR" smtClean="0"/>
              <a:t>Difficile de simuler un autre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9405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instanciations directes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Signes d’alertes</a:t>
            </a:r>
          </a:p>
          <a:p>
            <a:pPr lvl="1"/>
            <a:r>
              <a:rPr lang="fr-FR" altLang="fr-FR" smtClean="0"/>
              <a:t>Des « new » dans une classe autre que Factory ou Builder</a:t>
            </a:r>
          </a:p>
        </p:txBody>
      </p:sp>
    </p:spTree>
    <p:extLst>
      <p:ext uri="{BB962C8B-B14F-4D97-AF65-F5344CB8AC3E}">
        <p14:creationId xmlns:p14="http://schemas.microsoft.com/office/powerpoint/2010/main" val="5704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sessions.com/wp-content/uploads/2013/11/clean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" y="1844824"/>
            <a:ext cx="8996697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instanciations directes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 smtClean="0"/>
              <a:t>Comment y remédier</a:t>
            </a:r>
          </a:p>
          <a:p>
            <a:pPr lvl="1"/>
            <a:r>
              <a:rPr lang="fr-FR" altLang="fr-FR" dirty="0" smtClean="0"/>
              <a:t>Passer les objets nécessaires en paramètres de la méthode</a:t>
            </a:r>
          </a:p>
          <a:p>
            <a:pPr lvl="1"/>
            <a:r>
              <a:rPr lang="fr-FR" altLang="fr-FR" dirty="0" smtClean="0"/>
              <a:t>Séparer construction du graphe d’objets de la logique métier</a:t>
            </a:r>
          </a:p>
          <a:p>
            <a:pPr lvl="2"/>
            <a:r>
              <a:rPr lang="fr-FR" altLang="fr-FR" dirty="0" smtClean="0"/>
              <a:t>Injection de dépendances</a:t>
            </a:r>
          </a:p>
          <a:p>
            <a:pPr lvl="2"/>
            <a:r>
              <a:rPr lang="fr-FR" altLang="fr-FR" dirty="0" err="1" smtClean="0"/>
              <a:t>Factories</a:t>
            </a:r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10074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rgbClr val="7D937E"/>
                </a:solidFill>
              </a:rPr>
              <a:t>Des instanciations directes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/>
              <a:t>Des blocs statiques</a:t>
            </a:r>
          </a:p>
        </p:txBody>
      </p:sp>
    </p:spTree>
    <p:extLst>
      <p:ext uri="{BB962C8B-B14F-4D97-AF65-F5344CB8AC3E}">
        <p14:creationId xmlns:p14="http://schemas.microsoft.com/office/powerpoint/2010/main" val="3963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blocs statiques</a:t>
            </a:r>
            <a:endParaRPr lang="fr-FR" altLang="fr-FR" i="1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class</a:t>
            </a:r>
            <a:r>
              <a:rPr lang="fr-FR" altLang="fr-FR" sz="2000" smtClean="0"/>
              <a:t> Joueur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private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static</a:t>
            </a:r>
            <a:r>
              <a:rPr lang="fr-FR" altLang="fr-FR" sz="2000" smtClean="0"/>
              <a:t> Plateau </a:t>
            </a:r>
            <a:r>
              <a:rPr lang="fr-FR" altLang="fr-FR" sz="2000" i="1" u="sng" smtClean="0"/>
              <a:t>plateau</a:t>
            </a:r>
            <a:r>
              <a:rPr lang="fr-FR" altLang="fr-FR" sz="2000" smtClean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>
                <a:solidFill>
                  <a:srgbClr val="F72111"/>
                </a:solidFill>
              </a:rPr>
              <a:t>static</a:t>
            </a:r>
            <a:r>
              <a:rPr lang="fr-FR" altLang="fr-FR" sz="2000" smtClean="0">
                <a:solidFill>
                  <a:srgbClr val="F72111"/>
                </a:solidFill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>
                <a:solidFill>
                  <a:srgbClr val="F72111"/>
                </a:solidFill>
              </a:rPr>
              <a:t>    </a:t>
            </a:r>
            <a:r>
              <a:rPr lang="fr-FR" altLang="fr-FR" sz="2000" b="1" smtClean="0">
                <a:solidFill>
                  <a:srgbClr val="F72111"/>
                </a:solidFill>
              </a:rPr>
              <a:t>if</a:t>
            </a:r>
            <a:r>
              <a:rPr lang="fr-FR" altLang="fr-FR" sz="2000" smtClean="0">
                <a:solidFill>
                  <a:srgbClr val="F72111"/>
                </a:solidFill>
              </a:rPr>
              <a:t> (Environnement.</a:t>
            </a:r>
            <a:r>
              <a:rPr lang="fr-FR" altLang="fr-FR" sz="2000" i="1" smtClean="0">
                <a:solidFill>
                  <a:srgbClr val="F72111"/>
                </a:solidFill>
              </a:rPr>
              <a:t>IS_DEMO</a:t>
            </a:r>
            <a:r>
              <a:rPr lang="fr-FR" altLang="fr-FR" sz="2000" smtClean="0">
                <a:solidFill>
                  <a:srgbClr val="F72111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>
                <a:solidFill>
                  <a:srgbClr val="F72111"/>
                </a:solidFill>
              </a:rPr>
              <a:t>      </a:t>
            </a:r>
            <a:r>
              <a:rPr lang="fr-FR" altLang="fr-FR" sz="2000" i="1" smtClean="0">
                <a:solidFill>
                  <a:srgbClr val="F72111"/>
                </a:solidFill>
              </a:rPr>
              <a:t>plateau</a:t>
            </a:r>
            <a:r>
              <a:rPr lang="fr-FR" altLang="fr-FR" sz="2000" smtClean="0">
                <a:solidFill>
                  <a:srgbClr val="F72111"/>
                </a:solidFill>
              </a:rPr>
              <a:t> = </a:t>
            </a:r>
            <a:r>
              <a:rPr lang="fr-FR" altLang="fr-FR" sz="2000" b="1" smtClean="0">
                <a:solidFill>
                  <a:srgbClr val="F72111"/>
                </a:solidFill>
              </a:rPr>
              <a:t>new</a:t>
            </a:r>
            <a:r>
              <a:rPr lang="fr-FR" altLang="fr-FR" sz="2000" smtClean="0">
                <a:solidFill>
                  <a:srgbClr val="F72111"/>
                </a:solidFill>
              </a:rPr>
              <a:t> PlateauCommercial();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>
                <a:solidFill>
                  <a:srgbClr val="F72111"/>
                </a:solidFill>
              </a:rPr>
              <a:t>    } </a:t>
            </a:r>
            <a:r>
              <a:rPr lang="fr-FR" altLang="fr-FR" sz="2000" b="1" smtClean="0">
                <a:solidFill>
                  <a:srgbClr val="F72111"/>
                </a:solidFill>
              </a:rPr>
              <a:t>else</a:t>
            </a:r>
            <a:r>
              <a:rPr lang="fr-FR" altLang="fr-FR" sz="2000" smtClean="0">
                <a:solidFill>
                  <a:srgbClr val="F72111"/>
                </a:solidFill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>
                <a:solidFill>
                  <a:srgbClr val="F72111"/>
                </a:solidFill>
              </a:rPr>
              <a:t>      </a:t>
            </a:r>
            <a:r>
              <a:rPr lang="fr-FR" altLang="fr-FR" sz="2000" i="1" smtClean="0">
                <a:solidFill>
                  <a:srgbClr val="F72111"/>
                </a:solidFill>
              </a:rPr>
              <a:t>plateau</a:t>
            </a:r>
            <a:r>
              <a:rPr lang="fr-FR" altLang="fr-FR" sz="2000" smtClean="0">
                <a:solidFill>
                  <a:srgbClr val="F72111"/>
                </a:solidFill>
              </a:rPr>
              <a:t> = </a:t>
            </a:r>
            <a:r>
              <a:rPr lang="fr-FR" altLang="fr-FR" sz="2000" b="1" smtClean="0">
                <a:solidFill>
                  <a:srgbClr val="F72111"/>
                </a:solidFill>
              </a:rPr>
              <a:t>new</a:t>
            </a:r>
            <a:r>
              <a:rPr lang="fr-FR" altLang="fr-FR" sz="2000" smtClean="0">
                <a:solidFill>
                  <a:srgbClr val="F72111"/>
                </a:solidFill>
              </a:rPr>
              <a:t> PlateauDeDemo();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>
                <a:solidFill>
                  <a:srgbClr val="F72111"/>
                </a:solidFill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smtClean="0">
                <a:solidFill>
                  <a:srgbClr val="F72111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void</a:t>
            </a:r>
            <a:r>
              <a:rPr lang="fr-FR" altLang="fr-FR" sz="2000" smtClean="0"/>
              <a:t> joindre(Partie partie) {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fr-FR" altLang="fr-F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4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blocs statiques</a:t>
            </a:r>
            <a:endParaRPr lang="fr-FR" altLang="fr-FR" i="1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Couplage très fort</a:t>
            </a:r>
          </a:p>
          <a:p>
            <a:pPr lvl="2"/>
            <a:r>
              <a:rPr lang="fr-FR" altLang="fr-FR" smtClean="0"/>
              <a:t>Pas possible de le remplacer par un mock</a:t>
            </a:r>
          </a:p>
          <a:p>
            <a:pPr lvl="2"/>
            <a:r>
              <a:rPr lang="fr-FR" altLang="fr-FR" smtClean="0"/>
              <a:t>Ni de le surcharger dans les tests</a:t>
            </a:r>
          </a:p>
          <a:p>
            <a:pPr lvl="2"/>
            <a:r>
              <a:rPr lang="fr-FR" altLang="fr-FR" smtClean="0"/>
              <a:t>Potentiellement très couteux</a:t>
            </a:r>
          </a:p>
          <a:p>
            <a:pPr lvl="1"/>
            <a:r>
              <a:rPr lang="fr-FR" altLang="fr-FR" smtClean="0"/>
              <a:t>Effets de bord entre des tests censés être isolés</a:t>
            </a:r>
          </a:p>
          <a:p>
            <a:pPr lvl="1"/>
            <a:r>
              <a:rPr lang="fr-FR" altLang="fr-FR" smtClean="0"/>
              <a:t>Le test passe, parfois</a:t>
            </a:r>
          </a:p>
          <a:p>
            <a:pPr lvl="1"/>
            <a:r>
              <a:rPr lang="fr-FR" altLang="fr-FR" smtClean="0"/>
              <a:t>Etat permanent</a:t>
            </a:r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8590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blocs statiques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Signes d’alertes</a:t>
            </a:r>
          </a:p>
          <a:p>
            <a:pPr lvl="1"/>
            <a:r>
              <a:rPr lang="fr-FR" altLang="fr-FR" smtClean="0"/>
              <a:t>Static {}</a:t>
            </a:r>
          </a:p>
          <a:p>
            <a:pPr lvl="1"/>
            <a:r>
              <a:rPr lang="fr-FR" altLang="fr-FR" smtClean="0"/>
              <a:t>Un test qui ne fonctionne plus au sein d’une suite</a:t>
            </a:r>
          </a:p>
          <a:p>
            <a:r>
              <a:rPr lang="fr-FR" altLang="fr-FR" smtClean="0"/>
              <a:t>Comment y remédier</a:t>
            </a:r>
          </a:p>
          <a:p>
            <a:pPr lvl="1"/>
            <a:r>
              <a:rPr lang="fr-FR" altLang="fr-FR" smtClean="0"/>
              <a:t>Supprimer tous les bloc statiques et introduire des classes</a:t>
            </a:r>
          </a:p>
          <a:p>
            <a:pPr lvl="1"/>
            <a:r>
              <a:rPr lang="fr-FR" altLang="fr-FR" smtClean="0"/>
              <a:t>Passer les collaborateurs en paramètres au lieu de les créer</a:t>
            </a:r>
          </a:p>
          <a:p>
            <a:pPr lvl="2"/>
            <a:r>
              <a:rPr lang="fr-FR" altLang="fr-FR" smtClean="0"/>
              <a:t>Injection de dépendances</a:t>
            </a:r>
          </a:p>
          <a:p>
            <a:pPr lvl="2"/>
            <a:r>
              <a:rPr lang="fr-FR" altLang="fr-FR" smtClean="0"/>
              <a:t>Factories</a:t>
            </a:r>
          </a:p>
          <a:p>
            <a:pPr lvl="2"/>
            <a:endParaRPr lang="fr-FR" altLang="fr-FR" smtClean="0"/>
          </a:p>
          <a:p>
            <a:pPr lvl="1"/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2872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rgbClr val="7D937E"/>
                </a:solidFill>
              </a:rPr>
              <a:t>Des instanciations directes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chemeClr val="bg2"/>
                </a:solidFill>
              </a:rPr>
              <a:t>Des blocs statiques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>
                <a:solidFill>
                  <a:schemeClr val="bg2"/>
                </a:solidFill>
              </a:rPr>
              <a:t>Une dynastie de classes</a:t>
            </a:r>
          </a:p>
          <a:p>
            <a:pPr marL="533400" indent="-533400">
              <a:buFontTx/>
              <a:buAutoNum type="arabicPeriod"/>
            </a:pPr>
            <a:r>
              <a:rPr lang="fr-FR" altLang="fr-FR" smtClean="0"/>
              <a:t>Des états globaux</a:t>
            </a:r>
          </a:p>
        </p:txBody>
      </p:sp>
    </p:spTree>
    <p:extLst>
      <p:ext uri="{BB962C8B-B14F-4D97-AF65-F5344CB8AC3E}">
        <p14:creationId xmlns:p14="http://schemas.microsoft.com/office/powerpoint/2010/main" val="38659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états globaux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Mensonge : « il n’y a pas de dépendances. »</a:t>
            </a:r>
          </a:p>
          <a:p>
            <a:pPr lvl="2"/>
            <a:r>
              <a:rPr lang="fr-FR" altLang="fr-FR" smtClean="0"/>
              <a:t>Méthode statique ou Singleton = dépendance cachée.</a:t>
            </a:r>
          </a:p>
          <a:p>
            <a:pPr lvl="1"/>
            <a:r>
              <a:rPr lang="fr-FR" altLang="fr-FR" smtClean="0"/>
              <a:t>Pas de veine pour placer un mock</a:t>
            </a:r>
          </a:p>
          <a:p>
            <a:pPr lvl="2"/>
            <a:r>
              <a:rPr lang="fr-FR" altLang="fr-FR" smtClean="0"/>
              <a:t>Test pas isolé</a:t>
            </a:r>
          </a:p>
          <a:p>
            <a:pPr lvl="2"/>
            <a:r>
              <a:rPr lang="fr-FR" altLang="fr-FR" smtClean="0"/>
              <a:t>Test potentiellement couteux</a:t>
            </a:r>
          </a:p>
          <a:p>
            <a:pPr lvl="2"/>
            <a:r>
              <a:rPr lang="fr-FR" altLang="fr-FR" smtClean="0"/>
              <a:t>Difficile de simuler un autre comportement</a:t>
            </a:r>
          </a:p>
          <a:p>
            <a:pPr lvl="1"/>
            <a:r>
              <a:rPr lang="fr-FR" altLang="fr-FR" smtClean="0"/>
              <a:t>Risque de perturbations avec d’autres tests</a:t>
            </a:r>
          </a:p>
          <a:p>
            <a:pPr lvl="2"/>
            <a:r>
              <a:rPr lang="fr-FR" altLang="fr-FR" smtClean="0"/>
              <a:t>Etat présumé </a:t>
            </a:r>
          </a:p>
          <a:p>
            <a:pPr lvl="2"/>
            <a:r>
              <a:rPr lang="fr-FR" altLang="fr-FR" smtClean="0"/>
              <a:t>Plus longs à lancer</a:t>
            </a:r>
          </a:p>
          <a:p>
            <a:pPr lvl="2"/>
            <a:r>
              <a:rPr lang="fr-FR" altLang="fr-FR" smtClean="0"/>
              <a:t>Débogage difficile</a:t>
            </a:r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346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états globaux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Signes d’alertes</a:t>
            </a:r>
          </a:p>
          <a:p>
            <a:pPr lvl="1"/>
            <a:r>
              <a:rPr lang="fr-FR" altLang="fr-FR" smtClean="0"/>
              <a:t>Des singletons</a:t>
            </a:r>
          </a:p>
          <a:p>
            <a:pPr lvl="1"/>
            <a:r>
              <a:rPr lang="fr-FR" altLang="fr-FR" smtClean="0"/>
              <a:t>Du code static : variable, bloc, méthode</a:t>
            </a:r>
          </a:p>
          <a:p>
            <a:pPr lvl="1"/>
            <a:r>
              <a:rPr lang="fr-FR" altLang="fr-FR" smtClean="0"/>
              <a:t>… même un seul !!!</a:t>
            </a:r>
          </a:p>
          <a:p>
            <a:pPr lvl="2"/>
            <a:r>
              <a:rPr lang="fr-FR" altLang="fr-FR" smtClean="0"/>
              <a:t>« chargement global (global load) » : nombre de variables pouvant être modifiées par un état global</a:t>
            </a:r>
          </a:p>
          <a:p>
            <a:pPr lvl="1"/>
            <a:r>
              <a:rPr lang="fr-FR" altLang="fr-FR" smtClean="0"/>
              <a:t>Des tests qui fonctionnent seuls mais pas en groupe</a:t>
            </a:r>
          </a:p>
          <a:p>
            <a:pPr lvl="2"/>
            <a:r>
              <a:rPr lang="fr-FR" altLang="fr-FR" smtClean="0"/>
              <a:t>ou vice versa</a:t>
            </a:r>
          </a:p>
          <a:p>
            <a:pPr lvl="2"/>
            <a:endParaRPr lang="fr-FR" altLang="fr-FR" smtClean="0"/>
          </a:p>
          <a:p>
            <a:pPr lvl="2"/>
            <a:endParaRPr lang="fr-FR" altLang="fr-FR" smtClean="0"/>
          </a:p>
          <a:p>
            <a:pPr lvl="2"/>
            <a:endParaRPr lang="fr-FR" altLang="fr-FR" smtClean="0"/>
          </a:p>
          <a:p>
            <a:pPr lvl="2"/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0959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dirty="0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buFontTx/>
              <a:buAutoNum type="arabicPeriod"/>
            </a:pPr>
            <a:r>
              <a:rPr lang="fr-FR" altLang="fr-FR" dirty="0" smtClean="0">
                <a:solidFill>
                  <a:srgbClr val="7D937E"/>
                </a:solidFill>
              </a:rPr>
              <a:t>Des instanciations directes</a:t>
            </a:r>
          </a:p>
          <a:p>
            <a:pPr marL="533400" indent="-533400"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Des blocs statiques</a:t>
            </a:r>
          </a:p>
          <a:p>
            <a:pPr marL="533400" indent="-533400"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Une dynastie de classes</a:t>
            </a:r>
          </a:p>
          <a:p>
            <a:pPr marL="533400" indent="-533400"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Des états globaux</a:t>
            </a:r>
          </a:p>
          <a:p>
            <a:pPr marL="533400" indent="-533400">
              <a:buFontTx/>
              <a:buAutoNum type="arabicPeriod"/>
            </a:pPr>
            <a:r>
              <a:rPr lang="fr-FR" altLang="fr-FR" dirty="0" smtClean="0"/>
              <a:t>Des classes hyperactives</a:t>
            </a:r>
          </a:p>
        </p:txBody>
      </p:sp>
    </p:spTree>
    <p:extLst>
      <p:ext uri="{BB962C8B-B14F-4D97-AF65-F5344CB8AC3E}">
        <p14:creationId xmlns:p14="http://schemas.microsoft.com/office/powerpoint/2010/main" val="2698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CommandeManager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63492" name="Picture 4" descr="classHyperac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76475"/>
            <a:ext cx="58023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Isolation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 permettre la séparation</a:t>
            </a:r>
          </a:p>
          <a:p>
            <a:pPr lvl="1"/>
            <a:r>
              <a:rPr lang="fr-FR" altLang="fr-FR" b="1" smtClean="0"/>
              <a:t>Externaliser </a:t>
            </a:r>
            <a:r>
              <a:rPr lang="fr-FR" altLang="fr-FR" smtClean="0"/>
              <a:t>les dépendances</a:t>
            </a:r>
          </a:p>
          <a:p>
            <a:pPr lvl="2">
              <a:buFontTx/>
              <a:buNone/>
            </a:pPr>
            <a:r>
              <a:rPr lang="fr-FR" altLang="fr-FR" b="1" smtClean="0"/>
              <a:t>public</a:t>
            </a:r>
            <a:r>
              <a:rPr lang="fr-FR" altLang="fr-FR" smtClean="0"/>
              <a:t> Moteur() {</a:t>
            </a:r>
          </a:p>
          <a:p>
            <a:pPr lvl="2">
              <a:buFontTx/>
              <a:buNone/>
            </a:pPr>
            <a:r>
              <a:rPr lang="fr-FR" altLang="fr-FR" smtClean="0"/>
              <a:t>    reservoirHuile = </a:t>
            </a:r>
            <a:r>
              <a:rPr lang="fr-FR" altLang="fr-FR" b="1" smtClean="0"/>
              <a:t>new</a:t>
            </a:r>
            <a:r>
              <a:rPr lang="fr-FR" altLang="fr-FR" smtClean="0"/>
              <a:t> ReservoirHuilePlein();</a:t>
            </a:r>
          </a:p>
          <a:p>
            <a:pPr lvl="2">
              <a:buFontTx/>
              <a:buNone/>
            </a:pPr>
            <a:r>
              <a:rPr lang="fr-FR" altLang="fr-FR" smtClean="0"/>
              <a:t> }</a:t>
            </a:r>
            <a:br>
              <a:rPr lang="fr-FR" altLang="fr-FR" smtClean="0"/>
            </a:br>
            <a:endParaRPr lang="fr-FR" altLang="fr-FR" smtClean="0"/>
          </a:p>
          <a:p>
            <a:pPr lvl="2">
              <a:buFontTx/>
              <a:buNone/>
            </a:pPr>
            <a:r>
              <a:rPr lang="fr-FR" altLang="fr-FR" b="1" smtClean="0"/>
              <a:t>public</a:t>
            </a:r>
            <a:r>
              <a:rPr lang="fr-FR" altLang="fr-FR" smtClean="0"/>
              <a:t> MoteurOk(ReservoirHuile reservoirHuile) {</a:t>
            </a:r>
          </a:p>
          <a:p>
            <a:pPr lvl="2">
              <a:buFontTx/>
              <a:buNone/>
            </a:pPr>
            <a:r>
              <a:rPr lang="fr-FR" altLang="fr-FR" smtClean="0"/>
              <a:t>    </a:t>
            </a:r>
            <a:r>
              <a:rPr lang="fr-FR" altLang="fr-FR" b="1" smtClean="0"/>
              <a:t>this</a:t>
            </a:r>
            <a:r>
              <a:rPr lang="fr-FR" altLang="fr-FR" smtClean="0"/>
              <a:t>.reservoirHuile = reservoirHuile;</a:t>
            </a:r>
          </a:p>
          <a:p>
            <a:pPr lvl="2">
              <a:buFontTx/>
              <a:buNone/>
            </a:pPr>
            <a:r>
              <a:rPr lang="fr-FR" altLang="fr-FR" smtClean="0"/>
              <a:t>}</a:t>
            </a:r>
          </a:p>
          <a:p>
            <a:pPr lvl="1"/>
            <a:r>
              <a:rPr lang="fr-FR" altLang="fr-FR" smtClean="0"/>
              <a:t>Bannir les dépendances </a:t>
            </a:r>
            <a:r>
              <a:rPr lang="fr-FR" altLang="fr-FR" b="1" smtClean="0"/>
              <a:t>cachées</a:t>
            </a:r>
          </a:p>
          <a:p>
            <a:pPr lvl="1"/>
            <a:endParaRPr lang="fr-FR" altLang="fr-FR" smtClean="0"/>
          </a:p>
        </p:txBody>
      </p:sp>
      <p:pic>
        <p:nvPicPr>
          <p:cNvPr id="135175" name="Picture 7" descr="mal-de-te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205038"/>
            <a:ext cx="187166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6" name="Picture 8" descr="Titeuf-youpi_rever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3829050"/>
            <a:ext cx="1905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3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classes hyperactives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Classe fourre-tout</a:t>
            </a:r>
          </a:p>
          <a:p>
            <a:pPr lvl="1"/>
            <a:r>
              <a:rPr lang="fr-FR" altLang="fr-FR" smtClean="0">
                <a:sym typeface="Wingdings" pitchFamily="2" charset="2"/>
              </a:rPr>
              <a:t>Peu robuste aux changements</a:t>
            </a:r>
            <a:endParaRPr lang="fr-FR" altLang="fr-FR" smtClean="0"/>
          </a:p>
          <a:p>
            <a:pPr lvl="1"/>
            <a:r>
              <a:rPr lang="fr-FR" altLang="fr-FR" smtClean="0"/>
              <a:t>Lisibilité</a:t>
            </a:r>
          </a:p>
          <a:p>
            <a:pPr lvl="1"/>
            <a:r>
              <a:rPr lang="fr-FR" altLang="fr-FR" smtClean="0"/>
              <a:t>Maintenabilité</a:t>
            </a:r>
          </a:p>
          <a:p>
            <a:pPr lvl="1"/>
            <a:endParaRPr lang="fr-FR" altLang="fr-FR" smtClean="0"/>
          </a:p>
          <a:p>
            <a:pPr lvl="1">
              <a:buFontTx/>
              <a:buNone/>
            </a:pPr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64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classes hyperactives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z="2400" dirty="0" smtClean="0"/>
              <a:t>Signes d’alertes</a:t>
            </a:r>
          </a:p>
          <a:p>
            <a:pPr lvl="1"/>
            <a:r>
              <a:rPr lang="fr-FR" altLang="fr-FR" sz="2000" dirty="0" smtClean="0"/>
              <a:t>« manager », « </a:t>
            </a:r>
            <a:r>
              <a:rPr lang="fr-FR" altLang="fr-FR" sz="2000" dirty="0" err="1" smtClean="0"/>
              <a:t>utils</a:t>
            </a:r>
            <a:r>
              <a:rPr lang="fr-FR" altLang="fr-FR" sz="2000" dirty="0" smtClean="0"/>
              <a:t> », « </a:t>
            </a:r>
            <a:r>
              <a:rPr lang="fr-FR" altLang="fr-FR" sz="2000" dirty="0" err="1" smtClean="0"/>
              <a:t>helper</a:t>
            </a:r>
            <a:r>
              <a:rPr lang="fr-FR" altLang="fr-FR" sz="2000" dirty="0" smtClean="0"/>
              <a:t> »</a:t>
            </a:r>
          </a:p>
          <a:p>
            <a:pPr lvl="1"/>
            <a:r>
              <a:rPr lang="fr-FR" altLang="fr-FR" sz="2000" dirty="0" smtClean="0"/>
              <a:t>Qu’est ce qu’elle fait</a:t>
            </a:r>
            <a:r>
              <a:rPr lang="fr-FR" altLang="fr-FR" sz="2000" dirty="0" smtClean="0"/>
              <a:t>?</a:t>
            </a:r>
            <a:endParaRPr lang="fr-FR" altLang="fr-FR" sz="2000" dirty="0" smtClean="0"/>
          </a:p>
          <a:p>
            <a:pPr lvl="1"/>
            <a:r>
              <a:rPr lang="fr-FR" altLang="fr-FR" sz="2000" dirty="0" smtClean="0"/>
              <a:t>Pas évidente à comprendre pour un nouvel arrivant / Pas facile d’avoir en tête ce qu’elle fait en une fois</a:t>
            </a:r>
          </a:p>
          <a:p>
            <a:pPr lvl="1"/>
            <a:r>
              <a:rPr lang="fr-FR" altLang="fr-FR" sz="2000" dirty="0" smtClean="0"/>
              <a:t>Difficile de trouver un nom à la classe</a:t>
            </a:r>
          </a:p>
          <a:p>
            <a:pPr lvl="1"/>
            <a:r>
              <a:rPr lang="fr-FR" altLang="fr-FR" sz="2000" dirty="0" smtClean="0"/>
              <a:t>Quand un champ n’est utilisé que par quelques méthodes</a:t>
            </a:r>
          </a:p>
          <a:p>
            <a:pPr lvl="1"/>
            <a:r>
              <a:rPr lang="fr-FR" altLang="fr-FR" sz="2000" dirty="0" smtClean="0"/>
              <a:t>Beaucoup de champs et/ou collaborateurs</a:t>
            </a:r>
          </a:p>
          <a:p>
            <a:pPr lvl="1"/>
            <a:r>
              <a:rPr lang="fr-FR" altLang="fr-FR" sz="2000" dirty="0" smtClean="0"/>
              <a:t>Beaucoup de méthodes</a:t>
            </a:r>
          </a:p>
          <a:p>
            <a:pPr lvl="1"/>
            <a:r>
              <a:rPr lang="fr-FR" altLang="fr-FR" sz="2000" dirty="0" smtClean="0"/>
              <a:t>Méthodes avec peu de rapport les unes les autres</a:t>
            </a:r>
          </a:p>
          <a:p>
            <a:pPr lvl="1"/>
            <a:r>
              <a:rPr lang="fr-FR" altLang="fr-FR" sz="2000" dirty="0" smtClean="0"/>
              <a:t>Méthodes statiques</a:t>
            </a:r>
          </a:p>
          <a:p>
            <a:pPr>
              <a:buFontTx/>
              <a:buNone/>
            </a:pPr>
            <a:endParaRPr lang="fr-FR" altLang="fr-FR" sz="2400" dirty="0" smtClean="0"/>
          </a:p>
          <a:p>
            <a:endParaRPr lang="fr-FR" altLang="fr-FR" sz="2400" dirty="0" smtClean="0"/>
          </a:p>
          <a:p>
            <a:endParaRPr lang="fr-FR" alt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3021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classes hyperactives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fr-FR" altLang="fr-FR" sz="2400" smtClean="0"/>
              <a:t>Comment y remédier</a:t>
            </a:r>
          </a:p>
          <a:p>
            <a:pPr marL="838200" lvl="1" indent="-381000">
              <a:lnSpc>
                <a:spcPct val="90000"/>
              </a:lnSpc>
            </a:pPr>
            <a:r>
              <a:rPr lang="fr-FR" altLang="fr-FR" sz="2000" smtClean="0"/>
              <a:t>Etapes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fr-FR" altLang="fr-FR" sz="1800" smtClean="0"/>
              <a:t>Identifier les responsabilités de la classe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fr-FR" altLang="fr-FR" sz="1800" smtClean="0"/>
              <a:t>Les nommer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fr-FR" altLang="fr-FR" sz="1800" smtClean="0"/>
              <a:t>Les extraire dans autant de classes</a:t>
            </a:r>
          </a:p>
          <a:p>
            <a:pPr marL="1257300" lvl="2" indent="-342900">
              <a:lnSpc>
                <a:spcPct val="90000"/>
              </a:lnSpc>
              <a:buFontTx/>
              <a:buAutoNum type="arabicPeriod"/>
            </a:pPr>
            <a:r>
              <a:rPr lang="fr-FR" altLang="fr-FR" sz="1800" smtClean="0"/>
              <a:t>Une classe peut avoir le rôle d’orchestrer</a:t>
            </a:r>
          </a:p>
          <a:p>
            <a:pPr marL="838200" lvl="1" indent="-381000">
              <a:lnSpc>
                <a:spcPct val="90000"/>
              </a:lnSpc>
            </a:pPr>
            <a:r>
              <a:rPr lang="fr-FR" altLang="fr-FR" sz="2000" smtClean="0"/>
              <a:t>Comment identifier les responsabilités?</a:t>
            </a:r>
          </a:p>
          <a:p>
            <a:pPr marL="1257300" lvl="2" indent="-342900">
              <a:lnSpc>
                <a:spcPct val="90000"/>
              </a:lnSpc>
            </a:pPr>
            <a:r>
              <a:rPr lang="fr-FR" altLang="fr-FR" sz="1800" smtClean="0"/>
              <a:t>Repérer les méthodes qui ne sont utilisées que par un ou quelques champs</a:t>
            </a:r>
          </a:p>
          <a:p>
            <a:pPr marL="1257300" lvl="2" indent="-342900">
              <a:lnSpc>
                <a:spcPct val="90000"/>
              </a:lnSpc>
            </a:pPr>
            <a:r>
              <a:rPr lang="fr-FR" altLang="fr-FR" sz="1800" smtClean="0"/>
              <a:t>Repérer les méthodes statiques et les rendre à leur paramètres (ou wrapper de paramètres)</a:t>
            </a:r>
          </a:p>
          <a:p>
            <a:pPr marL="1638300" lvl="3" indent="-266700">
              <a:lnSpc>
                <a:spcPct val="90000"/>
              </a:lnSpc>
            </a:pPr>
            <a:r>
              <a:rPr lang="fr-FR" altLang="fr-FR" sz="1400" smtClean="0"/>
              <a:t>listerCommandes(Client client)</a:t>
            </a:r>
          </a:p>
          <a:p>
            <a:pPr marL="1257300" lvl="2" indent="-342900">
              <a:lnSpc>
                <a:spcPct val="90000"/>
              </a:lnSpc>
            </a:pPr>
            <a:r>
              <a:rPr lang="fr-FR" altLang="fr-FR" sz="1800" smtClean="0"/>
              <a:t>Regrouper méthodes qui se ressemblent</a:t>
            </a:r>
          </a:p>
          <a:p>
            <a:pPr marL="1257300" lvl="2" indent="-342900">
              <a:lnSpc>
                <a:spcPct val="90000"/>
              </a:lnSpc>
            </a:pPr>
            <a:r>
              <a:rPr lang="fr-FR" altLang="fr-FR" sz="1800" smtClean="0"/>
              <a:t>Regrouper les attributs souvent utilisés ensemble</a:t>
            </a:r>
          </a:p>
          <a:p>
            <a:pPr marL="457200" indent="-457200">
              <a:lnSpc>
                <a:spcPct val="90000"/>
              </a:lnSpc>
            </a:pPr>
            <a:endParaRPr lang="fr-FR" altLang="fr-FR" sz="2400" smtClean="0"/>
          </a:p>
          <a:p>
            <a:pPr marL="457200" indent="-457200">
              <a:lnSpc>
                <a:spcPct val="90000"/>
              </a:lnSpc>
            </a:pPr>
            <a:endParaRPr lang="fr-FR" altLang="fr-FR" sz="2400" smtClean="0"/>
          </a:p>
          <a:p>
            <a:pPr marL="457200" indent="-457200">
              <a:lnSpc>
                <a:spcPct val="90000"/>
              </a:lnSpc>
            </a:pPr>
            <a:endParaRPr lang="fr-FR" altLang="fr-FR" sz="2400" smtClean="0"/>
          </a:p>
        </p:txBody>
      </p:sp>
    </p:spTree>
    <p:extLst>
      <p:ext uri="{BB962C8B-B14F-4D97-AF65-F5344CB8AC3E}">
        <p14:creationId xmlns:p14="http://schemas.microsoft.com/office/powerpoint/2010/main" val="64251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classes hyperactives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Comment y remédier (suite)</a:t>
            </a:r>
          </a:p>
          <a:p>
            <a:pPr lvl="1"/>
            <a:r>
              <a:rPr lang="fr-FR" altLang="fr-FR" smtClean="0"/>
              <a:t>Si code legacy </a:t>
            </a:r>
          </a:p>
          <a:p>
            <a:pPr lvl="2"/>
            <a:r>
              <a:rPr lang="fr-FR" altLang="fr-FR" smtClean="0"/>
              <a:t>Extraire une classe pour chaque modification / nouvelle fonctionnalité</a:t>
            </a:r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4652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classes hyperactives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Comment y remédier (suite)</a:t>
            </a:r>
          </a:p>
          <a:p>
            <a:pPr lvl="1"/>
            <a:r>
              <a:rPr lang="fr-FR" altLang="fr-FR" smtClean="0"/>
              <a:t>Si code legacy </a:t>
            </a:r>
          </a:p>
          <a:p>
            <a:pPr lvl="2"/>
            <a:r>
              <a:rPr lang="fr-FR" altLang="fr-FR" smtClean="0"/>
              <a:t>Extraire une classe pour chaque modification / nouvelle fonctionnalité</a:t>
            </a:r>
          </a:p>
          <a:p>
            <a:pPr lvl="1"/>
            <a:r>
              <a:rPr lang="fr-FR" altLang="fr-FR" smtClean="0"/>
              <a:t>Imbriquer les collaborateurs</a:t>
            </a:r>
          </a:p>
          <a:p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1476375" y="4076700"/>
            <a:ext cx="1223963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3059113" y="5156200"/>
            <a:ext cx="1223962" cy="863600"/>
          </a:xfrm>
          <a:prstGeom prst="ellipse">
            <a:avLst/>
          </a:prstGeom>
          <a:solidFill>
            <a:srgbClr val="FF0000">
              <a:alpha val="4117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1547813" y="5229225"/>
            <a:ext cx="1223962" cy="863600"/>
          </a:xfrm>
          <a:prstGeom prst="ellipse">
            <a:avLst/>
          </a:prstGeom>
          <a:solidFill>
            <a:srgbClr val="FF0000">
              <a:alpha val="4117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Z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0" y="5156200"/>
            <a:ext cx="1223963" cy="863600"/>
          </a:xfrm>
          <a:prstGeom prst="ellipse">
            <a:avLst/>
          </a:prstGeom>
          <a:solidFill>
            <a:srgbClr val="FF0000">
              <a:alpha val="4117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971550" y="4795838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2051050" y="4940300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627313" y="4724400"/>
            <a:ext cx="5762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3059113" y="4076700"/>
            <a:ext cx="1223962" cy="863600"/>
          </a:xfrm>
          <a:prstGeom prst="ellipse">
            <a:avLst/>
          </a:prstGeom>
          <a:solidFill>
            <a:srgbClr val="FF0000">
              <a:alpha val="41176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W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2700338" y="44370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69" name="Oval 13"/>
          <p:cNvSpPr>
            <a:spLocks noChangeArrowheads="1"/>
          </p:cNvSpPr>
          <p:nvPr/>
        </p:nvSpPr>
        <p:spPr bwMode="auto">
          <a:xfrm>
            <a:off x="6157913" y="3933825"/>
            <a:ext cx="1223962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75470" name="Oval 14"/>
          <p:cNvSpPr>
            <a:spLocks noChangeArrowheads="1"/>
          </p:cNvSpPr>
          <p:nvPr/>
        </p:nvSpPr>
        <p:spPr bwMode="auto">
          <a:xfrm>
            <a:off x="5148263" y="5994400"/>
            <a:ext cx="1223962" cy="863600"/>
          </a:xfrm>
          <a:prstGeom prst="ellipse">
            <a:avLst/>
          </a:prstGeom>
          <a:solidFill>
            <a:schemeClr val="folHlink">
              <a:alpha val="4588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75471" name="Oval 15"/>
          <p:cNvSpPr>
            <a:spLocks noChangeArrowheads="1"/>
          </p:cNvSpPr>
          <p:nvPr/>
        </p:nvSpPr>
        <p:spPr bwMode="auto">
          <a:xfrm>
            <a:off x="7920038" y="5994400"/>
            <a:ext cx="1223962" cy="863600"/>
          </a:xfrm>
          <a:prstGeom prst="ellipse">
            <a:avLst/>
          </a:prstGeom>
          <a:solidFill>
            <a:schemeClr val="folHlink">
              <a:alpha val="4588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Z</a:t>
            </a:r>
          </a:p>
        </p:txBody>
      </p:sp>
      <p:sp>
        <p:nvSpPr>
          <p:cNvPr id="275472" name="Oval 16"/>
          <p:cNvSpPr>
            <a:spLocks noChangeArrowheads="1"/>
          </p:cNvSpPr>
          <p:nvPr/>
        </p:nvSpPr>
        <p:spPr bwMode="auto">
          <a:xfrm>
            <a:off x="6516688" y="5734050"/>
            <a:ext cx="1223962" cy="863600"/>
          </a:xfrm>
          <a:prstGeom prst="ellipse">
            <a:avLst/>
          </a:prstGeom>
          <a:solidFill>
            <a:schemeClr val="folHlink">
              <a:alpha val="4588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275473" name="Line 17"/>
          <p:cNvSpPr>
            <a:spLocks noChangeShapeType="1"/>
          </p:cNvSpPr>
          <p:nvPr/>
        </p:nvSpPr>
        <p:spPr bwMode="auto">
          <a:xfrm>
            <a:off x="7740650" y="6165850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 flipH="1">
            <a:off x="6372225" y="609282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75" name="Line 19"/>
          <p:cNvSpPr>
            <a:spLocks noChangeShapeType="1"/>
          </p:cNvSpPr>
          <p:nvPr/>
        </p:nvSpPr>
        <p:spPr bwMode="auto">
          <a:xfrm>
            <a:off x="7308850" y="45815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5476" name="Oval 20"/>
          <p:cNvSpPr>
            <a:spLocks noChangeArrowheads="1"/>
          </p:cNvSpPr>
          <p:nvPr/>
        </p:nvSpPr>
        <p:spPr bwMode="auto">
          <a:xfrm>
            <a:off x="7092950" y="4797425"/>
            <a:ext cx="1223963" cy="863600"/>
          </a:xfrm>
          <a:prstGeom prst="ellipse">
            <a:avLst/>
          </a:prstGeom>
          <a:solidFill>
            <a:schemeClr val="folHlink">
              <a:alpha val="45882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W</a:t>
            </a:r>
          </a:p>
        </p:txBody>
      </p:sp>
      <p:sp>
        <p:nvSpPr>
          <p:cNvPr id="275477" name="Line 21"/>
          <p:cNvSpPr>
            <a:spLocks noChangeShapeType="1"/>
          </p:cNvSpPr>
          <p:nvPr/>
        </p:nvSpPr>
        <p:spPr bwMode="auto">
          <a:xfrm flipH="1">
            <a:off x="7380288" y="5661025"/>
            <a:ext cx="71437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9" grpId="0" animBg="1"/>
      <p:bldP spid="275470" grpId="0" animBg="1"/>
      <p:bldP spid="275471" grpId="0" animBg="1"/>
      <p:bldP spid="275472" grpId="0" animBg="1"/>
      <p:bldP spid="275473" grpId="0" animBg="1"/>
      <p:bldP spid="275474" grpId="0" animBg="1"/>
      <p:bldP spid="275475" grpId="0" animBg="1"/>
      <p:bldP spid="275476" grpId="0" animBg="1"/>
      <p:bldP spid="2754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rgbClr val="7D937E"/>
                </a:solidFill>
              </a:rPr>
              <a:t>Des instanciations directes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Des blocs statiques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Une dynastie de classes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Des états globaux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>
                <a:solidFill>
                  <a:schemeClr val="bg2"/>
                </a:solidFill>
              </a:rPr>
              <a:t>Des classes hyperactives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fr-FR" altLang="fr-FR" dirty="0" smtClean="0"/>
              <a:t>Des méthodes trop chargées</a:t>
            </a:r>
          </a:p>
        </p:txBody>
      </p:sp>
    </p:spTree>
    <p:extLst>
      <p:ext uri="{BB962C8B-B14F-4D97-AF65-F5344CB8AC3E}">
        <p14:creationId xmlns:p14="http://schemas.microsoft.com/office/powerpoint/2010/main" val="29325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Au guichet du Grand Huit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boolean</a:t>
            </a:r>
            <a:r>
              <a:rPr lang="fr-FR" altLang="fr-FR" sz="2000" smtClean="0"/>
              <a:t> laisserPasser(Personne personne)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</a:t>
            </a:r>
            <a:r>
              <a:rPr lang="fr-FR" altLang="fr-FR" sz="2000" b="1" smtClean="0"/>
              <a:t>if</a:t>
            </a:r>
            <a:r>
              <a:rPr lang="fr-FR" altLang="fr-FR" sz="2000" smtClean="0"/>
              <a:t> (personne.getAge() &gt; 12 &amp;&amp; personne.getTaille() &gt; 1.3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  &amp;&amp; personne.estEnBonneSante())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</a:t>
            </a:r>
            <a:r>
              <a:rPr lang="fr-FR" altLang="fr-FR" sz="2000" b="1" smtClean="0"/>
              <a:t>if</a:t>
            </a:r>
            <a:r>
              <a:rPr lang="fr-FR" altLang="fr-FR" sz="2000" smtClean="0"/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    (personne.getAge() &lt; 18 &amp;&amp; personne.estAccompagne())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    || (personne.getAge() &gt;= 18)){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  facturer(personne);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  </a:t>
            </a:r>
            <a:r>
              <a:rPr lang="fr-FR" altLang="fr-FR" sz="2000" b="1" smtClean="0"/>
              <a:t>return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true</a:t>
            </a:r>
            <a:r>
              <a:rPr lang="fr-FR" altLang="fr-FR" sz="200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  </a:t>
            </a:r>
            <a:r>
              <a:rPr lang="fr-FR" altLang="fr-FR" sz="2000" b="1" smtClean="0"/>
              <a:t>return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false</a:t>
            </a:r>
            <a:r>
              <a:rPr lang="fr-FR" altLang="fr-FR" sz="200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00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909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méthodes trop chargées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Augmente la complexité des tests</a:t>
            </a:r>
          </a:p>
          <a:p>
            <a:pPr lvl="1"/>
            <a:r>
              <a:rPr lang="fr-FR" altLang="fr-FR" smtClean="0"/>
              <a:t>Très sensible aux modifications</a:t>
            </a:r>
          </a:p>
          <a:p>
            <a:pPr lvl="1"/>
            <a:r>
              <a:rPr lang="fr-FR" altLang="fr-FR" smtClean="0"/>
              <a:t>Difficile de comprendre tout de suite le fonctionnement</a:t>
            </a:r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80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méthodes trop chargées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Signes d’alertes</a:t>
            </a:r>
          </a:p>
          <a:p>
            <a:pPr lvl="1"/>
            <a:r>
              <a:rPr lang="fr-FR" altLang="fr-FR" smtClean="0"/>
              <a:t>Si ça dépasse l’écran</a:t>
            </a:r>
          </a:p>
          <a:p>
            <a:pPr lvl="1"/>
            <a:r>
              <a:rPr lang="fr-FR" altLang="fr-FR" smtClean="0"/>
              <a:t>S’il y a des ifs, switch, loop…. </a:t>
            </a:r>
          </a:p>
          <a:p>
            <a:pPr lvl="2"/>
            <a:r>
              <a:rPr lang="fr-FR" altLang="fr-FR" smtClean="0"/>
              <a:t>Plus d’un &amp;&amp; ou ||</a:t>
            </a:r>
          </a:p>
          <a:p>
            <a:pPr lvl="2"/>
            <a:r>
              <a:rPr lang="fr-FR" altLang="fr-FR" smtClean="0"/>
              <a:t>If/else imbriqués</a:t>
            </a:r>
          </a:p>
          <a:p>
            <a:pPr lvl="2"/>
            <a:r>
              <a:rPr lang="fr-FR" altLang="fr-FR" smtClean="0"/>
              <a:t>Check NULL</a:t>
            </a:r>
          </a:p>
          <a:p>
            <a:pPr lvl="1"/>
            <a:r>
              <a:rPr lang="fr-FR" altLang="fr-FR" smtClean="0"/>
              <a:t>Des commentaires sont nécessaires pour expliquer la logique</a:t>
            </a:r>
          </a:p>
          <a:p>
            <a:pPr lvl="1"/>
            <a:r>
              <a:rPr lang="fr-FR" altLang="fr-FR" smtClean="0"/>
              <a:t>Une complexité élevée (cf sonar)</a:t>
            </a:r>
          </a:p>
          <a:p>
            <a:pPr lvl="1"/>
            <a:endParaRPr lang="fr-FR" altLang="fr-FR" smtClean="0"/>
          </a:p>
          <a:p>
            <a:endParaRPr lang="fr-FR" altLang="fr-FR" smtClean="0"/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2696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Des méthodes trop chargées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 smtClean="0"/>
              <a:t>Comment y remédier</a:t>
            </a:r>
          </a:p>
          <a:p>
            <a:pPr lvl="1"/>
            <a:r>
              <a:rPr lang="fr-FR" altLang="fr-FR" dirty="0" smtClean="0"/>
              <a:t>Découper en plusieurs autres méthodes</a:t>
            </a:r>
          </a:p>
          <a:p>
            <a:pPr lvl="1"/>
            <a:r>
              <a:rPr lang="fr-FR" altLang="fr-FR" dirty="0" smtClean="0"/>
              <a:t>Extraire d’autres classes et déléguer</a:t>
            </a:r>
          </a:p>
          <a:p>
            <a:pPr lvl="1"/>
            <a:r>
              <a:rPr lang="fr-FR" altLang="fr-FR" dirty="0" smtClean="0"/>
              <a:t>Favoriser le polymorphisme</a:t>
            </a:r>
          </a:p>
          <a:p>
            <a:pPr lvl="1"/>
            <a:r>
              <a:rPr lang="fr-FR" altLang="fr-FR" dirty="0" smtClean="0"/>
              <a:t>Erreurs : </a:t>
            </a:r>
          </a:p>
          <a:p>
            <a:pPr lvl="2"/>
            <a:r>
              <a:rPr lang="fr-FR" altLang="fr-FR" dirty="0" smtClean="0"/>
              <a:t>Retourner </a:t>
            </a:r>
            <a:r>
              <a:rPr lang="fr-FR" altLang="fr-FR" dirty="0" smtClean="0"/>
              <a:t>des objets vides plutôt que des NULL</a:t>
            </a:r>
          </a:p>
          <a:p>
            <a:pPr lvl="2"/>
            <a:r>
              <a:rPr lang="fr-FR" altLang="fr-FR" dirty="0" smtClean="0"/>
              <a:t>Donner des valeurs par défaut (pour éviter un </a:t>
            </a:r>
            <a:r>
              <a:rPr lang="fr-FR" altLang="fr-FR" dirty="0" err="1" smtClean="0"/>
              <a:t>else</a:t>
            </a:r>
            <a:r>
              <a:rPr lang="fr-FR" altLang="fr-FR" dirty="0" smtClean="0"/>
              <a:t>)</a:t>
            </a:r>
          </a:p>
          <a:p>
            <a:pPr lvl="1"/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</p:spTree>
    <p:extLst>
      <p:ext uri="{BB962C8B-B14F-4D97-AF65-F5344CB8AC3E}">
        <p14:creationId xmlns:p14="http://schemas.microsoft.com/office/powerpoint/2010/main" val="20492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 TDD ne donne pas l’immunité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fr-FR" altLang="fr-FR" dirty="0" smtClean="0"/>
              <a:t>Le code peut être testé et</a:t>
            </a:r>
          </a:p>
          <a:p>
            <a:pPr lvl="2"/>
            <a:r>
              <a:rPr lang="fr-FR" altLang="fr-FR" dirty="0" smtClean="0"/>
              <a:t>Classes et méthodes fourre-tout</a:t>
            </a:r>
          </a:p>
          <a:p>
            <a:pPr lvl="2"/>
            <a:r>
              <a:rPr lang="fr-FR" altLang="fr-FR" dirty="0" smtClean="0"/>
              <a:t>Les tests souffrent</a:t>
            </a:r>
          </a:p>
          <a:p>
            <a:pPr lvl="3"/>
            <a:r>
              <a:rPr lang="fr-FR" altLang="fr-FR" dirty="0" smtClean="0"/>
              <a:t>Performances (constructeur couteux)</a:t>
            </a:r>
          </a:p>
          <a:p>
            <a:pPr lvl="3"/>
            <a:r>
              <a:rPr lang="fr-FR" altLang="fr-FR" dirty="0" smtClean="0"/>
              <a:t>Compréhensibilité (tests = spécifications)</a:t>
            </a:r>
          </a:p>
          <a:p>
            <a:pPr lvl="2"/>
            <a:r>
              <a:rPr lang="fr-FR" altLang="fr-FR" dirty="0" smtClean="0"/>
              <a:t>Le développeur aussi</a:t>
            </a:r>
          </a:p>
          <a:p>
            <a:pPr lvl="3"/>
            <a:r>
              <a:rPr lang="fr-FR" altLang="fr-FR" dirty="0" smtClean="0"/>
              <a:t>Tests lents</a:t>
            </a:r>
          </a:p>
          <a:p>
            <a:pPr lvl="3"/>
            <a:r>
              <a:rPr lang="fr-FR" altLang="fr-FR" dirty="0" smtClean="0"/>
              <a:t>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35838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rgbClr val="7D937E"/>
                </a:solidFill>
              </a:rPr>
              <a:t>Un constructeur cher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rgbClr val="7D937E"/>
                </a:solidFill>
              </a:rPr>
              <a:t>Des instanciations directes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chemeClr val="bg2"/>
                </a:solidFill>
              </a:rPr>
              <a:t>Des blocs statiques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chemeClr val="bg2"/>
                </a:solidFill>
              </a:rPr>
              <a:t>Une dynastie de classes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chemeClr val="bg2"/>
                </a:solidFill>
              </a:rPr>
              <a:t>Des états globaux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chemeClr val="bg2"/>
                </a:solidFill>
              </a:rPr>
              <a:t>Des classes hyperactives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>
                <a:solidFill>
                  <a:schemeClr val="bg2"/>
                </a:solidFill>
              </a:rPr>
              <a:t>Des méthodes trop chargées</a:t>
            </a:r>
          </a:p>
          <a:p>
            <a:pPr marL="533400" indent="-533400">
              <a:buFontTx/>
              <a:buAutoNum type="arabicPeriod"/>
            </a:pPr>
            <a:r>
              <a:rPr lang="fr-FR" altLang="fr-FR" sz="2400" dirty="0" smtClean="0"/>
              <a:t>Mélanger les objets valeurs et les objets services</a:t>
            </a:r>
          </a:p>
        </p:txBody>
      </p:sp>
    </p:spTree>
    <p:extLst>
      <p:ext uri="{BB962C8B-B14F-4D97-AF65-F5344CB8AC3E}">
        <p14:creationId xmlns:p14="http://schemas.microsoft.com/office/powerpoint/2010/main" val="18207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Objet valeur / Objet métier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altLang="fr-FR" sz="2400" smtClean="0"/>
              <a:t>Objet valeur 	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Facile à instancier</a:t>
            </a:r>
          </a:p>
          <a:p>
            <a:pPr lvl="2">
              <a:lnSpc>
                <a:spcPct val="80000"/>
              </a:lnSpc>
            </a:pPr>
            <a:r>
              <a:rPr lang="fr-FR" altLang="fr-FR" sz="1800" smtClean="0"/>
              <a:t>Pas de services dans le constructeur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Orienté état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Probablement pas d’interface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Pas de comportement externe</a:t>
            </a:r>
          </a:p>
          <a:p>
            <a:pPr lvl="1">
              <a:lnSpc>
                <a:spcPct val="80000"/>
              </a:lnSpc>
            </a:pPr>
            <a:endParaRPr lang="fr-FR" altLang="fr-FR" sz="2000" smtClean="0"/>
          </a:p>
          <a:p>
            <a:pPr>
              <a:lnSpc>
                <a:spcPct val="80000"/>
              </a:lnSpc>
            </a:pPr>
            <a:r>
              <a:rPr lang="fr-FR" altLang="fr-FR" sz="2400" smtClean="0"/>
              <a:t>Objet service 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Toujours injecté, jamais instancié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Souvent une interface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Souvent créateur d’objet valeur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Orienté service</a:t>
            </a:r>
          </a:p>
          <a:p>
            <a:pPr lvl="1">
              <a:lnSpc>
                <a:spcPct val="80000"/>
              </a:lnSpc>
            </a:pPr>
            <a:r>
              <a:rPr lang="fr-FR" altLang="fr-FR" sz="2000" smtClean="0"/>
              <a:t>A mocker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372225" y="1557338"/>
            <a:ext cx="2520950" cy="2159000"/>
          </a:xfrm>
          <a:prstGeom prst="rect">
            <a:avLst/>
          </a:prstGeom>
          <a:solidFill>
            <a:schemeClr val="accent1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Joueur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Expresso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24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724525" y="4221163"/>
            <a:ext cx="3167063" cy="2232025"/>
          </a:xfrm>
          <a:prstGeom prst="rect">
            <a:avLst/>
          </a:prstGeom>
          <a:solidFill>
            <a:schemeClr val="accent1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BanqueService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CommandeValidator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BaseDeDonnees</a:t>
            </a:r>
          </a:p>
        </p:txBody>
      </p:sp>
    </p:spTree>
    <p:extLst>
      <p:ext uri="{BB962C8B-B14F-4D97-AF65-F5344CB8AC3E}">
        <p14:creationId xmlns:p14="http://schemas.microsoft.com/office/powerpoint/2010/main" val="15924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Mélanger les objets valeurs et les objets services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mtClean="0"/>
              <a:t>Pourquoi c’est mal</a:t>
            </a:r>
          </a:p>
          <a:p>
            <a:pPr lvl="1"/>
            <a:r>
              <a:rPr lang="fr-FR" altLang="fr-FR" smtClean="0"/>
              <a:t>Devoir tout mocker</a:t>
            </a:r>
          </a:p>
          <a:p>
            <a:pPr lvl="1"/>
            <a:r>
              <a:rPr lang="fr-FR" altLang="fr-FR" smtClean="0"/>
              <a:t>Tests couteux</a:t>
            </a:r>
          </a:p>
          <a:p>
            <a:r>
              <a:rPr lang="fr-FR" altLang="fr-FR" smtClean="0"/>
              <a:t>Comment y remédier</a:t>
            </a:r>
          </a:p>
          <a:p>
            <a:pPr lvl="1"/>
            <a:r>
              <a:rPr lang="fr-FR" altLang="fr-FR" smtClean="0"/>
              <a:t>Externaliser des classes valeurs</a:t>
            </a:r>
          </a:p>
          <a:p>
            <a:pPr lvl="1"/>
            <a:r>
              <a:rPr lang="fr-FR" altLang="fr-FR" smtClean="0"/>
              <a:t>Faire communiquer les services par des objets valeurs</a:t>
            </a:r>
          </a:p>
          <a:p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31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Char char="•"/>
            </a:pPr>
            <a:endParaRPr lang="fr-FR" altLang="fr-FR" smtClean="0"/>
          </a:p>
          <a:p>
            <a:pPr marL="914400" lvl="1" indent="-457200">
              <a:buFontTx/>
              <a:buNone/>
            </a:pPr>
            <a:endParaRPr lang="fr-FR" altLang="fr-FR" smtClean="0"/>
          </a:p>
          <a:p>
            <a:pPr marL="533400" indent="-533400"/>
            <a:endParaRPr lang="fr-FR" altLang="fr-FR" smtClean="0"/>
          </a:p>
          <a:p>
            <a:pPr marL="914400" lvl="1" indent="-457200"/>
            <a:endParaRPr lang="fr-FR" altLang="fr-FR" smtClean="0"/>
          </a:p>
        </p:txBody>
      </p:sp>
      <p:sp>
        <p:nvSpPr>
          <p:cNvPr id="84996" name="Oval 4"/>
          <p:cNvSpPr>
            <a:spLocks noChangeArrowheads="1"/>
          </p:cNvSpPr>
          <p:nvPr/>
        </p:nvSpPr>
        <p:spPr bwMode="auto">
          <a:xfrm>
            <a:off x="468313" y="2997200"/>
            <a:ext cx="3671887" cy="2808288"/>
          </a:xfrm>
          <a:prstGeom prst="ellipse">
            <a:avLst/>
          </a:prstGeom>
          <a:solidFill>
            <a:srgbClr val="CEF1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Isolabilité</a:t>
            </a:r>
          </a:p>
        </p:txBody>
      </p:sp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4787900" y="2924175"/>
            <a:ext cx="3671888" cy="2881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Simplicité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5651500" y="2276475"/>
            <a:ext cx="1763713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Classes hyperactives</a:t>
            </a:r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5651500" y="5876925"/>
            <a:ext cx="1763713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Méthodes chargées</a:t>
            </a:r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7380288" y="2492375"/>
            <a:ext cx="1763712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Interroger des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collaborateurs</a:t>
            </a:r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179388" y="5734050"/>
            <a:ext cx="1763712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Etats globaux</a:t>
            </a:r>
          </a:p>
        </p:txBody>
      </p:sp>
      <p:sp>
        <p:nvSpPr>
          <p:cNvPr id="85002" name="Oval 11"/>
          <p:cNvSpPr>
            <a:spLocks noChangeArrowheads="1"/>
          </p:cNvSpPr>
          <p:nvPr/>
        </p:nvSpPr>
        <p:spPr bwMode="auto">
          <a:xfrm>
            <a:off x="2700338" y="5589588"/>
            <a:ext cx="1763712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Annuaires</a:t>
            </a:r>
          </a:p>
        </p:txBody>
      </p:sp>
      <p:sp>
        <p:nvSpPr>
          <p:cNvPr id="85003" name="Oval 13"/>
          <p:cNvSpPr>
            <a:spLocks noChangeArrowheads="1"/>
          </p:cNvSpPr>
          <p:nvPr/>
        </p:nvSpPr>
        <p:spPr bwMode="auto">
          <a:xfrm>
            <a:off x="0" y="2636838"/>
            <a:ext cx="1763713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Blocs statiques</a:t>
            </a:r>
          </a:p>
        </p:txBody>
      </p:sp>
      <p:sp>
        <p:nvSpPr>
          <p:cNvPr id="85004" name="Oval 14"/>
          <p:cNvSpPr>
            <a:spLocks noChangeArrowheads="1"/>
          </p:cNvSpPr>
          <p:nvPr/>
        </p:nvSpPr>
        <p:spPr bwMode="auto">
          <a:xfrm>
            <a:off x="2700338" y="2133600"/>
            <a:ext cx="1763712" cy="719138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Instanciation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directe</a:t>
            </a:r>
          </a:p>
        </p:txBody>
      </p:sp>
      <p:sp>
        <p:nvSpPr>
          <p:cNvPr id="85005" name="Oval 15"/>
          <p:cNvSpPr>
            <a:spLocks noChangeArrowheads="1"/>
          </p:cNvSpPr>
          <p:nvPr/>
        </p:nvSpPr>
        <p:spPr bwMode="auto">
          <a:xfrm>
            <a:off x="611188" y="1916113"/>
            <a:ext cx="1944687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Constructeur cher</a:t>
            </a:r>
          </a:p>
        </p:txBody>
      </p:sp>
      <p:sp>
        <p:nvSpPr>
          <p:cNvPr id="85006" name="Oval 16"/>
          <p:cNvSpPr>
            <a:spLocks noChangeArrowheads="1"/>
          </p:cNvSpPr>
          <p:nvPr/>
        </p:nvSpPr>
        <p:spPr bwMode="auto">
          <a:xfrm>
            <a:off x="7380288" y="5516563"/>
            <a:ext cx="1763712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Mélanger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service et valeur</a:t>
            </a:r>
          </a:p>
        </p:txBody>
      </p:sp>
      <p:sp>
        <p:nvSpPr>
          <p:cNvPr id="85007" name="Oval 18"/>
          <p:cNvSpPr>
            <a:spLocks noChangeArrowheads="1"/>
          </p:cNvSpPr>
          <p:nvPr/>
        </p:nvSpPr>
        <p:spPr bwMode="auto">
          <a:xfrm>
            <a:off x="1476375" y="6237288"/>
            <a:ext cx="1763713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Héritage</a:t>
            </a:r>
          </a:p>
        </p:txBody>
      </p:sp>
    </p:spTree>
    <p:extLst>
      <p:ext uri="{BB962C8B-B14F-4D97-AF65-F5344CB8AC3E}">
        <p14:creationId xmlns:p14="http://schemas.microsoft.com/office/powerpoint/2010/main" val="18431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Vers du code testable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fr-FR" altLang="fr-FR" smtClean="0"/>
              <a:t/>
            </a:r>
            <a:br>
              <a:rPr lang="fr-FR" altLang="fr-FR" smtClean="0"/>
            </a:br>
            <a:endParaRPr lang="fr-FR" altLang="fr-FR" smtClean="0"/>
          </a:p>
          <a:p>
            <a:pPr marL="914400" lvl="1" indent="-457200">
              <a:buFontTx/>
              <a:buNone/>
            </a:pPr>
            <a:endParaRPr lang="fr-FR" altLang="fr-FR" smtClean="0"/>
          </a:p>
          <a:p>
            <a:pPr marL="533400" indent="-533400"/>
            <a:endParaRPr lang="fr-FR" altLang="fr-FR" smtClean="0"/>
          </a:p>
          <a:p>
            <a:pPr marL="914400" lvl="1" indent="-457200"/>
            <a:endParaRPr lang="fr-FR" altLang="fr-FR" smtClean="0"/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468313" y="2997200"/>
            <a:ext cx="3671887" cy="2808288"/>
          </a:xfrm>
          <a:prstGeom prst="ellipse">
            <a:avLst/>
          </a:prstGeom>
          <a:solidFill>
            <a:srgbClr val="CEF1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Isolabilité</a:t>
            </a: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4787900" y="2924175"/>
            <a:ext cx="3671888" cy="2881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Simplicité</a:t>
            </a:r>
          </a:p>
        </p:txBody>
      </p:sp>
      <p:sp>
        <p:nvSpPr>
          <p:cNvPr id="86022" name="Oval 7"/>
          <p:cNvSpPr>
            <a:spLocks noChangeArrowheads="1"/>
          </p:cNvSpPr>
          <p:nvPr/>
        </p:nvSpPr>
        <p:spPr bwMode="auto">
          <a:xfrm>
            <a:off x="6516688" y="6092825"/>
            <a:ext cx="2482850" cy="576263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Passer les objets utilisés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Directement en paramètre</a:t>
            </a:r>
          </a:p>
        </p:txBody>
      </p:sp>
      <p:sp>
        <p:nvSpPr>
          <p:cNvPr id="86023" name="Oval 8"/>
          <p:cNvSpPr>
            <a:spLocks noChangeArrowheads="1"/>
          </p:cNvSpPr>
          <p:nvPr/>
        </p:nvSpPr>
        <p:spPr bwMode="auto">
          <a:xfrm>
            <a:off x="7380288" y="2565400"/>
            <a:ext cx="1763712" cy="576263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Pas de longues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initialisations</a:t>
            </a:r>
          </a:p>
        </p:txBody>
      </p:sp>
      <p:sp>
        <p:nvSpPr>
          <p:cNvPr id="86024" name="Oval 9"/>
          <p:cNvSpPr>
            <a:spLocks noChangeArrowheads="1"/>
          </p:cNvSpPr>
          <p:nvPr/>
        </p:nvSpPr>
        <p:spPr bwMode="auto">
          <a:xfrm>
            <a:off x="179388" y="5734050"/>
            <a:ext cx="1763712" cy="576263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Injecter 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dépendances</a:t>
            </a:r>
          </a:p>
        </p:txBody>
      </p:sp>
      <p:sp>
        <p:nvSpPr>
          <p:cNvPr id="86025" name="Oval 10"/>
          <p:cNvSpPr>
            <a:spLocks noChangeArrowheads="1"/>
          </p:cNvSpPr>
          <p:nvPr/>
        </p:nvSpPr>
        <p:spPr bwMode="auto">
          <a:xfrm>
            <a:off x="2700338" y="5589588"/>
            <a:ext cx="1763712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Injecter 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dépendances</a:t>
            </a:r>
          </a:p>
        </p:txBody>
      </p:sp>
      <p:sp>
        <p:nvSpPr>
          <p:cNvPr id="86026" name="Oval 11"/>
          <p:cNvSpPr>
            <a:spLocks noChangeArrowheads="1"/>
          </p:cNvSpPr>
          <p:nvPr/>
        </p:nvSpPr>
        <p:spPr bwMode="auto">
          <a:xfrm>
            <a:off x="971550" y="6021388"/>
            <a:ext cx="1763713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Injecter 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dépendances</a:t>
            </a:r>
          </a:p>
        </p:txBody>
      </p:sp>
      <p:sp>
        <p:nvSpPr>
          <p:cNvPr id="86027" name="Oval 12"/>
          <p:cNvSpPr>
            <a:spLocks noChangeArrowheads="1"/>
          </p:cNvSpPr>
          <p:nvPr/>
        </p:nvSpPr>
        <p:spPr bwMode="auto">
          <a:xfrm>
            <a:off x="2268538" y="6021388"/>
            <a:ext cx="1763712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Injecter 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dépendances</a:t>
            </a:r>
          </a:p>
        </p:txBody>
      </p:sp>
      <p:sp>
        <p:nvSpPr>
          <p:cNvPr id="86028" name="Oval 13"/>
          <p:cNvSpPr>
            <a:spLocks noChangeArrowheads="1"/>
          </p:cNvSpPr>
          <p:nvPr/>
        </p:nvSpPr>
        <p:spPr bwMode="auto">
          <a:xfrm>
            <a:off x="0" y="2636838"/>
            <a:ext cx="1763713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Donner des veines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pour les mocks</a:t>
            </a:r>
          </a:p>
        </p:txBody>
      </p:sp>
      <p:sp>
        <p:nvSpPr>
          <p:cNvPr id="86029" name="Oval 14"/>
          <p:cNvSpPr>
            <a:spLocks noChangeArrowheads="1"/>
          </p:cNvSpPr>
          <p:nvPr/>
        </p:nvSpPr>
        <p:spPr bwMode="auto">
          <a:xfrm>
            <a:off x="1979613" y="1484313"/>
            <a:ext cx="1763712" cy="719137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Limiter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dépendances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directes</a:t>
            </a:r>
          </a:p>
        </p:txBody>
      </p:sp>
      <p:sp>
        <p:nvSpPr>
          <p:cNvPr id="86030" name="Oval 15"/>
          <p:cNvSpPr>
            <a:spLocks noChangeArrowheads="1"/>
          </p:cNvSpPr>
          <p:nvPr/>
        </p:nvSpPr>
        <p:spPr bwMode="auto">
          <a:xfrm>
            <a:off x="1258888" y="2205038"/>
            <a:ext cx="2808287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Supprimer les singletons,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static et annuaires</a:t>
            </a:r>
          </a:p>
        </p:txBody>
      </p:sp>
      <p:sp>
        <p:nvSpPr>
          <p:cNvPr id="86031" name="Oval 16"/>
          <p:cNvSpPr>
            <a:spLocks noChangeArrowheads="1"/>
          </p:cNvSpPr>
          <p:nvPr/>
        </p:nvSpPr>
        <p:spPr bwMode="auto">
          <a:xfrm>
            <a:off x="6156325" y="1700213"/>
            <a:ext cx="1763713" cy="576262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Petites classes </a:t>
            </a:r>
          </a:p>
        </p:txBody>
      </p:sp>
      <p:sp>
        <p:nvSpPr>
          <p:cNvPr id="86032" name="Oval 17"/>
          <p:cNvSpPr>
            <a:spLocks noChangeArrowheads="1"/>
          </p:cNvSpPr>
          <p:nvPr/>
        </p:nvSpPr>
        <p:spPr bwMode="auto">
          <a:xfrm>
            <a:off x="4716463" y="6281738"/>
            <a:ext cx="1763712" cy="576262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1 scénario = 1 test</a:t>
            </a:r>
          </a:p>
        </p:txBody>
      </p:sp>
      <p:sp>
        <p:nvSpPr>
          <p:cNvPr id="86033" name="Oval 18"/>
          <p:cNvSpPr>
            <a:spLocks noChangeArrowheads="1"/>
          </p:cNvSpPr>
          <p:nvPr/>
        </p:nvSpPr>
        <p:spPr bwMode="auto">
          <a:xfrm>
            <a:off x="2843213" y="2924175"/>
            <a:ext cx="1763712" cy="576263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Séparer les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responsabilités</a:t>
            </a:r>
          </a:p>
        </p:txBody>
      </p:sp>
      <p:sp>
        <p:nvSpPr>
          <p:cNvPr id="86034" name="Oval 19"/>
          <p:cNvSpPr>
            <a:spLocks noChangeArrowheads="1"/>
          </p:cNvSpPr>
          <p:nvPr/>
        </p:nvSpPr>
        <p:spPr bwMode="auto">
          <a:xfrm>
            <a:off x="0" y="1557338"/>
            <a:ext cx="1763713" cy="576262"/>
          </a:xfrm>
          <a:prstGeom prst="ellipse">
            <a:avLst/>
          </a:prstGeom>
          <a:solidFill>
            <a:srgbClr val="CEF177">
              <a:alpha val="47058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Composition plutôt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Qu’héritage</a:t>
            </a:r>
          </a:p>
        </p:txBody>
      </p:sp>
      <p:sp>
        <p:nvSpPr>
          <p:cNvPr id="86035" name="Oval 20"/>
          <p:cNvSpPr>
            <a:spLocks noChangeArrowheads="1"/>
          </p:cNvSpPr>
          <p:nvPr/>
        </p:nvSpPr>
        <p:spPr bwMode="auto">
          <a:xfrm>
            <a:off x="4932363" y="2276475"/>
            <a:ext cx="2303462" cy="576263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1 classe = 1 responsabilité</a:t>
            </a:r>
          </a:p>
        </p:txBody>
      </p:sp>
      <p:sp>
        <p:nvSpPr>
          <p:cNvPr id="86036" name="Oval 22"/>
          <p:cNvSpPr>
            <a:spLocks noChangeArrowheads="1"/>
          </p:cNvSpPr>
          <p:nvPr/>
        </p:nvSpPr>
        <p:spPr bwMode="auto">
          <a:xfrm>
            <a:off x="7380288" y="5445125"/>
            <a:ext cx="1763712" cy="576263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Petites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méthodes</a:t>
            </a:r>
          </a:p>
        </p:txBody>
      </p:sp>
      <p:sp>
        <p:nvSpPr>
          <p:cNvPr id="86037" name="Oval 23"/>
          <p:cNvSpPr>
            <a:spLocks noChangeArrowheads="1"/>
          </p:cNvSpPr>
          <p:nvPr/>
        </p:nvSpPr>
        <p:spPr bwMode="auto">
          <a:xfrm>
            <a:off x="4787900" y="5589588"/>
            <a:ext cx="1763713" cy="576262"/>
          </a:xfrm>
          <a:prstGeom prst="ellipse">
            <a:avLst/>
          </a:prstGeom>
          <a:solidFill>
            <a:schemeClr val="accent1">
              <a:alpha val="4392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Polymorphisme</a:t>
            </a:r>
          </a:p>
        </p:txBody>
      </p:sp>
    </p:spTree>
    <p:extLst>
      <p:ext uri="{BB962C8B-B14F-4D97-AF65-F5344CB8AC3E}">
        <p14:creationId xmlns:p14="http://schemas.microsoft.com/office/powerpoint/2010/main" val="5938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 Patterns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faire du code testable il suffit de suivre les designs patterns</a:t>
            </a:r>
          </a:p>
        </p:txBody>
      </p:sp>
    </p:spTree>
    <p:extLst>
      <p:ext uri="{BB962C8B-B14F-4D97-AF65-F5344CB8AC3E}">
        <p14:creationId xmlns:p14="http://schemas.microsoft.com/office/powerpoint/2010/main" val="5547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  <a:p>
            <a:pPr lvl="1"/>
            <a:r>
              <a:rPr lang="fr-FR" dirty="0"/>
              <a:t>Classe orientée DATA</a:t>
            </a:r>
          </a:p>
          <a:p>
            <a:pPr lvl="1"/>
            <a:r>
              <a:rPr lang="fr-FR" dirty="0"/>
              <a:t>Pas de méthode</a:t>
            </a:r>
          </a:p>
          <a:p>
            <a:pPr lvl="1"/>
            <a:r>
              <a:rPr lang="fr-FR" dirty="0"/>
              <a:t>Pas de traitement</a:t>
            </a:r>
          </a:p>
          <a:p>
            <a:pPr lvl="1"/>
            <a:r>
              <a:rPr lang="fr-FR" dirty="0"/>
              <a:t>Très proche d’une table de base de données mais pas </a:t>
            </a:r>
            <a:r>
              <a:rPr lang="fr-FR" dirty="0" smtClean="0"/>
              <a:t>obligatoirement</a:t>
            </a:r>
          </a:p>
          <a:p>
            <a:pPr lvl="1"/>
            <a:r>
              <a:rPr lang="fr-FR" dirty="0" smtClean="0"/>
              <a:t>Compatible SRP</a:t>
            </a:r>
          </a:p>
        </p:txBody>
      </p:sp>
    </p:spTree>
    <p:extLst>
      <p:ext uri="{BB962C8B-B14F-4D97-AF65-F5344CB8AC3E}">
        <p14:creationId xmlns:p14="http://schemas.microsoft.com/office/powerpoint/2010/main" val="8089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Loosely</a:t>
            </a:r>
            <a:r>
              <a:rPr lang="fr-FR" dirty="0" smtClean="0"/>
              <a:t> </a:t>
            </a:r>
            <a:r>
              <a:rPr lang="fr-FR" dirty="0" err="1" smtClean="0"/>
              <a:t>Coupled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entités ont une interface commune</a:t>
            </a:r>
          </a:p>
          <a:p>
            <a:pPr lvl="1"/>
            <a:r>
              <a:rPr lang="fr-FR" dirty="0" err="1" smtClean="0"/>
              <a:t>IEntity</a:t>
            </a:r>
            <a:endParaRPr lang="fr-FR" dirty="0" smtClean="0"/>
          </a:p>
          <a:p>
            <a:r>
              <a:rPr lang="fr-FR" dirty="0" smtClean="0"/>
              <a:t>Aucune dépendance</a:t>
            </a:r>
          </a:p>
          <a:p>
            <a:pPr lvl="1"/>
            <a:r>
              <a:rPr lang="fr-FR" dirty="0" smtClean="0"/>
              <a:t>Projet dédié sans dépendance</a:t>
            </a:r>
          </a:p>
          <a:p>
            <a:r>
              <a:rPr lang="fr-FR" dirty="0" smtClean="0"/>
              <a:t>Si possible</a:t>
            </a:r>
          </a:p>
          <a:p>
            <a:pPr lvl="1"/>
            <a:r>
              <a:rPr lang="fr-FR" dirty="0" smtClean="0"/>
              <a:t>Pas de dépendance EF</a:t>
            </a:r>
          </a:p>
          <a:p>
            <a:pPr lvl="1"/>
            <a:r>
              <a:rPr lang="fr-FR" dirty="0" smtClean="0"/>
              <a:t>Pas de </a:t>
            </a:r>
            <a:r>
              <a:rPr lang="fr-FR" dirty="0" err="1" smtClean="0"/>
              <a:t>Database</a:t>
            </a:r>
            <a:r>
              <a:rPr lang="fr-FR" dirty="0" smtClean="0"/>
              <a:t> First (si possible)</a:t>
            </a:r>
          </a:p>
          <a:p>
            <a:pPr lvl="1"/>
            <a:r>
              <a:rPr lang="fr-FR" dirty="0" smtClean="0"/>
              <a:t>Pas d’annotation 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9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Entity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342313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2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des entités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 public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T001EntityTest()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Book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Title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"TDD"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"TDD"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b.Title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fr-FR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800" dirty="0" smtClean="0"/>
              <a:t>Pas beaucoup d’intérêt en tant que tel, mais …</a:t>
            </a:r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973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Leitmotiv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Char char="•"/>
            </a:pPr>
            <a:r>
              <a:rPr lang="fr-FR" altLang="fr-FR" smtClean="0"/>
              <a:t>Deux lignes de conduite</a:t>
            </a:r>
          </a:p>
          <a:p>
            <a:pPr marL="914400" lvl="1" indent="-457200">
              <a:buFontTx/>
              <a:buNone/>
            </a:pPr>
            <a:endParaRPr lang="fr-FR" altLang="fr-FR" smtClean="0"/>
          </a:p>
          <a:p>
            <a:pPr marL="533400" indent="-533400"/>
            <a:endParaRPr lang="fr-FR" altLang="fr-FR" smtClean="0"/>
          </a:p>
          <a:p>
            <a:pPr marL="914400" lvl="1" indent="-457200"/>
            <a:endParaRPr lang="fr-FR" altLang="fr-FR" smtClean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68313" y="2997200"/>
            <a:ext cx="3671887" cy="2808288"/>
          </a:xfrm>
          <a:prstGeom prst="ellipse">
            <a:avLst/>
          </a:prstGeom>
          <a:solidFill>
            <a:srgbClr val="CEF1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Isolabilité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4787900" y="2924175"/>
            <a:ext cx="3671888" cy="2881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Simplicité</a:t>
            </a:r>
          </a:p>
        </p:txBody>
      </p:sp>
    </p:spTree>
    <p:extLst>
      <p:ext uri="{BB962C8B-B14F-4D97-AF65-F5344CB8AC3E}">
        <p14:creationId xmlns:p14="http://schemas.microsoft.com/office/powerpoint/2010/main" val="38478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75801"/>
            <a:ext cx="7772400" cy="1143000"/>
          </a:xfrm>
        </p:spPr>
        <p:txBody>
          <a:bodyPr/>
          <a:lstStyle/>
          <a:p>
            <a:r>
              <a:rPr lang="fr-FR" dirty="0" smtClean="0"/>
              <a:t>Le cycle RGR</a:t>
            </a:r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45228"/>
            <a:ext cx="5368652" cy="56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6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ajouter une propriété à Book écrire d’abord le test !</a:t>
            </a:r>
          </a:p>
          <a:p>
            <a:pPr lvl="1"/>
            <a:r>
              <a:rPr lang="fr-FR" dirty="0" smtClean="0"/>
              <a:t>Visual vous générera la propriété</a:t>
            </a:r>
            <a:endParaRPr lang="fr-FR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3284984"/>
            <a:ext cx="8748713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4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Symptômes d’un code intestable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Char char="•"/>
            </a:pPr>
            <a:endParaRPr lang="fr-FR" altLang="fr-FR" smtClean="0"/>
          </a:p>
          <a:p>
            <a:pPr marL="914400" lvl="1" indent="-457200">
              <a:buFontTx/>
              <a:buNone/>
            </a:pPr>
            <a:endParaRPr lang="fr-FR" altLang="fr-FR" smtClean="0"/>
          </a:p>
          <a:p>
            <a:pPr marL="533400" indent="-533400"/>
            <a:endParaRPr lang="fr-FR" altLang="fr-FR" smtClean="0"/>
          </a:p>
          <a:p>
            <a:pPr marL="914400" lvl="1" indent="-457200"/>
            <a:endParaRPr lang="fr-FR" altLang="fr-FR" smtClean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468313" y="2997200"/>
            <a:ext cx="3671887" cy="2808288"/>
          </a:xfrm>
          <a:prstGeom prst="ellipse">
            <a:avLst/>
          </a:prstGeom>
          <a:solidFill>
            <a:srgbClr val="CEF17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Isolabilité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787900" y="2924175"/>
            <a:ext cx="3671888" cy="2881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4000">
                <a:solidFill>
                  <a:schemeClr val="tx1"/>
                </a:solidFill>
                <a:latin typeface="Arial" pitchFamily="34" charset="0"/>
              </a:rPr>
              <a:t>Simplicité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51500" y="2276475"/>
            <a:ext cx="1763713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Classes hyperactives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5651500" y="5876925"/>
            <a:ext cx="1763713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Méthodes chargées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7380288" y="2492375"/>
            <a:ext cx="1763712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Interroger des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collaborateurs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79388" y="5734050"/>
            <a:ext cx="1763712" cy="576263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Etats globaux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700338" y="5589588"/>
            <a:ext cx="1763712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Annuaires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0" y="2636838"/>
            <a:ext cx="1763713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Blocs statiques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700338" y="2133600"/>
            <a:ext cx="1763712" cy="719138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Instanciation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directe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11188" y="1916113"/>
            <a:ext cx="1944687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Constructeur cher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380288" y="5516563"/>
            <a:ext cx="1763712" cy="576262"/>
          </a:xfrm>
          <a:prstGeom prst="ellipse">
            <a:avLst/>
          </a:prstGeom>
          <a:solidFill>
            <a:srgbClr val="FF0000">
              <a:alpha val="4392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4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Mélanger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1500">
                <a:solidFill>
                  <a:schemeClr val="tx1"/>
                </a:solidFill>
                <a:latin typeface="Arial" pitchFamily="34" charset="0"/>
              </a:rPr>
              <a:t>service et valeur</a:t>
            </a:r>
          </a:p>
        </p:txBody>
      </p:sp>
    </p:spTree>
    <p:extLst>
      <p:ext uri="{BB962C8B-B14F-4D97-AF65-F5344CB8AC3E}">
        <p14:creationId xmlns:p14="http://schemas.microsoft.com/office/powerpoint/2010/main" val="1206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Ennemis jurés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b="1" smtClean="0"/>
              <a:t>public</a:t>
            </a:r>
            <a:r>
              <a:rPr lang="fr-FR" altLang="fr-FR" sz="1800" smtClean="0"/>
              <a:t> </a:t>
            </a:r>
            <a:r>
              <a:rPr lang="fr-FR" altLang="fr-FR" sz="1800" b="1" smtClean="0"/>
              <a:t>class</a:t>
            </a:r>
            <a:r>
              <a:rPr lang="fr-FR" altLang="fr-FR" sz="1800" smtClean="0"/>
              <a:t> Dictionnaire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</a:t>
            </a:r>
            <a:r>
              <a:rPr lang="fr-FR" altLang="fr-FR" sz="1800" b="1" smtClean="0"/>
              <a:t>private</a:t>
            </a:r>
            <a:r>
              <a:rPr lang="fr-FR" altLang="fr-FR" sz="1800" smtClean="0"/>
              <a:t> Map&lt;String, String&gt; definitions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HashMap&lt;String, String&gt;();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</a:t>
            </a:r>
            <a:r>
              <a:rPr lang="fr-FR" altLang="fr-FR" sz="1800" b="1" smtClean="0"/>
              <a:t>public</a:t>
            </a:r>
            <a:r>
              <a:rPr lang="fr-FR" altLang="fr-FR" sz="1800" smtClean="0"/>
              <a:t> Dictionnaire() </a:t>
            </a:r>
            <a:r>
              <a:rPr lang="fr-FR" altLang="fr-FR" sz="1800" b="1" smtClean="0"/>
              <a:t>throws</a:t>
            </a:r>
            <a:r>
              <a:rPr lang="fr-FR" altLang="fr-FR" sz="18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File file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File("francais.txt");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BufferedReader reader = 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BufferedReader(</a:t>
            </a:r>
            <a:r>
              <a:rPr lang="fr-FR" altLang="fr-FR" sz="1800" b="1" smtClean="0"/>
              <a:t>new</a:t>
            </a:r>
            <a:r>
              <a:rPr lang="fr-FR" altLang="fr-FR" sz="1800" smtClean="0"/>
              <a:t> FileReader(file));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String ligne;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</a:t>
            </a:r>
            <a:r>
              <a:rPr lang="fr-FR" altLang="fr-FR" sz="1800" b="1" smtClean="0"/>
              <a:t>while</a:t>
            </a:r>
            <a:r>
              <a:rPr lang="fr-FR" altLang="fr-FR" sz="1800" smtClean="0"/>
              <a:t> ((ligne = reader.readLine()) != </a:t>
            </a:r>
            <a:r>
              <a:rPr lang="fr-FR" altLang="fr-FR" sz="1800" b="1" smtClean="0"/>
              <a:t>null</a:t>
            </a:r>
            <a:r>
              <a:rPr lang="fr-FR" altLang="fr-FR" sz="1800" smtClean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  String[] tableauLigne = ligne.split(":");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  definitions.put(tableauLigne[0], tableauLigne[1]);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</a:t>
            </a:r>
            <a:r>
              <a:rPr lang="fr-FR" altLang="fr-FR" sz="1800" b="1" smtClean="0"/>
              <a:t>public</a:t>
            </a:r>
            <a:r>
              <a:rPr lang="fr-FR" altLang="fr-FR" sz="1800" smtClean="0"/>
              <a:t> String getDefinition(String mot)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  </a:t>
            </a:r>
            <a:r>
              <a:rPr lang="fr-FR" altLang="fr-FR" sz="1800" b="1" smtClean="0"/>
              <a:t>return</a:t>
            </a:r>
            <a:r>
              <a:rPr lang="fr-FR" altLang="fr-FR" sz="1800" smtClean="0"/>
              <a:t> definitions.get(mot);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180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213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Forte dépendance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Dictionnaire() </a:t>
            </a:r>
            <a:r>
              <a:rPr lang="fr-FR" altLang="fr-FR" sz="2000" b="1" smtClean="0"/>
              <a:t>throws</a:t>
            </a:r>
            <a:r>
              <a:rPr lang="fr-FR" altLang="fr-FR" sz="20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File file = </a:t>
            </a:r>
            <a:r>
              <a:rPr lang="fr-FR" altLang="fr-FR" sz="2000" b="1" smtClean="0"/>
              <a:t>new</a:t>
            </a:r>
            <a:r>
              <a:rPr lang="fr-FR" altLang="fr-FR" sz="2000" smtClean="0"/>
              <a:t> File("francais.txt");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BufferedReader reader = </a:t>
            </a:r>
            <a:r>
              <a:rPr lang="fr-FR" altLang="fr-FR" sz="2000" b="1" smtClean="0"/>
              <a:t>new</a:t>
            </a:r>
            <a:r>
              <a:rPr lang="fr-FR" altLang="fr-FR" sz="2000" smtClean="0"/>
              <a:t> BufferedReader(</a:t>
            </a:r>
            <a:r>
              <a:rPr lang="fr-FR" altLang="fr-FR" sz="2000" b="1" smtClean="0"/>
              <a:t>new</a:t>
            </a:r>
            <a:r>
              <a:rPr lang="fr-FR" altLang="fr-FR" sz="2000" smtClean="0"/>
              <a:t> FileReader(file));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String ligne;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</a:t>
            </a:r>
            <a:r>
              <a:rPr lang="fr-FR" altLang="fr-FR" sz="2000" b="1" smtClean="0"/>
              <a:t>while</a:t>
            </a:r>
            <a:r>
              <a:rPr lang="fr-FR" altLang="fr-FR" sz="2000" smtClean="0"/>
              <a:t> ((ligne = reader.readLine()) != </a:t>
            </a:r>
            <a:r>
              <a:rPr lang="fr-FR" altLang="fr-FR" sz="2000" b="1" smtClean="0"/>
              <a:t>null</a:t>
            </a:r>
            <a:r>
              <a:rPr lang="fr-FR" altLang="fr-FR" sz="2000" smtClean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 String[] tableauLigne = ligne.split(":");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  definitions.put(tableauLigne[0], tableauLigne[1]);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}</a:t>
            </a:r>
          </a:p>
        </p:txBody>
      </p:sp>
      <p:sp>
        <p:nvSpPr>
          <p:cNvPr id="312324" name="Oval 4"/>
          <p:cNvSpPr>
            <a:spLocks noChangeArrowheads="1"/>
          </p:cNvSpPr>
          <p:nvPr/>
        </p:nvSpPr>
        <p:spPr bwMode="auto">
          <a:xfrm>
            <a:off x="5148263" y="5157788"/>
            <a:ext cx="3671887" cy="1295400"/>
          </a:xfrm>
          <a:prstGeom prst="ellipse">
            <a:avLst/>
          </a:prstGeom>
          <a:solidFill>
            <a:srgbClr val="FF0000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3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Test très lent</a:t>
            </a:r>
          </a:p>
        </p:txBody>
      </p:sp>
      <p:sp>
        <p:nvSpPr>
          <p:cNvPr id="312325" name="Oval 5"/>
          <p:cNvSpPr>
            <a:spLocks noChangeArrowheads="1"/>
          </p:cNvSpPr>
          <p:nvPr/>
        </p:nvSpPr>
        <p:spPr bwMode="auto">
          <a:xfrm>
            <a:off x="395288" y="5373688"/>
            <a:ext cx="4321175" cy="1295400"/>
          </a:xfrm>
          <a:prstGeom prst="ellipse">
            <a:avLst/>
          </a:prstGeom>
          <a:solidFill>
            <a:srgbClr val="FF0000">
              <a:alpha val="43137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77AA41"/>
              </a:buClr>
              <a:buBlip>
                <a:blip r:embed="rId3"/>
              </a:buBlip>
              <a:defRPr sz="2400">
                <a:solidFill>
                  <a:srgbClr val="99CF16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1B5B"/>
              </a:buClr>
              <a:buFont typeface="Times" pitchFamily="18" charset="0"/>
              <a:buChar char="•"/>
              <a:defRPr sz="1600">
                <a:solidFill>
                  <a:srgbClr val="6B1B5B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B3"/>
              </a:buClr>
              <a:buFont typeface="Times" pitchFamily="18" charset="0"/>
              <a:buChar char="•"/>
              <a:defRPr sz="1400">
                <a:solidFill>
                  <a:srgbClr val="B3B3B3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400">
                <a:solidFill>
                  <a:schemeClr val="tx1"/>
                </a:solidFill>
                <a:latin typeface="Arial" pitchFamily="34" charset="0"/>
              </a:rPr>
              <a:t>Obligé d’avoir un fichier </a:t>
            </a:r>
          </a:p>
        </p:txBody>
      </p:sp>
    </p:spTree>
    <p:extLst>
      <p:ext uri="{BB962C8B-B14F-4D97-AF65-F5344CB8AC3E}">
        <p14:creationId xmlns:p14="http://schemas.microsoft.com/office/powerpoint/2010/main" val="13454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  <p:bldP spid="312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fr-FR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void</a:t>
            </a:r>
            <a:r>
              <a:rPr lang="fr-FR" altLang="fr-FR" sz="2000" smtClean="0"/>
              <a:t> testGetDefinition_WhenMotNonTrouve() </a:t>
            </a:r>
            <a:r>
              <a:rPr lang="fr-FR" altLang="fr-FR" sz="2000" b="1" smtClean="0"/>
              <a:t>throws</a:t>
            </a:r>
            <a:r>
              <a:rPr lang="fr-FR" altLang="fr-FR" sz="20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		</a:t>
            </a:r>
            <a:r>
              <a:rPr lang="fr-FR" altLang="fr-FR" sz="2000" smtClean="0">
                <a:solidFill>
                  <a:srgbClr val="FF6600"/>
                </a:solidFill>
              </a:rPr>
              <a:t>Dictionnaire dico = </a:t>
            </a:r>
            <a:r>
              <a:rPr lang="fr-FR" altLang="fr-FR" sz="2000" b="1" smtClean="0">
                <a:solidFill>
                  <a:srgbClr val="FF6600"/>
                </a:solidFill>
              </a:rPr>
              <a:t>new</a:t>
            </a:r>
            <a:r>
              <a:rPr lang="fr-FR" altLang="fr-FR" sz="2000" smtClean="0">
                <a:solidFill>
                  <a:srgbClr val="FF6600"/>
                </a:solidFill>
              </a:rPr>
              <a:t> Dictionnaire();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		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@Test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</a:t>
            </a:r>
            <a:r>
              <a:rPr lang="fr-FR" altLang="fr-FR" sz="2000" b="1" smtClean="0"/>
              <a:t>public</a:t>
            </a:r>
            <a:r>
              <a:rPr lang="fr-FR" altLang="fr-FR" sz="2000" smtClean="0"/>
              <a:t> </a:t>
            </a:r>
            <a:r>
              <a:rPr lang="fr-FR" altLang="fr-FR" sz="2000" b="1" smtClean="0"/>
              <a:t>void</a:t>
            </a:r>
            <a:r>
              <a:rPr lang="fr-FR" altLang="fr-FR" sz="2000" smtClean="0"/>
              <a:t> testGetDefinition_WhenMotNonValide() </a:t>
            </a:r>
            <a:r>
              <a:rPr lang="fr-FR" altLang="fr-FR" sz="2000" b="1" smtClean="0"/>
              <a:t>throws</a:t>
            </a:r>
            <a:r>
              <a:rPr lang="fr-FR" altLang="fr-FR" sz="2000" smtClean="0"/>
              <a:t> IOException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		</a:t>
            </a:r>
            <a:r>
              <a:rPr lang="fr-FR" altLang="fr-FR" sz="2000" smtClean="0">
                <a:solidFill>
                  <a:srgbClr val="FF6600"/>
                </a:solidFill>
              </a:rPr>
              <a:t>Dictionnaire dico = </a:t>
            </a:r>
            <a:r>
              <a:rPr lang="fr-FR" altLang="fr-FR" sz="2000" b="1" smtClean="0">
                <a:solidFill>
                  <a:srgbClr val="FF6600"/>
                </a:solidFill>
              </a:rPr>
              <a:t>new</a:t>
            </a:r>
            <a:r>
              <a:rPr lang="fr-FR" altLang="fr-FR" sz="2000" smtClean="0">
                <a:solidFill>
                  <a:srgbClr val="FF6600"/>
                </a:solidFill>
              </a:rPr>
              <a:t> Dictionnaire();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		(…)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673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1910</Words>
  <Application>Microsoft Office PowerPoint</Application>
  <PresentationFormat>Affichage à l'écran (4:3)</PresentationFormat>
  <Paragraphs>532</Paragraphs>
  <Slides>51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cvc</vt:lpstr>
      <vt:lpstr>Test Driven Development</vt:lpstr>
      <vt:lpstr>Présentation PowerPoint</vt:lpstr>
      <vt:lpstr>Isolation</vt:lpstr>
      <vt:lpstr>Le TDD ne donne pas l’immunité</vt:lpstr>
      <vt:lpstr>Leitmotiv</vt:lpstr>
      <vt:lpstr>Symptômes d’un code intestable</vt:lpstr>
      <vt:lpstr>Ennemis jurés</vt:lpstr>
      <vt:lpstr>Forte dépendance</vt:lpstr>
      <vt:lpstr>Présentation PowerPoint</vt:lpstr>
      <vt:lpstr>Symptômes d’un code intestable</vt:lpstr>
      <vt:lpstr>Un constructeur trop cher</vt:lpstr>
      <vt:lpstr>Un constructeur trop cher</vt:lpstr>
      <vt:lpstr>Un constructeur trop cher</vt:lpstr>
      <vt:lpstr>Présentation PowerPoint</vt:lpstr>
      <vt:lpstr>Présentation PowerPoint</vt:lpstr>
      <vt:lpstr>Principe de responsabilité unique</vt:lpstr>
      <vt:lpstr>Symptômes d’un code intestable</vt:lpstr>
      <vt:lpstr>Des instanciations directes</vt:lpstr>
      <vt:lpstr>Des instanciations directes</vt:lpstr>
      <vt:lpstr>Des instanciations directes</vt:lpstr>
      <vt:lpstr>Symptômes d’un code intestable</vt:lpstr>
      <vt:lpstr>Des blocs statiques</vt:lpstr>
      <vt:lpstr>Des blocs statiques</vt:lpstr>
      <vt:lpstr>Des blocs statiques</vt:lpstr>
      <vt:lpstr>Symptômes d’un code intestable</vt:lpstr>
      <vt:lpstr>Des états globaux</vt:lpstr>
      <vt:lpstr>Des états globaux</vt:lpstr>
      <vt:lpstr>Symptômes d’un code intestable</vt:lpstr>
      <vt:lpstr>CommandeManager</vt:lpstr>
      <vt:lpstr>Des classes hyperactives</vt:lpstr>
      <vt:lpstr>Des classes hyperactives</vt:lpstr>
      <vt:lpstr>Des classes hyperactives</vt:lpstr>
      <vt:lpstr>Des classes hyperactives</vt:lpstr>
      <vt:lpstr>Des classes hyperactives</vt:lpstr>
      <vt:lpstr>Symptômes d’un code intestable</vt:lpstr>
      <vt:lpstr>Au guichet du Grand Huit</vt:lpstr>
      <vt:lpstr>Des méthodes trop chargées</vt:lpstr>
      <vt:lpstr>Des méthodes trop chargées</vt:lpstr>
      <vt:lpstr>Des méthodes trop chargées</vt:lpstr>
      <vt:lpstr>Symptômes d’un code intestable</vt:lpstr>
      <vt:lpstr>Objet valeur / Objet métier</vt:lpstr>
      <vt:lpstr>Mélanger les objets valeurs et les objets services</vt:lpstr>
      <vt:lpstr>Symptômes d’un code intestable</vt:lpstr>
      <vt:lpstr>Vers du code testable</vt:lpstr>
      <vt:lpstr>Design Patterns</vt:lpstr>
      <vt:lpstr>Entity</vt:lpstr>
      <vt:lpstr>Pattern Loosely Coupled Objects</vt:lpstr>
      <vt:lpstr>Entity</vt:lpstr>
      <vt:lpstr>Tests des entités</vt:lpstr>
      <vt:lpstr>Le cycle RGR</vt:lpstr>
      <vt:lpstr>Test First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2015-03-24T14:06:03Z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