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9"/>
  </p:notesMasterIdLst>
  <p:handoutMasterIdLst>
    <p:handoutMasterId r:id="rId20"/>
  </p:handoutMasterIdLst>
  <p:sldIdLst>
    <p:sldId id="264" r:id="rId2"/>
    <p:sldId id="397" r:id="rId3"/>
    <p:sldId id="357" r:id="rId4"/>
    <p:sldId id="358" r:id="rId5"/>
    <p:sldId id="359" r:id="rId6"/>
    <p:sldId id="360" r:id="rId7"/>
    <p:sldId id="361" r:id="rId8"/>
    <p:sldId id="379" r:id="rId9"/>
    <p:sldId id="398" r:id="rId10"/>
    <p:sldId id="384" r:id="rId11"/>
    <p:sldId id="394" r:id="rId12"/>
    <p:sldId id="386" r:id="rId13"/>
    <p:sldId id="387" r:id="rId14"/>
    <p:sldId id="388" r:id="rId15"/>
    <p:sldId id="389" r:id="rId16"/>
    <p:sldId id="395" r:id="rId17"/>
    <p:sldId id="396" r:id="rId1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8" autoAdjust="0"/>
    <p:restoredTop sz="94590" autoAdjust="0"/>
  </p:normalViewPr>
  <p:slideViewPr>
    <p:cSldViewPr>
      <p:cViewPr varScale="1">
        <p:scale>
          <a:sx n="71" d="100"/>
          <a:sy n="71" d="100"/>
        </p:scale>
        <p:origin x="-4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296785EE-A613-450A-80EB-2D93E2E2CCEF}" type="slidenum">
              <a:rPr lang="fr-FR"/>
              <a:pPr>
                <a:defRPr/>
              </a:pPr>
              <a:t>‹N°›</a:t>
            </a:fld>
            <a:endParaRPr lang="fr-FR"/>
          </a:p>
        </p:txBody>
      </p:sp>
    </p:spTree>
    <p:extLst>
      <p:ext uri="{BB962C8B-B14F-4D97-AF65-F5344CB8AC3E}">
        <p14:creationId xmlns:p14="http://schemas.microsoft.com/office/powerpoint/2010/main" val="908477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5604"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27CEE7E7-BC92-4BBE-8C05-46D473984F35}" type="slidenum">
              <a:rPr lang="fr-FR"/>
              <a:pPr>
                <a:defRPr/>
              </a:pPr>
              <a:t>‹N°›</a:t>
            </a:fld>
            <a:endParaRPr lang="fr-FR"/>
          </a:p>
        </p:txBody>
      </p:sp>
    </p:spTree>
    <p:extLst>
      <p:ext uri="{BB962C8B-B14F-4D97-AF65-F5344CB8AC3E}">
        <p14:creationId xmlns:p14="http://schemas.microsoft.com/office/powerpoint/2010/main" val="242174421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077641" y="388182"/>
            <a:ext cx="3462734" cy="219505"/>
          </a:xfrm>
          <a:prstGeom prst="rect">
            <a:avLst/>
          </a:prstGeom>
          <a:noFill/>
        </p:spPr>
        <p:txBody>
          <a:bodyPr vert="horz" lIns="89822" tIns="44911" rIns="89822" bIns="44911" rtlCol="0">
            <a:spAutoFit/>
          </a:bodyPr>
          <a:lstStyle/>
          <a:p>
            <a:r>
              <a:rPr lang="pt-BR" sz="800" dirty="0">
                <a:solidFill>
                  <a:srgbClr val="000000"/>
                </a:solidFill>
                <a:latin typeface="Arial"/>
              </a:rPr>
              <a:t>&lt;*s*o*u*r*c*e*&gt;*5*1*1*j*2*-*5*-*4*&lt;*/*s*o*u*r*c*e*&gt;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a:xfrm>
            <a:off x="217192" y="4175850"/>
            <a:ext cx="6164296" cy="2969822"/>
          </a:xfrm>
        </p:spPr>
        <p:txBody>
          <a:bodyPr>
            <a:spAutoFit/>
          </a:bodyPr>
          <a:lstStyle/>
          <a:p>
            <a:r>
              <a:rPr lang="en-US" smtClean="0"/>
              <a:t>Jogger text: Interface Segregation Principle</a:t>
            </a:r>
          </a:p>
          <a:p>
            <a:r>
              <a:rPr lang="en-US" smtClean="0"/>
              <a:t>Direction: Left</a:t>
            </a:r>
          </a:p>
          <a:p>
            <a:r>
              <a:rPr lang="en-US" smtClean="0"/>
              <a:t>Instructor notes:</a:t>
            </a:r>
          </a:p>
          <a:p>
            <a:r>
              <a:rPr lang="en-US" smtClean="0"/>
              <a:t>You might argue that this breaks SRP too.  The class has too many responsibilities.</a:t>
            </a:r>
          </a:p>
          <a:p>
            <a:endParaRPr lang="en-US" smtClean="0"/>
          </a:p>
          <a:p>
            <a:r>
              <a:rPr lang="en-US" smtClean="0"/>
              <a:t>Code duplication comes in the filter logic.  Suppose we need to filter “Customers by region” and “Customers by SalesPerson”.  Typically when we need “Customers by region and SalesPerson” we do a swift copy/paste of the larger method and then paste selectively from the smaller. That’s DUPLICATION!</a:t>
            </a:r>
          </a:p>
          <a:p>
            <a:endParaRPr lang="en-US" smtClean="0"/>
          </a:p>
          <a:p>
            <a:r>
              <a:rPr lang="en-US" smtClean="0"/>
              <a:t>Criteria objects can be composed or decorated to add more exotic filters.  Less duplication!</a:t>
            </a:r>
          </a:p>
          <a:p>
            <a:endParaRPr lang="en-US" smtClean="0"/>
          </a:p>
          <a:p>
            <a:r>
              <a:rPr lang="en-US" smtClean="0"/>
              <a:t>The concept of STABILITY is important here.  STABILITY is about how likely is that software to change?  It is NOT about how often does it break.  Generally depending on something that is not stable is a bad thing.  When they change you have to change too – even if only to rebuild.  So generally you wish to Depend in the direction of stability.  You want to depend on software that is MORE stable than you are, not less stable than you are.</a:t>
            </a:r>
            <a:endParaRPr lang="en-GB" dirty="0"/>
          </a:p>
        </p:txBody>
      </p:sp>
    </p:spTree>
    <p:extLst>
      <p:ext uri="{BB962C8B-B14F-4D97-AF65-F5344CB8AC3E}">
        <p14:creationId xmlns:p14="http://schemas.microsoft.com/office/powerpoint/2010/main" val="191612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193809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15005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5468276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2DCE52D0-53D5-472E-9DFD-1EB3806A0667}" type="slidenum">
              <a:rPr lang="fr-FR" sz="1200" smtClean="0"/>
              <a:pPr>
                <a:spcBef>
                  <a:spcPct val="50000"/>
                </a:spcBef>
                <a:defRPr/>
              </a:pPr>
              <a:t>‹N°›</a:t>
            </a:fld>
            <a:endParaRPr lang="fr-FR" dirty="0" smtClean="0">
              <a:latin typeface="Times New Roman" pitchFamily="18" charset="0"/>
            </a:endParaRPr>
          </a:p>
        </p:txBody>
      </p:sp>
      <p:sp>
        <p:nvSpPr>
          <p:cNvPr id="1028" name="Rectangle 5"/>
          <p:cNvSpPr>
            <a:spLocks noGrp="1" noChangeArrowheads="1"/>
          </p:cNvSpPr>
          <p:nvPr>
            <p:ph type="title"/>
          </p:nvPr>
        </p:nvSpPr>
        <p:spPr bwMode="auto">
          <a:xfrm>
            <a:off x="1187450" y="196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smtClean="0"/>
              <a:t>Cliquez pour modifier le style du titre du masque</a:t>
            </a:r>
          </a:p>
        </p:txBody>
      </p:sp>
      <p:sp>
        <p:nvSpPr>
          <p:cNvPr id="1029" name="Rectangle 6"/>
          <p:cNvSpPr>
            <a:spLocks noGrp="1" noChangeArrowheads="1"/>
          </p:cNvSpPr>
          <p:nvPr>
            <p:ph type="body" idx="1"/>
          </p:nvPr>
        </p:nvSpPr>
        <p:spPr bwMode="auto">
          <a:xfrm>
            <a:off x="395536" y="1628800"/>
            <a:ext cx="856431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2" name="Picture 8" descr="cartevis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fr-FR" altLang="fr-FR" dirty="0" smtClean="0"/>
              <a:t>Test </a:t>
            </a:r>
            <a:r>
              <a:rPr lang="fr-FR" altLang="fr-FR" dirty="0" err="1" smtClean="0"/>
              <a:t>Driven</a:t>
            </a:r>
            <a:r>
              <a:rPr lang="fr-FR" altLang="fr-FR" dirty="0" smtClean="0"/>
              <a:t> </a:t>
            </a:r>
            <a:r>
              <a:rPr lang="fr-FR" altLang="fr-FR" dirty="0" err="1" smtClean="0"/>
              <a:t>Development</a:t>
            </a:r>
            <a:endParaRPr lang="fr-FR" altLang="fr-FR" dirty="0" smtClean="0"/>
          </a:p>
        </p:txBody>
      </p:sp>
      <p:sp>
        <p:nvSpPr>
          <p:cNvPr id="2051" name="Rectangle 5"/>
          <p:cNvSpPr>
            <a:spLocks noGrp="1" noChangeArrowheads="1"/>
          </p:cNvSpPr>
          <p:nvPr>
            <p:ph type="subTitle" idx="1"/>
          </p:nvPr>
        </p:nvSpPr>
        <p:spPr/>
        <p:txBody>
          <a:bodyPr/>
          <a:lstStyle/>
          <a:p>
            <a:pPr eaLnBrk="1" hangingPunct="1"/>
            <a:endParaRPr lang="fr-FR" altLang="fr-FR" dirty="0" smtClean="0"/>
          </a:p>
          <a:p>
            <a:pPr eaLnBrk="1" hangingPunct="1"/>
            <a:r>
              <a:rPr lang="fr-FR" altLang="fr-FR" dirty="0" smtClean="0"/>
              <a:t>Les données</a:t>
            </a:r>
          </a:p>
        </p:txBody>
      </p:sp>
      <p:pic>
        <p:nvPicPr>
          <p:cNvPr id="32770" name="Picture 2" descr="http://www.davidarno.org/wp-content/uploads/2007/10/logo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412776"/>
            <a:ext cx="95250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r>
              <a:rPr lang="fr-FR" altLang="fr-FR" smtClean="0"/>
              <a:t>Repository : L'interface générique</a:t>
            </a:r>
          </a:p>
        </p:txBody>
      </p:sp>
      <p:sp>
        <p:nvSpPr>
          <p:cNvPr id="24579" name="Espace réservé du contenu 2"/>
          <p:cNvSpPr>
            <a:spLocks noGrp="1"/>
          </p:cNvSpPr>
          <p:nvPr>
            <p:ph idx="1"/>
          </p:nvPr>
        </p:nvSpPr>
        <p:spPr/>
        <p:txBody>
          <a:bodyPr/>
          <a:lstStyle/>
          <a:p>
            <a:r>
              <a:rPr lang="fr-FR" altLang="fr-FR" smtClean="0"/>
              <a:t>Contrat unique pour les Repositories</a:t>
            </a:r>
          </a:p>
          <a:p>
            <a:r>
              <a:rPr lang="fr-FR" altLang="fr-FR" smtClean="0"/>
              <a:t>Ne doit pas dépendre du type d'entité</a:t>
            </a:r>
          </a:p>
          <a:p>
            <a:r>
              <a:rPr lang="fr-FR" altLang="fr-FR" smtClean="0"/>
              <a:t>Dépend de IEntity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501008"/>
            <a:ext cx="4550062" cy="2849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863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Unit Of </a:t>
            </a:r>
            <a:r>
              <a:rPr lang="fr-FR" dirty="0" err="1" smtClean="0"/>
              <a:t>Work</a:t>
            </a:r>
            <a:endParaRPr lang="fr-FR" dirty="0"/>
          </a:p>
        </p:txBody>
      </p:sp>
      <p:sp>
        <p:nvSpPr>
          <p:cNvPr id="3" name="Espace réservé du contenu 2"/>
          <p:cNvSpPr>
            <a:spLocks noGrp="1"/>
          </p:cNvSpPr>
          <p:nvPr>
            <p:ph idx="1"/>
          </p:nvPr>
        </p:nvSpPr>
        <p:spPr>
          <a:xfrm>
            <a:off x="395536" y="1618456"/>
            <a:ext cx="8564314" cy="4114800"/>
          </a:xfrm>
        </p:spPr>
        <p:txBody>
          <a:bodyPr/>
          <a:lstStyle/>
          <a:p>
            <a:r>
              <a:rPr lang="fr-FR" dirty="0" err="1" smtClean="0"/>
              <a:t>UoW</a:t>
            </a:r>
            <a:r>
              <a:rPr lang="fr-FR" dirty="0" smtClean="0"/>
              <a:t> gère la durée de vie du </a:t>
            </a:r>
            <a:r>
              <a:rPr lang="fr-FR" dirty="0" err="1" smtClean="0"/>
              <a:t>Repository</a:t>
            </a:r>
            <a:endParaRPr lang="fr-FR" dirty="0" smtClean="0"/>
          </a:p>
          <a:p>
            <a:r>
              <a:rPr lang="fr-FR" dirty="0" err="1" smtClean="0"/>
              <a:t>UoW</a:t>
            </a:r>
            <a:r>
              <a:rPr lang="fr-FR" dirty="0" smtClean="0"/>
              <a:t> gère la persistance des données</a:t>
            </a:r>
          </a:p>
          <a:p>
            <a:r>
              <a:rPr lang="fr-FR" dirty="0" smtClean="0"/>
              <a:t>Définit dans une interface</a:t>
            </a: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694931"/>
            <a:ext cx="3641635" cy="1484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693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p:txBody>
          <a:bodyPr/>
          <a:lstStyle/>
          <a:p>
            <a:r>
              <a:rPr lang="fr-FR" altLang="fr-FR" smtClean="0"/>
              <a:t>L'implémentation générique</a:t>
            </a:r>
          </a:p>
        </p:txBody>
      </p:sp>
      <p:sp>
        <p:nvSpPr>
          <p:cNvPr id="26627" name="Espace réservé du contenu 2"/>
          <p:cNvSpPr>
            <a:spLocks noGrp="1"/>
          </p:cNvSpPr>
          <p:nvPr>
            <p:ph idx="1"/>
          </p:nvPr>
        </p:nvSpPr>
        <p:spPr/>
        <p:txBody>
          <a:bodyPr/>
          <a:lstStyle/>
          <a:p>
            <a:r>
              <a:rPr lang="fr-FR" altLang="fr-FR" dirty="0" smtClean="0"/>
              <a:t>Permet d'hériter d'une interface générique</a:t>
            </a:r>
          </a:p>
          <a:p>
            <a:r>
              <a:rPr lang="fr-FR" altLang="fr-FR" dirty="0" smtClean="0"/>
              <a:t>Remplacement à la volée du générique par le type passé en argument</a:t>
            </a:r>
          </a:p>
          <a:p>
            <a:r>
              <a:rPr lang="en-US" altLang="fr-FR" b="1" dirty="0" smtClean="0"/>
              <a:t>public class </a:t>
            </a:r>
            <a:r>
              <a:rPr lang="en-US" altLang="fr-FR" b="1" dirty="0" err="1" smtClean="0"/>
              <a:t>BookRepository</a:t>
            </a:r>
            <a:r>
              <a:rPr lang="en-US" altLang="fr-FR" b="1" smtClean="0"/>
              <a:t> : IRepository</a:t>
            </a:r>
            <a:r>
              <a:rPr lang="en-US" altLang="fr-FR" b="1" dirty="0" smtClean="0"/>
              <a:t>&lt;Book&gt;</a:t>
            </a:r>
            <a:endParaRPr lang="fr-FR" altLang="fr-FR" b="1" dirty="0" smtClean="0"/>
          </a:p>
        </p:txBody>
      </p:sp>
    </p:spTree>
    <p:extLst>
      <p:ext uri="{BB962C8B-B14F-4D97-AF65-F5344CB8AC3E}">
        <p14:creationId xmlns:p14="http://schemas.microsoft.com/office/powerpoint/2010/main" val="4802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p:txBody>
          <a:bodyPr/>
          <a:lstStyle/>
          <a:p>
            <a:r>
              <a:rPr lang="fr-FR" altLang="fr-FR" smtClean="0"/>
              <a:t>Les contraintes génériques</a:t>
            </a:r>
          </a:p>
        </p:txBody>
      </p:sp>
      <p:sp>
        <p:nvSpPr>
          <p:cNvPr id="27651" name="Espace réservé du contenu 2"/>
          <p:cNvSpPr>
            <a:spLocks noGrp="1"/>
          </p:cNvSpPr>
          <p:nvPr>
            <p:ph idx="1"/>
          </p:nvPr>
        </p:nvSpPr>
        <p:spPr/>
        <p:txBody>
          <a:bodyPr/>
          <a:lstStyle/>
          <a:p>
            <a:r>
              <a:rPr lang="fr-FR" altLang="fr-FR" dirty="0" smtClean="0"/>
              <a:t>Permet d'apposer des contraintes sur le type générique</a:t>
            </a:r>
          </a:p>
          <a:p>
            <a:r>
              <a:rPr lang="fr-FR" altLang="fr-FR" b="1" dirty="0" smtClean="0"/>
              <a:t>public interface </a:t>
            </a:r>
            <a:r>
              <a:rPr lang="fr-FR" altLang="fr-FR" b="1" dirty="0" err="1" smtClean="0"/>
              <a:t>IRepository</a:t>
            </a:r>
            <a:r>
              <a:rPr lang="fr-FR" altLang="fr-FR" b="1" dirty="0" smtClean="0"/>
              <a:t>&lt;T&gt; </a:t>
            </a:r>
            <a:r>
              <a:rPr lang="fr-FR" altLang="fr-FR" b="1" dirty="0" err="1" smtClean="0"/>
              <a:t>where</a:t>
            </a:r>
            <a:r>
              <a:rPr lang="fr-FR" altLang="fr-FR" b="1" dirty="0" smtClean="0"/>
              <a:t> T : </a:t>
            </a:r>
            <a:r>
              <a:rPr lang="fr-FR" altLang="fr-FR" b="1" dirty="0" err="1" smtClean="0"/>
              <a:t>IEntity</a:t>
            </a:r>
            <a:endParaRPr lang="fr-FR" altLang="fr-FR" dirty="0" smtClean="0"/>
          </a:p>
        </p:txBody>
      </p:sp>
    </p:spTree>
    <p:extLst>
      <p:ext uri="{BB962C8B-B14F-4D97-AF65-F5344CB8AC3E}">
        <p14:creationId xmlns:p14="http://schemas.microsoft.com/office/powerpoint/2010/main" val="3287494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p:txBody>
          <a:bodyPr/>
          <a:lstStyle/>
          <a:p>
            <a:r>
              <a:rPr lang="fr-FR" altLang="fr-FR" smtClean="0"/>
              <a:t>Les classes génériques</a:t>
            </a:r>
          </a:p>
        </p:txBody>
      </p:sp>
      <p:sp>
        <p:nvSpPr>
          <p:cNvPr id="28675" name="Espace réservé du contenu 2"/>
          <p:cNvSpPr>
            <a:spLocks noGrp="1"/>
          </p:cNvSpPr>
          <p:nvPr>
            <p:ph idx="1"/>
          </p:nvPr>
        </p:nvSpPr>
        <p:spPr/>
        <p:txBody>
          <a:bodyPr/>
          <a:lstStyle/>
          <a:p>
            <a:r>
              <a:rPr lang="fr-FR" altLang="fr-FR" dirty="0" smtClean="0"/>
              <a:t>Permet de déclarer des classes génériques</a:t>
            </a:r>
          </a:p>
          <a:p>
            <a:r>
              <a:rPr lang="fr-FR" altLang="fr-FR" dirty="0" smtClean="0"/>
              <a:t>Gestion des contraintes</a:t>
            </a:r>
          </a:p>
          <a:p>
            <a:r>
              <a:rPr lang="fr-FR" altLang="fr-FR" dirty="0" smtClean="0"/>
              <a:t>Gestion de l'héritage générique</a:t>
            </a:r>
          </a:p>
        </p:txBody>
      </p:sp>
    </p:spTree>
    <p:extLst>
      <p:ext uri="{BB962C8B-B14F-4D97-AF65-F5344CB8AC3E}">
        <p14:creationId xmlns:p14="http://schemas.microsoft.com/office/powerpoint/2010/main" val="3411555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p:txBody>
          <a:bodyPr/>
          <a:lstStyle/>
          <a:p>
            <a:r>
              <a:rPr lang="fr-FR" altLang="fr-FR" smtClean="0"/>
              <a:t>Abstract Repository</a:t>
            </a:r>
          </a:p>
        </p:txBody>
      </p:sp>
      <p:sp>
        <p:nvSpPr>
          <p:cNvPr id="29699" name="Espace réservé du contenu 2"/>
          <p:cNvSpPr>
            <a:spLocks noGrp="1"/>
          </p:cNvSpPr>
          <p:nvPr>
            <p:ph idx="1"/>
          </p:nvPr>
        </p:nvSpPr>
        <p:spPr/>
        <p:txBody>
          <a:bodyPr/>
          <a:lstStyle/>
          <a:p>
            <a:r>
              <a:rPr lang="fr-FR" altLang="fr-FR" dirty="0" smtClean="0"/>
              <a:t>Permet de mutualiser le code redondant des </a:t>
            </a:r>
            <a:r>
              <a:rPr lang="fr-FR" altLang="fr-FR" dirty="0" err="1" smtClean="0"/>
              <a:t>repositories</a:t>
            </a:r>
            <a:endParaRPr lang="fr-FR" altLang="fr-FR" dirty="0" smtClean="0"/>
          </a:p>
          <a:p>
            <a:r>
              <a:rPr lang="fr-FR" altLang="fr-FR" dirty="0" smtClean="0"/>
              <a:t>Permet de simplifier les tests unitaires</a:t>
            </a:r>
          </a:p>
          <a:p>
            <a:r>
              <a:rPr lang="fr-FR" altLang="fr-FR" dirty="0" smtClean="0"/>
              <a:t>Basé sur les classes abstraites et les contraintes génériques</a:t>
            </a:r>
          </a:p>
        </p:txBody>
      </p:sp>
    </p:spTree>
    <p:extLst>
      <p:ext uri="{BB962C8B-B14F-4D97-AF65-F5344CB8AC3E}">
        <p14:creationId xmlns:p14="http://schemas.microsoft.com/office/powerpoint/2010/main" val="1204234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a:t>
            </a:r>
            <a:endParaRPr lang="fr-FR" dirty="0"/>
          </a:p>
        </p:txBody>
      </p:sp>
      <p:sp>
        <p:nvSpPr>
          <p:cNvPr id="3" name="Espace réservé du contenu 2"/>
          <p:cNvSpPr>
            <a:spLocks noGrp="1"/>
          </p:cNvSpPr>
          <p:nvPr>
            <p:ph idx="1"/>
          </p:nvPr>
        </p:nvSpPr>
        <p:spPr/>
        <p:txBody>
          <a:bodyPr/>
          <a:lstStyle/>
          <a:p>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7" y="1124744"/>
            <a:ext cx="5408332" cy="539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5403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196850"/>
            <a:ext cx="7916242" cy="1143000"/>
          </a:xfrm>
        </p:spPr>
        <p:txBody>
          <a:bodyPr/>
          <a:lstStyle/>
          <a:p>
            <a:r>
              <a:rPr lang="fr-FR" dirty="0" smtClean="0"/>
              <a:t>Comment tester les </a:t>
            </a:r>
            <a:r>
              <a:rPr lang="fr-FR" dirty="0" err="1" smtClean="0"/>
              <a:t>repositories</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Soit on test les </a:t>
            </a:r>
            <a:r>
              <a:rPr lang="fr-FR" dirty="0" err="1" smtClean="0"/>
              <a:t>Repositories</a:t>
            </a:r>
            <a:r>
              <a:rPr lang="fr-FR" dirty="0" smtClean="0"/>
              <a:t> directement</a:t>
            </a:r>
          </a:p>
          <a:p>
            <a:pPr lvl="1"/>
            <a:r>
              <a:rPr lang="fr-FR" dirty="0" smtClean="0"/>
              <a:t>Dépendance de la base de données</a:t>
            </a:r>
          </a:p>
          <a:p>
            <a:r>
              <a:rPr lang="fr-FR" dirty="0" smtClean="0"/>
              <a:t>Soit on test les </a:t>
            </a:r>
            <a:r>
              <a:rPr lang="fr-FR" dirty="0" err="1" smtClean="0"/>
              <a:t>Repositories</a:t>
            </a:r>
            <a:r>
              <a:rPr lang="fr-FR" dirty="0" smtClean="0"/>
              <a:t> en effectuant des tests avec données qui s’</a:t>
            </a:r>
            <a:r>
              <a:rPr lang="fr-FR" dirty="0" err="1" smtClean="0"/>
              <a:t>annulenet</a:t>
            </a:r>
            <a:r>
              <a:rPr lang="fr-FR" dirty="0" smtClean="0"/>
              <a:t> ou relativement à d’autres données comme pour </a:t>
            </a:r>
            <a:r>
              <a:rPr lang="fr-FR" dirty="0" err="1" smtClean="0"/>
              <a:t>DbContext</a:t>
            </a:r>
            <a:endParaRPr lang="fr-FR" dirty="0" smtClean="0"/>
          </a:p>
          <a:p>
            <a:pPr lvl="1"/>
            <a:r>
              <a:rPr lang="fr-FR" dirty="0" smtClean="0"/>
              <a:t>Les tests sont complexes</a:t>
            </a:r>
          </a:p>
          <a:p>
            <a:r>
              <a:rPr lang="fr-FR" dirty="0" smtClean="0"/>
              <a:t>Soit on regarde le prochain chapitre</a:t>
            </a:r>
          </a:p>
          <a:p>
            <a:pPr lvl="1"/>
            <a:endParaRPr lang="fr-FR" dirty="0"/>
          </a:p>
        </p:txBody>
      </p:sp>
    </p:spTree>
    <p:extLst>
      <p:ext uri="{BB962C8B-B14F-4D97-AF65-F5344CB8AC3E}">
        <p14:creationId xmlns:p14="http://schemas.microsoft.com/office/powerpoint/2010/main" val="255296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Les Data</a:t>
            </a:r>
            <a:endParaRPr lang="fr-FR" dirty="0"/>
          </a:p>
        </p:txBody>
      </p:sp>
      <p:sp>
        <p:nvSpPr>
          <p:cNvPr id="3" name="Espace réservé du contenu 2"/>
          <p:cNvSpPr>
            <a:spLocks noGrp="1"/>
          </p:cNvSpPr>
          <p:nvPr>
            <p:ph idx="1"/>
          </p:nvPr>
        </p:nvSpPr>
        <p:spPr/>
        <p:txBody>
          <a:bodyPr/>
          <a:lstStyle/>
          <a:p>
            <a:r>
              <a:rPr lang="fr-FR" dirty="0" smtClean="0"/>
              <a:t>Il existe toujours des données dans une application</a:t>
            </a:r>
          </a:p>
          <a:p>
            <a:pPr lvl="1"/>
            <a:r>
              <a:rPr lang="fr-FR" dirty="0" smtClean="0"/>
              <a:t>SGBD</a:t>
            </a:r>
          </a:p>
          <a:p>
            <a:pPr lvl="1"/>
            <a:r>
              <a:rPr lang="fr-FR" dirty="0" smtClean="0"/>
              <a:t>XML</a:t>
            </a:r>
          </a:p>
          <a:p>
            <a:pPr lvl="1"/>
            <a:r>
              <a:rPr lang="fr-FR" dirty="0" smtClean="0"/>
              <a:t>Capteurs</a:t>
            </a:r>
          </a:p>
          <a:p>
            <a:pPr lvl="1"/>
            <a:r>
              <a:rPr lang="fr-FR" dirty="0" smtClean="0"/>
              <a:t>Fichiers</a:t>
            </a:r>
          </a:p>
          <a:p>
            <a:pPr lvl="1"/>
            <a:r>
              <a:rPr lang="fr-FR" dirty="0" smtClean="0"/>
              <a:t>…</a:t>
            </a:r>
          </a:p>
          <a:p>
            <a:r>
              <a:rPr lang="fr-FR" dirty="0" smtClean="0"/>
              <a:t>Aujourd’hui les SGBD sont très utilisés</a:t>
            </a:r>
            <a:endParaRPr lang="fr-FR" dirty="0"/>
          </a:p>
        </p:txBody>
      </p:sp>
    </p:spTree>
    <p:extLst>
      <p:ext uri="{BB962C8B-B14F-4D97-AF65-F5344CB8AC3E}">
        <p14:creationId xmlns:p14="http://schemas.microsoft.com/office/powerpoint/2010/main" val="788735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Entity</a:t>
            </a:r>
            <a:r>
              <a:rPr lang="fr-FR" dirty="0" smtClean="0"/>
              <a:t> Framework</a:t>
            </a:r>
            <a:endParaRPr lang="fr-FR" dirty="0"/>
          </a:p>
        </p:txBody>
      </p:sp>
      <p:sp>
        <p:nvSpPr>
          <p:cNvPr id="3" name="Espace réservé du contenu 2"/>
          <p:cNvSpPr>
            <a:spLocks noGrp="1"/>
          </p:cNvSpPr>
          <p:nvPr>
            <p:ph idx="1"/>
          </p:nvPr>
        </p:nvSpPr>
        <p:spPr>
          <a:xfrm>
            <a:off x="395536" y="1628800"/>
            <a:ext cx="4680520" cy="4114800"/>
          </a:xfrm>
        </p:spPr>
        <p:txBody>
          <a:bodyPr/>
          <a:lstStyle/>
          <a:p>
            <a:r>
              <a:rPr lang="fr-FR" dirty="0" smtClean="0"/>
              <a:t>ORM Microsoft très performant</a:t>
            </a:r>
          </a:p>
          <a:p>
            <a:r>
              <a:rPr lang="fr-FR" dirty="0" err="1" smtClean="0"/>
              <a:t>Database</a:t>
            </a:r>
            <a:r>
              <a:rPr lang="fr-FR" dirty="0" smtClean="0"/>
              <a:t> First</a:t>
            </a:r>
          </a:p>
          <a:p>
            <a:r>
              <a:rPr lang="fr-FR" dirty="0" smtClean="0"/>
              <a:t>Code First</a:t>
            </a:r>
          </a:p>
        </p:txBody>
      </p:sp>
    </p:spTree>
    <p:extLst>
      <p:ext uri="{BB962C8B-B14F-4D97-AF65-F5344CB8AC3E}">
        <p14:creationId xmlns:p14="http://schemas.microsoft.com/office/powerpoint/2010/main" val="2125196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Fluent API</a:t>
            </a:r>
            <a:endParaRPr lang="fr-FR" dirty="0"/>
          </a:p>
        </p:txBody>
      </p:sp>
      <p:sp>
        <p:nvSpPr>
          <p:cNvPr id="3" name="Espace réservé du contenu 2"/>
          <p:cNvSpPr>
            <a:spLocks noGrp="1"/>
          </p:cNvSpPr>
          <p:nvPr>
            <p:ph idx="1"/>
          </p:nvPr>
        </p:nvSpPr>
        <p:spPr/>
        <p:txBody>
          <a:bodyPr/>
          <a:lstStyle/>
          <a:p>
            <a:r>
              <a:rPr lang="fr-FR" dirty="0" smtClean="0"/>
              <a:t>Fluent </a:t>
            </a:r>
            <a:r>
              <a:rPr lang="fr-FR" dirty="0"/>
              <a:t>API</a:t>
            </a:r>
          </a:p>
          <a:p>
            <a:pPr lvl="1"/>
            <a:r>
              <a:rPr lang="fr-FR" dirty="0"/>
              <a:t>Non invasif</a:t>
            </a:r>
          </a:p>
          <a:p>
            <a:pPr lvl="1"/>
            <a:r>
              <a:rPr lang="fr-FR" dirty="0"/>
              <a:t>Tester le </a:t>
            </a:r>
            <a:r>
              <a:rPr lang="fr-FR" dirty="0" err="1" smtClean="0"/>
              <a:t>DBContext</a:t>
            </a:r>
            <a:endParaRPr lang="fr-FR" dirty="0" smtClean="0"/>
          </a:p>
          <a:p>
            <a:pPr lvl="1"/>
            <a:r>
              <a:rPr lang="fr-FR" dirty="0" err="1" smtClean="0"/>
              <a:t>DropCreateDatabaseIfModelChanges</a:t>
            </a:r>
            <a:r>
              <a:rPr lang="fr-FR" dirty="0" smtClean="0"/>
              <a:t> permet l’agilité</a:t>
            </a:r>
            <a:endParaRPr lang="fr-FR" dirty="0"/>
          </a:p>
          <a:p>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861048"/>
            <a:ext cx="7808913"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5253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Défaut</a:t>
            </a:r>
            <a:endParaRPr lang="fr-FR" dirty="0"/>
          </a:p>
        </p:txBody>
      </p:sp>
      <p:sp>
        <p:nvSpPr>
          <p:cNvPr id="3" name="Espace réservé du contenu 2"/>
          <p:cNvSpPr>
            <a:spLocks noGrp="1"/>
          </p:cNvSpPr>
          <p:nvPr>
            <p:ph idx="1"/>
          </p:nvPr>
        </p:nvSpPr>
        <p:spPr>
          <a:xfrm>
            <a:off x="395536" y="1628800"/>
            <a:ext cx="4680520" cy="4114800"/>
          </a:xfrm>
        </p:spPr>
        <p:txBody>
          <a:bodyPr/>
          <a:lstStyle/>
          <a:p>
            <a:r>
              <a:rPr lang="fr-FR" dirty="0"/>
              <a:t>Quel est le défaut principal du test sur les bases de </a:t>
            </a:r>
            <a:r>
              <a:rPr lang="fr-FR" dirty="0" smtClean="0"/>
              <a:t>données</a:t>
            </a:r>
          </a:p>
          <a:p>
            <a:pPr lvl="1"/>
            <a:r>
              <a:rPr lang="fr-FR" dirty="0" smtClean="0"/>
              <a:t>Forte dépendance avec la base</a:t>
            </a:r>
          </a:p>
          <a:p>
            <a:pPr lvl="1"/>
            <a:r>
              <a:rPr lang="fr-FR" dirty="0" smtClean="0"/>
              <a:t>Forte dépendance avec les données</a:t>
            </a:r>
          </a:p>
          <a:p>
            <a:pPr lvl="2"/>
            <a:r>
              <a:rPr lang="fr-FR" dirty="0" smtClean="0"/>
              <a:t>Combien y’</a:t>
            </a:r>
            <a:r>
              <a:rPr lang="fr-FR" dirty="0" err="1" smtClean="0"/>
              <a:t>a-t-il</a:t>
            </a:r>
            <a:r>
              <a:rPr lang="fr-FR" dirty="0" smtClean="0"/>
              <a:t> de livre dans la base ?</a:t>
            </a:r>
          </a:p>
          <a:p>
            <a:pPr lvl="2"/>
            <a:r>
              <a:rPr lang="fr-FR" dirty="0" smtClean="0"/>
              <a:t>Ca change tout le temps</a:t>
            </a:r>
            <a:endParaRPr lang="fr-FR" dirty="0"/>
          </a:p>
          <a:p>
            <a:endParaRPr lang="fr-F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547" y="1268760"/>
            <a:ext cx="3924300" cy="547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064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 temporaire</a:t>
            </a:r>
            <a:endParaRPr lang="fr-FR" dirty="0"/>
          </a:p>
        </p:txBody>
      </p:sp>
      <p:sp>
        <p:nvSpPr>
          <p:cNvPr id="3" name="Espace réservé du contenu 2"/>
          <p:cNvSpPr>
            <a:spLocks noGrp="1"/>
          </p:cNvSpPr>
          <p:nvPr>
            <p:ph idx="1"/>
          </p:nvPr>
        </p:nvSpPr>
        <p:spPr>
          <a:xfrm>
            <a:off x="395536" y="1628800"/>
            <a:ext cx="4809011" cy="4114800"/>
          </a:xfrm>
        </p:spPr>
        <p:txBody>
          <a:bodyPr/>
          <a:lstStyle/>
          <a:p>
            <a:r>
              <a:rPr lang="fr-FR" dirty="0" smtClean="0"/>
              <a:t>Essayer de faire des tests non dépendants des données existantes</a:t>
            </a:r>
          </a:p>
          <a:p>
            <a:r>
              <a:rPr lang="fr-FR" dirty="0" smtClean="0"/>
              <a:t>Les tests ne sont plus vraiment unitaires !</a:t>
            </a:r>
          </a:p>
          <a:p>
            <a:endParaRPr lang="fr-FR"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547" y="1268760"/>
            <a:ext cx="3924300" cy="547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448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First</a:t>
            </a:r>
            <a:endParaRPr lang="fr-FR" dirty="0"/>
          </a:p>
        </p:txBody>
      </p:sp>
      <p:sp>
        <p:nvSpPr>
          <p:cNvPr id="3" name="Espace réservé du contenu 2"/>
          <p:cNvSpPr>
            <a:spLocks noGrp="1"/>
          </p:cNvSpPr>
          <p:nvPr>
            <p:ph idx="1"/>
          </p:nvPr>
        </p:nvSpPr>
        <p:spPr>
          <a:xfrm>
            <a:off x="395536" y="1628800"/>
            <a:ext cx="8064896" cy="4114800"/>
          </a:xfrm>
        </p:spPr>
        <p:txBody>
          <a:bodyPr/>
          <a:lstStyle/>
          <a:p>
            <a:r>
              <a:rPr lang="fr-FR" dirty="0" smtClean="0"/>
              <a:t>Pour ajouter une colonne en Code First :</a:t>
            </a:r>
          </a:p>
          <a:p>
            <a:pPr lvl="1"/>
            <a:r>
              <a:rPr lang="fr-FR" dirty="0" smtClean="0"/>
              <a:t>Ecrire le test sur la nouvelle colonne</a:t>
            </a:r>
          </a:p>
          <a:p>
            <a:pPr lvl="1"/>
            <a:r>
              <a:rPr lang="fr-FR" dirty="0" smtClean="0"/>
              <a:t>VS va rajouter la colonne dans l’entité</a:t>
            </a:r>
          </a:p>
          <a:p>
            <a:pPr lvl="1"/>
            <a:r>
              <a:rPr lang="fr-FR" dirty="0" smtClean="0"/>
              <a:t>Le test échoue</a:t>
            </a:r>
          </a:p>
          <a:p>
            <a:pPr lvl="1"/>
            <a:r>
              <a:rPr lang="fr-FR" dirty="0" smtClean="0"/>
              <a:t>Ajouter la propriété dans la configuration Fluent API</a:t>
            </a:r>
          </a:p>
          <a:p>
            <a:pPr lvl="1"/>
            <a:r>
              <a:rPr lang="fr-FR" dirty="0" smtClean="0"/>
              <a:t>La BD va automatiquement ajouter la colonne</a:t>
            </a:r>
          </a:p>
          <a:p>
            <a:r>
              <a:rPr lang="fr-FR" dirty="0" smtClean="0"/>
              <a:t>Fonctionnement identique pour une table</a:t>
            </a:r>
          </a:p>
          <a:p>
            <a:r>
              <a:rPr lang="fr-FR" dirty="0" smtClean="0"/>
              <a:t>On ne touche plus à SQL</a:t>
            </a:r>
          </a:p>
          <a:p>
            <a:pPr lvl="1"/>
            <a:r>
              <a:rPr lang="fr-FR" dirty="0" smtClean="0"/>
              <a:t>Sauf pour les indexes et les </a:t>
            </a:r>
            <a:r>
              <a:rPr lang="fr-FR" dirty="0" err="1" smtClean="0"/>
              <a:t>checks</a:t>
            </a:r>
            <a:endParaRPr lang="fr-FR" dirty="0" smtClean="0"/>
          </a:p>
          <a:p>
            <a:endParaRPr lang="fr-FR" dirty="0"/>
          </a:p>
        </p:txBody>
      </p:sp>
    </p:spTree>
    <p:extLst>
      <p:ext uri="{BB962C8B-B14F-4D97-AF65-F5344CB8AC3E}">
        <p14:creationId xmlns:p14="http://schemas.microsoft.com/office/powerpoint/2010/main" val="2935372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Repository</a:t>
            </a:r>
          </a:p>
        </p:txBody>
      </p:sp>
      <p:sp>
        <p:nvSpPr>
          <p:cNvPr id="19459" name="Espace réservé du contenu 2"/>
          <p:cNvSpPr>
            <a:spLocks noGrp="1"/>
          </p:cNvSpPr>
          <p:nvPr>
            <p:ph idx="1"/>
          </p:nvPr>
        </p:nvSpPr>
        <p:spPr/>
        <p:txBody>
          <a:bodyPr/>
          <a:lstStyle/>
          <a:p>
            <a:r>
              <a:rPr lang="fr-FR" altLang="fr-FR" smtClean="0"/>
              <a:t>Sépare l'accès aux données des données</a:t>
            </a:r>
          </a:p>
          <a:p>
            <a:r>
              <a:rPr lang="fr-FR" altLang="fr-FR" smtClean="0"/>
              <a:t>Encapsule l'accès aux données</a:t>
            </a:r>
          </a:p>
          <a:p>
            <a:r>
              <a:rPr lang="fr-FR" altLang="fr-FR" smtClean="0"/>
              <a:t>Sépare l'implémentation d'accès aux données de son interface</a:t>
            </a:r>
          </a:p>
          <a:p>
            <a:endParaRPr lang="fr-FR" altLang="fr-FR" smtClean="0"/>
          </a:p>
        </p:txBody>
      </p:sp>
    </p:spTree>
    <p:extLst>
      <p:ext uri="{BB962C8B-B14F-4D97-AF65-F5344CB8AC3E}">
        <p14:creationId xmlns:p14="http://schemas.microsoft.com/office/powerpoint/2010/main" val="628035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924944"/>
            <a:ext cx="8599488" cy="2918748"/>
          </a:xfrm>
        </p:spPr>
        <p:txBody>
          <a:bodyPr/>
          <a:lstStyle/>
          <a:p>
            <a:r>
              <a:rPr lang="fr-FR" dirty="0" smtClean="0"/>
              <a:t>Bien des codes de </a:t>
            </a:r>
            <a:r>
              <a:rPr lang="fr-FR" dirty="0" err="1" smtClean="0"/>
              <a:t>Repository</a:t>
            </a:r>
            <a:r>
              <a:rPr lang="fr-FR" dirty="0" smtClean="0"/>
              <a:t> réalisent deux tâches</a:t>
            </a:r>
          </a:p>
          <a:p>
            <a:pPr lvl="1"/>
            <a:r>
              <a:rPr lang="fr-FR" dirty="0" smtClean="0"/>
              <a:t>Ils construisent des filtres pour les requêtes</a:t>
            </a:r>
          </a:p>
          <a:p>
            <a:pPr lvl="1"/>
            <a:r>
              <a:rPr lang="fr-FR" dirty="0" smtClean="0"/>
              <a:t>Ils effectuent les requêtes et traitent les résultats</a:t>
            </a:r>
          </a:p>
          <a:p>
            <a:r>
              <a:rPr lang="fr-FR" dirty="0" smtClean="0"/>
              <a:t>Il en résulte des interfaces « lourdes » et instables</a:t>
            </a:r>
          </a:p>
          <a:p>
            <a:pPr lvl="1"/>
            <a:r>
              <a:rPr lang="fr-FR" dirty="0" smtClean="0"/>
              <a:t>Le nombre de méthodes croit proportionnellement aux nouvelles façons d’effectuer des requêtes</a:t>
            </a:r>
          </a:p>
          <a:p>
            <a:pPr lvl="1"/>
            <a:r>
              <a:rPr lang="fr-FR" dirty="0" smtClean="0"/>
              <a:t>Duplication considérable de code</a:t>
            </a:r>
          </a:p>
        </p:txBody>
      </p:sp>
      <p:sp>
        <p:nvSpPr>
          <p:cNvPr id="2" name="Title 1"/>
          <p:cNvSpPr>
            <a:spLocks noGrp="1"/>
          </p:cNvSpPr>
          <p:nvPr>
            <p:ph type="title"/>
          </p:nvPr>
        </p:nvSpPr>
        <p:spPr/>
        <p:txBody>
          <a:bodyPr/>
          <a:lstStyle/>
          <a:p>
            <a:r>
              <a:rPr lang="fr-FR" dirty="0" smtClean="0"/>
              <a:t>Principe de Ségrégation des Interfaces</a:t>
            </a:r>
            <a:endParaRPr lang="fr-FR" dirty="0"/>
          </a:p>
        </p:txBody>
      </p:sp>
      <p:sp>
        <p:nvSpPr>
          <p:cNvPr id="5" name="Text Box 4"/>
          <p:cNvSpPr txBox="1">
            <a:spLocks noChangeArrowheads="1"/>
          </p:cNvSpPr>
          <p:nvPr/>
        </p:nvSpPr>
        <p:spPr bwMode="gray">
          <a:xfrm>
            <a:off x="1043608" y="1412776"/>
            <a:ext cx="6165020" cy="1338828"/>
          </a:xfrm>
          <a:prstGeom prst="rect">
            <a:avLst/>
          </a:prstGeom>
          <a:solidFill>
            <a:schemeClr val="accent1"/>
          </a:solidFill>
          <a:ln w="12700">
            <a:solidFill>
              <a:schemeClr val="tx1"/>
            </a:solidFill>
            <a:miter lim="800000"/>
            <a:headEnd/>
            <a:tailEnd/>
          </a:ln>
          <a:effectLst>
            <a:outerShdw dist="35560" dir="2700000" algn="tl" rotWithShape="0">
              <a:schemeClr val="tx1"/>
            </a:outerShdw>
          </a:effectLst>
        </p:spPr>
        <p:txBody>
          <a:bodyPr wrap="square">
            <a:spAutoFit/>
          </a:bodyPr>
          <a:lstStyle/>
          <a:p>
            <a:pPr>
              <a:spcBef>
                <a:spcPct val="50000"/>
              </a:spcBef>
            </a:pPr>
            <a:r>
              <a:rPr lang="fr-FR" sz="1800" dirty="0" smtClean="0"/>
              <a:t>“Les clients ne devraient pas être forcés de dépendre de méthodes qu’ils n’utilisent pas. Les Interfaces sont faites pour les clients, pas pour les hiérarchies.”</a:t>
            </a:r>
          </a:p>
          <a:p>
            <a:pPr algn="r">
              <a:spcBef>
                <a:spcPct val="50000"/>
              </a:spcBef>
            </a:pPr>
            <a:r>
              <a:rPr lang="fr-FR" sz="1800" dirty="0" smtClean="0">
                <a:latin typeface="Arial"/>
                <a:cs typeface="Arial"/>
              </a:rPr>
              <a:t>—</a:t>
            </a:r>
            <a:r>
              <a:rPr lang="fr-FR" sz="1800" dirty="0" smtClean="0"/>
              <a:t>Robert C. Martin*</a:t>
            </a:r>
            <a:endParaRPr lang="fr-FR" sz="1800" dirty="0"/>
          </a:p>
        </p:txBody>
      </p:sp>
    </p:spTree>
    <p:custDataLst>
      <p:tags r:id="rId1"/>
    </p:custDataLst>
    <p:extLst>
      <p:ext uri="{BB962C8B-B14F-4D97-AF65-F5344CB8AC3E}">
        <p14:creationId xmlns:p14="http://schemas.microsoft.com/office/powerpoint/2010/main" val="37630548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PF" val="4C2C496E74657266616365205365677265676174696F6E205072696E6369706C65"/>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3278</TotalTime>
  <Words>626</Words>
  <Application>Microsoft Office PowerPoint</Application>
  <PresentationFormat>Affichage à l'écran (4:3)</PresentationFormat>
  <Paragraphs>93</Paragraphs>
  <Slides>17</Slides>
  <Notes>1</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cvc</vt:lpstr>
      <vt:lpstr>Test Driven Development</vt:lpstr>
      <vt:lpstr>Les Data</vt:lpstr>
      <vt:lpstr>Entity Framework</vt:lpstr>
      <vt:lpstr>Fluent API</vt:lpstr>
      <vt:lpstr>Défaut</vt:lpstr>
      <vt:lpstr>Solution temporaire</vt:lpstr>
      <vt:lpstr>Test First</vt:lpstr>
      <vt:lpstr>Repository</vt:lpstr>
      <vt:lpstr>Principe de Ségrégation des Interfaces</vt:lpstr>
      <vt:lpstr>Repository : L'interface générique</vt:lpstr>
      <vt:lpstr>Unit Of Work</vt:lpstr>
      <vt:lpstr>L'implémentation générique</vt:lpstr>
      <vt:lpstr>Les contraintes génériques</vt:lpstr>
      <vt:lpstr>Les classes génériques</vt:lpstr>
      <vt:lpstr>Abstract Repository</vt:lpstr>
      <vt:lpstr>Exemples</vt:lpstr>
      <vt:lpstr>Comment tester les repositories ?</vt:lpstr>
    </vt:vector>
  </TitlesOfParts>
  <Company>jkhjkjkh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216</cp:revision>
  <dcterms:created xsi:type="dcterms:W3CDTF">2000-04-10T19:33:12Z</dcterms:created>
  <dcterms:modified xsi:type="dcterms:W3CDTF">2015-03-24T15:47:44Z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