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6"/>
  </p:notesMasterIdLst>
  <p:handoutMasterIdLst>
    <p:handoutMasterId r:id="rId37"/>
  </p:handoutMasterIdLst>
  <p:sldIdLst>
    <p:sldId id="264" r:id="rId2"/>
    <p:sldId id="265" r:id="rId3"/>
    <p:sldId id="266" r:id="rId4"/>
    <p:sldId id="267" r:id="rId5"/>
    <p:sldId id="268" r:id="rId6"/>
    <p:sldId id="269" r:id="rId7"/>
    <p:sldId id="270" r:id="rId8"/>
    <p:sldId id="271" r:id="rId9"/>
    <p:sldId id="272" r:id="rId10"/>
    <p:sldId id="273" r:id="rId11"/>
    <p:sldId id="274" r:id="rId12"/>
    <p:sldId id="275" r:id="rId13"/>
    <p:sldId id="292" r:id="rId14"/>
    <p:sldId id="276" r:id="rId15"/>
    <p:sldId id="277" r:id="rId16"/>
    <p:sldId id="278" r:id="rId17"/>
    <p:sldId id="279" r:id="rId18"/>
    <p:sldId id="280" r:id="rId19"/>
    <p:sldId id="281" r:id="rId20"/>
    <p:sldId id="282" r:id="rId21"/>
    <p:sldId id="283" r:id="rId22"/>
    <p:sldId id="288" r:id="rId23"/>
    <p:sldId id="290" r:id="rId24"/>
    <p:sldId id="289" r:id="rId25"/>
    <p:sldId id="291" r:id="rId26"/>
    <p:sldId id="284" r:id="rId27"/>
    <p:sldId id="285" r:id="rId28"/>
    <p:sldId id="287" r:id="rId29"/>
    <p:sldId id="293" r:id="rId30"/>
    <p:sldId id="294" r:id="rId31"/>
    <p:sldId id="286" r:id="rId32"/>
    <p:sldId id="297" r:id="rId33"/>
    <p:sldId id="295" r:id="rId34"/>
    <p:sldId id="296" r:id="rId35"/>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8" autoAdjust="0"/>
    <p:restoredTop sz="94590" autoAdjust="0"/>
  </p:normalViewPr>
  <p:slideViewPr>
    <p:cSldViewPr>
      <p:cViewPr varScale="1">
        <p:scale>
          <a:sx n="71" d="100"/>
          <a:sy n="71" d="100"/>
        </p:scale>
        <p:origin x="-133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296785EE-A613-450A-80EB-2D93E2E2CCEF}" type="slidenum">
              <a:rPr lang="fr-FR"/>
              <a:pPr>
                <a:defRPr/>
              </a:pPr>
              <a:t>‹N°›</a:t>
            </a:fld>
            <a:endParaRPr lang="fr-FR"/>
          </a:p>
        </p:txBody>
      </p:sp>
    </p:spTree>
    <p:extLst>
      <p:ext uri="{BB962C8B-B14F-4D97-AF65-F5344CB8AC3E}">
        <p14:creationId xmlns:p14="http://schemas.microsoft.com/office/powerpoint/2010/main" val="9084773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5604"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27CEE7E7-BC92-4BBE-8C05-46D473984F35}" type="slidenum">
              <a:rPr lang="fr-FR"/>
              <a:pPr>
                <a:defRPr/>
              </a:pPr>
              <a:t>‹N°›</a:t>
            </a:fld>
            <a:endParaRPr lang="fr-FR"/>
          </a:p>
        </p:txBody>
      </p:sp>
    </p:spTree>
    <p:extLst>
      <p:ext uri="{BB962C8B-B14F-4D97-AF65-F5344CB8AC3E}">
        <p14:creationId xmlns:p14="http://schemas.microsoft.com/office/powerpoint/2010/main" val="242174421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524000" y="239713"/>
            <a:ext cx="5100638" cy="3825875"/>
          </a:xfrm>
          <a:ln/>
        </p:spPr>
      </p:sp>
      <p:sp>
        <p:nvSpPr>
          <p:cNvPr id="81923" name="Rectangle 3"/>
          <p:cNvSpPr>
            <a:spLocks noGrp="1" noChangeArrowheads="1"/>
          </p:cNvSpPr>
          <p:nvPr>
            <p:ph type="body" idx="1"/>
          </p:nvPr>
        </p:nvSpPr>
        <p:spPr>
          <a:xfrm>
            <a:off x="217309" y="4174518"/>
            <a:ext cx="6163912" cy="2618662"/>
          </a:xfrm>
          <a:ln/>
        </p:spPr>
        <p:txBody>
          <a:bodyPr/>
          <a:lstStyle/>
          <a:p>
            <a:pPr eaLnBrk="1" hangingPunct="1"/>
            <a:r>
              <a:rPr lang="en-US" dirty="0" smtClean="0"/>
              <a:t>Jogger text: Mock Object Pattern</a:t>
            </a:r>
          </a:p>
          <a:p>
            <a:pPr eaLnBrk="1" hangingPunct="1"/>
            <a:r>
              <a:rPr lang="en-US" dirty="0" smtClean="0"/>
              <a:t>Direction: Right</a:t>
            </a:r>
          </a:p>
          <a:p>
            <a:pPr eaLnBrk="1" hangingPunct="1"/>
            <a:r>
              <a:rPr lang="en-US" dirty="0" smtClean="0"/>
              <a:t>Instructor notes:</a:t>
            </a:r>
          </a:p>
          <a:p>
            <a:pPr eaLnBrk="1" hangingPunct="1"/>
            <a:endParaRPr lang="en-US" dirty="0" smtClean="0"/>
          </a:p>
          <a:p>
            <a:pPr eaLnBrk="1" hangingPunct="1"/>
            <a:r>
              <a:rPr lang="en-US" dirty="0" smtClean="0"/>
              <a:t>It is normal for one class to depend on another class. You need a way to break the dependency for testing.  The mock object pretends to be the real object by </a:t>
            </a:r>
            <a:r>
              <a:rPr lang="en-US" dirty="0" err="1" smtClean="0"/>
              <a:t>honouring</a:t>
            </a:r>
            <a:r>
              <a:rPr lang="en-US" dirty="0" smtClean="0"/>
              <a:t> the same interface, and implementing hard coded values. This way you have predictable, reliable values.</a:t>
            </a:r>
          </a:p>
          <a:p>
            <a:pPr eaLnBrk="1" hangingPunct="1"/>
            <a:endParaRPr lang="en-US" dirty="0" smtClean="0"/>
          </a:p>
          <a:p>
            <a:pPr eaLnBrk="1" hangingPunct="1"/>
            <a:r>
              <a:rPr lang="en-US" dirty="0" smtClean="0"/>
              <a:t>You might want to mention that there are mocking frameworks – Rhino Mocks, </a:t>
            </a:r>
            <a:r>
              <a:rPr lang="en-US" dirty="0" err="1" smtClean="0"/>
              <a:t>NMock</a:t>
            </a:r>
            <a:r>
              <a:rPr lang="en-US" dirty="0" smtClean="0"/>
              <a:t>.</a:t>
            </a:r>
          </a:p>
          <a:p>
            <a:pPr eaLnBrk="1" hangingPunct="1"/>
            <a:endParaRPr lang="en-US" dirty="0" smtClean="0"/>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077641" y="388182"/>
            <a:ext cx="3462734" cy="219505"/>
          </a:xfrm>
          <a:prstGeom prst="rect">
            <a:avLst/>
          </a:prstGeom>
          <a:noFill/>
        </p:spPr>
        <p:txBody>
          <a:bodyPr vert="horz" lIns="89822" tIns="44911" rIns="89822" bIns="44911" rtlCol="0">
            <a:spAutoFit/>
          </a:bodyPr>
          <a:lstStyle/>
          <a:p>
            <a:r>
              <a:rPr lang="pt-BR" sz="800" dirty="0">
                <a:solidFill>
                  <a:srgbClr val="000000"/>
                </a:solidFill>
                <a:latin typeface="Arial"/>
              </a:rPr>
              <a:t>&lt;*s*o*u*r*c*e*&gt;*5*1*1*j*2*-*5*-*1*1*&lt;*/*s*o*u*r*c*e*&gt;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877888" y="733425"/>
            <a:ext cx="4892675" cy="3670300"/>
          </a:xfrm>
        </p:spPr>
      </p:sp>
      <p:sp>
        <p:nvSpPr>
          <p:cNvPr id="3" name="Notes Placeholder 2"/>
          <p:cNvSpPr>
            <a:spLocks noGrp="1"/>
          </p:cNvSpPr>
          <p:nvPr>
            <p:ph type="body" idx="1"/>
          </p:nvPr>
        </p:nvSpPr>
        <p:spPr>
          <a:xfrm>
            <a:off x="217192" y="4175850"/>
            <a:ext cx="6164296" cy="846163"/>
          </a:xfrm>
        </p:spPr>
        <p:txBody>
          <a:bodyPr>
            <a:spAutoFit/>
          </a:bodyPr>
          <a:lstStyle/>
          <a:p>
            <a:r>
              <a:rPr lang="en-US" smtClean="0"/>
              <a:t>Jogger text: Test Driving Business Logic</a:t>
            </a:r>
          </a:p>
          <a:p>
            <a:r>
              <a:rPr lang="en-US" smtClean="0"/>
              <a:t>Direction: Right</a:t>
            </a:r>
          </a:p>
          <a:p>
            <a:r>
              <a:rPr lang="en-US" smtClean="0"/>
              <a:t>Instructor notes:</a:t>
            </a:r>
          </a:p>
          <a:p>
            <a:endParaRPr lang="en-US" dirty="0"/>
          </a:p>
        </p:txBody>
      </p:sp>
    </p:spTree>
    <p:extLst>
      <p:ext uri="{BB962C8B-B14F-4D97-AF65-F5344CB8AC3E}">
        <p14:creationId xmlns:p14="http://schemas.microsoft.com/office/powerpoint/2010/main" val="117454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077641" y="388182"/>
            <a:ext cx="3462734" cy="219505"/>
          </a:xfrm>
          <a:prstGeom prst="rect">
            <a:avLst/>
          </a:prstGeom>
          <a:noFill/>
        </p:spPr>
        <p:txBody>
          <a:bodyPr vert="horz" lIns="89822" tIns="44911" rIns="89822" bIns="44911" rtlCol="0">
            <a:spAutoFit/>
          </a:bodyPr>
          <a:lstStyle/>
          <a:p>
            <a:r>
              <a:rPr lang="pt-BR" sz="800" dirty="0">
                <a:solidFill>
                  <a:srgbClr val="000000"/>
                </a:solidFill>
                <a:latin typeface="Arial"/>
              </a:rPr>
              <a:t>&lt;*s*o*u*r*c*e*&gt;*5*1*1*j*2*-*5*-*1*1*&lt;*/*s*o*u*r*c*e*&gt;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877888" y="733425"/>
            <a:ext cx="4892675" cy="3670300"/>
          </a:xfrm>
        </p:spPr>
      </p:sp>
      <p:sp>
        <p:nvSpPr>
          <p:cNvPr id="3" name="Notes Placeholder 2"/>
          <p:cNvSpPr>
            <a:spLocks noGrp="1"/>
          </p:cNvSpPr>
          <p:nvPr>
            <p:ph type="body" idx="1"/>
          </p:nvPr>
        </p:nvSpPr>
        <p:spPr>
          <a:xfrm>
            <a:off x="217192" y="4175850"/>
            <a:ext cx="6164296" cy="846163"/>
          </a:xfrm>
        </p:spPr>
        <p:txBody>
          <a:bodyPr>
            <a:spAutoFit/>
          </a:bodyPr>
          <a:lstStyle/>
          <a:p>
            <a:r>
              <a:rPr lang="en-US" smtClean="0"/>
              <a:t>Jogger text: Test Driving Business Logic</a:t>
            </a:r>
          </a:p>
          <a:p>
            <a:r>
              <a:rPr lang="en-US" smtClean="0"/>
              <a:t>Direction: Right</a:t>
            </a:r>
          </a:p>
          <a:p>
            <a:r>
              <a:rPr lang="en-US" smtClean="0"/>
              <a:t>Instructor notes:</a:t>
            </a:r>
          </a:p>
          <a:p>
            <a:endParaRPr lang="en-US" dirty="0"/>
          </a:p>
        </p:txBody>
      </p:sp>
    </p:spTree>
    <p:extLst>
      <p:ext uri="{BB962C8B-B14F-4D97-AF65-F5344CB8AC3E}">
        <p14:creationId xmlns:p14="http://schemas.microsoft.com/office/powerpoint/2010/main" val="1174542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077641" y="388182"/>
            <a:ext cx="3462734" cy="219505"/>
          </a:xfrm>
          <a:prstGeom prst="rect">
            <a:avLst/>
          </a:prstGeom>
          <a:noFill/>
        </p:spPr>
        <p:txBody>
          <a:bodyPr vert="horz" lIns="89822" tIns="44911" rIns="89822" bIns="44911" rtlCol="0">
            <a:spAutoFit/>
          </a:bodyPr>
          <a:lstStyle/>
          <a:p>
            <a:r>
              <a:rPr lang="pt-BR" sz="800" dirty="0">
                <a:solidFill>
                  <a:srgbClr val="000000"/>
                </a:solidFill>
                <a:latin typeface="Arial"/>
              </a:rPr>
              <a:t>&lt;*s*o*u*r*c*e*&gt;*5*1*1*j*2*-*5*-*1*2*&lt;*/*s*o*u*r*c*e*&gt;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877888" y="733425"/>
            <a:ext cx="4892675" cy="3670300"/>
          </a:xfrm>
        </p:spPr>
      </p:sp>
      <p:sp>
        <p:nvSpPr>
          <p:cNvPr id="3" name="Notes Placeholder 2"/>
          <p:cNvSpPr>
            <a:spLocks noGrp="1"/>
          </p:cNvSpPr>
          <p:nvPr>
            <p:ph type="body" idx="1"/>
          </p:nvPr>
        </p:nvSpPr>
        <p:spPr>
          <a:xfrm>
            <a:off x="217192" y="4175850"/>
            <a:ext cx="6164296" cy="846163"/>
          </a:xfrm>
        </p:spPr>
        <p:txBody>
          <a:bodyPr>
            <a:spAutoFit/>
          </a:bodyPr>
          <a:lstStyle/>
          <a:p>
            <a:r>
              <a:rPr lang="en-US" smtClean="0"/>
              <a:t>Jogger text: Dependency Inversion Principle</a:t>
            </a:r>
          </a:p>
          <a:p>
            <a:r>
              <a:rPr lang="en-US" smtClean="0"/>
              <a:t>Direction: Left</a:t>
            </a:r>
          </a:p>
          <a:p>
            <a:r>
              <a:rPr lang="en-US" smtClean="0"/>
              <a:t>Instructor notes:</a:t>
            </a:r>
          </a:p>
          <a:p>
            <a:endParaRPr lang="en-US" dirty="0"/>
          </a:p>
        </p:txBody>
      </p:sp>
    </p:spTree>
    <p:extLst>
      <p:ext uri="{BB962C8B-B14F-4D97-AF65-F5344CB8AC3E}">
        <p14:creationId xmlns:p14="http://schemas.microsoft.com/office/powerpoint/2010/main" val="2437541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077641" y="388182"/>
            <a:ext cx="3462734" cy="219505"/>
          </a:xfrm>
          <a:prstGeom prst="rect">
            <a:avLst/>
          </a:prstGeom>
          <a:noFill/>
        </p:spPr>
        <p:txBody>
          <a:bodyPr vert="horz" lIns="89822" tIns="44911" rIns="89822" bIns="44911" rtlCol="0">
            <a:spAutoFit/>
          </a:bodyPr>
          <a:lstStyle/>
          <a:p>
            <a:r>
              <a:rPr lang="pt-BR" sz="800" dirty="0">
                <a:solidFill>
                  <a:srgbClr val="000000"/>
                </a:solidFill>
                <a:latin typeface="Arial"/>
              </a:rPr>
              <a:t>&lt;*s*o*u*r*c*e*&gt;*5*1*1*j*2*-*5*-*1*4*&lt;*/*s*o*u*r*c*e*&gt;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877888" y="733425"/>
            <a:ext cx="4892675" cy="3670300"/>
          </a:xfrm>
        </p:spPr>
      </p:sp>
      <p:sp>
        <p:nvSpPr>
          <p:cNvPr id="3" name="Notes Placeholder 2"/>
          <p:cNvSpPr>
            <a:spLocks noGrp="1"/>
          </p:cNvSpPr>
          <p:nvPr>
            <p:ph type="body" idx="1"/>
          </p:nvPr>
        </p:nvSpPr>
        <p:spPr>
          <a:xfrm>
            <a:off x="217192" y="4175850"/>
            <a:ext cx="6164296" cy="846163"/>
          </a:xfrm>
        </p:spPr>
        <p:txBody>
          <a:bodyPr>
            <a:spAutoFit/>
          </a:bodyPr>
          <a:lstStyle/>
          <a:p>
            <a:r>
              <a:rPr lang="en-US" smtClean="0"/>
              <a:t>Jogger text: Consequences</a:t>
            </a:r>
          </a:p>
          <a:p>
            <a:r>
              <a:rPr lang="en-US" smtClean="0"/>
              <a:t>Direction: Left</a:t>
            </a:r>
          </a:p>
          <a:p>
            <a:r>
              <a:rPr lang="en-US" smtClean="0"/>
              <a:t>Instructor notes:</a:t>
            </a:r>
          </a:p>
          <a:p>
            <a:endParaRPr lang="en-US" dirty="0"/>
          </a:p>
        </p:txBody>
      </p:sp>
    </p:spTree>
    <p:extLst>
      <p:ext uri="{BB962C8B-B14F-4D97-AF65-F5344CB8AC3E}">
        <p14:creationId xmlns:p14="http://schemas.microsoft.com/office/powerpoint/2010/main" val="3928643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077641" y="388182"/>
            <a:ext cx="3462734" cy="219505"/>
          </a:xfrm>
          <a:prstGeom prst="rect">
            <a:avLst/>
          </a:prstGeom>
          <a:noFill/>
        </p:spPr>
        <p:txBody>
          <a:bodyPr vert="horz" lIns="89822" tIns="44911" rIns="89822" bIns="44911" rtlCol="0">
            <a:spAutoFit/>
          </a:bodyPr>
          <a:lstStyle/>
          <a:p>
            <a:r>
              <a:rPr lang="pt-BR" sz="800" dirty="0">
                <a:solidFill>
                  <a:srgbClr val="000000"/>
                </a:solidFill>
                <a:latin typeface="Arial"/>
              </a:rPr>
              <a:t>&lt;*s*o*u*r*c*e*&gt;*5*1*1*j*2*-*5*-*2*0*&lt;*/*s*o*u*r*c*e*&gt;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877888" y="733425"/>
            <a:ext cx="4892675" cy="3670300"/>
          </a:xfrm>
        </p:spPr>
      </p:sp>
      <p:sp>
        <p:nvSpPr>
          <p:cNvPr id="3" name="Notes Placeholder 2"/>
          <p:cNvSpPr>
            <a:spLocks noGrp="1"/>
          </p:cNvSpPr>
          <p:nvPr>
            <p:ph type="body" idx="1"/>
          </p:nvPr>
        </p:nvSpPr>
        <p:spPr>
          <a:xfrm>
            <a:off x="217192" y="4175850"/>
            <a:ext cx="6164296" cy="1000052"/>
          </a:xfrm>
        </p:spPr>
        <p:txBody>
          <a:bodyPr>
            <a:spAutoFit/>
          </a:bodyPr>
          <a:lstStyle/>
          <a:p>
            <a:r>
              <a:rPr lang="en-US" smtClean="0"/>
              <a:t>Jogger text: Mocking in Wider Use</a:t>
            </a:r>
          </a:p>
          <a:p>
            <a:r>
              <a:rPr lang="en-US" smtClean="0"/>
              <a:t>Direction: Left</a:t>
            </a:r>
          </a:p>
          <a:p>
            <a:r>
              <a:rPr lang="en-US" smtClean="0"/>
              <a:t>Instructor notes:</a:t>
            </a:r>
          </a:p>
          <a:p>
            <a:r>
              <a:rPr lang="en-US" smtClean="0"/>
              <a:t>The usage of the word STABLE is quite important here.  Remember it means the likelihood of change, not the likelihood of crashing.</a:t>
            </a:r>
            <a:endParaRPr lang="en-GB" dirty="0"/>
          </a:p>
        </p:txBody>
      </p:sp>
    </p:spTree>
    <p:extLst>
      <p:ext uri="{BB962C8B-B14F-4D97-AF65-F5344CB8AC3E}">
        <p14:creationId xmlns:p14="http://schemas.microsoft.com/office/powerpoint/2010/main" val="905987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077641" y="388182"/>
            <a:ext cx="3462734" cy="219505"/>
          </a:xfrm>
          <a:prstGeom prst="rect">
            <a:avLst/>
          </a:prstGeom>
          <a:noFill/>
        </p:spPr>
        <p:txBody>
          <a:bodyPr vert="horz" lIns="89822" tIns="44911" rIns="89822" bIns="44911" rtlCol="0">
            <a:spAutoFit/>
          </a:bodyPr>
          <a:lstStyle/>
          <a:p>
            <a:r>
              <a:rPr lang="pt-BR" sz="800" dirty="0">
                <a:solidFill>
                  <a:srgbClr val="000000"/>
                </a:solidFill>
                <a:latin typeface="Arial"/>
              </a:rPr>
              <a:t>&lt;*s*o*u*r*c*e*&gt;*5*1*1*j*2*-*5*-*2*1*&lt;*/*s*o*u*r*c*e*&gt;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877888" y="733425"/>
            <a:ext cx="4892675" cy="3670300"/>
          </a:xfrm>
        </p:spPr>
      </p:sp>
      <p:sp>
        <p:nvSpPr>
          <p:cNvPr id="3" name="Notes Placeholder 2"/>
          <p:cNvSpPr>
            <a:spLocks noGrp="1"/>
          </p:cNvSpPr>
          <p:nvPr>
            <p:ph type="body" idx="1"/>
          </p:nvPr>
        </p:nvSpPr>
        <p:spPr>
          <a:xfrm>
            <a:off x="217193" y="4175852"/>
            <a:ext cx="6164296" cy="1754104"/>
          </a:xfrm>
        </p:spPr>
        <p:txBody>
          <a:bodyPr>
            <a:spAutoFit/>
          </a:bodyPr>
          <a:lstStyle/>
          <a:p>
            <a:r>
              <a:rPr lang="en-US" smtClean="0"/>
              <a:t>Jogger text: Test Doubles</a:t>
            </a:r>
          </a:p>
          <a:p>
            <a:r>
              <a:rPr lang="en-US" smtClean="0"/>
              <a:t>Direction: Left</a:t>
            </a:r>
          </a:p>
          <a:p>
            <a:r>
              <a:rPr lang="en-US" smtClean="0"/>
              <a:t>Instructor notes:</a:t>
            </a:r>
          </a:p>
          <a:p>
            <a:endParaRPr lang="en-US" smtClean="0"/>
          </a:p>
          <a:p>
            <a:r>
              <a:rPr lang="en-US" smtClean="0"/>
              <a:t>Test Double is another word for a Fake (ie not the real thing) object.  Some sources differentiate between different kinds of fake objects.  They all have the same basic plot though.  Let the test code run and feed it what it needs when it needs it.</a:t>
            </a:r>
          </a:p>
          <a:p>
            <a:endParaRPr lang="en-US" smtClean="0"/>
          </a:p>
          <a:p>
            <a:r>
              <a:rPr lang="en-US" smtClean="0"/>
              <a:t>Mocks are more work than Stubs.  More work means more to go wrong; and more to maintain.</a:t>
            </a:r>
            <a:endParaRPr lang="en-US" dirty="0"/>
          </a:p>
        </p:txBody>
      </p:sp>
    </p:spTree>
    <p:extLst>
      <p:ext uri="{BB962C8B-B14F-4D97-AF65-F5344CB8AC3E}">
        <p14:creationId xmlns:p14="http://schemas.microsoft.com/office/powerpoint/2010/main" val="2892668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1938094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150050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5468276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2DCE52D0-53D5-472E-9DFD-1EB3806A0667}" type="slidenum">
              <a:rPr lang="fr-FR" sz="1200" smtClean="0"/>
              <a:pPr>
                <a:spcBef>
                  <a:spcPct val="50000"/>
                </a:spcBef>
                <a:defRPr/>
              </a:pPr>
              <a:t>‹N°›</a:t>
            </a:fld>
            <a:endParaRPr lang="fr-FR" dirty="0" smtClean="0">
              <a:latin typeface="Times New Roman" pitchFamily="18" charset="0"/>
            </a:endParaRPr>
          </a:p>
        </p:txBody>
      </p:sp>
      <p:sp>
        <p:nvSpPr>
          <p:cNvPr id="1028" name="Rectangle 5"/>
          <p:cNvSpPr>
            <a:spLocks noGrp="1" noChangeArrowheads="1"/>
          </p:cNvSpPr>
          <p:nvPr>
            <p:ph type="title"/>
          </p:nvPr>
        </p:nvSpPr>
        <p:spPr bwMode="auto">
          <a:xfrm>
            <a:off x="1187450" y="1968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dirty="0" smtClean="0"/>
              <a:t>Cliquez pour modifier le style du titre du masque</a:t>
            </a:r>
          </a:p>
        </p:txBody>
      </p:sp>
      <p:sp>
        <p:nvSpPr>
          <p:cNvPr id="1029" name="Rectangle 6"/>
          <p:cNvSpPr>
            <a:spLocks noGrp="1" noChangeArrowheads="1"/>
          </p:cNvSpPr>
          <p:nvPr>
            <p:ph type="body" idx="1"/>
          </p:nvPr>
        </p:nvSpPr>
        <p:spPr bwMode="auto">
          <a:xfrm>
            <a:off x="395536" y="1628800"/>
            <a:ext cx="8564314"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2" name="Picture 8" descr="cartevis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7" r:id="rId3"/>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p:txBody>
          <a:bodyPr/>
          <a:lstStyle/>
          <a:p>
            <a:pPr eaLnBrk="1" hangingPunct="1"/>
            <a:r>
              <a:rPr lang="fr-FR" altLang="fr-FR" dirty="0" smtClean="0"/>
              <a:t>Test </a:t>
            </a:r>
            <a:r>
              <a:rPr lang="fr-FR" altLang="fr-FR" dirty="0" err="1" smtClean="0"/>
              <a:t>Driven</a:t>
            </a:r>
            <a:r>
              <a:rPr lang="fr-FR" altLang="fr-FR" dirty="0" smtClean="0"/>
              <a:t> </a:t>
            </a:r>
            <a:r>
              <a:rPr lang="fr-FR" altLang="fr-FR" dirty="0" err="1" smtClean="0"/>
              <a:t>Development</a:t>
            </a:r>
            <a:endParaRPr lang="fr-FR" altLang="fr-FR" dirty="0" smtClean="0"/>
          </a:p>
        </p:txBody>
      </p:sp>
      <p:sp>
        <p:nvSpPr>
          <p:cNvPr id="2051" name="Rectangle 5"/>
          <p:cNvSpPr>
            <a:spLocks noGrp="1" noChangeArrowheads="1"/>
          </p:cNvSpPr>
          <p:nvPr>
            <p:ph type="subTitle" idx="1"/>
          </p:nvPr>
        </p:nvSpPr>
        <p:spPr/>
        <p:txBody>
          <a:bodyPr/>
          <a:lstStyle/>
          <a:p>
            <a:pPr eaLnBrk="1" hangingPunct="1"/>
            <a:endParaRPr lang="fr-FR" altLang="fr-FR" dirty="0" smtClean="0"/>
          </a:p>
          <a:p>
            <a:pPr eaLnBrk="1" hangingPunct="1"/>
            <a:r>
              <a:rPr lang="fr-FR" altLang="fr-FR" dirty="0" smtClean="0"/>
              <a:t>Stub &amp; </a:t>
            </a:r>
            <a:r>
              <a:rPr lang="fr-FR" altLang="fr-FR" dirty="0" err="1" smtClean="0"/>
              <a:t>Mock</a:t>
            </a:r>
            <a:endParaRPr lang="fr-FR" altLang="fr-FR" dirty="0" smtClean="0"/>
          </a:p>
        </p:txBody>
      </p:sp>
      <p:pic>
        <p:nvPicPr>
          <p:cNvPr id="32770" name="Picture 2" descr="http://www.davidarno.org/wp-content/uploads/2007/10/logo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1412776"/>
            <a:ext cx="952500" cy="95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FakeDbContext</a:t>
            </a:r>
            <a:endParaRPr lang="fr-FR" dirty="0"/>
          </a:p>
        </p:txBody>
      </p:sp>
      <p:sp>
        <p:nvSpPr>
          <p:cNvPr id="3" name="Espace réservé du contenu 2"/>
          <p:cNvSpPr>
            <a:spLocks noGrp="1"/>
          </p:cNvSpPr>
          <p:nvPr>
            <p:ph idx="1"/>
          </p:nvPr>
        </p:nvSpPr>
        <p:spPr/>
        <p:txBody>
          <a:bodyPr/>
          <a:lstStyle/>
          <a:p>
            <a:r>
              <a:rPr lang="fr-FR" dirty="0" err="1" smtClean="0"/>
              <a:t>FakeDbContext</a:t>
            </a:r>
            <a:r>
              <a:rPr lang="fr-FR" dirty="0" smtClean="0"/>
              <a:t> est un </a:t>
            </a:r>
            <a:r>
              <a:rPr lang="fr-FR" dirty="0" err="1" smtClean="0"/>
              <a:t>framework</a:t>
            </a:r>
            <a:r>
              <a:rPr lang="fr-FR" dirty="0" smtClean="0"/>
              <a:t> permettant de créer un jeu d’essai fictif pour le </a:t>
            </a:r>
            <a:r>
              <a:rPr lang="fr-FR" dirty="0" err="1" smtClean="0"/>
              <a:t>DbContext</a:t>
            </a:r>
            <a:endParaRPr lang="fr-FR" dirty="0" smtClean="0"/>
          </a:p>
          <a:p>
            <a:r>
              <a:rPr lang="fr-FR" dirty="0" smtClean="0"/>
              <a:t>Le test alors réellement unitaire</a:t>
            </a:r>
            <a:endParaRPr lang="fr-F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356992"/>
            <a:ext cx="7438551" cy="2774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3497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Injection du </a:t>
            </a:r>
            <a:r>
              <a:rPr lang="fr-FR" dirty="0" err="1" smtClean="0"/>
              <a:t>FakeDbContext</a:t>
            </a:r>
            <a:endParaRPr lang="fr-FR" dirty="0"/>
          </a:p>
        </p:txBody>
      </p:sp>
      <p:sp>
        <p:nvSpPr>
          <p:cNvPr id="3" name="Espace réservé du contenu 2"/>
          <p:cNvSpPr>
            <a:spLocks noGrp="1"/>
          </p:cNvSpPr>
          <p:nvPr>
            <p:ph idx="1"/>
          </p:nvPr>
        </p:nvSpPr>
        <p:spPr/>
        <p:txBody>
          <a:bodyPr/>
          <a:lstStyle/>
          <a:p>
            <a:r>
              <a:rPr lang="fr-FR" dirty="0" smtClean="0"/>
              <a:t>Créer un Stub pour le </a:t>
            </a:r>
            <a:r>
              <a:rPr lang="fr-FR" dirty="0" err="1" smtClean="0"/>
              <a:t>repository</a:t>
            </a:r>
            <a:endParaRPr lang="fr-FR" dirty="0" smtClean="0"/>
          </a:p>
          <a:p>
            <a:r>
              <a:rPr lang="fr-FR" dirty="0" smtClean="0"/>
              <a:t>Injecter le </a:t>
            </a:r>
            <a:r>
              <a:rPr lang="fr-FR" dirty="0" err="1" smtClean="0"/>
              <a:t>FakeDbContext</a:t>
            </a:r>
            <a:endParaRPr lang="fr-FR"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996952"/>
            <a:ext cx="6781611" cy="2852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7250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Remarques</a:t>
            </a:r>
            <a:endParaRPr lang="fr-FR" dirty="0"/>
          </a:p>
        </p:txBody>
      </p:sp>
      <p:sp>
        <p:nvSpPr>
          <p:cNvPr id="3" name="Espace réservé du contenu 2"/>
          <p:cNvSpPr>
            <a:spLocks noGrp="1"/>
          </p:cNvSpPr>
          <p:nvPr>
            <p:ph idx="1"/>
          </p:nvPr>
        </p:nvSpPr>
        <p:spPr/>
        <p:txBody>
          <a:bodyPr/>
          <a:lstStyle/>
          <a:p>
            <a:r>
              <a:rPr lang="fr-FR" dirty="0" smtClean="0"/>
              <a:t>Les Stubs ne respectent pas totalement le TDD car il faut coder le Stub avant le Test</a:t>
            </a:r>
          </a:p>
          <a:p>
            <a:r>
              <a:rPr lang="fr-FR" dirty="0" smtClean="0"/>
              <a:t>En revanche le codeur a une bonne maitrise du découplage</a:t>
            </a:r>
          </a:p>
          <a:p>
            <a:r>
              <a:rPr lang="fr-FR" dirty="0" smtClean="0"/>
              <a:t>Il existe une autre solution</a:t>
            </a:r>
            <a:endParaRPr lang="fr-FR" dirty="0"/>
          </a:p>
        </p:txBody>
      </p:sp>
    </p:spTree>
    <p:extLst>
      <p:ext uri="{BB962C8B-B14F-4D97-AF65-F5344CB8AC3E}">
        <p14:creationId xmlns:p14="http://schemas.microsoft.com/office/powerpoint/2010/main" val="3326652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395536" y="1268760"/>
            <a:ext cx="8564314" cy="4114800"/>
          </a:xfrm>
        </p:spPr>
        <p:txBody>
          <a:bodyPr/>
          <a:lstStyle/>
          <a:p>
            <a:pPr eaLnBrk="1" hangingPunct="1"/>
            <a:r>
              <a:rPr lang="fr-FR" dirty="0" smtClean="0"/>
              <a:t>Un </a:t>
            </a:r>
            <a:r>
              <a:rPr lang="fr-FR" dirty="0" err="1" smtClean="0"/>
              <a:t>Mock</a:t>
            </a:r>
            <a:r>
              <a:rPr lang="fr-FR" dirty="0" smtClean="0"/>
              <a:t> Object implémente une interface extraite de l’objet réel</a:t>
            </a:r>
          </a:p>
          <a:p>
            <a:pPr lvl="1" eaLnBrk="1" hangingPunct="1"/>
            <a:r>
              <a:rPr lang="fr-FR" dirty="0" smtClean="0"/>
              <a:t>Une </a:t>
            </a:r>
            <a:r>
              <a:rPr lang="fr-FR" dirty="0" err="1" smtClean="0"/>
              <a:t>refactorisation</a:t>
            </a:r>
            <a:r>
              <a:rPr lang="fr-FR" dirty="0" smtClean="0"/>
              <a:t> connue sous le nom d’</a:t>
            </a:r>
            <a:r>
              <a:rPr lang="fr-FR" i="1" dirty="0" smtClean="0">
                <a:latin typeface="Century Schoolbook" pitchFamily="18" charset="0"/>
              </a:rPr>
              <a:t>Extraction d’interface</a:t>
            </a:r>
          </a:p>
          <a:p>
            <a:pPr lvl="1" eaLnBrk="1" hangingPunct="1"/>
            <a:r>
              <a:rPr lang="fr-FR" dirty="0" smtClean="0"/>
              <a:t>Implémente l’interface avec des valeurs de retour fixées et codées en dur</a:t>
            </a:r>
          </a:p>
          <a:p>
            <a:pPr lvl="2" eaLnBrk="1" hangingPunct="1"/>
            <a:r>
              <a:rPr lang="fr-FR" dirty="0" smtClean="0"/>
              <a:t>Les </a:t>
            </a:r>
            <a:r>
              <a:rPr lang="fr-FR" dirty="0"/>
              <a:t>résultats nécessaires aux </a:t>
            </a:r>
            <a:r>
              <a:rPr lang="fr-FR" dirty="0" smtClean="0"/>
              <a:t>tests sont prédictibles et stables</a:t>
            </a:r>
          </a:p>
          <a:p>
            <a:pPr eaLnBrk="1" hangingPunct="1"/>
            <a:r>
              <a:rPr lang="fr-FR" dirty="0" smtClean="0"/>
              <a:t>Il isole la classe testée</a:t>
            </a:r>
          </a:p>
        </p:txBody>
      </p:sp>
      <p:sp>
        <p:nvSpPr>
          <p:cNvPr id="327682" name="Rectangle 2"/>
          <p:cNvSpPr>
            <a:spLocks noGrp="1" noChangeArrowheads="1"/>
          </p:cNvSpPr>
          <p:nvPr>
            <p:ph type="title"/>
          </p:nvPr>
        </p:nvSpPr>
        <p:spPr/>
        <p:txBody>
          <a:bodyPr/>
          <a:lstStyle/>
          <a:p>
            <a:pPr eaLnBrk="1" hangingPunct="1">
              <a:defRPr/>
            </a:pPr>
            <a:r>
              <a:rPr lang="fr-FR" dirty="0" smtClean="0"/>
              <a:t>Le pattern </a:t>
            </a:r>
            <a:r>
              <a:rPr lang="fr-FR" dirty="0" err="1" smtClean="0"/>
              <a:t>Mock</a:t>
            </a:r>
            <a:r>
              <a:rPr lang="fr-FR" dirty="0" smtClean="0"/>
              <a:t> Object</a:t>
            </a:r>
          </a:p>
        </p:txBody>
      </p:sp>
    </p:spTree>
    <p:extLst>
      <p:ext uri="{BB962C8B-B14F-4D97-AF65-F5344CB8AC3E}">
        <p14:creationId xmlns:p14="http://schemas.microsoft.com/office/powerpoint/2010/main" val="2385544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Mock</a:t>
            </a:r>
            <a:endParaRPr lang="fr-FR" dirty="0"/>
          </a:p>
        </p:txBody>
      </p:sp>
      <p:sp>
        <p:nvSpPr>
          <p:cNvPr id="3" name="Espace réservé du contenu 2"/>
          <p:cNvSpPr>
            <a:spLocks noGrp="1"/>
          </p:cNvSpPr>
          <p:nvPr>
            <p:ph idx="1"/>
          </p:nvPr>
        </p:nvSpPr>
        <p:spPr/>
        <p:txBody>
          <a:bodyPr/>
          <a:lstStyle/>
          <a:p>
            <a:r>
              <a:rPr lang="fr-FR" dirty="0" smtClean="0"/>
              <a:t>Les </a:t>
            </a:r>
            <a:r>
              <a:rPr lang="fr-FR" dirty="0" err="1" smtClean="0"/>
              <a:t>Mocks</a:t>
            </a:r>
            <a:r>
              <a:rPr lang="fr-FR" dirty="0" smtClean="0"/>
              <a:t> sont des objets fictifs</a:t>
            </a:r>
          </a:p>
          <a:p>
            <a:r>
              <a:rPr lang="fr-FR" dirty="0" smtClean="0"/>
              <a:t>Les </a:t>
            </a:r>
            <a:r>
              <a:rPr lang="fr-FR" dirty="0" err="1" smtClean="0"/>
              <a:t>Mocks</a:t>
            </a:r>
            <a:r>
              <a:rPr lang="fr-FR" dirty="0" smtClean="0"/>
              <a:t> sont des stubs générés automatiquement</a:t>
            </a:r>
          </a:p>
          <a:p>
            <a:pPr lvl="1"/>
            <a:r>
              <a:rPr lang="fr-FR" dirty="0" smtClean="0"/>
              <a:t>Corrige les défauts des stubs</a:t>
            </a:r>
          </a:p>
          <a:p>
            <a:r>
              <a:rPr lang="fr-FR" dirty="0" smtClean="0"/>
              <a:t>Permet de créer une instance fictive à partir d’une classe ou d’une interface</a:t>
            </a:r>
          </a:p>
          <a:p>
            <a:pPr lvl="1"/>
            <a:r>
              <a:rPr lang="fr-FR" dirty="0" smtClean="0"/>
              <a:t>Les valeurs sont 0, false, ‘’ ou </a:t>
            </a:r>
            <a:r>
              <a:rPr lang="fr-FR" dirty="0" err="1" smtClean="0"/>
              <a:t>null</a:t>
            </a:r>
            <a:endParaRPr lang="fr-FR" dirty="0" smtClean="0"/>
          </a:p>
          <a:p>
            <a:r>
              <a:rPr lang="fr-FR" dirty="0" smtClean="0"/>
              <a:t>Permet de créer une classe fictive à partir d’une classe de base ou d’une interface</a:t>
            </a:r>
          </a:p>
          <a:p>
            <a:pPr lvl="1"/>
            <a:r>
              <a:rPr lang="fr-FR" dirty="0" smtClean="0"/>
              <a:t>Appelé Proxy</a:t>
            </a:r>
          </a:p>
        </p:txBody>
      </p:sp>
    </p:spTree>
    <p:extLst>
      <p:ext uri="{BB962C8B-B14F-4D97-AF65-F5344CB8AC3E}">
        <p14:creationId xmlns:p14="http://schemas.microsoft.com/office/powerpoint/2010/main" val="39461102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Framework </a:t>
            </a:r>
            <a:r>
              <a:rPr lang="fr-FR" dirty="0" err="1" smtClean="0"/>
              <a:t>Mock</a:t>
            </a:r>
            <a:endParaRPr lang="fr-FR" dirty="0"/>
          </a:p>
        </p:txBody>
      </p:sp>
      <p:sp>
        <p:nvSpPr>
          <p:cNvPr id="3" name="Espace réservé du contenu 2"/>
          <p:cNvSpPr>
            <a:spLocks noGrp="1"/>
          </p:cNvSpPr>
          <p:nvPr>
            <p:ph idx="1"/>
          </p:nvPr>
        </p:nvSpPr>
        <p:spPr/>
        <p:txBody>
          <a:bodyPr/>
          <a:lstStyle/>
          <a:p>
            <a:r>
              <a:rPr lang="fr-FR" dirty="0" smtClean="0"/>
              <a:t>Il existe de nombreux </a:t>
            </a:r>
            <a:r>
              <a:rPr lang="fr-FR" dirty="0" err="1" smtClean="0"/>
              <a:t>Frameworks</a:t>
            </a:r>
            <a:endParaRPr lang="fr-FR" dirty="0" smtClean="0"/>
          </a:p>
          <a:p>
            <a:pPr lvl="1"/>
            <a:r>
              <a:rPr lang="fr-FR" dirty="0" err="1" smtClean="0"/>
              <a:t>RhinoMock</a:t>
            </a:r>
            <a:r>
              <a:rPr lang="fr-FR" dirty="0" smtClean="0"/>
              <a:t> : très simple</a:t>
            </a:r>
          </a:p>
          <a:p>
            <a:pPr lvl="1"/>
            <a:r>
              <a:rPr lang="fr-FR" dirty="0" err="1" smtClean="0"/>
              <a:t>SimpleMock</a:t>
            </a:r>
            <a:r>
              <a:rPr lang="fr-FR" dirty="0" smtClean="0"/>
              <a:t> : très simple</a:t>
            </a:r>
          </a:p>
          <a:p>
            <a:pPr lvl="1"/>
            <a:r>
              <a:rPr lang="fr-FR" dirty="0" err="1" smtClean="0"/>
              <a:t>Moq</a:t>
            </a:r>
            <a:r>
              <a:rPr lang="fr-FR" dirty="0" smtClean="0"/>
              <a:t> : </a:t>
            </a:r>
            <a:r>
              <a:rPr lang="fr-FR" dirty="0" err="1" smtClean="0"/>
              <a:t>CodePlex</a:t>
            </a:r>
            <a:r>
              <a:rPr lang="fr-FR" dirty="0" smtClean="0"/>
              <a:t>, puissant</a:t>
            </a:r>
          </a:p>
          <a:p>
            <a:pPr lvl="1"/>
            <a:r>
              <a:rPr lang="fr-FR" dirty="0" err="1" smtClean="0"/>
              <a:t>NSubstitute</a:t>
            </a:r>
            <a:r>
              <a:rPr lang="fr-FR" dirty="0" smtClean="0"/>
              <a:t> : Puissant</a:t>
            </a:r>
            <a:endParaRPr lang="fr-FR" dirty="0"/>
          </a:p>
        </p:txBody>
      </p:sp>
    </p:spTree>
    <p:extLst>
      <p:ext uri="{BB962C8B-B14F-4D97-AF65-F5344CB8AC3E}">
        <p14:creationId xmlns:p14="http://schemas.microsoft.com/office/powerpoint/2010/main" val="1948690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RhinoMock</a:t>
            </a:r>
            <a:endParaRPr lang="fr-FR" dirty="0"/>
          </a:p>
        </p:txBody>
      </p:sp>
      <p:sp>
        <p:nvSpPr>
          <p:cNvPr id="3" name="Espace réservé du contenu 2"/>
          <p:cNvSpPr>
            <a:spLocks noGrp="1"/>
          </p:cNvSpPr>
          <p:nvPr>
            <p:ph idx="1"/>
          </p:nvPr>
        </p:nvSpPr>
        <p:spPr/>
        <p:txBody>
          <a:bodyPr/>
          <a:lstStyle/>
          <a:p>
            <a:r>
              <a:rPr lang="fr-FR" dirty="0" smtClean="0"/>
              <a:t>Permet de créer très simplement une classe et une instance à partir d’une interface</a:t>
            </a:r>
            <a:endParaRPr lang="fr-FR" dirty="0"/>
          </a:p>
        </p:txBody>
      </p:sp>
    </p:spTree>
    <p:extLst>
      <p:ext uri="{BB962C8B-B14F-4D97-AF65-F5344CB8AC3E}">
        <p14:creationId xmlns:p14="http://schemas.microsoft.com/office/powerpoint/2010/main" val="591810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Moq</a:t>
            </a:r>
            <a:endParaRPr lang="fr-FR" dirty="0"/>
          </a:p>
        </p:txBody>
      </p:sp>
      <p:sp>
        <p:nvSpPr>
          <p:cNvPr id="3" name="Espace réservé du contenu 2"/>
          <p:cNvSpPr>
            <a:spLocks noGrp="1"/>
          </p:cNvSpPr>
          <p:nvPr>
            <p:ph idx="1"/>
          </p:nvPr>
        </p:nvSpPr>
        <p:spPr/>
        <p:txBody>
          <a:bodyPr/>
          <a:lstStyle/>
          <a:p>
            <a:r>
              <a:rPr lang="fr-FR" dirty="0" smtClean="0"/>
              <a:t>Permet de substituer les valeurs par défaut par des données fictives</a:t>
            </a:r>
            <a:endParaRPr lang="fr-FR"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708920"/>
            <a:ext cx="4176464" cy="33823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3838" y="4149080"/>
            <a:ext cx="5620438" cy="556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98879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Moq</a:t>
            </a:r>
            <a:r>
              <a:rPr lang="fr-FR" dirty="0" smtClean="0"/>
              <a:t> </a:t>
            </a:r>
            <a:r>
              <a:rPr lang="fr-FR" dirty="0" err="1" smtClean="0"/>
              <a:t>DbContext</a:t>
            </a:r>
            <a:endParaRPr lang="fr-FR" dirty="0"/>
          </a:p>
        </p:txBody>
      </p:sp>
      <p:sp>
        <p:nvSpPr>
          <p:cNvPr id="3" name="Espace réservé du contenu 2"/>
          <p:cNvSpPr>
            <a:spLocks noGrp="1"/>
          </p:cNvSpPr>
          <p:nvPr>
            <p:ph idx="1"/>
          </p:nvPr>
        </p:nvSpPr>
        <p:spPr/>
        <p:txBody>
          <a:bodyPr/>
          <a:lstStyle/>
          <a:p>
            <a:r>
              <a:rPr lang="fr-FR" dirty="0" smtClean="0"/>
              <a:t>Permet de </a:t>
            </a:r>
            <a:r>
              <a:rPr lang="fr-FR" dirty="0" err="1" smtClean="0"/>
              <a:t>Mocker</a:t>
            </a:r>
            <a:r>
              <a:rPr lang="fr-FR" dirty="0" smtClean="0"/>
              <a:t> le </a:t>
            </a:r>
            <a:r>
              <a:rPr lang="fr-FR" dirty="0" err="1" smtClean="0"/>
              <a:t>DbContext</a:t>
            </a:r>
            <a:endParaRPr lang="fr-FR"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2" y="2276872"/>
            <a:ext cx="9127890"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832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Il est alors possible de tester le </a:t>
            </a:r>
            <a:r>
              <a:rPr lang="fr-FR" dirty="0" err="1" smtClean="0"/>
              <a:t>Repository</a:t>
            </a:r>
            <a:endParaRPr lang="fr-FR" dirty="0"/>
          </a:p>
        </p:txBody>
      </p:sp>
      <p:sp>
        <p:nvSpPr>
          <p:cNvPr id="3" name="Espace réservé du contenu 2"/>
          <p:cNvSpPr>
            <a:spLocks noGrp="1"/>
          </p:cNvSpPr>
          <p:nvPr>
            <p:ph idx="1"/>
          </p:nvPr>
        </p:nvSpPr>
        <p:spPr/>
        <p:txBody>
          <a:bodyPr/>
          <a:lstStyle/>
          <a:p>
            <a:endParaRPr lang="fr-F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556792"/>
            <a:ext cx="7685562" cy="4412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1157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 tester ?</a:t>
            </a:r>
            <a:endParaRPr lang="fr-FR" dirty="0"/>
          </a:p>
        </p:txBody>
      </p:sp>
      <p:sp>
        <p:nvSpPr>
          <p:cNvPr id="3" name="Espace réservé du contenu 2"/>
          <p:cNvSpPr>
            <a:spLocks noGrp="1"/>
          </p:cNvSpPr>
          <p:nvPr>
            <p:ph idx="1"/>
          </p:nvPr>
        </p:nvSpPr>
        <p:spPr/>
        <p:txBody>
          <a:bodyPr/>
          <a:lstStyle/>
          <a:p>
            <a:r>
              <a:rPr lang="fr-FR" dirty="0" smtClean="0"/>
              <a:t>Comment tester un </a:t>
            </a:r>
            <a:r>
              <a:rPr lang="fr-FR" dirty="0" err="1" smtClean="0"/>
              <a:t>repository</a:t>
            </a:r>
            <a:r>
              <a:rPr lang="fr-FR" dirty="0" smtClean="0"/>
              <a:t> sans dépendance à la BD</a:t>
            </a:r>
          </a:p>
          <a:p>
            <a:r>
              <a:rPr lang="fr-FR" dirty="0" smtClean="0"/>
              <a:t>Comment tester une classe qui n’existe pas ?</a:t>
            </a:r>
          </a:p>
          <a:p>
            <a:r>
              <a:rPr lang="fr-FR" dirty="0" smtClean="0"/>
              <a:t>Comment tester une méthode qui n’existe pas ?</a:t>
            </a:r>
          </a:p>
          <a:p>
            <a:r>
              <a:rPr lang="fr-FR" dirty="0" smtClean="0"/>
              <a:t>Comment garantir les données du jeux de test</a:t>
            </a:r>
            <a:endParaRPr lang="fr-FR" dirty="0"/>
          </a:p>
        </p:txBody>
      </p:sp>
    </p:spTree>
    <p:extLst>
      <p:ext uri="{BB962C8B-B14F-4D97-AF65-F5344CB8AC3E}">
        <p14:creationId xmlns:p14="http://schemas.microsoft.com/office/powerpoint/2010/main" val="19838727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Analysons l’interface service</a:t>
            </a:r>
            <a:endParaRPr lang="fr-FR" dirty="0"/>
          </a:p>
        </p:txBody>
      </p:sp>
      <p:sp>
        <p:nvSpPr>
          <p:cNvPr id="3" name="Espace réservé du contenu 2"/>
          <p:cNvSpPr>
            <a:spLocks noGrp="1"/>
          </p:cNvSpPr>
          <p:nvPr>
            <p:ph idx="1"/>
          </p:nvPr>
        </p:nvSpPr>
        <p:spPr>
          <a:xfrm>
            <a:off x="395536" y="1628800"/>
            <a:ext cx="3672408" cy="4114800"/>
          </a:xfrm>
        </p:spPr>
        <p:txBody>
          <a:bodyPr/>
          <a:lstStyle/>
          <a:p>
            <a:r>
              <a:rPr lang="fr-FR" dirty="0" smtClean="0"/>
              <a:t>Quels seront les dépendances de l’implémentation ?</a:t>
            </a:r>
            <a:endParaRPr lang="fr-FR"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557" y="1196752"/>
            <a:ext cx="5191443" cy="565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28039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Implémentation du service</a:t>
            </a:r>
            <a:endParaRPr lang="fr-FR" dirty="0"/>
          </a:p>
        </p:txBody>
      </p:sp>
      <p:sp>
        <p:nvSpPr>
          <p:cNvPr id="3" name="Espace réservé du contenu 2"/>
          <p:cNvSpPr>
            <a:spLocks noGrp="1"/>
          </p:cNvSpPr>
          <p:nvPr>
            <p:ph idx="1"/>
          </p:nvPr>
        </p:nvSpPr>
        <p:spPr>
          <a:xfrm>
            <a:off x="395536" y="1268760"/>
            <a:ext cx="3706564" cy="4114800"/>
          </a:xfrm>
        </p:spPr>
        <p:txBody>
          <a:bodyPr/>
          <a:lstStyle/>
          <a:p>
            <a:r>
              <a:rPr lang="fr-FR" dirty="0" smtClean="0"/>
              <a:t>3 dépendances vers </a:t>
            </a:r>
            <a:r>
              <a:rPr lang="fr-FR" dirty="0" err="1" smtClean="0"/>
              <a:t>Repository</a:t>
            </a:r>
            <a:endParaRPr lang="fr-FR" dirty="0" smtClean="0"/>
          </a:p>
          <a:p>
            <a:pPr lvl="1"/>
            <a:r>
              <a:rPr lang="fr-FR" dirty="0" smtClean="0"/>
              <a:t>Chacun possédant 1 dépendance</a:t>
            </a:r>
          </a:p>
          <a:p>
            <a:r>
              <a:rPr lang="fr-FR" dirty="0" smtClean="0"/>
              <a:t>Soit 6 dépendances</a:t>
            </a:r>
          </a:p>
          <a:p>
            <a:pPr lvl="1"/>
            <a:r>
              <a:rPr lang="fr-FR" dirty="0" smtClean="0"/>
              <a:t>Durée de vie des dépendances ?</a:t>
            </a:r>
          </a:p>
          <a:p>
            <a:pPr lvl="1"/>
            <a:r>
              <a:rPr lang="fr-FR" dirty="0" smtClean="0"/>
              <a:t>Partage des </a:t>
            </a:r>
            <a:r>
              <a:rPr lang="fr-FR" dirty="0" err="1" smtClean="0"/>
              <a:t>UoW</a:t>
            </a:r>
            <a:r>
              <a:rPr lang="fr-FR" dirty="0" smtClean="0"/>
              <a:t> des </a:t>
            </a:r>
            <a:r>
              <a:rPr lang="fr-FR" dirty="0" err="1" smtClean="0"/>
              <a:t>DbContext</a:t>
            </a:r>
            <a:r>
              <a:rPr lang="fr-FR" dirty="0" smtClean="0"/>
              <a:t> ?</a:t>
            </a:r>
          </a:p>
          <a:p>
            <a:r>
              <a:rPr lang="fr-FR" dirty="0" smtClean="0"/>
              <a:t>Imaginer les </a:t>
            </a:r>
            <a:r>
              <a:rPr lang="fr-FR" dirty="0" err="1" smtClean="0"/>
              <a:t>Controllers</a:t>
            </a:r>
            <a:r>
              <a:rPr lang="fr-FR" dirty="0" smtClean="0"/>
              <a:t> …</a:t>
            </a:r>
            <a:endParaRPr lang="fr-FR"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2100" y="1412776"/>
            <a:ext cx="5041900" cy="623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55809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052736"/>
            <a:ext cx="8564314" cy="4114800"/>
          </a:xfrm>
        </p:spPr>
        <p:txBody>
          <a:bodyPr/>
          <a:lstStyle/>
          <a:p>
            <a:r>
              <a:rPr lang="fr-FR" dirty="0" smtClean="0"/>
              <a:t>Il existe classiquement une dépendance forte de la logique métier aux bases de données</a:t>
            </a:r>
          </a:p>
          <a:p>
            <a:pPr lvl="1"/>
            <a:r>
              <a:rPr lang="fr-FR" dirty="0" smtClean="0"/>
              <a:t>Le service obtient les données d’une base</a:t>
            </a:r>
          </a:p>
          <a:p>
            <a:pPr lvl="1"/>
            <a:r>
              <a:rPr lang="fr-FR" dirty="0" smtClean="0"/>
              <a:t>Puis elle les traite</a:t>
            </a:r>
          </a:p>
          <a:p>
            <a:pPr lvl="1"/>
            <a:r>
              <a:rPr lang="fr-FR" dirty="0" smtClean="0"/>
              <a:t>Enfin, elle sauvegarde les résultats dans la base</a:t>
            </a:r>
          </a:p>
          <a:p>
            <a:r>
              <a:rPr lang="fr-FR" dirty="0"/>
              <a:t>C’est une bonne pratique que de pouvoir tester cette couche isolément : c’est en effet là que la logique complexe de l’application se situe</a:t>
            </a:r>
          </a:p>
          <a:p>
            <a:pPr lvl="1"/>
            <a:endParaRPr lang="fr-FR" dirty="0" smtClean="0"/>
          </a:p>
        </p:txBody>
      </p:sp>
      <p:sp>
        <p:nvSpPr>
          <p:cNvPr id="2" name="Title 1"/>
          <p:cNvSpPr>
            <a:spLocks noGrp="1"/>
          </p:cNvSpPr>
          <p:nvPr>
            <p:ph type="title"/>
          </p:nvPr>
        </p:nvSpPr>
        <p:spPr/>
        <p:txBody>
          <a:bodyPr/>
          <a:lstStyle/>
          <a:p>
            <a:r>
              <a:rPr lang="fr-FR" dirty="0" smtClean="0"/>
              <a:t>Tester le service</a:t>
            </a:r>
            <a:endParaRPr lang="fr-FR" dirty="0"/>
          </a:p>
        </p:txBody>
      </p:sp>
    </p:spTree>
    <p:custDataLst>
      <p:tags r:id="rId1"/>
    </p:custDataLst>
    <p:extLst>
      <p:ext uri="{BB962C8B-B14F-4D97-AF65-F5344CB8AC3E}">
        <p14:creationId xmlns:p14="http://schemas.microsoft.com/office/powerpoint/2010/main" val="17590240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052736"/>
            <a:ext cx="8564314" cy="4114800"/>
          </a:xfrm>
        </p:spPr>
        <p:txBody>
          <a:bodyPr/>
          <a:lstStyle/>
          <a:p>
            <a:r>
              <a:rPr lang="fr-FR" dirty="0" smtClean="0"/>
              <a:t>Traditionnellement, le service dépend du code d’accès à la base</a:t>
            </a:r>
          </a:p>
          <a:p>
            <a:pPr lvl="1"/>
            <a:r>
              <a:rPr lang="fr-FR" dirty="0" smtClean="0"/>
              <a:t>Elle a une référence à ce code et ne peut opérer sans celui-ci</a:t>
            </a:r>
          </a:p>
          <a:p>
            <a:pPr lvl="1"/>
            <a:r>
              <a:rPr lang="fr-FR" dirty="0" smtClean="0"/>
              <a:t>Pour l’isoler, il nous faut donc rompre cette dépendance</a:t>
            </a:r>
            <a:endParaRPr lang="fr-FR" dirty="0"/>
          </a:p>
        </p:txBody>
      </p:sp>
      <p:sp>
        <p:nvSpPr>
          <p:cNvPr id="2" name="Title 1"/>
          <p:cNvSpPr>
            <a:spLocks noGrp="1"/>
          </p:cNvSpPr>
          <p:nvPr>
            <p:ph type="title"/>
          </p:nvPr>
        </p:nvSpPr>
        <p:spPr/>
        <p:txBody>
          <a:bodyPr/>
          <a:lstStyle/>
          <a:p>
            <a:r>
              <a:rPr lang="fr-FR" dirty="0" smtClean="0"/>
              <a:t>Tester le service</a:t>
            </a:r>
            <a:endParaRPr lang="fr-FR" dirty="0"/>
          </a:p>
        </p:txBody>
      </p:sp>
    </p:spTree>
    <p:custDataLst>
      <p:tags r:id="rId1"/>
    </p:custDataLst>
    <p:extLst>
      <p:ext uri="{BB962C8B-B14F-4D97-AF65-F5344CB8AC3E}">
        <p14:creationId xmlns:p14="http://schemas.microsoft.com/office/powerpoint/2010/main" val="3819624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7500" y="2395964"/>
            <a:ext cx="8599488" cy="2010807"/>
          </a:xfrm>
        </p:spPr>
        <p:txBody>
          <a:bodyPr/>
          <a:lstStyle/>
          <a:p>
            <a:r>
              <a:rPr lang="fr-FR" dirty="0" smtClean="0"/>
              <a:t>L’implémentation spécifique de code d’accès aux données est un détail</a:t>
            </a:r>
          </a:p>
          <a:p>
            <a:r>
              <a:rPr lang="fr-FR" dirty="0" smtClean="0"/>
              <a:t>Il faut briser la dépendance en extrayant une interface (ou une classe de base abstraite)</a:t>
            </a:r>
          </a:p>
          <a:p>
            <a:pPr lvl="1"/>
            <a:r>
              <a:rPr lang="fr-FR" dirty="0" smtClean="0"/>
              <a:t>La logique métier ne dépend plus que de l’interface</a:t>
            </a:r>
          </a:p>
          <a:p>
            <a:pPr lvl="1"/>
            <a:r>
              <a:rPr lang="fr-FR" dirty="0" smtClean="0"/>
              <a:t>Le code d’accès aux données dépend également de cette interface</a:t>
            </a:r>
          </a:p>
          <a:p>
            <a:pPr lvl="1"/>
            <a:r>
              <a:rPr lang="fr-FR" dirty="0" smtClean="0"/>
              <a:t>Ce qui permet d’écrire un code d’accès aux données « fictif »</a:t>
            </a:r>
          </a:p>
        </p:txBody>
      </p:sp>
      <p:sp>
        <p:nvSpPr>
          <p:cNvPr id="2" name="Title 1"/>
          <p:cNvSpPr>
            <a:spLocks noGrp="1"/>
          </p:cNvSpPr>
          <p:nvPr>
            <p:ph type="title"/>
          </p:nvPr>
        </p:nvSpPr>
        <p:spPr/>
        <p:txBody>
          <a:bodyPr/>
          <a:lstStyle/>
          <a:p>
            <a:r>
              <a:rPr lang="fr-FR" dirty="0" smtClean="0"/>
              <a:t>Principe d’inversion de dépendance</a:t>
            </a:r>
            <a:endParaRPr lang="fr-FR" dirty="0"/>
          </a:p>
        </p:txBody>
      </p:sp>
      <p:sp>
        <p:nvSpPr>
          <p:cNvPr id="5" name="Text Box 4"/>
          <p:cNvSpPr txBox="1">
            <a:spLocks noChangeArrowheads="1"/>
          </p:cNvSpPr>
          <p:nvPr/>
        </p:nvSpPr>
        <p:spPr bwMode="gray">
          <a:xfrm>
            <a:off x="1475656" y="1412776"/>
            <a:ext cx="6047674" cy="1061829"/>
          </a:xfrm>
          <a:prstGeom prst="rect">
            <a:avLst/>
          </a:prstGeom>
          <a:solidFill>
            <a:schemeClr val="accent1"/>
          </a:solidFill>
          <a:ln w="12700">
            <a:solidFill>
              <a:schemeClr val="tx1"/>
            </a:solidFill>
            <a:miter lim="800000"/>
            <a:headEnd/>
            <a:tailEnd/>
          </a:ln>
          <a:effectLst>
            <a:outerShdw dist="35560" dir="2700000" algn="tl" rotWithShape="0">
              <a:schemeClr val="tx1"/>
            </a:outerShdw>
          </a:effectLst>
        </p:spPr>
        <p:txBody>
          <a:bodyPr wrap="square">
            <a:spAutoFit/>
          </a:bodyPr>
          <a:lstStyle/>
          <a:p>
            <a:pPr>
              <a:spcBef>
                <a:spcPct val="50000"/>
              </a:spcBef>
            </a:pPr>
            <a:r>
              <a:rPr lang="fr-FR" sz="1800" dirty="0" smtClean="0"/>
              <a:t>« Les abstractions ne doivent pas dépendre des détails. Les détails doivent dépendre des abstractions. »</a:t>
            </a:r>
          </a:p>
          <a:p>
            <a:pPr algn="r">
              <a:spcBef>
                <a:spcPct val="50000"/>
              </a:spcBef>
            </a:pPr>
            <a:r>
              <a:rPr lang="fr-FR" sz="1800" dirty="0" smtClean="0"/>
              <a:t>—Robert C. Martin* </a:t>
            </a:r>
            <a:endParaRPr lang="fr-FR" sz="1800" dirty="0"/>
          </a:p>
        </p:txBody>
      </p:sp>
    </p:spTree>
    <p:custDataLst>
      <p:tags r:id="rId1"/>
    </p:custDataLst>
    <p:extLst>
      <p:ext uri="{BB962C8B-B14F-4D97-AF65-F5344CB8AC3E}">
        <p14:creationId xmlns:p14="http://schemas.microsoft.com/office/powerpoint/2010/main" val="8902888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8599488" cy="3683060"/>
          </a:xfrm>
        </p:spPr>
        <p:txBody>
          <a:bodyPr/>
          <a:lstStyle/>
          <a:p>
            <a:r>
              <a:rPr lang="fr-FR" sz="2400" dirty="0" smtClean="0"/>
              <a:t>Les classes </a:t>
            </a:r>
            <a:r>
              <a:rPr lang="fr-FR" sz="2400" dirty="0" err="1" smtClean="0"/>
              <a:t>Repository</a:t>
            </a:r>
            <a:r>
              <a:rPr lang="fr-FR" sz="2400" dirty="0" smtClean="0"/>
              <a:t> ont classiquement de nombreuses méthodes</a:t>
            </a:r>
          </a:p>
          <a:p>
            <a:r>
              <a:rPr lang="fr-FR" sz="2400" dirty="0" smtClean="0"/>
              <a:t>Les méthodes </a:t>
            </a:r>
            <a:r>
              <a:rPr lang="fr-FR" sz="2400" dirty="0" err="1" smtClean="0"/>
              <a:t>Repository</a:t>
            </a:r>
            <a:r>
              <a:rPr lang="fr-FR" sz="2400" dirty="0" smtClean="0"/>
              <a:t> changent fréquemment</a:t>
            </a:r>
          </a:p>
          <a:p>
            <a:r>
              <a:rPr lang="fr-FR" sz="2400" dirty="0" smtClean="0"/>
              <a:t>Chaque fois qu’une méthode </a:t>
            </a:r>
            <a:r>
              <a:rPr lang="fr-FR" sz="2400" dirty="0" err="1" smtClean="0"/>
              <a:t>Repository</a:t>
            </a:r>
            <a:r>
              <a:rPr lang="fr-FR" sz="2400" dirty="0" smtClean="0"/>
              <a:t> change, il faut intervenir à de nombreux endroits dans le code</a:t>
            </a:r>
          </a:p>
          <a:p>
            <a:r>
              <a:rPr lang="fr-FR" sz="2400" dirty="0" smtClean="0"/>
              <a:t>Le code client doit être reconstruit</a:t>
            </a:r>
          </a:p>
          <a:p>
            <a:r>
              <a:rPr lang="fr-FR" sz="2400" dirty="0" smtClean="0"/>
              <a:t>Une mauvaise pratique</a:t>
            </a:r>
          </a:p>
        </p:txBody>
      </p:sp>
      <p:sp>
        <p:nvSpPr>
          <p:cNvPr id="2" name="Title 1"/>
          <p:cNvSpPr>
            <a:spLocks noGrp="1"/>
          </p:cNvSpPr>
          <p:nvPr>
            <p:ph type="title"/>
          </p:nvPr>
        </p:nvSpPr>
        <p:spPr/>
        <p:txBody>
          <a:bodyPr/>
          <a:lstStyle/>
          <a:p>
            <a:r>
              <a:rPr lang="fr-FR" dirty="0" smtClean="0"/>
              <a:t>Problèmes de l’absence d’isolation</a:t>
            </a:r>
            <a:endParaRPr lang="fr-FR" dirty="0"/>
          </a:p>
        </p:txBody>
      </p:sp>
    </p:spTree>
    <p:custDataLst>
      <p:tags r:id="rId1"/>
    </p:custDataLst>
    <p:extLst>
      <p:ext uri="{BB962C8B-B14F-4D97-AF65-F5344CB8AC3E}">
        <p14:creationId xmlns:p14="http://schemas.microsoft.com/office/powerpoint/2010/main" val="31385045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IoD</a:t>
            </a:r>
            <a:endParaRPr lang="fr-FR" dirty="0"/>
          </a:p>
        </p:txBody>
      </p:sp>
      <p:sp>
        <p:nvSpPr>
          <p:cNvPr id="3" name="Espace réservé du contenu 2"/>
          <p:cNvSpPr>
            <a:spLocks noGrp="1"/>
          </p:cNvSpPr>
          <p:nvPr>
            <p:ph idx="1"/>
          </p:nvPr>
        </p:nvSpPr>
        <p:spPr/>
        <p:txBody>
          <a:bodyPr/>
          <a:lstStyle/>
          <a:p>
            <a:r>
              <a:rPr lang="fr-FR" dirty="0" smtClean="0"/>
              <a:t>Injection des dépendances automatique</a:t>
            </a:r>
          </a:p>
          <a:p>
            <a:r>
              <a:rPr lang="fr-FR" dirty="0" smtClean="0"/>
              <a:t>Gestion des durée de vie simple</a:t>
            </a:r>
          </a:p>
          <a:p>
            <a:pPr lvl="1"/>
            <a:r>
              <a:rPr lang="fr-FR" dirty="0" smtClean="0"/>
              <a:t>Singleton</a:t>
            </a:r>
          </a:p>
          <a:p>
            <a:pPr lvl="1"/>
            <a:r>
              <a:rPr lang="fr-FR" dirty="0" err="1" smtClean="0"/>
              <a:t>Transient</a:t>
            </a:r>
            <a:r>
              <a:rPr lang="fr-FR" dirty="0" smtClean="0"/>
              <a:t> (new)</a:t>
            </a:r>
          </a:p>
          <a:p>
            <a:pPr lvl="1"/>
            <a:r>
              <a:rPr lang="fr-FR" dirty="0" err="1" smtClean="0"/>
              <a:t>PerThread</a:t>
            </a:r>
            <a:endParaRPr lang="fr-FR" dirty="0" smtClean="0"/>
          </a:p>
          <a:p>
            <a:pPr lvl="1"/>
            <a:r>
              <a:rPr lang="fr-FR" dirty="0" smtClean="0"/>
              <a:t>Session</a:t>
            </a:r>
          </a:p>
          <a:p>
            <a:pPr lvl="1"/>
            <a:r>
              <a:rPr lang="fr-FR" dirty="0" smtClean="0"/>
              <a:t>…</a:t>
            </a:r>
            <a:endParaRPr lang="fr-FR" dirty="0"/>
          </a:p>
        </p:txBody>
      </p:sp>
    </p:spTree>
    <p:extLst>
      <p:ext uri="{BB962C8B-B14F-4D97-AF65-F5344CB8AC3E}">
        <p14:creationId xmlns:p14="http://schemas.microsoft.com/office/powerpoint/2010/main" val="21998878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Unity</a:t>
            </a:r>
            <a:endParaRPr lang="fr-FR" dirty="0"/>
          </a:p>
        </p:txBody>
      </p:sp>
      <p:sp>
        <p:nvSpPr>
          <p:cNvPr id="3" name="Espace réservé du contenu 2"/>
          <p:cNvSpPr>
            <a:spLocks noGrp="1"/>
          </p:cNvSpPr>
          <p:nvPr>
            <p:ph idx="1"/>
          </p:nvPr>
        </p:nvSpPr>
        <p:spPr>
          <a:xfrm>
            <a:off x="395536" y="1196752"/>
            <a:ext cx="8564314" cy="4114800"/>
          </a:xfrm>
        </p:spPr>
        <p:txBody>
          <a:bodyPr/>
          <a:lstStyle/>
          <a:p>
            <a:r>
              <a:rPr lang="fr-FR" dirty="0" smtClean="0"/>
              <a:t>Microsoft </a:t>
            </a:r>
            <a:r>
              <a:rPr lang="fr-FR" dirty="0" err="1" smtClean="0"/>
              <a:t>Unity</a:t>
            </a:r>
            <a:r>
              <a:rPr lang="fr-FR" dirty="0" smtClean="0"/>
              <a:t> est le </a:t>
            </a:r>
            <a:r>
              <a:rPr lang="fr-FR" dirty="0" err="1" smtClean="0"/>
              <a:t>framework</a:t>
            </a:r>
            <a:r>
              <a:rPr lang="fr-FR" dirty="0" smtClean="0"/>
              <a:t> </a:t>
            </a:r>
            <a:r>
              <a:rPr lang="fr-FR" dirty="0" err="1" smtClean="0"/>
              <a:t>IoD</a:t>
            </a:r>
            <a:endParaRPr lang="fr-FR" dirty="0" smtClean="0"/>
          </a:p>
          <a:p>
            <a:pPr lvl="1"/>
            <a:r>
              <a:rPr lang="fr-FR" dirty="0" smtClean="0"/>
              <a:t>Egalement </a:t>
            </a:r>
            <a:r>
              <a:rPr lang="fr-FR" dirty="0" err="1" smtClean="0"/>
              <a:t>IoC</a:t>
            </a:r>
            <a:r>
              <a:rPr lang="fr-FR" dirty="0" smtClean="0"/>
              <a:t> (Inversion </a:t>
            </a:r>
            <a:r>
              <a:rPr lang="fr-FR" dirty="0"/>
              <a:t>O</a:t>
            </a:r>
            <a:r>
              <a:rPr lang="fr-FR" dirty="0" smtClean="0"/>
              <a:t>f Control)</a:t>
            </a:r>
          </a:p>
          <a:p>
            <a:pPr lvl="1"/>
            <a:r>
              <a:rPr lang="fr-FR" dirty="0" smtClean="0"/>
              <a:t>Associe </a:t>
            </a:r>
            <a:r>
              <a:rPr lang="fr-FR" dirty="0" smtClean="0"/>
              <a:t>une </a:t>
            </a:r>
            <a:r>
              <a:rPr lang="fr-FR" dirty="0" smtClean="0"/>
              <a:t>classe concrète à une interface ou une classe de base</a:t>
            </a:r>
          </a:p>
          <a:p>
            <a:pPr lvl="1"/>
            <a:r>
              <a:rPr lang="fr-FR" dirty="0" err="1" smtClean="0"/>
              <a:t>Factory</a:t>
            </a:r>
            <a:r>
              <a:rPr lang="fr-FR" dirty="0" smtClean="0"/>
              <a:t> automatique</a:t>
            </a:r>
          </a:p>
          <a:p>
            <a:pPr lvl="1"/>
            <a:r>
              <a:rPr lang="fr-FR" dirty="0" err="1" smtClean="0"/>
              <a:t>LifetimeManager</a:t>
            </a:r>
            <a:endParaRPr lang="fr-FR" dirty="0" smtClean="0"/>
          </a:p>
          <a:p>
            <a:r>
              <a:rPr lang="fr-FR" dirty="0" smtClean="0"/>
              <a:t>Nécessite pas mal de configuration</a:t>
            </a:r>
          </a:p>
          <a:p>
            <a:pPr lvl="1"/>
            <a:r>
              <a:rPr lang="fr-FR" dirty="0" smtClean="0"/>
              <a:t>Voir exemple</a:t>
            </a:r>
          </a:p>
          <a:p>
            <a:r>
              <a:rPr lang="fr-FR" dirty="0" smtClean="0"/>
              <a:t>Simple d’utilisation</a:t>
            </a:r>
          </a:p>
          <a:p>
            <a:pPr lvl="1"/>
            <a:r>
              <a:rPr lang="fr-FR" dirty="0" err="1" smtClean="0"/>
              <a:t>IMyInterface</a:t>
            </a:r>
            <a:r>
              <a:rPr lang="fr-FR" dirty="0" smtClean="0"/>
              <a:t> i = </a:t>
            </a:r>
            <a:r>
              <a:rPr lang="fr-FR" dirty="0" err="1" smtClean="0"/>
              <a:t>UnityHelper.Resolve</a:t>
            </a:r>
            <a:r>
              <a:rPr lang="fr-FR" dirty="0" smtClean="0"/>
              <a:t>&lt;</a:t>
            </a:r>
            <a:r>
              <a:rPr lang="fr-FR" dirty="0" err="1" smtClean="0"/>
              <a:t>IMyInterface</a:t>
            </a:r>
            <a:r>
              <a:rPr lang="fr-FR" dirty="0" smtClean="0"/>
              <a:t>&gt;();</a:t>
            </a:r>
          </a:p>
          <a:p>
            <a:pPr lvl="1"/>
            <a:r>
              <a:rPr lang="fr-FR" dirty="0" err="1" smtClean="0"/>
              <a:t>IEntity</a:t>
            </a:r>
            <a:r>
              <a:rPr lang="fr-FR" dirty="0" smtClean="0"/>
              <a:t> e = </a:t>
            </a:r>
            <a:r>
              <a:rPr lang="fr-FR" dirty="0" err="1" smtClean="0"/>
              <a:t>UnityHelper.Resolve</a:t>
            </a:r>
            <a:r>
              <a:rPr lang="fr-FR" dirty="0" smtClean="0"/>
              <a:t>&lt;</a:t>
            </a:r>
            <a:r>
              <a:rPr lang="fr-FR" dirty="0" err="1" smtClean="0"/>
              <a:t>IEntity</a:t>
            </a:r>
            <a:r>
              <a:rPr lang="fr-FR" dirty="0" smtClean="0"/>
              <a:t>, "Book"&gt;();</a:t>
            </a:r>
            <a:endParaRPr lang="fr-FR" dirty="0"/>
          </a:p>
        </p:txBody>
      </p:sp>
    </p:spTree>
    <p:extLst>
      <p:ext uri="{BB962C8B-B14F-4D97-AF65-F5344CB8AC3E}">
        <p14:creationId xmlns:p14="http://schemas.microsoft.com/office/powerpoint/2010/main" val="19361551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7624" y="275801"/>
            <a:ext cx="7772400" cy="1143000"/>
          </a:xfrm>
        </p:spPr>
        <p:txBody>
          <a:bodyPr/>
          <a:lstStyle/>
          <a:p>
            <a:r>
              <a:rPr lang="fr-FR" dirty="0" smtClean="0"/>
              <a:t>Le cycle RGR</a:t>
            </a:r>
            <a:endParaRPr lang="fr-FR"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245228"/>
            <a:ext cx="5368652" cy="5611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37831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24744"/>
            <a:ext cx="8599488" cy="4006225"/>
          </a:xfrm>
        </p:spPr>
        <p:txBody>
          <a:bodyPr/>
          <a:lstStyle/>
          <a:p>
            <a:r>
              <a:rPr lang="fr-FR" dirty="0" smtClean="0"/>
              <a:t>Le « </a:t>
            </a:r>
            <a:r>
              <a:rPr lang="fr-FR" dirty="0" err="1" smtClean="0"/>
              <a:t>Mocking</a:t>
            </a:r>
            <a:r>
              <a:rPr lang="fr-FR" dirty="0" smtClean="0"/>
              <a:t> » est une technique clé pour le TDD</a:t>
            </a:r>
          </a:p>
          <a:p>
            <a:pPr lvl="1"/>
            <a:r>
              <a:rPr lang="fr-FR" dirty="0" smtClean="0"/>
              <a:t>Apporte l’isolation et la stabilité pour les tests</a:t>
            </a:r>
          </a:p>
          <a:p>
            <a:pPr lvl="1"/>
            <a:r>
              <a:rPr lang="fr-FR" dirty="0" smtClean="0"/>
              <a:t>Permet à un test de se concentrer sur l’un des aspects de l’application</a:t>
            </a:r>
          </a:p>
          <a:p>
            <a:r>
              <a:rPr lang="fr-FR" dirty="0" smtClean="0"/>
              <a:t>Il est bien sûr préférable de travailler avec des interfaces stables</a:t>
            </a:r>
          </a:p>
          <a:p>
            <a:r>
              <a:rPr lang="fr-FR" dirty="0" smtClean="0"/>
              <a:t>L’emploi d’objets factices est une technique à envisager lorsque :</a:t>
            </a:r>
          </a:p>
          <a:p>
            <a:pPr lvl="1"/>
            <a:r>
              <a:rPr lang="fr-FR" dirty="0" smtClean="0"/>
              <a:t>L’emploi d’objets dépendants est inopportun</a:t>
            </a:r>
          </a:p>
          <a:p>
            <a:pPr lvl="1"/>
            <a:r>
              <a:rPr lang="fr-FR" dirty="0" smtClean="0"/>
              <a:t>La création des objets dépendants est lourde</a:t>
            </a:r>
          </a:p>
          <a:p>
            <a:endParaRPr lang="fr-FR" dirty="0" smtClean="0"/>
          </a:p>
        </p:txBody>
      </p:sp>
      <p:sp>
        <p:nvSpPr>
          <p:cNvPr id="2" name="Title 1"/>
          <p:cNvSpPr>
            <a:spLocks noGrp="1"/>
          </p:cNvSpPr>
          <p:nvPr>
            <p:ph type="title"/>
          </p:nvPr>
        </p:nvSpPr>
        <p:spPr>
          <a:xfrm>
            <a:off x="1187624" y="0"/>
            <a:ext cx="7772400" cy="1143000"/>
          </a:xfrm>
        </p:spPr>
        <p:txBody>
          <a:bodyPr/>
          <a:lstStyle/>
          <a:p>
            <a:r>
              <a:rPr lang="fr-FR" dirty="0" smtClean="0"/>
              <a:t>Usages du « </a:t>
            </a:r>
            <a:r>
              <a:rPr lang="fr-FR" dirty="0" err="1" smtClean="0"/>
              <a:t>Mocking</a:t>
            </a:r>
            <a:r>
              <a:rPr lang="fr-FR" dirty="0" smtClean="0"/>
              <a:t> »</a:t>
            </a:r>
            <a:endParaRPr lang="fr-FR" dirty="0"/>
          </a:p>
        </p:txBody>
      </p:sp>
    </p:spTree>
    <p:custDataLst>
      <p:tags r:id="rId1"/>
    </p:custDataLst>
    <p:extLst>
      <p:ext uri="{BB962C8B-B14F-4D97-AF65-F5344CB8AC3E}">
        <p14:creationId xmlns:p14="http://schemas.microsoft.com/office/powerpoint/2010/main" val="74330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Réponses</a:t>
            </a:r>
            <a:endParaRPr lang="fr-FR" dirty="0"/>
          </a:p>
        </p:txBody>
      </p:sp>
      <p:sp>
        <p:nvSpPr>
          <p:cNvPr id="3" name="Espace réservé du contenu 2"/>
          <p:cNvSpPr>
            <a:spLocks noGrp="1"/>
          </p:cNvSpPr>
          <p:nvPr>
            <p:ph idx="1"/>
          </p:nvPr>
        </p:nvSpPr>
        <p:spPr/>
        <p:txBody>
          <a:bodyPr/>
          <a:lstStyle/>
          <a:p>
            <a:r>
              <a:rPr lang="fr-FR" dirty="0" smtClean="0"/>
              <a:t>Les Stubs et les </a:t>
            </a:r>
            <a:r>
              <a:rPr lang="fr-FR" dirty="0" err="1" smtClean="0"/>
              <a:t>Mocks</a:t>
            </a:r>
            <a:endParaRPr lang="fr-FR" dirty="0"/>
          </a:p>
        </p:txBody>
      </p:sp>
    </p:spTree>
    <p:extLst>
      <p:ext uri="{BB962C8B-B14F-4D97-AF65-F5344CB8AC3E}">
        <p14:creationId xmlns:p14="http://schemas.microsoft.com/office/powerpoint/2010/main" val="38657259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IoC</a:t>
            </a:r>
            <a:r>
              <a:rPr lang="fr-FR" dirty="0" smtClean="0"/>
              <a:t> </a:t>
            </a:r>
            <a:r>
              <a:rPr lang="fr-FR" dirty="0" err="1" smtClean="0"/>
              <a:t>IoD</a:t>
            </a:r>
            <a:r>
              <a:rPr lang="fr-FR" dirty="0" smtClean="0"/>
              <a:t> </a:t>
            </a:r>
            <a:r>
              <a:rPr lang="fr-FR" dirty="0" err="1" smtClean="0"/>
              <a:t>Mock</a:t>
            </a:r>
            <a:endParaRPr lang="fr-FR" dirty="0"/>
          </a:p>
        </p:txBody>
      </p:sp>
      <p:sp>
        <p:nvSpPr>
          <p:cNvPr id="3" name="Espace réservé du contenu 2"/>
          <p:cNvSpPr>
            <a:spLocks noGrp="1"/>
          </p:cNvSpPr>
          <p:nvPr>
            <p:ph idx="1"/>
          </p:nvPr>
        </p:nvSpPr>
        <p:spPr/>
        <p:txBody>
          <a:bodyPr/>
          <a:lstStyle/>
          <a:p>
            <a:r>
              <a:rPr lang="fr-FR" dirty="0" smtClean="0"/>
              <a:t>Trio gagnant</a:t>
            </a:r>
          </a:p>
          <a:p>
            <a:r>
              <a:rPr lang="fr-FR" dirty="0" smtClean="0"/>
              <a:t>Permet d'améliorer les tests</a:t>
            </a:r>
          </a:p>
          <a:p>
            <a:r>
              <a:rPr lang="fr-FR" dirty="0" smtClean="0"/>
              <a:t>Mais permet surtout de faire du meilleur code</a:t>
            </a:r>
          </a:p>
          <a:p>
            <a:pPr lvl="1"/>
            <a:r>
              <a:rPr lang="fr-FR" dirty="0" smtClean="0"/>
              <a:t>Ce trio fait partit des Patterns de base à respecter</a:t>
            </a:r>
          </a:p>
          <a:p>
            <a:pPr lvl="1"/>
            <a:endParaRPr lang="fr-FR" dirty="0"/>
          </a:p>
        </p:txBody>
      </p:sp>
    </p:spTree>
    <p:extLst>
      <p:ext uri="{BB962C8B-B14F-4D97-AF65-F5344CB8AC3E}">
        <p14:creationId xmlns:p14="http://schemas.microsoft.com/office/powerpoint/2010/main" val="32716697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IoC</a:t>
            </a:r>
            <a:r>
              <a:rPr lang="fr-FR" dirty="0" smtClean="0"/>
              <a:t>, </a:t>
            </a:r>
            <a:r>
              <a:rPr lang="fr-FR" dirty="0" err="1" smtClean="0"/>
              <a:t>IoD</a:t>
            </a:r>
            <a:r>
              <a:rPr lang="fr-FR" dirty="0" smtClean="0"/>
              <a:t> et </a:t>
            </a:r>
            <a:r>
              <a:rPr lang="fr-FR" dirty="0" err="1" smtClean="0"/>
              <a:t>Mock</a:t>
            </a:r>
            <a:endParaRPr lang="fr-FR" dirty="0"/>
          </a:p>
        </p:txBody>
      </p:sp>
      <p:sp>
        <p:nvSpPr>
          <p:cNvPr id="3" name="Espace réservé du contenu 2"/>
          <p:cNvSpPr>
            <a:spLocks noGrp="1"/>
          </p:cNvSpPr>
          <p:nvPr>
            <p:ph idx="1"/>
          </p:nvPr>
        </p:nvSpPr>
        <p:spPr/>
        <p:txBody>
          <a:bodyPr/>
          <a:lstStyle/>
          <a:p>
            <a:r>
              <a:rPr lang="fr-FR" dirty="0" smtClean="0"/>
              <a:t>Il est alors aisé de mélanger </a:t>
            </a:r>
            <a:r>
              <a:rPr lang="fr-FR" dirty="0" err="1" smtClean="0"/>
              <a:t>Unity</a:t>
            </a:r>
            <a:r>
              <a:rPr lang="fr-FR" dirty="0" smtClean="0"/>
              <a:t> et </a:t>
            </a:r>
            <a:r>
              <a:rPr lang="fr-FR" dirty="0" err="1" smtClean="0"/>
              <a:t>Moq</a:t>
            </a:r>
            <a:endParaRPr lang="fr-FR" dirty="0" smtClean="0"/>
          </a:p>
          <a:p>
            <a:r>
              <a:rPr lang="fr-FR" dirty="0" smtClean="0"/>
              <a:t>Le </a:t>
            </a:r>
            <a:r>
              <a:rPr lang="fr-FR" dirty="0"/>
              <a:t>s</a:t>
            </a:r>
            <a:r>
              <a:rPr lang="fr-FR" dirty="0" smtClean="0"/>
              <a:t>ervice pointe sur le </a:t>
            </a:r>
            <a:r>
              <a:rPr lang="fr-FR" dirty="0" err="1" smtClean="0"/>
              <a:t>Mock</a:t>
            </a:r>
            <a:r>
              <a:rPr lang="fr-FR" dirty="0" smtClean="0"/>
              <a:t> sans programmation</a:t>
            </a:r>
          </a:p>
          <a:p>
            <a:r>
              <a:rPr lang="fr-FR" dirty="0" smtClean="0"/>
              <a:t>Faible </a:t>
            </a:r>
            <a:r>
              <a:rPr lang="fr-FR" dirty="0" smtClean="0"/>
              <a:t>couplage</a:t>
            </a:r>
            <a:endParaRPr lang="fr-FR" dirty="0" smtClean="0"/>
          </a:p>
        </p:txBody>
      </p:sp>
    </p:spTree>
    <p:extLst>
      <p:ext uri="{BB962C8B-B14F-4D97-AF65-F5344CB8AC3E}">
        <p14:creationId xmlns:p14="http://schemas.microsoft.com/office/powerpoint/2010/main" val="10542492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All Tests First</a:t>
            </a:r>
            <a:endParaRPr lang="fr-FR" dirty="0"/>
          </a:p>
        </p:txBody>
      </p:sp>
      <p:sp>
        <p:nvSpPr>
          <p:cNvPr id="3" name="Espace réservé du contenu 2"/>
          <p:cNvSpPr>
            <a:spLocks noGrp="1"/>
          </p:cNvSpPr>
          <p:nvPr>
            <p:ph idx="1"/>
          </p:nvPr>
        </p:nvSpPr>
        <p:spPr/>
        <p:txBody>
          <a:bodyPr/>
          <a:lstStyle/>
          <a:p>
            <a:r>
              <a:rPr lang="fr-FR" dirty="0" smtClean="0"/>
              <a:t>Ecrire TOUT les tests avant le code</a:t>
            </a:r>
          </a:p>
          <a:p>
            <a:pPr lvl="1"/>
            <a:r>
              <a:rPr lang="fr-FR" smtClean="0"/>
              <a:t>Non TDD</a:t>
            </a:r>
            <a:endParaRPr lang="fr-FR" smtClean="0"/>
          </a:p>
          <a:p>
            <a:r>
              <a:rPr lang="fr-FR" dirty="0" err="1" smtClean="0"/>
              <a:t>IoC</a:t>
            </a:r>
            <a:r>
              <a:rPr lang="fr-FR" dirty="0" smtClean="0"/>
              <a:t>, </a:t>
            </a:r>
            <a:r>
              <a:rPr lang="fr-FR" dirty="0" err="1" smtClean="0"/>
              <a:t>IoD</a:t>
            </a:r>
            <a:r>
              <a:rPr lang="fr-FR" dirty="0" smtClean="0"/>
              <a:t>, </a:t>
            </a:r>
            <a:r>
              <a:rPr lang="fr-FR" dirty="0" err="1" smtClean="0"/>
              <a:t>Mock</a:t>
            </a:r>
            <a:r>
              <a:rPr lang="fr-FR" dirty="0" smtClean="0"/>
              <a:t> = Compatible All Tests First</a:t>
            </a:r>
            <a:endParaRPr lang="fr-FR" dirty="0" smtClean="0"/>
          </a:p>
          <a:p>
            <a:pPr lvl="1"/>
            <a:r>
              <a:rPr lang="fr-FR" dirty="0" smtClean="0"/>
              <a:t>Avoir une configuration </a:t>
            </a:r>
            <a:r>
              <a:rPr lang="fr-FR" dirty="0" err="1" smtClean="0"/>
              <a:t>Unity</a:t>
            </a:r>
            <a:r>
              <a:rPr lang="fr-FR" dirty="0" smtClean="0"/>
              <a:t> vierge</a:t>
            </a:r>
          </a:p>
          <a:p>
            <a:pPr lvl="1"/>
            <a:r>
              <a:rPr lang="fr-FR" dirty="0" smtClean="0"/>
              <a:t>Compile mais le test échoue</a:t>
            </a:r>
          </a:p>
          <a:p>
            <a:pPr lvl="1"/>
            <a:r>
              <a:rPr lang="fr-FR" dirty="0" smtClean="0"/>
              <a:t>Ecrire le jeux de données fictif</a:t>
            </a:r>
          </a:p>
          <a:p>
            <a:pPr lvl="1"/>
            <a:r>
              <a:rPr lang="fr-FR" dirty="0" smtClean="0"/>
              <a:t>Ecrire la configuration </a:t>
            </a:r>
            <a:r>
              <a:rPr lang="fr-FR" dirty="0" err="1" smtClean="0"/>
              <a:t>Unity</a:t>
            </a:r>
            <a:endParaRPr lang="fr-FR" dirty="0" smtClean="0"/>
          </a:p>
          <a:p>
            <a:pPr lvl="1"/>
            <a:r>
              <a:rPr lang="fr-FR" dirty="0" smtClean="0"/>
              <a:t>Ecrire le service</a:t>
            </a:r>
          </a:p>
          <a:p>
            <a:r>
              <a:rPr lang="fr-FR" dirty="0" smtClean="0"/>
              <a:t>Voir Exemple</a:t>
            </a:r>
            <a:endParaRPr lang="fr-FR" dirty="0"/>
          </a:p>
        </p:txBody>
      </p:sp>
    </p:spTree>
    <p:extLst>
      <p:ext uri="{BB962C8B-B14F-4D97-AF65-F5344CB8AC3E}">
        <p14:creationId xmlns:p14="http://schemas.microsoft.com/office/powerpoint/2010/main" val="5899218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124744"/>
            <a:ext cx="8564314" cy="4114800"/>
          </a:xfrm>
        </p:spPr>
        <p:txBody>
          <a:bodyPr/>
          <a:lstStyle/>
          <a:p>
            <a:r>
              <a:rPr lang="fr-FR" dirty="0" smtClean="0"/>
              <a:t>Les objets collaborent fréquemment avec d’autres objets</a:t>
            </a:r>
          </a:p>
          <a:p>
            <a:r>
              <a:rPr lang="fr-FR" dirty="0" smtClean="0"/>
              <a:t>Tester un composant nécessite de :</a:t>
            </a:r>
          </a:p>
          <a:p>
            <a:pPr lvl="1"/>
            <a:r>
              <a:rPr lang="fr-FR" dirty="0" smtClean="0"/>
              <a:t>Répondre à ses besoins :</a:t>
            </a:r>
          </a:p>
          <a:p>
            <a:r>
              <a:rPr lang="fr-FR" dirty="0" smtClean="0"/>
              <a:t>Les tests du composant font appel à ses collaborateurs </a:t>
            </a:r>
          </a:p>
          <a:p>
            <a:r>
              <a:rPr lang="fr-FR" dirty="0" smtClean="0"/>
              <a:t>Les collaborateurs peuvent être :</a:t>
            </a:r>
          </a:p>
          <a:p>
            <a:pPr lvl="1"/>
            <a:r>
              <a:rPr lang="fr-FR" dirty="0" smtClean="0"/>
              <a:t>Réels : le meilleur choix lorsque c’est raisonnable</a:t>
            </a:r>
          </a:p>
          <a:p>
            <a:pPr lvl="2"/>
            <a:r>
              <a:rPr lang="fr-FR" dirty="0" smtClean="0"/>
              <a:t>Attention cependant aux soucis de performance</a:t>
            </a:r>
          </a:p>
          <a:p>
            <a:pPr lvl="1"/>
            <a:r>
              <a:rPr lang="fr-FR" dirty="0" smtClean="0"/>
              <a:t>Factices :</a:t>
            </a:r>
          </a:p>
          <a:p>
            <a:pPr lvl="2"/>
            <a:r>
              <a:rPr lang="fr-FR" dirty="0" smtClean="0"/>
              <a:t>Retourne simplement des valeurs codées en dur</a:t>
            </a:r>
          </a:p>
          <a:p>
            <a:pPr lvl="2"/>
            <a:r>
              <a:rPr lang="fr-FR" dirty="0" smtClean="0"/>
              <a:t>Peut permettre de simuler un comportement complexe</a:t>
            </a:r>
          </a:p>
        </p:txBody>
      </p:sp>
      <p:sp>
        <p:nvSpPr>
          <p:cNvPr id="2" name="Title 1"/>
          <p:cNvSpPr>
            <a:spLocks noGrp="1"/>
          </p:cNvSpPr>
          <p:nvPr>
            <p:ph type="title"/>
          </p:nvPr>
        </p:nvSpPr>
        <p:spPr>
          <a:xfrm>
            <a:off x="1187624" y="0"/>
            <a:ext cx="7772400" cy="1143000"/>
          </a:xfrm>
        </p:spPr>
        <p:txBody>
          <a:bodyPr/>
          <a:lstStyle/>
          <a:p>
            <a:r>
              <a:rPr lang="en-GB" dirty="0" smtClean="0"/>
              <a:t>Tests des </a:t>
            </a:r>
            <a:r>
              <a:rPr lang="en-GB" dirty="0" err="1" smtClean="0"/>
              <a:t>composants</a:t>
            </a:r>
            <a:endParaRPr lang="en-GB" dirty="0"/>
          </a:p>
        </p:txBody>
      </p:sp>
    </p:spTree>
    <p:custDataLst>
      <p:tags r:id="rId1"/>
    </p:custDataLst>
    <p:extLst>
      <p:ext uri="{BB962C8B-B14F-4D97-AF65-F5344CB8AC3E}">
        <p14:creationId xmlns:p14="http://schemas.microsoft.com/office/powerpoint/2010/main" val="12433247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
            </a:r>
            <a:r>
              <a:rPr lang="fr-FR" dirty="0" err="1" smtClean="0"/>
              <a:t>Mocks</a:t>
            </a:r>
            <a:r>
              <a:rPr lang="fr-FR" smtClean="0"/>
              <a:t> nécessaires ?</a:t>
            </a:r>
            <a:endParaRPr lang="fr-FR" dirty="0"/>
          </a:p>
        </p:txBody>
      </p:sp>
      <p:sp>
        <p:nvSpPr>
          <p:cNvPr id="3" name="Espace réservé du contenu 2"/>
          <p:cNvSpPr>
            <a:spLocks noGrp="1"/>
          </p:cNvSpPr>
          <p:nvPr>
            <p:ph idx="1"/>
          </p:nvPr>
        </p:nvSpPr>
        <p:spPr/>
        <p:txBody>
          <a:bodyPr/>
          <a:lstStyle/>
          <a:p>
            <a:r>
              <a:rPr lang="fr-FR" dirty="0" smtClean="0"/>
              <a:t>NON</a:t>
            </a:r>
          </a:p>
          <a:p>
            <a:r>
              <a:rPr lang="fr-FR" dirty="0" smtClean="0"/>
              <a:t>On peut tester directement sur </a:t>
            </a:r>
            <a:r>
              <a:rPr lang="fr-FR" smtClean="0"/>
              <a:t>les données</a:t>
            </a:r>
            <a:endParaRPr lang="fr-FR" dirty="0" smtClean="0"/>
          </a:p>
          <a:p>
            <a:r>
              <a:rPr lang="fr-FR" dirty="0" smtClean="0"/>
              <a:t>Dans la limite du raisonnable</a:t>
            </a:r>
          </a:p>
          <a:p>
            <a:r>
              <a:rPr lang="fr-FR" dirty="0" smtClean="0"/>
              <a:t>La limite en test unitaire et test d'intégration peut être très mince</a:t>
            </a:r>
            <a:endParaRPr lang="fr-FR" dirty="0"/>
          </a:p>
        </p:txBody>
      </p:sp>
    </p:spTree>
    <p:extLst>
      <p:ext uri="{BB962C8B-B14F-4D97-AF65-F5344CB8AC3E}">
        <p14:creationId xmlns:p14="http://schemas.microsoft.com/office/powerpoint/2010/main" val="2673180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unitaire</a:t>
            </a:r>
            <a:endParaRPr lang="fr-FR" dirty="0"/>
          </a:p>
        </p:txBody>
      </p:sp>
      <p:sp>
        <p:nvSpPr>
          <p:cNvPr id="3" name="Espace réservé du contenu 2"/>
          <p:cNvSpPr>
            <a:spLocks noGrp="1"/>
          </p:cNvSpPr>
          <p:nvPr>
            <p:ph idx="1"/>
          </p:nvPr>
        </p:nvSpPr>
        <p:spPr/>
        <p:txBody>
          <a:bodyPr/>
          <a:lstStyle/>
          <a:p>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258940"/>
            <a:ext cx="7546231" cy="49450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7245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Fonctionnement</a:t>
            </a:r>
            <a:endParaRPr lang="fr-FR" dirty="0"/>
          </a:p>
        </p:txBody>
      </p:sp>
      <p:sp>
        <p:nvSpPr>
          <p:cNvPr id="3" name="Espace réservé du contenu 2"/>
          <p:cNvSpPr>
            <a:spLocks noGrp="1"/>
          </p:cNvSpPr>
          <p:nvPr>
            <p:ph idx="1"/>
          </p:nvPr>
        </p:nvSpPr>
        <p:spPr/>
        <p:txBody>
          <a:bodyPr/>
          <a:lstStyle/>
          <a:p>
            <a:endParaRPr lang="fr-FR"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 y="1304925"/>
            <a:ext cx="8324850" cy="424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1260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Lister les dépendances</a:t>
            </a:r>
            <a:endParaRPr lang="fr-FR" dirty="0"/>
          </a:p>
        </p:txBody>
      </p:sp>
      <p:sp>
        <p:nvSpPr>
          <p:cNvPr id="3" name="Espace réservé du contenu 2"/>
          <p:cNvSpPr>
            <a:spLocks noGrp="1"/>
          </p:cNvSpPr>
          <p:nvPr>
            <p:ph idx="1"/>
          </p:nvPr>
        </p:nvSpPr>
        <p:spPr/>
        <p:txBody>
          <a:bodyPr/>
          <a:lstStyle/>
          <a:p>
            <a:r>
              <a:rPr lang="fr-FR" dirty="0" err="1" smtClean="0"/>
              <a:t>BookRepository</a:t>
            </a:r>
            <a:r>
              <a:rPr lang="fr-FR" dirty="0" smtClean="0"/>
              <a:t> possède une dépendance</a:t>
            </a:r>
          </a:p>
          <a:p>
            <a:pPr lvl="1"/>
            <a:r>
              <a:rPr lang="fr-FR" dirty="0" err="1" smtClean="0"/>
              <a:t>DbContext</a:t>
            </a:r>
            <a:endParaRPr lang="fr-FR" dirty="0" smtClean="0"/>
          </a:p>
          <a:p>
            <a:pPr lvl="1"/>
            <a:r>
              <a:rPr lang="fr-FR" dirty="0" smtClean="0"/>
              <a:t>Si </a:t>
            </a:r>
            <a:r>
              <a:rPr lang="fr-FR" dirty="0" err="1" smtClean="0"/>
              <a:t>DbContext</a:t>
            </a:r>
            <a:r>
              <a:rPr lang="fr-FR" dirty="0" smtClean="0"/>
              <a:t> == </a:t>
            </a:r>
            <a:r>
              <a:rPr lang="fr-FR" dirty="0" err="1" smtClean="0"/>
              <a:t>null</a:t>
            </a:r>
            <a:r>
              <a:rPr lang="fr-FR" dirty="0" smtClean="0"/>
              <a:t> tout plante</a:t>
            </a:r>
          </a:p>
          <a:p>
            <a:pPr lvl="1"/>
            <a:r>
              <a:rPr lang="fr-FR" dirty="0" err="1" smtClean="0"/>
              <a:t>DbContext</a:t>
            </a:r>
            <a:r>
              <a:rPr lang="fr-FR" dirty="0" smtClean="0"/>
              <a:t> est fortement lié à une base de données</a:t>
            </a:r>
          </a:p>
          <a:p>
            <a:r>
              <a:rPr lang="fr-FR" dirty="0" smtClean="0"/>
              <a:t>Faible couplage</a:t>
            </a:r>
          </a:p>
          <a:p>
            <a:pPr lvl="1"/>
            <a:r>
              <a:rPr lang="fr-FR" dirty="0" smtClean="0"/>
              <a:t>Interface pour le </a:t>
            </a:r>
            <a:r>
              <a:rPr lang="fr-FR" dirty="0" err="1" smtClean="0"/>
              <a:t>DbContext</a:t>
            </a:r>
            <a:endParaRPr lang="fr-FR"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515" y="4509120"/>
            <a:ext cx="5107986"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37574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Stub</a:t>
            </a:r>
            <a:endParaRPr lang="fr-FR" dirty="0"/>
          </a:p>
        </p:txBody>
      </p:sp>
      <p:sp>
        <p:nvSpPr>
          <p:cNvPr id="3" name="Espace réservé du contenu 2"/>
          <p:cNvSpPr>
            <a:spLocks noGrp="1"/>
          </p:cNvSpPr>
          <p:nvPr>
            <p:ph idx="1"/>
          </p:nvPr>
        </p:nvSpPr>
        <p:spPr/>
        <p:txBody>
          <a:bodyPr/>
          <a:lstStyle/>
          <a:p>
            <a:r>
              <a:rPr lang="fr-FR" dirty="0" smtClean="0"/>
              <a:t>Comment utiliser une interface sans implémentation ?</a:t>
            </a:r>
          </a:p>
          <a:p>
            <a:r>
              <a:rPr lang="fr-FR" dirty="0" smtClean="0"/>
              <a:t>Stub (Souche ou Bouchon)</a:t>
            </a:r>
          </a:p>
          <a:p>
            <a:pPr lvl="1"/>
            <a:r>
              <a:rPr lang="fr-FR" dirty="0" smtClean="0"/>
              <a:t>Consiste à implémenter une interface sans la finaliser</a:t>
            </a:r>
          </a:p>
          <a:p>
            <a:pPr lvl="1"/>
            <a:r>
              <a:rPr lang="fr-FR" dirty="0" smtClean="0"/>
              <a:t>Puis d’écrire le test unitaire qui va planter</a:t>
            </a:r>
          </a:p>
          <a:p>
            <a:pPr lvl="1"/>
            <a:r>
              <a:rPr lang="fr-FR" dirty="0" smtClean="0"/>
              <a:t>Puis d’écrire la véritable implémentation</a:t>
            </a:r>
          </a:p>
          <a:p>
            <a:pPr lvl="1"/>
            <a:r>
              <a:rPr lang="fr-FR" dirty="0" smtClean="0"/>
              <a:t>VS aide à créer une implémentation, par défaut où tout est </a:t>
            </a:r>
            <a:r>
              <a:rPr lang="fr-FR" dirty="0" err="1" smtClean="0"/>
              <a:t>NotImplementedException</a:t>
            </a:r>
            <a:r>
              <a:rPr lang="fr-FR" dirty="0" smtClean="0"/>
              <a:t> (NI)</a:t>
            </a:r>
          </a:p>
          <a:p>
            <a:pPr lvl="2"/>
            <a:r>
              <a:rPr lang="fr-FR" smtClean="0"/>
              <a:t>Dummy</a:t>
            </a:r>
            <a:endParaRPr lang="fr-FR" dirty="0" smtClean="0"/>
          </a:p>
          <a:p>
            <a:pPr lvl="1"/>
            <a:r>
              <a:rPr lang="fr-FR" dirty="0" smtClean="0"/>
              <a:t>Il est possible de créer un stub avec les propriété auto-implémentées</a:t>
            </a:r>
            <a:endParaRPr lang="fr-FR" dirty="0"/>
          </a:p>
        </p:txBody>
      </p:sp>
    </p:spTree>
    <p:extLst>
      <p:ext uri="{BB962C8B-B14F-4D97-AF65-F5344CB8AC3E}">
        <p14:creationId xmlns:p14="http://schemas.microsoft.com/office/powerpoint/2010/main" val="3550078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Stub </a:t>
            </a:r>
            <a:r>
              <a:rPr lang="fr-FR" dirty="0" err="1" smtClean="0"/>
              <a:t>DbContext</a:t>
            </a:r>
            <a:r>
              <a:rPr lang="fr-FR" dirty="0" smtClean="0"/>
              <a:t> par défaut</a:t>
            </a:r>
            <a:endParaRPr lang="fr-FR" dirty="0"/>
          </a:p>
        </p:txBody>
      </p:sp>
      <p:sp>
        <p:nvSpPr>
          <p:cNvPr id="3" name="Espace réservé du contenu 2"/>
          <p:cNvSpPr>
            <a:spLocks noGrp="1"/>
          </p:cNvSpPr>
          <p:nvPr>
            <p:ph idx="1"/>
          </p:nvPr>
        </p:nvSpPr>
        <p:spPr/>
        <p:txBody>
          <a:bodyPr/>
          <a:lstStyle/>
          <a:p>
            <a:endParaRPr lang="fr-F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500" y="1412776"/>
            <a:ext cx="5461000" cy="478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3044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Stub </a:t>
            </a:r>
            <a:r>
              <a:rPr lang="fr-FR" dirty="0" err="1" smtClean="0"/>
              <a:t>DbContext</a:t>
            </a:r>
            <a:r>
              <a:rPr lang="fr-FR" dirty="0" smtClean="0"/>
              <a:t> avec propriété auto-implémentées</a:t>
            </a:r>
            <a:endParaRPr lang="fr-FR" dirty="0"/>
          </a:p>
        </p:txBody>
      </p:sp>
      <p:sp>
        <p:nvSpPr>
          <p:cNvPr id="3" name="Espace réservé du contenu 2"/>
          <p:cNvSpPr>
            <a:spLocks noGrp="1"/>
          </p:cNvSpPr>
          <p:nvPr>
            <p:ph idx="1"/>
          </p:nvPr>
        </p:nvSpPr>
        <p:spPr/>
        <p:txBody>
          <a:bodyPr/>
          <a:lstStyle/>
          <a:p>
            <a:r>
              <a:rPr lang="fr-FR" dirty="0" smtClean="0"/>
              <a:t>Il est alors possible d’écrire le test unitaire</a:t>
            </a:r>
          </a:p>
          <a:p>
            <a:pPr lvl="1"/>
            <a:r>
              <a:rPr lang="fr-FR" dirty="0" smtClean="0"/>
              <a:t>Compile</a:t>
            </a:r>
          </a:p>
          <a:p>
            <a:pPr lvl="1"/>
            <a:r>
              <a:rPr lang="fr-FR" dirty="0" smtClean="0"/>
              <a:t>Découplé</a:t>
            </a:r>
          </a:p>
          <a:p>
            <a:pPr lvl="1"/>
            <a:r>
              <a:rPr lang="fr-FR" dirty="0" smtClean="0"/>
              <a:t>Fail</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005064"/>
            <a:ext cx="7369476"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176190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PF" val="522C546573742044726976696E6720427573696E657373204C6F676963"/>
</p:tagLst>
</file>

<file path=ppt/tags/tag2.xml><?xml version="1.0" encoding="utf-8"?>
<p:tagLst xmlns:a="http://schemas.openxmlformats.org/drawingml/2006/main" xmlns:r="http://schemas.openxmlformats.org/officeDocument/2006/relationships" xmlns:p="http://schemas.openxmlformats.org/presentationml/2006/main">
  <p:tag name="IPF" val="522C546573742044726976696E6720427573696E657373204C6F676963"/>
</p:tagLst>
</file>

<file path=ppt/tags/tag3.xml><?xml version="1.0" encoding="utf-8"?>
<p:tagLst xmlns:a="http://schemas.openxmlformats.org/drawingml/2006/main" xmlns:r="http://schemas.openxmlformats.org/officeDocument/2006/relationships" xmlns:p="http://schemas.openxmlformats.org/presentationml/2006/main">
  <p:tag name="IPF" val="4C2C446570656E64656E637920496E76657273696F6E205072696E6369706C65"/>
</p:tagLst>
</file>

<file path=ppt/tags/tag4.xml><?xml version="1.0" encoding="utf-8"?>
<p:tagLst xmlns:a="http://schemas.openxmlformats.org/drawingml/2006/main" xmlns:r="http://schemas.openxmlformats.org/officeDocument/2006/relationships" xmlns:p="http://schemas.openxmlformats.org/presentationml/2006/main">
  <p:tag name="IPF" val="4C2C436F6E73657175656E636573"/>
</p:tagLst>
</file>

<file path=ppt/tags/tag5.xml><?xml version="1.0" encoding="utf-8"?>
<p:tagLst xmlns:a="http://schemas.openxmlformats.org/drawingml/2006/main" xmlns:r="http://schemas.openxmlformats.org/officeDocument/2006/relationships" xmlns:p="http://schemas.openxmlformats.org/presentationml/2006/main">
  <p:tag name="IPF" val="4C2C4D6F636B696E6720696E20576964657220557365"/>
</p:tagLst>
</file>

<file path=ppt/tags/tag6.xml><?xml version="1.0" encoding="utf-8"?>
<p:tagLst xmlns:a="http://schemas.openxmlformats.org/drawingml/2006/main" xmlns:r="http://schemas.openxmlformats.org/officeDocument/2006/relationships" xmlns:p="http://schemas.openxmlformats.org/presentationml/2006/main">
  <p:tag name="IPF" val="4C2C5465737420446F75626C6573"/>
</p:tagLst>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3528</TotalTime>
  <Words>1228</Words>
  <Application>Microsoft Office PowerPoint</Application>
  <PresentationFormat>Affichage à l'écran (4:3)</PresentationFormat>
  <Paragraphs>203</Paragraphs>
  <Slides>34</Slides>
  <Notes>7</Notes>
  <HiddenSlides>0</HiddenSlides>
  <MMClips>0</MMClips>
  <ScaleCrop>false</ScaleCrop>
  <HeadingPairs>
    <vt:vector size="4" baseType="variant">
      <vt:variant>
        <vt:lpstr>Thème</vt:lpstr>
      </vt:variant>
      <vt:variant>
        <vt:i4>1</vt:i4>
      </vt:variant>
      <vt:variant>
        <vt:lpstr>Titres des diapositives</vt:lpstr>
      </vt:variant>
      <vt:variant>
        <vt:i4>34</vt:i4>
      </vt:variant>
    </vt:vector>
  </HeadingPairs>
  <TitlesOfParts>
    <vt:vector size="35" baseType="lpstr">
      <vt:lpstr>cvc</vt:lpstr>
      <vt:lpstr>Test Driven Development</vt:lpstr>
      <vt:lpstr>Comment tester ?</vt:lpstr>
      <vt:lpstr>Réponses</vt:lpstr>
      <vt:lpstr>Test unitaire</vt:lpstr>
      <vt:lpstr>Fonctionnement</vt:lpstr>
      <vt:lpstr>Lister les dépendances</vt:lpstr>
      <vt:lpstr>Stub</vt:lpstr>
      <vt:lpstr>Stub DbContext par défaut</vt:lpstr>
      <vt:lpstr>Stub DbContext avec propriété auto-implémentées</vt:lpstr>
      <vt:lpstr>FakeDbContext</vt:lpstr>
      <vt:lpstr>Injection du FakeDbContext</vt:lpstr>
      <vt:lpstr>Remarques</vt:lpstr>
      <vt:lpstr>Le pattern Mock Object</vt:lpstr>
      <vt:lpstr>Mock</vt:lpstr>
      <vt:lpstr>Framework Mock</vt:lpstr>
      <vt:lpstr>RhinoMock</vt:lpstr>
      <vt:lpstr>Moq</vt:lpstr>
      <vt:lpstr>Moq DbContext</vt:lpstr>
      <vt:lpstr>Il est alors possible de tester le Repository</vt:lpstr>
      <vt:lpstr>Analysons l’interface service</vt:lpstr>
      <vt:lpstr>Implémentation du service</vt:lpstr>
      <vt:lpstr>Tester le service</vt:lpstr>
      <vt:lpstr>Tester le service</vt:lpstr>
      <vt:lpstr>Principe d’inversion de dépendance</vt:lpstr>
      <vt:lpstr>Problèmes de l’absence d’isolation</vt:lpstr>
      <vt:lpstr>IoD</vt:lpstr>
      <vt:lpstr>Unity</vt:lpstr>
      <vt:lpstr>Le cycle RGR</vt:lpstr>
      <vt:lpstr>Usages du « Mocking »</vt:lpstr>
      <vt:lpstr>IoC IoD Mock</vt:lpstr>
      <vt:lpstr>IoC, IoD et Mock</vt:lpstr>
      <vt:lpstr>All Tests First</vt:lpstr>
      <vt:lpstr>Tests des composants</vt:lpstr>
      <vt:lpstr>Les Mocks nécessaires ?</vt:lpstr>
    </vt:vector>
  </TitlesOfParts>
  <Company>jkhjkjkh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238</cp:revision>
  <dcterms:created xsi:type="dcterms:W3CDTF">2000-04-10T19:33:12Z</dcterms:created>
  <dcterms:modified xsi:type="dcterms:W3CDTF">2015-03-19T15:57:21Z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