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4"/>
  </p:notesMasterIdLst>
  <p:handoutMasterIdLst>
    <p:handoutMasterId r:id="rId15"/>
  </p:handoutMasterIdLst>
  <p:sldIdLst>
    <p:sldId id="264" r:id="rId2"/>
    <p:sldId id="266" r:id="rId3"/>
    <p:sldId id="267" r:id="rId4"/>
    <p:sldId id="268" r:id="rId5"/>
    <p:sldId id="265" r:id="rId6"/>
    <p:sldId id="269" r:id="rId7"/>
    <p:sldId id="270" r:id="rId8"/>
    <p:sldId id="272" r:id="rId9"/>
    <p:sldId id="273" r:id="rId10"/>
    <p:sldId id="271" r:id="rId11"/>
    <p:sldId id="274" r:id="rId12"/>
    <p:sldId id="275" r:id="rId1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71" d="100"/>
          <a:sy n="71" d="100"/>
        </p:scale>
        <p:origin x="-4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296785EE-A613-450A-80EB-2D93E2E2CCEF}" type="slidenum">
              <a:rPr lang="fr-FR"/>
              <a:pPr>
                <a:defRPr/>
              </a:pPr>
              <a:t>‹N°›</a:t>
            </a:fld>
            <a:endParaRPr lang="fr-FR"/>
          </a:p>
        </p:txBody>
      </p:sp>
    </p:spTree>
    <p:extLst>
      <p:ext uri="{BB962C8B-B14F-4D97-AF65-F5344CB8AC3E}">
        <p14:creationId xmlns:p14="http://schemas.microsoft.com/office/powerpoint/2010/main" val="90847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5604"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27CEE7E7-BC92-4BBE-8C05-46D473984F35}" type="slidenum">
              <a:rPr lang="fr-FR"/>
              <a:pPr>
                <a:defRPr/>
              </a:pPr>
              <a:t>‹N°›</a:t>
            </a:fld>
            <a:endParaRPr lang="fr-FR"/>
          </a:p>
        </p:txBody>
      </p:sp>
    </p:spTree>
    <p:extLst>
      <p:ext uri="{BB962C8B-B14F-4D97-AF65-F5344CB8AC3E}">
        <p14:creationId xmlns:p14="http://schemas.microsoft.com/office/powerpoint/2010/main" val="24217442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93809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15005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46827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2DCE52D0-53D5-472E-9DFD-1EB3806A0667}" type="slidenum">
              <a:rPr lang="fr-FR" sz="1200" smtClean="0"/>
              <a:pPr>
                <a:spcBef>
                  <a:spcPct val="50000"/>
                </a:spcBef>
                <a:defRPr/>
              </a:pPr>
              <a:t>‹N°›</a:t>
            </a:fld>
            <a:endParaRPr lang="fr-FR" dirty="0" smtClean="0">
              <a:latin typeface="Times New Roman" pitchFamily="18" charset="0"/>
            </a:endParaRPr>
          </a:p>
        </p:txBody>
      </p:sp>
      <p:sp>
        <p:nvSpPr>
          <p:cNvPr id="1028" name="Rectangle 5"/>
          <p:cNvSpPr>
            <a:spLocks noGrp="1" noChangeArrowheads="1"/>
          </p:cNvSpPr>
          <p:nvPr>
            <p:ph type="title"/>
          </p:nvPr>
        </p:nvSpPr>
        <p:spPr bwMode="auto">
          <a:xfrm>
            <a:off x="1187450" y="196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Cliquez pour modifier le style du titre du masque</a:t>
            </a:r>
          </a:p>
        </p:txBody>
      </p:sp>
      <p:sp>
        <p:nvSpPr>
          <p:cNvPr id="1029" name="Rectangle 6"/>
          <p:cNvSpPr>
            <a:spLocks noGrp="1" noChangeArrowheads="1"/>
          </p:cNvSpPr>
          <p:nvPr>
            <p:ph type="body" idx="1"/>
          </p:nvPr>
        </p:nvSpPr>
        <p:spPr bwMode="auto">
          <a:xfrm>
            <a:off x="395536" y="1628800"/>
            <a:ext cx="856431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fr-FR" altLang="fr-FR" dirty="0" smtClean="0"/>
              <a:t>Test </a:t>
            </a:r>
            <a:r>
              <a:rPr lang="fr-FR" altLang="fr-FR" dirty="0" err="1" smtClean="0"/>
              <a:t>Driven</a:t>
            </a:r>
            <a:r>
              <a:rPr lang="fr-FR" altLang="fr-FR" dirty="0" smtClean="0"/>
              <a:t> </a:t>
            </a:r>
            <a:r>
              <a:rPr lang="fr-FR" altLang="fr-FR" dirty="0" err="1" smtClean="0"/>
              <a:t>Development</a:t>
            </a:r>
            <a:endParaRPr lang="fr-FR" altLang="fr-FR" dirty="0" smtClean="0"/>
          </a:p>
        </p:txBody>
      </p:sp>
      <p:sp>
        <p:nvSpPr>
          <p:cNvPr id="2051" name="Rectangle 5"/>
          <p:cNvSpPr>
            <a:spLocks noGrp="1" noChangeArrowheads="1"/>
          </p:cNvSpPr>
          <p:nvPr>
            <p:ph type="subTitle" idx="1"/>
          </p:nvPr>
        </p:nvSpPr>
        <p:spPr/>
        <p:txBody>
          <a:bodyPr/>
          <a:lstStyle/>
          <a:p>
            <a:pPr eaLnBrk="1" hangingPunct="1"/>
            <a:endParaRPr lang="fr-FR" altLang="fr-FR" dirty="0" smtClean="0"/>
          </a:p>
          <a:p>
            <a:pPr eaLnBrk="1" hangingPunct="1"/>
            <a:r>
              <a:rPr lang="fr-FR" altLang="fr-FR" dirty="0" smtClean="0"/>
              <a:t>Test d'intégration</a:t>
            </a:r>
          </a:p>
        </p:txBody>
      </p:sp>
      <p:pic>
        <p:nvPicPr>
          <p:cNvPr id="32770" name="Picture 2" descr="http://www.davidarno.org/wp-content/uploads/2007/10/logo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412776"/>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Stratégie All Tests First</a:t>
            </a:r>
            <a:endParaRPr lang="fr-FR" dirty="0"/>
          </a:p>
        </p:txBody>
      </p:sp>
      <p:sp>
        <p:nvSpPr>
          <p:cNvPr id="3" name="Espace réservé du contenu 2"/>
          <p:cNvSpPr>
            <a:spLocks noGrp="1"/>
          </p:cNvSpPr>
          <p:nvPr>
            <p:ph idx="1"/>
          </p:nvPr>
        </p:nvSpPr>
        <p:spPr/>
        <p:txBody>
          <a:bodyPr/>
          <a:lstStyle/>
          <a:p>
            <a:r>
              <a:rPr lang="fr-FR" dirty="0" smtClean="0"/>
              <a:t>Lier </a:t>
            </a:r>
            <a:r>
              <a:rPr lang="fr-FR" dirty="0"/>
              <a:t>les tests d'intégration vers un </a:t>
            </a:r>
            <a:r>
              <a:rPr lang="fr-FR" dirty="0" err="1"/>
              <a:t>Mock</a:t>
            </a:r>
            <a:r>
              <a:rPr lang="fr-FR" dirty="0"/>
              <a:t> d'interface qui </a:t>
            </a:r>
            <a:r>
              <a:rPr lang="fr-FR" dirty="0" smtClean="0"/>
              <a:t>échoue</a:t>
            </a:r>
          </a:p>
          <a:p>
            <a:pPr lvl="1"/>
            <a:r>
              <a:rPr lang="fr-FR" dirty="0" smtClean="0"/>
              <a:t>pas </a:t>
            </a:r>
            <a:r>
              <a:rPr lang="fr-FR" dirty="0"/>
              <a:t>de données </a:t>
            </a:r>
            <a:r>
              <a:rPr lang="fr-FR" dirty="0" smtClean="0"/>
              <a:t>fictive</a:t>
            </a:r>
          </a:p>
          <a:p>
            <a:pPr lvl="1"/>
            <a:r>
              <a:rPr lang="fr-FR" dirty="0" smtClean="0"/>
              <a:t>peut </a:t>
            </a:r>
            <a:r>
              <a:rPr lang="fr-FR" dirty="0"/>
              <a:t>être fait </a:t>
            </a:r>
            <a:r>
              <a:rPr lang="fr-FR" dirty="0" smtClean="0"/>
              <a:t>avec un </a:t>
            </a:r>
            <a:r>
              <a:rPr lang="fr-FR" dirty="0" err="1"/>
              <a:t>Mock</a:t>
            </a:r>
            <a:r>
              <a:rPr lang="fr-FR" dirty="0"/>
              <a:t> simple</a:t>
            </a:r>
          </a:p>
          <a:p>
            <a:r>
              <a:rPr lang="fr-FR" dirty="0"/>
              <a:t>Ecrire tout les </a:t>
            </a:r>
            <a:r>
              <a:rPr lang="fr-FR" dirty="0" smtClean="0"/>
              <a:t>tests</a:t>
            </a:r>
          </a:p>
          <a:p>
            <a:pPr lvl="1"/>
            <a:r>
              <a:rPr lang="fr-FR" dirty="0" smtClean="0"/>
              <a:t>Tout est </a:t>
            </a:r>
            <a:r>
              <a:rPr lang="fr-FR" dirty="0" err="1" smtClean="0"/>
              <a:t>Red</a:t>
            </a:r>
            <a:endParaRPr lang="fr-FR" dirty="0" smtClean="0"/>
          </a:p>
          <a:p>
            <a:pPr lvl="1"/>
            <a:r>
              <a:rPr lang="fr-FR" dirty="0" err="1" smtClean="0"/>
              <a:t>Democker</a:t>
            </a:r>
            <a:r>
              <a:rPr lang="fr-FR" dirty="0" smtClean="0"/>
              <a:t> </a:t>
            </a:r>
            <a:r>
              <a:rPr lang="fr-FR" dirty="0"/>
              <a:t>vers le vrai </a:t>
            </a:r>
            <a:r>
              <a:rPr lang="fr-FR" dirty="0" err="1" smtClean="0"/>
              <a:t>DbContext</a:t>
            </a:r>
            <a:endParaRPr lang="fr-FR" dirty="0" smtClean="0"/>
          </a:p>
          <a:p>
            <a:pPr lvl="1"/>
            <a:r>
              <a:rPr lang="fr-FR" dirty="0" smtClean="0"/>
              <a:t>Petit à petit les tests passent au vert</a:t>
            </a:r>
          </a:p>
          <a:p>
            <a:pPr lvl="1"/>
            <a:r>
              <a:rPr lang="fr-FR" dirty="0" smtClean="0"/>
              <a:t>Bonne </a:t>
            </a:r>
            <a:r>
              <a:rPr lang="fr-FR" dirty="0"/>
              <a:t>indicateur </a:t>
            </a:r>
            <a:r>
              <a:rPr lang="fr-FR" dirty="0" smtClean="0"/>
              <a:t>d'avancement</a:t>
            </a:r>
          </a:p>
          <a:p>
            <a:pPr lvl="1"/>
            <a:r>
              <a:rPr lang="fr-FR" dirty="0" smtClean="0"/>
              <a:t>C'est un cycle en V inversé</a:t>
            </a:r>
          </a:p>
          <a:p>
            <a:pPr lvl="1"/>
            <a:r>
              <a:rPr lang="fr-FR" dirty="0" smtClean="0"/>
              <a:t>Un V dans un miroir reste un V</a:t>
            </a:r>
            <a:endParaRPr lang="fr-FR" dirty="0"/>
          </a:p>
          <a:p>
            <a:pPr lvl="1"/>
            <a:endParaRPr lang="fr-FR" dirty="0"/>
          </a:p>
          <a:p>
            <a:pPr lvl="1"/>
            <a:endParaRPr lang="fr-FR" dirty="0"/>
          </a:p>
          <a:p>
            <a:endParaRPr lang="fr-FR" dirty="0"/>
          </a:p>
        </p:txBody>
      </p:sp>
    </p:spTree>
    <p:extLst>
      <p:ext uri="{BB962C8B-B14F-4D97-AF65-F5344CB8AC3E}">
        <p14:creationId xmlns:p14="http://schemas.microsoft.com/office/powerpoint/2010/main" val="653010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Automatisation</a:t>
            </a:r>
            <a:endParaRPr lang="fr-FR" dirty="0"/>
          </a:p>
        </p:txBody>
      </p:sp>
      <p:sp>
        <p:nvSpPr>
          <p:cNvPr id="3" name="Espace réservé du contenu 2"/>
          <p:cNvSpPr>
            <a:spLocks noGrp="1"/>
          </p:cNvSpPr>
          <p:nvPr>
            <p:ph idx="1"/>
          </p:nvPr>
        </p:nvSpPr>
        <p:spPr/>
        <p:txBody>
          <a:bodyPr/>
          <a:lstStyle/>
          <a:p>
            <a:r>
              <a:rPr lang="fr-FR" dirty="0" err="1" smtClean="0"/>
              <a:t>MSTest</a:t>
            </a:r>
            <a:r>
              <a:rPr lang="fr-FR" dirty="0" smtClean="0"/>
              <a:t> est accessible en ligne de commande</a:t>
            </a:r>
          </a:p>
          <a:p>
            <a:r>
              <a:rPr lang="fr-FR" dirty="0" smtClean="0"/>
              <a:t>Options</a:t>
            </a:r>
          </a:p>
          <a:p>
            <a:pPr lvl="1"/>
            <a:r>
              <a:rPr lang="fr-FR" dirty="0" smtClean="0"/>
              <a:t>/</a:t>
            </a:r>
            <a:r>
              <a:rPr lang="fr-FR" dirty="0" err="1" smtClean="0"/>
              <a:t>testcontainer</a:t>
            </a:r>
            <a:r>
              <a:rPr lang="fr-FR" dirty="0" smtClean="0"/>
              <a:t> : chemin de la DLL</a:t>
            </a:r>
          </a:p>
          <a:p>
            <a:pPr lvl="1"/>
            <a:r>
              <a:rPr lang="fr-FR" dirty="0" smtClean="0"/>
              <a:t>/</a:t>
            </a:r>
            <a:r>
              <a:rPr lang="fr-FR" dirty="0" err="1" smtClean="0"/>
              <a:t>category</a:t>
            </a:r>
            <a:r>
              <a:rPr lang="fr-FR" dirty="0" smtClean="0"/>
              <a:t> : annotation </a:t>
            </a:r>
            <a:r>
              <a:rPr lang="fr-FR" dirty="0" err="1" smtClean="0"/>
              <a:t>category</a:t>
            </a:r>
            <a:endParaRPr lang="fr-FR" dirty="0" smtClean="0"/>
          </a:p>
          <a:p>
            <a:pPr lvl="1"/>
            <a:r>
              <a:rPr lang="fr-FR" dirty="0" smtClean="0"/>
              <a:t>/test : exécute le test nommé</a:t>
            </a:r>
          </a:p>
          <a:p>
            <a:r>
              <a:rPr lang="fr-FR" dirty="0" smtClean="0"/>
              <a:t>Exemple</a:t>
            </a:r>
          </a:p>
          <a:p>
            <a:pPr marL="0" indent="0">
              <a:buNone/>
            </a:pPr>
            <a:r>
              <a:rPr lang="fr-FR" dirty="0" err="1"/>
              <a:t>mstest</a:t>
            </a:r>
            <a:r>
              <a:rPr lang="fr-FR" dirty="0"/>
              <a:t> /</a:t>
            </a:r>
            <a:r>
              <a:rPr lang="fr-FR" dirty="0" err="1" smtClean="0"/>
              <a:t>testcontainer</a:t>
            </a:r>
            <a:r>
              <a:rPr lang="fr-FR" dirty="0" smtClean="0"/>
              <a:t>:"c:\madll.dll" /</a:t>
            </a:r>
            <a:r>
              <a:rPr lang="fr-FR" dirty="0" err="1" smtClean="0"/>
              <a:t>test:montest</a:t>
            </a:r>
            <a:endParaRPr lang="fr-FR" dirty="0"/>
          </a:p>
        </p:txBody>
      </p:sp>
    </p:spTree>
    <p:extLst>
      <p:ext uri="{BB962C8B-B14F-4D97-AF65-F5344CB8AC3E}">
        <p14:creationId xmlns:p14="http://schemas.microsoft.com/office/powerpoint/2010/main" val="1587962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MSBuild</a:t>
            </a:r>
            <a:endParaRPr lang="fr-FR" dirty="0"/>
          </a:p>
        </p:txBody>
      </p:sp>
      <p:sp>
        <p:nvSpPr>
          <p:cNvPr id="3" name="Espace réservé du contenu 2"/>
          <p:cNvSpPr>
            <a:spLocks noGrp="1"/>
          </p:cNvSpPr>
          <p:nvPr>
            <p:ph idx="1"/>
          </p:nvPr>
        </p:nvSpPr>
        <p:spPr/>
        <p:txBody>
          <a:bodyPr/>
          <a:lstStyle/>
          <a:p>
            <a:r>
              <a:rPr lang="fr-FR" dirty="0" smtClean="0"/>
              <a:t>Outil pour automatiser les tâches VS</a:t>
            </a:r>
          </a:p>
          <a:p>
            <a:r>
              <a:rPr lang="fr-FR" dirty="0" smtClean="0"/>
              <a:t>Utilisé par VS lors </a:t>
            </a:r>
            <a:r>
              <a:rPr lang="fr-FR" smtClean="0"/>
              <a:t>de compilation</a:t>
            </a:r>
            <a:endParaRPr lang="fr-FR"/>
          </a:p>
        </p:txBody>
      </p:sp>
    </p:spTree>
    <p:extLst>
      <p:ext uri="{BB962C8B-B14F-4D97-AF65-F5344CB8AC3E}">
        <p14:creationId xmlns:p14="http://schemas.microsoft.com/office/powerpoint/2010/main" val="3302260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a:t>
            </a:r>
            <a:endParaRPr lang="fr-FR" dirty="0"/>
          </a:p>
        </p:txBody>
      </p:sp>
      <p:sp>
        <p:nvSpPr>
          <p:cNvPr id="3" name="Espace réservé du contenu 2"/>
          <p:cNvSpPr>
            <a:spLocks noGrp="1"/>
          </p:cNvSpPr>
          <p:nvPr>
            <p:ph idx="1"/>
          </p:nvPr>
        </p:nvSpPr>
        <p:spPr/>
        <p:txBody>
          <a:bodyPr/>
          <a:lstStyle/>
          <a:p>
            <a:r>
              <a:rPr lang="fr-FR" dirty="0"/>
              <a:t>Un test d'intégration est un test qui se déroule dans une phase d'un projet informatique suivant les tests </a:t>
            </a:r>
            <a:r>
              <a:rPr lang="fr-FR" dirty="0" smtClean="0"/>
              <a:t>unitaires.</a:t>
            </a:r>
          </a:p>
          <a:p>
            <a:r>
              <a:rPr lang="fr-FR" dirty="0" smtClean="0"/>
              <a:t>Il </a:t>
            </a:r>
            <a:r>
              <a:rPr lang="fr-FR" dirty="0"/>
              <a:t>consiste, une fois que les développeurs ont chacun validé leurs développements ou leurs correctifs, à regrouper leurs modifications ensemble dans le cadre d'une livraison.</a:t>
            </a:r>
          </a:p>
          <a:p>
            <a:r>
              <a:rPr lang="fr-FR" dirty="0" smtClean="0"/>
              <a:t>Il </a:t>
            </a:r>
            <a:r>
              <a:rPr lang="fr-FR" dirty="0"/>
              <a:t>s'agit d'établir une nouvelle version, basée soit sur une version de maintenance, soit sur une version de développement</a:t>
            </a:r>
            <a:r>
              <a:rPr lang="fr-FR" dirty="0" smtClean="0"/>
              <a:t>.</a:t>
            </a:r>
            <a:endParaRPr lang="fr-FR" dirty="0"/>
          </a:p>
        </p:txBody>
      </p:sp>
    </p:spTree>
    <p:extLst>
      <p:ext uri="{BB962C8B-B14F-4D97-AF65-F5344CB8AC3E}">
        <p14:creationId xmlns:p14="http://schemas.microsoft.com/office/powerpoint/2010/main" val="86718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L'intégration continue</a:t>
            </a:r>
            <a:endParaRPr lang="fr-FR" dirty="0"/>
          </a:p>
        </p:txBody>
      </p:sp>
      <p:sp>
        <p:nvSpPr>
          <p:cNvPr id="3" name="Espace réservé du contenu 2"/>
          <p:cNvSpPr>
            <a:spLocks noGrp="1"/>
          </p:cNvSpPr>
          <p:nvPr>
            <p:ph idx="1"/>
          </p:nvPr>
        </p:nvSpPr>
        <p:spPr/>
        <p:txBody>
          <a:bodyPr/>
          <a:lstStyle/>
          <a:p>
            <a:r>
              <a:rPr lang="fr-FR" dirty="0" smtClean="0"/>
              <a:t>L’intégration </a:t>
            </a:r>
            <a:r>
              <a:rPr lang="fr-FR" dirty="0"/>
              <a:t>continue est la fusion des tests unitaires et des tests d’intégration, car le programmeur détient toute l’application sur son poste et peut donc faire de l’intégration tout au long de son </a:t>
            </a:r>
            <a:r>
              <a:rPr lang="fr-FR" dirty="0" smtClean="0"/>
              <a:t>développement</a:t>
            </a:r>
          </a:p>
          <a:p>
            <a:r>
              <a:rPr lang="fr-FR" dirty="0" smtClean="0"/>
              <a:t>Peut être incorporé au </a:t>
            </a:r>
            <a:r>
              <a:rPr lang="fr-FR" smtClean="0"/>
              <a:t>processus de compilation</a:t>
            </a:r>
            <a:endParaRPr lang="fr-FR" dirty="0"/>
          </a:p>
        </p:txBody>
      </p:sp>
    </p:spTree>
    <p:extLst>
      <p:ext uri="{BB962C8B-B14F-4D97-AF65-F5344CB8AC3E}">
        <p14:creationId xmlns:p14="http://schemas.microsoft.com/office/powerpoint/2010/main" val="1834746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 vs unitaire</a:t>
            </a:r>
            <a:endParaRPr lang="fr-FR" dirty="0"/>
          </a:p>
        </p:txBody>
      </p:sp>
      <p:sp>
        <p:nvSpPr>
          <p:cNvPr id="3" name="Espace réservé du contenu 2"/>
          <p:cNvSpPr>
            <a:spLocks noGrp="1"/>
          </p:cNvSpPr>
          <p:nvPr>
            <p:ph idx="1"/>
          </p:nvPr>
        </p:nvSpPr>
        <p:spPr/>
        <p:txBody>
          <a:bodyPr/>
          <a:lstStyle/>
          <a:p>
            <a:r>
              <a:rPr lang="fr-FR" dirty="0" smtClean="0"/>
              <a:t>Un test d'intégration n'est pas unitaire !</a:t>
            </a:r>
          </a:p>
          <a:p>
            <a:pPr lvl="1"/>
            <a:r>
              <a:rPr lang="fr-FR" dirty="0" smtClean="0"/>
              <a:t>Possède des dépendances</a:t>
            </a:r>
          </a:p>
          <a:p>
            <a:pPr lvl="2"/>
            <a:r>
              <a:rPr lang="fr-FR" dirty="0" smtClean="0"/>
              <a:t>SGBD, Fichiers, …</a:t>
            </a:r>
          </a:p>
          <a:p>
            <a:pPr lvl="1"/>
            <a:r>
              <a:rPr lang="fr-FR" dirty="0" smtClean="0"/>
              <a:t>Peut tester un scénario</a:t>
            </a:r>
          </a:p>
          <a:p>
            <a:pPr lvl="1"/>
            <a:r>
              <a:rPr lang="fr-FR" dirty="0" smtClean="0"/>
              <a:t>Est joué moins souvent</a:t>
            </a:r>
          </a:p>
          <a:p>
            <a:pPr lvl="1"/>
            <a:r>
              <a:rPr lang="fr-FR" dirty="0" smtClean="0"/>
              <a:t>Est moins petit</a:t>
            </a:r>
          </a:p>
          <a:p>
            <a:pPr lvl="1"/>
            <a:r>
              <a:rPr lang="fr-FR" dirty="0" smtClean="0"/>
              <a:t>Quoi que …</a:t>
            </a:r>
          </a:p>
          <a:p>
            <a:pPr lvl="1"/>
            <a:r>
              <a:rPr lang="fr-FR" dirty="0" smtClean="0"/>
              <a:t>Ne test que les couches hautes</a:t>
            </a:r>
          </a:p>
          <a:p>
            <a:pPr lvl="2"/>
            <a:r>
              <a:rPr lang="fr-FR" dirty="0" smtClean="0"/>
              <a:t>Service (Use Case)</a:t>
            </a:r>
          </a:p>
          <a:p>
            <a:pPr lvl="1"/>
            <a:r>
              <a:rPr lang="fr-FR" dirty="0" smtClean="0"/>
              <a:t>Peut être plus lent</a:t>
            </a:r>
            <a:endParaRPr lang="fr-FR" dirty="0"/>
          </a:p>
        </p:txBody>
      </p:sp>
    </p:spTree>
    <p:extLst>
      <p:ext uri="{BB962C8B-B14F-4D97-AF65-F5344CB8AC3E}">
        <p14:creationId xmlns:p14="http://schemas.microsoft.com/office/powerpoint/2010/main" val="332043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dépendances</a:t>
            </a:r>
            <a:endParaRPr lang="fr-FR" dirty="0"/>
          </a:p>
        </p:txBody>
      </p:sp>
      <p:sp>
        <p:nvSpPr>
          <p:cNvPr id="3" name="Espace réservé du contenu 2"/>
          <p:cNvSpPr>
            <a:spLocks noGrp="1"/>
          </p:cNvSpPr>
          <p:nvPr>
            <p:ph idx="1"/>
          </p:nvPr>
        </p:nvSpPr>
        <p:spPr>
          <a:xfrm>
            <a:off x="395536" y="1628800"/>
            <a:ext cx="5616624" cy="4114800"/>
          </a:xfrm>
        </p:spPr>
        <p:txBody>
          <a:bodyPr/>
          <a:lstStyle/>
          <a:p>
            <a:r>
              <a:rPr lang="fr-FR" dirty="0" smtClean="0"/>
              <a:t>Un test d'intégration peut avoir des dépendances lourdes</a:t>
            </a:r>
          </a:p>
          <a:p>
            <a:pPr lvl="1"/>
            <a:r>
              <a:rPr lang="fr-FR" dirty="0" smtClean="0"/>
              <a:t>SGBD, File, …</a:t>
            </a:r>
          </a:p>
          <a:p>
            <a:r>
              <a:rPr lang="fr-FR" dirty="0" smtClean="0"/>
              <a:t>Il n'est pas nécessaire de </a:t>
            </a:r>
            <a:r>
              <a:rPr lang="fr-FR" dirty="0" err="1" smtClean="0"/>
              <a:t>Mocker</a:t>
            </a:r>
            <a:endParaRPr lang="fr-FR" dirty="0" smtClean="0"/>
          </a:p>
          <a:p>
            <a:r>
              <a:rPr lang="fr-FR" dirty="0" smtClean="0"/>
              <a:t>Cycle RGR</a:t>
            </a:r>
          </a:p>
          <a:p>
            <a:r>
              <a:rPr lang="fr-FR" dirty="0" smtClean="0"/>
              <a:t>Il faut donc posséder un jeux de données fiable</a:t>
            </a:r>
          </a:p>
          <a:p>
            <a:pPr lvl="1"/>
            <a:r>
              <a:rPr lang="fr-FR" dirty="0" smtClean="0"/>
              <a:t>Plusieurs stratégies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44" y="2204864"/>
            <a:ext cx="2915956" cy="3047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550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Stratégie Tests Autonomes</a:t>
            </a:r>
            <a:endParaRPr lang="fr-FR" dirty="0"/>
          </a:p>
        </p:txBody>
      </p:sp>
      <p:sp>
        <p:nvSpPr>
          <p:cNvPr id="3" name="Espace réservé du contenu 2"/>
          <p:cNvSpPr>
            <a:spLocks noGrp="1"/>
          </p:cNvSpPr>
          <p:nvPr>
            <p:ph idx="1"/>
          </p:nvPr>
        </p:nvSpPr>
        <p:spPr/>
        <p:txBody>
          <a:bodyPr/>
          <a:lstStyle/>
          <a:p>
            <a:r>
              <a:rPr lang="fr-FR" dirty="0" smtClean="0"/>
              <a:t>Tests autonomes</a:t>
            </a:r>
          </a:p>
          <a:p>
            <a:pPr lvl="1"/>
            <a:r>
              <a:rPr lang="fr-FR" dirty="0" smtClean="0"/>
              <a:t>Chaque test est autonome</a:t>
            </a:r>
          </a:p>
          <a:p>
            <a:pPr lvl="1"/>
            <a:r>
              <a:rPr lang="fr-FR" dirty="0" smtClean="0"/>
              <a:t>Chaque test est indépendant des données déjà présentes </a:t>
            </a:r>
            <a:r>
              <a:rPr lang="fr-FR" dirty="0" smtClean="0"/>
              <a:t>dans </a:t>
            </a:r>
            <a:r>
              <a:rPr lang="fr-FR" dirty="0" smtClean="0"/>
              <a:t>la base</a:t>
            </a:r>
          </a:p>
          <a:p>
            <a:pPr lvl="1"/>
            <a:r>
              <a:rPr lang="fr-FR" dirty="0" smtClean="0"/>
              <a:t>Compatible intégration continue</a:t>
            </a:r>
          </a:p>
          <a:p>
            <a:pPr lvl="1"/>
            <a:r>
              <a:rPr lang="fr-FR" dirty="0" smtClean="0"/>
              <a:t>Les tests sont soit CRUD, soit R </a:t>
            </a:r>
            <a:r>
              <a:rPr lang="fr-FR" dirty="0" err="1" smtClean="0"/>
              <a:t>Only</a:t>
            </a:r>
            <a:r>
              <a:rPr lang="fr-FR" dirty="0" smtClean="0"/>
              <a:t> avec utilisation du Count</a:t>
            </a:r>
          </a:p>
          <a:p>
            <a:pPr lvl="1"/>
            <a:endParaRPr lang="fr-FR" dirty="0" smtClean="0"/>
          </a:p>
          <a:p>
            <a:pPr lvl="1"/>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237801"/>
            <a:ext cx="5724128" cy="262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842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Stratégie Data Set</a:t>
            </a:r>
            <a:endParaRPr lang="fr-FR" dirty="0"/>
          </a:p>
        </p:txBody>
      </p:sp>
      <p:sp>
        <p:nvSpPr>
          <p:cNvPr id="3" name="Espace réservé du contenu 2"/>
          <p:cNvSpPr>
            <a:spLocks noGrp="1"/>
          </p:cNvSpPr>
          <p:nvPr>
            <p:ph idx="1"/>
          </p:nvPr>
        </p:nvSpPr>
        <p:spPr/>
        <p:txBody>
          <a:bodyPr/>
          <a:lstStyle/>
          <a:p>
            <a:r>
              <a:rPr lang="fr-FR" dirty="0" smtClean="0"/>
              <a:t>Data Set</a:t>
            </a:r>
          </a:p>
          <a:p>
            <a:pPr lvl="1"/>
            <a:r>
              <a:rPr lang="fr-FR" dirty="0" smtClean="0"/>
              <a:t>Un gros jeux de données est créé dans le l'initialisation des tests</a:t>
            </a:r>
          </a:p>
          <a:p>
            <a:pPr lvl="1"/>
            <a:r>
              <a:rPr lang="fr-FR" dirty="0" smtClean="0"/>
              <a:t>Effacement des données précédentes</a:t>
            </a:r>
          </a:p>
          <a:p>
            <a:pPr lvl="1"/>
            <a:r>
              <a:rPr lang="fr-FR" dirty="0"/>
              <a:t>Compatible intégration continue</a:t>
            </a:r>
          </a:p>
          <a:p>
            <a:pPr lvl="1"/>
            <a:endParaRPr lang="fr-FR" dirty="0"/>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24" y="5107915"/>
            <a:ext cx="7213215"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998" y="3789039"/>
            <a:ext cx="6889394" cy="131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54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Stratégie script SQL</a:t>
            </a:r>
            <a:endParaRPr lang="fr-FR" dirty="0"/>
          </a:p>
        </p:txBody>
      </p:sp>
      <p:sp>
        <p:nvSpPr>
          <p:cNvPr id="3" name="Espace réservé du contenu 2"/>
          <p:cNvSpPr>
            <a:spLocks noGrp="1"/>
          </p:cNvSpPr>
          <p:nvPr>
            <p:ph idx="1"/>
          </p:nvPr>
        </p:nvSpPr>
        <p:spPr/>
        <p:txBody>
          <a:bodyPr/>
          <a:lstStyle/>
          <a:p>
            <a:r>
              <a:rPr lang="fr-FR" dirty="0" smtClean="0"/>
              <a:t>Similaire à Data Set mais un script SQL drop la base et fournis un jeux de données complet dans l'initialisation</a:t>
            </a:r>
          </a:p>
          <a:p>
            <a:r>
              <a:rPr lang="fr-FR" dirty="0" smtClean="0"/>
              <a:t>Le volume est souvent plus important que Data Set</a:t>
            </a:r>
          </a:p>
          <a:p>
            <a:r>
              <a:rPr lang="fr-FR" dirty="0" smtClean="0"/>
              <a:t>Il est facile de générer le script</a:t>
            </a:r>
          </a:p>
          <a:p>
            <a:r>
              <a:rPr lang="fr-FR" dirty="0" smtClean="0"/>
              <a:t>Compatible </a:t>
            </a:r>
            <a:r>
              <a:rPr lang="fr-FR" dirty="0"/>
              <a:t>intégration </a:t>
            </a:r>
            <a:r>
              <a:rPr lang="fr-FR" dirty="0" smtClean="0"/>
              <a:t>continue</a:t>
            </a:r>
            <a:endParaRPr lang="fr-FR" dirty="0"/>
          </a:p>
        </p:txBody>
      </p:sp>
    </p:spTree>
    <p:extLst>
      <p:ext uri="{BB962C8B-B14F-4D97-AF65-F5344CB8AC3E}">
        <p14:creationId xmlns:p14="http://schemas.microsoft.com/office/powerpoint/2010/main" val="815731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Stratégie base d'intégration</a:t>
            </a:r>
            <a:endParaRPr lang="fr-FR" dirty="0"/>
          </a:p>
        </p:txBody>
      </p:sp>
      <p:sp>
        <p:nvSpPr>
          <p:cNvPr id="3" name="Espace réservé du contenu 2"/>
          <p:cNvSpPr>
            <a:spLocks noGrp="1"/>
          </p:cNvSpPr>
          <p:nvPr>
            <p:ph idx="1"/>
          </p:nvPr>
        </p:nvSpPr>
        <p:spPr/>
        <p:txBody>
          <a:bodyPr/>
          <a:lstStyle/>
          <a:p>
            <a:r>
              <a:rPr lang="fr-FR" dirty="0" smtClean="0"/>
              <a:t>Une base de données dédié d'intégration</a:t>
            </a:r>
          </a:p>
          <a:p>
            <a:r>
              <a:rPr lang="fr-FR" dirty="0" smtClean="0"/>
              <a:t>Jeux de données proche de la </a:t>
            </a:r>
            <a:r>
              <a:rPr lang="fr-FR" dirty="0" smtClean="0"/>
              <a:t>production</a:t>
            </a:r>
            <a:endParaRPr lang="fr-FR" dirty="0" smtClean="0"/>
          </a:p>
        </p:txBody>
      </p:sp>
    </p:spTree>
    <p:extLst>
      <p:ext uri="{BB962C8B-B14F-4D97-AF65-F5344CB8AC3E}">
        <p14:creationId xmlns:p14="http://schemas.microsoft.com/office/powerpoint/2010/main" val="2494308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3512</TotalTime>
  <Words>435</Words>
  <Application>Microsoft Office PowerPoint</Application>
  <PresentationFormat>Affichage à l'écran (4:3)</PresentationFormat>
  <Paragraphs>70</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cvc</vt:lpstr>
      <vt:lpstr>Test Driven Development</vt:lpstr>
      <vt:lpstr>Test d'intégration</vt:lpstr>
      <vt:lpstr>L'intégration continue</vt:lpstr>
      <vt:lpstr>Test d'intégration vs unitaire</vt:lpstr>
      <vt:lpstr>Gestion des dépendances</vt:lpstr>
      <vt:lpstr>Stratégie Tests Autonomes</vt:lpstr>
      <vt:lpstr>Stratégie Data Set</vt:lpstr>
      <vt:lpstr>Stratégie script SQL</vt:lpstr>
      <vt:lpstr>Stratégie base d'intégration</vt:lpstr>
      <vt:lpstr>Stratégie All Tests First</vt:lpstr>
      <vt:lpstr>Automatisation</vt:lpstr>
      <vt:lpstr>MSBuild</vt:lpstr>
    </vt:vector>
  </TitlesOfParts>
  <Company>jkhjkjkh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234</cp:revision>
  <dcterms:created xsi:type="dcterms:W3CDTF">2000-04-10T19:33:12Z</dcterms:created>
  <dcterms:modified xsi:type="dcterms:W3CDTF">2015-03-02T09:01:00Z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