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72" r:id="rId3"/>
    <p:sldId id="268" r:id="rId4"/>
    <p:sldId id="273" r:id="rId5"/>
    <p:sldId id="269" r:id="rId6"/>
    <p:sldId id="270" r:id="rId7"/>
    <p:sldId id="274" r:id="rId8"/>
    <p:sldId id="271" r:id="rId9"/>
    <p:sldId id="275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296785EE-A613-450A-80EB-2D93E2E2CC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4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27CEE7E7-BC92-4BBE-8C05-46D473984F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442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2DCE52D0-53D5-472E-9DFD-1EB3806A0667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6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628800"/>
            <a:ext cx="856431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Test </a:t>
            </a:r>
            <a:r>
              <a:rPr lang="fr-FR" altLang="fr-FR" dirty="0" err="1" smtClean="0"/>
              <a:t>Driven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Development</a:t>
            </a:r>
            <a:endParaRPr lang="fr-FR" altLang="fr-FR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dirty="0" smtClean="0"/>
              <a:t>Autres tests</a:t>
            </a:r>
          </a:p>
        </p:txBody>
      </p:sp>
      <p:pic>
        <p:nvPicPr>
          <p:cNvPr id="32770" name="Picture 2" descr="http://www.davidarno.org/wp-content/uploads/2007/10/logo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anti-pattern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8564314" cy="4114800"/>
          </a:xfrm>
        </p:spPr>
        <p:txBody>
          <a:bodyPr/>
          <a:lstStyle/>
          <a:p>
            <a:r>
              <a:rPr lang="fr-FR" sz="2000" dirty="0"/>
              <a:t>L'action à distance se caractérise par l'emploi immodéré de variables globales ou des interdépendances accrues entre </a:t>
            </a:r>
            <a:r>
              <a:rPr lang="fr-FR" sz="2000" dirty="0" smtClean="0"/>
              <a:t>objets</a:t>
            </a:r>
          </a:p>
          <a:p>
            <a:pPr lvl="1"/>
            <a:r>
              <a:rPr lang="fr-FR" sz="1800" dirty="0" smtClean="0"/>
              <a:t>Résolu par couplage faible</a:t>
            </a:r>
          </a:p>
          <a:p>
            <a:r>
              <a:rPr lang="fr-FR" sz="2000" dirty="0" smtClean="0"/>
              <a:t>Réinventer la roue (carrée). </a:t>
            </a:r>
            <a:r>
              <a:rPr lang="fr-FR" sz="2000" dirty="0"/>
              <a:t>L</a:t>
            </a:r>
            <a:r>
              <a:rPr lang="fr-FR" sz="2000" dirty="0" smtClean="0"/>
              <a:t>a </a:t>
            </a:r>
            <a:r>
              <a:rPr lang="fr-FR" sz="2000" dirty="0"/>
              <a:t>roue carrée fait référence au fait de mal réinventer une solution </a:t>
            </a:r>
            <a:r>
              <a:rPr lang="fr-FR" sz="2000" dirty="0" smtClean="0"/>
              <a:t>existante</a:t>
            </a:r>
          </a:p>
          <a:p>
            <a:pPr lvl="1"/>
            <a:r>
              <a:rPr lang="fr-FR" sz="1800" dirty="0" smtClean="0"/>
              <a:t>Résolu par EF</a:t>
            </a:r>
          </a:p>
          <a:p>
            <a:r>
              <a:rPr lang="fr-FR" sz="2000" dirty="0" smtClean="0"/>
              <a:t>La </a:t>
            </a:r>
            <a:r>
              <a:rPr lang="fr-FR" sz="2000" dirty="0"/>
              <a:t>coulée de lave se produit lorsqu'une partie de code encore immature est mise en production, forçant la lave à se solidifier en empêchant sa </a:t>
            </a:r>
            <a:r>
              <a:rPr lang="fr-FR" sz="2000" dirty="0" smtClean="0"/>
              <a:t>modification</a:t>
            </a:r>
          </a:p>
          <a:p>
            <a:pPr lvl="1"/>
            <a:r>
              <a:rPr lang="fr-FR" sz="1800" dirty="0" smtClean="0"/>
              <a:t>Résolu par le TDD</a:t>
            </a:r>
          </a:p>
          <a:p>
            <a:r>
              <a:rPr lang="fr-FR" sz="2000" dirty="0"/>
              <a:t>L'ancre de bateau est un composant inutilisé mais qui est gardé dans le logiciel pour des raisons politiques, en pensant que ce code servira plus tard</a:t>
            </a:r>
          </a:p>
          <a:p>
            <a:pPr lvl="1"/>
            <a:r>
              <a:rPr lang="fr-FR" sz="1800" dirty="0"/>
              <a:t>Résolu en effaçant le code inutilisé lors du </a:t>
            </a:r>
            <a:r>
              <a:rPr lang="fr-FR" sz="1800" dirty="0" err="1" smtClean="0"/>
              <a:t>refactoring</a:t>
            </a:r>
            <a:endParaRPr lang="fr-FR" sz="1800" dirty="0" smtClean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7957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Couverture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sont au vert</a:t>
            </a:r>
          </a:p>
          <a:p>
            <a:pPr lvl="1"/>
            <a:r>
              <a:rPr lang="fr-FR" dirty="0" smtClean="0"/>
              <a:t>Encore faut-il avoir tester tout le code</a:t>
            </a:r>
          </a:p>
          <a:p>
            <a:r>
              <a:rPr lang="fr-FR" dirty="0" smtClean="0"/>
              <a:t>En électronique, un code non utilisé est risque de plantage et de consommation accrue</a:t>
            </a:r>
          </a:p>
          <a:p>
            <a:r>
              <a:rPr lang="fr-FR" dirty="0" smtClean="0"/>
              <a:t>En </a:t>
            </a:r>
            <a:r>
              <a:rPr lang="fr-FR" dirty="0" err="1" smtClean="0"/>
              <a:t>refactoring</a:t>
            </a:r>
            <a:r>
              <a:rPr lang="fr-FR" dirty="0" smtClean="0"/>
              <a:t>, on supprime le code non utilisé</a:t>
            </a:r>
          </a:p>
          <a:p>
            <a:pPr lvl="1"/>
            <a:r>
              <a:rPr lang="fr-FR" dirty="0" smtClean="0"/>
              <a:t>Même si on l'utilisera plus tard</a:t>
            </a:r>
          </a:p>
          <a:p>
            <a:pPr lvl="1"/>
            <a:r>
              <a:rPr lang="fr-FR" dirty="0" smtClean="0"/>
              <a:t>On le refera en mieux</a:t>
            </a:r>
          </a:p>
          <a:p>
            <a:r>
              <a:rPr lang="fr-FR" dirty="0"/>
              <a:t>C'est un test unitaire et d'intégration</a:t>
            </a:r>
          </a:p>
          <a:p>
            <a:r>
              <a:rPr lang="fr-FR" dirty="0" smtClean="0"/>
              <a:t>80% est un minimum</a:t>
            </a:r>
          </a:p>
          <a:p>
            <a:pPr lvl="1"/>
            <a:r>
              <a:rPr lang="fr-FR" dirty="0" smtClean="0"/>
              <a:t>90% conseillé, 99% pour une bonne qualité</a:t>
            </a:r>
          </a:p>
          <a:p>
            <a:pPr lvl="1"/>
            <a:r>
              <a:rPr lang="fr-FR" dirty="0" smtClean="0"/>
              <a:t>99.9% en aéronautique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262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Couverture de code </a:t>
            </a:r>
            <a:r>
              <a:rPr lang="fr-FR" dirty="0" err="1" smtClean="0"/>
              <a:t>MSTest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8586" y="1412776"/>
            <a:ext cx="8564314" cy="1008112"/>
          </a:xfrm>
        </p:spPr>
        <p:txBody>
          <a:bodyPr/>
          <a:lstStyle/>
          <a:p>
            <a:r>
              <a:rPr lang="fr-FR" dirty="0" smtClean="0"/>
              <a:t>Excellent outil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NUnit</a:t>
            </a:r>
            <a:endParaRPr lang="fr-FR" dirty="0" smtClean="0"/>
          </a:p>
          <a:p>
            <a:pPr lvl="1"/>
            <a:r>
              <a:rPr lang="fr-FR" dirty="0" smtClean="0"/>
              <a:t>Sinon il y a </a:t>
            </a:r>
            <a:r>
              <a:rPr lang="fr-FR" dirty="0" err="1" smtClean="0"/>
              <a:t>NCover</a:t>
            </a:r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" y="3144870"/>
            <a:ext cx="916163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3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Profilage d'un 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s'agit de détecter pourquoi un test est lent</a:t>
            </a:r>
          </a:p>
          <a:p>
            <a:r>
              <a:rPr lang="fr-FR" dirty="0" smtClean="0"/>
              <a:t>Ce n'est pas du TDD</a:t>
            </a:r>
          </a:p>
          <a:p>
            <a:pPr lvl="1"/>
            <a:r>
              <a:rPr lang="fr-FR" dirty="0" smtClean="0"/>
              <a:t>Non automatisable, non reproductible</a:t>
            </a:r>
          </a:p>
          <a:p>
            <a:pPr lvl="1"/>
            <a:r>
              <a:rPr lang="fr-FR" dirty="0" smtClean="0"/>
              <a:t>C'est du </a:t>
            </a:r>
            <a:r>
              <a:rPr lang="fr-FR" dirty="0" err="1" smtClean="0"/>
              <a:t>débugage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0" y="3645024"/>
            <a:ext cx="75914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70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s'agit de mesurer la qualité du code</a:t>
            </a:r>
          </a:p>
          <a:p>
            <a:pPr lvl="1"/>
            <a:r>
              <a:rPr lang="fr-FR" dirty="0" smtClean="0"/>
              <a:t>Via certains critères</a:t>
            </a:r>
          </a:p>
          <a:p>
            <a:pPr lvl="1"/>
            <a:r>
              <a:rPr lang="fr-FR" dirty="0" smtClean="0"/>
              <a:t>Les critères peuvent être choisis</a:t>
            </a:r>
          </a:p>
          <a:p>
            <a:pPr lvl="1"/>
            <a:r>
              <a:rPr lang="fr-FR" dirty="0" smtClean="0"/>
              <a:t>Va jusqu'à vérifier l'orthographe des variables</a:t>
            </a:r>
          </a:p>
          <a:p>
            <a:pPr lvl="1"/>
            <a:r>
              <a:rPr lang="fr-FR" dirty="0" smtClean="0"/>
              <a:t>C'est un test unitaire et d'intégration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64124"/>
            <a:ext cx="8050213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30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L'analyse de code peut calculer des métriques</a:t>
            </a:r>
          </a:p>
          <a:p>
            <a:pPr lvl="1"/>
            <a:r>
              <a:rPr lang="fr-FR" dirty="0" smtClean="0"/>
              <a:t>Il s'agit d'un indice MS</a:t>
            </a:r>
          </a:p>
          <a:p>
            <a:pPr lvl="1"/>
            <a:r>
              <a:rPr lang="fr-FR" dirty="0" smtClean="0"/>
              <a:t>Plus la valeur est haute mieux c'est</a:t>
            </a:r>
          </a:p>
          <a:p>
            <a:pPr lvl="1"/>
            <a:r>
              <a:rPr lang="fr-FR" dirty="0" smtClean="0"/>
              <a:t>C'est un test unitaire et d'intégration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8547668" cy="217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30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Automatisation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 à part le profilage tout les outils sont automatisables via </a:t>
            </a:r>
            <a:r>
              <a:rPr lang="fr-FR" dirty="0" err="1" smtClean="0"/>
              <a:t>MSBuild</a:t>
            </a:r>
            <a:r>
              <a:rPr lang="fr-FR"/>
              <a:t> </a:t>
            </a:r>
            <a:r>
              <a:rPr lang="fr-FR" smtClean="0"/>
              <a:t>ou TFS</a:t>
            </a:r>
          </a:p>
        </p:txBody>
      </p:sp>
    </p:spTree>
    <p:extLst>
      <p:ext uri="{BB962C8B-B14F-4D97-AF65-F5344CB8AC3E}">
        <p14:creationId xmlns:p14="http://schemas.microsoft.com/office/powerpoint/2010/main" val="77239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CustomEngine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pour exécuter des tests depuis n'importe quelle plateforme .NET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xUnit</a:t>
            </a:r>
            <a:endParaRPr lang="fr-FR" dirty="0" smtClean="0"/>
          </a:p>
          <a:p>
            <a:pPr lvl="1"/>
            <a:r>
              <a:rPr lang="fr-FR" dirty="0" smtClean="0"/>
              <a:t>Permet d'exécuter des tests sur un hébergeur</a:t>
            </a:r>
          </a:p>
          <a:p>
            <a:pPr lvl="1"/>
            <a:r>
              <a:rPr lang="fr-FR" smtClean="0"/>
              <a:t>Permet d'</a:t>
            </a:r>
            <a:r>
              <a:rPr lang="fr-FR" dirty="0" err="1"/>
              <a:t>e</a:t>
            </a:r>
            <a:r>
              <a:rPr lang="fr-FR" smtClean="0"/>
              <a:t>xécuter </a:t>
            </a:r>
            <a:r>
              <a:rPr lang="fr-FR" dirty="0" smtClean="0"/>
              <a:t>des tests embarqués dans un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402626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3589</TotalTime>
  <Words>238</Words>
  <Application>Microsoft Office PowerPoint</Application>
  <PresentationFormat>Affichage à l'écran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cvc</vt:lpstr>
      <vt:lpstr>Test Driven Development</vt:lpstr>
      <vt:lpstr>Quelques anti-pattern</vt:lpstr>
      <vt:lpstr>Couverture de code</vt:lpstr>
      <vt:lpstr>Couverture de code MSTest</vt:lpstr>
      <vt:lpstr>Profilage d'un test</vt:lpstr>
      <vt:lpstr>Analyse du code</vt:lpstr>
      <vt:lpstr>Les métriques</vt:lpstr>
      <vt:lpstr>Automatisation</vt:lpstr>
      <vt:lpstr>CustomEngine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243</cp:revision>
  <dcterms:created xsi:type="dcterms:W3CDTF">2000-04-10T19:33:12Z</dcterms:created>
  <dcterms:modified xsi:type="dcterms:W3CDTF">2015-02-27T13:47:04Z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