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296785EE-A613-450A-80EB-2D93E2E2CC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4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27CEE7E7-BC92-4BBE-8C05-46D473984F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442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3EB59B-46AE-4AD9-99F4-7F0E89BB8406}" type="slidenum">
              <a:rPr lang="en-GB" altLang="fr-FR" smtClean="0"/>
              <a:pPr eaLnBrk="1" hangingPunct="1">
                <a:spcBef>
                  <a:spcPct val="0"/>
                </a:spcBef>
              </a:pPr>
              <a:t>2</a:t>
            </a:fld>
            <a:endParaRPr lang="en-GB" altLang="fr-FR" smtClean="0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1108075" y="733663"/>
            <a:ext cx="4432300" cy="3668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18436" name="Rectangle 2"/>
          <p:cNvSpPr>
            <a:spLocks noChangeArrowheads="1"/>
          </p:cNvSpPr>
          <p:nvPr>
            <p:ph type="body"/>
          </p:nvPr>
        </p:nvSpPr>
        <p:spPr>
          <a:xfrm>
            <a:off x="886461" y="4646533"/>
            <a:ext cx="4873991" cy="440197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0032F1-92E4-4959-9345-F8A6A7B9767B}" type="slidenum">
              <a:rPr lang="en-GB" altLang="fr-FR" smtClean="0"/>
              <a:pPr eaLnBrk="1" hangingPunct="1">
                <a:spcBef>
                  <a:spcPct val="0"/>
                </a:spcBef>
              </a:pPr>
              <a:t>11</a:t>
            </a:fld>
            <a:endParaRPr lang="en-GB" altLang="fr-FR" smtClean="0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108075" y="733663"/>
            <a:ext cx="4432300" cy="3668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27652" name="Rectangle 2"/>
          <p:cNvSpPr>
            <a:spLocks noChangeArrowheads="1"/>
          </p:cNvSpPr>
          <p:nvPr>
            <p:ph type="body"/>
          </p:nvPr>
        </p:nvSpPr>
        <p:spPr>
          <a:xfrm>
            <a:off x="886461" y="4646533"/>
            <a:ext cx="4873991" cy="440197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7BC871-0392-4023-9216-8104C4D16218}" type="slidenum">
              <a:rPr lang="en-GB" altLang="fr-FR" smtClean="0"/>
              <a:pPr eaLnBrk="1" hangingPunct="1">
                <a:spcBef>
                  <a:spcPct val="0"/>
                </a:spcBef>
              </a:pPr>
              <a:t>12</a:t>
            </a:fld>
            <a:endParaRPr lang="en-GB" altLang="fr-FR" smtClean="0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108075" y="733663"/>
            <a:ext cx="4432300" cy="3668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28676" name="Rectangle 2"/>
          <p:cNvSpPr>
            <a:spLocks noChangeArrowheads="1"/>
          </p:cNvSpPr>
          <p:nvPr>
            <p:ph type="body"/>
          </p:nvPr>
        </p:nvSpPr>
        <p:spPr>
          <a:xfrm>
            <a:off x="886461" y="4646533"/>
            <a:ext cx="4873991" cy="440197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EEB62A-3960-4643-9E8D-0746F35153B0}" type="slidenum">
              <a:rPr lang="en-GB" altLang="fr-FR" smtClean="0"/>
              <a:pPr eaLnBrk="1" hangingPunct="1">
                <a:spcBef>
                  <a:spcPct val="0"/>
                </a:spcBef>
              </a:pPr>
              <a:t>3</a:t>
            </a:fld>
            <a:endParaRPr lang="en-GB" altLang="fr-FR" smtClean="0"/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1108075" y="733663"/>
            <a:ext cx="4432300" cy="3668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19460" name="Rectangle 2"/>
          <p:cNvSpPr>
            <a:spLocks noChangeArrowheads="1"/>
          </p:cNvSpPr>
          <p:nvPr>
            <p:ph type="body"/>
          </p:nvPr>
        </p:nvSpPr>
        <p:spPr>
          <a:xfrm>
            <a:off x="886461" y="4646533"/>
            <a:ext cx="4873991" cy="440197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D914F8-9671-4E14-AB10-820E65238B00}" type="slidenum">
              <a:rPr lang="en-GB" altLang="fr-FR" smtClean="0"/>
              <a:pPr eaLnBrk="1" hangingPunct="1">
                <a:spcBef>
                  <a:spcPct val="0"/>
                </a:spcBef>
              </a:pPr>
              <a:t>4</a:t>
            </a:fld>
            <a:endParaRPr lang="en-GB" altLang="fr-FR" smtClean="0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1108075" y="733663"/>
            <a:ext cx="4432300" cy="3668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20484" name="Rectangle 2"/>
          <p:cNvSpPr>
            <a:spLocks noChangeArrowheads="1"/>
          </p:cNvSpPr>
          <p:nvPr>
            <p:ph type="body"/>
          </p:nvPr>
        </p:nvSpPr>
        <p:spPr>
          <a:xfrm>
            <a:off x="886461" y="4646533"/>
            <a:ext cx="4873991" cy="440197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E54BCE-F046-4BAB-B72A-A9B1F753B7FD}" type="slidenum">
              <a:rPr lang="en-GB" altLang="fr-FR" smtClean="0"/>
              <a:pPr eaLnBrk="1" hangingPunct="1">
                <a:spcBef>
                  <a:spcPct val="0"/>
                </a:spcBef>
              </a:pPr>
              <a:t>5</a:t>
            </a:fld>
            <a:endParaRPr lang="en-GB" altLang="fr-FR" smtClean="0"/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108075" y="733663"/>
            <a:ext cx="4432300" cy="366831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21508" name="Text Box 2"/>
          <p:cNvSpPr>
            <a:spLocks noChangeArrowheads="1"/>
          </p:cNvSpPr>
          <p:nvPr>
            <p:ph type="body"/>
          </p:nvPr>
        </p:nvSpPr>
        <p:spPr>
          <a:xfrm>
            <a:off x="886460" y="4646533"/>
            <a:ext cx="4875530" cy="440197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1600" smtClean="0">
                <a:solidFill>
                  <a:srgbClr val="333333"/>
                </a:solidFill>
                <a:latin typeface="Arial" charset="0"/>
                <a:ea typeface="MS Gothic" charset="-128"/>
              </a:rPr>
              <a:t>OUTISDE IN  </a:t>
            </a:r>
            <a:r>
              <a:rPr lang="en-GB" altLang="fr-FR" sz="1600" b="1" smtClean="0">
                <a:solidFill>
                  <a:srgbClr val="333333"/>
                </a:solidFill>
                <a:latin typeface="Arial" charset="0"/>
                <a:ea typeface="MS Gothic" charset="-128"/>
              </a:rPr>
              <a:t>cumule également les travers des deux approches</a:t>
            </a:r>
            <a:r>
              <a:rPr lang="en-GB" altLang="fr-FR" sz="1600" smtClean="0">
                <a:solidFill>
                  <a:srgbClr val="333333"/>
                </a:solidFill>
                <a:latin typeface="Arial" charset="0"/>
                <a:ea typeface="MS Gothic" charset="-128"/>
              </a:rPr>
              <a:t>, notamment en induisant un très fort risque d’effet tunnel.</a:t>
            </a:r>
            <a:br>
              <a:rPr lang="en-GB" altLang="fr-FR" sz="1600" smtClean="0">
                <a:solidFill>
                  <a:srgbClr val="333333"/>
                </a:solidFill>
                <a:latin typeface="Arial" charset="0"/>
                <a:ea typeface="MS Gothic" charset="-128"/>
              </a:rPr>
            </a:br>
            <a:r>
              <a:rPr lang="en-GB" altLang="fr-FR" sz="1600" smtClean="0">
                <a:solidFill>
                  <a:srgbClr val="333333"/>
                </a:solidFill>
                <a:latin typeface="Arial" charset="0"/>
                <a:ea typeface="MS Gothic" charset="-128"/>
              </a:rPr>
              <a:t>En effet, le point critique de cette démarche est l’étape d’accostage.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fr-FR" sz="1600" smtClean="0">
              <a:solidFill>
                <a:srgbClr val="333333"/>
              </a:solidFill>
              <a:latin typeface="Arial" charset="0"/>
              <a:ea typeface="MS Gothic" charset="-128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1600" smtClean="0">
                <a:solidFill>
                  <a:srgbClr val="333333"/>
                </a:solidFill>
                <a:latin typeface="Arial" charset="0"/>
                <a:ea typeface="MS Gothic" charset="-128"/>
              </a:rPr>
              <a:t>MIDDLE OUT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1600" smtClean="0">
                <a:solidFill>
                  <a:srgbClr val="333333"/>
                </a:solidFill>
                <a:latin typeface="Arial" charset="0"/>
                <a:ea typeface="MS Gothic" charset="-128"/>
              </a:rPr>
              <a:t>Par opposition à l’approche Outside In, cette méthode propose de commencer « In the middle », c’est-à-dire là où le métier et les IT parlent le même langage (ou en tout cas presque). Elle s’attaque donc d’emblée à ce qui reste un des principaux freins à l’adoption des BDD au sein des équipes françaises : La </a:t>
            </a:r>
            <a:r>
              <a:rPr lang="en-GB" altLang="fr-FR" sz="1600" b="1" smtClean="0">
                <a:solidFill>
                  <a:srgbClr val="333333"/>
                </a:solidFill>
                <a:latin typeface="Arial" charset="0"/>
                <a:ea typeface="MS Gothic" charset="-128"/>
              </a:rPr>
              <a:t>compréhension du métier  par la Task Force</a:t>
            </a:r>
            <a:r>
              <a:rPr lang="en-GB" altLang="fr-FR" sz="1600" smtClean="0">
                <a:solidFill>
                  <a:srgbClr val="333333"/>
                </a:solidFill>
                <a:latin typeface="Arial" charset="0"/>
                <a:ea typeface="MS Gothic" charset="-128"/>
              </a:rPr>
              <a:t> et inversement, la </a:t>
            </a:r>
            <a:r>
              <a:rPr lang="en-GB" altLang="fr-FR" sz="1600" b="1" smtClean="0">
                <a:solidFill>
                  <a:srgbClr val="333333"/>
                </a:solidFill>
                <a:latin typeface="Arial" charset="0"/>
                <a:ea typeface="MS Gothic" charset="-128"/>
              </a:rPr>
              <a:t>compréhension des contraintes tech par le PO et stakeholder</a:t>
            </a:r>
            <a:r>
              <a:rPr lang="en-GB" altLang="fr-FR" sz="1600" smtClean="0">
                <a:solidFill>
                  <a:srgbClr val="333333"/>
                </a:solidFill>
                <a:latin typeface="Arial" charset="0"/>
                <a:ea typeface="MS Gothic" charset="-128"/>
              </a:rPr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D11211-402F-469A-B1A8-FC360D70C050}" type="slidenum">
              <a:rPr lang="en-GB" altLang="fr-FR" smtClean="0"/>
              <a:pPr eaLnBrk="1" hangingPunct="1">
                <a:spcBef>
                  <a:spcPct val="0"/>
                </a:spcBef>
              </a:pPr>
              <a:t>6</a:t>
            </a:fld>
            <a:endParaRPr lang="en-GB" altLang="fr-FR" smtClean="0"/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108075" y="733663"/>
            <a:ext cx="4432300" cy="3668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22532" name="Rectangle 2"/>
          <p:cNvSpPr>
            <a:spLocks noChangeArrowheads="1"/>
          </p:cNvSpPr>
          <p:nvPr>
            <p:ph type="body"/>
          </p:nvPr>
        </p:nvSpPr>
        <p:spPr>
          <a:xfrm>
            <a:off x="886461" y="4646533"/>
            <a:ext cx="4873991" cy="440197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7BD46B-B061-4EF8-A040-01AF1818F49F}" type="slidenum">
              <a:rPr lang="en-GB" altLang="fr-FR" smtClean="0"/>
              <a:pPr eaLnBrk="1" hangingPunct="1">
                <a:spcBef>
                  <a:spcPct val="0"/>
                </a:spcBef>
              </a:pPr>
              <a:t>7</a:t>
            </a:fld>
            <a:endParaRPr lang="en-GB" altLang="fr-FR" smtClean="0"/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1108075" y="733663"/>
            <a:ext cx="4432300" cy="3668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23556" name="Rectangle 2"/>
          <p:cNvSpPr>
            <a:spLocks noChangeArrowheads="1"/>
          </p:cNvSpPr>
          <p:nvPr>
            <p:ph type="body"/>
          </p:nvPr>
        </p:nvSpPr>
        <p:spPr>
          <a:xfrm>
            <a:off x="886461" y="4646533"/>
            <a:ext cx="4873991" cy="440197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FAF5FF-572B-4B27-9896-7A1695F92381}" type="slidenum">
              <a:rPr lang="en-GB" altLang="fr-FR" smtClean="0"/>
              <a:pPr eaLnBrk="1" hangingPunct="1">
                <a:spcBef>
                  <a:spcPct val="0"/>
                </a:spcBef>
              </a:pPr>
              <a:t>8</a:t>
            </a:fld>
            <a:endParaRPr lang="en-GB" altLang="fr-FR" smtClean="0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08075" y="733663"/>
            <a:ext cx="4432300" cy="3668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24580" name="Rectangle 2"/>
          <p:cNvSpPr>
            <a:spLocks noChangeArrowheads="1"/>
          </p:cNvSpPr>
          <p:nvPr>
            <p:ph type="body"/>
          </p:nvPr>
        </p:nvSpPr>
        <p:spPr>
          <a:xfrm>
            <a:off x="886461" y="4646533"/>
            <a:ext cx="4873991" cy="440197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C1BD58-0569-4671-8EB2-30A326869A7B}" type="slidenum">
              <a:rPr lang="en-GB" altLang="fr-FR" smtClean="0"/>
              <a:pPr eaLnBrk="1" hangingPunct="1">
                <a:spcBef>
                  <a:spcPct val="0"/>
                </a:spcBef>
              </a:pPr>
              <a:t>9</a:t>
            </a:fld>
            <a:endParaRPr lang="en-GB" altLang="fr-FR" smtClean="0"/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1108075" y="733663"/>
            <a:ext cx="4432300" cy="3668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25604" name="Rectangle 2"/>
          <p:cNvSpPr>
            <a:spLocks noChangeArrowheads="1"/>
          </p:cNvSpPr>
          <p:nvPr>
            <p:ph type="body"/>
          </p:nvPr>
        </p:nvSpPr>
        <p:spPr>
          <a:xfrm>
            <a:off x="886461" y="4646533"/>
            <a:ext cx="4873991" cy="440197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C7DCAF-9322-4387-95E8-F651B57E42A4}" type="slidenum">
              <a:rPr lang="en-GB" altLang="fr-FR" smtClean="0"/>
              <a:pPr eaLnBrk="1" hangingPunct="1">
                <a:spcBef>
                  <a:spcPct val="0"/>
                </a:spcBef>
              </a:pPr>
              <a:t>10</a:t>
            </a:fld>
            <a:endParaRPr lang="en-GB" altLang="fr-FR" smtClean="0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108075" y="733663"/>
            <a:ext cx="4432300" cy="3668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26628" name="Rectangle 2"/>
          <p:cNvSpPr>
            <a:spLocks noChangeArrowheads="1"/>
          </p:cNvSpPr>
          <p:nvPr>
            <p:ph type="body"/>
          </p:nvPr>
        </p:nvSpPr>
        <p:spPr>
          <a:xfrm>
            <a:off x="886461" y="4646533"/>
            <a:ext cx="4873991" cy="440197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0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05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2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908" y="535670"/>
            <a:ext cx="7770756" cy="12898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685907" y="6246622"/>
            <a:ext cx="1903392" cy="455676"/>
          </a:xfrm>
          <a:prstGeom prst="rect">
            <a:avLst/>
          </a:prstGeom>
          <a:ln/>
        </p:spPr>
        <p:txBody>
          <a:bodyPr lIns="82287" tIns="41143" rIns="82287" bIns="41143"/>
          <a:lstStyle>
            <a:lvl1pPr>
              <a:defRPr/>
            </a:lvl1pPr>
          </a:lstStyle>
          <a:p>
            <a:pPr>
              <a:defRPr/>
            </a:pPr>
            <a:endParaRPr lang="en-GB" alt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3736" y="6246622"/>
            <a:ext cx="2895100" cy="455676"/>
          </a:xfrm>
          <a:prstGeom prst="rect">
            <a:avLst/>
          </a:prstGeom>
          <a:ln/>
        </p:spPr>
        <p:txBody>
          <a:bodyPr lIns="82287" tIns="41143" rIns="82287" bIns="41143"/>
          <a:lstStyle>
            <a:lvl1pPr>
              <a:defRPr/>
            </a:lvl1pPr>
          </a:lstStyle>
          <a:p>
            <a:pPr>
              <a:defRPr/>
            </a:pPr>
            <a:endParaRPr lang="en-GB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71" y="6246622"/>
            <a:ext cx="1904822" cy="455676"/>
          </a:xfrm>
          <a:prstGeom prst="rect">
            <a:avLst/>
          </a:prstGeom>
          <a:ln/>
        </p:spPr>
        <p:txBody>
          <a:bodyPr lIns="82287" tIns="41143" rIns="82287" bIns="41143"/>
          <a:lstStyle>
            <a:lvl1pPr>
              <a:defRPr/>
            </a:lvl1pPr>
          </a:lstStyle>
          <a:p>
            <a:pPr>
              <a:defRPr/>
            </a:pPr>
            <a:fld id="{48372FB0-BDC1-431C-9C9F-0F2255B2DA41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27241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2DCE52D0-53D5-472E-9DFD-1EB3806A0667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96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628800"/>
            <a:ext cx="856431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Test </a:t>
            </a:r>
            <a:r>
              <a:rPr lang="fr-FR" altLang="fr-FR" dirty="0" err="1" smtClean="0"/>
              <a:t>Driven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Development</a:t>
            </a:r>
            <a:endParaRPr lang="fr-FR" altLang="fr-FR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 smtClean="0"/>
          </a:p>
          <a:p>
            <a:pPr eaLnBrk="1" hangingPunct="1"/>
            <a:r>
              <a:rPr lang="fr-FR" altLang="fr-FR" dirty="0" smtClean="0"/>
              <a:t>Management</a:t>
            </a:r>
            <a:endParaRPr lang="fr-FR" altLang="fr-FR" dirty="0" smtClean="0"/>
          </a:p>
        </p:txBody>
      </p:sp>
      <p:pic>
        <p:nvPicPr>
          <p:cNvPr id="32770" name="Picture 2" descr="http://www.davidarno.org/wp-content/uploads/2007/10/logo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1259632" y="91421"/>
            <a:ext cx="7654303" cy="817075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rgbClr val="333333"/>
              </a:buClr>
              <a:tabLst>
                <a:tab pos="0" algn="l"/>
                <a:tab pos="402908" algn="l"/>
                <a:tab pos="807244" algn="l"/>
                <a:tab pos="1211580" algn="l"/>
                <a:tab pos="1615917" algn="l"/>
                <a:tab pos="2020253" algn="l"/>
                <a:tab pos="2424589" algn="l"/>
                <a:tab pos="2828925" algn="l"/>
                <a:tab pos="3233262" algn="l"/>
                <a:tab pos="3637598" algn="l"/>
                <a:tab pos="4041934" algn="l"/>
                <a:tab pos="4446270" algn="l"/>
                <a:tab pos="4850607" algn="l"/>
                <a:tab pos="5254943" algn="l"/>
                <a:tab pos="5659279" algn="l"/>
                <a:tab pos="6063615" algn="l"/>
                <a:tab pos="6467952" algn="l"/>
                <a:tab pos="6872288" algn="l"/>
                <a:tab pos="7276624" algn="l"/>
                <a:tab pos="7680960" algn="l"/>
                <a:tab pos="8085297" algn="l"/>
                <a:tab pos="8469630" algn="l"/>
              </a:tabLst>
            </a:pP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Expliquez</a:t>
            </a: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, 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explicitez</a:t>
            </a:r>
            <a:endParaRPr lang="en-GB" altLang="fr-FR" sz="3900" dirty="0">
              <a:solidFill>
                <a:srgbClr val="333333"/>
              </a:solidFill>
              <a:latin typeface="Arial" charset="0"/>
            </a:endParaRP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1" y="731367"/>
            <a:ext cx="7167730" cy="614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18369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259632" y="274263"/>
            <a:ext cx="7662877" cy="822789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rgbClr val="333333"/>
              </a:buClr>
              <a:tabLst>
                <a:tab pos="0" algn="l"/>
                <a:tab pos="402908" algn="l"/>
                <a:tab pos="807244" algn="l"/>
                <a:tab pos="1211580" algn="l"/>
                <a:tab pos="1615917" algn="l"/>
                <a:tab pos="2020253" algn="l"/>
                <a:tab pos="2424589" algn="l"/>
                <a:tab pos="2828925" algn="l"/>
                <a:tab pos="3233262" algn="l"/>
                <a:tab pos="3637598" algn="l"/>
                <a:tab pos="4041934" algn="l"/>
                <a:tab pos="4446270" algn="l"/>
                <a:tab pos="4850607" algn="l"/>
                <a:tab pos="5254943" algn="l"/>
                <a:tab pos="5659279" algn="l"/>
                <a:tab pos="6063615" algn="l"/>
                <a:tab pos="6467952" algn="l"/>
                <a:tab pos="6872288" algn="l"/>
                <a:tab pos="7276624" algn="l"/>
                <a:tab pos="7680960" algn="l"/>
                <a:tab pos="8085297" algn="l"/>
                <a:tab pos="8469630" algn="l"/>
              </a:tabLst>
            </a:pP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Problèmes</a:t>
            </a: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 des 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Scénarios</a:t>
            </a: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 "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d'en</a:t>
            </a: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 bas"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920" y="1645577"/>
            <a:ext cx="8699589" cy="4936731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3900" dirty="0" err="1" smtClean="0">
                <a:solidFill>
                  <a:srgbClr val="333333"/>
                </a:solidFill>
                <a:latin typeface="Arial" charset="0"/>
              </a:rPr>
              <a:t>Ecrits</a:t>
            </a:r>
            <a:r>
              <a:rPr lang="en-GB" altLang="fr-FR" sz="39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par les 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développeurs</a:t>
            </a:r>
            <a:endParaRPr lang="en-GB" altLang="fr-FR" sz="3900" dirty="0">
              <a:solidFill>
                <a:srgbClr val="333333"/>
              </a:solidFill>
              <a:latin typeface="Arial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 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trop techniques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vision du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développeur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seulement</a:t>
            </a:r>
            <a:endParaRPr lang="en-GB" altLang="fr-FR" sz="2400" dirty="0">
              <a:solidFill>
                <a:srgbClr val="333333"/>
              </a:solidFill>
              <a:latin typeface="Arial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pas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assez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proche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des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utilisateurs</a:t>
            </a:r>
            <a:endParaRPr lang="en-GB" altLang="fr-FR" sz="2400" dirty="0">
              <a:solidFill>
                <a:srgbClr val="333333"/>
              </a:solidFill>
              <a:latin typeface="Arial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ne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reflète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pas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forcement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le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produit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final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pas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forcement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en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adéquation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avec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ce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que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veux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le PO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 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...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mais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elles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sont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nécessaires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car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elles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sont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l'implémentation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qui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marche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! 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... et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ils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dirigent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2400" dirty="0" err="1">
                <a:solidFill>
                  <a:srgbClr val="333333"/>
                </a:solidFill>
                <a:latin typeface="Arial" charset="0"/>
              </a:rPr>
              <a:t>l'écriture</a:t>
            </a:r>
            <a:r>
              <a:rPr lang="en-GB" altLang="fr-FR" sz="2400" dirty="0">
                <a:solidFill>
                  <a:srgbClr val="333333"/>
                </a:solidFill>
                <a:latin typeface="Arial" charset="0"/>
              </a:rPr>
              <a:t> du code</a:t>
            </a:r>
          </a:p>
        </p:txBody>
      </p:sp>
    </p:spTree>
    <p:extLst>
      <p:ext uri="{BB962C8B-B14F-4D97-AF65-F5344CB8AC3E}">
        <p14:creationId xmlns:p14="http://schemas.microsoft.com/office/powerpoint/2010/main" val="282864726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259631" y="272835"/>
            <a:ext cx="7654303" cy="821360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rgbClr val="333333"/>
              </a:buClr>
              <a:tabLst>
                <a:tab pos="0" algn="l"/>
                <a:tab pos="402908" algn="l"/>
                <a:tab pos="807244" algn="l"/>
                <a:tab pos="1211580" algn="l"/>
                <a:tab pos="1615917" algn="l"/>
                <a:tab pos="2020253" algn="l"/>
                <a:tab pos="2424589" algn="l"/>
                <a:tab pos="2828925" algn="l"/>
                <a:tab pos="3233262" algn="l"/>
                <a:tab pos="3637598" algn="l"/>
                <a:tab pos="4041934" algn="l"/>
                <a:tab pos="4446270" algn="l"/>
                <a:tab pos="4850607" algn="l"/>
                <a:tab pos="5254943" algn="l"/>
                <a:tab pos="5659279" algn="l"/>
                <a:tab pos="6063615" algn="l"/>
                <a:tab pos="6467952" algn="l"/>
                <a:tab pos="6872288" algn="l"/>
                <a:tab pos="7276624" algn="l"/>
                <a:tab pos="7680960" algn="l"/>
                <a:tab pos="8085297" algn="l"/>
                <a:tab pos="8469630" algn="l"/>
              </a:tabLst>
            </a:pP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Problèmes</a:t>
            </a: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 des 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Scénarios</a:t>
            </a: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 "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d'en</a:t>
            </a: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 haut"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920" y="1645577"/>
            <a:ext cx="8699589" cy="4936731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 </a:t>
            </a:r>
            <a:r>
              <a:rPr lang="en-GB" altLang="fr-FR" sz="3900">
                <a:solidFill>
                  <a:srgbClr val="333333"/>
                </a:solidFill>
                <a:latin typeface="Arial" charset="0"/>
              </a:rPr>
              <a:t>écrits par le product owner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 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trop abstraits, pas assez détaillés parfois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vision qui ne tient pas compte des possibilités/restrictions de la technique 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pas assez proche du rendu du produit final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pas forcement ce que peux faire le dev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 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95727" algn="l"/>
                <a:tab pos="500063" algn="l"/>
                <a:tab pos="904399" algn="l"/>
                <a:tab pos="1308735" algn="l"/>
                <a:tab pos="1713072" algn="l"/>
                <a:tab pos="2117408" algn="l"/>
                <a:tab pos="2521744" algn="l"/>
                <a:tab pos="2926080" algn="l"/>
                <a:tab pos="3330417" algn="l"/>
                <a:tab pos="3734753" algn="l"/>
                <a:tab pos="4139089" algn="l"/>
                <a:tab pos="4543425" algn="l"/>
                <a:tab pos="4947762" algn="l"/>
                <a:tab pos="5352098" algn="l"/>
                <a:tab pos="5756434" algn="l"/>
                <a:tab pos="6160770" algn="l"/>
                <a:tab pos="6565107" algn="l"/>
                <a:tab pos="6969443" algn="l"/>
                <a:tab pos="7373779" algn="l"/>
                <a:tab pos="7778115" algn="l"/>
                <a:tab pos="7818120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... mais ils sont une expression (ajustable) de ce que veux le client!</a:t>
            </a:r>
          </a:p>
        </p:txBody>
      </p:sp>
    </p:spTree>
    <p:extLst>
      <p:ext uri="{BB962C8B-B14F-4D97-AF65-F5344CB8AC3E}">
        <p14:creationId xmlns:p14="http://schemas.microsoft.com/office/powerpoint/2010/main" val="196927971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faire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124744"/>
            <a:ext cx="5539553" cy="4114800"/>
          </a:xfrm>
        </p:spPr>
        <p:txBody>
          <a:bodyPr/>
          <a:lstStyle/>
          <a:p>
            <a:r>
              <a:rPr lang="fr-FR" dirty="0" smtClean="0"/>
              <a:t>Avoir un développeur de génie qui connait aussi bien le fonctionnel que la technique</a:t>
            </a:r>
          </a:p>
          <a:p>
            <a:r>
              <a:rPr lang="fr-FR" dirty="0" smtClean="0"/>
              <a:t>Avoir un bon architecte</a:t>
            </a:r>
          </a:p>
          <a:p>
            <a:r>
              <a:rPr lang="fr-FR" dirty="0" smtClean="0"/>
              <a:t>On dit au chef : On fait du TDD c'est magique</a:t>
            </a:r>
            <a:endParaRPr lang="fr-FR" dirty="0"/>
          </a:p>
        </p:txBody>
      </p:sp>
      <p:pic>
        <p:nvPicPr>
          <p:cNvPr id="1028" name="Picture 4" descr="http://www.linternaute.com/science/histoires-de-science/quadrature-cercle/quadra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4743"/>
            <a:ext cx="3484113" cy="348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5652120" y="3717032"/>
            <a:ext cx="346202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000" kern="0" dirty="0" smtClean="0"/>
              <a:t>La quadrature du cercle est un problème de mathématiques qui consiste à construire un carré de même aire qu'un disque ce qui nécessite de connaitre la racine carrée de π, ce qui est impossible en raison de la transcendance de π</a:t>
            </a:r>
            <a:endParaRPr lang="fr-FR" sz="2000" kern="0" dirty="0"/>
          </a:p>
        </p:txBody>
      </p:sp>
    </p:spTree>
    <p:extLst>
      <p:ext uri="{BB962C8B-B14F-4D97-AF65-F5344CB8AC3E}">
        <p14:creationId xmlns:p14="http://schemas.microsoft.com/office/powerpoint/2010/main" val="182221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771646" y="2742629"/>
            <a:ext cx="7602137" cy="1097051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  <a:buClr>
                <a:srgbClr val="333333"/>
              </a:buClr>
              <a:tabLst>
                <a:tab pos="0" algn="l"/>
                <a:tab pos="402908" algn="l"/>
                <a:tab pos="807244" algn="l"/>
                <a:tab pos="1211580" algn="l"/>
                <a:tab pos="1615917" algn="l"/>
                <a:tab pos="2020253" algn="l"/>
                <a:tab pos="2424589" algn="l"/>
                <a:tab pos="2828925" algn="l"/>
                <a:tab pos="3233262" algn="l"/>
                <a:tab pos="3637598" algn="l"/>
                <a:tab pos="4041934" algn="l"/>
                <a:tab pos="4446270" algn="l"/>
                <a:tab pos="4850607" algn="l"/>
                <a:tab pos="5254943" algn="l"/>
                <a:tab pos="5659279" algn="l"/>
                <a:tab pos="6063615" algn="l"/>
                <a:tab pos="6467952" algn="l"/>
                <a:tab pos="6872288" algn="l"/>
                <a:tab pos="7276624" algn="l"/>
                <a:tab pos="7680960" algn="l"/>
                <a:tab pos="8085297" algn="l"/>
              </a:tabLst>
            </a:pPr>
            <a:r>
              <a:rPr lang="en-GB" altLang="fr-FR" sz="4300">
                <a:solidFill>
                  <a:srgbClr val="333333"/>
                </a:solidFill>
                <a:latin typeface="Arial" charset="0"/>
              </a:rPr>
              <a:t>si les tests dirigent le projet...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94734" y="4113942"/>
            <a:ext cx="5955960" cy="822789"/>
          </a:xfrm>
        </p:spPr>
        <p:txBody>
          <a:bodyPr lIns="0" tIns="0" rIns="0" bIns="0"/>
          <a:lstStyle/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>
                <a:srgbClr val="999999"/>
              </a:buClr>
              <a:buNone/>
              <a:tabLst>
                <a:tab pos="0" algn="l"/>
                <a:tab pos="402908" algn="l"/>
                <a:tab pos="807244" algn="l"/>
                <a:tab pos="1211580" algn="l"/>
                <a:tab pos="1615917" algn="l"/>
                <a:tab pos="2020253" algn="l"/>
                <a:tab pos="2424589" algn="l"/>
                <a:tab pos="2828925" algn="l"/>
                <a:tab pos="3233262" algn="l"/>
                <a:tab pos="3637598" algn="l"/>
                <a:tab pos="4041934" algn="l"/>
                <a:tab pos="4446270" algn="l"/>
                <a:tab pos="4850607" algn="l"/>
                <a:tab pos="5254943" algn="l"/>
                <a:tab pos="5659279" algn="l"/>
                <a:tab pos="6063615" algn="l"/>
                <a:tab pos="6467952" algn="l"/>
                <a:tab pos="6872288" algn="l"/>
                <a:tab pos="7276624" algn="l"/>
                <a:tab pos="7680960" algn="l"/>
                <a:tab pos="8085297" algn="l"/>
              </a:tabLst>
            </a:pPr>
            <a:r>
              <a:rPr lang="en-GB" altLang="fr-FR" smtClean="0">
                <a:solidFill>
                  <a:srgbClr val="999999"/>
                </a:solidFill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7994730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222921" y="91421"/>
            <a:ext cx="8692444" cy="819932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rgbClr val="333333"/>
              </a:buClr>
              <a:tabLst>
                <a:tab pos="0" algn="l"/>
                <a:tab pos="402908" algn="l"/>
                <a:tab pos="807244" algn="l"/>
                <a:tab pos="1211580" algn="l"/>
                <a:tab pos="1615917" algn="l"/>
                <a:tab pos="2020253" algn="l"/>
                <a:tab pos="2424589" algn="l"/>
                <a:tab pos="2828925" algn="l"/>
                <a:tab pos="3233262" algn="l"/>
                <a:tab pos="3637598" algn="l"/>
                <a:tab pos="4041934" algn="l"/>
                <a:tab pos="4446270" algn="l"/>
                <a:tab pos="4850607" algn="l"/>
                <a:tab pos="5254943" algn="l"/>
                <a:tab pos="5659279" algn="l"/>
                <a:tab pos="6063615" algn="l"/>
                <a:tab pos="6467952" algn="l"/>
                <a:tab pos="6872288" algn="l"/>
                <a:tab pos="7276624" algn="l"/>
                <a:tab pos="7680960" algn="l"/>
                <a:tab pos="8085297" algn="l"/>
                <a:tab pos="8469630" algn="l"/>
              </a:tabLst>
            </a:pPr>
            <a:r>
              <a:rPr lang="en-GB" altLang="fr-FR" sz="3900">
                <a:solidFill>
                  <a:srgbClr val="333333"/>
                </a:solidFill>
                <a:latin typeface="Arial" charset="0"/>
              </a:rPr>
              <a:t>...qui dirige les tests?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446" y="731367"/>
            <a:ext cx="3429536" cy="566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800" y="1005630"/>
            <a:ext cx="2422110" cy="617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4" y="1371314"/>
            <a:ext cx="3658171" cy="546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48044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240068" y="255693"/>
            <a:ext cx="8656720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8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 marL="742950" indent="-285750" eaLnBrk="0" hangingPunct="0">
              <a:spcBef>
                <a:spcPts val="7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eaLnBrk="0" hangingPunct="0">
              <a:spcBef>
                <a:spcPts val="6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eaLnBrk="0" hangingPunct="0">
              <a:spcBef>
                <a:spcPts val="5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eaLnBrk="0" hangingPunct="0">
              <a:spcBef>
                <a:spcPts val="5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r>
              <a:rPr lang="en-GB" altLang="fr-FR" sz="4800" b="1">
                <a:solidFill>
                  <a:srgbClr val="333333"/>
                </a:solidFill>
                <a:latin typeface="Arial" charset="0"/>
              </a:rPr>
              <a:t>TOP DOWN or BOTTOM UP?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57" y="1097052"/>
            <a:ext cx="7324917" cy="414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63" y="2376945"/>
            <a:ext cx="2046290" cy="75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092" y="3382576"/>
            <a:ext cx="2314937" cy="184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88238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71646" y="914209"/>
            <a:ext cx="7663584" cy="351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8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 marL="742950" indent="-285750" eaLnBrk="0" hangingPunct="0">
              <a:spcBef>
                <a:spcPts val="7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eaLnBrk="0" hangingPunct="0">
              <a:spcBef>
                <a:spcPts val="6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eaLnBrk="0" hangingPunct="0">
              <a:spcBef>
                <a:spcPts val="5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eaLnBrk="0" hangingPunct="0">
              <a:spcBef>
                <a:spcPts val="5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r>
              <a:rPr lang="en-GB" altLang="fr-FR" sz="2400" b="1">
                <a:solidFill>
                  <a:srgbClr val="333333"/>
                </a:solidFill>
                <a:latin typeface="Arial" charset="0"/>
              </a:rPr>
              <a:t>TDD top-down   &lt; =&gt; </a:t>
            </a:r>
            <a:r>
              <a:rPr lang="en-GB" altLang="fr-FR" sz="2400" i="1">
                <a:solidFill>
                  <a:srgbClr val="333333"/>
                </a:solidFill>
                <a:latin typeface="Arial" charset="0"/>
              </a:rPr>
              <a:t>donne moi plus d'abstraction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  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 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r>
              <a:rPr lang="en-GB" altLang="fr-FR" sz="2400" b="1">
                <a:solidFill>
                  <a:srgbClr val="333333"/>
                </a:solidFill>
                <a:latin typeface="Arial" charset="0"/>
              </a:rPr>
              <a:t>TDD bottom-up</a:t>
            </a: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&lt; = &gt;</a:t>
            </a:r>
            <a:r>
              <a:rPr lang="en-GB" altLang="fr-FR" sz="2400" i="1">
                <a:solidFill>
                  <a:srgbClr val="333333"/>
                </a:solidFill>
                <a:latin typeface="Arial" charset="0"/>
              </a:rPr>
              <a:t>donne moi plus de contrôle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endParaRPr lang="en-GB" altLang="fr-FR" sz="2400" i="1">
              <a:solidFill>
                <a:srgbClr val="333333"/>
              </a:solidFill>
              <a:latin typeface="Arial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endParaRPr lang="en-GB" altLang="fr-FR" sz="2400" i="1">
              <a:solidFill>
                <a:srgbClr val="333333"/>
              </a:solidFill>
              <a:latin typeface="Arial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r>
              <a:rPr lang="en-GB" altLang="fr-FR" sz="2400" b="1">
                <a:solidFill>
                  <a:srgbClr val="333333"/>
                </a:solidFill>
                <a:latin typeface="Arial" charset="0"/>
              </a:rPr>
              <a:t>Outside-In </a:t>
            </a: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&lt; = &gt;</a:t>
            </a:r>
            <a:r>
              <a:rPr lang="en-GB" altLang="fr-FR" sz="2400" i="1">
                <a:solidFill>
                  <a:srgbClr val="333333"/>
                </a:solidFill>
                <a:latin typeface="Arial" charset="0"/>
              </a:rPr>
              <a:t> rendez vous au point de convergence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endParaRPr lang="en-GB" altLang="fr-FR" sz="2400" i="1">
              <a:solidFill>
                <a:srgbClr val="333333"/>
              </a:solidFill>
              <a:latin typeface="Arial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endParaRPr lang="en-GB" altLang="fr-FR" sz="2400" i="1">
              <a:solidFill>
                <a:srgbClr val="333333"/>
              </a:solidFill>
              <a:latin typeface="Arial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r>
              <a:rPr lang="en-GB" altLang="fr-FR" sz="2400" b="1">
                <a:solidFill>
                  <a:srgbClr val="333333"/>
                </a:solidFill>
                <a:latin typeface="Arial" charset="0"/>
              </a:rPr>
              <a:t>Middle-Out </a:t>
            </a: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&lt; = &gt;</a:t>
            </a:r>
            <a:r>
              <a:rPr lang="en-GB" altLang="fr-FR" sz="2400" i="1">
                <a:solidFill>
                  <a:srgbClr val="333333"/>
                </a:solidFill>
                <a:latin typeface="Arial" charset="0"/>
              </a:rPr>
              <a:t> partons du point de convergence</a:t>
            </a:r>
          </a:p>
        </p:txBody>
      </p:sp>
    </p:spTree>
    <p:extLst>
      <p:ext uri="{BB962C8B-B14F-4D97-AF65-F5344CB8AC3E}">
        <p14:creationId xmlns:p14="http://schemas.microsoft.com/office/powerpoint/2010/main" val="323370468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1" y="712798"/>
            <a:ext cx="8230886" cy="543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960552" y="6308046"/>
            <a:ext cx="4239764" cy="35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8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 marL="742950" indent="-285750" eaLnBrk="0" hangingPunct="0">
              <a:spcBef>
                <a:spcPts val="7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eaLnBrk="0" hangingPunct="0">
              <a:spcBef>
                <a:spcPts val="6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eaLnBrk="0" hangingPunct="0">
              <a:spcBef>
                <a:spcPts val="5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eaLnBrk="0" hangingPunct="0">
              <a:spcBef>
                <a:spcPts val="5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http://www.2ia.net/user-story/</a:t>
            </a:r>
          </a:p>
        </p:txBody>
      </p:sp>
    </p:spTree>
    <p:extLst>
      <p:ext uri="{BB962C8B-B14F-4D97-AF65-F5344CB8AC3E}">
        <p14:creationId xmlns:p14="http://schemas.microsoft.com/office/powerpoint/2010/main" val="407885308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1331640" y="272835"/>
            <a:ext cx="7582295" cy="1138476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rgbClr val="333333"/>
              </a:buClr>
              <a:tabLst>
                <a:tab pos="0" algn="l"/>
                <a:tab pos="402908" algn="l"/>
                <a:tab pos="807244" algn="l"/>
                <a:tab pos="1211580" algn="l"/>
                <a:tab pos="1615917" algn="l"/>
                <a:tab pos="2020253" algn="l"/>
                <a:tab pos="2424589" algn="l"/>
                <a:tab pos="2828925" algn="l"/>
                <a:tab pos="3233262" algn="l"/>
                <a:tab pos="3637598" algn="l"/>
                <a:tab pos="4041934" algn="l"/>
                <a:tab pos="4446270" algn="l"/>
                <a:tab pos="4850607" algn="l"/>
                <a:tab pos="5254943" algn="l"/>
                <a:tab pos="5659279" algn="l"/>
                <a:tab pos="6063615" algn="l"/>
                <a:tab pos="6467952" algn="l"/>
                <a:tab pos="6872288" algn="l"/>
                <a:tab pos="7276624" algn="l"/>
                <a:tab pos="7680960" algn="l"/>
                <a:tab pos="8085297" algn="l"/>
                <a:tab pos="8469630" algn="l"/>
              </a:tabLst>
            </a:pP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L</a:t>
            </a:r>
            <a:r>
              <a:rPr lang="en-GB" altLang="fr-FR" sz="3900" dirty="0" err="1" smtClean="0">
                <a:solidFill>
                  <a:srgbClr val="333333"/>
                </a:solidFill>
                <a:latin typeface="Arial" charset="0"/>
              </a:rPr>
              <a:t>argement</a:t>
            </a:r>
            <a:r>
              <a:rPr lang="en-GB" altLang="fr-FR" sz="39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insuffisant</a:t>
            </a: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 pour le 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développeur</a:t>
            </a:r>
            <a:endParaRPr lang="en-GB" altLang="fr-FR" sz="3900" dirty="0">
              <a:solidFill>
                <a:srgbClr val="333333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1488" y="2194103"/>
            <a:ext cx="8702447" cy="4016808"/>
          </a:xfrm>
        </p:spPr>
        <p:txBody>
          <a:bodyPr lIns="0" tIns="0" rIns="0" bIns="0"/>
          <a:lstStyle/>
          <a:p>
            <a:pPr marL="411480" lvl="1" indent="-30861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>
                <a:solidFill>
                  <a:srgbClr val="333333"/>
                </a:solidFill>
                <a:latin typeface="Arial" charset="0"/>
              </a:rPr>
              <a:t>trop flou!</a:t>
            </a:r>
          </a:p>
          <a:p>
            <a:pPr marL="768668" lvl="2" indent="-255747" eaLnBrk="1" hangingPunct="1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quasi-impossible d'écrire du code en approche TDD</a:t>
            </a:r>
          </a:p>
          <a:p>
            <a:pPr marL="768668" lvl="2" indent="-255747" eaLnBrk="1" hangingPunct="1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par quel bout commencer?</a:t>
            </a:r>
          </a:p>
          <a:p>
            <a:pPr marL="768668" lvl="2" indent="-255747" eaLnBrk="1" hangingPunct="1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vertige de la page blanche pour le développeur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endParaRPr lang="en-GB" altLang="fr-FR" sz="2400">
              <a:solidFill>
                <a:srgbClr val="333333"/>
              </a:solidFill>
              <a:latin typeface="Arial" charset="0"/>
            </a:endParaRPr>
          </a:p>
          <a:p>
            <a:pPr marL="411480" lvl="1" indent="-30861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>
                <a:solidFill>
                  <a:srgbClr val="333333"/>
                </a:solidFill>
                <a:latin typeface="Arial" charset="0"/>
              </a:rPr>
              <a:t>Test First</a:t>
            </a:r>
          </a:p>
          <a:p>
            <a:pPr marL="768668" lvl="2" indent="-255747" eaLnBrk="1" hangingPunct="1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il faut des tests techniques unitaires très simples qui aboutissent au code</a:t>
            </a:r>
          </a:p>
          <a:p>
            <a:pPr marL="768668" lvl="2" indent="-255747" eaLnBrk="1" hangingPunct="1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il faut une conception simple</a:t>
            </a:r>
          </a:p>
        </p:txBody>
      </p:sp>
    </p:spTree>
    <p:extLst>
      <p:ext uri="{BB962C8B-B14F-4D97-AF65-F5344CB8AC3E}">
        <p14:creationId xmlns:p14="http://schemas.microsoft.com/office/powerpoint/2010/main" val="343232318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259632" y="274263"/>
            <a:ext cx="7662877" cy="822789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rgbClr val="333333"/>
              </a:buClr>
              <a:tabLst>
                <a:tab pos="0" algn="l"/>
                <a:tab pos="402908" algn="l"/>
                <a:tab pos="807244" algn="l"/>
                <a:tab pos="1211580" algn="l"/>
                <a:tab pos="1615917" algn="l"/>
                <a:tab pos="2020253" algn="l"/>
                <a:tab pos="2424589" algn="l"/>
                <a:tab pos="2828925" algn="l"/>
                <a:tab pos="3233262" algn="l"/>
                <a:tab pos="3637598" algn="l"/>
                <a:tab pos="4041934" algn="l"/>
                <a:tab pos="4446270" algn="l"/>
                <a:tab pos="4850607" algn="l"/>
                <a:tab pos="5254943" algn="l"/>
                <a:tab pos="5659279" algn="l"/>
                <a:tab pos="6063615" algn="l"/>
                <a:tab pos="6467952" algn="l"/>
                <a:tab pos="6872288" algn="l"/>
                <a:tab pos="7276624" algn="l"/>
                <a:tab pos="7680960" algn="l"/>
                <a:tab pos="8085297" algn="l"/>
                <a:tab pos="8469630" algn="l"/>
              </a:tabLst>
            </a:pPr>
            <a:r>
              <a:rPr lang="en-GB" altLang="fr-FR" sz="3300" dirty="0">
                <a:solidFill>
                  <a:srgbClr val="333333"/>
                </a:solidFill>
                <a:latin typeface="Arial" charset="0"/>
              </a:rPr>
              <a:t>TDD </a:t>
            </a:r>
            <a:r>
              <a:rPr lang="en-GB" altLang="fr-FR" sz="3300" dirty="0" err="1">
                <a:solidFill>
                  <a:srgbClr val="333333"/>
                </a:solidFill>
                <a:latin typeface="Arial" charset="0"/>
              </a:rPr>
              <a:t>est</a:t>
            </a:r>
            <a:r>
              <a:rPr lang="en-GB" altLang="fr-FR" sz="33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3300" dirty="0" err="1">
                <a:solidFill>
                  <a:srgbClr val="333333"/>
                </a:solidFill>
                <a:latin typeface="Arial" charset="0"/>
              </a:rPr>
              <a:t>pourtant</a:t>
            </a:r>
            <a:r>
              <a:rPr lang="en-GB" altLang="fr-FR" sz="3300" dirty="0">
                <a:solidFill>
                  <a:srgbClr val="333333"/>
                </a:solidFill>
                <a:latin typeface="Arial" charset="0"/>
              </a:rPr>
              <a:t> la technique la plus </a:t>
            </a:r>
            <a:r>
              <a:rPr lang="en-GB" altLang="fr-FR" sz="3300" dirty="0" err="1">
                <a:solidFill>
                  <a:srgbClr val="333333"/>
                </a:solidFill>
                <a:latin typeface="Arial" charset="0"/>
              </a:rPr>
              <a:t>efficace</a:t>
            </a:r>
            <a:endParaRPr lang="en-GB" altLang="fr-FR" sz="3300" dirty="0">
              <a:solidFill>
                <a:srgbClr val="333333"/>
              </a:solidFill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776" y="1644150"/>
            <a:ext cx="8691015" cy="4933874"/>
          </a:xfrm>
        </p:spPr>
        <p:txBody>
          <a:bodyPr lIns="0" tIns="0" rIns="0" bIns="0"/>
          <a:lstStyle/>
          <a:p>
            <a:pPr marL="411480" lvl="1" indent="-308610" eaLnBrk="1" hangingPunct="1">
              <a:lnSpc>
                <a:spcPct val="95000"/>
              </a:lnSpc>
              <a:spcBef>
                <a:spcPct val="0"/>
              </a:spcBef>
              <a:buClr>
                <a:srgbClr val="0000FF"/>
              </a:buClr>
              <a:buFont typeface="Arial" charset="0"/>
              <a:buChar char="•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 sz="2900" b="1">
                <a:solidFill>
                  <a:srgbClr val="0000FF"/>
                </a:solidFill>
                <a:latin typeface="Arial" charset="0"/>
              </a:rPr>
              <a:t>TEST FIRST + REFACTORING =</a:t>
            </a:r>
          </a:p>
          <a:p>
            <a:pPr marL="768668" lvl="2" indent="-255747" eaLnBrk="1" hangingPunct="1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 </a:t>
            </a:r>
          </a:p>
          <a:p>
            <a:pPr marL="1128713" lvl="3" eaLnBrk="1" hangingPunct="1">
              <a:lnSpc>
                <a:spcPct val="95000"/>
              </a:lnSpc>
              <a:spcBef>
                <a:spcPct val="0"/>
              </a:spcBef>
              <a:buFont typeface="Wingdings" pitchFamily="80" charset="2"/>
              <a:buChar char="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conception simplifiée</a:t>
            </a:r>
          </a:p>
          <a:p>
            <a:pPr marL="768668" lvl="2" indent="-255747" eaLnBrk="1" hangingPunct="1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 </a:t>
            </a:r>
          </a:p>
          <a:p>
            <a:pPr marL="1128713" lvl="3" eaLnBrk="1" hangingPunct="1">
              <a:lnSpc>
                <a:spcPct val="95000"/>
              </a:lnSpc>
              <a:spcBef>
                <a:spcPct val="0"/>
              </a:spcBef>
              <a:buFont typeface="Wingdings" pitchFamily="80" charset="2"/>
              <a:buChar char="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0 bugs</a:t>
            </a:r>
          </a:p>
          <a:p>
            <a:pPr marL="768668" lvl="2" indent="-255747" eaLnBrk="1" hangingPunct="1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 </a:t>
            </a:r>
          </a:p>
          <a:p>
            <a:pPr marL="1128713" lvl="3" eaLnBrk="1" hangingPunct="1">
              <a:lnSpc>
                <a:spcPct val="95000"/>
              </a:lnSpc>
              <a:spcBef>
                <a:spcPct val="0"/>
              </a:spcBef>
              <a:buFont typeface="Wingdings" pitchFamily="80" charset="2"/>
              <a:buChar char="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intention du code très claire (relecture et correction facilitée)</a:t>
            </a:r>
            <a:r>
              <a:rPr lang="ar-SA" altLang="fr-FR" sz="2400">
                <a:solidFill>
                  <a:srgbClr val="333333"/>
                </a:solidFill>
                <a:latin typeface="Arial" charset="0"/>
                <a:cs typeface="Arial" charset="0"/>
              </a:rPr>
              <a:t>‏</a:t>
            </a:r>
            <a:endParaRPr lang="en-GB" altLang="fr-FR" sz="2400">
              <a:solidFill>
                <a:srgbClr val="333333"/>
              </a:solidFill>
              <a:latin typeface="Arial" charset="0"/>
            </a:endParaRPr>
          </a:p>
          <a:p>
            <a:pPr marL="768668" lvl="2" indent="-255747" eaLnBrk="1" hangingPunct="1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 </a:t>
            </a:r>
          </a:p>
          <a:p>
            <a:pPr marL="1128713" lvl="3" eaLnBrk="1" hangingPunct="1">
              <a:lnSpc>
                <a:spcPct val="95000"/>
              </a:lnSpc>
              <a:spcBef>
                <a:spcPct val="0"/>
              </a:spcBef>
              <a:buFont typeface="Wingdings" pitchFamily="80" charset="2"/>
              <a:buChar char="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100% de couverture de code par les tests =&gt;FIABILITE</a:t>
            </a:r>
          </a:p>
          <a:p>
            <a:pPr marL="768668" lvl="2" indent="-255747" eaLnBrk="1" hangingPunct="1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551498" algn="l"/>
                <a:tab pos="955834" algn="l"/>
                <a:tab pos="1360170" algn="l"/>
                <a:tab pos="1764507" algn="l"/>
                <a:tab pos="2168843" algn="l"/>
                <a:tab pos="2573179" algn="l"/>
                <a:tab pos="2977515" algn="l"/>
                <a:tab pos="3381852" algn="l"/>
                <a:tab pos="3786188" algn="l"/>
                <a:tab pos="4190524" algn="l"/>
                <a:tab pos="4594860" algn="l"/>
                <a:tab pos="4999197" algn="l"/>
                <a:tab pos="5403533" algn="l"/>
                <a:tab pos="5807869" algn="l"/>
                <a:tab pos="6212205" algn="l"/>
                <a:tab pos="6616542" algn="l"/>
                <a:tab pos="7020878" algn="l"/>
                <a:tab pos="7425214" algn="l"/>
                <a:tab pos="7829550" algn="l"/>
                <a:tab pos="8233887" algn="l"/>
                <a:tab pos="8469630" algn="l"/>
              </a:tabLst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337508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1403648" y="219982"/>
            <a:ext cx="7334524" cy="1249896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  <a:buClr>
                <a:srgbClr val="333333"/>
              </a:buClr>
              <a:tabLst>
                <a:tab pos="0" algn="l"/>
                <a:tab pos="402908" algn="l"/>
                <a:tab pos="807244" algn="l"/>
                <a:tab pos="1211580" algn="l"/>
                <a:tab pos="1615917" algn="l"/>
                <a:tab pos="2020253" algn="l"/>
                <a:tab pos="2424589" algn="l"/>
                <a:tab pos="2828925" algn="l"/>
                <a:tab pos="3233262" algn="l"/>
                <a:tab pos="3637598" algn="l"/>
                <a:tab pos="4041934" algn="l"/>
                <a:tab pos="4446270" algn="l"/>
                <a:tab pos="4850607" algn="l"/>
                <a:tab pos="5254943" algn="l"/>
                <a:tab pos="5659279" algn="l"/>
                <a:tab pos="6063615" algn="l"/>
                <a:tab pos="6467952" algn="l"/>
                <a:tab pos="6872288" algn="l"/>
                <a:tab pos="7276624" algn="l"/>
                <a:tab pos="7680960" algn="l"/>
                <a:tab pos="8085297" algn="l"/>
              </a:tabLst>
            </a:pPr>
            <a:r>
              <a:rPr lang="en-GB" altLang="fr-FR" sz="4300" dirty="0">
                <a:solidFill>
                  <a:srgbClr val="333333"/>
                </a:solidFill>
                <a:latin typeface="Arial" charset="0"/>
              </a:rPr>
              <a:t> </a:t>
            </a:r>
            <a:r>
              <a:rPr lang="en-GB" altLang="fr-FR" sz="4300" dirty="0" smtClean="0">
                <a:solidFill>
                  <a:srgbClr val="333333"/>
                </a:solidFill>
                <a:latin typeface="Arial" charset="0"/>
              </a:rPr>
              <a:t>Qui </a:t>
            </a:r>
            <a:r>
              <a:rPr lang="en-GB" altLang="fr-FR" sz="4300" dirty="0" err="1">
                <a:solidFill>
                  <a:srgbClr val="333333"/>
                </a:solidFill>
                <a:latin typeface="Arial" charset="0"/>
              </a:rPr>
              <a:t>veut</a:t>
            </a:r>
            <a:r>
              <a:rPr lang="en-GB" altLang="fr-FR" sz="4300" dirty="0">
                <a:solidFill>
                  <a:srgbClr val="333333"/>
                </a:solidFill>
                <a:latin typeface="Arial" charset="0"/>
              </a:rPr>
              <a:t> tester ?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05828" y="2559787"/>
            <a:ext cx="3698183" cy="105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8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 marL="742950" indent="-285750" eaLnBrk="0" hangingPunct="0">
              <a:spcBef>
                <a:spcPts val="7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eaLnBrk="0" hangingPunct="0">
              <a:spcBef>
                <a:spcPts val="6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eaLnBrk="0" hangingPunct="0">
              <a:spcBef>
                <a:spcPts val="5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eaLnBrk="0" hangingPunct="0">
              <a:spcBef>
                <a:spcPts val="5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FF"/>
              </a:buClr>
              <a:buFont typeface="Arial" charset="0"/>
              <a:buNone/>
            </a:pPr>
            <a:r>
              <a:rPr lang="en-GB" altLang="fr-FR" sz="2400" b="1">
                <a:solidFill>
                  <a:srgbClr val="0000FF"/>
                </a:solidFill>
                <a:latin typeface="Arial" charset="0"/>
              </a:rPr>
              <a:t>Acceptance / PO 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endParaRPr lang="en-GB" altLang="fr-FR" sz="2400">
              <a:solidFill>
                <a:srgbClr val="333333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je veux le vérifier à l'écran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612725" y="2559787"/>
            <a:ext cx="3698183" cy="140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8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 marL="742950" indent="-285750" eaLnBrk="0" hangingPunct="0">
              <a:spcBef>
                <a:spcPts val="7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eaLnBrk="0" hangingPunct="0">
              <a:spcBef>
                <a:spcPts val="6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eaLnBrk="0" hangingPunct="0">
              <a:spcBef>
                <a:spcPts val="5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eaLnBrk="0" hangingPunct="0">
              <a:spcBef>
                <a:spcPts val="5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FF"/>
              </a:buClr>
              <a:buFont typeface="Arial" charset="0"/>
              <a:buNone/>
            </a:pPr>
            <a:r>
              <a:rPr lang="en-GB" altLang="fr-FR" sz="2400" b="1">
                <a:solidFill>
                  <a:srgbClr val="0000FF"/>
                </a:solidFill>
                <a:latin typeface="Arial" charset="0"/>
              </a:rPr>
              <a:t>Technique / DEV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endParaRPr lang="en-GB" altLang="fr-FR" sz="2400">
              <a:solidFill>
                <a:srgbClr val="333333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Arial" charset="0"/>
              <a:buNone/>
            </a:pPr>
            <a:r>
              <a:rPr lang="en-GB" altLang="fr-FR" sz="2400">
                <a:solidFill>
                  <a:srgbClr val="333333"/>
                </a:solidFill>
                <a:latin typeface="Arial" charset="0"/>
              </a:rPr>
              <a:t>je veux le vérifier dans le code</a:t>
            </a:r>
          </a:p>
        </p:txBody>
      </p:sp>
    </p:spTree>
    <p:extLst>
      <p:ext uri="{BB962C8B-B14F-4D97-AF65-F5344CB8AC3E}">
        <p14:creationId xmlns:p14="http://schemas.microsoft.com/office/powerpoint/2010/main" val="132849792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3538</TotalTime>
  <Words>210</Words>
  <Application>Microsoft Office PowerPoint</Application>
  <PresentationFormat>Affichage à l'écran (4:3)</PresentationFormat>
  <Paragraphs>86</Paragraphs>
  <Slides>13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cvc</vt:lpstr>
      <vt:lpstr>Test Driven Development</vt:lpstr>
      <vt:lpstr>si les tests dirigent le projet...</vt:lpstr>
      <vt:lpstr>...qui dirige les tests?</vt:lpstr>
      <vt:lpstr>Présentation PowerPoint</vt:lpstr>
      <vt:lpstr>Présentation PowerPoint</vt:lpstr>
      <vt:lpstr>Présentation PowerPoint</vt:lpstr>
      <vt:lpstr>Largement insuffisant pour le développeur</vt:lpstr>
      <vt:lpstr>TDD est pourtant la technique la plus efficace</vt:lpstr>
      <vt:lpstr> Qui veut tester ?</vt:lpstr>
      <vt:lpstr>Expliquez, explicitez</vt:lpstr>
      <vt:lpstr>Problèmes des Scénarios "d'en bas"</vt:lpstr>
      <vt:lpstr>Problèmes des Scénarios "d'en haut"</vt:lpstr>
      <vt:lpstr>Que faire ?</vt:lpstr>
    </vt:vector>
  </TitlesOfParts>
  <Company>jkhjkjkh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236</cp:revision>
  <dcterms:created xsi:type="dcterms:W3CDTF">2000-04-10T19:33:12Z</dcterms:created>
  <dcterms:modified xsi:type="dcterms:W3CDTF">2015-02-26T22:17:00Z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