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6"/>
  </p:notesMasterIdLst>
  <p:handoutMasterIdLst>
    <p:handoutMasterId r:id="rId47"/>
  </p:handoutMasterIdLst>
  <p:sldIdLst>
    <p:sldId id="264" r:id="rId2"/>
    <p:sldId id="279" r:id="rId3"/>
    <p:sldId id="280" r:id="rId4"/>
    <p:sldId id="288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281" r:id="rId16"/>
    <p:sldId id="282" r:id="rId17"/>
    <p:sldId id="283" r:id="rId18"/>
    <p:sldId id="284" r:id="rId19"/>
    <p:sldId id="285" r:id="rId20"/>
    <p:sldId id="286" r:id="rId21"/>
    <p:sldId id="313" r:id="rId22"/>
    <p:sldId id="314" r:id="rId23"/>
    <p:sldId id="305" r:id="rId24"/>
    <p:sldId id="306" r:id="rId25"/>
    <p:sldId id="289" r:id="rId26"/>
    <p:sldId id="309" r:id="rId27"/>
    <p:sldId id="310" r:id="rId28"/>
    <p:sldId id="311" r:id="rId29"/>
    <p:sldId id="290" r:id="rId30"/>
    <p:sldId id="307" r:id="rId31"/>
    <p:sldId id="308" r:id="rId32"/>
    <p:sldId id="312" r:id="rId33"/>
    <p:sldId id="291" r:id="rId34"/>
    <p:sldId id="287" r:id="rId35"/>
    <p:sldId id="316" r:id="rId36"/>
    <p:sldId id="317" r:id="rId37"/>
    <p:sldId id="318" r:id="rId38"/>
    <p:sldId id="315" r:id="rId39"/>
    <p:sldId id="293" r:id="rId40"/>
    <p:sldId id="278" r:id="rId41"/>
    <p:sldId id="274" r:id="rId42"/>
    <p:sldId id="275" r:id="rId43"/>
    <p:sldId id="276" r:id="rId44"/>
    <p:sldId id="277" r:id="rId4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296785EE-A613-450A-80EB-2D93E2E2CC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477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27CEE7E7-BC92-4BBE-8C05-46D473984F3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74421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0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05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2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2DCE52D0-53D5-472E-9DFD-1EB3806A0667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96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628800"/>
            <a:ext cx="856431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youtube.com/watch?v=eH0RBI0nmw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Test </a:t>
            </a:r>
            <a:r>
              <a:rPr lang="fr-FR" altLang="fr-FR" dirty="0" err="1" smtClean="0"/>
              <a:t>Driven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Development</a:t>
            </a:r>
            <a:endParaRPr lang="fr-FR" altLang="fr-FR" dirty="0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 smtClean="0"/>
          </a:p>
          <a:p>
            <a:pPr eaLnBrk="1" hangingPunct="1"/>
            <a:r>
              <a:rPr lang="fr-FR" altLang="fr-FR" smtClean="0"/>
              <a:t>Tests de validation</a:t>
            </a:r>
            <a:endParaRPr lang="fr-FR" altLang="fr-FR" dirty="0" smtClean="0"/>
          </a:p>
        </p:txBody>
      </p:sp>
      <p:pic>
        <p:nvPicPr>
          <p:cNvPr id="32770" name="Picture 2" descr="http://www.davidarno.org/wp-content/uploads/2007/10/logo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1277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codé de l'IU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1864964"/>
          </a:xfrm>
        </p:spPr>
        <p:txBody>
          <a:bodyPr/>
          <a:lstStyle/>
          <a:p>
            <a:r>
              <a:rPr lang="fr-FR" sz="2400" dirty="0"/>
              <a:t>Après avoir configuré l'assertion, générez à nouveau le code à partir du </a:t>
            </a:r>
            <a:r>
              <a:rPr lang="fr-FR" sz="2400" dirty="0" smtClean="0"/>
              <a:t>générateur</a:t>
            </a:r>
          </a:p>
          <a:p>
            <a:r>
              <a:rPr lang="fr-FR" sz="2400" dirty="0" smtClean="0"/>
              <a:t>Une </a:t>
            </a:r>
            <a:r>
              <a:rPr lang="fr-FR" sz="2400" dirty="0"/>
              <a:t>nouvelle méthode pour la validation est ainsi </a:t>
            </a:r>
            <a:r>
              <a:rPr lang="fr-FR" sz="2400" dirty="0" smtClean="0"/>
              <a:t>créée</a:t>
            </a:r>
          </a:p>
          <a:p>
            <a:r>
              <a:rPr lang="fr-FR" sz="2400" dirty="0" smtClean="0"/>
              <a:t>Étant donné que la méthode </a:t>
            </a:r>
            <a:r>
              <a:rPr lang="fr-FR" sz="2400" dirty="0" err="1" smtClean="0"/>
              <a:t>ValidateSum</a:t>
            </a:r>
            <a:r>
              <a:rPr lang="fr-FR" sz="2400" dirty="0" smtClean="0"/>
              <a:t> valide les résultats de la méthode </a:t>
            </a:r>
            <a:r>
              <a:rPr lang="fr-FR" sz="2400" dirty="0" err="1" smtClean="0"/>
              <a:t>AddNumbers</a:t>
            </a:r>
            <a:r>
              <a:rPr lang="fr-FR" sz="2400" dirty="0" smtClean="0"/>
              <a:t>, déplacez-la vers le bas du bloc de code.</a:t>
            </a:r>
            <a:endParaRPr lang="fr-FR" sz="2400" dirty="0"/>
          </a:p>
        </p:txBody>
      </p:sp>
      <p:pic>
        <p:nvPicPr>
          <p:cNvPr id="7170" name="Picture 2" descr="Générer la méthode d'asser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30" y="3729410"/>
            <a:ext cx="50292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93096"/>
            <a:ext cx="27305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49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codé de l'IU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1864964"/>
          </a:xfrm>
        </p:spPr>
        <p:txBody>
          <a:bodyPr/>
          <a:lstStyle/>
          <a:p>
            <a:r>
              <a:rPr lang="fr-FR" sz="2400" dirty="0"/>
              <a:t>Ajoutez un fichier texte au projet </a:t>
            </a:r>
            <a:r>
              <a:rPr lang="fr-FR" sz="2400" dirty="0" err="1"/>
              <a:t>dataDrivenSample</a:t>
            </a:r>
            <a:r>
              <a:rPr lang="fr-FR" sz="2400" dirty="0"/>
              <a:t> nommé </a:t>
            </a:r>
            <a:r>
              <a:rPr lang="fr-FR" sz="2400" b="1" dirty="0" smtClean="0"/>
              <a:t>data.csv</a:t>
            </a:r>
          </a:p>
          <a:p>
            <a:pPr lvl="1"/>
            <a:r>
              <a:rPr lang="fr-FR" sz="2000" dirty="0" smtClean="0"/>
              <a:t>Il </a:t>
            </a:r>
            <a:r>
              <a:rPr lang="fr-FR" sz="2000" dirty="0"/>
              <a:t>est important d'enregistrer le fichier .csv en utilisant le bon </a:t>
            </a:r>
            <a:r>
              <a:rPr lang="fr-FR" sz="2000" dirty="0" smtClean="0"/>
              <a:t>encodage, dans </a:t>
            </a:r>
            <a:r>
              <a:rPr lang="fr-FR" sz="2000" dirty="0"/>
              <a:t>le menu </a:t>
            </a:r>
            <a:r>
              <a:rPr lang="fr-FR" sz="2000" b="1" dirty="0"/>
              <a:t>Fichier</a:t>
            </a:r>
            <a:r>
              <a:rPr lang="fr-FR" sz="2000" dirty="0"/>
              <a:t>, choisissez </a:t>
            </a:r>
            <a:r>
              <a:rPr lang="fr-FR" sz="2000" b="1" dirty="0"/>
              <a:t>Options d'enregistrement avancées</a:t>
            </a:r>
            <a:r>
              <a:rPr lang="fr-FR" sz="2000" dirty="0"/>
              <a:t> et choisissez l'encodage </a:t>
            </a:r>
            <a:r>
              <a:rPr lang="fr-FR" sz="2000" b="1" dirty="0"/>
              <a:t>Unicode (UTF-8 sans signature) - Page de codes </a:t>
            </a:r>
            <a:r>
              <a:rPr lang="fr-FR" sz="2000" b="1" dirty="0" smtClean="0"/>
              <a:t>65001</a:t>
            </a:r>
          </a:p>
          <a:p>
            <a:pPr lvl="1"/>
            <a:r>
              <a:rPr lang="fr-FR" sz="2000" dirty="0"/>
              <a:t>Le fichier .csv doit être copié dans le répertoire de sortie, sans quoi le test ne peut pas s'exécuter</a:t>
            </a:r>
          </a:p>
          <a:p>
            <a:endParaRPr lang="fr-FR" sz="2400" dirty="0"/>
          </a:p>
        </p:txBody>
      </p:sp>
      <p:pic>
        <p:nvPicPr>
          <p:cNvPr id="8194" name="Picture 2" descr="Renseigner le fichier .CSV avec des donné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869160"/>
            <a:ext cx="61341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93096"/>
            <a:ext cx="3933962" cy="278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94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codé de l'IU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1864964"/>
          </a:xfrm>
        </p:spPr>
        <p:txBody>
          <a:bodyPr/>
          <a:lstStyle/>
          <a:p>
            <a:r>
              <a:rPr lang="fr-FR" sz="2400" dirty="0"/>
              <a:t>Pour lier la source de données, ajoutez un attribut </a:t>
            </a:r>
            <a:r>
              <a:rPr lang="fr-FR" sz="2400" dirty="0" err="1"/>
              <a:t>DataSource</a:t>
            </a:r>
            <a:r>
              <a:rPr lang="fr-FR" sz="2400" dirty="0"/>
              <a:t> dans l'attribut [</a:t>
            </a:r>
            <a:r>
              <a:rPr lang="fr-FR" sz="2400" dirty="0" err="1"/>
              <a:t>TestMethod</a:t>
            </a:r>
            <a:r>
              <a:rPr lang="fr-FR" sz="2400" dirty="0" smtClean="0"/>
              <a:t>]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("Microsoft.VisualStudio.TestTools.DataSource.CSV", "|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DataDirectory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|\\data.csv", "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data#csv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DataAccessMethod.Sequential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DeploymentItem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("data.csv"),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TestMethod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fr-FR" dirty="0"/>
              <a:t>Exécutez le </a:t>
            </a:r>
            <a:r>
              <a:rPr lang="fr-FR" dirty="0" smtClean="0"/>
              <a:t>test</a:t>
            </a:r>
            <a:endParaRPr lang="fr-FR" dirty="0"/>
          </a:p>
          <a:p>
            <a:pPr lvl="1"/>
            <a:r>
              <a:rPr lang="fr-FR" dirty="0"/>
              <a:t>Notez que le test s'exécute via trois </a:t>
            </a:r>
            <a:r>
              <a:rPr lang="fr-FR" dirty="0" smtClean="0"/>
              <a:t>itérations</a:t>
            </a:r>
          </a:p>
        </p:txBody>
      </p:sp>
    </p:spTree>
    <p:extLst>
      <p:ext uri="{BB962C8B-B14F-4D97-AF65-F5344CB8AC3E}">
        <p14:creationId xmlns:p14="http://schemas.microsoft.com/office/powerpoint/2010/main" val="193787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codé de l'IU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1864964"/>
          </a:xfrm>
        </p:spPr>
        <p:txBody>
          <a:bodyPr/>
          <a:lstStyle/>
          <a:p>
            <a:r>
              <a:rPr lang="fr-FR" dirty="0" smtClean="0"/>
              <a:t>Ajoutez</a:t>
            </a:r>
            <a:r>
              <a:rPr lang="fr-FR" dirty="0"/>
              <a:t> </a:t>
            </a:r>
            <a:r>
              <a:rPr lang="fr-FR" dirty="0" err="1"/>
              <a:t>TestContext.DataRow</a:t>
            </a:r>
            <a:r>
              <a:rPr lang="fr-FR" dirty="0"/>
              <a:t>[] dans </a:t>
            </a:r>
            <a:r>
              <a:rPr lang="fr-FR" dirty="0" smtClean="0"/>
              <a:t>le test</a:t>
            </a:r>
            <a:r>
              <a:rPr lang="fr-FR" dirty="0"/>
              <a:t> qui va appliquer les valeurs de la source de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valeurs de la source de données se substituent aux constantes affectées aux contrôles </a:t>
            </a:r>
            <a:r>
              <a:rPr lang="fr-FR" dirty="0" err="1"/>
              <a:t>UIMap</a:t>
            </a:r>
            <a:r>
              <a:rPr lang="fr-FR" dirty="0"/>
              <a:t> en utilisant les contrôles </a:t>
            </a:r>
            <a:r>
              <a:rPr lang="fr-FR" dirty="0" err="1" smtClean="0"/>
              <a:t>SearchProperties</a:t>
            </a:r>
            <a:endParaRPr lang="fr-FR" dirty="0" smtClean="0"/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CodedUITestMethod1()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this.UIMap.UICalculatorWindow.UIItemWindow.UIItem1Button.SearchProperties[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WinButton.PropertyNames.Name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TestContext.DataRow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["Num1"].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this.UIMap.UICalculatorWindow.UIItemWindow21.UIItem2Button.SearchProperties[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WinButton.PropertyNames.Name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TestContext.DataRow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["Num2"].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this.UIMap.AddNumbers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this.UIMap.ValidateSumExpectedValues.UIItem2TextDisplayText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TestContext.DataRow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"].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this.UIMap.ValidateSum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64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codé de l'IU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3543622" cy="1864964"/>
          </a:xfrm>
        </p:spPr>
        <p:txBody>
          <a:bodyPr/>
          <a:lstStyle/>
          <a:p>
            <a:r>
              <a:rPr lang="fr-FR" sz="2400" dirty="0"/>
              <a:t>Ouvrez le fichier </a:t>
            </a:r>
            <a:r>
              <a:rPr lang="fr-FR" sz="2400" dirty="0" err="1" smtClean="0"/>
              <a:t>UIMap.uitest</a:t>
            </a:r>
            <a:endParaRPr lang="fr-FR" sz="2400" dirty="0"/>
          </a:p>
          <a:p>
            <a:r>
              <a:rPr lang="fr-FR" sz="2400" dirty="0"/>
              <a:t>Choisissez l'action d'interface utilisateur et observez le mappage des contrôles d'interface utilisateur </a:t>
            </a:r>
            <a:r>
              <a:rPr lang="fr-FR" sz="2400" dirty="0" smtClean="0"/>
              <a:t>correspondant</a:t>
            </a:r>
          </a:p>
          <a:p>
            <a:r>
              <a:rPr lang="fr-FR" sz="2400" dirty="0" smtClean="0"/>
              <a:t>Exécuter</a:t>
            </a:r>
            <a:endParaRPr lang="fr-FR" sz="2000" dirty="0"/>
          </a:p>
        </p:txBody>
      </p:sp>
      <p:pic>
        <p:nvPicPr>
          <p:cNvPr id="9218" name="Picture 2" descr="Utiliser les propriétés de recherche pour faciliter le cod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1484784"/>
            <a:ext cx="527685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73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tests solutions vérifient les exigences client d'un point de vue cas d'utilisation (use cases</a:t>
            </a:r>
            <a:r>
              <a:rPr lang="fr-FR" dirty="0" smtClean="0"/>
              <a:t>).</a:t>
            </a:r>
          </a:p>
          <a:p>
            <a:r>
              <a:rPr lang="fr-FR" dirty="0" smtClean="0"/>
              <a:t>Généralement </a:t>
            </a:r>
            <a:r>
              <a:rPr lang="fr-FR" dirty="0"/>
              <a:t>ces tests sont des tests en volume. Chaque grand cas d'utilisation est validé isolément; puis tous les cas d'utilisation sont validés </a:t>
            </a:r>
            <a:r>
              <a:rPr lang="fr-FR" dirty="0" smtClean="0"/>
              <a:t>ensemble.</a:t>
            </a:r>
          </a:p>
          <a:p>
            <a:r>
              <a:rPr lang="fr-FR" dirty="0" smtClean="0"/>
              <a:t>L'intérêt </a:t>
            </a:r>
            <a:r>
              <a:rPr lang="fr-FR" dirty="0"/>
              <a:t>est de valider la stabilité d'une solution par rapport aux différents modules qui la composent, en soumettant cette solution à un ensemble d'actions représentatif de ce qui sera fait en production.</a:t>
            </a:r>
          </a:p>
        </p:txBody>
      </p:sp>
    </p:spTree>
    <p:extLst>
      <p:ext uri="{BB962C8B-B14F-4D97-AF65-F5344CB8AC3E}">
        <p14:creationId xmlns:p14="http://schemas.microsoft.com/office/powerpoint/2010/main" val="228224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Basé sur les tests d'intégration</a:t>
            </a:r>
          </a:p>
          <a:p>
            <a:r>
              <a:rPr lang="fr-FR" dirty="0" smtClean="0"/>
              <a:t>En effet un test d'intégration est un test sur un service (Use Case)</a:t>
            </a:r>
          </a:p>
          <a:p>
            <a:r>
              <a:rPr lang="fr-FR" dirty="0" smtClean="0"/>
              <a:t>L'ensemble des tests d'intégration fournissent le test de validation</a:t>
            </a:r>
          </a:p>
          <a:p>
            <a:r>
              <a:rPr lang="fr-FR" dirty="0" smtClean="0"/>
              <a:t>En intégration continue le test de validation est fusionné avec les tests d'intégration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759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performance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tests de performance vont vérifier la conformité de la solution par rapport à ses exigences de </a:t>
            </a:r>
            <a:r>
              <a:rPr lang="fr-FR" dirty="0" smtClean="0"/>
              <a:t>performance.</a:t>
            </a:r>
          </a:p>
          <a:p>
            <a:r>
              <a:rPr lang="fr-FR" dirty="0" smtClean="0"/>
              <a:t>VS possède des outils de performance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6087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robustesse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tests de robustesse vont essayer de mettre en évidence des éventuels problèmes de stabilité et de fiabilité dans le </a:t>
            </a:r>
            <a:r>
              <a:rPr lang="fr-FR" dirty="0" smtClean="0"/>
              <a:t>temps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uite mémoire</a:t>
            </a:r>
          </a:p>
          <a:p>
            <a:pPr lvl="1"/>
            <a:r>
              <a:rPr lang="fr-FR" dirty="0" smtClean="0"/>
              <a:t>Erreurs 500, 400</a:t>
            </a:r>
          </a:p>
          <a:p>
            <a:pPr lvl="1"/>
            <a:r>
              <a:rPr lang="fr-FR" dirty="0" smtClean="0"/>
              <a:t>Panne de la base de données</a:t>
            </a:r>
          </a:p>
          <a:p>
            <a:r>
              <a:rPr lang="fr-FR" dirty="0" smtClean="0"/>
              <a:t>VS possède en partie des outils pour cela</a:t>
            </a:r>
          </a:p>
          <a:p>
            <a:pPr lvl="1"/>
            <a:r>
              <a:rPr lang="fr-FR" dirty="0" smtClean="0"/>
              <a:t>Souvent fusionner avec les tests de performance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694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montée en charge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 la montée en charge du logiciel</a:t>
            </a:r>
          </a:p>
          <a:p>
            <a:r>
              <a:rPr lang="fr-FR" dirty="0" smtClean="0"/>
              <a:t>Exécute des tests en boucle</a:t>
            </a:r>
          </a:p>
          <a:p>
            <a:pPr lvl="1"/>
            <a:r>
              <a:rPr lang="fr-FR" dirty="0" smtClean="0"/>
              <a:t>Depuis différents agents</a:t>
            </a:r>
          </a:p>
          <a:p>
            <a:r>
              <a:rPr lang="fr-FR" dirty="0" smtClean="0"/>
              <a:t>Permet de tester si une ferme de serveur s'adapte</a:t>
            </a:r>
          </a:p>
          <a:p>
            <a:pPr lvl="1"/>
            <a:r>
              <a:rPr lang="fr-FR" dirty="0" smtClean="0"/>
              <a:t>VS possède en partie cela</a:t>
            </a:r>
          </a:p>
          <a:p>
            <a:pPr lvl="1"/>
            <a:r>
              <a:rPr lang="fr-FR" dirty="0" smtClean="0"/>
              <a:t>Tests </a:t>
            </a:r>
            <a:r>
              <a:rPr lang="fr-FR" dirty="0" err="1" smtClean="0"/>
              <a:t>VMWare</a:t>
            </a:r>
            <a:endParaRPr lang="fr-FR" dirty="0" smtClean="0"/>
          </a:p>
          <a:p>
            <a:pPr lvl="1"/>
            <a:r>
              <a:rPr lang="fr-FR" dirty="0" smtClean="0"/>
              <a:t>Tests </a:t>
            </a:r>
            <a:r>
              <a:rPr lang="fr-FR" dirty="0" err="1" smtClean="0"/>
              <a:t>Sql</a:t>
            </a:r>
            <a:r>
              <a:rPr lang="fr-FR" dirty="0" smtClean="0"/>
              <a:t> Server</a:t>
            </a:r>
          </a:p>
          <a:p>
            <a:pPr lvl="1"/>
            <a:r>
              <a:rPr lang="fr-FR" dirty="0" smtClean="0"/>
              <a:t>Tests Cloud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472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test de validation permet de vérifier si toutes les exigences client décrites dans le document de spécification d'un logiciel, écrit à partir de la spécification des besoins, sont respectées.</a:t>
            </a:r>
          </a:p>
          <a:p>
            <a:r>
              <a:rPr lang="fr-FR" dirty="0" smtClean="0"/>
              <a:t>Les </a:t>
            </a:r>
            <a:r>
              <a:rPr lang="fr-FR" dirty="0"/>
              <a:t>tests de validation se décomposent généralement en plusieurs </a:t>
            </a:r>
            <a:r>
              <a:rPr lang="fr-FR" dirty="0" smtClean="0"/>
              <a:t>phases</a:t>
            </a:r>
          </a:p>
          <a:p>
            <a:pPr lvl="1"/>
            <a:r>
              <a:rPr lang="fr-FR" dirty="0" smtClean="0"/>
              <a:t>Tests fonctionnels</a:t>
            </a:r>
          </a:p>
          <a:p>
            <a:pPr lvl="1"/>
            <a:r>
              <a:rPr lang="fr-FR" dirty="0" smtClean="0"/>
              <a:t>Tests solution</a:t>
            </a:r>
          </a:p>
          <a:p>
            <a:pPr lvl="1"/>
            <a:r>
              <a:rPr lang="fr-FR" dirty="0" smtClean="0"/>
              <a:t>Tests techniques</a:t>
            </a:r>
          </a:p>
          <a:p>
            <a:pPr lvl="2"/>
            <a:r>
              <a:rPr lang="fr-FR" dirty="0" smtClean="0"/>
              <a:t>Performance, </a:t>
            </a:r>
            <a:r>
              <a:rPr lang="fr-FR" dirty="0" err="1" smtClean="0"/>
              <a:t>Scalabilité</a:t>
            </a:r>
            <a:r>
              <a:rPr lang="fr-FR" dirty="0" smtClean="0"/>
              <a:t>, Sécurité,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904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haute disponibilité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qui permettent de savoir si une application est massivement disponible</a:t>
            </a:r>
          </a:p>
          <a:p>
            <a:pPr lvl="1"/>
            <a:r>
              <a:rPr lang="fr-FR" dirty="0" smtClean="0"/>
              <a:t>Par de multiples clients</a:t>
            </a:r>
          </a:p>
          <a:p>
            <a:pPr lvl="1"/>
            <a:r>
              <a:rPr lang="fr-FR" dirty="0" smtClean="0"/>
              <a:t>A toute heure</a:t>
            </a:r>
          </a:p>
          <a:p>
            <a:pPr lvl="1"/>
            <a:r>
              <a:rPr lang="fr-FR" dirty="0" smtClean="0"/>
              <a:t>Même en cas de maintenance</a:t>
            </a:r>
          </a:p>
          <a:p>
            <a:pPr lvl="1"/>
            <a:r>
              <a:rPr lang="fr-FR" dirty="0" smtClean="0"/>
              <a:t>Difficile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819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performance 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Session de performance</a:t>
            </a:r>
          </a:p>
          <a:p>
            <a:pPr lvl="1"/>
            <a:r>
              <a:rPr lang="fr-FR" dirty="0" smtClean="0"/>
              <a:t>S'ajoute directement depuis la solution</a:t>
            </a:r>
          </a:p>
          <a:p>
            <a:pPr lvl="1"/>
            <a:r>
              <a:rPr lang="fr-FR" dirty="0" smtClean="0"/>
              <a:t>Choisir l'assistant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82" y="2996952"/>
            <a:ext cx="84947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429000"/>
            <a:ext cx="3923928" cy="322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590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performance 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CPU &lt; 80% en moyenne</a:t>
            </a:r>
          </a:p>
          <a:p>
            <a:r>
              <a:rPr lang="fr-FR" dirty="0" smtClean="0"/>
              <a:t>RAM &lt; 80%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68960"/>
            <a:ext cx="80486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940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charge 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tests de charge sont utilisés dans plusieurs types de </a:t>
            </a:r>
            <a:r>
              <a:rPr lang="fr-FR" dirty="0" smtClean="0"/>
              <a:t>tests</a:t>
            </a:r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2" y="2780928"/>
            <a:ext cx="8950170" cy="190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351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charge 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Lorsque vous ajoutez des tests Web à un test de charge, vous simulez plusieurs utilisateurs ouvrant des connexions simultanées à un serveur et effectuant plusieurs demandes </a:t>
            </a:r>
            <a:r>
              <a:rPr lang="fr-FR" dirty="0" smtClean="0"/>
              <a:t>HTTP</a:t>
            </a:r>
          </a:p>
          <a:p>
            <a:r>
              <a:rPr lang="fr-FR" dirty="0" smtClean="0"/>
              <a:t>Lorsque </a:t>
            </a:r>
            <a:r>
              <a:rPr lang="fr-FR" dirty="0"/>
              <a:t>vous ajoutez des tests unitaires à un test de charge, vous exercez les performances des composants serveur non basés sur le </a:t>
            </a:r>
            <a:r>
              <a:rPr lang="fr-FR" dirty="0" smtClean="0"/>
              <a:t>Web</a:t>
            </a:r>
          </a:p>
          <a:p>
            <a:r>
              <a:rPr lang="fr-FR" dirty="0" smtClean="0"/>
              <a:t>Les </a:t>
            </a:r>
            <a:r>
              <a:rPr lang="fr-FR" dirty="0"/>
              <a:t>tests de charge peuvent être utilisés avec un ensemble d'ordinateurs appelé plateforme de test, qui se compose d'agents et d'un contrôleur. </a:t>
            </a:r>
          </a:p>
        </p:txBody>
      </p:sp>
    </p:spTree>
    <p:extLst>
      <p:ext uri="{BB962C8B-B14F-4D97-AF65-F5344CB8AC3E}">
        <p14:creationId xmlns:p14="http://schemas.microsoft.com/office/powerpoint/2010/main" val="2959795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charge 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Basé sur les tests unitaires existant</a:t>
            </a:r>
            <a:endParaRPr lang="fr-F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51" y="2261817"/>
            <a:ext cx="7590749" cy="461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49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charge 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Lorsque </a:t>
            </a:r>
            <a:r>
              <a:rPr lang="fr-FR" dirty="0"/>
              <a:t>l'assistant de test de charge s'affiche, choisissez l'étape de modèle de </a:t>
            </a:r>
            <a:r>
              <a:rPr lang="fr-FR" dirty="0" smtClean="0"/>
              <a:t>charge</a:t>
            </a:r>
          </a:p>
          <a:p>
            <a:r>
              <a:rPr lang="fr-FR" dirty="0" smtClean="0"/>
              <a:t>Remplacez </a:t>
            </a:r>
            <a:r>
              <a:rPr lang="fr-FR" dirty="0"/>
              <a:t>le modèle de charge par une charge dans l'étape qui ajoute progressivement des </a:t>
            </a:r>
            <a:r>
              <a:rPr lang="fr-FR" dirty="0" smtClean="0"/>
              <a:t>utilisateurs</a:t>
            </a:r>
            <a:endParaRPr lang="fr-FR" dirty="0"/>
          </a:p>
        </p:txBody>
      </p:sp>
      <p:pic>
        <p:nvPicPr>
          <p:cNvPr id="17410" name="Picture 2" descr="Use the context menu to add a load test to your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566154"/>
            <a:ext cx="572452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22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charge 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Lorsque </a:t>
            </a:r>
            <a:r>
              <a:rPr lang="fr-FR" dirty="0"/>
              <a:t>l'assistant de test de charge s'affiche, choisissez l'étape de modèle de </a:t>
            </a:r>
            <a:r>
              <a:rPr lang="fr-FR" dirty="0" smtClean="0"/>
              <a:t>charge</a:t>
            </a:r>
          </a:p>
          <a:p>
            <a:r>
              <a:rPr lang="fr-FR" dirty="0" smtClean="0"/>
              <a:t>Remplacez </a:t>
            </a:r>
            <a:r>
              <a:rPr lang="fr-FR" dirty="0"/>
              <a:t>le modèle de charge par une charge dans l'étape qui ajoute progressivement des </a:t>
            </a:r>
            <a:r>
              <a:rPr lang="fr-FR" dirty="0" smtClean="0"/>
              <a:t>utilisateurs</a:t>
            </a:r>
            <a:endParaRPr lang="fr-FR" dirty="0"/>
          </a:p>
        </p:txBody>
      </p:sp>
      <p:pic>
        <p:nvPicPr>
          <p:cNvPr id="17410" name="Picture 2" descr="Use the context menu to add a load test to your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566154"/>
            <a:ext cx="572452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794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charge 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Peut utiliser des test unitaires</a:t>
            </a:r>
          </a:p>
          <a:p>
            <a:r>
              <a:rPr lang="fr-FR" dirty="0" smtClean="0"/>
              <a:t>Peut utiliser des tests Web décrit plus loin</a:t>
            </a:r>
            <a:endParaRPr lang="fr-FR" dirty="0"/>
          </a:p>
        </p:txBody>
      </p:sp>
      <p:pic>
        <p:nvPicPr>
          <p:cNvPr id="18434" name="Picture 2" descr="Add button to add web performance tests to load tes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2994337"/>
            <a:ext cx="5715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Choose the tests to add to the load 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45" y="2708920"/>
            <a:ext cx="57150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114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performance de site web 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Vérifiez les problèmes de performance sur votre site Web lorsque vous attendez un accroissement de la charge </a:t>
            </a:r>
            <a:r>
              <a:rPr lang="fr-FR" dirty="0" smtClean="0"/>
              <a:t>utilisateur</a:t>
            </a:r>
            <a:endParaRPr lang="fr-FR" dirty="0"/>
          </a:p>
          <a:p>
            <a:endParaRPr lang="fr-FR" dirty="0"/>
          </a:p>
        </p:txBody>
      </p:sp>
      <p:pic>
        <p:nvPicPr>
          <p:cNvPr id="14338" name="Picture 2" descr="Create a project for load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96952"/>
            <a:ext cx="57150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fonctionnel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tests fonctionnels vérifient que les différents modules ou composants implémentent correctement les exigences client. Ces tests peuvent être de type valide, invalide, inopportuns, </a:t>
            </a:r>
            <a:r>
              <a:rPr lang="fr-FR" dirty="0" err="1" smtClean="0"/>
              <a:t>etc</a:t>
            </a:r>
            <a:endParaRPr lang="fr-FR" dirty="0" smtClean="0"/>
          </a:p>
          <a:p>
            <a:r>
              <a:rPr lang="fr-FR" dirty="0" smtClean="0"/>
              <a:t>Il s'agit d'un test 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3223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-4809"/>
            <a:ext cx="7772400" cy="1143000"/>
          </a:xfrm>
        </p:spPr>
        <p:txBody>
          <a:bodyPr/>
          <a:lstStyle/>
          <a:p>
            <a:r>
              <a:rPr lang="fr-FR" dirty="0" smtClean="0"/>
              <a:t>Test de performance de site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628800"/>
            <a:ext cx="3033464" cy="4114800"/>
          </a:xfrm>
        </p:spPr>
        <p:txBody>
          <a:bodyPr/>
          <a:lstStyle/>
          <a:p>
            <a:r>
              <a:rPr lang="fr-FR" dirty="0" smtClean="0"/>
              <a:t>Enregistrer le test</a:t>
            </a:r>
            <a:endParaRPr lang="fr-FR" dirty="0"/>
          </a:p>
          <a:p>
            <a:endParaRPr lang="fr-FR" dirty="0"/>
          </a:p>
        </p:txBody>
      </p:sp>
      <p:pic>
        <p:nvPicPr>
          <p:cNvPr id="15362" name="Picture 2" descr="Use the context menu to add a web performance 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765" y="836712"/>
            <a:ext cx="57150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Use the context menu to add a web performance 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06919"/>
            <a:ext cx="57150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213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-4809"/>
            <a:ext cx="7772400" cy="1143000"/>
          </a:xfrm>
        </p:spPr>
        <p:txBody>
          <a:bodyPr/>
          <a:lstStyle/>
          <a:p>
            <a:r>
              <a:rPr lang="fr-FR" dirty="0" smtClean="0"/>
              <a:t>Test de performance de site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628800"/>
            <a:ext cx="3033464" cy="4114800"/>
          </a:xfrm>
        </p:spPr>
        <p:txBody>
          <a:bodyPr/>
          <a:lstStyle/>
          <a:p>
            <a:r>
              <a:rPr lang="fr-FR" dirty="0" smtClean="0"/>
              <a:t>On peut également utiliser un test de charge ou un test unitaire</a:t>
            </a:r>
            <a:endParaRPr lang="fr-FR" dirty="0"/>
          </a:p>
          <a:p>
            <a:endParaRPr lang="fr-FR" dirty="0"/>
          </a:p>
        </p:txBody>
      </p:sp>
      <p:pic>
        <p:nvPicPr>
          <p:cNvPr id="16386" name="Picture 2" descr="Use the context menu to add a load test to your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68760"/>
            <a:ext cx="57150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092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-4809"/>
            <a:ext cx="7772400" cy="1143000"/>
          </a:xfrm>
        </p:spPr>
        <p:txBody>
          <a:bodyPr/>
          <a:lstStyle/>
          <a:p>
            <a:r>
              <a:rPr lang="fr-FR" dirty="0" smtClean="0"/>
              <a:t>Test de performance de site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628800"/>
            <a:ext cx="3033464" cy="4114800"/>
          </a:xfrm>
        </p:spPr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  <a:p>
            <a:endParaRPr lang="fr-FR" dirty="0"/>
          </a:p>
        </p:txBody>
      </p:sp>
      <p:pic>
        <p:nvPicPr>
          <p:cNvPr id="20482" name="Picture 2" descr="Link to download the 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00808"/>
            <a:ext cx="571500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View the details for your load test r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0" y="2458394"/>
            <a:ext cx="4481772" cy="439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84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Selenium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628800"/>
            <a:ext cx="4790826" cy="4114800"/>
          </a:xfrm>
        </p:spPr>
        <p:txBody>
          <a:bodyPr/>
          <a:lstStyle/>
          <a:p>
            <a:r>
              <a:rPr lang="fr-FR" dirty="0" smtClean="0"/>
              <a:t>Outil non </a:t>
            </a:r>
            <a:r>
              <a:rPr lang="fr-FR" dirty="0"/>
              <a:t>M</a:t>
            </a:r>
            <a:r>
              <a:rPr lang="fr-FR" dirty="0" smtClean="0"/>
              <a:t>icrosoft</a:t>
            </a:r>
          </a:p>
          <a:p>
            <a:r>
              <a:rPr lang="fr-FR" dirty="0" smtClean="0"/>
              <a:t>Semblable au test de performance de site Web</a:t>
            </a:r>
          </a:p>
          <a:p>
            <a:r>
              <a:rPr lang="fr-FR" dirty="0" smtClean="0"/>
              <a:t>Existait bien avant</a:t>
            </a:r>
          </a:p>
          <a:p>
            <a:r>
              <a:rPr lang="fr-FR" dirty="0" smtClean="0"/>
              <a:t>Libre</a:t>
            </a:r>
          </a:p>
          <a:p>
            <a:pPr lvl="1"/>
            <a:r>
              <a:rPr lang="fr-FR" dirty="0" smtClean="0"/>
              <a:t>Nécessite Java</a:t>
            </a:r>
          </a:p>
          <a:p>
            <a:endParaRPr lang="fr-FR" dirty="0"/>
          </a:p>
        </p:txBody>
      </p:sp>
      <p:pic>
        <p:nvPicPr>
          <p:cNvPr id="21506" name="Picture 2" descr="Seleniu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25144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_images/chapt3_img05_IDE_op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2" y="1772816"/>
            <a:ext cx="410527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809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sécurité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Tester la sécurité du logiciel</a:t>
            </a:r>
          </a:p>
          <a:p>
            <a:r>
              <a:rPr lang="fr-FR" dirty="0" smtClean="0"/>
              <a:t>En Web, tester le TOP 10</a:t>
            </a:r>
          </a:p>
          <a:p>
            <a:pPr lvl="1"/>
            <a:r>
              <a:rPr lang="fr-FR" dirty="0" smtClean="0"/>
              <a:t>Owasp.org</a:t>
            </a:r>
          </a:p>
          <a:p>
            <a:r>
              <a:rPr lang="fr-FR" dirty="0" smtClean="0"/>
              <a:t>Notamment les injections</a:t>
            </a:r>
          </a:p>
          <a:p>
            <a:pPr lvl="1"/>
            <a:r>
              <a:rPr lang="fr-FR" dirty="0" smtClean="0"/>
              <a:t>Des outils automatisés existent (OWASP)</a:t>
            </a:r>
          </a:p>
          <a:p>
            <a:pPr lvl="1"/>
            <a:r>
              <a:rPr lang="fr-FR" dirty="0" smtClean="0"/>
              <a:t>C'est un métier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2968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Owasp</a:t>
            </a:r>
            <a:r>
              <a:rPr lang="fr-FR" dirty="0" smtClean="0"/>
              <a:t> </a:t>
            </a:r>
            <a:r>
              <a:rPr lang="fr-FR" dirty="0" err="1" smtClean="0"/>
              <a:t>WebScarab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Remplacé par </a:t>
            </a:r>
            <a:r>
              <a:rPr lang="en-US" dirty="0"/>
              <a:t>OWASP Zed Attack Proxy Project</a:t>
            </a:r>
            <a:endParaRPr lang="fr-FR" dirty="0"/>
          </a:p>
        </p:txBody>
      </p:sp>
      <p:pic>
        <p:nvPicPr>
          <p:cNvPr id="1026" name="Picture 2" descr="WebScarab after brows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8639175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619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 </a:t>
            </a:r>
            <a:r>
              <a:rPr lang="en-US" dirty="0"/>
              <a:t>Zed Attack Proxy Project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>
                <a:hlinkClick r:id="rId2"/>
              </a:rPr>
              <a:t>https://</a:t>
            </a:r>
            <a:r>
              <a:rPr lang="fr-FR" sz="2400" dirty="0" smtClean="0">
                <a:hlinkClick r:id="rId2"/>
              </a:rPr>
              <a:t>www.youtube.com/watch?v=eH0RBI0nmww</a:t>
            </a:r>
            <a:endParaRPr lang="fr-FR" sz="2400" dirty="0" smtClean="0"/>
          </a:p>
          <a:p>
            <a:endParaRPr lang="fr-FR" dirty="0"/>
          </a:p>
        </p:txBody>
      </p:sp>
      <p:pic>
        <p:nvPicPr>
          <p:cNvPr id="2050" name="Picture 2" descr="Zap128x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ésultat de recherche d'images pour &quot;owasp zed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7" descr="Résultat de recherche d'images pour &quot;owasp zed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94181"/>
            <a:ext cx="6026024" cy="466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355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OWASP Live CD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Renommé OWASP WTE</a:t>
            </a:r>
          </a:p>
          <a:p>
            <a:pPr lvl="1"/>
            <a:r>
              <a:rPr lang="fr-FR" dirty="0" smtClean="0"/>
              <a:t>Outils préinstallés</a:t>
            </a:r>
          </a:p>
          <a:p>
            <a:pPr lvl="1"/>
            <a:r>
              <a:rPr lang="fr-FR" dirty="0" smtClean="0"/>
              <a:t>Image ISO</a:t>
            </a:r>
          </a:p>
          <a:p>
            <a:pPr lvl="1"/>
            <a:r>
              <a:rPr lang="fr-FR" dirty="0" smtClean="0"/>
              <a:t>Image </a:t>
            </a:r>
            <a:r>
              <a:rPr lang="fr-FR" dirty="0" err="1" smtClean="0"/>
              <a:t>VMWare</a:t>
            </a:r>
            <a:endParaRPr lang="fr-FR" dirty="0" smtClean="0"/>
          </a:p>
          <a:p>
            <a:pPr lvl="1"/>
            <a:r>
              <a:rPr lang="fr-FR" dirty="0" smtClean="0"/>
              <a:t>Linux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059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Acunetix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 payant de scan de votre site Web</a:t>
            </a:r>
          </a:p>
          <a:p>
            <a:r>
              <a:rPr lang="fr-FR" dirty="0" smtClean="0"/>
              <a:t>5K$</a:t>
            </a:r>
          </a:p>
          <a:p>
            <a:r>
              <a:rPr lang="fr-FR" dirty="0" smtClean="0"/>
              <a:t>Trial 14 jours</a:t>
            </a:r>
          </a:p>
          <a:p>
            <a:r>
              <a:rPr lang="fr-FR" dirty="0" smtClean="0"/>
              <a:t>Scan gratuit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569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Owasp</a:t>
            </a:r>
            <a:r>
              <a:rPr lang="fr-FR" dirty="0"/>
              <a:t> Web Application </a:t>
            </a:r>
            <a:r>
              <a:rPr lang="fr-FR" dirty="0" err="1"/>
              <a:t>Penetration</a:t>
            </a:r>
            <a:r>
              <a:rPr lang="fr-FR" dirty="0"/>
              <a:t> </a:t>
            </a:r>
            <a:r>
              <a:rPr lang="fr-FR" dirty="0" err="1"/>
              <a:t>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Enorme méthodologie pour tester un site Web</a:t>
            </a:r>
          </a:p>
          <a:p>
            <a:pPr lvl="1"/>
            <a:r>
              <a:rPr lang="fr-FR" dirty="0" smtClean="0"/>
              <a:t>De nombreux outils</a:t>
            </a:r>
          </a:p>
          <a:p>
            <a:pPr lvl="1"/>
            <a:r>
              <a:rPr lang="fr-FR" dirty="0" smtClean="0"/>
              <a:t>Exemple chapitre 4.8</a:t>
            </a:r>
          </a:p>
          <a:p>
            <a:pPr lvl="2"/>
            <a:r>
              <a:rPr lang="fr-FR" dirty="0" err="1"/>
              <a:t>Testing</a:t>
            </a:r>
            <a:r>
              <a:rPr lang="fr-FR" dirty="0"/>
              <a:t> for Input </a:t>
            </a:r>
            <a:r>
              <a:rPr lang="fr-FR" dirty="0" smtClean="0"/>
              <a:t>Validation</a:t>
            </a:r>
          </a:p>
          <a:p>
            <a:pPr lvl="2"/>
            <a:r>
              <a:rPr lang="fr-FR" dirty="0"/>
              <a:t>https://vulnerable.web.app/login.asp?Username='%20or%20'1'='1&amp;Password='%20or%20'1'=</a:t>
            </a:r>
            <a:r>
              <a:rPr lang="fr-FR" dirty="0" smtClean="0"/>
              <a:t>'1</a:t>
            </a:r>
          </a:p>
          <a:p>
            <a:r>
              <a:rPr lang="fr-FR" dirty="0"/>
              <a:t>https://www.owasp.org/index.php/Web_Application_Penetration_Testing</a:t>
            </a:r>
          </a:p>
        </p:txBody>
      </p:sp>
    </p:spTree>
    <p:extLst>
      <p:ext uri="{BB962C8B-B14F-4D97-AF65-F5344CB8AC3E}">
        <p14:creationId xmlns:p14="http://schemas.microsoft.com/office/powerpoint/2010/main" val="291437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codé de l'UI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tester différentes conditions, vous pouvez exécuter vos tests à plusieurs reprises avec différentes valeurs de </a:t>
            </a:r>
            <a:r>
              <a:rPr lang="fr-FR" dirty="0" smtClean="0"/>
              <a:t>paramètre</a:t>
            </a:r>
          </a:p>
          <a:p>
            <a:r>
              <a:rPr lang="fr-FR" dirty="0" smtClean="0"/>
              <a:t>Les </a:t>
            </a:r>
            <a:r>
              <a:rPr lang="fr-FR" dirty="0"/>
              <a:t>tests codés de l'interface utilisateur pilotés par les données sont un moyen pratique pour </a:t>
            </a:r>
            <a:r>
              <a:rPr lang="fr-FR" dirty="0" smtClean="0"/>
              <a:t>cela</a:t>
            </a:r>
          </a:p>
          <a:p>
            <a:pPr lvl="1"/>
            <a:r>
              <a:rPr lang="fr-FR" dirty="0" smtClean="0"/>
              <a:t>Vous </a:t>
            </a:r>
            <a:r>
              <a:rPr lang="fr-FR" dirty="0"/>
              <a:t>définissez des valeurs de paramètre dans une source de données et chaque ligne de la source de données est une itération du test codé de l'interface utilisateur</a:t>
            </a:r>
          </a:p>
        </p:txBody>
      </p:sp>
    </p:spTree>
    <p:extLst>
      <p:ext uri="{BB962C8B-B14F-4D97-AF65-F5344CB8AC3E}">
        <p14:creationId xmlns:p14="http://schemas.microsoft.com/office/powerpoint/2010/main" val="1896798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N'oubliez pas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est pas obliger de tester pour réussir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7604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12694"/>
            <a:ext cx="7772400" cy="1143000"/>
          </a:xfrm>
        </p:spPr>
        <p:txBody>
          <a:bodyPr/>
          <a:lstStyle/>
          <a:p>
            <a:r>
              <a:rPr lang="fr-FR" dirty="0" smtClean="0"/>
              <a:t>A réussi en faisant du beau</a:t>
            </a:r>
            <a:endParaRPr lang="fr-FR" dirty="0"/>
          </a:p>
        </p:txBody>
      </p:sp>
      <p:pic>
        <p:nvPicPr>
          <p:cNvPr id="1026" name="Picture 2" descr="https://hireyourboss.files.wordpress.com/2014/04/steve-job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7"/>
            <a:ext cx="9396536" cy="595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087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réussi en faisant du bleu</a:t>
            </a:r>
            <a:endParaRPr lang="fr-FR" dirty="0"/>
          </a:p>
        </p:txBody>
      </p:sp>
      <p:pic>
        <p:nvPicPr>
          <p:cNvPr id="2052" name="Picture 4" descr="http://bbsimg.ngfiles.com/1/13401000/ngbbs46a7947d67c0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90" y="1052736"/>
            <a:ext cx="9173090" cy="733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833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réussi avec le minitel rose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 descr="http://i.ytimg.com/vi/fJ3GOnsuQqs/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252520" cy="693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32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772400" cy="1143000"/>
          </a:xfrm>
        </p:spPr>
        <p:txBody>
          <a:bodyPr/>
          <a:lstStyle/>
          <a:p>
            <a:r>
              <a:rPr lang="fr-FR" dirty="0" smtClean="0"/>
              <a:t>A réussi en codant à la va vite en PHP un site pour noter des filles</a:t>
            </a:r>
            <a:endParaRPr lang="fr-FR" dirty="0"/>
          </a:p>
        </p:txBody>
      </p:sp>
      <p:pic>
        <p:nvPicPr>
          <p:cNvPr id="4098" name="Picture 2" descr="http://www.josephrosenfeld.com/wp-content/uploads/2011/01/mark_zuckerberg_ti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0767"/>
            <a:ext cx="4176465" cy="560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48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codé de l'UI</a:t>
            </a:r>
            <a:endParaRPr lang="fr-FR" dirty="0"/>
          </a:p>
        </p:txBody>
      </p:sp>
      <p:pic>
        <p:nvPicPr>
          <p:cNvPr id="2052" name="Picture 4" descr="Créer un projet de test d'interface utilisateur cod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35" y="1196752"/>
            <a:ext cx="5705475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oisir d'enregistrer les a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4005064"/>
            <a:ext cx="48482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97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codé de l'IU</a:t>
            </a:r>
            <a:endParaRPr lang="fr-FR" dirty="0"/>
          </a:p>
        </p:txBody>
      </p:sp>
      <p:pic>
        <p:nvPicPr>
          <p:cNvPr id="3074" name="Picture 2" descr="Enregistrer des 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1412776"/>
            <a:ext cx="433387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95536" y="1628800"/>
            <a:ext cx="4414589" cy="4114800"/>
          </a:xfrm>
        </p:spPr>
        <p:txBody>
          <a:bodyPr/>
          <a:lstStyle/>
          <a:p>
            <a:r>
              <a:rPr lang="fr-FR" dirty="0" smtClean="0"/>
              <a:t>Démarrer votre application</a:t>
            </a:r>
          </a:p>
          <a:p>
            <a:pPr lvl="1"/>
            <a:r>
              <a:rPr lang="fr-FR" dirty="0" smtClean="0"/>
              <a:t>Par exemple la calculatrice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900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codé de l'IU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95537" y="1628800"/>
            <a:ext cx="3688432" cy="4114800"/>
          </a:xfrm>
        </p:spPr>
        <p:txBody>
          <a:bodyPr/>
          <a:lstStyle/>
          <a:p>
            <a:r>
              <a:rPr lang="fr-FR" sz="2400" dirty="0"/>
              <a:t>Additionnez 1 et 2, interrompez l'enregistreur et générez la méthode de </a:t>
            </a:r>
            <a:r>
              <a:rPr lang="fr-FR" sz="2400" dirty="0" smtClean="0"/>
              <a:t>test</a:t>
            </a:r>
          </a:p>
          <a:p>
            <a:r>
              <a:rPr lang="fr-FR" sz="2400" dirty="0" smtClean="0"/>
              <a:t>Un test est généré</a:t>
            </a:r>
          </a:p>
          <a:p>
            <a:r>
              <a:rPr lang="fr-FR" sz="2400" dirty="0" smtClean="0"/>
              <a:t>Plus </a:t>
            </a:r>
            <a:r>
              <a:rPr lang="fr-FR" sz="2400" dirty="0"/>
              <a:t>tard, nous allons remplacer les valeurs de cette entrée utilisateur par les valeurs d'un fichier de </a:t>
            </a:r>
            <a:r>
              <a:rPr lang="fr-FR" sz="2400" dirty="0" smtClean="0"/>
              <a:t>données</a:t>
            </a:r>
            <a:endParaRPr lang="fr-FR" sz="2400" dirty="0"/>
          </a:p>
        </p:txBody>
      </p:sp>
      <p:pic>
        <p:nvPicPr>
          <p:cNvPr id="4098" name="Picture 2" descr="Générer la méthode de 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968" y="1196752"/>
            <a:ext cx="50292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941168"/>
            <a:ext cx="2870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9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codé de l'IU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1864964"/>
          </a:xfrm>
        </p:spPr>
        <p:txBody>
          <a:bodyPr/>
          <a:lstStyle/>
          <a:p>
            <a:r>
              <a:rPr lang="fr-FR" sz="1800" dirty="0" smtClean="0"/>
              <a:t>Dans la mesure où une source de données peut également être utilisée pour les valeurs de paramètre d'assertion ajoutons une assertion pour confirmer est correcte</a:t>
            </a:r>
          </a:p>
          <a:p>
            <a:r>
              <a:rPr lang="fr-FR" sz="1800" dirty="0" smtClean="0"/>
              <a:t>Placez le curseur dans la méthode de test, ouvrez le menu contextuel et choisissez Générer le code pour le test codé de l'interface utilisateur, allez sur le contrôle et </a:t>
            </a:r>
            <a:r>
              <a:rPr lang="fr-FR" sz="1800" dirty="0" smtClean="0"/>
              <a:t>appuyer </a:t>
            </a:r>
            <a:r>
              <a:rPr lang="fr-FR" sz="1800" dirty="0" smtClean="0"/>
              <a:t>sur </a:t>
            </a:r>
            <a:r>
              <a:rPr lang="fr-FR" sz="1800" dirty="0" smtClean="0"/>
              <a:t>Control + Shift </a:t>
            </a:r>
            <a:r>
              <a:rPr lang="fr-FR" sz="1800" dirty="0" smtClean="0"/>
              <a:t>+ I</a:t>
            </a:r>
            <a:r>
              <a:rPr lang="fr-FR" sz="1800" smtClean="0"/>
              <a:t>, </a:t>
            </a:r>
            <a:r>
              <a:rPr lang="fr-FR" sz="1800" smtClean="0"/>
              <a:t>puis</a:t>
            </a:r>
            <a:r>
              <a:rPr lang="fr-FR" sz="1800"/>
              <a:t> </a:t>
            </a:r>
            <a:r>
              <a:rPr lang="fr-FR" sz="1800" smtClean="0"/>
              <a:t>u</a:t>
            </a:r>
            <a:r>
              <a:rPr lang="fr-FR" sz="1800" smtClean="0"/>
              <a:t>tiliser </a:t>
            </a:r>
            <a:r>
              <a:rPr lang="fr-FR" sz="1800" dirty="0" smtClean="0"/>
              <a:t>le générateur de test codé de l'interface utilisateur.</a:t>
            </a:r>
            <a:endParaRPr lang="fr-FR" sz="1800" dirty="0"/>
          </a:p>
        </p:txBody>
      </p:sp>
      <p:pic>
        <p:nvPicPr>
          <p:cNvPr id="5122" name="Picture 2" descr="Mapper le contrôle texte d'interface utilisa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33724"/>
            <a:ext cx="6410325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42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codé de l'IU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1864964"/>
          </a:xfrm>
        </p:spPr>
        <p:txBody>
          <a:bodyPr/>
          <a:lstStyle/>
          <a:p>
            <a:r>
              <a:rPr lang="fr-FR" sz="2400" dirty="0"/>
              <a:t>Ajoutez une assertion qui vérifie que la valeur de la somme est correcte. Choisissez la propriété </a:t>
            </a:r>
            <a:r>
              <a:rPr lang="fr-FR" sz="2400" b="1" dirty="0" err="1"/>
              <a:t>DisplayText</a:t>
            </a:r>
            <a:r>
              <a:rPr lang="fr-FR" sz="2400" dirty="0"/>
              <a:t> dont la valeur est </a:t>
            </a:r>
            <a:r>
              <a:rPr lang="fr-FR" sz="2400" b="1" dirty="0"/>
              <a:t>3</a:t>
            </a:r>
            <a:r>
              <a:rPr lang="fr-FR" sz="2400" dirty="0"/>
              <a:t>, puis choisissez </a:t>
            </a:r>
            <a:r>
              <a:rPr lang="fr-FR" sz="2400" b="1" dirty="0"/>
              <a:t>Ajouter une </a:t>
            </a:r>
            <a:r>
              <a:rPr lang="fr-FR" sz="2400" b="1" dirty="0" smtClean="0"/>
              <a:t>assertion</a:t>
            </a:r>
            <a:endParaRPr lang="fr-FR" sz="2400" dirty="0"/>
          </a:p>
          <a:p>
            <a:r>
              <a:rPr lang="fr-FR" sz="2400" dirty="0" smtClean="0"/>
              <a:t>Utilisez </a:t>
            </a:r>
            <a:r>
              <a:rPr lang="fr-FR" sz="2400" dirty="0"/>
              <a:t>le </a:t>
            </a:r>
            <a:r>
              <a:rPr lang="fr-FR" sz="2400" dirty="0" smtClean="0"/>
              <a:t>comparateur </a:t>
            </a:r>
            <a:r>
              <a:rPr lang="fr-FR" sz="2400" b="1" dirty="0" err="1" smtClean="0"/>
              <a:t>AreEqual</a:t>
            </a:r>
            <a:r>
              <a:rPr lang="fr-FR" sz="2400" dirty="0"/>
              <a:t> et vérifiez que la valeur de comparaison est </a:t>
            </a:r>
            <a:r>
              <a:rPr lang="fr-FR" sz="2400" b="1" dirty="0"/>
              <a:t>3</a:t>
            </a:r>
            <a:endParaRPr lang="fr-FR" sz="2400" dirty="0"/>
          </a:p>
        </p:txBody>
      </p:sp>
      <p:pic>
        <p:nvPicPr>
          <p:cNvPr id="6146" name="Picture 2" descr="Configurer l'asser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140968"/>
            <a:ext cx="29622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15555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3775</TotalTime>
  <Words>1078</Words>
  <Application>Microsoft Office PowerPoint</Application>
  <PresentationFormat>Affichage à l'écran (4:3)</PresentationFormat>
  <Paragraphs>160</Paragraphs>
  <Slides>44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cvc</vt:lpstr>
      <vt:lpstr>Test Driven Development</vt:lpstr>
      <vt:lpstr>Test de validation</vt:lpstr>
      <vt:lpstr>Test fonctionnel</vt:lpstr>
      <vt:lpstr>Test codé de l'UI</vt:lpstr>
      <vt:lpstr>Test codé de l'UI</vt:lpstr>
      <vt:lpstr>Test codé de l'IU</vt:lpstr>
      <vt:lpstr>Test codé de l'IU</vt:lpstr>
      <vt:lpstr>Test codé de l'IU</vt:lpstr>
      <vt:lpstr>Test codé de l'IU</vt:lpstr>
      <vt:lpstr>Test codé de l'IU</vt:lpstr>
      <vt:lpstr>Test codé de l'IU</vt:lpstr>
      <vt:lpstr>Test codé de l'IU</vt:lpstr>
      <vt:lpstr>Test codé de l'IU</vt:lpstr>
      <vt:lpstr>Test codé de l'IU</vt:lpstr>
      <vt:lpstr>Test solution</vt:lpstr>
      <vt:lpstr>Test solution</vt:lpstr>
      <vt:lpstr>Test de performance</vt:lpstr>
      <vt:lpstr>Test de robustesse</vt:lpstr>
      <vt:lpstr>Test de montée en charge</vt:lpstr>
      <vt:lpstr>Test de haute disponibilité</vt:lpstr>
      <vt:lpstr>Test de performance MS</vt:lpstr>
      <vt:lpstr>Test de performance MS</vt:lpstr>
      <vt:lpstr>Test de charge MS</vt:lpstr>
      <vt:lpstr>Test de charge MS</vt:lpstr>
      <vt:lpstr>Test de charge MS</vt:lpstr>
      <vt:lpstr>Test de charge MS</vt:lpstr>
      <vt:lpstr>Test de charge MS</vt:lpstr>
      <vt:lpstr>Test de charge MS</vt:lpstr>
      <vt:lpstr>Test de performance de site web MS</vt:lpstr>
      <vt:lpstr>Test de performance de site web</vt:lpstr>
      <vt:lpstr>Test de performance de site web</vt:lpstr>
      <vt:lpstr>Test de performance de site web</vt:lpstr>
      <vt:lpstr>Selenium</vt:lpstr>
      <vt:lpstr>Test de sécurité</vt:lpstr>
      <vt:lpstr>Owasp WebScarab</vt:lpstr>
      <vt:lpstr>OWASP Zed Attack Proxy Project</vt:lpstr>
      <vt:lpstr>OWASP Live CD</vt:lpstr>
      <vt:lpstr>Acunetix</vt:lpstr>
      <vt:lpstr>Owasp Web Application Penetration Testing</vt:lpstr>
      <vt:lpstr>N'oubliez pas</vt:lpstr>
      <vt:lpstr>A réussi en faisant du beau</vt:lpstr>
      <vt:lpstr>A réussi en faisant du bleu</vt:lpstr>
      <vt:lpstr>A réussi avec le minitel rose</vt:lpstr>
      <vt:lpstr>A réussi en codant à la va vite en PHP un site pour noter des filles</vt:lpstr>
    </vt:vector>
  </TitlesOfParts>
  <Company>jkhjkjkh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259</cp:revision>
  <dcterms:created xsi:type="dcterms:W3CDTF">2000-04-10T19:33:12Z</dcterms:created>
  <dcterms:modified xsi:type="dcterms:W3CDTF">2015-03-20T13:02:45Z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