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5" r:id="rId7"/>
    <p:sldId id="266" r:id="rId8"/>
    <p:sldId id="267" r:id="rId9"/>
    <p:sldId id="270" r:id="rId10"/>
    <p:sldId id="272" r:id="rId11"/>
    <p:sldId id="274" r:id="rId12"/>
    <p:sldId id="275" r:id="rId13"/>
    <p:sldId id="276" r:id="rId14"/>
    <p:sldId id="277" r:id="rId15"/>
    <p:sldId id="280" r:id="rId16"/>
    <p:sldId id="282" r:id="rId17"/>
    <p:sldId id="283" r:id="rId18"/>
    <p:sldId id="285" r:id="rId19"/>
    <p:sldId id="286" r:id="rId20"/>
    <p:sldId id="287" r:id="rId21"/>
    <p:sldId id="288" r:id="rId22"/>
    <p:sldId id="289" r:id="rId23"/>
    <p:sldId id="290" r:id="rId24"/>
    <p:sldId id="291" r:id="rId25"/>
    <p:sldId id="293" r:id="rId26"/>
    <p:sldId id="294" r:id="rId27"/>
    <p:sldId id="295" r:id="rId28"/>
    <p:sldId id="296" r:id="rId29"/>
  </p:sldIdLst>
  <p:sldSz cx="9144000" cy="5143500" type="screen16x9"/>
  <p:notesSz cx="6858000" cy="9144000"/>
  <p:embeddedFontLs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8CD30-6AD0-4B0B-85E5-01E76D2BD823}">
  <a:tblStyle styleId="{DB68CD30-6AD0-4B0B-85E5-01E76D2BD823}"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286308C-850A-45DD-9E98-1FC8B17678C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08203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09143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0718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3976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161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381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3574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856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7991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6336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93173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7094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sz="1050">
                <a:solidFill>
                  <a:srgbClr val="252525"/>
                </a:solidFill>
                <a:highlight>
                  <a:srgbClr val="FFFFFF"/>
                </a:highlight>
              </a:rPr>
              <a:t>À chaque changement du code, cette brique logicielle va exécuter un ensemble de tâches et produire un ensemble de résultats, que le développeur peut par la suite consulter. Cette intégration permet ainsi de ne pas oublier d'éléments lors de la mise en production et donc ainsi améliorer la qualité du produit.</a:t>
            </a:r>
          </a:p>
          <a:p>
            <a:pPr lvl="0">
              <a:spcBef>
                <a:spcPts val="0"/>
              </a:spcBef>
              <a:buNone/>
            </a:pPr>
            <a:endParaRPr sz="1050">
              <a:solidFill>
                <a:srgbClr val="252525"/>
              </a:solidFill>
              <a:highlight>
                <a:srgbClr val="FFFFFF"/>
              </a:highlight>
            </a:endParaRPr>
          </a:p>
        </p:txBody>
      </p:sp>
    </p:spTree>
    <p:extLst>
      <p:ext uri="{BB962C8B-B14F-4D97-AF65-F5344CB8AC3E}">
        <p14:creationId xmlns:p14="http://schemas.microsoft.com/office/powerpoint/2010/main" val="2048849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1174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54980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17029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793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76077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6142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1750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4411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222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063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3320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162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0862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01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10417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2851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599"/>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599"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7999" cy="9533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lt1"/>
                </a:solidFill>
              </a:rPr>
              <a:t>‹N°›</a:t>
            </a:fld>
            <a:endParaRPr lang="f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lt1"/>
                </a:solidFill>
              </a:rPr>
              <a:t>‹N°›</a:t>
            </a:fld>
            <a:endParaRPr lang="f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solidFill>
                  <a:schemeClr val="lt1"/>
                </a:solidFill>
              </a:rPr>
              <a:t>‹N°›</a:t>
            </a:fld>
            <a:endParaRPr lang="f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fr"/>
              <a:t>‹N°›</a:t>
            </a:fld>
            <a:endParaRPr lang="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fr" sz="1000">
                <a:solidFill>
                  <a:schemeClr val="lt2"/>
                </a:solidFill>
                <a:latin typeface="Roboto"/>
                <a:ea typeface="Roboto"/>
                <a:cs typeface="Roboto"/>
                <a:sym typeface="Roboto"/>
              </a:rPr>
              <a:t>‹N°›</a:t>
            </a:fld>
            <a:endParaRPr lang="fr"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iki.jenkins-ci.org/display/JENKINS/Mask+Passwords+Plugin" TargetMode="External"/><Relationship Id="rId13" Type="http://schemas.openxmlformats.org/officeDocument/2006/relationships/hyperlink" Target="https://wiki.jenkins-ci.org/display/JENKINS/Categorized+Jobs+View" TargetMode="External"/><Relationship Id="rId3" Type="http://schemas.openxmlformats.org/officeDocument/2006/relationships/hyperlink" Target="http://wiki.jenkins-ci.org/display/JENKINS/Git+Plugin" TargetMode="External"/><Relationship Id="rId7" Type="http://schemas.openxmlformats.org/officeDocument/2006/relationships/hyperlink" Target="https://wiki.jenkins-ci.org/display/JENKINS/Build+Graph+View+Plugin" TargetMode="External"/><Relationship Id="rId12" Type="http://schemas.openxmlformats.org/officeDocument/2006/relationships/hyperlink" Target="https://wiki.jenkins-ci.org/display/JENKINS/Build+Pipeline+Plugi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iki.jenkins-ci.org/display/JENKINS/Green+Balls" TargetMode="External"/><Relationship Id="rId11" Type="http://schemas.openxmlformats.org/officeDocument/2006/relationships/hyperlink" Target="http://wiki.jenkins-ci.org/display/JENKINS/Copy+project+link+plugin" TargetMode="External"/><Relationship Id="rId5" Type="http://schemas.openxmlformats.org/officeDocument/2006/relationships/hyperlink" Target="http://wiki.jenkins-ci.org/display/JENKINS/Github+OAuth+Plugin" TargetMode="External"/><Relationship Id="rId10" Type="http://schemas.openxmlformats.org/officeDocument/2006/relationships/hyperlink" Target="http://wiki.jenkins-ci.org/display/JENKINS/MSTest+Plugin" TargetMode="External"/><Relationship Id="rId4" Type="http://schemas.openxmlformats.org/officeDocument/2006/relationships/hyperlink" Target="https://wiki.jenkins-ci.org/display/JENKINS/GitHub+API+Plugin" TargetMode="External"/><Relationship Id="rId9" Type="http://schemas.openxmlformats.org/officeDocument/2006/relationships/hyperlink" Target="http://wiki.jenkins-ci.org/display/JENKINS/MSBuild+Plugi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fr-fr/download/details.aspx?id=4813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microsoft.com/fr-FR/download/details.aspx?id=48136" TargetMode="External"/><Relationship Id="rId4" Type="http://schemas.openxmlformats.org/officeDocument/2006/relationships/hyperlink" Target="https://www.microsoft.com/en-us/download/details.aspx?id=4076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s182489.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icrosoft.com/en-US/download/details.aspx?id=4371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frclg01aplp2:808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pencover/opencover/releas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code.google.com/archive/p/mb-unit/download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599"/>
          </a:xfrm>
          <a:prstGeom prst="rect">
            <a:avLst/>
          </a:prstGeom>
        </p:spPr>
        <p:txBody>
          <a:bodyPr lIns="91425" tIns="91425" rIns="91425" bIns="91425" anchor="b" anchorCtr="0">
            <a:noAutofit/>
          </a:bodyPr>
          <a:lstStyle/>
          <a:p>
            <a:pPr lvl="0">
              <a:spcBef>
                <a:spcPts val="0"/>
              </a:spcBef>
              <a:buNone/>
            </a:pPr>
            <a:r>
              <a:rPr lang="fr"/>
              <a:t>Intégration continue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60950" y="746637"/>
            <a:ext cx="8222100" cy="767699"/>
          </a:xfrm>
          <a:prstGeom prst="rect">
            <a:avLst/>
          </a:prstGeom>
        </p:spPr>
        <p:txBody>
          <a:bodyPr lIns="91425" tIns="91425" rIns="91425" bIns="91425" anchor="b" anchorCtr="0">
            <a:noAutofit/>
          </a:bodyPr>
          <a:lstStyle/>
          <a:p>
            <a:pPr lvl="0">
              <a:spcBef>
                <a:spcPts val="0"/>
              </a:spcBef>
              <a:buNone/>
            </a:pPr>
            <a:r>
              <a:rPr lang="fr"/>
              <a:t>Installation de Jenkins</a:t>
            </a:r>
          </a:p>
        </p:txBody>
      </p:sp>
      <p:sp>
        <p:nvSpPr>
          <p:cNvPr id="168" name="Shape 168"/>
          <p:cNvSpPr txBox="1">
            <a:spLocks noGrp="1"/>
          </p:cNvSpPr>
          <p:nvPr>
            <p:ph type="body" idx="1"/>
          </p:nvPr>
        </p:nvSpPr>
        <p:spPr>
          <a:xfrm>
            <a:off x="512025" y="1899025"/>
            <a:ext cx="8222100" cy="2710200"/>
          </a:xfrm>
          <a:prstGeom prst="rect">
            <a:avLst/>
          </a:prstGeom>
        </p:spPr>
        <p:txBody>
          <a:bodyPr lIns="91425" tIns="91425" rIns="91425" bIns="91425" anchor="t" anchorCtr="0">
            <a:noAutofit/>
          </a:bodyPr>
          <a:lstStyle/>
          <a:p>
            <a:pPr marL="457200" lvl="0" indent="-228600" rtl="0">
              <a:spcBef>
                <a:spcPts val="0"/>
              </a:spcBef>
              <a:buChar char="-"/>
            </a:pPr>
            <a:r>
              <a:rPr lang="fr" dirty="0"/>
              <a:t>Installation de Jenkins sans contraintes particulières.</a:t>
            </a:r>
          </a:p>
          <a:p>
            <a:pPr marL="457200" lvl="0" indent="-228600" rtl="0">
              <a:spcBef>
                <a:spcPts val="0"/>
              </a:spcBef>
              <a:buChar char="-"/>
            </a:pPr>
            <a:r>
              <a:rPr lang="fr" dirty="0"/>
              <a:t>Configuration du proxy VWT dans Jenkins </a:t>
            </a:r>
            <a:endParaRPr lang="fr" dirty="0" smtClean="0"/>
          </a:p>
          <a:p>
            <a:pPr marL="457200" lvl="0" indent="-228600" rtl="0">
              <a:spcBef>
                <a:spcPts val="0"/>
              </a:spcBef>
              <a:buChar char="-"/>
            </a:pPr>
            <a:r>
              <a:rPr lang="fr" dirty="0" smtClean="0"/>
              <a:t>Installation </a:t>
            </a:r>
            <a:r>
              <a:rPr lang="fr" dirty="0"/>
              <a:t>des plugins suivants : </a:t>
            </a:r>
            <a:r>
              <a:rPr lang="fr" sz="1200" dirty="0"/>
              <a:t>					</a:t>
            </a:r>
          </a:p>
        </p:txBody>
      </p:sp>
      <p:graphicFrame>
        <p:nvGraphicFramePr>
          <p:cNvPr id="169" name="Shape 169"/>
          <p:cNvGraphicFramePr/>
          <p:nvPr/>
        </p:nvGraphicFramePr>
        <p:xfrm>
          <a:off x="925750" y="3675950"/>
          <a:ext cx="6520000" cy="1409670"/>
        </p:xfrm>
        <a:graphic>
          <a:graphicData uri="http://schemas.openxmlformats.org/drawingml/2006/table">
            <a:tbl>
              <a:tblPr>
                <a:noFill/>
                <a:tableStyleId>{DB68CD30-6AD0-4B0B-85E5-01E76D2BD823}</a:tableStyleId>
              </a:tblPr>
              <a:tblGrid>
                <a:gridCol w="3260000"/>
                <a:gridCol w="3260000"/>
              </a:tblGrid>
              <a:tr h="1367625">
                <a:tc>
                  <a:txBody>
                    <a:bodyPr/>
                    <a:lstStyle/>
                    <a:p>
                      <a:pPr lvl="0" rtl="0">
                        <a:lnSpc>
                          <a:spcPct val="115000"/>
                        </a:lnSpc>
                        <a:spcBef>
                          <a:spcPts val="0"/>
                        </a:spcBef>
                        <a:spcAft>
                          <a:spcPts val="1600"/>
                        </a:spcAft>
                        <a:buNone/>
                      </a:pPr>
                      <a:r>
                        <a:rPr lang="fr" sz="1100" u="sng">
                          <a:solidFill>
                            <a:srgbClr val="6FA8DC"/>
                          </a:solidFill>
                          <a:highlight>
                            <a:srgbClr val="FBFBFB"/>
                          </a:highlight>
                          <a:hlinkClick r:id="rId3"/>
                        </a:rPr>
                        <a:t>Git plugin</a:t>
                      </a:r>
                      <a:r>
                        <a:rPr lang="fr" sz="1100">
                          <a:solidFill>
                            <a:srgbClr val="6FA8DC"/>
                          </a:solidFill>
                        </a:rPr>
                        <a:t/>
                      </a:r>
                      <a:br>
                        <a:rPr lang="fr" sz="1100">
                          <a:solidFill>
                            <a:srgbClr val="6FA8DC"/>
                          </a:solidFill>
                        </a:rPr>
                      </a:br>
                      <a:r>
                        <a:rPr lang="fr" sz="1100" u="sng">
                          <a:solidFill>
                            <a:srgbClr val="6FA8DC"/>
                          </a:solidFill>
                          <a:hlinkClick r:id="rId4"/>
                        </a:rPr>
                        <a:t>GitHub API Plugin</a:t>
                      </a:r>
                      <a:r>
                        <a:rPr lang="fr" sz="1100">
                          <a:solidFill>
                            <a:srgbClr val="6FA8DC"/>
                          </a:solidFill>
                        </a:rPr>
                        <a:t/>
                      </a:r>
                      <a:br>
                        <a:rPr lang="fr" sz="1100">
                          <a:solidFill>
                            <a:srgbClr val="6FA8DC"/>
                          </a:solidFill>
                        </a:rPr>
                      </a:br>
                      <a:r>
                        <a:rPr lang="fr" sz="1100" u="sng">
                          <a:solidFill>
                            <a:srgbClr val="6FA8DC"/>
                          </a:solidFill>
                          <a:hlinkClick r:id="rId5"/>
                        </a:rPr>
                        <a:t>Github Authentication plugin</a:t>
                      </a:r>
                      <a:r>
                        <a:rPr lang="fr" sz="1100">
                          <a:solidFill>
                            <a:srgbClr val="6FA8DC"/>
                          </a:solidFill>
                        </a:rPr>
                        <a:t/>
                      </a:r>
                      <a:br>
                        <a:rPr lang="fr" sz="1100">
                          <a:solidFill>
                            <a:srgbClr val="6FA8DC"/>
                          </a:solidFill>
                        </a:rPr>
                      </a:br>
                      <a:r>
                        <a:rPr lang="fr" sz="1100" u="sng">
                          <a:solidFill>
                            <a:srgbClr val="6FA8DC"/>
                          </a:solidFill>
                          <a:hlinkClick r:id="rId6"/>
                        </a:rPr>
                        <a:t>GreenBalls</a:t>
                      </a:r>
                      <a:r>
                        <a:rPr lang="fr" sz="1100">
                          <a:solidFill>
                            <a:srgbClr val="6FA8DC"/>
                          </a:solidFill>
                        </a:rPr>
                        <a:t/>
                      </a:r>
                      <a:br>
                        <a:rPr lang="fr" sz="1100">
                          <a:solidFill>
                            <a:srgbClr val="6FA8DC"/>
                          </a:solidFill>
                        </a:rPr>
                      </a:br>
                      <a:r>
                        <a:rPr lang="fr" sz="1100" u="sng">
                          <a:solidFill>
                            <a:srgbClr val="6FA8DC"/>
                          </a:solidFill>
                          <a:hlinkClick r:id="rId7"/>
                        </a:rPr>
                        <a:t>Build Graph View Plugin</a:t>
                      </a:r>
                      <a:r>
                        <a:rPr lang="fr" sz="1100">
                          <a:solidFill>
                            <a:srgbClr val="6FA8DC"/>
                          </a:solidFill>
                        </a:rPr>
                        <a:t/>
                      </a:r>
                      <a:br>
                        <a:rPr lang="fr" sz="1100">
                          <a:solidFill>
                            <a:srgbClr val="6FA8DC"/>
                          </a:solidFill>
                        </a:rPr>
                      </a:br>
                      <a:r>
                        <a:rPr lang="fr" sz="1200" u="sng">
                          <a:solidFill>
                            <a:srgbClr val="6FA8DC"/>
                          </a:solidFill>
                          <a:hlinkClick r:id="rId8"/>
                        </a:rPr>
                        <a:t>Mask Passwords</a:t>
                      </a:r>
                    </a:p>
                  </a:txBody>
                  <a:tcPr marL="91425" marR="91425" marT="91425" marB="91425"/>
                </a:tc>
                <a:tc>
                  <a:txBody>
                    <a:bodyPr/>
                    <a:lstStyle/>
                    <a:p>
                      <a:pPr lvl="0" rtl="0">
                        <a:lnSpc>
                          <a:spcPct val="115000"/>
                        </a:lnSpc>
                        <a:spcBef>
                          <a:spcPts val="0"/>
                        </a:spcBef>
                        <a:spcAft>
                          <a:spcPts val="1600"/>
                        </a:spcAft>
                        <a:buNone/>
                      </a:pPr>
                      <a:r>
                        <a:rPr lang="fr" sz="1200" u="sng">
                          <a:solidFill>
                            <a:srgbClr val="6FA8DC"/>
                          </a:solidFill>
                          <a:highlight>
                            <a:srgbClr val="FBFBFB"/>
                          </a:highlight>
                          <a:hlinkClick r:id="rId9"/>
                        </a:rPr>
                        <a:t>MSBuild Plugin</a:t>
                      </a:r>
                      <a:r>
                        <a:rPr lang="fr"/>
                        <a:t/>
                      </a:r>
                      <a:br>
                        <a:rPr lang="fr"/>
                      </a:br>
                      <a:r>
                        <a:rPr lang="fr" sz="1200" u="sng">
                          <a:solidFill>
                            <a:srgbClr val="6FA8DC"/>
                          </a:solidFill>
                          <a:hlinkClick r:id="rId10"/>
                        </a:rPr>
                        <a:t>MSTest plugin</a:t>
                      </a:r>
                      <a:r>
                        <a:rPr lang="fr"/>
                        <a:t/>
                      </a:r>
                      <a:br>
                        <a:rPr lang="fr"/>
                      </a:br>
                      <a:r>
                        <a:rPr lang="fr" sz="1200" u="sng">
                          <a:solidFill>
                            <a:srgbClr val="6FA8DC"/>
                          </a:solidFill>
                          <a:highlight>
                            <a:srgbClr val="FBFBFB"/>
                          </a:highlight>
                          <a:hlinkClick r:id="rId11"/>
                        </a:rPr>
                        <a:t>Copy project link plugin</a:t>
                      </a:r>
                      <a:r>
                        <a:rPr lang="fr" sz="1200">
                          <a:solidFill>
                            <a:srgbClr val="6FA8DC"/>
                          </a:solidFill>
                        </a:rPr>
                        <a:t/>
                      </a:r>
                      <a:br>
                        <a:rPr lang="fr" sz="1200">
                          <a:solidFill>
                            <a:srgbClr val="6FA8DC"/>
                          </a:solidFill>
                        </a:rPr>
                      </a:br>
                      <a:r>
                        <a:rPr lang="fr" sz="1100" u="sng">
                          <a:solidFill>
                            <a:srgbClr val="6FA8DC"/>
                          </a:solidFill>
                          <a:hlinkClick r:id="rId12"/>
                        </a:rPr>
                        <a:t>Build Pipeline Plugin</a:t>
                      </a:r>
                      <a:r>
                        <a:rPr lang="fr" sz="1100">
                          <a:solidFill>
                            <a:srgbClr val="6FA8DC"/>
                          </a:solidFill>
                        </a:rPr>
                        <a:t/>
                      </a:r>
                      <a:br>
                        <a:rPr lang="fr" sz="1100">
                          <a:solidFill>
                            <a:srgbClr val="6FA8DC"/>
                          </a:solidFill>
                        </a:rPr>
                      </a:br>
                      <a:r>
                        <a:rPr lang="fr" sz="1100" u="sng">
                          <a:solidFill>
                            <a:srgbClr val="6FA8DC"/>
                          </a:solidFill>
                          <a:hlinkClick r:id="rId13"/>
                        </a:rPr>
                        <a:t>Categorized Jobs View</a:t>
                      </a:r>
                      <a:r>
                        <a:rPr lang="fr" sz="1200">
                          <a:solidFill>
                            <a:srgbClr val="6FA8DC"/>
                          </a:solidFill>
                        </a:rPr>
                        <a:t/>
                      </a:r>
                      <a:br>
                        <a:rPr lang="fr" sz="1200">
                          <a:solidFill>
                            <a:srgbClr val="6FA8DC"/>
                          </a:solidFill>
                        </a:rPr>
                      </a:br>
                      <a:endParaRPr lang="fr" sz="1200">
                        <a:solidFill>
                          <a:srgbClr val="6FA8DC"/>
                        </a:solidFill>
                      </a:endParaRPr>
                    </a:p>
                  </a:txBody>
                  <a:tcPr marL="91425" marR="91425" marT="91425" marB="91425"/>
                </a:tc>
              </a:tr>
            </a:tbl>
          </a:graphicData>
        </a:graphic>
      </p:graphicFrame>
      <p:graphicFrame>
        <p:nvGraphicFramePr>
          <p:cNvPr id="170" name="Shape 170"/>
          <p:cNvGraphicFramePr/>
          <p:nvPr/>
        </p:nvGraphicFramePr>
        <p:xfrm>
          <a:off x="152400" y="152400"/>
          <a:ext cx="9144000" cy="232410"/>
        </p:xfrm>
        <a:graphic>
          <a:graphicData uri="http://schemas.openxmlformats.org/drawingml/2006/table">
            <a:tbl>
              <a:tblPr>
                <a:noFill/>
                <a:tableStyleId>{9286308C-850A-45DD-9E98-1FC8B17678CB}</a:tableStyleId>
              </a:tblPr>
              <a:tblGrid>
                <a:gridCol w="9144000"/>
              </a:tblGrid>
              <a:tr h="200025">
                <a:tc>
                  <a:txBody>
                    <a:bodyPr/>
                    <a:lstStyle/>
                    <a:p>
                      <a:pPr lvl="0" rtl="0">
                        <a:lnSpc>
                          <a:spcPct val="115000"/>
                        </a:lnSpc>
                        <a:spcBef>
                          <a:spcPts val="0"/>
                        </a:spcBef>
                        <a:buNone/>
                      </a:pPr>
                      <a:endParaRPr sz="1000" u="sng">
                        <a:solidFill>
                          <a:srgbClr val="5C3566"/>
                        </a:solidFill>
                        <a:hlinkClick r:id="rId5"/>
                      </a:endParaRPr>
                    </a:p>
                  </a:txBody>
                  <a:tcPr marL="38100" marR="38100" marT="28575" marB="2857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Configuration de MSBuild</a:t>
            </a:r>
          </a:p>
        </p:txBody>
      </p:sp>
      <p:sp>
        <p:nvSpPr>
          <p:cNvPr id="182" name="Shape 18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fr"/>
              <a:t>Prérequis :</a:t>
            </a:r>
          </a:p>
          <a:p>
            <a:pPr marL="457200" lvl="0" indent="-228600" rtl="0">
              <a:spcBef>
                <a:spcPts val="0"/>
              </a:spcBef>
              <a:buChar char="●"/>
            </a:pPr>
            <a:r>
              <a:rPr lang="fr" u="sng">
                <a:solidFill>
                  <a:schemeClr val="hlink"/>
                </a:solidFill>
                <a:hlinkClick r:id="rId3"/>
              </a:rPr>
              <a:t>.Net Framework 4.6 </a:t>
            </a:r>
          </a:p>
          <a:p>
            <a:pPr marL="457200" lvl="0" indent="-228600" rtl="0">
              <a:spcBef>
                <a:spcPts val="0"/>
              </a:spcBef>
              <a:buChar char="●"/>
            </a:pPr>
            <a:r>
              <a:rPr lang="fr" u="sng">
                <a:solidFill>
                  <a:schemeClr val="hlink"/>
                </a:solidFill>
                <a:hlinkClick r:id="rId4"/>
              </a:rPr>
              <a:t>Microsoft Build Tools 2013</a:t>
            </a:r>
          </a:p>
          <a:p>
            <a:pPr marL="914400" lvl="1" indent="-228600" rtl="0">
              <a:spcBef>
                <a:spcPts val="0"/>
              </a:spcBef>
              <a:buChar char="○"/>
            </a:pPr>
            <a:r>
              <a:rPr lang="fr"/>
              <a:t>Installer MSBuild 2013 car c’est la dernière version de visual studio installé sur les postes Développer. Il est nécessaire d’installer cette version car il faut récupérer des fichiers de config sur le poste développer et l’ajouter dans le serveur(Jenkins)</a:t>
            </a:r>
          </a:p>
          <a:p>
            <a:pPr marL="457200" lvl="0" indent="-228600" rtl="0">
              <a:spcBef>
                <a:spcPts val="0"/>
              </a:spcBef>
              <a:buChar char="●"/>
            </a:pPr>
            <a:r>
              <a:rPr lang="fr" u="sng">
                <a:solidFill>
                  <a:schemeClr val="hlink"/>
                </a:solidFill>
                <a:hlinkClick r:id="rId5"/>
              </a:rPr>
              <a:t>.Net framework 4.6 targeting Pack</a:t>
            </a:r>
          </a:p>
          <a:p>
            <a:pPr marL="914400" lvl="1" indent="-228600" rtl="0">
              <a:spcBef>
                <a:spcPts val="0"/>
              </a:spcBef>
              <a:buChar char="○"/>
            </a:pPr>
            <a:r>
              <a:rPr lang="fr"/>
              <a:t>Permet aux développeurs de créer des applications ciblant .NET Framework 4.6 via Visual Studio 2013, Visual Studio 2012 ou des IDE tiers</a:t>
            </a:r>
            <a:br>
              <a:rPr lang="fr"/>
            </a:br>
            <a:endParaRPr lang="fr"/>
          </a:p>
          <a:p>
            <a:pPr lvl="0" rtl="0">
              <a:spcBef>
                <a:spcPts val="0"/>
              </a:spcBef>
              <a:buNone/>
            </a:pPr>
            <a:endParaRPr/>
          </a:p>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rtl="0">
              <a:spcBef>
                <a:spcPts val="0"/>
              </a:spcBef>
              <a:buNone/>
            </a:pPr>
            <a:r>
              <a:rPr lang="fr"/>
              <a:t>Configuration de MSBuild (suite)</a:t>
            </a:r>
          </a:p>
        </p:txBody>
      </p:sp>
      <p:sp>
        <p:nvSpPr>
          <p:cNvPr id="188" name="Shape 188"/>
          <p:cNvSpPr txBox="1">
            <a:spLocks noGrp="1"/>
          </p:cNvSpPr>
          <p:nvPr>
            <p:ph type="body" idx="1"/>
          </p:nvPr>
        </p:nvSpPr>
        <p:spPr>
          <a:xfrm>
            <a:off x="471900" y="1759100"/>
            <a:ext cx="8222100" cy="2895900"/>
          </a:xfrm>
          <a:prstGeom prst="rect">
            <a:avLst/>
          </a:prstGeom>
        </p:spPr>
        <p:txBody>
          <a:bodyPr lIns="91425" tIns="91425" rIns="91425" bIns="91425" anchor="t" anchorCtr="0">
            <a:noAutofit/>
          </a:bodyPr>
          <a:lstStyle/>
          <a:p>
            <a:pPr marL="457200" lvl="0" indent="-228600" rtl="0">
              <a:spcBef>
                <a:spcPts val="0"/>
              </a:spcBef>
              <a:buChar char="-"/>
            </a:pPr>
            <a:r>
              <a:rPr lang="fr"/>
              <a:t>Ajouter les frameworks .net nécessaires pour compilation des différents projets.</a:t>
            </a:r>
          </a:p>
          <a:p>
            <a:pPr marL="457200" lvl="0" indent="-228600" rtl="0">
              <a:spcBef>
                <a:spcPts val="0"/>
              </a:spcBef>
              <a:buChar char="-"/>
            </a:pPr>
            <a:r>
              <a:rPr lang="fr"/>
              <a:t>Pour cela il est possible de :</a:t>
            </a:r>
          </a:p>
          <a:p>
            <a:pPr marL="914400" lvl="1" indent="-228600" rtl="0">
              <a:spcBef>
                <a:spcPts val="0"/>
              </a:spcBef>
              <a:buChar char="-"/>
            </a:pPr>
            <a:r>
              <a:rPr lang="fr"/>
              <a:t>Installer les différentes versions du .net framework via les setups traditionnels.</a:t>
            </a:r>
          </a:p>
          <a:p>
            <a:pPr marL="914400" lvl="1" indent="-228600" rtl="0">
              <a:spcBef>
                <a:spcPts val="0"/>
              </a:spcBef>
              <a:buChar char="-"/>
            </a:pPr>
            <a:r>
              <a:rPr lang="fr"/>
              <a:t>Ajouter dans le répertoire C:\Program Files (x86)\Reference Assemblies\Microsoft\Framework\.NETFramework tous les frameworks .net susceptibles d’être utilisés lors de la compilation.	</a:t>
            </a:r>
          </a:p>
          <a:p>
            <a:pPr lvl="0" rtl="0">
              <a:spcBef>
                <a:spcPts val="0"/>
              </a:spcBef>
              <a:buNone/>
            </a:pPr>
            <a:endParaRPr/>
          </a:p>
          <a:p>
            <a:pPr lvl="0" rtl="0">
              <a:spcBef>
                <a:spcPts val="0"/>
              </a:spcBef>
              <a:buNone/>
            </a:pPr>
            <a:endParaRPr/>
          </a:p>
        </p:txBody>
      </p:sp>
      <p:pic>
        <p:nvPicPr>
          <p:cNvPr id="189" name="Shape 189"/>
          <p:cNvPicPr preferRelativeResize="0"/>
          <p:nvPr/>
        </p:nvPicPr>
        <p:blipFill>
          <a:blip r:embed="rId3">
            <a:alphaModFix/>
          </a:blip>
          <a:stretch>
            <a:fillRect/>
          </a:stretch>
        </p:blipFill>
        <p:spPr>
          <a:xfrm>
            <a:off x="5232716" y="4241350"/>
            <a:ext cx="2799524" cy="1437199"/>
          </a:xfrm>
          <a:prstGeom prst="rect">
            <a:avLst/>
          </a:prstGeom>
          <a:noFill/>
          <a:ln>
            <a:noFill/>
          </a:ln>
        </p:spPr>
      </p:pic>
      <p:pic>
        <p:nvPicPr>
          <p:cNvPr id="190" name="Shape 190"/>
          <p:cNvPicPr preferRelativeResize="0"/>
          <p:nvPr/>
        </p:nvPicPr>
        <p:blipFill>
          <a:blip r:embed="rId4">
            <a:alphaModFix/>
          </a:blip>
          <a:stretch>
            <a:fillRect/>
          </a:stretch>
        </p:blipFill>
        <p:spPr>
          <a:xfrm>
            <a:off x="966176" y="4369718"/>
            <a:ext cx="3205625" cy="1346712"/>
          </a:xfrm>
          <a:prstGeom prst="rect">
            <a:avLst/>
          </a:prstGeom>
          <a:noFill/>
          <a:ln>
            <a:noFill/>
          </a:ln>
        </p:spPr>
      </p:pic>
      <p:sp>
        <p:nvSpPr>
          <p:cNvPr id="191" name="Shape 191"/>
          <p:cNvSpPr txBox="1"/>
          <p:nvPr/>
        </p:nvSpPr>
        <p:spPr>
          <a:xfrm>
            <a:off x="86950" y="3879375"/>
            <a:ext cx="963299" cy="1163699"/>
          </a:xfrm>
          <a:prstGeom prst="rect">
            <a:avLst/>
          </a:prstGeom>
          <a:noFill/>
          <a:ln>
            <a:noFill/>
          </a:ln>
        </p:spPr>
        <p:txBody>
          <a:bodyPr lIns="91425" tIns="91425" rIns="91425" bIns="91425" anchor="t" anchorCtr="0">
            <a:noAutofit/>
          </a:bodyPr>
          <a:lstStyle/>
          <a:p>
            <a:pPr lvl="0" rtl="0">
              <a:spcBef>
                <a:spcPts val="0"/>
              </a:spcBef>
              <a:buNone/>
            </a:pPr>
            <a:r>
              <a:rPr lang="fr" sz="1000"/>
              <a:t>Poste</a:t>
            </a:r>
          </a:p>
          <a:p>
            <a:pPr lvl="0">
              <a:spcBef>
                <a:spcPts val="0"/>
              </a:spcBef>
              <a:buNone/>
            </a:pPr>
            <a:r>
              <a:rPr lang="fr" sz="1000"/>
              <a:t>utilisateur</a:t>
            </a:r>
          </a:p>
        </p:txBody>
      </p:sp>
      <p:sp>
        <p:nvSpPr>
          <p:cNvPr id="192" name="Shape 192"/>
          <p:cNvSpPr txBox="1"/>
          <p:nvPr/>
        </p:nvSpPr>
        <p:spPr>
          <a:xfrm>
            <a:off x="8224977" y="4241350"/>
            <a:ext cx="963299" cy="1163699"/>
          </a:xfrm>
          <a:prstGeom prst="rect">
            <a:avLst/>
          </a:prstGeom>
          <a:noFill/>
          <a:ln>
            <a:noFill/>
          </a:ln>
        </p:spPr>
        <p:txBody>
          <a:bodyPr lIns="91425" tIns="91425" rIns="91425" bIns="91425" anchor="t" anchorCtr="0">
            <a:noAutofit/>
          </a:bodyPr>
          <a:lstStyle/>
          <a:p>
            <a:pPr lvl="0" rtl="0">
              <a:spcBef>
                <a:spcPts val="0"/>
              </a:spcBef>
              <a:buNone/>
            </a:pPr>
            <a:r>
              <a:rPr lang="fr" sz="1000" dirty="0"/>
              <a:t>Serveur</a:t>
            </a:r>
          </a:p>
          <a:p>
            <a:pPr lvl="0" rtl="0">
              <a:spcBef>
                <a:spcPts val="0"/>
              </a:spcBef>
              <a:buNone/>
            </a:pPr>
            <a:r>
              <a:rPr lang="fr" sz="1000" dirty="0"/>
              <a:t>(Jenkins)</a:t>
            </a:r>
          </a:p>
        </p:txBody>
      </p:sp>
      <p:cxnSp>
        <p:nvCxnSpPr>
          <p:cNvPr id="193" name="Shape 193"/>
          <p:cNvCxnSpPr/>
          <p:nvPr/>
        </p:nvCxnSpPr>
        <p:spPr>
          <a:xfrm>
            <a:off x="4621800" y="4467950"/>
            <a:ext cx="521699" cy="6599"/>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Configuration de MSBuild (suite)</a:t>
            </a:r>
          </a:p>
        </p:txBody>
      </p:sp>
      <p:sp>
        <p:nvSpPr>
          <p:cNvPr id="199" name="Shape 199"/>
          <p:cNvSpPr txBox="1">
            <a:spLocks noGrp="1"/>
          </p:cNvSpPr>
          <p:nvPr>
            <p:ph type="body" idx="1"/>
          </p:nvPr>
        </p:nvSpPr>
        <p:spPr>
          <a:xfrm>
            <a:off x="471900" y="1919075"/>
            <a:ext cx="8222100" cy="3110700"/>
          </a:xfrm>
          <a:prstGeom prst="rect">
            <a:avLst/>
          </a:prstGeom>
        </p:spPr>
        <p:txBody>
          <a:bodyPr lIns="91425" tIns="91425" rIns="91425" bIns="91425" anchor="t" anchorCtr="0">
            <a:noAutofit/>
          </a:bodyPr>
          <a:lstStyle/>
          <a:p>
            <a:pPr marL="457200" lvl="0" indent="-228600" rtl="0">
              <a:spcBef>
                <a:spcPts val="0"/>
              </a:spcBef>
            </a:pPr>
            <a:r>
              <a:rPr lang="fr"/>
              <a:t>MSBuild dépend des target files qui décrivent la façon dont certain types d’application ont besoin d’être compilé.</a:t>
            </a:r>
            <a:br>
              <a:rPr lang="fr"/>
            </a:br>
            <a:r>
              <a:rPr lang="fr"/>
              <a:t>Pour cela: il faut copier le répertoire C:\Program Files (x86)\MSBuild\Microsoft\VisualStudio du poste developper et l’ajouter dans le même répertoire sur le serveur qui contient Jenkins.</a:t>
            </a:r>
            <a:br>
              <a:rPr lang="fr"/>
            </a:br>
            <a:endParaRPr lang="fr"/>
          </a:p>
        </p:txBody>
      </p:sp>
      <p:pic>
        <p:nvPicPr>
          <p:cNvPr id="200" name="Shape 200"/>
          <p:cNvPicPr preferRelativeResize="0"/>
          <p:nvPr/>
        </p:nvPicPr>
        <p:blipFill>
          <a:blip r:embed="rId3">
            <a:alphaModFix/>
          </a:blip>
          <a:stretch>
            <a:fillRect/>
          </a:stretch>
        </p:blipFill>
        <p:spPr>
          <a:xfrm>
            <a:off x="1741219" y="3605219"/>
            <a:ext cx="1723449" cy="1472250"/>
          </a:xfrm>
          <a:prstGeom prst="rect">
            <a:avLst/>
          </a:prstGeom>
          <a:noFill/>
          <a:ln>
            <a:noFill/>
          </a:ln>
        </p:spPr>
      </p:pic>
      <p:pic>
        <p:nvPicPr>
          <p:cNvPr id="201" name="Shape 201"/>
          <p:cNvPicPr preferRelativeResize="0"/>
          <p:nvPr/>
        </p:nvPicPr>
        <p:blipFill>
          <a:blip r:embed="rId4">
            <a:alphaModFix/>
          </a:blip>
          <a:stretch>
            <a:fillRect/>
          </a:stretch>
        </p:blipFill>
        <p:spPr>
          <a:xfrm>
            <a:off x="5766575" y="3605225"/>
            <a:ext cx="1620289" cy="1424549"/>
          </a:xfrm>
          <a:prstGeom prst="rect">
            <a:avLst/>
          </a:prstGeom>
          <a:noFill/>
          <a:ln>
            <a:noFill/>
          </a:ln>
        </p:spPr>
      </p:pic>
      <p:cxnSp>
        <p:nvCxnSpPr>
          <p:cNvPr id="202" name="Shape 202"/>
          <p:cNvCxnSpPr/>
          <p:nvPr/>
        </p:nvCxnSpPr>
        <p:spPr>
          <a:xfrm>
            <a:off x="3912800" y="4300750"/>
            <a:ext cx="1451399" cy="0"/>
          </a:xfrm>
          <a:prstGeom prst="straightConnector1">
            <a:avLst/>
          </a:prstGeom>
          <a:noFill/>
          <a:ln w="9525" cap="flat" cmpd="sng">
            <a:solidFill>
              <a:schemeClr val="dk2"/>
            </a:solidFill>
            <a:prstDash val="solid"/>
            <a:round/>
            <a:headEnd type="none" w="lg" len="lg"/>
            <a:tailEnd type="triangle" w="lg" len="lg"/>
          </a:ln>
        </p:spPr>
      </p:cxnSp>
      <p:sp>
        <p:nvSpPr>
          <p:cNvPr id="203" name="Shape 203"/>
          <p:cNvSpPr txBox="1"/>
          <p:nvPr/>
        </p:nvSpPr>
        <p:spPr>
          <a:xfrm>
            <a:off x="160500" y="3718900"/>
            <a:ext cx="963299" cy="1163699"/>
          </a:xfrm>
          <a:prstGeom prst="rect">
            <a:avLst/>
          </a:prstGeom>
          <a:noFill/>
          <a:ln>
            <a:noFill/>
          </a:ln>
        </p:spPr>
        <p:txBody>
          <a:bodyPr lIns="91425" tIns="91425" rIns="91425" bIns="91425" anchor="t" anchorCtr="0">
            <a:noAutofit/>
          </a:bodyPr>
          <a:lstStyle/>
          <a:p>
            <a:pPr lvl="0" rtl="0">
              <a:spcBef>
                <a:spcPts val="0"/>
              </a:spcBef>
              <a:buNone/>
            </a:pPr>
            <a:r>
              <a:rPr lang="fr" sz="1000"/>
              <a:t>Poste</a:t>
            </a:r>
          </a:p>
          <a:p>
            <a:pPr lvl="0" rtl="0">
              <a:spcBef>
                <a:spcPts val="0"/>
              </a:spcBef>
              <a:buNone/>
            </a:pPr>
            <a:r>
              <a:rPr lang="fr" sz="1000"/>
              <a:t>utilisateur</a:t>
            </a:r>
          </a:p>
        </p:txBody>
      </p:sp>
      <p:sp>
        <p:nvSpPr>
          <p:cNvPr id="204" name="Shape 204"/>
          <p:cNvSpPr txBox="1"/>
          <p:nvPr/>
        </p:nvSpPr>
        <p:spPr>
          <a:xfrm>
            <a:off x="7730700" y="3605225"/>
            <a:ext cx="963299" cy="1163699"/>
          </a:xfrm>
          <a:prstGeom prst="rect">
            <a:avLst/>
          </a:prstGeom>
          <a:noFill/>
          <a:ln>
            <a:noFill/>
          </a:ln>
        </p:spPr>
        <p:txBody>
          <a:bodyPr lIns="91425" tIns="91425" rIns="91425" bIns="91425" anchor="t" anchorCtr="0">
            <a:noAutofit/>
          </a:bodyPr>
          <a:lstStyle/>
          <a:p>
            <a:pPr lvl="0" rtl="0">
              <a:spcBef>
                <a:spcPts val="0"/>
              </a:spcBef>
              <a:buNone/>
            </a:pPr>
            <a:r>
              <a:rPr lang="fr" sz="1000"/>
              <a:t>Serveur</a:t>
            </a:r>
          </a:p>
          <a:p>
            <a:pPr lvl="0" rtl="0">
              <a:spcBef>
                <a:spcPts val="0"/>
              </a:spcBef>
              <a:buNone/>
            </a:pPr>
            <a:r>
              <a:rPr lang="fr" sz="1000"/>
              <a:t>(Jenkins)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Configuration de MSBuild (suite)</a:t>
            </a:r>
          </a:p>
        </p:txBody>
      </p:sp>
      <p:sp>
        <p:nvSpPr>
          <p:cNvPr id="210" name="Shape 210"/>
          <p:cNvSpPr txBox="1">
            <a:spLocks noGrp="1"/>
          </p:cNvSpPr>
          <p:nvPr>
            <p:ph type="body" idx="1"/>
          </p:nvPr>
        </p:nvSpPr>
        <p:spPr>
          <a:xfrm>
            <a:off x="471900" y="1919075"/>
            <a:ext cx="8222100" cy="3050400"/>
          </a:xfrm>
          <a:prstGeom prst="rect">
            <a:avLst/>
          </a:prstGeom>
        </p:spPr>
        <p:txBody>
          <a:bodyPr lIns="91425" tIns="91425" rIns="91425" bIns="91425" anchor="t" anchorCtr="0">
            <a:noAutofit/>
          </a:bodyPr>
          <a:lstStyle/>
          <a:p>
            <a:pPr lvl="0" rtl="0">
              <a:spcBef>
                <a:spcPts val="0"/>
              </a:spcBef>
              <a:buNone/>
            </a:pPr>
            <a:r>
              <a:rPr lang="fr" sz="1200"/>
              <a:t>"C:\Program Files (x86)\MSBuild\12.0\Bin\msbuild.exe"  "D:\Jenkins\Jobs\BiostyrRuleEngineNET\W\Services\VWS.APL.Server.Biostyr.WCF\VWS.APL.Server.Biostyr.WCF\VWS.APL.Server.Biostyr.WCF.csproj" /t:clean /t:rebuild /T:Package /p:CreatePackageOnPublish=true /P:Configuration=Release;PackageLocation="D:\Jenkins\Build\BiostyrRuleEngineNET\BiostyrRuleEngineNETWebServiceApp.Release.zip;";DeployIISAppPath="MSDeployTestContinuousIntegration" </a:t>
            </a:r>
          </a:p>
          <a:p>
            <a:pPr marL="457200" lvl="0" indent="-304800" rtl="0">
              <a:spcBef>
                <a:spcPts val="0"/>
              </a:spcBef>
              <a:buSzPct val="100000"/>
            </a:pPr>
            <a:r>
              <a:rPr lang="fr" sz="1200"/>
              <a:t>/t:clean: Nettoie le projet (efface le répertoire \bin)</a:t>
            </a:r>
          </a:p>
          <a:p>
            <a:pPr marL="457200" lvl="0" indent="-304800" rtl="0">
              <a:spcBef>
                <a:spcPts val="0"/>
              </a:spcBef>
              <a:buSzPct val="100000"/>
            </a:pPr>
            <a:r>
              <a:rPr lang="fr" sz="1200"/>
              <a:t>/t:rebuild: Recompile le projet</a:t>
            </a:r>
          </a:p>
          <a:p>
            <a:pPr marL="457200" lvl="0" indent="-304800" rtl="0">
              <a:spcBef>
                <a:spcPts val="0"/>
              </a:spcBef>
              <a:buSzPct val="100000"/>
            </a:pPr>
            <a:r>
              <a:rPr lang="fr" sz="1200"/>
              <a:t>/t:Package: Spécifie à MSBuild que nous voulons en sorti un package </a:t>
            </a:r>
          </a:p>
          <a:p>
            <a:pPr marL="457200" lvl="0" indent="-304800" rtl="0">
              <a:spcBef>
                <a:spcPts val="0"/>
              </a:spcBef>
              <a:buSzPct val="100000"/>
            </a:pPr>
            <a:r>
              <a:rPr lang="fr" sz="1200"/>
              <a:t>/p:CreatePackageOnPublish=true: Spécifie à MSBuild que nous voulons créer un package pour le publier</a:t>
            </a:r>
          </a:p>
          <a:p>
            <a:pPr marL="457200" lvl="0" indent="-304800" rtl="0">
              <a:spcBef>
                <a:spcPts val="0"/>
              </a:spcBef>
              <a:buSzPct val="100000"/>
            </a:pPr>
            <a:r>
              <a:rPr lang="fr" sz="1200"/>
              <a:t>/P:Configuration=Release: environement de compilation release</a:t>
            </a:r>
          </a:p>
          <a:p>
            <a:pPr marL="457200" lvl="0" indent="-304800" rtl="0">
              <a:spcBef>
                <a:spcPts val="0"/>
              </a:spcBef>
              <a:buSzPct val="100000"/>
            </a:pPr>
            <a:r>
              <a:rPr lang="fr" sz="1200"/>
              <a:t>PackageLocation=[path]: path du package</a:t>
            </a:r>
          </a:p>
          <a:p>
            <a:pPr marL="457200" lvl="0" indent="-304800" rtl="0">
              <a:spcBef>
                <a:spcPts val="0"/>
              </a:spcBef>
              <a:buSzPct val="100000"/>
            </a:pPr>
            <a:r>
              <a:rPr lang="fr" sz="1200"/>
              <a:t>DeployIISAppPath=”WebDeployName” A spécifier si le nom de l’application web est différent “default web site”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Installation de MSTest</a:t>
            </a:r>
          </a:p>
        </p:txBody>
      </p:sp>
      <p:sp>
        <p:nvSpPr>
          <p:cNvPr id="228" name="Shape 228"/>
          <p:cNvSpPr txBox="1">
            <a:spLocks noGrp="1"/>
          </p:cNvSpPr>
          <p:nvPr>
            <p:ph type="body" idx="1"/>
          </p:nvPr>
        </p:nvSpPr>
        <p:spPr>
          <a:xfrm>
            <a:off x="471900" y="1919075"/>
            <a:ext cx="8222100" cy="3150900"/>
          </a:xfrm>
          <a:prstGeom prst="rect">
            <a:avLst/>
          </a:prstGeom>
        </p:spPr>
        <p:txBody>
          <a:bodyPr lIns="91425" tIns="91425" rIns="91425" bIns="91425" anchor="t" anchorCtr="0">
            <a:noAutofit/>
          </a:bodyPr>
          <a:lstStyle/>
          <a:p>
            <a:pPr marL="457200" lvl="0" indent="-228600" rtl="0">
              <a:spcBef>
                <a:spcPts val="0"/>
              </a:spcBef>
              <a:buChar char="●"/>
            </a:pPr>
            <a:r>
              <a:rPr lang="fr" dirty="0"/>
              <a:t>Il est possible exécuter MSTest sans installer Visual Studio sur le server.</a:t>
            </a:r>
          </a:p>
          <a:p>
            <a:pPr marL="457200" lvl="0" indent="-228600" rtl="0">
              <a:spcBef>
                <a:spcPts val="0"/>
              </a:spcBef>
              <a:buChar char="●"/>
            </a:pPr>
            <a:r>
              <a:rPr lang="fr" dirty="0"/>
              <a:t>Pour cela, il faut télécharger et installer Test Agent pour visual studio sur le server (Jenkins</a:t>
            </a:r>
            <a:r>
              <a:rPr lang="fr" dirty="0" smtClean="0"/>
              <a:t>)</a:t>
            </a:r>
          </a:p>
          <a:p>
            <a:pPr marL="457200" lvl="0" indent="-228600" rtl="0">
              <a:spcBef>
                <a:spcPts val="0"/>
              </a:spcBef>
              <a:buChar char="●"/>
            </a:pPr>
            <a:r>
              <a:rPr lang="fr" u="sng" dirty="0" smtClean="0">
                <a:solidFill>
                  <a:schemeClr val="hlink"/>
                </a:solidFill>
                <a:hlinkClick r:id="rId3"/>
              </a:rPr>
              <a:t>MSTest </a:t>
            </a:r>
            <a:r>
              <a:rPr lang="fr" u="sng" dirty="0">
                <a:solidFill>
                  <a:schemeClr val="hlink"/>
                </a:solidFill>
                <a:hlinkClick r:id="rId3"/>
              </a:rPr>
              <a:t>ligne de commande</a:t>
            </a:r>
          </a:p>
          <a:p>
            <a:pPr marL="457200" lvl="0" indent="0">
              <a:spcBef>
                <a:spcPts val="0"/>
              </a:spcBef>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rtl="0">
              <a:spcBef>
                <a:spcPts val="0"/>
              </a:spcBef>
              <a:buNone/>
            </a:pPr>
            <a:r>
              <a:rPr lang="fr"/>
              <a:t>Installation de MSDeploy</a:t>
            </a:r>
          </a:p>
        </p:txBody>
      </p:sp>
      <p:sp>
        <p:nvSpPr>
          <p:cNvPr id="239" name="Shape 239"/>
          <p:cNvSpPr txBox="1">
            <a:spLocks noGrp="1"/>
          </p:cNvSpPr>
          <p:nvPr>
            <p:ph type="body" idx="1"/>
          </p:nvPr>
        </p:nvSpPr>
        <p:spPr>
          <a:xfrm>
            <a:off x="460950" y="1912400"/>
            <a:ext cx="8222100" cy="3119100"/>
          </a:xfrm>
          <a:prstGeom prst="rect">
            <a:avLst/>
          </a:prstGeom>
        </p:spPr>
        <p:txBody>
          <a:bodyPr lIns="91425" tIns="91425" rIns="91425" bIns="91425" anchor="t" anchorCtr="0">
            <a:noAutofit/>
          </a:bodyPr>
          <a:lstStyle/>
          <a:p>
            <a:pPr marL="457200" lvl="0" indent="-228600" rtl="0">
              <a:spcBef>
                <a:spcPts val="0"/>
              </a:spcBef>
            </a:pPr>
            <a:r>
              <a:rPr lang="fr" dirty="0"/>
              <a:t>Il est nécessaire d’installer MSDeploy sur le server IIS car ce service n’est pas </a:t>
            </a:r>
            <a:r>
              <a:rPr lang="fr" dirty="0" smtClean="0"/>
              <a:t>natif </a:t>
            </a:r>
            <a:r>
              <a:rPr lang="fr" dirty="0"/>
              <a:t>à windows.  Il est aussi primordiale de vérifier que le service “Web Deployment Agent Service” est démarré.</a:t>
            </a:r>
          </a:p>
          <a:p>
            <a:pPr marL="457200" lvl="0" indent="-228600" rtl="0">
              <a:spcBef>
                <a:spcPts val="0"/>
              </a:spcBef>
            </a:pPr>
            <a:r>
              <a:rPr lang="fr" dirty="0"/>
              <a:t>Installation de MSDeploy 3.6</a:t>
            </a:r>
            <a:br>
              <a:rPr lang="fr" dirty="0"/>
            </a:br>
            <a:r>
              <a:rPr lang="fr" dirty="0"/>
              <a:t>Url: </a:t>
            </a:r>
            <a:r>
              <a:rPr lang="fr" u="sng" dirty="0">
                <a:solidFill>
                  <a:schemeClr val="hlink"/>
                </a:solidFill>
                <a:hlinkClick r:id="rId3"/>
              </a:rPr>
              <a:t>https://www.microsoft.com/en-US/download/details.aspx?id=43717</a:t>
            </a:r>
          </a:p>
          <a:p>
            <a:pPr marL="457200" lvl="0" indent="-228600" rtl="0">
              <a:spcBef>
                <a:spcPts val="0"/>
              </a:spcBef>
            </a:pPr>
            <a:r>
              <a:rPr lang="fr" dirty="0"/>
              <a:t>Installer la version adéquate par rapport à version de l’Os x64 ou x86</a:t>
            </a:r>
          </a:p>
        </p:txBody>
      </p:sp>
      <p:pic>
        <p:nvPicPr>
          <p:cNvPr id="240" name="Shape 240"/>
          <p:cNvPicPr preferRelativeResize="0"/>
          <p:nvPr/>
        </p:nvPicPr>
        <p:blipFill>
          <a:blip r:embed="rId4">
            <a:alphaModFix/>
          </a:blip>
          <a:stretch>
            <a:fillRect/>
          </a:stretch>
        </p:blipFill>
        <p:spPr>
          <a:xfrm>
            <a:off x="5405149" y="3889724"/>
            <a:ext cx="3608974" cy="1084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Installation de MSDeploy (Suite)</a:t>
            </a:r>
          </a:p>
        </p:txBody>
      </p:sp>
      <p:sp>
        <p:nvSpPr>
          <p:cNvPr id="246" name="Shape 24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fr" sz="1200"/>
              <a:t>"C:\Program Files (x86)\IIS\Microsoft Web Deploy V3\msdeploy.exe" -verb:sync -source:package="D:\Jenkins\Build\BiostyrRuleEngineNET\BiostyrRuleEngineNETWebServiceApp.Release.zip" -dest:auto,ComputerName="https://FRSTM01APLU1:8172/msdeploy.axd?site=MSDeployTestContinuousIntegration",UserName="VWS\frstmapl.service",Password="XXXXXX",AuthType="Basic" -allowUntrusted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endParaRPr/>
          </a:p>
          <a:p>
            <a:pPr lvl="0" rtl="0">
              <a:spcBef>
                <a:spcPts val="0"/>
              </a:spcBef>
              <a:buNone/>
            </a:pPr>
            <a:r>
              <a:rPr lang="fr"/>
              <a:t>Statut du projet</a:t>
            </a:r>
          </a:p>
        </p:txBody>
      </p:sp>
      <p:sp>
        <p:nvSpPr>
          <p:cNvPr id="259" name="Shape 259"/>
          <p:cNvSpPr txBox="1">
            <a:spLocks noGrp="1"/>
          </p:cNvSpPr>
          <p:nvPr>
            <p:ph type="body" idx="1"/>
          </p:nvPr>
        </p:nvSpPr>
        <p:spPr>
          <a:xfrm>
            <a:off x="275425" y="3263750"/>
            <a:ext cx="8418600" cy="1748700"/>
          </a:xfrm>
          <a:prstGeom prst="rect">
            <a:avLst/>
          </a:prstGeom>
        </p:spPr>
        <p:txBody>
          <a:bodyPr lIns="91425" tIns="91425" rIns="91425" bIns="91425" anchor="t" anchorCtr="0">
            <a:noAutofit/>
          </a:bodyPr>
          <a:lstStyle/>
          <a:p>
            <a:pPr marL="457200" lvl="0" indent="-228600" rtl="0">
              <a:spcBef>
                <a:spcPts val="0"/>
              </a:spcBef>
            </a:pPr>
            <a:r>
              <a:rPr lang="fr"/>
              <a:t>Alertes Email</a:t>
            </a:r>
          </a:p>
          <a:p>
            <a:pPr marL="457200" lvl="0" indent="-228600" rtl="0">
              <a:spcBef>
                <a:spcPts val="0"/>
              </a:spcBef>
            </a:pPr>
            <a:r>
              <a:rPr lang="fr"/>
              <a:t>Code Covering</a:t>
            </a:r>
          </a:p>
          <a:p>
            <a:pPr marL="457200" lvl="0" indent="-228600" rtl="0">
              <a:spcBef>
                <a:spcPts val="0"/>
              </a:spcBef>
            </a:pPr>
            <a:r>
              <a:rPr lang="fr"/>
              <a:t>Statistiques de builds hebdomadaires / mensuelles / continues</a:t>
            </a:r>
          </a:p>
        </p:txBody>
      </p:sp>
      <p:pic>
        <p:nvPicPr>
          <p:cNvPr id="260" name="Shape 260"/>
          <p:cNvPicPr preferRelativeResize="0"/>
          <p:nvPr/>
        </p:nvPicPr>
        <p:blipFill>
          <a:blip r:embed="rId3">
            <a:alphaModFix/>
          </a:blip>
          <a:stretch>
            <a:fillRect/>
          </a:stretch>
        </p:blipFill>
        <p:spPr>
          <a:xfrm>
            <a:off x="152400" y="1920574"/>
            <a:ext cx="8475174" cy="1072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fr"/>
              <a:t>Alerte Email</a:t>
            </a:r>
          </a:p>
        </p:txBody>
      </p:sp>
      <p:sp>
        <p:nvSpPr>
          <p:cNvPr id="266" name="Shape 26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fr" u="sng">
                <a:solidFill>
                  <a:schemeClr val="hlink"/>
                </a:solidFill>
                <a:hlinkClick r:id="rId3"/>
              </a:rPr>
              <a:t>Jenkins url</a:t>
            </a:r>
          </a:p>
          <a:p>
            <a:pPr marL="457200" lvl="0" indent="-228600" rtl="0">
              <a:spcBef>
                <a:spcPts val="0"/>
              </a:spcBef>
            </a:pPr>
            <a:r>
              <a:rPr lang="fr"/>
              <a:t>Configuration</a:t>
            </a:r>
          </a:p>
          <a:p>
            <a:pPr marL="457200" lvl="0" indent="-228600" rtl="0">
              <a:spcBef>
                <a:spcPts val="0"/>
              </a:spcBef>
            </a:pPr>
            <a:r>
              <a:rPr lang="fr"/>
              <a:t> Ajout de l’alerte email dans un</a:t>
            </a:r>
            <a:br>
              <a:rPr lang="fr"/>
            </a:br>
            <a:r>
              <a:rPr lang="fr"/>
              <a:t>Job</a:t>
            </a:r>
          </a:p>
          <a:p>
            <a:pPr lvl="0" rtl="0">
              <a:spcBef>
                <a:spcPts val="0"/>
              </a:spcBef>
              <a:buNone/>
            </a:pPr>
            <a:endParaRPr/>
          </a:p>
        </p:txBody>
      </p:sp>
      <p:pic>
        <p:nvPicPr>
          <p:cNvPr id="267" name="Shape 267"/>
          <p:cNvPicPr preferRelativeResize="0"/>
          <p:nvPr/>
        </p:nvPicPr>
        <p:blipFill>
          <a:blip r:embed="rId4">
            <a:alphaModFix/>
          </a:blip>
          <a:stretch>
            <a:fillRect/>
          </a:stretch>
        </p:blipFill>
        <p:spPr>
          <a:xfrm>
            <a:off x="4129572" y="2182397"/>
            <a:ext cx="4380974" cy="989274"/>
          </a:xfrm>
          <a:prstGeom prst="rect">
            <a:avLst/>
          </a:prstGeom>
          <a:noFill/>
          <a:ln>
            <a:noFill/>
          </a:ln>
        </p:spPr>
      </p:pic>
      <p:pic>
        <p:nvPicPr>
          <p:cNvPr id="268" name="Shape 268"/>
          <p:cNvPicPr preferRelativeResize="0"/>
          <p:nvPr/>
        </p:nvPicPr>
        <p:blipFill>
          <a:blip r:embed="rId5">
            <a:alphaModFix/>
          </a:blip>
          <a:stretch>
            <a:fillRect/>
          </a:stretch>
        </p:blipFill>
        <p:spPr>
          <a:xfrm>
            <a:off x="4840550" y="3365374"/>
            <a:ext cx="3725074" cy="126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Les besoins</a:t>
            </a:r>
          </a:p>
        </p:txBody>
      </p:sp>
      <p:sp>
        <p:nvSpPr>
          <p:cNvPr id="73" name="Shape 7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fr"/>
              <a:t>Automatisation des tâches de compilation</a:t>
            </a:r>
          </a:p>
          <a:p>
            <a:pPr marL="457200" lvl="0" indent="-228600" rtl="0">
              <a:spcBef>
                <a:spcPts val="0"/>
              </a:spcBef>
            </a:pPr>
            <a:r>
              <a:rPr lang="fr"/>
              <a:t>Validation automatique des tests unitaires et fonctionnels</a:t>
            </a:r>
          </a:p>
          <a:p>
            <a:pPr marL="457200" lvl="0" indent="-228600" rtl="0">
              <a:spcBef>
                <a:spcPts val="0"/>
              </a:spcBef>
            </a:pPr>
            <a:r>
              <a:rPr lang="fr"/>
              <a:t>Prise en compte de tests de performance</a:t>
            </a:r>
          </a:p>
          <a:p>
            <a:pPr marL="457200" lvl="0" indent="-228600">
              <a:spcBef>
                <a:spcPts val="0"/>
              </a:spcBef>
            </a:pPr>
            <a:r>
              <a:rPr lang="fr"/>
              <a:t>Flexibilité d’utilisation des outils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fr"/>
              <a:t>Alerte Email</a:t>
            </a:r>
          </a:p>
        </p:txBody>
      </p:sp>
      <p:sp>
        <p:nvSpPr>
          <p:cNvPr id="274" name="Shape 27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a:spcBef>
                <a:spcPts val="0"/>
              </a:spcBef>
            </a:pPr>
            <a:r>
              <a:rPr lang="fr"/>
              <a:t>Exemple d’email envoyé</a:t>
            </a:r>
          </a:p>
        </p:txBody>
      </p:sp>
      <p:pic>
        <p:nvPicPr>
          <p:cNvPr id="275" name="Shape 275"/>
          <p:cNvPicPr preferRelativeResize="0"/>
          <p:nvPr/>
        </p:nvPicPr>
        <p:blipFill>
          <a:blip r:embed="rId3">
            <a:alphaModFix/>
          </a:blip>
          <a:stretch>
            <a:fillRect/>
          </a:stretch>
        </p:blipFill>
        <p:spPr>
          <a:xfrm>
            <a:off x="5379321" y="1827875"/>
            <a:ext cx="3420374" cy="3178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fr"/>
              <a:t>Code Covering</a:t>
            </a:r>
          </a:p>
        </p:txBody>
      </p:sp>
      <p:sp>
        <p:nvSpPr>
          <p:cNvPr id="281" name="Shape 28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fr" dirty="0"/>
              <a:t>Code Covering</a:t>
            </a:r>
          </a:p>
          <a:p>
            <a:pPr marL="914400" lvl="1" indent="-228600" rtl="0">
              <a:spcBef>
                <a:spcPts val="0"/>
              </a:spcBef>
            </a:pPr>
            <a:r>
              <a:rPr lang="fr" dirty="0"/>
              <a:t>La couverture de code est une mesure utilisée en génie logiciel pour décrire le taux de code source testé d'un programme. </a:t>
            </a:r>
          </a:p>
          <a:p>
            <a:pPr marL="914400" lvl="1" indent="-228600" rtl="0">
              <a:spcBef>
                <a:spcPts val="0"/>
              </a:spcBef>
            </a:pPr>
            <a:r>
              <a:rPr lang="fr" dirty="0"/>
              <a:t>Permet de mesurer la qualité des tests effectués.</a:t>
            </a:r>
          </a:p>
          <a:p>
            <a:pPr marL="457200" lvl="0" indent="-228600" rtl="0">
              <a:spcBef>
                <a:spcPts val="0"/>
              </a:spcBef>
            </a:pPr>
            <a:r>
              <a:rPr lang="fr" dirty="0"/>
              <a:t>OpenCover			</a:t>
            </a:r>
          </a:p>
          <a:p>
            <a:pPr marL="914400" lvl="1" indent="-228600" rtl="0">
              <a:spcBef>
                <a:spcPts val="0"/>
              </a:spcBef>
            </a:pPr>
            <a:r>
              <a:rPr lang="fr" dirty="0"/>
              <a:t>Gratuit</a:t>
            </a:r>
          </a:p>
          <a:p>
            <a:pPr marL="914400" lvl="1" indent="-228600" rtl="0">
              <a:spcBef>
                <a:spcPts val="0"/>
              </a:spcBef>
            </a:pPr>
            <a:r>
              <a:rPr lang="fr" dirty="0"/>
              <a:t>Simple d’utilisation </a:t>
            </a:r>
          </a:p>
        </p:txBody>
      </p:sp>
      <p:pic>
        <p:nvPicPr>
          <p:cNvPr id="282" name="Shape 282"/>
          <p:cNvPicPr preferRelativeResize="0"/>
          <p:nvPr/>
        </p:nvPicPr>
        <p:blipFill>
          <a:blip r:embed="rId3">
            <a:alphaModFix/>
          </a:blip>
          <a:stretch>
            <a:fillRect/>
          </a:stretch>
        </p:blipFill>
        <p:spPr>
          <a:xfrm>
            <a:off x="3224250" y="3456813"/>
            <a:ext cx="5854753" cy="767700"/>
          </a:xfrm>
          <a:prstGeom prst="rect">
            <a:avLst/>
          </a:prstGeom>
          <a:noFill/>
          <a:ln>
            <a:noFill/>
          </a:ln>
        </p:spPr>
      </p:pic>
      <p:pic>
        <p:nvPicPr>
          <p:cNvPr id="283" name="Shape 283"/>
          <p:cNvPicPr preferRelativeResize="0"/>
          <p:nvPr/>
        </p:nvPicPr>
        <p:blipFill>
          <a:blip r:embed="rId4">
            <a:alphaModFix/>
          </a:blip>
          <a:stretch>
            <a:fillRect/>
          </a:stretch>
        </p:blipFill>
        <p:spPr>
          <a:xfrm>
            <a:off x="3224250" y="4093925"/>
            <a:ext cx="5932573" cy="1070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fr"/>
              <a:t>Code Covering</a:t>
            </a:r>
          </a:p>
        </p:txBody>
      </p:sp>
      <p:sp>
        <p:nvSpPr>
          <p:cNvPr id="289" name="Shape 28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marR="0" lvl="0" indent="-342900" algn="l" rtl="0">
              <a:lnSpc>
                <a:spcPct val="115000"/>
              </a:lnSpc>
              <a:spcBef>
                <a:spcPts val="0"/>
              </a:spcBef>
              <a:spcAft>
                <a:spcPts val="1600"/>
              </a:spcAft>
              <a:buClr>
                <a:schemeClr val="lt2"/>
              </a:buClr>
              <a:buSzPct val="100000"/>
              <a:buFont typeface="Roboto"/>
            </a:pPr>
            <a:r>
              <a:rPr lang="fr"/>
              <a:t>Exemple de raport</a:t>
            </a:r>
          </a:p>
          <a:p>
            <a:pPr marR="0" lvl="0" algn="l" rtl="0">
              <a:lnSpc>
                <a:spcPct val="115000"/>
              </a:lnSpc>
              <a:spcBef>
                <a:spcPts val="0"/>
              </a:spcBef>
              <a:spcAft>
                <a:spcPts val="1600"/>
              </a:spcAft>
              <a:buNone/>
            </a:pPr>
            <a:endParaRPr/>
          </a:p>
        </p:txBody>
      </p:sp>
      <p:pic>
        <p:nvPicPr>
          <p:cNvPr id="290" name="Shape 290"/>
          <p:cNvPicPr preferRelativeResize="0"/>
          <p:nvPr/>
        </p:nvPicPr>
        <p:blipFill>
          <a:blip r:embed="rId3">
            <a:alphaModFix/>
          </a:blip>
          <a:stretch>
            <a:fillRect/>
          </a:stretch>
        </p:blipFill>
        <p:spPr>
          <a:xfrm>
            <a:off x="3401900" y="1774974"/>
            <a:ext cx="5129275" cy="326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fr"/>
              <a:t>SonarQube</a:t>
            </a:r>
          </a:p>
        </p:txBody>
      </p:sp>
      <p:sp>
        <p:nvSpPr>
          <p:cNvPr id="296" name="Shape 29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endParaRPr lang="fr" dirty="0"/>
          </a:p>
        </p:txBody>
      </p:sp>
      <p:pic>
        <p:nvPicPr>
          <p:cNvPr id="297" name="Shape 297"/>
          <p:cNvPicPr preferRelativeResize="0"/>
          <p:nvPr/>
        </p:nvPicPr>
        <p:blipFill>
          <a:blip r:embed="rId3">
            <a:alphaModFix/>
          </a:blip>
          <a:stretch>
            <a:fillRect/>
          </a:stretch>
        </p:blipFill>
        <p:spPr>
          <a:xfrm>
            <a:off x="199262" y="1919075"/>
            <a:ext cx="5216675" cy="2381699"/>
          </a:xfrm>
          <a:prstGeom prst="rect">
            <a:avLst/>
          </a:prstGeom>
          <a:noFill/>
          <a:ln>
            <a:noFill/>
          </a:ln>
        </p:spPr>
      </p:pic>
      <p:pic>
        <p:nvPicPr>
          <p:cNvPr id="298" name="Shape 298"/>
          <p:cNvPicPr preferRelativeResize="0"/>
          <p:nvPr/>
        </p:nvPicPr>
        <p:blipFill>
          <a:blip r:embed="rId4">
            <a:alphaModFix/>
          </a:blip>
          <a:stretch>
            <a:fillRect/>
          </a:stretch>
        </p:blipFill>
        <p:spPr>
          <a:xfrm>
            <a:off x="5143299" y="3202224"/>
            <a:ext cx="3789474" cy="14992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fr"/>
              <a:t>Statistiques </a:t>
            </a:r>
          </a:p>
        </p:txBody>
      </p:sp>
      <p:sp>
        <p:nvSpPr>
          <p:cNvPr id="304" name="Shape 30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a:spcBef>
                <a:spcPts val="0"/>
              </a:spcBef>
            </a:pPr>
            <a:r>
              <a:rPr lang="fr"/>
              <a:t>Flux rss</a:t>
            </a:r>
          </a:p>
        </p:txBody>
      </p:sp>
      <p:pic>
        <p:nvPicPr>
          <p:cNvPr id="305" name="Shape 305"/>
          <p:cNvPicPr preferRelativeResize="0"/>
          <p:nvPr/>
        </p:nvPicPr>
        <p:blipFill>
          <a:blip r:embed="rId3">
            <a:alphaModFix/>
          </a:blip>
          <a:stretch>
            <a:fillRect/>
          </a:stretch>
        </p:blipFill>
        <p:spPr>
          <a:xfrm>
            <a:off x="1528575" y="2398451"/>
            <a:ext cx="7498349" cy="2278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fr"/>
              <a:t>installation de sonarqube</a:t>
            </a:r>
          </a:p>
        </p:txBody>
      </p:sp>
      <p:sp>
        <p:nvSpPr>
          <p:cNvPr id="316" name="Shape 31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fr"/>
              <a:t>- Installer java JDK version 8 minimum.</a:t>
            </a:r>
            <a:br>
              <a:rPr lang="fr"/>
            </a:br>
            <a:r>
              <a:rPr lang="fr"/>
              <a:t>-Installer la version SonarQube 4.5.6 (LTS *) qui est compatible avec la version 2.5.1 de SonarQube Scanner.</a:t>
            </a:r>
            <a:br>
              <a:rPr lang="fr"/>
            </a:br>
            <a:r>
              <a:rPr lang="fr"/>
              <a:t>-Configurer les variables d’environnements</a:t>
            </a:r>
            <a:br>
              <a:rPr lang="fr"/>
            </a:br>
            <a:r>
              <a:rPr lang="fr"/>
              <a:t>JAVA_HOME:C:\Program Files\Java\jdk1.8.0_73\jre</a:t>
            </a:r>
            <a:br>
              <a:rPr lang="fr"/>
            </a:br>
            <a:r>
              <a:rPr lang="fr"/>
              <a:t>-Installer une base de données MySQL</a:t>
            </a:r>
          </a:p>
        </p:txBody>
      </p:sp>
      <p:pic>
        <p:nvPicPr>
          <p:cNvPr id="317" name="Shape 317"/>
          <p:cNvPicPr preferRelativeResize="0"/>
          <p:nvPr/>
        </p:nvPicPr>
        <p:blipFill>
          <a:blip r:embed="rId3">
            <a:alphaModFix/>
          </a:blip>
          <a:stretch>
            <a:fillRect/>
          </a:stretch>
        </p:blipFill>
        <p:spPr>
          <a:xfrm>
            <a:off x="5296520" y="2961075"/>
            <a:ext cx="3906000" cy="1908000"/>
          </a:xfrm>
          <a:prstGeom prst="rect">
            <a:avLst/>
          </a:prstGeom>
          <a:noFill/>
          <a:ln>
            <a:noFill/>
          </a:ln>
        </p:spPr>
      </p:pic>
      <p:pic>
        <p:nvPicPr>
          <p:cNvPr id="318" name="Shape 318"/>
          <p:cNvPicPr preferRelativeResize="0"/>
          <p:nvPr/>
        </p:nvPicPr>
        <p:blipFill>
          <a:blip r:embed="rId4">
            <a:alphaModFix/>
          </a:blip>
          <a:stretch>
            <a:fillRect/>
          </a:stretch>
        </p:blipFill>
        <p:spPr>
          <a:xfrm>
            <a:off x="658975" y="3962275"/>
            <a:ext cx="2911475" cy="11812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fr"/>
              <a:t>Configuration de sonarqube</a:t>
            </a:r>
          </a:p>
        </p:txBody>
      </p:sp>
      <p:pic>
        <p:nvPicPr>
          <p:cNvPr id="324" name="Shape 324"/>
          <p:cNvPicPr preferRelativeResize="0"/>
          <p:nvPr/>
        </p:nvPicPr>
        <p:blipFill>
          <a:blip r:embed="rId3">
            <a:alphaModFix/>
          </a:blip>
          <a:stretch>
            <a:fillRect/>
          </a:stretch>
        </p:blipFill>
        <p:spPr>
          <a:xfrm>
            <a:off x="374350" y="1842774"/>
            <a:ext cx="3971649" cy="3075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fr"/>
              <a:t>Configuration de sonar runner</a:t>
            </a:r>
          </a:p>
        </p:txBody>
      </p:sp>
      <p:sp>
        <p:nvSpPr>
          <p:cNvPr id="330" name="Shape 33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a:p>
        </p:txBody>
      </p:sp>
      <p:pic>
        <p:nvPicPr>
          <p:cNvPr id="331" name="Shape 331"/>
          <p:cNvPicPr preferRelativeResize="0"/>
          <p:nvPr/>
        </p:nvPicPr>
        <p:blipFill>
          <a:blip r:embed="rId3">
            <a:alphaModFix/>
          </a:blip>
          <a:stretch>
            <a:fillRect/>
          </a:stretch>
        </p:blipFill>
        <p:spPr>
          <a:xfrm>
            <a:off x="471900" y="1919074"/>
            <a:ext cx="3656484" cy="2710200"/>
          </a:xfrm>
          <a:prstGeom prst="rect">
            <a:avLst/>
          </a:prstGeom>
          <a:noFill/>
          <a:ln>
            <a:noFill/>
          </a:ln>
        </p:spPr>
      </p:pic>
      <p:pic>
        <p:nvPicPr>
          <p:cNvPr id="332" name="Shape 332"/>
          <p:cNvPicPr preferRelativeResize="0"/>
          <p:nvPr/>
        </p:nvPicPr>
        <p:blipFill>
          <a:blip r:embed="rId4">
            <a:alphaModFix/>
          </a:blip>
          <a:stretch>
            <a:fillRect/>
          </a:stretch>
        </p:blipFill>
        <p:spPr>
          <a:xfrm>
            <a:off x="4749200" y="2754228"/>
            <a:ext cx="3944800" cy="193784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fr"/>
              <a:t>Installation de OpenCover</a:t>
            </a:r>
          </a:p>
        </p:txBody>
      </p:sp>
      <p:sp>
        <p:nvSpPr>
          <p:cNvPr id="338" name="Shape 33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fr"/>
              <a:t>Télécharger et installer </a:t>
            </a:r>
            <a:r>
              <a:rPr lang="fr" u="sng">
                <a:solidFill>
                  <a:schemeClr val="hlink"/>
                </a:solidFill>
                <a:hlinkClick r:id="rId3"/>
              </a:rPr>
              <a:t>OpenCover </a:t>
            </a:r>
            <a:r>
              <a:rPr lang="fr"/>
              <a:t>v4.6.519.</a:t>
            </a:r>
          </a:p>
          <a:p>
            <a:pPr marL="457200" lvl="0" indent="-228600">
              <a:spcBef>
                <a:spcPts val="0"/>
              </a:spcBef>
            </a:pPr>
            <a:r>
              <a:rPr lang="fr"/>
              <a:t>Télécharger et installer </a:t>
            </a:r>
            <a:r>
              <a:rPr lang="fr" u="sng">
                <a:solidFill>
                  <a:schemeClr val="hlink"/>
                </a:solidFill>
                <a:hlinkClick r:id="rId4"/>
              </a:rPr>
              <a:t>Gallio </a:t>
            </a:r>
            <a:r>
              <a:rPr lang="fr"/>
              <a:t>version 3.4.14.0.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Avantages de l’intégration continue</a:t>
            </a:r>
          </a:p>
        </p:txBody>
      </p:sp>
      <p:sp>
        <p:nvSpPr>
          <p:cNvPr id="79" name="Shape 7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fr"/>
              <a:t>Tests immédiats des modifications</a:t>
            </a:r>
          </a:p>
          <a:p>
            <a:pPr marL="457200" lvl="0" indent="-228600" rtl="0">
              <a:spcBef>
                <a:spcPts val="0"/>
              </a:spcBef>
            </a:pPr>
            <a:r>
              <a:rPr lang="fr"/>
              <a:t>Notifications rapides en cas de code incompatible ou incomplet</a:t>
            </a:r>
          </a:p>
          <a:p>
            <a:pPr marL="457200" lvl="0" indent="-228600" rtl="0">
              <a:spcBef>
                <a:spcPts val="0"/>
              </a:spcBef>
            </a:pPr>
            <a:r>
              <a:rPr lang="fr"/>
              <a:t>Les problèmes d’intégration sont détectés et réparés de façon continue, évitant les problèmes de dernière minute.</a:t>
            </a:r>
          </a:p>
          <a:p>
            <a:pPr marL="457200" lvl="0" indent="-228600">
              <a:spcBef>
                <a:spcPts val="0"/>
              </a:spcBef>
            </a:pPr>
            <a:r>
              <a:rPr lang="fr"/>
              <a:t>Une version est toujours disponible pour un test ou une démonstration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Les contraintes</a:t>
            </a:r>
          </a:p>
        </p:txBody>
      </p:sp>
      <p:sp>
        <p:nvSpPr>
          <p:cNvPr id="85" name="Shape 8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fr"/>
              <a:t>Les outils d’intégration continue doivent être compatibles avec les projets existants (prise en compte de l’infra actuelle)</a:t>
            </a:r>
          </a:p>
          <a:p>
            <a:pPr marL="457200" lvl="0" indent="-228600" rtl="0">
              <a:spcBef>
                <a:spcPts val="0"/>
              </a:spcBef>
            </a:pPr>
            <a:r>
              <a:rPr lang="fr"/>
              <a:t>Prise en compte des systèmes Windows</a:t>
            </a:r>
          </a:p>
          <a:p>
            <a:pPr marL="457200" lvl="0" indent="-228600" rtl="0">
              <a:spcBef>
                <a:spcPts val="0"/>
              </a:spcBef>
            </a:pPr>
            <a:r>
              <a:rPr lang="fr"/>
              <a:t>La solution doit être compatible avec Amazon AWS</a:t>
            </a:r>
          </a:p>
          <a:p>
            <a:pPr lvl="0" rtl="0">
              <a:spcBef>
                <a:spcPts val="0"/>
              </a:spcBef>
              <a:buNone/>
            </a:pPr>
            <a:endParaRP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dirty="0" smtClean="0"/>
              <a:t/>
            </a:r>
            <a:br>
              <a:rPr lang="fr" dirty="0" smtClean="0"/>
            </a:br>
            <a:r>
              <a:rPr lang="fr" dirty="0" smtClean="0"/>
              <a:t>Jenkins</a:t>
            </a:r>
            <a:endParaRPr lang="fr" dirty="0"/>
          </a:p>
        </p:txBody>
      </p:sp>
      <p:sp>
        <p:nvSpPr>
          <p:cNvPr id="91" name="Shape 91"/>
          <p:cNvSpPr txBox="1">
            <a:spLocks noGrp="1"/>
          </p:cNvSpPr>
          <p:nvPr>
            <p:ph type="body" idx="1"/>
          </p:nvPr>
        </p:nvSpPr>
        <p:spPr>
          <a:xfrm>
            <a:off x="471900" y="1919075"/>
            <a:ext cx="4119300" cy="2970899"/>
          </a:xfrm>
          <a:prstGeom prst="rect">
            <a:avLst/>
          </a:prstGeom>
        </p:spPr>
        <p:txBody>
          <a:bodyPr lIns="91425" tIns="91425" rIns="91425" bIns="91425" anchor="t" anchorCtr="0">
            <a:noAutofit/>
          </a:bodyPr>
          <a:lstStyle/>
          <a:p>
            <a:pPr lvl="0" rtl="0">
              <a:spcBef>
                <a:spcPts val="0"/>
              </a:spcBef>
              <a:buNone/>
            </a:pPr>
            <a:r>
              <a:rPr lang="fr" b="1" dirty="0"/>
              <a:t>Avantages</a:t>
            </a:r>
          </a:p>
          <a:p>
            <a:pPr marL="457200" lvl="0" indent="-228600" rtl="0">
              <a:spcBef>
                <a:spcPts val="0"/>
              </a:spcBef>
            </a:pPr>
            <a:r>
              <a:rPr lang="fr" dirty="0"/>
              <a:t>Gestion </a:t>
            </a:r>
            <a:r>
              <a:rPr lang="fr" dirty="0" smtClean="0"/>
              <a:t>des tous les languages</a:t>
            </a:r>
            <a:endParaRPr lang="fr" dirty="0"/>
          </a:p>
          <a:p>
            <a:pPr marL="457200" lvl="0" indent="-228600" rtl="0">
              <a:spcBef>
                <a:spcPts val="0"/>
              </a:spcBef>
            </a:pPr>
            <a:r>
              <a:rPr lang="fr" dirty="0"/>
              <a:t>Peut être déployé comme un </a:t>
            </a:r>
            <a:r>
              <a:rPr lang="fr" dirty="0" smtClean="0"/>
              <a:t>service Windows</a:t>
            </a:r>
            <a:endParaRPr lang="fr" dirty="0"/>
          </a:p>
          <a:p>
            <a:pPr marL="457200" lvl="0" indent="-228600" rtl="0">
              <a:spcBef>
                <a:spcPts val="0"/>
              </a:spcBef>
            </a:pPr>
            <a:r>
              <a:rPr lang="fr" dirty="0"/>
              <a:t>Intégration native avec GitHub</a:t>
            </a:r>
          </a:p>
          <a:p>
            <a:pPr marL="457200" lvl="0" indent="-228600" rtl="0">
              <a:spcBef>
                <a:spcPts val="0"/>
              </a:spcBef>
            </a:pPr>
            <a:r>
              <a:rPr lang="fr" dirty="0"/>
              <a:t>Support et documentation abondants</a:t>
            </a:r>
          </a:p>
          <a:p>
            <a:pPr marL="457200" lvl="0" indent="-228600" rtl="0">
              <a:spcBef>
                <a:spcPts val="0"/>
              </a:spcBef>
            </a:pPr>
            <a:r>
              <a:rPr lang="fr" dirty="0"/>
              <a:t>Licence libre et gratuite</a:t>
            </a:r>
          </a:p>
          <a:p>
            <a:pPr lvl="0">
              <a:spcBef>
                <a:spcPts val="0"/>
              </a:spcBef>
              <a:buNone/>
            </a:pPr>
            <a:endParaRPr b="1" dirty="0"/>
          </a:p>
        </p:txBody>
      </p:sp>
      <p:sp>
        <p:nvSpPr>
          <p:cNvPr id="92" name="Shape 92"/>
          <p:cNvSpPr txBox="1">
            <a:spLocks noGrp="1"/>
          </p:cNvSpPr>
          <p:nvPr>
            <p:ph type="body" idx="1"/>
          </p:nvPr>
        </p:nvSpPr>
        <p:spPr>
          <a:xfrm>
            <a:off x="4798875" y="1919075"/>
            <a:ext cx="4119300" cy="2710200"/>
          </a:xfrm>
          <a:prstGeom prst="rect">
            <a:avLst/>
          </a:prstGeom>
        </p:spPr>
        <p:txBody>
          <a:bodyPr lIns="91425" tIns="91425" rIns="91425" bIns="91425" anchor="t" anchorCtr="0">
            <a:noAutofit/>
          </a:bodyPr>
          <a:lstStyle/>
          <a:p>
            <a:pPr lvl="0" rtl="0">
              <a:spcBef>
                <a:spcPts val="0"/>
              </a:spcBef>
              <a:buNone/>
            </a:pPr>
            <a:r>
              <a:rPr lang="fr" b="1" dirty="0"/>
              <a:t>Inconvénients</a:t>
            </a:r>
          </a:p>
          <a:p>
            <a:pPr marL="457200" lvl="0" indent="-228600" rtl="0">
              <a:spcBef>
                <a:spcPts val="0"/>
              </a:spcBef>
            </a:pPr>
            <a:r>
              <a:rPr lang="fr" dirty="0" smtClean="0"/>
              <a:t>Maintenance </a:t>
            </a:r>
            <a:r>
              <a:rPr lang="fr" dirty="0"/>
              <a:t>à prévoir</a:t>
            </a:r>
          </a:p>
          <a:p>
            <a:pPr marL="457200" lvl="0" indent="-228600" rtl="0">
              <a:spcBef>
                <a:spcPts val="0"/>
              </a:spcBef>
            </a:pPr>
            <a:r>
              <a:rPr lang="fr" dirty="0"/>
              <a:t>Coût supplémentaire lié à l’infra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71900" y="725350"/>
            <a:ext cx="8222100" cy="767699"/>
          </a:xfrm>
          <a:prstGeom prst="rect">
            <a:avLst/>
          </a:prstGeom>
        </p:spPr>
        <p:txBody>
          <a:bodyPr lIns="91425" tIns="91425" rIns="91425" bIns="91425" anchor="b" anchorCtr="0">
            <a:noAutofit/>
          </a:bodyPr>
          <a:lstStyle/>
          <a:p>
            <a:pPr lvl="0">
              <a:spcBef>
                <a:spcPts val="0"/>
              </a:spcBef>
              <a:buNone/>
            </a:pPr>
            <a:r>
              <a:rPr lang="fr"/>
              <a:t>Installation de Jenkins</a:t>
            </a:r>
          </a:p>
        </p:txBody>
      </p:sp>
      <p:sp>
        <p:nvSpPr>
          <p:cNvPr id="123" name="Shape 12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buChar char="●"/>
            </a:pPr>
            <a:r>
              <a:rPr lang="fr" dirty="0"/>
              <a:t>Système d’exploitation Windows (sur serveur)</a:t>
            </a:r>
          </a:p>
          <a:p>
            <a:pPr marL="457200" lvl="0" indent="-228600" rtl="0">
              <a:spcBef>
                <a:spcPts val="0"/>
              </a:spcBef>
              <a:buChar char="●"/>
            </a:pPr>
            <a:r>
              <a:rPr lang="fr" dirty="0"/>
              <a:t>Installation standalone de l’application</a:t>
            </a:r>
          </a:p>
          <a:p>
            <a:pPr marL="457200" lvl="0" indent="-228600" rtl="0">
              <a:spcBef>
                <a:spcPts val="0"/>
              </a:spcBef>
              <a:buChar char="●"/>
            </a:pPr>
            <a:r>
              <a:rPr lang="fr" dirty="0" smtClean="0"/>
              <a:t>Installations </a:t>
            </a:r>
            <a:r>
              <a:rPr lang="fr" dirty="0"/>
              <a:t>complémentaires à prévoir :</a:t>
            </a:r>
          </a:p>
          <a:p>
            <a:pPr marL="914400" lvl="1" indent="-228600" rtl="0">
              <a:spcBef>
                <a:spcPts val="0"/>
              </a:spcBef>
              <a:buChar char="○"/>
            </a:pPr>
            <a:r>
              <a:rPr lang="fr" dirty="0"/>
              <a:t>Installation de plugins (Github…) à faire dans Jenkins</a:t>
            </a:r>
          </a:p>
          <a:p>
            <a:pPr marL="914400" lvl="1" indent="-228600" rtl="0">
              <a:spcBef>
                <a:spcPts val="0"/>
              </a:spcBef>
              <a:buChar char="○"/>
            </a:pPr>
            <a:r>
              <a:rPr lang="fr" dirty="0"/>
              <a:t>Installation de MS Build </a:t>
            </a:r>
            <a:r>
              <a:rPr lang="fr" dirty="0" smtClean="0"/>
              <a:t>Engine et .NET</a:t>
            </a:r>
            <a:endParaRPr lang="fr" dirty="0"/>
          </a:p>
          <a:p>
            <a:pPr marL="914400" lvl="1" indent="-228600" rtl="0">
              <a:spcBef>
                <a:spcPts val="0"/>
              </a:spcBef>
              <a:buChar char="○"/>
            </a:pPr>
            <a:r>
              <a:rPr lang="fr" sz="1400" dirty="0"/>
              <a:t>Powershell v5 (scripting)</a:t>
            </a:r>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Workflow</a:t>
            </a:r>
          </a:p>
        </p:txBody>
      </p:sp>
      <p:pic>
        <p:nvPicPr>
          <p:cNvPr id="129" name="Shape 129"/>
          <p:cNvPicPr preferRelativeResize="0"/>
          <p:nvPr/>
        </p:nvPicPr>
        <p:blipFill>
          <a:blip r:embed="rId3">
            <a:alphaModFix/>
          </a:blip>
          <a:stretch>
            <a:fillRect/>
          </a:stretch>
        </p:blipFill>
        <p:spPr>
          <a:xfrm>
            <a:off x="1289699" y="1819525"/>
            <a:ext cx="6395449" cy="3254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a:t>Jenkins outil performant et fiable</a:t>
            </a:r>
          </a:p>
        </p:txBody>
      </p:sp>
      <p:sp>
        <p:nvSpPr>
          <p:cNvPr id="135" name="Shape 135"/>
          <p:cNvSpPr txBox="1">
            <a:spLocks noGrp="1"/>
          </p:cNvSpPr>
          <p:nvPr>
            <p:ph type="body" idx="1"/>
          </p:nvPr>
        </p:nvSpPr>
        <p:spPr>
          <a:xfrm>
            <a:off x="471900" y="1778175"/>
            <a:ext cx="8222100" cy="2963700"/>
          </a:xfrm>
          <a:prstGeom prst="rect">
            <a:avLst/>
          </a:prstGeom>
        </p:spPr>
        <p:txBody>
          <a:bodyPr lIns="91425" tIns="91425" rIns="91425" bIns="91425" anchor="t" anchorCtr="0">
            <a:noAutofit/>
          </a:bodyPr>
          <a:lstStyle/>
          <a:p>
            <a:pPr marL="457200" lvl="0" indent="-228600" rtl="0">
              <a:spcBef>
                <a:spcPts val="0"/>
              </a:spcBef>
            </a:pPr>
            <a:r>
              <a:rPr lang="fr"/>
              <a:t>Ergonomique</a:t>
            </a:r>
          </a:p>
          <a:p>
            <a:pPr marL="457200" lvl="0" indent="-228600" rtl="0">
              <a:spcBef>
                <a:spcPts val="0"/>
              </a:spcBef>
            </a:pPr>
            <a:r>
              <a:rPr lang="fr"/>
              <a:t>Gestion des dépendances simple et intégrée</a:t>
            </a:r>
          </a:p>
          <a:p>
            <a:pPr marL="457200" lvl="0" indent="-228600" rtl="0">
              <a:spcBef>
                <a:spcPts val="0"/>
              </a:spcBef>
            </a:pPr>
            <a:r>
              <a:rPr lang="fr"/>
              <a:t>Large choix de plugins</a:t>
            </a:r>
          </a:p>
          <a:p>
            <a:pPr lvl="0" rtl="0">
              <a:spcBef>
                <a:spcPts val="0"/>
              </a:spcBef>
              <a:buNone/>
            </a:pPr>
            <a:endParaRPr/>
          </a:p>
          <a:p>
            <a:pPr lvl="0" rtl="0">
              <a:spcBef>
                <a:spcPts val="0"/>
              </a:spcBef>
              <a:buNone/>
            </a:pPr>
            <a:endParaRPr/>
          </a:p>
          <a:p>
            <a:pPr lvl="0">
              <a:spcBef>
                <a:spcPts val="0"/>
              </a:spcBef>
              <a:buNone/>
            </a:pPr>
            <a:endParaRPr/>
          </a:p>
        </p:txBody>
      </p:sp>
      <p:pic>
        <p:nvPicPr>
          <p:cNvPr id="136" name="Shape 136"/>
          <p:cNvPicPr preferRelativeResize="0"/>
          <p:nvPr/>
        </p:nvPicPr>
        <p:blipFill>
          <a:blip r:embed="rId3">
            <a:alphaModFix/>
          </a:blip>
          <a:stretch>
            <a:fillRect/>
          </a:stretch>
        </p:blipFill>
        <p:spPr>
          <a:xfrm>
            <a:off x="744550" y="2858675"/>
            <a:ext cx="3371550" cy="1972425"/>
          </a:xfrm>
          <a:prstGeom prst="rect">
            <a:avLst/>
          </a:prstGeom>
          <a:noFill/>
          <a:ln>
            <a:noFill/>
          </a:ln>
        </p:spPr>
      </p:pic>
      <p:pic>
        <p:nvPicPr>
          <p:cNvPr id="137" name="Shape 137"/>
          <p:cNvPicPr preferRelativeResize="0"/>
          <p:nvPr/>
        </p:nvPicPr>
        <p:blipFill>
          <a:blip r:embed="rId4">
            <a:alphaModFix/>
          </a:blip>
          <a:stretch>
            <a:fillRect/>
          </a:stretch>
        </p:blipFill>
        <p:spPr>
          <a:xfrm>
            <a:off x="5077025" y="2858675"/>
            <a:ext cx="1517502" cy="1972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fr" dirty="0"/>
              <a:t>Contraintes </a:t>
            </a:r>
            <a:r>
              <a:rPr lang="fr" dirty="0" smtClean="0"/>
              <a:t>GitHub</a:t>
            </a:r>
            <a:endParaRPr lang="fr" dirty="0"/>
          </a:p>
        </p:txBody>
      </p:sp>
      <p:sp>
        <p:nvSpPr>
          <p:cNvPr id="154" name="Shape 154"/>
          <p:cNvSpPr txBox="1">
            <a:spLocks noGrp="1"/>
          </p:cNvSpPr>
          <p:nvPr>
            <p:ph type="body" idx="1"/>
          </p:nvPr>
        </p:nvSpPr>
        <p:spPr>
          <a:xfrm>
            <a:off x="471900" y="1919075"/>
            <a:ext cx="6673800" cy="3063899"/>
          </a:xfrm>
          <a:prstGeom prst="rect">
            <a:avLst/>
          </a:prstGeom>
        </p:spPr>
        <p:txBody>
          <a:bodyPr lIns="91425" tIns="91425" rIns="91425" bIns="91425" anchor="t" anchorCtr="0">
            <a:noAutofit/>
          </a:bodyPr>
          <a:lstStyle/>
          <a:p>
            <a:pPr marL="457200" lvl="0" indent="-228600" rtl="0">
              <a:spcBef>
                <a:spcPts val="0"/>
              </a:spcBef>
              <a:buChar char="-"/>
            </a:pPr>
            <a:r>
              <a:rPr lang="fr" dirty="0"/>
              <a:t>Le repo des projets doit être clair et bien organisé.</a:t>
            </a:r>
          </a:p>
          <a:p>
            <a:pPr marL="457200" lvl="0" indent="-228600" rtl="0">
              <a:spcBef>
                <a:spcPts val="0"/>
              </a:spcBef>
              <a:buChar char="-"/>
            </a:pPr>
            <a:r>
              <a:rPr lang="fr" dirty="0"/>
              <a:t>Les dépendances des projets doivent être configurées en respectant l'arborescence des répertoires dans le repo</a:t>
            </a:r>
          </a:p>
          <a:p>
            <a:pPr marL="457200" lvl="0" indent="-228600">
              <a:spcBef>
                <a:spcPts val="0"/>
              </a:spcBef>
              <a:buChar char="-"/>
            </a:pPr>
            <a:r>
              <a:rPr lang="fr" dirty="0" smtClean="0"/>
              <a:t>Sur </a:t>
            </a:r>
            <a:r>
              <a:rPr lang="fr" dirty="0"/>
              <a:t>Windows, le chemin d’accès complet doit comporter moins de 260 caractères.</a:t>
            </a:r>
            <a:br>
              <a:rPr lang="fr" dirty="0"/>
            </a:br>
            <a:endParaRPr lang="fr" dirty="0"/>
          </a:p>
        </p:txBody>
      </p:sp>
      <p:pic>
        <p:nvPicPr>
          <p:cNvPr id="155" name="Shape 155"/>
          <p:cNvPicPr preferRelativeResize="0"/>
          <p:nvPr/>
        </p:nvPicPr>
        <p:blipFill>
          <a:blip r:embed="rId3">
            <a:alphaModFix/>
          </a:blip>
          <a:stretch>
            <a:fillRect/>
          </a:stretch>
        </p:blipFill>
        <p:spPr>
          <a:xfrm>
            <a:off x="7211525" y="3666600"/>
            <a:ext cx="1879800" cy="1437174"/>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871</Words>
  <Application>Microsoft Office PowerPoint</Application>
  <PresentationFormat>Affichage à l'écran (16:9)</PresentationFormat>
  <Paragraphs>121</Paragraphs>
  <Slides>28</Slides>
  <Notes>28</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28</vt:i4>
      </vt:variant>
    </vt:vector>
  </HeadingPairs>
  <TitlesOfParts>
    <vt:vector size="31" baseType="lpstr">
      <vt:lpstr>Arial</vt:lpstr>
      <vt:lpstr>Roboto</vt:lpstr>
      <vt:lpstr>material</vt:lpstr>
      <vt:lpstr>Intégration continue</vt:lpstr>
      <vt:lpstr>Les besoins</vt:lpstr>
      <vt:lpstr>Avantages de l’intégration continue</vt:lpstr>
      <vt:lpstr>Les contraintes</vt:lpstr>
      <vt:lpstr> Jenkins</vt:lpstr>
      <vt:lpstr>Installation de Jenkins</vt:lpstr>
      <vt:lpstr>Workflow</vt:lpstr>
      <vt:lpstr>Jenkins outil performant et fiable</vt:lpstr>
      <vt:lpstr>Contraintes GitHub</vt:lpstr>
      <vt:lpstr>Installation de Jenkins</vt:lpstr>
      <vt:lpstr>Configuration de MSBuild</vt:lpstr>
      <vt:lpstr>Configuration de MSBuild (suite)</vt:lpstr>
      <vt:lpstr>Configuration de MSBuild (suite)</vt:lpstr>
      <vt:lpstr>Configuration de MSBuild (suite)</vt:lpstr>
      <vt:lpstr>Installation de MSTest</vt:lpstr>
      <vt:lpstr>Installation de MSDeploy</vt:lpstr>
      <vt:lpstr>Installation de MSDeploy (Suite)</vt:lpstr>
      <vt:lpstr> Statut du projet</vt:lpstr>
      <vt:lpstr>Alerte Email</vt:lpstr>
      <vt:lpstr>Alerte Email</vt:lpstr>
      <vt:lpstr>Code Covering</vt:lpstr>
      <vt:lpstr>Code Covering</vt:lpstr>
      <vt:lpstr>SonarQube</vt:lpstr>
      <vt:lpstr>Statistiques </vt:lpstr>
      <vt:lpstr>installation de sonarqube</vt:lpstr>
      <vt:lpstr>Configuration de sonarqube</vt:lpstr>
      <vt:lpstr>Configuration de sonar runner</vt:lpstr>
      <vt:lpstr>Installation de OpenCover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Intégration continue</dc:title>
  <cp:lastModifiedBy>Cyril Vincent</cp:lastModifiedBy>
  <cp:revision>2</cp:revision>
  <dcterms:modified xsi:type="dcterms:W3CDTF">2016-06-14T21:57:29Z</dcterms:modified>
</cp:coreProperties>
</file>