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0" r:id="rId3"/>
    <p:sldId id="272" r:id="rId4"/>
    <p:sldId id="286" r:id="rId5"/>
    <p:sldId id="262" r:id="rId6"/>
    <p:sldId id="263" r:id="rId7"/>
    <p:sldId id="266" r:id="rId8"/>
    <p:sldId id="267" r:id="rId9"/>
    <p:sldId id="268" r:id="rId10"/>
    <p:sldId id="273" r:id="rId11"/>
    <p:sldId id="283" r:id="rId12"/>
  </p:sldIdLst>
  <p:sldSz cx="9144000" cy="6858000" type="screen4x3"/>
  <p:notesSz cx="71882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2">
          <p15:clr>
            <a:srgbClr val="A4A3A4"/>
          </p15:clr>
        </p15:guide>
        <p15:guide id="2" orient="horz" pos="1800">
          <p15:clr>
            <a:srgbClr val="A4A3A4"/>
          </p15:clr>
        </p15:guide>
        <p15:guide id="3" pos="257">
          <p15:clr>
            <a:srgbClr val="A4A3A4"/>
          </p15:clr>
        </p15:guide>
        <p15:guide id="4" pos="388">
          <p15:clr>
            <a:srgbClr val="A4A3A4"/>
          </p15:clr>
        </p15:guide>
        <p15:guide id="5" pos="451">
          <p15:clr>
            <a:srgbClr val="A4A3A4"/>
          </p15:clr>
        </p15:guide>
        <p15:guide id="6" pos="673">
          <p15:clr>
            <a:srgbClr val="A4A3A4"/>
          </p15:clr>
        </p15:guide>
        <p15:guide id="7" pos="725">
          <p15:clr>
            <a:srgbClr val="A4A3A4"/>
          </p15:clr>
        </p15:guide>
        <p15:guide id="8" pos="2082">
          <p15:clr>
            <a:srgbClr val="A4A3A4"/>
          </p15:clr>
        </p15:guide>
        <p15:guide id="9" pos="941">
          <p15:clr>
            <a:srgbClr val="A4A3A4"/>
          </p15:clr>
        </p15:guide>
        <p15:guide id="10" pos="9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6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rard" initials="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CCCC"/>
    <a:srgbClr val="FF9966"/>
    <a:srgbClr val="CCECFF"/>
    <a:srgbClr val="FFFFCC"/>
    <a:srgbClr val="99CCFF"/>
    <a:srgbClr val="DDDDDD"/>
    <a:srgbClr val="663300"/>
    <a:srgbClr val="0033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5" autoAdjust="0"/>
    <p:restoredTop sz="86340" autoAdjust="0"/>
  </p:normalViewPr>
  <p:slideViewPr>
    <p:cSldViewPr snapToObjects="1">
      <p:cViewPr varScale="1">
        <p:scale>
          <a:sx n="64" d="100"/>
          <a:sy n="64" d="100"/>
        </p:scale>
        <p:origin x="1530" y="72"/>
      </p:cViewPr>
      <p:guideLst>
        <p:guide orient="horz" pos="1002"/>
        <p:guide orient="horz" pos="1800"/>
        <p:guide pos="257"/>
        <p:guide pos="388"/>
        <p:guide pos="451"/>
        <p:guide pos="673"/>
        <p:guide pos="725"/>
        <p:guide pos="2082"/>
        <p:guide pos="941"/>
        <p:guide pos="998"/>
      </p:guideLst>
    </p:cSldViewPr>
  </p:slideViewPr>
  <p:outlineViewPr>
    <p:cViewPr>
      <p:scale>
        <a:sx n="33" d="100"/>
        <a:sy n="33" d="100"/>
      </p:scale>
      <p:origin x="0" y="254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00"/>
    </p:cViewPr>
  </p:sorterViewPr>
  <p:notesViewPr>
    <p:cSldViewPr snapToObjects="1">
      <p:cViewPr>
        <p:scale>
          <a:sx n="100" d="100"/>
          <a:sy n="100" d="100"/>
        </p:scale>
        <p:origin x="-702" y="1884"/>
      </p:cViewPr>
      <p:guideLst>
        <p:guide orient="horz" pos="2976"/>
        <p:guide pos="226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14669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62" tIns="47331" rIns="94662" bIns="47331" numCol="1" anchor="t" anchorCtr="0" compatLnSpc="1">
            <a:prstTxWarp prst="textNoShape">
              <a:avLst/>
            </a:prstTxWarp>
          </a:bodyPr>
          <a:lstStyle>
            <a:lvl1pPr defTabSz="94731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73532" y="1"/>
            <a:ext cx="3114669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62" tIns="47331" rIns="94662" bIns="47331" numCol="1" anchor="t" anchorCtr="0" compatLnSpc="1">
            <a:prstTxWarp prst="textNoShape">
              <a:avLst/>
            </a:prstTxWarp>
          </a:bodyPr>
          <a:lstStyle>
            <a:lvl1pPr algn="r" defTabSz="94731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976361"/>
            <a:ext cx="3114669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62" tIns="47331" rIns="94662" bIns="47331" numCol="1" anchor="b" anchorCtr="0" compatLnSpc="1">
            <a:prstTxWarp prst="textNoShape">
              <a:avLst/>
            </a:prstTxWarp>
          </a:bodyPr>
          <a:lstStyle>
            <a:lvl1pPr defTabSz="94731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73532" y="8976361"/>
            <a:ext cx="3114669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62" tIns="47331" rIns="94662" bIns="47331" numCol="1" anchor="b" anchorCtr="0" compatLnSpc="1">
            <a:prstTxWarp prst="textNoShape">
              <a:avLst/>
            </a:prstTxWarp>
          </a:bodyPr>
          <a:lstStyle>
            <a:lvl1pPr algn="r" defTabSz="947311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14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3100" y="233363"/>
            <a:ext cx="4924425" cy="3694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9060495"/>
            <a:ext cx="7188200" cy="39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787" tIns="40394" rIns="80787" bIns="40394">
            <a:spAutoFit/>
          </a:bodyPr>
          <a:lstStyle/>
          <a:p>
            <a:pPr marL="180054" defTabSz="908380">
              <a:spcBef>
                <a:spcPct val="50000"/>
              </a:spcBef>
              <a:tabLst>
                <a:tab pos="3485910" algn="ctr"/>
                <a:tab pos="6754456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 smtClean="0">
                <a:cs typeface="Times New Roman" pitchFamily="18" charset="0"/>
              </a:rPr>
              <a:t> © </a:t>
            </a:r>
            <a:r>
              <a:rPr lang="en-US" sz="700" dirty="0" smtClean="0">
                <a:solidFill>
                  <a:schemeClr val="tx2"/>
                </a:solidFill>
              </a:rPr>
              <a:t>2010 Learning</a:t>
            </a:r>
            <a:r>
              <a:rPr lang="en-US" sz="700" baseline="0" dirty="0" smtClean="0">
                <a:solidFill>
                  <a:schemeClr val="tx2"/>
                </a:solidFill>
              </a:rPr>
              <a:t> Tree International.</a:t>
            </a:r>
            <a:r>
              <a:rPr lang="en-US" sz="700" dirty="0" smtClean="0">
                <a:solidFill>
                  <a:schemeClr val="tx2"/>
                </a:solidFill>
              </a:rPr>
              <a:t> All rights reserved. Not to be reproduced by any means without prior consent. </a:t>
            </a: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1300" dirty="0" smtClean="0">
                <a:solidFill>
                  <a:schemeClr val="tx2"/>
                </a:solidFill>
              </a:rPr>
              <a:t>977-1-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80054" defTabSz="908380">
                <a:spcBef>
                  <a:spcPct val="50000"/>
                </a:spcBef>
                <a:tabLst>
                  <a:tab pos="3485910" algn="ctr"/>
                  <a:tab pos="6754456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14729" y="3800555"/>
            <a:ext cx="531865" cy="2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31090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34825" y="4033538"/>
            <a:ext cx="6664740" cy="12490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3125" tIns="46562" rIns="93125" bIns="4656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4328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456" y="4033539"/>
            <a:ext cx="6635386" cy="2799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78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656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33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Jogger text: Application Architectures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</a:p>
          <a:p>
            <a:r>
              <a:rPr lang="en-US" smtClean="0"/>
              <a:t> N tier if loosely coupled allows experts at each layer to work concurrently.</a:t>
            </a:r>
          </a:p>
          <a:p>
            <a:endParaRPr lang="en-US" smtClean="0"/>
          </a:p>
          <a:p>
            <a:r>
              <a:rPr lang="en-US" smtClean="0"/>
              <a:t>Supports scalability, easier to change implementation technology at any of the layers without changing surrounding layers.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30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346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13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36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0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972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368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&lt;*s*o*u*r*c*e*&gt;*9*7*7*b*1*-*1*-*1*6*&lt;*/*s*o*u*r*c*e*&gt;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56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Line 4"/>
          <p:cNvSpPr>
            <a:spLocks noChangeShapeType="1"/>
          </p:cNvSpPr>
          <p:nvPr/>
        </p:nvSpPr>
        <p:spPr bwMode="white">
          <a:xfrm>
            <a:off x="0" y="3435350"/>
            <a:ext cx="9172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prstGeom prst="rect">
            <a:avLst/>
          </a:prstGeo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1200329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7793037" cy="72548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3270250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32702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7793037" cy="72548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7793037" cy="72548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7793037" cy="72548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EDD3D7A1-5F69-4AA5-8BC6-A71D6D49610E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 dirty="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60" r:id="rId12"/>
    <p:sldLayoutId id="2147483661" r:id="rId13"/>
    <p:sldLayoutId id="2147483662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>ASP.NET MVC</a:t>
            </a:r>
            <a:endParaRPr lang="fr-FR" noProof="0" dirty="0"/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r>
              <a:rPr lang="fr-FR" noProof="0" dirty="0" smtClean="0"/>
              <a:t>Chapitre 1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Structure du projet</a:t>
            </a:r>
            <a:endParaRPr lang="fr-F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9400" y="1312863"/>
            <a:ext cx="4712730" cy="2313454"/>
          </a:xfrm>
        </p:spPr>
        <p:txBody>
          <a:bodyPr/>
          <a:lstStyle/>
          <a:p>
            <a:r>
              <a:rPr lang="fr-FR" noProof="0" dirty="0" smtClean="0"/>
              <a:t>Visual Studio crée une structure de projet par défaut</a:t>
            </a:r>
          </a:p>
          <a:p>
            <a:r>
              <a:rPr lang="fr-FR" noProof="0" dirty="0" smtClean="0"/>
              <a:t>A les répertoires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Models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Views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Controllers</a:t>
            </a:r>
          </a:p>
          <a:p>
            <a:pPr marL="687387" lvl="1" indent="-342900">
              <a:buFont typeface="+mj-lt"/>
              <a:buAutoNum type="arabicPeriod"/>
            </a:pPr>
            <a:endParaRPr lang="fr-FR" noProof="0" dirty="0"/>
          </a:p>
        </p:txBody>
      </p:sp>
      <p:pic>
        <p:nvPicPr>
          <p:cNvPr id="7" name="Picture 6" descr="1-17.JPG"/>
          <p:cNvPicPr>
            <a:picLocks noChangeAspect="1"/>
          </p:cNvPicPr>
          <p:nvPr/>
        </p:nvPicPr>
        <p:blipFill>
          <a:blip r:embed="rId4" cstate="print"/>
          <a:srcRect r="61413"/>
          <a:stretch>
            <a:fillRect/>
          </a:stretch>
        </p:blipFill>
        <p:spPr bwMode="gray">
          <a:xfrm>
            <a:off x="5010156" y="1312863"/>
            <a:ext cx="2646316" cy="4867275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 bwMode="gray">
          <a:xfrm>
            <a:off x="6726267" y="3976695"/>
            <a:ext cx="1590835" cy="523220"/>
          </a:xfrm>
          <a:prstGeom prst="wedgeRectCallout">
            <a:avLst>
              <a:gd name="adj1" fmla="val -83409"/>
              <a:gd name="adj2" fmla="val -235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err="1" smtClean="0"/>
              <a:t>Fichiers</a:t>
            </a:r>
            <a:r>
              <a:rPr lang="en-GB" dirty="0" smtClean="0"/>
              <a:t> source des </a:t>
            </a:r>
            <a:r>
              <a:rPr lang="en-GB" smtClean="0"/>
              <a:t>vues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ular Callout 9"/>
          <p:cNvSpPr/>
          <p:nvPr/>
        </p:nvSpPr>
        <p:spPr bwMode="gray">
          <a:xfrm>
            <a:off x="6581269" y="2232830"/>
            <a:ext cx="2001416" cy="523220"/>
          </a:xfrm>
          <a:prstGeom prst="wedgeRectCallout">
            <a:avLst>
              <a:gd name="adj1" fmla="val -60710"/>
              <a:gd name="adj2" fmla="val 12113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err="1" smtClean="0"/>
              <a:t>Fichiers</a:t>
            </a:r>
            <a:r>
              <a:rPr lang="en-GB" dirty="0" smtClean="0"/>
              <a:t> source du </a:t>
            </a:r>
            <a:r>
              <a:rPr lang="en-GB" dirty="0" err="1" smtClean="0"/>
              <a:t>contrôleur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La page d'accueil du projet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6736"/>
            <a:ext cx="8599488" cy="671979"/>
          </a:xfrm>
        </p:spPr>
        <p:txBody>
          <a:bodyPr/>
          <a:lstStyle/>
          <a:p>
            <a:r>
              <a:rPr lang="fr-FR" noProof="0" dirty="0" smtClean="0"/>
              <a:t>Le projet dispose initialement de quelques fonctionnalités</a:t>
            </a:r>
          </a:p>
          <a:p>
            <a:pPr lvl="1"/>
            <a:r>
              <a:rPr lang="fr-FR" noProof="0" dirty="0" smtClean="0"/>
              <a:t>Nous allons très bientôt l'essayer et l'explorer!</a:t>
            </a:r>
            <a:endParaRPr lang="fr-FR" noProof="0" dirty="0"/>
          </a:p>
        </p:txBody>
      </p:sp>
      <p:pic>
        <p:nvPicPr>
          <p:cNvPr id="5" name="Picture 4" descr="apprunnin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04" y="2126036"/>
            <a:ext cx="7499792" cy="4187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Architecture des applications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431983"/>
          </a:xfrm>
        </p:spPr>
        <p:txBody>
          <a:bodyPr/>
          <a:lstStyle/>
          <a:p>
            <a:r>
              <a:rPr lang="fr-FR" noProof="0" dirty="0" smtClean="0"/>
              <a:t>Les applications sont souvent organisées en plusieurs niveaux logiques</a:t>
            </a:r>
          </a:p>
          <a:p>
            <a:pPr lvl="1"/>
            <a:r>
              <a:rPr lang="fr-FR" noProof="0" dirty="0" smtClean="0"/>
              <a:t>Le nombre </a:t>
            </a:r>
            <a:r>
              <a:rPr lang="fr-FR" dirty="0" smtClean="0"/>
              <a:t>de niveaux dépend des besoins de l'application</a:t>
            </a:r>
            <a:endParaRPr lang="fr-FR" noProof="0" dirty="0" smtClean="0"/>
          </a:p>
          <a:p>
            <a:pPr lvl="1"/>
            <a:r>
              <a:rPr lang="fr-FR" noProof="0" dirty="0" smtClean="0"/>
              <a:t>Connu sous le nom d'architecture à n-niveaux</a:t>
            </a:r>
          </a:p>
          <a:p>
            <a:r>
              <a:rPr lang="fr-FR" noProof="0" dirty="0" smtClean="0"/>
              <a:t>Les niveaux comprennent souvent</a:t>
            </a:r>
          </a:p>
          <a:p>
            <a:pPr lvl="1"/>
            <a:r>
              <a:rPr lang="fr-FR" noProof="0" dirty="0" smtClean="0"/>
              <a:t>Un niveau de présentation</a:t>
            </a:r>
          </a:p>
          <a:p>
            <a:pPr lvl="2"/>
            <a:r>
              <a:rPr lang="fr-FR" noProof="0" dirty="0" smtClean="0"/>
              <a:t>Responsable de l'affichage des données pour l'utilisateur</a:t>
            </a:r>
          </a:p>
          <a:p>
            <a:pPr lvl="2"/>
            <a:r>
              <a:rPr lang="fr-FR" noProof="0" dirty="0" smtClean="0"/>
              <a:t>Définit la navigation de l'utilisateur dans l'application</a:t>
            </a:r>
          </a:p>
          <a:p>
            <a:pPr lvl="1"/>
            <a:r>
              <a:rPr lang="fr-FR" noProof="0" dirty="0" smtClean="0"/>
              <a:t>Un niveau métier / service</a:t>
            </a:r>
          </a:p>
          <a:p>
            <a:pPr lvl="2"/>
            <a:r>
              <a:rPr lang="fr-FR" noProof="0" dirty="0" smtClean="0"/>
              <a:t>Fournit la logique métier de l'application</a:t>
            </a:r>
          </a:p>
          <a:p>
            <a:pPr lvl="2"/>
            <a:r>
              <a:rPr lang="fr-FR" noProof="0" dirty="0" smtClean="0"/>
              <a:t>Peut servir plusieurs types de </a:t>
            </a:r>
            <a:r>
              <a:rPr lang="fr-FR" dirty="0" smtClean="0"/>
              <a:t>clients</a:t>
            </a:r>
            <a:endParaRPr lang="fr-FR" noProof="0" dirty="0" smtClean="0"/>
          </a:p>
          <a:p>
            <a:pPr lvl="1"/>
            <a:r>
              <a:rPr lang="fr-FR" noProof="0" dirty="0" smtClean="0"/>
              <a:t>Niveau d'intégration / des données</a:t>
            </a:r>
          </a:p>
          <a:p>
            <a:pPr lvl="2"/>
            <a:r>
              <a:rPr lang="fr-FR" noProof="0" dirty="0" smtClean="0"/>
              <a:t>Stockage et extraction des données sur le long terme dans des sources externes</a:t>
            </a:r>
          </a:p>
          <a:p>
            <a:pPr lvl="2"/>
            <a:r>
              <a:rPr lang="fr-FR" noProof="0" dirty="0" smtClean="0"/>
              <a:t>Peut </a:t>
            </a:r>
            <a:r>
              <a:rPr lang="fr-FR" dirty="0" smtClean="0"/>
              <a:t>s'intégrer à des systèmes d'autres éditeurs</a:t>
            </a:r>
            <a:endParaRPr lang="fr-FR" noProof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Framework ASP.NET </a:t>
            </a:r>
            <a:r>
              <a:rPr lang="fr-FR" dirty="0"/>
              <a:t>MVC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734629"/>
          </a:xfrm>
        </p:spPr>
        <p:txBody>
          <a:bodyPr/>
          <a:lstStyle/>
          <a:p>
            <a:r>
              <a:rPr lang="fr-FR" noProof="0" dirty="0" smtClean="0"/>
              <a:t>A pour objectif de faciliter le développement d'applications Web</a:t>
            </a:r>
            <a:br>
              <a:rPr lang="fr-FR" noProof="0" dirty="0" smtClean="0"/>
            </a:br>
            <a:r>
              <a:rPr lang="fr-FR" noProof="0" dirty="0" smtClean="0"/>
              <a:t>à n-niveaux</a:t>
            </a:r>
          </a:p>
          <a:p>
            <a:r>
              <a:rPr lang="fr-FR" noProof="0" dirty="0" smtClean="0"/>
              <a:t>Basé sur le modèle de conception (pattern) MVC (Model View Controller)</a:t>
            </a:r>
          </a:p>
          <a:p>
            <a:pPr lvl="1"/>
            <a:r>
              <a:rPr lang="fr-FR" noProof="0" dirty="0" smtClean="0"/>
              <a:t>Sépare l'application en trois composants principaux</a:t>
            </a:r>
          </a:p>
          <a:p>
            <a:pPr lvl="1"/>
            <a:r>
              <a:rPr lang="fr-FR" noProof="0" dirty="0" smtClean="0"/>
              <a:t>Appelée la </a:t>
            </a:r>
            <a:r>
              <a:rPr lang="fr-FR" i="1" noProof="0" dirty="0" smtClean="0">
                <a:latin typeface="Century Schoolbook" pitchFamily="18" charset="0"/>
                <a:cs typeface="Courier New" pitchFamily="49" charset="0"/>
              </a:rPr>
              <a:t>séparation des responsabilités</a:t>
            </a:r>
          </a:p>
          <a:p>
            <a:pPr marL="1085850" lvl="1" indent="-342900">
              <a:buFont typeface="+mj-lt"/>
              <a:buAutoNum type="arabicPeriod"/>
            </a:pPr>
            <a:r>
              <a:rPr lang="fr-FR" u="sng" noProof="0" dirty="0" smtClean="0"/>
              <a:t>M</a:t>
            </a:r>
            <a:r>
              <a:rPr lang="fr-FR" noProof="0" dirty="0" smtClean="0"/>
              <a:t>odèle</a:t>
            </a:r>
          </a:p>
          <a:p>
            <a:pPr marL="1601788" lvl="2" indent="-225425"/>
            <a:r>
              <a:rPr lang="fr-FR" noProof="0" dirty="0" smtClean="0"/>
              <a:t>Représente les données de l'application</a:t>
            </a:r>
          </a:p>
          <a:p>
            <a:pPr marL="1601788" lvl="2" indent="-225425"/>
            <a:r>
              <a:rPr lang="fr-FR" noProof="0" dirty="0" smtClean="0"/>
              <a:t>Les règles de la logique métier s'y appliquent également</a:t>
            </a:r>
          </a:p>
          <a:p>
            <a:pPr marL="1085850" lvl="1" indent="-342900">
              <a:buFont typeface="+mj-lt"/>
              <a:buAutoNum type="arabicPeriod"/>
            </a:pPr>
            <a:r>
              <a:rPr lang="fr-FR" u="sng" noProof="0" dirty="0" smtClean="0"/>
              <a:t>V</a:t>
            </a:r>
            <a:r>
              <a:rPr lang="fr-FR" dirty="0" smtClean="0"/>
              <a:t>ue</a:t>
            </a:r>
            <a:endParaRPr lang="fr-FR" noProof="0" dirty="0" smtClean="0"/>
          </a:p>
          <a:p>
            <a:pPr marL="1601788" lvl="2" indent="-225425"/>
            <a:r>
              <a:rPr lang="fr-FR" noProof="0" dirty="0" smtClean="0"/>
              <a:t>La partie de l'application qui </a:t>
            </a:r>
            <a:r>
              <a:rPr lang="fr-FR" dirty="0" smtClean="0"/>
              <a:t>affiche l'interface utilisateur</a:t>
            </a:r>
            <a:endParaRPr lang="fr-FR" noProof="0" dirty="0" smtClean="0"/>
          </a:p>
          <a:p>
            <a:pPr marL="1085850" lvl="1" indent="-342900">
              <a:buFont typeface="+mj-lt"/>
              <a:buAutoNum type="arabicPeriod"/>
            </a:pPr>
            <a:r>
              <a:rPr lang="fr-FR" u="sng" noProof="0" dirty="0" smtClean="0"/>
              <a:t>C</a:t>
            </a:r>
            <a:r>
              <a:rPr lang="fr-FR" noProof="0" dirty="0" smtClean="0"/>
              <a:t>ontrôleur</a:t>
            </a:r>
          </a:p>
          <a:p>
            <a:pPr marL="1601788" lvl="2" indent="-225425"/>
            <a:r>
              <a:rPr lang="fr-FR" noProof="0" dirty="0" smtClean="0"/>
              <a:t>Contrôle le flux de l'application</a:t>
            </a:r>
          </a:p>
          <a:p>
            <a:pPr marL="2000250" lvl="3" indent="-225425"/>
            <a:r>
              <a:rPr lang="fr-FR" dirty="0" smtClean="0"/>
              <a:t>Gère les demandes de l'utilisateur</a:t>
            </a:r>
            <a:endParaRPr lang="fr-FR" noProof="0" dirty="0" smtClean="0"/>
          </a:p>
          <a:p>
            <a:pPr marL="2000250" lvl="3" indent="-225425"/>
            <a:r>
              <a:rPr lang="fr-FR" noProof="0" dirty="0" smtClean="0"/>
              <a:t>Délègue le traitement au modèle</a:t>
            </a:r>
          </a:p>
          <a:p>
            <a:pPr marL="2000250" lvl="3" indent="-225425"/>
            <a:r>
              <a:rPr lang="fr-FR" noProof="0" dirty="0" smtClean="0"/>
              <a:t>Sélectionne la bonne vue pour la réponse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Séparation des Responsabilités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455082" cy="5037276"/>
          </a:xfrm>
        </p:spPr>
        <p:txBody>
          <a:bodyPr/>
          <a:lstStyle/>
          <a:p>
            <a:r>
              <a:rPr lang="fr-FR" noProof="0" dirty="0" smtClean="0"/>
              <a:t>Le Framework MVC facilite la création d'applications propres</a:t>
            </a:r>
          </a:p>
          <a:p>
            <a:pPr lvl="1"/>
            <a:r>
              <a:rPr lang="fr-FR" noProof="0" dirty="0" smtClean="0"/>
              <a:t>Il faut quand même que le développeur respecte les règles</a:t>
            </a:r>
          </a:p>
          <a:p>
            <a:r>
              <a:rPr lang="fr-FR" noProof="0" dirty="0" smtClean="0"/>
              <a:t>Principes généraux d'une bonne architecture MVC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Le contrôleur doit ignorer la technologie utilisée par la vue</a:t>
            </a:r>
          </a:p>
          <a:p>
            <a:pPr lvl="2"/>
            <a:r>
              <a:rPr lang="fr-FR" noProof="0" dirty="0" smtClean="0"/>
              <a:t>Se concentre sur le traitement de la requête et la sélection de la vue</a:t>
            </a:r>
          </a:p>
          <a:p>
            <a:pPr lvl="2"/>
            <a:r>
              <a:rPr lang="fr-FR" noProof="0" dirty="0" smtClean="0"/>
              <a:t>Prépare les éventuelles données affichées par la vue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Le modèle est totalement indépendant de ASP.NET MVC</a:t>
            </a:r>
          </a:p>
          <a:p>
            <a:pPr marL="1019175" lvl="2" indent="-223838"/>
            <a:r>
              <a:rPr lang="fr-FR" noProof="0" dirty="0" smtClean="0"/>
              <a:t>Constitué d'</a:t>
            </a:r>
            <a:r>
              <a:rPr lang="fr-FR" dirty="0" smtClean="0"/>
              <a:t>objets standard</a:t>
            </a:r>
            <a:endParaRPr lang="fr-FR" noProof="0" dirty="0" smtClean="0"/>
          </a:p>
          <a:p>
            <a:pPr marL="1019175" lvl="2" indent="-223838"/>
            <a:r>
              <a:rPr lang="fr-FR" noProof="0" dirty="0" smtClean="0"/>
              <a:t>Rien de ce qu'il passe au contrôleur n'est lié à une technologie spécifique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La vue ne fait que générer une réponse</a:t>
            </a:r>
          </a:p>
          <a:p>
            <a:pPr marL="1019175" lvl="2" indent="-223838"/>
            <a:r>
              <a:rPr lang="fr-FR" noProof="0" dirty="0" smtClean="0"/>
              <a:t>Tout le code de la vue est lié à la présentation</a:t>
            </a:r>
          </a:p>
          <a:p>
            <a:pPr marL="1317625" lvl="3" indent="-295275"/>
            <a:r>
              <a:rPr lang="fr-FR" noProof="0" dirty="0" smtClean="0"/>
              <a:t>Itérer sur une collection afin de l'afficher</a:t>
            </a:r>
          </a:p>
          <a:p>
            <a:pPr marL="1317625" lvl="3" indent="-295275"/>
            <a:r>
              <a:rPr lang="fr-FR" noProof="0" dirty="0" smtClean="0"/>
              <a:t>Décider ce qu'il faut afficher</a:t>
            </a:r>
          </a:p>
          <a:p>
            <a:pPr marL="687387" lvl="1" indent="-342900">
              <a:buFont typeface="+mj-lt"/>
              <a:buAutoNum type="arabicPeriod"/>
            </a:pPr>
            <a:endParaRPr lang="fr-FR" noProof="0" dirty="0" smtClean="0"/>
          </a:p>
          <a:p>
            <a:pPr lvl="1"/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Le </a:t>
            </a:r>
            <a:r>
              <a:rPr lang="fr-FR" dirty="0" smtClean="0"/>
              <a:t>pattern MVC (</a:t>
            </a:r>
            <a:r>
              <a:rPr lang="fr-FR" noProof="0" dirty="0" smtClean="0"/>
              <a:t>Model View Controller)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180511"/>
            <a:ext cx="8599488" cy="1882567"/>
          </a:xfrm>
        </p:spPr>
        <p:txBody>
          <a:bodyPr/>
          <a:lstStyle/>
          <a:p>
            <a:r>
              <a:rPr lang="fr-FR" noProof="0" dirty="0" smtClean="0"/>
              <a:t>Le traitement des demandes se déroule ainsi: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La demande arrive au contrôleur, qui décide </a:t>
            </a:r>
            <a:r>
              <a:rPr lang="fr-FR" dirty="0" smtClean="0"/>
              <a:t>ce qu'il convient d'en faire</a:t>
            </a:r>
            <a:endParaRPr lang="fr-FR" noProof="0" dirty="0" smtClean="0"/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Le contrôleur délègue le traitement au modèle</a:t>
            </a:r>
          </a:p>
          <a:p>
            <a:pPr marL="1019175" lvl="2"/>
            <a:r>
              <a:rPr lang="fr-FR" noProof="0" dirty="0" smtClean="0"/>
              <a:t>Le modèle retourne le résultat du traitement et les données au contrôleur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Le contrôleur </a:t>
            </a:r>
            <a:r>
              <a:rPr lang="fr-FR" dirty="0" smtClean="0"/>
              <a:t>sélectionne la vue et lui passe les données à afficher</a:t>
            </a:r>
            <a:endParaRPr lang="fr-FR" noProof="0" dirty="0" smtClean="0"/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La vue affiche la réponse en utilisant les données passées par le contrôleur</a:t>
            </a:r>
            <a:endParaRPr lang="fr-FR" noProof="0" dirty="0"/>
          </a:p>
        </p:txBody>
      </p:sp>
      <p:grpSp>
        <p:nvGrpSpPr>
          <p:cNvPr id="42" name="Group 41"/>
          <p:cNvGrpSpPr/>
          <p:nvPr/>
        </p:nvGrpSpPr>
        <p:grpSpPr bwMode="gray">
          <a:xfrm>
            <a:off x="690571" y="3063281"/>
            <a:ext cx="7423161" cy="3322705"/>
            <a:chOff x="690571" y="3063281"/>
            <a:chExt cx="7423161" cy="3322705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gray">
            <a:xfrm>
              <a:off x="2552711" y="4154327"/>
              <a:ext cx="365126" cy="1371601"/>
            </a:xfrm>
            <a:prstGeom prst="curvedRightArrow">
              <a:avLst>
                <a:gd name="adj1" fmla="val 44643"/>
                <a:gd name="adj2" fmla="val 119774"/>
                <a:gd name="adj3" fmla="val 29861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gray">
            <a:xfrm>
              <a:off x="2378086" y="3787614"/>
              <a:ext cx="1279527" cy="59531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 noProof="1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gray">
            <a:xfrm>
              <a:off x="2278073" y="3951127"/>
              <a:ext cx="166846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 smtClean="0"/>
                <a:t>      </a:t>
              </a:r>
              <a:r>
                <a:rPr lang="en-US" u="sng" dirty="0" smtClean="0"/>
                <a:t>Contrôleur</a:t>
              </a:r>
              <a:endParaRPr lang="en-US" dirty="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gray">
            <a:xfrm>
              <a:off x="4264039" y="3603134"/>
              <a:ext cx="2473329" cy="149383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gray">
            <a:xfrm flipH="1">
              <a:off x="1638310" y="5822790"/>
              <a:ext cx="137160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gray">
            <a:xfrm>
              <a:off x="690571" y="5697629"/>
              <a:ext cx="1025527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fr-FR" dirty="0" smtClean="0"/>
                <a:t>Réponse</a:t>
              </a:r>
              <a:endParaRPr lang="fr-FR" dirty="0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gray">
            <a:xfrm>
              <a:off x="1638310" y="4228609"/>
              <a:ext cx="73183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gray">
            <a:xfrm>
              <a:off x="690571" y="4071447"/>
              <a:ext cx="1006476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fr-FR" dirty="0" smtClean="0"/>
                <a:t>Demande</a:t>
              </a:r>
              <a:endParaRPr lang="fr-FR" dirty="0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gray">
            <a:xfrm>
              <a:off x="7473969" y="3943692"/>
              <a:ext cx="639763" cy="641350"/>
            </a:xfrm>
            <a:prstGeom prst="can">
              <a:avLst>
                <a:gd name="adj" fmla="val 2506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gray">
            <a:xfrm>
              <a:off x="4718064" y="4028584"/>
              <a:ext cx="274638" cy="273050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gray">
            <a:xfrm>
              <a:off x="5797055" y="4528152"/>
              <a:ext cx="274638" cy="273050"/>
            </a:xfrm>
            <a:prstGeom prst="triangle">
              <a:avLst>
                <a:gd name="adj" fmla="val 50000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gray">
            <a:xfrm>
              <a:off x="5840429" y="3707909"/>
              <a:ext cx="273050" cy="273050"/>
            </a:xfrm>
            <a:prstGeom prst="plus">
              <a:avLst>
                <a:gd name="adj" fmla="val 25000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gray">
            <a:xfrm>
              <a:off x="4468166" y="3650759"/>
              <a:ext cx="823914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 smtClean="0"/>
                <a:t>M</a:t>
              </a:r>
              <a:r>
                <a:rPr lang="en-US" u="sng" dirty="0" smtClean="0"/>
                <a:t>odèle</a:t>
              </a:r>
              <a:endParaRPr lang="en-US" dirty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gray">
            <a:xfrm>
              <a:off x="1920052" y="5833816"/>
              <a:ext cx="274638" cy="2746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 dirty="0"/>
                <a:t>4</a:t>
              </a:r>
            </a:p>
          </p:txBody>
        </p:sp>
        <p:sp>
          <p:nvSpPr>
            <p:cNvPr id="33" name="Oval 25"/>
            <p:cNvSpPr>
              <a:spLocks noChangeArrowheads="1"/>
            </p:cNvSpPr>
            <p:nvPr/>
          </p:nvSpPr>
          <p:spPr bwMode="gray">
            <a:xfrm>
              <a:off x="1840717" y="3915872"/>
              <a:ext cx="273050" cy="2746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 b="1" noProof="1"/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gray">
            <a:xfrm>
              <a:off x="1850242" y="3930954"/>
              <a:ext cx="254000" cy="2444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b="1" dirty="0"/>
                <a:t>1</a:t>
              </a:r>
            </a:p>
          </p:txBody>
        </p:sp>
        <p:grpSp>
          <p:nvGrpSpPr>
            <p:cNvPr id="27" name="Group 38"/>
            <p:cNvGrpSpPr>
              <a:grpSpLocks/>
            </p:cNvGrpSpPr>
            <p:nvPr/>
          </p:nvGrpSpPr>
          <p:grpSpPr bwMode="gray">
            <a:xfrm>
              <a:off x="2173298" y="4822335"/>
              <a:ext cx="274638" cy="274638"/>
              <a:chOff x="1305" y="2924"/>
              <a:chExt cx="173" cy="173"/>
            </a:xfrm>
          </p:grpSpPr>
          <p:sp>
            <p:nvSpPr>
              <p:cNvPr id="31" name="Oval 26"/>
              <p:cNvSpPr>
                <a:spLocks noChangeArrowheads="1"/>
              </p:cNvSpPr>
              <p:nvPr/>
            </p:nvSpPr>
            <p:spPr bwMode="gray">
              <a:xfrm>
                <a:off x="1305" y="2924"/>
                <a:ext cx="173" cy="1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000" b="1" noProof="1"/>
              </a:p>
            </p:txBody>
          </p:sp>
          <p:sp>
            <p:nvSpPr>
              <p:cNvPr id="32" name="Text Box 31"/>
              <p:cNvSpPr txBox="1">
                <a:spLocks noChangeArrowheads="1"/>
              </p:cNvSpPr>
              <p:nvPr/>
            </p:nvSpPr>
            <p:spPr bwMode="gray">
              <a:xfrm>
                <a:off x="1312" y="2940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 dirty="0"/>
                  <a:t>3</a:t>
                </a:r>
              </a:p>
            </p:txBody>
          </p:sp>
        </p:grpSp>
        <p:grpSp>
          <p:nvGrpSpPr>
            <p:cNvPr id="28" name="Group 37"/>
            <p:cNvGrpSpPr>
              <a:grpSpLocks/>
            </p:cNvGrpSpPr>
            <p:nvPr/>
          </p:nvGrpSpPr>
          <p:grpSpPr bwMode="gray">
            <a:xfrm>
              <a:off x="3989401" y="3872003"/>
              <a:ext cx="274638" cy="274638"/>
              <a:chOff x="2449" y="2386"/>
              <a:chExt cx="173" cy="173"/>
            </a:xfrm>
          </p:grpSpPr>
          <p:sp>
            <p:nvSpPr>
              <p:cNvPr id="29" name="Oval 24"/>
              <p:cNvSpPr>
                <a:spLocks noChangeArrowheads="1"/>
              </p:cNvSpPr>
              <p:nvPr/>
            </p:nvSpPr>
            <p:spPr bwMode="gray">
              <a:xfrm>
                <a:off x="2449" y="2386"/>
                <a:ext cx="173" cy="1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000" b="1" noProof="1"/>
              </a:p>
            </p:txBody>
          </p:sp>
          <p:sp>
            <p:nvSpPr>
              <p:cNvPr id="30" name="Text Box 32"/>
              <p:cNvSpPr txBox="1">
                <a:spLocks noChangeArrowheads="1"/>
              </p:cNvSpPr>
              <p:nvPr/>
            </p:nvSpPr>
            <p:spPr bwMode="gray">
              <a:xfrm>
                <a:off x="2455" y="2396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 dirty="0"/>
                  <a:t>2</a:t>
                </a:r>
              </a:p>
            </p:txBody>
          </p:sp>
        </p:grpSp>
        <p:sp>
          <p:nvSpPr>
            <p:cNvPr id="40" name="AutoShape 27"/>
            <p:cNvSpPr>
              <a:spLocks noChangeArrowheads="1"/>
            </p:cNvSpPr>
            <p:nvPr/>
          </p:nvSpPr>
          <p:spPr bwMode="gray">
            <a:xfrm>
              <a:off x="5088897" y="4460074"/>
              <a:ext cx="266700" cy="241300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1" name="AutoShape 28"/>
            <p:cNvSpPr>
              <a:spLocks noChangeArrowheads="1"/>
            </p:cNvSpPr>
            <p:nvPr/>
          </p:nvSpPr>
          <p:spPr bwMode="gray">
            <a:xfrm>
              <a:off x="4582869" y="4586390"/>
              <a:ext cx="355600" cy="406400"/>
            </a:xfrm>
            <a:prstGeom prst="sun">
              <a:avLst>
                <a:gd name="adj" fmla="val 25000"/>
              </a:avLst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 bwMode="gray">
            <a:xfrm>
              <a:off x="6733129" y="4285926"/>
              <a:ext cx="72645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53" name="AutoShape 16"/>
            <p:cNvSpPr>
              <a:spLocks noChangeArrowheads="1"/>
            </p:cNvSpPr>
            <p:nvPr/>
          </p:nvSpPr>
          <p:spPr bwMode="gray">
            <a:xfrm>
              <a:off x="6315676" y="4142619"/>
              <a:ext cx="192087" cy="223837"/>
            </a:xfrm>
            <a:prstGeom prst="flowChartMerg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cxnSp>
          <p:nvCxnSpPr>
            <p:cNvPr id="55" name="Straight Connector 54"/>
            <p:cNvCxnSpPr/>
            <p:nvPr/>
          </p:nvCxnSpPr>
          <p:spPr bwMode="gray">
            <a:xfrm rot="5400000">
              <a:off x="3795061" y="4723840"/>
              <a:ext cx="3322705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rot="5400000">
              <a:off x="5305726" y="4723840"/>
              <a:ext cx="3322705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rot="5400000">
              <a:off x="2284397" y="4723840"/>
              <a:ext cx="3322705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gray">
            <a:xfrm rot="5400000">
              <a:off x="138176" y="4723840"/>
              <a:ext cx="3322705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 bwMode="gray">
            <a:xfrm>
              <a:off x="2015716" y="3152274"/>
              <a:ext cx="1547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Niveau présentation</a:t>
              </a:r>
              <a:endParaRPr lang="fr-FR" sz="1200" dirty="0"/>
            </a:p>
          </p:txBody>
        </p:sp>
        <p:sp>
          <p:nvSpPr>
            <p:cNvPr id="63" name="TextBox 62"/>
            <p:cNvSpPr txBox="1"/>
            <p:nvPr/>
          </p:nvSpPr>
          <p:spPr bwMode="gray">
            <a:xfrm>
              <a:off x="4067944" y="3152274"/>
              <a:ext cx="1130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Niveau métier</a:t>
              </a:r>
              <a:endParaRPr lang="fr-FR" sz="1200" dirty="0"/>
            </a:p>
          </p:txBody>
        </p:sp>
        <p:sp>
          <p:nvSpPr>
            <p:cNvPr id="64" name="TextBox 63"/>
            <p:cNvSpPr txBox="1"/>
            <p:nvPr/>
          </p:nvSpPr>
          <p:spPr bwMode="gray">
            <a:xfrm>
              <a:off x="5472100" y="3152274"/>
              <a:ext cx="1418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Niveau intégration</a:t>
              </a:r>
              <a:endParaRPr lang="fr-FR" sz="1200" dirty="0"/>
            </a:p>
          </p:txBody>
        </p:sp>
        <p:cxnSp>
          <p:nvCxnSpPr>
            <p:cNvPr id="70" name="Straight Arrow Connector 69"/>
            <p:cNvCxnSpPr>
              <a:stCxn id="12" idx="3"/>
            </p:cNvCxnSpPr>
            <p:nvPr/>
          </p:nvCxnSpPr>
          <p:spPr bwMode="gray">
            <a:xfrm flipV="1">
              <a:off x="3657613" y="4198008"/>
              <a:ext cx="606426" cy="758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9" name="AutoShape 9"/>
            <p:cNvSpPr>
              <a:spLocks noChangeArrowheads="1"/>
            </p:cNvSpPr>
            <p:nvPr/>
          </p:nvSpPr>
          <p:spPr bwMode="gray">
            <a:xfrm>
              <a:off x="2370148" y="5514729"/>
              <a:ext cx="1279527" cy="59372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 noProof="1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gray">
            <a:xfrm>
              <a:off x="2415392" y="5708490"/>
              <a:ext cx="1189039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 smtClean="0"/>
                <a:t>     </a:t>
              </a:r>
              <a:r>
                <a:rPr lang="en-US" u="sng" dirty="0" smtClean="0"/>
                <a:t>Vue</a:t>
              </a:r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Microsoft MVC Framework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611519"/>
          </a:xfrm>
        </p:spPr>
        <p:txBody>
          <a:bodyPr/>
          <a:lstStyle/>
          <a:p>
            <a:r>
              <a:rPr lang="fr-FR" noProof="0" dirty="0" smtClean="0"/>
              <a:t>Une base de </a:t>
            </a:r>
            <a:r>
              <a:rPr lang="fr-FR" dirty="0" smtClean="0"/>
              <a:t>code pour développer des application Web basées sur MVC</a:t>
            </a:r>
            <a:endParaRPr lang="fr-FR" noProof="0" dirty="0" smtClean="0"/>
          </a:p>
          <a:p>
            <a:r>
              <a:rPr lang="fr-FR" noProof="0" dirty="0" smtClean="0"/>
              <a:t>Le développeur </a:t>
            </a:r>
            <a:r>
              <a:rPr lang="fr-FR" dirty="0" smtClean="0"/>
              <a:t>crée</a:t>
            </a:r>
            <a:endParaRPr lang="fr-FR" noProof="0" dirty="0" smtClean="0"/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Les classes des contrôleurs</a:t>
            </a:r>
          </a:p>
          <a:p>
            <a:pPr marL="1019175" lvl="2"/>
            <a:r>
              <a:rPr lang="fr-FR" noProof="0" dirty="0" smtClean="0"/>
              <a:t>Le Framework fournit un ensemble de classes comme point de départ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Les vues</a:t>
            </a:r>
          </a:p>
          <a:p>
            <a:pPr marL="1019175" lvl="2"/>
            <a:r>
              <a:rPr lang="fr-FR" noProof="0" dirty="0" smtClean="0"/>
              <a:t>Le Framework prend en charge les vues HTML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Le modèle</a:t>
            </a:r>
          </a:p>
          <a:p>
            <a:pPr marL="1019175" lvl="2"/>
            <a:r>
              <a:rPr lang="fr-FR" noProof="0" dirty="0" smtClean="0"/>
              <a:t>Le Framework ne fait rien pour cela</a:t>
            </a:r>
          </a:p>
          <a:p>
            <a:pPr marL="1019175" lvl="2"/>
            <a:r>
              <a:rPr lang="fr-FR" noProof="0" dirty="0" smtClean="0"/>
              <a:t>Beaucoup de technologies .NET sont disponibles</a:t>
            </a:r>
          </a:p>
          <a:p>
            <a:pPr marL="1316038" lvl="3" indent="-233363"/>
            <a:r>
              <a:rPr lang="fr-FR" noProof="0" dirty="0" smtClean="0"/>
              <a:t>Objets standard, WCF, WF, LINQ, Entity Framework, etc.</a:t>
            </a:r>
          </a:p>
          <a:p>
            <a:pPr marL="231775" indent="-342900"/>
            <a:r>
              <a:rPr lang="fr-FR" noProof="0" dirty="0" smtClean="0"/>
              <a:t>Les fonctionnalités au niveau du système proviennent de ASP.NET</a:t>
            </a:r>
          </a:p>
          <a:p>
            <a:pPr marL="687387" lvl="1" indent="-342900"/>
            <a:r>
              <a:rPr lang="fr-FR" noProof="0" dirty="0" smtClean="0"/>
              <a:t>Authentification par formulaire</a:t>
            </a:r>
          </a:p>
          <a:p>
            <a:pPr marL="687387" lvl="1" indent="-342900"/>
            <a:r>
              <a:rPr lang="fr-FR" noProof="0" dirty="0" smtClean="0"/>
              <a:t>Autorisations basées sur le rôle</a:t>
            </a:r>
          </a:p>
          <a:p>
            <a:pPr marL="687387" lvl="1" indent="-342900"/>
            <a:r>
              <a:rPr lang="fr-FR" noProof="0" dirty="0" smtClean="0"/>
              <a:t>Gestion de la session et des profils, etc.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Avantages des applications Web MVC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196752"/>
            <a:ext cx="8599488" cy="4883388"/>
          </a:xfrm>
        </p:spPr>
        <p:txBody>
          <a:bodyPr/>
          <a:lstStyle/>
          <a:p>
            <a:r>
              <a:rPr lang="fr-FR" noProof="0" dirty="0" smtClean="0"/>
              <a:t>Le </a:t>
            </a:r>
            <a:r>
              <a:rPr lang="fr-FR" dirty="0" smtClean="0"/>
              <a:t>Framework </a:t>
            </a:r>
            <a:r>
              <a:rPr lang="fr-FR" noProof="0" dirty="0" smtClean="0"/>
              <a:t>MVC apporte les avantages suivants au développeur :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Gestion simplifiée de la complexité de l'application</a:t>
            </a:r>
          </a:p>
          <a:p>
            <a:pPr marL="1130300" lvl="2" indent="-271463"/>
            <a:r>
              <a:rPr lang="fr-FR" noProof="0" dirty="0" smtClean="0"/>
              <a:t>La séparation des responsabilités favorise la modularité du code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TDD (</a:t>
            </a:r>
            <a:r>
              <a:rPr lang="fr-FR" u="sng" noProof="0" dirty="0" smtClean="0"/>
              <a:t>T</a:t>
            </a:r>
            <a:r>
              <a:rPr lang="fr-FR" noProof="0" dirty="0" smtClean="0"/>
              <a:t>est-</a:t>
            </a:r>
            <a:r>
              <a:rPr lang="fr-FR" u="sng" noProof="0" dirty="0" smtClean="0"/>
              <a:t>D</a:t>
            </a:r>
            <a:r>
              <a:rPr lang="fr-FR" noProof="0" dirty="0" smtClean="0"/>
              <a:t>riven </a:t>
            </a:r>
            <a:r>
              <a:rPr lang="fr-FR" u="sng" noProof="0" dirty="0" smtClean="0"/>
              <a:t>D</a:t>
            </a:r>
            <a:r>
              <a:rPr lang="fr-FR" noProof="0" dirty="0" smtClean="0"/>
              <a:t>evelopment, développement piloté par les tests)</a:t>
            </a:r>
          </a:p>
          <a:p>
            <a:pPr marL="1130300" lvl="2" indent="-271463"/>
            <a:r>
              <a:rPr lang="fr-FR" noProof="0" dirty="0" smtClean="0"/>
              <a:t>Chaque partie de l'application est développée de façon indépendante</a:t>
            </a:r>
          </a:p>
          <a:p>
            <a:pPr marL="1476375" lvl="3" indent="-273050"/>
            <a:r>
              <a:rPr lang="fr-FR" noProof="0" dirty="0" smtClean="0"/>
              <a:t>Facilite les tests unitaires et d'intégration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Extensibilité</a:t>
            </a:r>
          </a:p>
          <a:p>
            <a:pPr marL="1130300" lvl="2" indent="-271463"/>
            <a:r>
              <a:rPr lang="fr-FR" noProof="0" dirty="0" smtClean="0"/>
              <a:t>On peut personnaliser ou remplacer chaque composant du Framework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Le développeur contrôle </a:t>
            </a:r>
            <a:r>
              <a:rPr lang="fr-FR" dirty="0" smtClean="0"/>
              <a:t>entièrement la structure des </a:t>
            </a:r>
            <a:r>
              <a:rPr lang="fr-FR" noProof="0" dirty="0" smtClean="0"/>
              <a:t>URL</a:t>
            </a:r>
          </a:p>
          <a:p>
            <a:pPr marL="1130300" lvl="2" indent="-271463"/>
            <a:r>
              <a:rPr lang="fr-FR" noProof="0" dirty="0" smtClean="0"/>
              <a:t>Important pour SEO (</a:t>
            </a:r>
            <a:r>
              <a:rPr lang="fr-FR" u="sng" noProof="0" dirty="0" smtClean="0"/>
              <a:t>S</a:t>
            </a:r>
            <a:r>
              <a:rPr lang="fr-FR" noProof="0" dirty="0" smtClean="0"/>
              <a:t>earch </a:t>
            </a:r>
            <a:r>
              <a:rPr lang="fr-FR" u="sng" noProof="0" dirty="0" smtClean="0"/>
              <a:t>E</a:t>
            </a:r>
            <a:r>
              <a:rPr lang="fr-FR" noProof="0" dirty="0" smtClean="0"/>
              <a:t>ngine </a:t>
            </a:r>
            <a:r>
              <a:rPr lang="fr-FR" u="sng" noProof="0" dirty="0" smtClean="0"/>
              <a:t>O</a:t>
            </a:r>
            <a:r>
              <a:rPr lang="fr-FR" noProof="0" dirty="0" smtClean="0"/>
              <a:t>ptimization, optimisation des moteurs de recherche) et l'adressage REST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Contrôle complet du HTML généré</a:t>
            </a:r>
          </a:p>
          <a:p>
            <a:pPr marL="1130300" lvl="2" indent="-271463"/>
            <a:r>
              <a:rPr lang="fr-FR" noProof="0" dirty="0" smtClean="0"/>
              <a:t>Important pour les contraintes liées à l'accessibilité</a:t>
            </a:r>
          </a:p>
          <a:p>
            <a:pPr marL="1130300" lvl="2" indent="-271463"/>
            <a:r>
              <a:rPr lang="fr-FR" noProof="0" dirty="0" smtClean="0"/>
              <a:t>HTML complexe avec des demandes de positionnements précis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Adapté aux applications développées par de grandes équipes</a:t>
            </a:r>
          </a:p>
          <a:p>
            <a:pPr marL="1130300" lvl="2" indent="-271463"/>
            <a:r>
              <a:rPr lang="fr-FR" noProof="0" dirty="0" smtClean="0"/>
              <a:t>Facilite le travail en parallèle sur différents aspects de l'application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79400" y="6203988"/>
            <a:ext cx="798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= hypertext markup language	REST = representational state transfer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Préparer votre poste de travail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214965"/>
          </a:xfrm>
        </p:spPr>
        <p:txBody>
          <a:bodyPr/>
          <a:lstStyle/>
          <a:p>
            <a:r>
              <a:rPr lang="fr-FR" noProof="0" dirty="0" smtClean="0"/>
              <a:t>Les systèmes et les outils </a:t>
            </a:r>
            <a:r>
              <a:rPr lang="fr-FR" dirty="0" smtClean="0"/>
              <a:t>nécessaires sont</a:t>
            </a:r>
            <a:endParaRPr lang="fr-FR" noProof="0" dirty="0" smtClean="0"/>
          </a:p>
          <a:p>
            <a:pPr lvl="1"/>
            <a:r>
              <a:rPr lang="fr-FR" noProof="0" dirty="0" smtClean="0"/>
              <a:t>Systèmes d'exploitation</a:t>
            </a:r>
          </a:p>
          <a:p>
            <a:pPr lvl="2"/>
            <a:r>
              <a:rPr lang="fr-FR" noProof="0" dirty="0" smtClean="0"/>
              <a:t>Windows </a:t>
            </a:r>
          </a:p>
          <a:p>
            <a:pPr lvl="1"/>
            <a:r>
              <a:rPr lang="fr-FR" noProof="0" dirty="0" smtClean="0"/>
              <a:t>Outils</a:t>
            </a:r>
          </a:p>
          <a:p>
            <a:pPr lvl="2"/>
            <a:r>
              <a:rPr lang="fr-FR" noProof="0" dirty="0" smtClean="0"/>
              <a:t>Visual Studio 2013 - 2015</a:t>
            </a:r>
          </a:p>
          <a:p>
            <a:pPr lvl="3"/>
            <a:r>
              <a:rPr lang="fr-FR" noProof="0" dirty="0" smtClean="0"/>
              <a:t>MVC 5 à télécharger vie </a:t>
            </a:r>
            <a:r>
              <a:rPr lang="fr-FR" noProof="0" dirty="0" err="1" smtClean="0"/>
              <a:t>NuGet</a:t>
            </a:r>
            <a:endParaRPr lang="fr-FR" noProof="0" dirty="0" smtClean="0">
              <a:latin typeface="Courier" pitchFamily="49" charset="0"/>
            </a:endParaRPr>
          </a:p>
          <a:p>
            <a:pPr lvl="4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31540" y="6102958"/>
            <a:ext cx="2340260" cy="305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SP1 : Service Pack 1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 nouveau projet ASP.NET MVC</a:t>
            </a: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9400" y="1312863"/>
            <a:ext cx="3140472" cy="3770263"/>
          </a:xfrm>
        </p:spPr>
        <p:txBody>
          <a:bodyPr/>
          <a:lstStyle/>
          <a:p>
            <a:r>
              <a:rPr lang="fr-FR" noProof="0" dirty="0" smtClean="0">
                <a:solidFill>
                  <a:schemeClr val="tx1"/>
                </a:solidFill>
              </a:rPr>
              <a:t>Après avoir cliqué </a:t>
            </a:r>
            <a:r>
              <a:rPr lang="fr-FR" dirty="0" smtClean="0">
                <a:solidFill>
                  <a:schemeClr val="tx1"/>
                </a:solidFill>
              </a:rPr>
              <a:t>sur une nouvelle application MVC, </a:t>
            </a:r>
            <a:r>
              <a:rPr lang="fr-FR" noProof="0" dirty="0" smtClean="0">
                <a:solidFill>
                  <a:schemeClr val="tx1"/>
                </a:solidFill>
              </a:rPr>
              <a:t>un dialogue demandant quel modèle de projet utiliser s’ouvre</a:t>
            </a:r>
          </a:p>
          <a:p>
            <a:pPr lvl="1"/>
            <a:r>
              <a:rPr lang="fr-FR" noProof="0" dirty="0" err="1" smtClean="0">
                <a:solidFill>
                  <a:schemeClr val="tx1"/>
                </a:solidFill>
              </a:rPr>
              <a:t>Empty</a:t>
            </a:r>
            <a:endParaRPr lang="fr-FR" noProof="0" dirty="0" smtClean="0">
              <a:solidFill>
                <a:schemeClr val="tx1"/>
              </a:solidFill>
            </a:endParaRP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Internet Application </a:t>
            </a:r>
          </a:p>
          <a:p>
            <a:pPr lvl="2"/>
            <a:r>
              <a:rPr lang="fr-FR" noProof="0" dirty="0" smtClean="0">
                <a:solidFill>
                  <a:schemeClr val="tx1"/>
                </a:solidFill>
              </a:rPr>
              <a:t>Contient une application basique avec la fonctionnalité de comptes d’utilisateur</a:t>
            </a:r>
            <a:endParaRPr lang="fr-FR" noProof="0" dirty="0">
              <a:solidFill>
                <a:schemeClr val="tx1"/>
              </a:solidFill>
            </a:endParaRPr>
          </a:p>
        </p:txBody>
      </p:sp>
      <p:pic>
        <p:nvPicPr>
          <p:cNvPr id="7" name="Picture 6" descr="1-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8" y="1484784"/>
            <a:ext cx="4716524" cy="431160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93737204232"/>
  <p:tag name="TL" val="33302C3534302C343530"/>
  <p:tag name="IPF" val="4C522C496E74726F64756374696F6E20746F204153502E4E4554204D56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726F6A6563742053747275637475726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726F6A65637420486F6D6520506167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70706C69636174696F6E20417263686974656374757265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53502E4E4554204D5643204672616D65776F726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657061726174696F6E206F6620436F6E6365726E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F64656C205669657720436F6E74726F6C6C65722044657369676E205061747465726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6963726F736F6674204D5643204672616D65776F726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6476616E7461676573206F66204D56432D426173656420576562204170706C69636174696F6E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7265706172696E6720596F757220576F726B73746174696F6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72656174696E672061204E6577204153502E4E4554204D56432050726F6A6563742028636F6E74696E75656429"/>
</p:tagLst>
</file>

<file path=ppt/theme/theme1.xml><?xml version="1.0" encoding="utf-8"?>
<a:theme xmlns:a="http://schemas.openxmlformats.org/drawingml/2006/main" name="EPIC">
  <a:themeElements>
    <a:clrScheme name="Modèle par défaut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</TotalTime>
  <Words>826</Words>
  <Application>Microsoft Office PowerPoint</Application>
  <PresentationFormat>Affichage à l'écran (4:3)</PresentationFormat>
  <Paragraphs>137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Century Schoolbook</vt:lpstr>
      <vt:lpstr>Courier</vt:lpstr>
      <vt:lpstr>Courier New</vt:lpstr>
      <vt:lpstr>Times New Roman</vt:lpstr>
      <vt:lpstr>EPIC</vt:lpstr>
      <vt:lpstr>  ASP.NET MVC</vt:lpstr>
      <vt:lpstr>Architecture des applications</vt:lpstr>
      <vt:lpstr>Le Framework ASP.NET MVC</vt:lpstr>
      <vt:lpstr>Séparation des Responsabilités</vt:lpstr>
      <vt:lpstr>Le pattern MVC (Model View Controller)</vt:lpstr>
      <vt:lpstr>Microsoft MVC Framework</vt:lpstr>
      <vt:lpstr>Avantages des applications Web MVC</vt:lpstr>
      <vt:lpstr>Préparer votre poste de travail</vt:lpstr>
      <vt:lpstr>Créer un nouveau projet ASP.NET MVC (suite)</vt:lpstr>
      <vt:lpstr>Structure du projet</vt:lpstr>
      <vt:lpstr>La page d'accueil du projet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En-Lighten Technology</dc:creator>
  <dc:description>Tagged 6/4/2010 4:00:33 PM</dc:description>
  <cp:lastModifiedBy>Cyril Vincent</cp:lastModifiedBy>
  <cp:revision>264</cp:revision>
  <cp:lastPrinted>2009-03-17T21:01:32Z</cp:lastPrinted>
  <dcterms:created xsi:type="dcterms:W3CDTF">2008-11-27T15:31:51Z</dcterms:created>
  <dcterms:modified xsi:type="dcterms:W3CDTF">2016-05-19T09:22:14Z</dcterms:modified>
</cp:coreProperties>
</file>