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handoutMasterIdLst>
    <p:handoutMasterId r:id="rId24"/>
  </p:handoutMasterIdLst>
  <p:sldIdLst>
    <p:sldId id="256" r:id="rId2"/>
    <p:sldId id="262" r:id="rId3"/>
    <p:sldId id="263" r:id="rId4"/>
    <p:sldId id="265" r:id="rId5"/>
    <p:sldId id="274" r:id="rId6"/>
    <p:sldId id="284" r:id="rId7"/>
    <p:sldId id="269" r:id="rId8"/>
    <p:sldId id="264" r:id="rId9"/>
    <p:sldId id="277" r:id="rId10"/>
    <p:sldId id="275" r:id="rId11"/>
    <p:sldId id="276" r:id="rId12"/>
    <p:sldId id="267" r:id="rId13"/>
    <p:sldId id="280" r:id="rId14"/>
    <p:sldId id="268" r:id="rId15"/>
    <p:sldId id="278" r:id="rId16"/>
    <p:sldId id="279" r:id="rId17"/>
    <p:sldId id="290" r:id="rId18"/>
    <p:sldId id="291" r:id="rId19"/>
    <p:sldId id="292" r:id="rId20"/>
    <p:sldId id="287" r:id="rId21"/>
    <p:sldId id="288" r:id="rId22"/>
  </p:sldIdLst>
  <p:sldSz cx="9144000" cy="6858000" type="screen4x3"/>
  <p:notesSz cx="6997700" cy="9271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97">
          <p15:clr>
            <a:srgbClr val="A4A3A4"/>
          </p15:clr>
        </p15:guide>
        <p15:guide id="2" orient="horz" pos="2006">
          <p15:clr>
            <a:srgbClr val="A4A3A4"/>
          </p15:clr>
        </p15:guide>
        <p15:guide id="3" pos="257">
          <p15:clr>
            <a:srgbClr val="A4A3A4"/>
          </p15:clr>
        </p15:guide>
        <p15:guide id="4" pos="388">
          <p15:clr>
            <a:srgbClr val="A4A3A4"/>
          </p15:clr>
        </p15:guide>
        <p15:guide id="5" pos="451">
          <p15:clr>
            <a:srgbClr val="A4A3A4"/>
          </p15:clr>
        </p15:guide>
        <p15:guide id="6" pos="673">
          <p15:clr>
            <a:srgbClr val="A4A3A4"/>
          </p15:clr>
        </p15:guide>
        <p15:guide id="7" pos="724">
          <p15:clr>
            <a:srgbClr val="A4A3A4"/>
          </p15:clr>
        </p15:guide>
        <p15:guide id="8" pos="1990">
          <p15:clr>
            <a:srgbClr val="A4A3A4"/>
          </p15:clr>
        </p15:guide>
      </p15:sldGuideLst>
    </p:ext>
    <p:ext uri="{2D200454-40CA-4A62-9FC3-DE9A4176ACB9}">
      <p15:notesGuideLst xmlns:p15="http://schemas.microsoft.com/office/powerpoint/2012/main">
        <p15:guide id="1" orient="horz" pos="2920">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ECFF"/>
    <a:srgbClr val="99CCFF"/>
    <a:srgbClr val="DDDDDD"/>
    <a:srgbClr val="663300"/>
    <a:srgbClr val="0033CC"/>
    <a:srgbClr val="FFFF66"/>
    <a:srgbClr val="FF5050"/>
    <a:srgbClr val="FFFFFF"/>
    <a:srgbClr val="ECC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0851" autoAdjust="0"/>
    <p:restoredTop sz="86465" autoAdjust="0"/>
  </p:normalViewPr>
  <p:slideViewPr>
    <p:cSldViewPr snapToGrid="0">
      <p:cViewPr varScale="1">
        <p:scale>
          <a:sx n="75" d="100"/>
          <a:sy n="75" d="100"/>
        </p:scale>
        <p:origin x="1428" y="60"/>
      </p:cViewPr>
      <p:guideLst>
        <p:guide orient="horz" pos="997"/>
        <p:guide orient="horz" pos="2006"/>
        <p:guide pos="257"/>
        <p:guide pos="388"/>
        <p:guide pos="451"/>
        <p:guide pos="673"/>
        <p:guide pos="724"/>
        <p:guide pos="1990"/>
      </p:guideLst>
    </p:cSldViewPr>
  </p:slideViewPr>
  <p:outlineViewPr>
    <p:cViewPr>
      <p:scale>
        <a:sx n="33" d="100"/>
        <a:sy n="33" d="100"/>
      </p:scale>
      <p:origin x="0" y="20928"/>
    </p:cViewPr>
  </p:outlineViewPr>
  <p:notesTextViewPr>
    <p:cViewPr>
      <p:scale>
        <a:sx n="100" d="100"/>
        <a:sy n="100" d="100"/>
      </p:scale>
      <p:origin x="0" y="0"/>
    </p:cViewPr>
  </p:notesTextViewPr>
  <p:sorterViewPr>
    <p:cViewPr>
      <p:scale>
        <a:sx n="100" d="100"/>
        <a:sy n="100" d="100"/>
      </p:scale>
      <p:origin x="0" y="6654"/>
    </p:cViewPr>
  </p:sorterViewPr>
  <p:notesViewPr>
    <p:cSldViewPr snapToGrid="0">
      <p:cViewPr varScale="1">
        <p:scale>
          <a:sx n="46" d="100"/>
          <a:sy n="46" d="100"/>
        </p:scale>
        <p:origin x="-2676" y="-114"/>
      </p:cViewPr>
      <p:guideLst>
        <p:guide orient="horz" pos="2920"/>
        <p:guide pos="2204"/>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2" y="1"/>
            <a:ext cx="3032125" cy="463550"/>
          </a:xfrm>
          <a:prstGeom prst="rect">
            <a:avLst/>
          </a:prstGeom>
          <a:noFill/>
          <a:ln w="9525">
            <a:noFill/>
            <a:miter lim="800000"/>
            <a:headEnd/>
            <a:tailEnd/>
          </a:ln>
          <a:effectLst/>
        </p:spPr>
        <p:txBody>
          <a:bodyPr vert="horz" wrap="square" lIns="92561" tIns="46280" rIns="92561" bIns="46280" numCol="1" anchor="t" anchorCtr="0" compatLnSpc="1">
            <a:prstTxWarp prst="textNoShape">
              <a:avLst/>
            </a:prstTxWarp>
          </a:bodyPr>
          <a:lstStyle>
            <a:lvl1pPr defTabSz="926281">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965577" y="1"/>
            <a:ext cx="3032125" cy="463550"/>
          </a:xfrm>
          <a:prstGeom prst="rect">
            <a:avLst/>
          </a:prstGeom>
          <a:noFill/>
          <a:ln w="9525">
            <a:noFill/>
            <a:miter lim="800000"/>
            <a:headEnd/>
            <a:tailEnd/>
          </a:ln>
          <a:effectLst/>
        </p:spPr>
        <p:txBody>
          <a:bodyPr vert="horz" wrap="square" lIns="92561" tIns="46280" rIns="92561" bIns="46280" numCol="1" anchor="t" anchorCtr="0" compatLnSpc="1">
            <a:prstTxWarp prst="textNoShape">
              <a:avLst/>
            </a:prstTxWarp>
          </a:bodyPr>
          <a:lstStyle>
            <a:lvl1pPr algn="r" defTabSz="926281">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2" y="8807451"/>
            <a:ext cx="3032125" cy="463550"/>
          </a:xfrm>
          <a:prstGeom prst="rect">
            <a:avLst/>
          </a:prstGeom>
          <a:noFill/>
          <a:ln w="9525">
            <a:noFill/>
            <a:miter lim="800000"/>
            <a:headEnd/>
            <a:tailEnd/>
          </a:ln>
          <a:effectLst/>
        </p:spPr>
        <p:txBody>
          <a:bodyPr vert="horz" wrap="square" lIns="92561" tIns="46280" rIns="92561" bIns="46280" numCol="1" anchor="b" anchorCtr="0" compatLnSpc="1">
            <a:prstTxWarp prst="textNoShape">
              <a:avLst/>
            </a:prstTxWarp>
          </a:bodyPr>
          <a:lstStyle>
            <a:lvl1pPr defTabSz="926281">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965577" y="8807451"/>
            <a:ext cx="3032125" cy="463550"/>
          </a:xfrm>
          <a:prstGeom prst="rect">
            <a:avLst/>
          </a:prstGeom>
          <a:noFill/>
          <a:ln w="9525">
            <a:noFill/>
            <a:miter lim="800000"/>
            <a:headEnd/>
            <a:tailEnd/>
          </a:ln>
          <a:effectLst/>
        </p:spPr>
        <p:txBody>
          <a:bodyPr vert="horz" wrap="square" lIns="92561" tIns="46280" rIns="92561" bIns="46280" numCol="1" anchor="b" anchorCtr="0" compatLnSpc="1">
            <a:prstTxWarp prst="textNoShape">
              <a:avLst/>
            </a:prstTxWarp>
          </a:bodyPr>
          <a:lstStyle>
            <a:lvl1pPr algn="r" defTabSz="926281">
              <a:defRPr sz="1200" b="1">
                <a:latin typeface="Times New Roman" pitchFamily="18" charset="0"/>
              </a:defRPr>
            </a:lvl1pPr>
          </a:lstStyle>
          <a:p>
            <a:fld id="{A0E48461-0E6F-4F87-B983-48529DFCA251}" type="slidenum">
              <a:rPr lang="en-US"/>
              <a:pPr/>
              <a:t>‹N°›</a:t>
            </a:fld>
            <a:endParaRPr lang="en-US" dirty="0"/>
          </a:p>
        </p:txBody>
      </p:sp>
    </p:spTree>
    <p:extLst>
      <p:ext uri="{BB962C8B-B14F-4D97-AF65-F5344CB8AC3E}">
        <p14:creationId xmlns:p14="http://schemas.microsoft.com/office/powerpoint/2010/main" val="2510507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2" name="Rectangle 4"/>
          <p:cNvSpPr>
            <a:spLocks noGrp="1" noRot="1" noChangeAspect="1" noChangeArrowheads="1" noTextEdit="1"/>
          </p:cNvSpPr>
          <p:nvPr>
            <p:ph type="sldImg" idx="2"/>
          </p:nvPr>
        </p:nvSpPr>
        <p:spPr bwMode="auto">
          <a:xfrm>
            <a:off x="1873250" y="228600"/>
            <a:ext cx="4830763" cy="3624263"/>
          </a:xfrm>
          <a:prstGeom prst="rect">
            <a:avLst/>
          </a:prstGeom>
          <a:noFill/>
          <a:ln w="12700">
            <a:solidFill>
              <a:schemeClr val="tx1"/>
            </a:solidFill>
            <a:miter lim="800000"/>
            <a:headEnd/>
            <a:tailEnd/>
          </a:ln>
          <a:effectLst/>
        </p:spPr>
      </p:sp>
      <p:sp>
        <p:nvSpPr>
          <p:cNvPr id="181256" name="Text Box 8"/>
          <p:cNvSpPr txBox="1">
            <a:spLocks noChangeArrowheads="1"/>
          </p:cNvSpPr>
          <p:nvPr/>
        </p:nvSpPr>
        <p:spPr bwMode="auto">
          <a:xfrm>
            <a:off x="0" y="8890002"/>
            <a:ext cx="6997700" cy="384174"/>
          </a:xfrm>
          <a:prstGeom prst="rect">
            <a:avLst/>
          </a:prstGeom>
          <a:noFill/>
          <a:ln w="9525">
            <a:noFill/>
            <a:miter lim="800000"/>
            <a:headEnd/>
            <a:tailEnd/>
          </a:ln>
          <a:effectLst/>
        </p:spPr>
        <p:txBody>
          <a:bodyPr lIns="78994" tIns="39497" rIns="78994" bIns="39497">
            <a:spAutoFit/>
          </a:bodyPr>
          <a:lstStyle/>
          <a:p>
            <a:pPr marL="176057" defTabSz="888214">
              <a:spcBef>
                <a:spcPct val="50000"/>
              </a:spcBef>
              <a:tabLst>
                <a:tab pos="3408523" algn="ctr"/>
                <a:tab pos="6604507" algn="r"/>
              </a:tabLst>
            </a:pPr>
            <a:r>
              <a:rPr lang="en-US" sz="700" dirty="0">
                <a:solidFill>
                  <a:schemeClr val="tx2"/>
                </a:solidFill>
              </a:rPr>
              <a:t>	</a:t>
            </a:r>
            <a:r>
              <a:rPr lang="en-US" sz="900" dirty="0" smtClean="0">
                <a:cs typeface="Times New Roman" pitchFamily="18" charset="0"/>
              </a:rPr>
              <a:t> © </a:t>
            </a:r>
            <a:r>
              <a:rPr lang="en-US" sz="700" dirty="0" smtClean="0">
                <a:solidFill>
                  <a:schemeClr val="tx2"/>
                </a:solidFill>
              </a:rPr>
              <a:t>2010 Learning</a:t>
            </a:r>
            <a:r>
              <a:rPr lang="en-US" sz="700" baseline="0" dirty="0" smtClean="0">
                <a:solidFill>
                  <a:schemeClr val="tx2"/>
                </a:solidFill>
              </a:rPr>
              <a:t> Tree International.</a:t>
            </a:r>
            <a:r>
              <a:rPr lang="en-US" sz="700" dirty="0" smtClean="0">
                <a:solidFill>
                  <a:schemeClr val="tx2"/>
                </a:solidFill>
              </a:rPr>
              <a:t> All rights reserved. Not to be reproduced by any means without prior consent. </a:t>
            </a:r>
            <a:r>
              <a:rPr lang="en-US" sz="700" dirty="0">
                <a:solidFill>
                  <a:schemeClr val="tx2"/>
                </a:solidFill>
              </a:rPr>
              <a:t>	</a:t>
            </a:r>
            <a:r>
              <a:rPr lang="en-US" sz="1300" dirty="0" smtClean="0">
                <a:solidFill>
                  <a:schemeClr val="tx2"/>
                </a:solidFill>
              </a:rPr>
              <a:t>977-2-</a:t>
            </a:r>
            <a:fld id="{CBCBECC8-6765-4BC4-914A-D66EC9AEDE7D}" type="slidenum">
              <a:rPr lang="en-US" sz="1300" smtClean="0">
                <a:solidFill>
                  <a:schemeClr val="tx2"/>
                </a:solidFill>
              </a:rPr>
              <a:pPr marL="176057" defTabSz="888214">
                <a:spcBef>
                  <a:spcPct val="50000"/>
                </a:spcBef>
                <a:tabLst>
                  <a:tab pos="3408523" algn="ctr"/>
                  <a:tab pos="6604507" algn="r"/>
                </a:tabLst>
              </a:pPr>
              <a:t>‹N°›</a:t>
            </a:fld>
            <a:r>
              <a:rPr lang="en-US" sz="700" dirty="0">
                <a:solidFill>
                  <a:schemeClr val="tx2"/>
                </a:solidFill>
              </a:rPr>
              <a:t>		</a:t>
            </a:r>
          </a:p>
        </p:txBody>
      </p:sp>
      <p:sp>
        <p:nvSpPr>
          <p:cNvPr id="181257" name="Text Box 9"/>
          <p:cNvSpPr txBox="1">
            <a:spLocks noChangeArrowheads="1"/>
          </p:cNvSpPr>
          <p:nvPr/>
        </p:nvSpPr>
        <p:spPr bwMode="auto">
          <a:xfrm>
            <a:off x="306388" y="3729040"/>
            <a:ext cx="517770" cy="215149"/>
          </a:xfrm>
          <a:prstGeom prst="rect">
            <a:avLst/>
          </a:prstGeom>
          <a:noFill/>
          <a:ln w="9525">
            <a:noFill/>
            <a:miter lim="800000"/>
            <a:headEnd/>
            <a:tailEnd/>
          </a:ln>
          <a:effectLst/>
        </p:spPr>
        <p:txBody>
          <a:bodyPr wrap="none" lIns="0" tIns="0" rIns="0" bIns="0">
            <a:spAutoFit/>
          </a:bodyPr>
          <a:lstStyle/>
          <a:p>
            <a:pPr defTabSz="910420">
              <a:spcBef>
                <a:spcPct val="50000"/>
              </a:spcBef>
            </a:pPr>
            <a:r>
              <a:rPr lang="en-US" i="1" dirty="0"/>
              <a:t>Notes:</a:t>
            </a:r>
          </a:p>
        </p:txBody>
      </p:sp>
      <p:sp>
        <p:nvSpPr>
          <p:cNvPr id="181270" name="Rectangle 22"/>
          <p:cNvSpPr>
            <a:spLocks noGrp="1" noChangeArrowheads="1"/>
          </p:cNvSpPr>
          <p:nvPr>
            <p:ph type="body" sz="quarter" idx="3"/>
          </p:nvPr>
        </p:nvSpPr>
        <p:spPr bwMode="gray">
          <a:xfrm>
            <a:off x="228602" y="3957638"/>
            <a:ext cx="6488113" cy="1225550"/>
          </a:xfrm>
          <a:prstGeom prst="rect">
            <a:avLst/>
          </a:prstGeom>
          <a:solidFill>
            <a:srgbClr val="FFFFFF"/>
          </a:solidFill>
          <a:ln w="9525">
            <a:noFill/>
            <a:miter lim="800000"/>
            <a:headEnd/>
            <a:tailEnd/>
          </a:ln>
          <a:effectLst/>
        </p:spPr>
        <p:txBody>
          <a:bodyPr vert="horz" wrap="square" lIns="91058" tIns="45528" rIns="91058" bIns="45528"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4839720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&lt;*s*o*u*r*c*e*&gt;*9*7*7*b*1*-*2*-*1*&lt;*/*s*o*u*r*c*e*&gt;</a:t>
            </a:r>
            <a:endParaRPr lang="en-US" sz="800" dirty="0">
              <a:solidFill>
                <a:srgbClr val="000000"/>
              </a:solidFill>
              <a:latin typeface="Arial"/>
            </a:endParaRPr>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xfrm>
            <a:off x="230189" y="3957639"/>
            <a:ext cx="6459537" cy="274637"/>
          </a:xfrm>
        </p:spPr>
        <p:txBody>
          <a:bodyPr/>
          <a:lstStyle/>
          <a:p>
            <a:endParaRPr lang="en-US" dirty="0"/>
          </a:p>
        </p:txBody>
      </p:sp>
    </p:spTree>
    <p:extLst>
      <p:ext uri="{BB962C8B-B14F-4D97-AF65-F5344CB8AC3E}">
        <p14:creationId xmlns:p14="http://schemas.microsoft.com/office/powerpoint/2010/main" val="1001159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73230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8992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943494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mtClean="0"/>
              <a:t>Jogger text: Generating Links in View Pages</a:t>
            </a:r>
          </a:p>
          <a:p>
            <a:r>
              <a:rPr lang="en-US" smtClean="0"/>
              <a:t>Direction: Left</a:t>
            </a:r>
          </a:p>
          <a:p>
            <a:r>
              <a:rPr lang="en-US" smtClean="0"/>
              <a:t>Instructor notes:</a:t>
            </a:r>
          </a:p>
          <a:p>
            <a:r>
              <a:rPr lang="en-US" smtClean="0"/>
              <a:t>This is covered in much more detail later.</a:t>
            </a:r>
          </a:p>
          <a:p>
            <a:endParaRPr lang="en-US" smtClean="0"/>
          </a:p>
          <a:p>
            <a:r>
              <a:rPr lang="en-US" smtClean="0"/>
              <a:t>Just highlight that URL’s must follow a standard structure, if we write them by hand we may get it wrong and it will only be detected at runtime. With the view helper, we can have the URL generated for us, in the correct format, so there is less likelihood of error.</a:t>
            </a:r>
          </a:p>
          <a:p>
            <a:endParaRPr lang="en-US" smtClean="0"/>
          </a:p>
          <a:p>
            <a:endParaRPr lang="en-US" smtClean="0"/>
          </a:p>
          <a:p>
            <a:r>
              <a:rPr lang="en-US" smtClean="0"/>
              <a:t>Try and keep away from routing at this point.</a:t>
            </a:r>
          </a:p>
          <a:p>
            <a:endParaRPr lang="en-US" smtClean="0"/>
          </a:p>
          <a:p>
            <a:endParaRPr lang="en-GB" dirty="0"/>
          </a:p>
        </p:txBody>
      </p:sp>
    </p:spTree>
    <p:extLst>
      <p:ext uri="{BB962C8B-B14F-4D97-AF65-F5344CB8AC3E}">
        <p14:creationId xmlns:p14="http://schemas.microsoft.com/office/powerpoint/2010/main" val="3528489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737045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68802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838856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0479"/>
            <a:ext cx="3810000" cy="215149"/>
          </a:xfrm>
          <a:prstGeom prst="rect">
            <a:avLst/>
          </a:prstGeom>
          <a:noFill/>
        </p:spPr>
        <p:txBody>
          <a:bodyPr vert="horz" rtlCol="0">
            <a:spAutoFit/>
          </a:bodyPr>
          <a:lstStyle/>
          <a:p>
            <a:r>
              <a:rPr lang="pt-BR" sz="800" dirty="0" smtClean="0">
                <a:solidFill>
                  <a:srgbClr val="000000"/>
                </a:solidFill>
                <a:latin typeface="Arial"/>
              </a:rPr>
              <a:t>&lt;*s*o*u*r*c*e*&gt;*9*7*7*c*1*-*5*-*6*0*&lt;*/*s*o*u*r*c*e*&gt;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93227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0479"/>
            <a:ext cx="3810000" cy="215149"/>
          </a:xfrm>
          <a:prstGeom prst="rect">
            <a:avLst/>
          </a:prstGeom>
          <a:noFill/>
        </p:spPr>
        <p:txBody>
          <a:bodyPr vert="horz" rtlCol="0">
            <a:spAutoFit/>
          </a:bodyPr>
          <a:lstStyle/>
          <a:p>
            <a:r>
              <a:rPr lang="pt-BR" sz="800" dirty="0" smtClean="0">
                <a:solidFill>
                  <a:srgbClr val="000000"/>
                </a:solidFill>
                <a:latin typeface="Arial"/>
              </a:rPr>
              <a:t>&lt;*s*o*u*r*c*e*&gt;*9*7*7*c*1*-*5*-*6*1*&lt;*/*s*o*u*r*c*e*&gt;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54419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0479"/>
            <a:ext cx="3810000" cy="215149"/>
          </a:xfrm>
          <a:prstGeom prst="rect">
            <a:avLst/>
          </a:prstGeom>
          <a:noFill/>
        </p:spPr>
        <p:txBody>
          <a:bodyPr vert="horz" rtlCol="0">
            <a:spAutoFit/>
          </a:bodyPr>
          <a:lstStyle/>
          <a:p>
            <a:r>
              <a:rPr lang="pt-BR" sz="800" dirty="0" smtClean="0">
                <a:solidFill>
                  <a:srgbClr val="000000"/>
                </a:solidFill>
                <a:latin typeface="Arial"/>
              </a:rPr>
              <a:t>&lt;*s*o*u*r*c*e*&gt;*9*7*7*c*1*-*5*-*6*2*&lt;*/*s*o*u*r*c*e*&gt;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9845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mtClean="0"/>
              <a:t>Jogger text: ASP.NET MVC Development Process</a:t>
            </a:r>
          </a:p>
          <a:p>
            <a:r>
              <a:rPr lang="en-US" smtClean="0"/>
              <a:t>Direction: Left</a:t>
            </a:r>
          </a:p>
          <a:p>
            <a:r>
              <a:rPr lang="en-US" smtClean="0"/>
              <a:t>Instructor notes:</a:t>
            </a:r>
          </a:p>
          <a:p>
            <a:r>
              <a:rPr lang="en-US" smtClean="0"/>
              <a:t>To put some structure I have labelled this a 3 step process and then walk them through an example.</a:t>
            </a:r>
          </a:p>
          <a:p>
            <a:endParaRPr lang="en-US" smtClean="0"/>
          </a:p>
          <a:p>
            <a:r>
              <a:rPr lang="en-US" smtClean="0"/>
              <a:t>The slides do video categories, the exercise does music categories</a:t>
            </a:r>
            <a:endParaRPr lang="en-GB" dirty="0"/>
          </a:p>
        </p:txBody>
      </p:sp>
    </p:spTree>
    <p:extLst>
      <p:ext uri="{BB962C8B-B14F-4D97-AF65-F5344CB8AC3E}">
        <p14:creationId xmlns:p14="http://schemas.microsoft.com/office/powerpoint/2010/main" val="3716011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&lt;*s*o*u*r*c*e*&gt;*9*7*7*f*2*-*2*-*1*5*&lt;*/*s*o*u*r*c*e*&gt;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2" y="3957638"/>
            <a:ext cx="6488113" cy="3046600"/>
          </a:xfrm>
        </p:spPr>
        <p:txBody>
          <a:bodyPr>
            <a:spAutoFit/>
          </a:bodyPr>
          <a:lstStyle/>
          <a:p>
            <a:r>
              <a:rPr lang="en-US" smtClean="0"/>
              <a:t>Jogger text: Generating Links in View Pages</a:t>
            </a:r>
          </a:p>
          <a:p>
            <a:r>
              <a:rPr lang="en-US" smtClean="0"/>
              <a:t>Direction: Left</a:t>
            </a:r>
          </a:p>
          <a:p>
            <a:r>
              <a:rPr lang="en-US" smtClean="0"/>
              <a:t>Instructor notes:</a:t>
            </a:r>
            <a:endParaRPr lang="en-US" dirty="0" smtClean="0"/>
          </a:p>
          <a:p>
            <a:r>
              <a:rPr lang="en-GB" dirty="0" smtClean="0"/>
              <a:t>This is covered in much more detail later.</a:t>
            </a:r>
          </a:p>
          <a:p>
            <a:endParaRPr lang="en-GB" dirty="0" smtClean="0"/>
          </a:p>
          <a:p>
            <a:r>
              <a:rPr lang="en-GB" dirty="0" smtClean="0"/>
              <a:t>Just highlight that URL’s must follow a standard structure, if we write them by hand we may get it wrong and it will only be detected at runtime. With the view helper, we can have the URL generated for us, in the correct format, so there is less likelihood of error.</a:t>
            </a:r>
          </a:p>
          <a:p>
            <a:endParaRPr lang="en-GB" dirty="0" smtClean="0"/>
          </a:p>
          <a:p>
            <a:endParaRPr lang="en-GB" dirty="0" smtClean="0"/>
          </a:p>
          <a:p>
            <a:r>
              <a:rPr lang="en-GB" dirty="0" smtClean="0"/>
              <a:t>Try and keep away from routing at this point.</a:t>
            </a:r>
          </a:p>
          <a:p>
            <a:endParaRPr lang="en-GB" dirty="0" smtClean="0"/>
          </a:p>
          <a:p>
            <a:endParaRPr lang="en-GB" dirty="0"/>
          </a:p>
        </p:txBody>
      </p:sp>
    </p:spTree>
    <p:extLst>
      <p:ext uri="{BB962C8B-B14F-4D97-AF65-F5344CB8AC3E}">
        <p14:creationId xmlns:p14="http://schemas.microsoft.com/office/powerpoint/2010/main" val="1012518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&lt;*s*o*u*r*c*e*&gt;*9*7*7*f*2*-*2*-*1*7*&lt;*/*s*o*u*r*c*e*&gt;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2" y="3957638"/>
            <a:ext cx="6488113" cy="996808"/>
          </a:xfrm>
        </p:spPr>
        <p:txBody>
          <a:bodyPr>
            <a:spAutoFit/>
          </a:bodyPr>
          <a:lstStyle/>
          <a:p>
            <a:r>
              <a:rPr lang="en-US" smtClean="0"/>
              <a:t>Jogger text: Step 3: Develop Supporting Views (C#)</a:t>
            </a:r>
          </a:p>
          <a:p>
            <a:r>
              <a:rPr lang="en-US" smtClean="0"/>
              <a:t>Direction: Left</a:t>
            </a:r>
          </a:p>
          <a:p>
            <a:r>
              <a:rPr lang="en-US" smtClean="0"/>
              <a:t>Instructor notes:</a:t>
            </a:r>
            <a:endParaRPr lang="en-US" dirty="0" smtClean="0"/>
          </a:p>
          <a:p>
            <a:endParaRPr lang="en-GB" dirty="0"/>
          </a:p>
        </p:txBody>
      </p:sp>
    </p:spTree>
    <p:extLst>
      <p:ext uri="{BB962C8B-B14F-4D97-AF65-F5344CB8AC3E}">
        <p14:creationId xmlns:p14="http://schemas.microsoft.com/office/powerpoint/2010/main" val="360008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mtClean="0"/>
              <a:t>Jogger text: Step 1: Sketch the Application Flow and  HTML Screens</a:t>
            </a:r>
          </a:p>
          <a:p>
            <a:r>
              <a:rPr lang="en-US" smtClean="0"/>
              <a:t>Direction: Right</a:t>
            </a:r>
          </a:p>
          <a:p>
            <a:r>
              <a:rPr lang="en-US" smtClean="0"/>
              <a:t>Instructor notes:</a:t>
            </a:r>
          </a:p>
          <a:p>
            <a:r>
              <a:rPr lang="en-US" smtClean="0"/>
              <a:t>Make sure you set the scene.</a:t>
            </a:r>
          </a:p>
          <a:p>
            <a:endParaRPr lang="en-US" smtClean="0"/>
          </a:p>
          <a:p>
            <a:r>
              <a:rPr lang="en-US" smtClean="0"/>
              <a:t>We will walk through a  code fragment that when requested will display the categories of </a:t>
            </a:r>
          </a:p>
          <a:p>
            <a:r>
              <a:rPr lang="en-US" smtClean="0"/>
              <a:t>Video recordings.</a:t>
            </a:r>
          </a:p>
          <a:p>
            <a:endParaRPr lang="en-US" smtClean="0"/>
          </a:p>
          <a:p>
            <a:r>
              <a:rPr lang="en-US" smtClean="0"/>
              <a:t>In the exercise they will repeat this but for the music section of rainforest.</a:t>
            </a:r>
          </a:p>
          <a:p>
            <a:endParaRPr lang="en-US" smtClean="0"/>
          </a:p>
          <a:p>
            <a:r>
              <a:rPr lang="en-US" smtClean="0"/>
              <a:t>Highlight Video tab, on clicking the link request will be processed by VideoController which will fetch data and pass it to  view page Categories.aspx</a:t>
            </a:r>
          </a:p>
          <a:p>
            <a:endParaRPr lang="en-US" smtClean="0"/>
          </a:p>
          <a:p>
            <a:r>
              <a:rPr lang="en-US" smtClean="0"/>
              <a:t>Ask them the question, where will controller get data  from ?</a:t>
            </a:r>
          </a:p>
          <a:p>
            <a:endParaRPr lang="en-US" smtClean="0"/>
          </a:p>
          <a:p>
            <a:endParaRPr lang="en-GB" dirty="0" smtClean="0"/>
          </a:p>
        </p:txBody>
      </p:sp>
    </p:spTree>
    <p:extLst>
      <p:ext uri="{BB962C8B-B14F-4D97-AF65-F5344CB8AC3E}">
        <p14:creationId xmlns:p14="http://schemas.microsoft.com/office/powerpoint/2010/main" val="140391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04149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mtClean="0"/>
              <a:t>Jogger text: Controller Class Selection</a:t>
            </a:r>
          </a:p>
          <a:p>
            <a:r>
              <a:rPr lang="en-US" smtClean="0"/>
              <a:t>Direction: Right</a:t>
            </a:r>
          </a:p>
          <a:p>
            <a:r>
              <a:rPr lang="en-US" smtClean="0"/>
              <a:t>Instructor notes:</a:t>
            </a:r>
          </a:p>
          <a:p>
            <a:r>
              <a:rPr lang="en-US" smtClean="0"/>
              <a:t>This is covered in much more detail later on in the course.</a:t>
            </a:r>
          </a:p>
          <a:p>
            <a:endParaRPr lang="en-US" smtClean="0"/>
          </a:p>
          <a:p>
            <a:r>
              <a:rPr lang="en-US" smtClean="0"/>
              <a:t>At this stage just want them to understand that URL’s are always Controller/Action</a:t>
            </a:r>
          </a:p>
          <a:p>
            <a:endParaRPr lang="en-US" smtClean="0"/>
          </a:p>
          <a:p>
            <a:endParaRPr lang="en-GB" dirty="0"/>
          </a:p>
        </p:txBody>
      </p:sp>
    </p:spTree>
    <p:extLst>
      <p:ext uri="{BB962C8B-B14F-4D97-AF65-F5344CB8AC3E}">
        <p14:creationId xmlns:p14="http://schemas.microsoft.com/office/powerpoint/2010/main" val="3454876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mtClean="0"/>
              <a:t>Jogger text: Controller Class Selection</a:t>
            </a:r>
          </a:p>
          <a:p>
            <a:r>
              <a:rPr lang="en-US" smtClean="0"/>
              <a:t>Direction: Right</a:t>
            </a:r>
          </a:p>
          <a:p>
            <a:r>
              <a:rPr lang="en-US" smtClean="0"/>
              <a:t>Instructor notes:</a:t>
            </a:r>
          </a:p>
          <a:p>
            <a:r>
              <a:rPr lang="en-US" smtClean="0"/>
              <a:t>This is covered in much more detail later on in the course.</a:t>
            </a:r>
          </a:p>
          <a:p>
            <a:endParaRPr lang="en-US" smtClean="0"/>
          </a:p>
          <a:p>
            <a:r>
              <a:rPr lang="en-US" smtClean="0"/>
              <a:t>At this stage just want them to understand that URL’s are always Controller/Action</a:t>
            </a:r>
          </a:p>
          <a:p>
            <a:endParaRPr lang="en-US" smtClean="0"/>
          </a:p>
          <a:p>
            <a:endParaRPr lang="en-GB" dirty="0"/>
          </a:p>
        </p:txBody>
      </p:sp>
    </p:spTree>
    <p:extLst>
      <p:ext uri="{BB962C8B-B14F-4D97-AF65-F5344CB8AC3E}">
        <p14:creationId xmlns:p14="http://schemas.microsoft.com/office/powerpoint/2010/main" val="209479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336914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328756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&lt;*s*o*u*r*c*e*&gt;*9*7*7*b*1*-*2*-*1*1*&lt;*/*s*o*u*r*c*e*&gt;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2013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dirty="0"/>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smtClean="0"/>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smtClean="0"/>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dirty="0"/>
          </a:p>
        </p:txBody>
      </p:sp>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en-US" smtClean="0"/>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fld id="{EDD3D7A1-5F69-4AA5-8BC6-A71D6D49610E}" type="slidenum">
              <a:rPr lang="en-US" b="1" smtClean="0">
                <a:solidFill>
                  <a:srgbClr val="B90117"/>
                </a:solidFill>
              </a:rPr>
              <a:pPr algn="r">
                <a:spcBef>
                  <a:spcPct val="50000"/>
                </a:spcBef>
              </a:pPr>
              <a:t>‹N°›</a:t>
            </a:fld>
            <a:endParaRPr lang="en-US" b="1" dirty="0">
              <a:solidFill>
                <a:srgbClr val="B90117"/>
              </a:solidFill>
            </a:endParaRP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dirty="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0" r:id="rId12"/>
    <p:sldLayoutId id="2147483661" r:id="rId13"/>
    <p:sldLayoutId id="2147483662" r:id="rId14"/>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ctrTitle" sz="quarter"/>
          </p:nvPr>
        </p:nvSpPr>
        <p:spPr/>
        <p:txBody>
          <a:bodyPr/>
          <a:lstStyle/>
          <a:p>
            <a:r>
              <a:rPr lang="fr-FR" noProof="0" dirty="0" smtClean="0"/>
              <a:t>Première application MVC</a:t>
            </a:r>
            <a:endParaRPr lang="fr-FR" noProof="0" dirty="0"/>
          </a:p>
        </p:txBody>
      </p:sp>
      <p:sp>
        <p:nvSpPr>
          <p:cNvPr id="244739" name="Rectangle 1027"/>
          <p:cNvSpPr>
            <a:spLocks noGrp="1" noChangeArrowheads="1"/>
          </p:cNvSpPr>
          <p:nvPr>
            <p:ph type="subTitle" sz="quarter" idx="1"/>
          </p:nvPr>
        </p:nvSpPr>
        <p:spPr>
          <a:xfrm>
            <a:off x="322263" y="398463"/>
            <a:ext cx="4267200" cy="461665"/>
          </a:xfrm>
        </p:spPr>
        <p:txBody>
          <a:bodyPr/>
          <a:lstStyle/>
          <a:p>
            <a:r>
              <a:rPr lang="fr-FR" noProof="0" dirty="0" smtClean="0"/>
              <a:t>Chapitre 2</a:t>
            </a:r>
            <a:endParaRPr lang="fr-FR" noProof="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Exemple de classe </a:t>
            </a:r>
            <a:r>
              <a:rPr lang="fr-FR" dirty="0" smtClean="0"/>
              <a:t>contrôleur (</a:t>
            </a:r>
            <a:r>
              <a:rPr lang="fr-FR" dirty="0"/>
              <a:t>C</a:t>
            </a:r>
            <a:r>
              <a:rPr lang="fr-FR" noProof="0" dirty="0" smtClean="0"/>
              <a:t>#)</a:t>
            </a:r>
            <a:endParaRPr lang="fr-FR" noProof="0" dirty="0"/>
          </a:p>
        </p:txBody>
      </p:sp>
      <p:grpSp>
        <p:nvGrpSpPr>
          <p:cNvPr id="11" name="Group 10"/>
          <p:cNvGrpSpPr/>
          <p:nvPr/>
        </p:nvGrpSpPr>
        <p:grpSpPr bwMode="gray">
          <a:xfrm>
            <a:off x="274991" y="1473821"/>
            <a:ext cx="8594019" cy="4670104"/>
            <a:chOff x="288759" y="1231215"/>
            <a:chExt cx="8594019" cy="4670104"/>
          </a:xfrm>
        </p:grpSpPr>
        <p:sp>
          <p:nvSpPr>
            <p:cNvPr id="4" name="TextBox 3"/>
            <p:cNvSpPr txBox="1"/>
            <p:nvPr/>
          </p:nvSpPr>
          <p:spPr bwMode="gray">
            <a:xfrm>
              <a:off x="288759" y="1756592"/>
              <a:ext cx="8594019" cy="3970318"/>
            </a:xfrm>
            <a:prstGeom prst="rect">
              <a:avLst/>
            </a:prstGeom>
            <a:solidFill>
              <a:schemeClr val="accent1"/>
            </a:solidFill>
            <a:ln>
              <a:solidFill>
                <a:schemeClr val="bg2"/>
              </a:solidFill>
            </a:ln>
            <a:effectLst>
              <a:outerShdw dist="50800" dir="2700000" algn="ctr" rotWithShape="0">
                <a:schemeClr val="tx1"/>
              </a:outerShdw>
            </a:effectLst>
          </p:spPr>
          <p:txBody>
            <a:bodyPr wrap="none" rtlCol="0">
              <a:spAutoFit/>
            </a:bodyPr>
            <a:lstStyle/>
            <a:p>
              <a:r>
                <a:rPr lang="en-GB" sz="1800" dirty="0" smtClean="0">
                  <a:latin typeface="Courier New" pitchFamily="49" charset="0"/>
                  <a:cs typeface="Courier New" pitchFamily="49" charset="0"/>
                </a:rPr>
                <a:t>public class Video</a:t>
              </a:r>
              <a:r>
                <a:rPr lang="en-GB" sz="1800" b="1" dirty="0" smtClean="0">
                  <a:latin typeface="Courier New" pitchFamily="49" charset="0"/>
                  <a:cs typeface="Courier New" pitchFamily="49" charset="0"/>
                </a:rPr>
                <a:t>Controller</a:t>
              </a:r>
              <a:r>
                <a:rPr lang="en-GB" sz="1800" dirty="0" smtClean="0">
                  <a:latin typeface="Courier New" pitchFamily="49" charset="0"/>
                  <a:cs typeface="Courier New" pitchFamily="49" charset="0"/>
                </a:rPr>
                <a:t> : </a:t>
              </a:r>
              <a:r>
                <a:rPr lang="en-GB" sz="1800" b="1" dirty="0" smtClean="0">
                  <a:latin typeface="Courier New" pitchFamily="49" charset="0"/>
                  <a:cs typeface="Courier New" pitchFamily="49" charset="0"/>
                </a:rPr>
                <a:t>Controller</a:t>
              </a:r>
            </a:p>
            <a:p>
              <a:r>
                <a:rPr lang="en-GB" sz="1800" dirty="0" smtClean="0">
                  <a:latin typeface="Courier New" pitchFamily="49" charset="0"/>
                  <a:cs typeface="Courier New" pitchFamily="49" charset="0"/>
                </a:rPr>
                <a:t>{</a:t>
              </a:r>
            </a:p>
            <a:p>
              <a:r>
                <a:rPr lang="en-GB" sz="1800" dirty="0" smtClean="0">
                  <a:latin typeface="Courier New" pitchFamily="49" charset="0"/>
                  <a:cs typeface="Courier New" pitchFamily="49" charset="0"/>
                </a:rPr>
                <a:t>   private IVideoSearchService _videoSearchService;</a:t>
              </a:r>
            </a:p>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   …</a:t>
              </a:r>
            </a:p>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   public </a:t>
              </a:r>
              <a:r>
                <a:rPr lang="en-GB" sz="1800" b="1" dirty="0" smtClean="0">
                  <a:latin typeface="Courier New" pitchFamily="49" charset="0"/>
                  <a:cs typeface="Courier New" pitchFamily="49" charset="0"/>
                </a:rPr>
                <a:t>ActionResult</a:t>
              </a:r>
              <a:r>
                <a:rPr lang="en-GB" sz="1800" dirty="0" smtClean="0">
                  <a:latin typeface="Courier New" pitchFamily="49" charset="0"/>
                  <a:cs typeface="Courier New" pitchFamily="49" charset="0"/>
                </a:rPr>
                <a:t> Categories()</a:t>
              </a:r>
            </a:p>
            <a:p>
              <a:r>
                <a:rPr lang="en-GB" sz="1800" dirty="0" smtClean="0">
                  <a:latin typeface="Courier New" pitchFamily="49" charset="0"/>
                  <a:cs typeface="Courier New" pitchFamily="49" charset="0"/>
                </a:rPr>
                <a:t>   {</a:t>
              </a:r>
            </a:p>
            <a:p>
              <a:r>
                <a:rPr lang="en-GB" sz="1800" dirty="0" smtClean="0">
                  <a:latin typeface="Courier New" pitchFamily="49" charset="0"/>
                  <a:cs typeface="Courier New" pitchFamily="49" charset="0"/>
                </a:rPr>
                <a:t>      IList&lt;VideoCategory&gt; categories = </a:t>
              </a:r>
            </a:p>
            <a:p>
              <a:r>
                <a:rPr lang="en-GB" sz="1800" dirty="0" smtClean="0">
                  <a:latin typeface="Courier New" pitchFamily="49" charset="0"/>
                  <a:cs typeface="Courier New" pitchFamily="49" charset="0"/>
                </a:rPr>
                <a:t>                    _videoSearchService.GetVideoCategories();</a:t>
              </a:r>
            </a:p>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      return </a:t>
              </a:r>
              <a:r>
                <a:rPr lang="en-GB" sz="1800" b="1" dirty="0" smtClean="0">
                  <a:latin typeface="Courier New" pitchFamily="49" charset="0"/>
                  <a:cs typeface="Courier New" pitchFamily="49" charset="0"/>
                </a:rPr>
                <a:t>View</a:t>
              </a:r>
              <a:r>
                <a:rPr lang="en-GB" sz="1800" dirty="0" smtClean="0">
                  <a:latin typeface="Courier New" pitchFamily="49" charset="0"/>
                  <a:cs typeface="Courier New" pitchFamily="49" charset="0"/>
                </a:rPr>
                <a:t>("Categories", categories);</a:t>
              </a:r>
            </a:p>
            <a:p>
              <a:r>
                <a:rPr lang="en-GB" sz="1800" dirty="0" smtClean="0">
                  <a:latin typeface="Courier New" pitchFamily="49" charset="0"/>
                  <a:cs typeface="Courier New" pitchFamily="49" charset="0"/>
                </a:rPr>
                <a:t>   }</a:t>
              </a:r>
            </a:p>
            <a:p>
              <a:r>
                <a:rPr lang="en-GB" sz="1800" dirty="0" smtClean="0">
                  <a:latin typeface="Courier New" pitchFamily="49" charset="0"/>
                  <a:cs typeface="Courier New" pitchFamily="49" charset="0"/>
                </a:rPr>
                <a:t>}</a:t>
              </a:r>
              <a:endParaRPr lang="en-GB" sz="1800" dirty="0">
                <a:latin typeface="Courier New" pitchFamily="49" charset="0"/>
                <a:cs typeface="Courier New" pitchFamily="49" charset="0"/>
              </a:endParaRPr>
            </a:p>
          </p:txBody>
        </p:sp>
        <p:sp>
          <p:nvSpPr>
            <p:cNvPr id="5" name="Rectangular Callout 4"/>
            <p:cNvSpPr/>
            <p:nvPr/>
          </p:nvSpPr>
          <p:spPr bwMode="gray">
            <a:xfrm>
              <a:off x="806110" y="5378099"/>
              <a:ext cx="1540043" cy="523220"/>
            </a:xfrm>
            <a:prstGeom prst="wedgeRectCallout">
              <a:avLst>
                <a:gd name="adj1" fmla="val 42448"/>
                <a:gd name="adj2" fmla="val -11226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Génère </a:t>
              </a:r>
              <a:r>
                <a:rPr lang="fr-FR" dirty="0" smtClean="0">
                  <a:latin typeface="Courier New" pitchFamily="49" charset="0"/>
                  <a:cs typeface="Courier New" pitchFamily="49" charset="0"/>
                </a:rPr>
                <a:t>ActionResult</a:t>
              </a:r>
              <a:r>
                <a:rPr lang="fr-FR" dirty="0" smtClean="0"/>
                <a:t> </a:t>
              </a:r>
              <a:endParaRPr kumimoji="0" lang="fr-FR" sz="1400" b="0" i="0" u="none" strike="noStrike" cap="none" normalizeH="0" baseline="0" dirty="0" smtClean="0">
                <a:ln>
                  <a:noFill/>
                </a:ln>
                <a:solidFill>
                  <a:schemeClr val="tx1"/>
                </a:solidFill>
                <a:effectLst/>
              </a:endParaRPr>
            </a:p>
          </p:txBody>
        </p:sp>
        <p:sp>
          <p:nvSpPr>
            <p:cNvPr id="6" name="Rectangular Callout 5"/>
            <p:cNvSpPr/>
            <p:nvPr/>
          </p:nvSpPr>
          <p:spPr bwMode="gray">
            <a:xfrm>
              <a:off x="5265878" y="5337993"/>
              <a:ext cx="2851760" cy="307777"/>
            </a:xfrm>
            <a:prstGeom prst="wedgeRectCallout">
              <a:avLst>
                <a:gd name="adj1" fmla="val -30989"/>
                <a:gd name="adj2" fmla="val -116863"/>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Passage des données à la vue</a:t>
              </a:r>
              <a:endParaRPr kumimoji="0" lang="fr-FR" sz="1400" b="0" i="0" u="none" strike="noStrike" cap="none" normalizeH="0" baseline="0" dirty="0" smtClean="0">
                <a:ln>
                  <a:noFill/>
                </a:ln>
                <a:solidFill>
                  <a:schemeClr val="tx1"/>
                </a:solidFill>
                <a:effectLst/>
              </a:endParaRPr>
            </a:p>
          </p:txBody>
        </p:sp>
        <p:sp>
          <p:nvSpPr>
            <p:cNvPr id="7" name="Rectangular Callout 6"/>
            <p:cNvSpPr/>
            <p:nvPr/>
          </p:nvSpPr>
          <p:spPr bwMode="gray">
            <a:xfrm>
              <a:off x="6228347" y="3395974"/>
              <a:ext cx="2290011" cy="523220"/>
            </a:xfrm>
            <a:prstGeom prst="wedgeRectCallout">
              <a:avLst>
                <a:gd name="adj1" fmla="val -36242"/>
                <a:gd name="adj2" fmla="val 113895"/>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Les données sont fournies par le modèle</a:t>
              </a:r>
              <a:endParaRPr kumimoji="0" lang="fr-FR" sz="1400" b="0" i="0" u="none" strike="noStrike" cap="none" normalizeH="0" baseline="0" dirty="0" smtClean="0">
                <a:ln>
                  <a:noFill/>
                </a:ln>
                <a:solidFill>
                  <a:schemeClr val="tx1"/>
                </a:solidFill>
                <a:effectLst/>
              </a:endParaRPr>
            </a:p>
          </p:txBody>
        </p:sp>
        <p:sp>
          <p:nvSpPr>
            <p:cNvPr id="8" name="Rectangular Callout 7"/>
            <p:cNvSpPr/>
            <p:nvPr/>
          </p:nvSpPr>
          <p:spPr bwMode="gray">
            <a:xfrm>
              <a:off x="3966410" y="2835426"/>
              <a:ext cx="2002388" cy="307777"/>
            </a:xfrm>
            <a:prstGeom prst="wedgeRectCallout">
              <a:avLst>
                <a:gd name="adj1" fmla="val 33368"/>
                <a:gd name="adj2" fmla="val -125142"/>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Référence au modèle</a:t>
              </a:r>
              <a:endParaRPr kumimoji="0" lang="fr-FR" sz="1400" b="0" i="0" u="none" strike="noStrike" cap="none" normalizeH="0" baseline="0" dirty="0" smtClean="0">
                <a:ln>
                  <a:noFill/>
                </a:ln>
                <a:solidFill>
                  <a:schemeClr val="tx1"/>
                </a:solidFill>
                <a:effectLst/>
              </a:endParaRPr>
            </a:p>
          </p:txBody>
        </p:sp>
        <p:sp>
          <p:nvSpPr>
            <p:cNvPr id="9" name="Rectangular Callout 8"/>
            <p:cNvSpPr/>
            <p:nvPr/>
          </p:nvSpPr>
          <p:spPr bwMode="gray">
            <a:xfrm>
              <a:off x="3493167" y="1231215"/>
              <a:ext cx="3497238" cy="307777"/>
            </a:xfrm>
            <a:prstGeom prst="wedgeRectCallout">
              <a:avLst>
                <a:gd name="adj1" fmla="val -53179"/>
                <a:gd name="adj2" fmla="val 128956"/>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Convention de dénomination obligatoire</a:t>
              </a:r>
              <a:endParaRPr kumimoji="0" lang="fr-FR" sz="1400" b="0" i="0" u="none" strike="noStrike" cap="none" normalizeH="0" baseline="0" dirty="0" smtClean="0">
                <a:ln>
                  <a:noFill/>
                </a:ln>
                <a:solidFill>
                  <a:schemeClr val="tx1"/>
                </a:solidFill>
                <a:effectLst/>
              </a:endParaRPr>
            </a:p>
          </p:txBody>
        </p:sp>
        <p:sp>
          <p:nvSpPr>
            <p:cNvPr id="10" name="Rectangular Callout 9"/>
            <p:cNvSpPr/>
            <p:nvPr/>
          </p:nvSpPr>
          <p:spPr bwMode="gray">
            <a:xfrm>
              <a:off x="3120246" y="5370077"/>
              <a:ext cx="1328362" cy="307777"/>
            </a:xfrm>
            <a:prstGeom prst="wedgeRectCallout">
              <a:avLst>
                <a:gd name="adj1" fmla="val -30989"/>
                <a:gd name="adj2" fmla="val -116863"/>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Nom de la vue</a:t>
              </a:r>
              <a:endParaRPr kumimoji="0" lang="fr-FR" sz="1400" b="0" i="0" u="none" strike="noStrike" cap="none" normalizeH="0" baseline="0" dirty="0" smtClean="0">
                <a:ln>
                  <a:noFill/>
                </a:ln>
                <a:solidFill>
                  <a:schemeClr val="tx1"/>
                </a:solidFill>
                <a:effectLst/>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Exemple de classe </a:t>
            </a:r>
            <a:r>
              <a:rPr lang="fr-FR" dirty="0" smtClean="0"/>
              <a:t>contrôleur (</a:t>
            </a:r>
            <a:r>
              <a:rPr lang="fr-FR" dirty="0"/>
              <a:t>VB</a:t>
            </a:r>
            <a:r>
              <a:rPr lang="fr-FR" noProof="0" dirty="0" smtClean="0"/>
              <a:t>)</a:t>
            </a:r>
            <a:endParaRPr lang="fr-FR" noProof="0" dirty="0"/>
          </a:p>
        </p:txBody>
      </p:sp>
      <p:sp>
        <p:nvSpPr>
          <p:cNvPr id="4" name="TextBox 3"/>
          <p:cNvSpPr txBox="1"/>
          <p:nvPr/>
        </p:nvSpPr>
        <p:spPr bwMode="gray">
          <a:xfrm>
            <a:off x="144888" y="1636272"/>
            <a:ext cx="8869736" cy="4247317"/>
          </a:xfrm>
          <a:prstGeom prst="rect">
            <a:avLst/>
          </a:prstGeom>
          <a:solidFill>
            <a:schemeClr val="tx1">
              <a:lumMod val="20000"/>
              <a:lumOff val="80000"/>
            </a:schemeClr>
          </a:solidFill>
          <a:ln>
            <a:solidFill>
              <a:schemeClr val="tx1"/>
            </a:solidFill>
          </a:ln>
          <a:effectLst>
            <a:outerShdw dist="50800" dir="2700000" algn="ctr" rotWithShape="0">
              <a:schemeClr val="tx1"/>
            </a:outerShdw>
          </a:effectLst>
        </p:spPr>
        <p:txBody>
          <a:bodyPr wrap="none" rtlCol="0">
            <a:spAutoFit/>
          </a:bodyPr>
          <a:lstStyle/>
          <a:p>
            <a:r>
              <a:rPr lang="en-GB" sz="1800" dirty="0" smtClean="0">
                <a:latin typeface="Courier New" pitchFamily="49" charset="0"/>
                <a:cs typeface="Courier New" pitchFamily="49" charset="0"/>
              </a:rPr>
              <a:t>Public Class Video</a:t>
            </a:r>
            <a:r>
              <a:rPr lang="en-GB" sz="1800" b="1" dirty="0" smtClean="0">
                <a:latin typeface="Courier New" pitchFamily="49" charset="0"/>
                <a:cs typeface="Courier New" pitchFamily="49" charset="0"/>
              </a:rPr>
              <a:t>Controller</a:t>
            </a:r>
            <a:r>
              <a:rPr lang="en-GB" sz="1800" dirty="0" smtClean="0">
                <a:latin typeface="Courier New" pitchFamily="49" charset="0"/>
                <a:cs typeface="Courier New" pitchFamily="49" charset="0"/>
              </a:rPr>
              <a:t> </a:t>
            </a:r>
          </a:p>
          <a:p>
            <a:r>
              <a:rPr lang="en-GB" sz="1800" b="1" dirty="0" smtClean="0">
                <a:latin typeface="Courier New" pitchFamily="49" charset="0"/>
                <a:cs typeface="Courier New" pitchFamily="49" charset="0"/>
              </a:rPr>
              <a:t>		</a:t>
            </a:r>
            <a:r>
              <a:rPr lang="en-GB" sz="1800" dirty="0" smtClean="0">
                <a:latin typeface="Courier New" pitchFamily="49" charset="0"/>
                <a:cs typeface="Courier New" pitchFamily="49" charset="0"/>
              </a:rPr>
              <a:t>Inherits System.Web.Mvc.</a:t>
            </a:r>
            <a:r>
              <a:rPr lang="en-GB" sz="1800" b="1" dirty="0" smtClean="0">
                <a:latin typeface="Courier New" pitchFamily="49" charset="0"/>
                <a:cs typeface="Courier New" pitchFamily="49" charset="0"/>
              </a:rPr>
              <a:t>Controller</a:t>
            </a:r>
          </a:p>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   Private _videoSearchService As IVideoSearchService</a:t>
            </a:r>
          </a:p>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   …</a:t>
            </a:r>
          </a:p>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   Function Categories() As ActionResult</a:t>
            </a:r>
          </a:p>
          <a:p>
            <a:r>
              <a:rPr lang="en-GB" sz="1800" dirty="0" smtClean="0">
                <a:latin typeface="Courier New" pitchFamily="49" charset="0"/>
                <a:cs typeface="Courier New" pitchFamily="49" charset="0"/>
              </a:rPr>
              <a:t>      Dim categoriesList As IList(Of VideoCategory) </a:t>
            </a:r>
          </a:p>
          <a:p>
            <a:r>
              <a:rPr lang="en-GB" sz="1800" dirty="0" smtClean="0">
                <a:latin typeface="Courier New" pitchFamily="49" charset="0"/>
                <a:cs typeface="Courier New" pitchFamily="49" charset="0"/>
              </a:rPr>
              <a:t>  </a:t>
            </a:r>
          </a:p>
          <a:p>
            <a:r>
              <a:rPr lang="en-GB" sz="1800" dirty="0" smtClean="0">
                <a:latin typeface="Courier New" pitchFamily="49" charset="0"/>
                <a:cs typeface="Courier New" pitchFamily="49" charset="0"/>
              </a:rPr>
              <a:t>      categoriesList = _videoSearchService.GetVideoCategories()</a:t>
            </a:r>
          </a:p>
          <a:p>
            <a:r>
              <a:rPr lang="en-GB" sz="1800" dirty="0" smtClean="0">
                <a:latin typeface="Courier New" pitchFamily="49" charset="0"/>
                <a:cs typeface="Courier New" pitchFamily="49" charset="0"/>
              </a:rPr>
              <a:t>      </a:t>
            </a:r>
          </a:p>
          <a:p>
            <a:r>
              <a:rPr lang="en-GB" sz="1800" dirty="0" smtClean="0">
                <a:latin typeface="Courier New" pitchFamily="49" charset="0"/>
                <a:cs typeface="Courier New" pitchFamily="49" charset="0"/>
              </a:rPr>
              <a:t>      Return </a:t>
            </a:r>
            <a:r>
              <a:rPr lang="en-GB" sz="1800" b="1" dirty="0" smtClean="0">
                <a:latin typeface="Courier New" pitchFamily="49" charset="0"/>
                <a:cs typeface="Courier New" pitchFamily="49" charset="0"/>
              </a:rPr>
              <a:t>View</a:t>
            </a:r>
            <a:r>
              <a:rPr lang="en-GB" sz="1800" dirty="0" smtClean="0">
                <a:latin typeface="Courier New" pitchFamily="49" charset="0"/>
                <a:cs typeface="Courier New" pitchFamily="49" charset="0"/>
              </a:rPr>
              <a:t>("Categories",categoriesList)</a:t>
            </a:r>
          </a:p>
          <a:p>
            <a:r>
              <a:rPr lang="en-GB" sz="1800" dirty="0" smtClean="0">
                <a:latin typeface="Courier New" pitchFamily="49" charset="0"/>
                <a:cs typeface="Courier New" pitchFamily="49" charset="0"/>
              </a:rPr>
              <a:t>   End Function</a:t>
            </a:r>
          </a:p>
          <a:p>
            <a:r>
              <a:rPr lang="en-GB" sz="1800" dirty="0" smtClean="0">
                <a:latin typeface="Courier New" pitchFamily="49" charset="0"/>
                <a:cs typeface="Courier New" pitchFamily="49" charset="0"/>
              </a:rPr>
              <a:t>End Class</a:t>
            </a:r>
            <a:endParaRPr lang="en-GB" sz="1800" dirty="0">
              <a:latin typeface="Courier New" pitchFamily="49" charset="0"/>
              <a:cs typeface="Courier New" pitchFamily="49" charset="0"/>
            </a:endParaRPr>
          </a:p>
        </p:txBody>
      </p:sp>
      <p:sp>
        <p:nvSpPr>
          <p:cNvPr id="5" name="Rectangular Callout 4"/>
          <p:cNvSpPr/>
          <p:nvPr/>
        </p:nvSpPr>
        <p:spPr bwMode="gray">
          <a:xfrm>
            <a:off x="1363005" y="5787177"/>
            <a:ext cx="1540043" cy="523220"/>
          </a:xfrm>
          <a:prstGeom prst="wedgeRectCallout">
            <a:avLst>
              <a:gd name="adj1" fmla="val 15885"/>
              <a:gd name="adj2" fmla="val -158255"/>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a:t>Génère </a:t>
            </a:r>
            <a:r>
              <a:rPr lang="fr-FR" dirty="0">
                <a:latin typeface="Courier New" pitchFamily="49" charset="0"/>
                <a:cs typeface="Courier New" pitchFamily="49" charset="0"/>
              </a:rPr>
              <a:t>ActionResult</a:t>
            </a:r>
            <a:r>
              <a:rPr lang="fr-FR" dirty="0"/>
              <a:t> </a:t>
            </a:r>
          </a:p>
        </p:txBody>
      </p:sp>
      <p:sp>
        <p:nvSpPr>
          <p:cNvPr id="6" name="Rectangular Callout 5"/>
          <p:cNvSpPr/>
          <p:nvPr/>
        </p:nvSpPr>
        <p:spPr bwMode="gray">
          <a:xfrm>
            <a:off x="4893552" y="5446282"/>
            <a:ext cx="1600162" cy="523220"/>
          </a:xfrm>
          <a:prstGeom prst="wedgeRectCallout">
            <a:avLst>
              <a:gd name="adj1" fmla="val -26703"/>
              <a:gd name="adj2" fmla="val -97202"/>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a:t>Passage des données à la vue</a:t>
            </a:r>
          </a:p>
        </p:txBody>
      </p:sp>
      <p:sp>
        <p:nvSpPr>
          <p:cNvPr id="7" name="Rectangular Callout 6"/>
          <p:cNvSpPr/>
          <p:nvPr/>
        </p:nvSpPr>
        <p:spPr bwMode="gray">
          <a:xfrm>
            <a:off x="6608014" y="4898130"/>
            <a:ext cx="2290011" cy="523220"/>
          </a:xfrm>
          <a:prstGeom prst="wedgeRectCallout">
            <a:avLst>
              <a:gd name="adj1" fmla="val -36771"/>
              <a:gd name="adj2" fmla="val -93510"/>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a:t>Les données sont fournies par le modèle</a:t>
            </a:r>
          </a:p>
        </p:txBody>
      </p:sp>
      <p:sp>
        <p:nvSpPr>
          <p:cNvPr id="8" name="Rectangular Callout 7"/>
          <p:cNvSpPr/>
          <p:nvPr/>
        </p:nvSpPr>
        <p:spPr bwMode="gray">
          <a:xfrm>
            <a:off x="1719864" y="3052002"/>
            <a:ext cx="2040606" cy="307777"/>
          </a:xfrm>
          <a:prstGeom prst="wedgeRectCallout">
            <a:avLst>
              <a:gd name="adj1" fmla="val 33368"/>
              <a:gd name="adj2" fmla="val -125142"/>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a:t>Référence au modèle</a:t>
            </a:r>
          </a:p>
        </p:txBody>
      </p:sp>
      <p:sp>
        <p:nvSpPr>
          <p:cNvPr id="9" name="Rectangular Callout 8"/>
          <p:cNvSpPr/>
          <p:nvPr/>
        </p:nvSpPr>
        <p:spPr bwMode="gray">
          <a:xfrm>
            <a:off x="4711792" y="1399661"/>
            <a:ext cx="3403507" cy="307777"/>
          </a:xfrm>
          <a:prstGeom prst="wedgeRectCallout">
            <a:avLst>
              <a:gd name="adj1" fmla="val -69224"/>
              <a:gd name="adj2" fmla="val 93773"/>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a:t>Convention de dénomination obligatoire</a:t>
            </a:r>
          </a:p>
        </p:txBody>
      </p:sp>
      <p:sp>
        <p:nvSpPr>
          <p:cNvPr id="10" name="Rectangular Callout 9"/>
          <p:cNvSpPr/>
          <p:nvPr/>
        </p:nvSpPr>
        <p:spPr bwMode="gray">
          <a:xfrm>
            <a:off x="3111592" y="5490398"/>
            <a:ext cx="1468163" cy="307777"/>
          </a:xfrm>
          <a:prstGeom prst="wedgeRectCallout">
            <a:avLst>
              <a:gd name="adj1" fmla="val -8169"/>
              <a:gd name="adj2" fmla="val -134513"/>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a:t>Nom de la vue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Structure de la vue</a:t>
            </a:r>
            <a:endParaRPr lang="fr-FR" noProof="0" dirty="0"/>
          </a:p>
        </p:txBody>
      </p:sp>
      <p:sp>
        <p:nvSpPr>
          <p:cNvPr id="3" name="Content Placeholder 2"/>
          <p:cNvSpPr>
            <a:spLocks noGrp="1"/>
          </p:cNvSpPr>
          <p:nvPr>
            <p:ph idx="1"/>
          </p:nvPr>
        </p:nvSpPr>
        <p:spPr>
          <a:xfrm>
            <a:off x="279400" y="1312863"/>
            <a:ext cx="8864600" cy="3585597"/>
          </a:xfrm>
        </p:spPr>
        <p:txBody>
          <a:bodyPr/>
          <a:lstStyle/>
          <a:p>
            <a:r>
              <a:rPr lang="fr-FR" noProof="0" dirty="0" smtClean="0"/>
              <a:t>La vue reçoit les données du contrôleur et les met en forme pour l’affichage</a:t>
            </a:r>
          </a:p>
          <a:p>
            <a:pPr lvl="1"/>
            <a:r>
              <a:rPr lang="fr-FR" noProof="0" dirty="0" smtClean="0"/>
              <a:t>Contient du balisage HTML et des fragments de code (appelés scripts)</a:t>
            </a:r>
          </a:p>
          <a:p>
            <a:pPr lvl="1"/>
            <a:r>
              <a:rPr lang="fr-FR" noProof="0" dirty="0" smtClean="0"/>
              <a:t>Doit </a:t>
            </a:r>
            <a:r>
              <a:rPr lang="fr-FR" dirty="0" smtClean="0"/>
              <a:t>être placée dans le dossier</a:t>
            </a:r>
            <a:r>
              <a:rPr lang="fr-FR" noProof="0" dirty="0" smtClean="0"/>
              <a:t> Views de l’application</a:t>
            </a:r>
          </a:p>
          <a:p>
            <a:r>
              <a:rPr lang="fr-FR" dirty="0" smtClean="0"/>
              <a:t>On peut mettre le code dans la vue de trois façons </a:t>
            </a:r>
            <a:r>
              <a:rPr lang="fr-FR" noProof="0" dirty="0" smtClean="0"/>
              <a:t>:</a:t>
            </a:r>
          </a:p>
          <a:p>
            <a:pPr lvl="1"/>
            <a:r>
              <a:rPr lang="fr-FR" sz="1600" noProof="0" dirty="0" smtClean="0">
                <a:latin typeface="Courier New" pitchFamily="49" charset="0"/>
                <a:cs typeface="Courier New" pitchFamily="49" charset="0"/>
              </a:rPr>
              <a:t>&lt;%</a:t>
            </a:r>
            <a:r>
              <a:rPr lang="fr-FR" sz="1600" noProof="0" dirty="0" smtClean="0"/>
              <a:t>  </a:t>
            </a:r>
            <a:r>
              <a:rPr lang="fr-FR" sz="1600" i="1" noProof="0" dirty="0" smtClean="0">
                <a:latin typeface="Courier New" pitchFamily="49" charset="0"/>
                <a:cs typeface="Courier New" pitchFamily="49" charset="0"/>
              </a:rPr>
              <a:t>Tou</a:t>
            </a:r>
            <a:r>
              <a:rPr lang="fr-FR" sz="1600" i="1" dirty="0" smtClean="0">
                <a:latin typeface="Courier New" pitchFamily="49" charset="0"/>
                <a:cs typeface="Courier New" pitchFamily="49" charset="0"/>
              </a:rPr>
              <a:t>t code </a:t>
            </a:r>
            <a:r>
              <a:rPr lang="fr-FR" sz="1600" i="1" noProof="0" dirty="0" smtClean="0">
                <a:latin typeface="Courier New" pitchFamily="49" charset="0"/>
                <a:cs typeface="Courier New" pitchFamily="49" charset="0"/>
              </a:rPr>
              <a:t>C# ou VB valide </a:t>
            </a:r>
            <a:r>
              <a:rPr lang="fr-FR" sz="1600" noProof="0" dirty="0" smtClean="0">
                <a:latin typeface="Courier New" pitchFamily="49" charset="0"/>
                <a:cs typeface="Courier New" pitchFamily="49" charset="0"/>
              </a:rPr>
              <a:t>%&gt;</a:t>
            </a:r>
          </a:p>
          <a:p>
            <a:pPr lvl="1"/>
            <a:r>
              <a:rPr lang="fr-FR" sz="1600" noProof="0" dirty="0" smtClean="0">
                <a:latin typeface="Courier New" pitchFamily="49" charset="0"/>
                <a:cs typeface="Courier New" pitchFamily="49" charset="0"/>
              </a:rPr>
              <a:t>&lt;%=</a:t>
            </a:r>
            <a:r>
              <a:rPr lang="fr-FR" sz="1600" noProof="0" dirty="0" smtClean="0"/>
              <a:t>  </a:t>
            </a:r>
            <a:r>
              <a:rPr lang="fr-FR" sz="1600" i="1" noProof="0" dirty="0" smtClean="0">
                <a:latin typeface="Courier New" pitchFamily="49" charset="0"/>
                <a:cs typeface="Courier New" pitchFamily="49" charset="0"/>
              </a:rPr>
              <a:t>Expression C# ou VB exécutée et envoyée sur la page </a:t>
            </a:r>
            <a:r>
              <a:rPr lang="fr-FR" sz="1600" noProof="0" dirty="0" smtClean="0"/>
              <a:t> </a:t>
            </a:r>
            <a:r>
              <a:rPr lang="fr-FR" sz="1600" noProof="0" dirty="0" smtClean="0">
                <a:latin typeface="Courier New" pitchFamily="49" charset="0"/>
                <a:cs typeface="Courier New" pitchFamily="49" charset="0"/>
              </a:rPr>
              <a:t>%&gt;</a:t>
            </a:r>
          </a:p>
          <a:p>
            <a:pPr lvl="1"/>
            <a:r>
              <a:rPr lang="fr-FR" sz="1600" noProof="0" dirty="0" smtClean="0">
                <a:latin typeface="Courier New" pitchFamily="49" charset="0"/>
                <a:cs typeface="Courier New" pitchFamily="49" charset="0"/>
              </a:rPr>
              <a:t>&lt;%: </a:t>
            </a:r>
            <a:r>
              <a:rPr lang="fr-FR" sz="1600" i="1" dirty="0">
                <a:latin typeface="Courier New" pitchFamily="49" charset="0"/>
                <a:cs typeface="Courier New" pitchFamily="49" charset="0"/>
              </a:rPr>
              <a:t>Expression C# ou VB exécutée et envoyée sur la page </a:t>
            </a:r>
            <a:r>
              <a:rPr lang="fr-FR" sz="1600" i="1" noProof="0" dirty="0" smtClean="0">
                <a:latin typeface="Courier New" pitchFamily="49" charset="0"/>
                <a:cs typeface="Courier New" pitchFamily="49" charset="0"/>
              </a:rPr>
              <a:t>%</a:t>
            </a:r>
            <a:r>
              <a:rPr lang="fr-FR" sz="1600" noProof="0" dirty="0" smtClean="0">
                <a:latin typeface="Courier New" pitchFamily="49" charset="0"/>
                <a:cs typeface="Courier New" pitchFamily="49" charset="0"/>
              </a:rPr>
              <a:t>&gt;</a:t>
            </a:r>
          </a:p>
          <a:p>
            <a:pPr lvl="2"/>
            <a:r>
              <a:rPr lang="fr-FR" noProof="0" dirty="0" smtClean="0">
                <a:cs typeface="Courier New" pitchFamily="49" charset="0"/>
              </a:rPr>
              <a:t>Cette version encode automatiquement le HTML résultat</a:t>
            </a:r>
          </a:p>
          <a:p>
            <a:pPr lvl="3"/>
            <a:r>
              <a:rPr lang="fr-FR" noProof="0" dirty="0" smtClean="0">
                <a:cs typeface="Courier New" pitchFamily="49" charset="0"/>
              </a:rPr>
              <a:t>Nouveau dans ASP.NET 4</a:t>
            </a:r>
          </a:p>
          <a:p>
            <a:r>
              <a:rPr lang="fr-FR" noProof="0" dirty="0" smtClean="0"/>
              <a:t>Les données passées par le contrôleur sont disponibles via la propriété </a:t>
            </a:r>
            <a:r>
              <a:rPr lang="fr-FR" noProof="0" dirty="0" smtClean="0">
                <a:latin typeface="Courier New" pitchFamily="49" charset="0"/>
                <a:cs typeface="Courier New" pitchFamily="49" charset="0"/>
              </a:rPr>
              <a:t>Model</a:t>
            </a:r>
            <a:r>
              <a:rPr lang="fr-FR" noProof="0" dirty="0" smtClean="0"/>
              <a:t> de la vue</a:t>
            </a:r>
            <a:endParaRPr lang="fr-FR" noProof="0" dirty="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Génération de liens dans les pages de la vue</a:t>
            </a:r>
            <a:endParaRPr lang="fr-FR" noProof="0" dirty="0"/>
          </a:p>
        </p:txBody>
      </p:sp>
      <p:sp>
        <p:nvSpPr>
          <p:cNvPr id="3" name="Content Placeholder 2"/>
          <p:cNvSpPr>
            <a:spLocks noGrp="1"/>
          </p:cNvSpPr>
          <p:nvPr>
            <p:ph idx="1"/>
          </p:nvPr>
        </p:nvSpPr>
        <p:spPr>
          <a:xfrm>
            <a:off x="279400" y="1312864"/>
            <a:ext cx="8599488" cy="2621230"/>
          </a:xfrm>
        </p:spPr>
        <p:txBody>
          <a:bodyPr/>
          <a:lstStyle/>
          <a:p>
            <a:r>
              <a:rPr lang="fr-FR" noProof="0" dirty="0" smtClean="0"/>
              <a:t>Utiliser les méthodes d’aide HTML pour générer un lien dans la vue</a:t>
            </a:r>
          </a:p>
          <a:p>
            <a:pPr lvl="1"/>
            <a:r>
              <a:rPr lang="fr-FR" noProof="0" dirty="0" smtClean="0"/>
              <a:t>Les méthodes d’aide HTML génèrent une chaîne de caractères</a:t>
            </a:r>
          </a:p>
          <a:p>
            <a:pPr lvl="1"/>
            <a:r>
              <a:rPr lang="fr-FR" noProof="0" dirty="0" smtClean="0"/>
              <a:t>La chaîne générée représente une URL MVC ASP.NET valide</a:t>
            </a:r>
          </a:p>
          <a:p>
            <a:r>
              <a:rPr lang="fr-FR" dirty="0" smtClean="0"/>
              <a:t>Exemple de lien</a:t>
            </a:r>
            <a:r>
              <a:rPr lang="fr-FR" noProof="0" dirty="0" smtClean="0"/>
              <a:t> HTML :</a:t>
            </a:r>
          </a:p>
          <a:p>
            <a:endParaRPr lang="fr-FR" noProof="0" dirty="0" smtClean="0"/>
          </a:p>
          <a:p>
            <a:r>
              <a:rPr lang="fr-FR" noProof="0" dirty="0" smtClean="0"/>
              <a:t>Utiliser l’aide HTML </a:t>
            </a:r>
            <a:r>
              <a:rPr lang="fr-FR" dirty="0" smtClean="0">
                <a:latin typeface="Courier New" pitchFamily="49" charset="0"/>
                <a:cs typeface="Courier New" pitchFamily="49" charset="0"/>
              </a:rPr>
              <a:t>ActionLink</a:t>
            </a:r>
            <a:r>
              <a:rPr lang="fr-FR" noProof="0" dirty="0" smtClean="0"/>
              <a:t> pour générer le lien et s’assurer qu’il respecte les règles de structure d’URL de l’application</a:t>
            </a:r>
            <a:endParaRPr lang="fr-FR" noProof="0" dirty="0"/>
          </a:p>
        </p:txBody>
      </p:sp>
      <p:sp>
        <p:nvSpPr>
          <p:cNvPr id="5" name="TextBox 4"/>
          <p:cNvSpPr txBox="1"/>
          <p:nvPr/>
        </p:nvSpPr>
        <p:spPr bwMode="gray">
          <a:xfrm>
            <a:off x="1275347" y="2791320"/>
            <a:ext cx="5285421" cy="369332"/>
          </a:xfrm>
          <a:prstGeom prst="rect">
            <a:avLst/>
          </a:prstGeom>
          <a:solidFill>
            <a:schemeClr val="accent1"/>
          </a:solidFill>
          <a:ln>
            <a:solidFill>
              <a:schemeClr val="tx1"/>
            </a:solidFill>
          </a:ln>
          <a:effectLst>
            <a:outerShdw dist="50800" dir="2700000" algn="ctr" rotWithShape="0">
              <a:schemeClr val="tx1"/>
            </a:outerShdw>
          </a:effectLst>
        </p:spPr>
        <p:txBody>
          <a:bodyPr wrap="none" rtlCol="0">
            <a:spAutoFit/>
          </a:bodyPr>
          <a:lstStyle/>
          <a:p>
            <a:r>
              <a:rPr lang="en-GB" sz="1800" dirty="0" smtClean="0">
                <a:latin typeface="Courier New" pitchFamily="49" charset="0"/>
                <a:cs typeface="Courier New" pitchFamily="49" charset="0"/>
              </a:rPr>
              <a:t>&lt;a href="/Video/Categories"&gt;Video&lt;/a&gt;</a:t>
            </a:r>
          </a:p>
        </p:txBody>
      </p:sp>
      <p:sp>
        <p:nvSpPr>
          <p:cNvPr id="6" name="TextBox 5"/>
          <p:cNvSpPr txBox="1"/>
          <p:nvPr/>
        </p:nvSpPr>
        <p:spPr bwMode="gray">
          <a:xfrm>
            <a:off x="356937" y="4086711"/>
            <a:ext cx="8594019" cy="646331"/>
          </a:xfrm>
          <a:prstGeom prst="rect">
            <a:avLst/>
          </a:prstGeom>
          <a:solidFill>
            <a:schemeClr val="accent1"/>
          </a:solidFill>
          <a:ln>
            <a:solidFill>
              <a:schemeClr val="tx1"/>
            </a:solidFill>
          </a:ln>
          <a:effectLst>
            <a:outerShdw dist="50800" dir="2700000" algn="ctr" rotWithShape="0">
              <a:schemeClr val="tx1"/>
            </a:outerShdw>
          </a:effectLst>
        </p:spPr>
        <p:txBody>
          <a:bodyPr wrap="none" rtlCol="0">
            <a:spAutoFit/>
          </a:bodyPr>
          <a:lstStyle/>
          <a:p>
            <a:r>
              <a:rPr lang="en-GB" sz="1800" dirty="0" smtClean="0">
                <a:latin typeface="Courier New" pitchFamily="49" charset="0"/>
                <a:cs typeface="Courier New" pitchFamily="49" charset="0"/>
              </a:rPr>
              <a:t>&lt;%= Html.ActionLink("Video", "Categories", </a:t>
            </a:r>
          </a:p>
          <a:p>
            <a:r>
              <a:rPr lang="en-GB" sz="1800" dirty="0" smtClean="0">
                <a:latin typeface="Courier New" pitchFamily="49" charset="0"/>
                <a:cs typeface="Courier New" pitchFamily="49" charset="0"/>
              </a:rPr>
              <a:t>                                new { controller="Video"} )%&gt;</a:t>
            </a:r>
          </a:p>
        </p:txBody>
      </p:sp>
      <p:sp>
        <p:nvSpPr>
          <p:cNvPr id="7" name="TextBox 6"/>
          <p:cNvSpPr txBox="1"/>
          <p:nvPr/>
        </p:nvSpPr>
        <p:spPr bwMode="gray">
          <a:xfrm>
            <a:off x="449179" y="5574627"/>
            <a:ext cx="8456161" cy="646331"/>
          </a:xfrm>
          <a:prstGeom prst="rect">
            <a:avLst/>
          </a:prstGeom>
          <a:solidFill>
            <a:schemeClr val="tx1">
              <a:lumMod val="20000"/>
              <a:lumOff val="80000"/>
            </a:schemeClr>
          </a:solidFill>
          <a:ln>
            <a:solidFill>
              <a:schemeClr val="tx1"/>
            </a:solidFill>
          </a:ln>
          <a:effectLst>
            <a:outerShdw dist="50800" dir="2700000" algn="ctr" rotWithShape="0">
              <a:schemeClr val="tx1"/>
            </a:outerShdw>
          </a:effectLst>
        </p:spPr>
        <p:txBody>
          <a:bodyPr wrap="none" rtlCol="0">
            <a:spAutoFit/>
          </a:bodyPr>
          <a:lstStyle/>
          <a:p>
            <a:r>
              <a:rPr lang="en-GB" sz="1800" dirty="0" smtClean="0">
                <a:latin typeface="Courier New" pitchFamily="49" charset="0"/>
                <a:cs typeface="Courier New" pitchFamily="49" charset="0"/>
              </a:rPr>
              <a:t>&lt;%= Html.ActionLink("Video", "Categories", </a:t>
            </a:r>
          </a:p>
          <a:p>
            <a:r>
              <a:rPr lang="en-GB" sz="1800" dirty="0" smtClean="0">
                <a:latin typeface="Courier New" pitchFamily="49" charset="0"/>
                <a:cs typeface="Courier New" pitchFamily="49" charset="0"/>
              </a:rPr>
              <a:t>                          New With{ .controller="Video"} )%&gt;</a:t>
            </a:r>
          </a:p>
        </p:txBody>
      </p:sp>
      <p:sp>
        <p:nvSpPr>
          <p:cNvPr id="8" name="TextBox 7"/>
          <p:cNvSpPr txBox="1"/>
          <p:nvPr/>
        </p:nvSpPr>
        <p:spPr bwMode="gray">
          <a:xfrm>
            <a:off x="1540042" y="4969049"/>
            <a:ext cx="1189108" cy="307777"/>
          </a:xfrm>
          <a:prstGeom prst="rect">
            <a:avLst/>
          </a:prstGeom>
          <a:solidFill>
            <a:srgbClr val="CCECFF"/>
          </a:solidFill>
          <a:ln>
            <a:solidFill>
              <a:schemeClr val="tx1"/>
            </a:solidFill>
          </a:ln>
          <a:effectLst/>
        </p:spPr>
        <p:txBody>
          <a:bodyPr wrap="none" rtlCol="0">
            <a:spAutoFit/>
          </a:bodyPr>
          <a:lstStyle/>
          <a:p>
            <a:r>
              <a:rPr lang="en-GB" dirty="0" smtClean="0">
                <a:latin typeface="+mn-lt"/>
                <a:cs typeface="Courier New" pitchFamily="49" charset="0"/>
              </a:rPr>
              <a:t>Texte du lien</a:t>
            </a:r>
          </a:p>
        </p:txBody>
      </p:sp>
      <p:cxnSp>
        <p:nvCxnSpPr>
          <p:cNvPr id="10" name="Straight Arrow Connector 9"/>
          <p:cNvCxnSpPr>
            <a:stCxn id="8" idx="3"/>
          </p:cNvCxnSpPr>
          <p:nvPr/>
        </p:nvCxnSpPr>
        <p:spPr bwMode="gray">
          <a:xfrm flipV="1">
            <a:off x="2729150" y="4391532"/>
            <a:ext cx="808134" cy="731406"/>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1" name="Straight Arrow Connector 10"/>
          <p:cNvCxnSpPr>
            <a:stCxn id="8" idx="3"/>
          </p:cNvCxnSpPr>
          <p:nvPr/>
        </p:nvCxnSpPr>
        <p:spPr bwMode="gray">
          <a:xfrm>
            <a:off x="2729150" y="5122938"/>
            <a:ext cx="856261" cy="495809"/>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16" name="Rectangular Callout 15"/>
          <p:cNvSpPr/>
          <p:nvPr/>
        </p:nvSpPr>
        <p:spPr bwMode="gray">
          <a:xfrm>
            <a:off x="6566142" y="3695384"/>
            <a:ext cx="1640598" cy="307777"/>
          </a:xfrm>
          <a:prstGeom prst="wedgeRectCallout">
            <a:avLst>
              <a:gd name="adj1" fmla="val -134677"/>
              <a:gd name="adj2" fmla="val 91073"/>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Nom de l’action</a:t>
            </a:r>
            <a:endParaRPr kumimoji="0" lang="en-GB" sz="1400" b="0" i="0" u="none" strike="noStrike" cap="none" normalizeH="0" baseline="0" dirty="0" smtClean="0">
              <a:ln>
                <a:noFill/>
              </a:ln>
              <a:solidFill>
                <a:schemeClr val="tx1"/>
              </a:solidFill>
              <a:effectLst/>
              <a:latin typeface="Arial" charset="0"/>
            </a:endParaRPr>
          </a:p>
        </p:txBody>
      </p:sp>
      <p:sp>
        <p:nvSpPr>
          <p:cNvPr id="17" name="Rectangular Callout 16"/>
          <p:cNvSpPr/>
          <p:nvPr/>
        </p:nvSpPr>
        <p:spPr bwMode="gray">
          <a:xfrm>
            <a:off x="3817621" y="5113404"/>
            <a:ext cx="1496328" cy="307777"/>
          </a:xfrm>
          <a:prstGeom prst="wedgeRectCallout">
            <a:avLst>
              <a:gd name="adj1" fmla="val 53402"/>
              <a:gd name="adj2" fmla="val 117688"/>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Nom de l’action</a:t>
            </a:r>
          </a:p>
        </p:txBody>
      </p:sp>
      <p:sp>
        <p:nvSpPr>
          <p:cNvPr id="19" name="TextBox 18"/>
          <p:cNvSpPr txBox="1"/>
          <p:nvPr/>
        </p:nvSpPr>
        <p:spPr bwMode="gray">
          <a:xfrm>
            <a:off x="5723020" y="5073323"/>
            <a:ext cx="1656223" cy="307777"/>
          </a:xfrm>
          <a:prstGeom prst="rect">
            <a:avLst/>
          </a:prstGeom>
          <a:solidFill>
            <a:srgbClr val="CCECFF"/>
          </a:solidFill>
          <a:ln>
            <a:solidFill>
              <a:schemeClr val="tx1"/>
            </a:solidFill>
          </a:ln>
          <a:effectLst/>
        </p:spPr>
        <p:txBody>
          <a:bodyPr wrap="none" rtlCol="0">
            <a:spAutoFit/>
          </a:bodyPr>
          <a:lstStyle/>
          <a:p>
            <a:r>
              <a:rPr lang="en-GB" dirty="0" smtClean="0">
                <a:latin typeface="+mn-lt"/>
                <a:cs typeface="Courier New" pitchFamily="49" charset="0"/>
              </a:rPr>
              <a:t>Nom du contrôleur</a:t>
            </a:r>
          </a:p>
        </p:txBody>
      </p:sp>
      <p:cxnSp>
        <p:nvCxnSpPr>
          <p:cNvPr id="20" name="Straight Arrow Connector 19"/>
          <p:cNvCxnSpPr>
            <a:stCxn id="19" idx="3"/>
          </p:cNvCxnSpPr>
          <p:nvPr/>
        </p:nvCxnSpPr>
        <p:spPr bwMode="gray">
          <a:xfrm>
            <a:off x="7379243" y="5227212"/>
            <a:ext cx="200652" cy="680293"/>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25" name="Straight Arrow Connector 24"/>
          <p:cNvCxnSpPr>
            <a:stCxn id="19" idx="3"/>
          </p:cNvCxnSpPr>
          <p:nvPr/>
        </p:nvCxnSpPr>
        <p:spPr bwMode="gray">
          <a:xfrm flipV="1">
            <a:off x="7379243" y="4656222"/>
            <a:ext cx="308936" cy="570990"/>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Ajouter une vue</a:t>
            </a:r>
            <a:endParaRPr lang="fr-FR" noProof="0" dirty="0"/>
          </a:p>
        </p:txBody>
      </p:sp>
      <p:sp>
        <p:nvSpPr>
          <p:cNvPr id="3" name="Content Placeholder 2"/>
          <p:cNvSpPr>
            <a:spLocks noGrp="1"/>
          </p:cNvSpPr>
          <p:nvPr>
            <p:ph idx="1"/>
          </p:nvPr>
        </p:nvSpPr>
        <p:spPr>
          <a:xfrm>
            <a:off x="279400" y="1312863"/>
            <a:ext cx="4706668" cy="4124206"/>
          </a:xfrm>
        </p:spPr>
        <p:txBody>
          <a:bodyPr/>
          <a:lstStyle/>
          <a:p>
            <a:r>
              <a:rPr lang="fr-FR" noProof="0" dirty="0" smtClean="0"/>
              <a:t>On peut ajouter une vue à un projet de deux façons</a:t>
            </a:r>
          </a:p>
          <a:p>
            <a:pPr marL="687387" lvl="1" indent="-342900">
              <a:buFont typeface="+mj-lt"/>
              <a:buAutoNum type="arabicPeriod"/>
            </a:pPr>
            <a:r>
              <a:rPr lang="fr-FR" noProof="0" dirty="0" smtClean="0"/>
              <a:t>Sélectionner le sous-répertoire de la vue dans l’explorateur de solutions</a:t>
            </a:r>
          </a:p>
          <a:p>
            <a:pPr marL="1019175" lvl="2" indent="-222250"/>
            <a:r>
              <a:rPr lang="fr-FR" noProof="0" dirty="0" smtClean="0"/>
              <a:t>Cliquer droit et sélectionner</a:t>
            </a:r>
            <a:br>
              <a:rPr lang="fr-FR" noProof="0" dirty="0" smtClean="0"/>
            </a:br>
            <a:r>
              <a:rPr lang="fr-FR" noProof="0" dirty="0" smtClean="0"/>
              <a:t>Add | </a:t>
            </a:r>
            <a:r>
              <a:rPr lang="fr-FR" noProof="0" dirty="0" err="1" smtClean="0"/>
              <a:t>View</a:t>
            </a:r>
            <a:endParaRPr lang="fr-FR" noProof="0" dirty="0" smtClean="0"/>
          </a:p>
          <a:p>
            <a:pPr marL="1019175" lvl="2" indent="-342900"/>
            <a:endParaRPr lang="fr-FR" b="1" noProof="0" dirty="0" smtClean="0"/>
          </a:p>
          <a:p>
            <a:pPr marL="687387" lvl="1" indent="-342900">
              <a:buFont typeface="+mj-lt"/>
              <a:buAutoNum type="arabicPeriod"/>
            </a:pPr>
            <a:r>
              <a:rPr lang="fr-FR" noProof="0" dirty="0" smtClean="0">
                <a:solidFill>
                  <a:schemeClr val="tx1"/>
                </a:solidFill>
              </a:rPr>
              <a:t>Placer le curseur sur le code source</a:t>
            </a:r>
            <a:br>
              <a:rPr lang="fr-FR" noProof="0" dirty="0" smtClean="0">
                <a:solidFill>
                  <a:schemeClr val="tx1"/>
                </a:solidFill>
              </a:rPr>
            </a:br>
            <a:r>
              <a:rPr lang="fr-FR" noProof="0" dirty="0" smtClean="0">
                <a:solidFill>
                  <a:schemeClr val="tx1"/>
                </a:solidFill>
              </a:rPr>
              <a:t>de la méthode </a:t>
            </a:r>
            <a:r>
              <a:rPr lang="fr-FR" i="1" noProof="0" dirty="0" smtClean="0">
                <a:solidFill>
                  <a:schemeClr val="tx1"/>
                </a:solidFill>
                <a:latin typeface="Century Schoolbook" pitchFamily="18" charset="0"/>
              </a:rPr>
              <a:t>d’action</a:t>
            </a:r>
            <a:r>
              <a:rPr lang="fr-FR" noProof="0" dirty="0" smtClean="0">
                <a:solidFill>
                  <a:schemeClr val="tx1"/>
                </a:solidFill>
              </a:rPr>
              <a:t> </a:t>
            </a:r>
            <a:r>
              <a:rPr lang="fr-FR" dirty="0" smtClean="0">
                <a:solidFill>
                  <a:schemeClr val="tx1"/>
                </a:solidFill>
              </a:rPr>
              <a:t>à laquelle la vue est liée</a:t>
            </a:r>
            <a:endParaRPr lang="fr-FR" noProof="0" dirty="0" smtClean="0">
              <a:solidFill>
                <a:schemeClr val="tx1"/>
              </a:solidFill>
            </a:endParaRPr>
          </a:p>
          <a:p>
            <a:pPr marL="1019175" lvl="2" indent="-222250"/>
            <a:r>
              <a:rPr lang="fr-FR" noProof="0" dirty="0" smtClean="0">
                <a:solidFill>
                  <a:schemeClr val="tx1"/>
                </a:solidFill>
              </a:rPr>
              <a:t>Cliquer droit et sélectionner </a:t>
            </a:r>
            <a:br>
              <a:rPr lang="fr-FR" noProof="0" dirty="0" smtClean="0">
                <a:solidFill>
                  <a:schemeClr val="tx1"/>
                </a:solidFill>
              </a:rPr>
            </a:br>
            <a:r>
              <a:rPr lang="fr-FR" noProof="0" dirty="0" err="1" smtClean="0">
                <a:solidFill>
                  <a:schemeClr val="tx1"/>
                </a:solidFill>
              </a:rPr>
              <a:t>Add</a:t>
            </a:r>
            <a:r>
              <a:rPr lang="fr-FR" noProof="0" dirty="0" smtClean="0">
                <a:solidFill>
                  <a:schemeClr val="tx1"/>
                </a:solidFill>
              </a:rPr>
              <a:t> </a:t>
            </a:r>
            <a:r>
              <a:rPr lang="fr-FR" noProof="0" dirty="0" err="1" smtClean="0">
                <a:solidFill>
                  <a:schemeClr val="tx1"/>
                </a:solidFill>
              </a:rPr>
              <a:t>View</a:t>
            </a:r>
            <a:r>
              <a:rPr lang="fr-FR" noProof="0" dirty="0" smtClean="0">
                <a:solidFill>
                  <a:schemeClr val="tx1"/>
                </a:solidFill>
              </a:rPr>
              <a:t> </a:t>
            </a:r>
          </a:p>
          <a:p>
            <a:pPr marL="1365250" lvl="3" indent="-223838"/>
            <a:r>
              <a:rPr lang="fr-FR" noProof="0" dirty="0" smtClean="0">
                <a:solidFill>
                  <a:schemeClr val="tx1"/>
                </a:solidFill>
              </a:rPr>
              <a:t>Le fichier est créé dans le bon répertoire</a:t>
            </a:r>
            <a:endParaRPr lang="fr-FR" noProof="0" dirty="0">
              <a:solidFill>
                <a:schemeClr val="tx1"/>
              </a:solidFill>
            </a:endParaRPr>
          </a:p>
        </p:txBody>
      </p:sp>
      <p:pic>
        <p:nvPicPr>
          <p:cNvPr id="5" name="Picture 4" descr="2-16.JPG"/>
          <p:cNvPicPr>
            <a:picLocks noChangeAspect="1"/>
          </p:cNvPicPr>
          <p:nvPr/>
        </p:nvPicPr>
        <p:blipFill>
          <a:blip r:embed="rId4" cstate="print"/>
          <a:srcRect r="46637" b="13916"/>
          <a:stretch>
            <a:fillRect/>
          </a:stretch>
        </p:blipFill>
        <p:spPr>
          <a:xfrm>
            <a:off x="5436041" y="1806491"/>
            <a:ext cx="3218448" cy="3244936"/>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Étape 3 : Développer les vues </a:t>
            </a:r>
            <a:r>
              <a:rPr lang="fr-FR" dirty="0" smtClean="0"/>
              <a:t>associées </a:t>
            </a:r>
            <a:r>
              <a:rPr lang="fr-FR" noProof="0" dirty="0" smtClean="0"/>
              <a:t>(C#)</a:t>
            </a:r>
            <a:endParaRPr lang="fr-FR" noProof="0" dirty="0"/>
          </a:p>
        </p:txBody>
      </p:sp>
      <p:sp>
        <p:nvSpPr>
          <p:cNvPr id="3" name="Content Placeholder 2"/>
          <p:cNvSpPr>
            <a:spLocks noGrp="1"/>
          </p:cNvSpPr>
          <p:nvPr>
            <p:ph idx="1"/>
          </p:nvPr>
        </p:nvSpPr>
        <p:spPr>
          <a:xfrm>
            <a:off x="279400" y="1312863"/>
            <a:ext cx="8599488" cy="646331"/>
          </a:xfrm>
        </p:spPr>
        <p:txBody>
          <a:bodyPr/>
          <a:lstStyle/>
          <a:p>
            <a:r>
              <a:rPr lang="fr-FR" noProof="0" dirty="0" smtClean="0"/>
              <a:t>Cet exemple parcourt une collection d’objets </a:t>
            </a:r>
            <a:r>
              <a:rPr lang="fr-FR" noProof="0" dirty="0" smtClean="0">
                <a:latin typeface="Courier New" pitchFamily="49" charset="0"/>
                <a:cs typeface="Courier New" pitchFamily="49" charset="0"/>
              </a:rPr>
              <a:t>VideoCategory</a:t>
            </a:r>
            <a:r>
              <a:rPr lang="fr-FR" noProof="0" dirty="0" smtClean="0"/>
              <a:t> et les met en forme :</a:t>
            </a:r>
            <a:endParaRPr lang="fr-FR" noProof="0" dirty="0"/>
          </a:p>
        </p:txBody>
      </p:sp>
      <p:sp>
        <p:nvSpPr>
          <p:cNvPr id="4" name="TextBox 3"/>
          <p:cNvSpPr txBox="1"/>
          <p:nvPr/>
        </p:nvSpPr>
        <p:spPr bwMode="gray">
          <a:xfrm>
            <a:off x="974558" y="2189747"/>
            <a:ext cx="6664004" cy="3970318"/>
          </a:xfrm>
          <a:prstGeom prst="rect">
            <a:avLst/>
          </a:prstGeom>
          <a:solidFill>
            <a:schemeClr val="accent1"/>
          </a:solidFill>
          <a:ln>
            <a:solidFill>
              <a:schemeClr val="tx1"/>
            </a:solidFill>
          </a:ln>
          <a:effectLst>
            <a:outerShdw dist="50800" dir="2700000" algn="ctr" rotWithShape="0">
              <a:schemeClr val="tx1"/>
            </a:outerShdw>
          </a:effectLst>
        </p:spPr>
        <p:txBody>
          <a:bodyPr wrap="none" rtlCol="0">
            <a:spAutoFit/>
          </a:bodyPr>
          <a:lstStyle/>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&lt;h2&gt;Video Categories&lt;/h2&gt;</a:t>
            </a:r>
          </a:p>
          <a:p>
            <a:r>
              <a:rPr lang="en-GB" sz="1800" dirty="0" smtClean="0">
                <a:latin typeface="Courier New" pitchFamily="49" charset="0"/>
                <a:cs typeface="Courier New" pitchFamily="49" charset="0"/>
              </a:rPr>
              <a:t>&lt;table&gt;</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&lt;th&gt;Name&lt;/th&gt;</a:t>
            </a:r>
          </a:p>
          <a:p>
            <a:r>
              <a:rPr lang="en-GB" sz="1800" dirty="0" smtClean="0">
                <a:latin typeface="Courier New" pitchFamily="49" charset="0"/>
                <a:cs typeface="Courier New" pitchFamily="49" charset="0"/>
              </a:rPr>
              <a:t>  &lt;/tr&gt;</a:t>
            </a:r>
          </a:p>
          <a:p>
            <a:r>
              <a:rPr lang="en-GB" sz="1800" b="1" dirty="0" smtClean="0">
                <a:latin typeface="Courier New" pitchFamily="49" charset="0"/>
                <a:cs typeface="Courier New" pitchFamily="49" charset="0"/>
              </a:rPr>
              <a:t>  &lt;% foreach (var item in Model) { %&gt;</a:t>
            </a:r>
          </a:p>
          <a:p>
            <a:r>
              <a:rPr lang="en-GB" sz="1800" dirty="0" smtClean="0">
                <a:latin typeface="Courier New" pitchFamily="49" charset="0"/>
                <a:cs typeface="Courier New" pitchFamily="49" charset="0"/>
              </a:rPr>
              <a:t> </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&lt;td&gt; </a:t>
            </a:r>
            <a:r>
              <a:rPr lang="en-GB" sz="1800" b="1" dirty="0" smtClean="0">
                <a:latin typeface="Courier New" pitchFamily="49" charset="0"/>
                <a:cs typeface="Courier New" pitchFamily="49" charset="0"/>
              </a:rPr>
              <a:t>&lt;%= Html.Encode(item.Name) %&gt;</a:t>
            </a:r>
            <a:r>
              <a:rPr lang="en-GB" sz="1800" dirty="0" smtClean="0">
                <a:latin typeface="Courier New" pitchFamily="49" charset="0"/>
                <a:cs typeface="Courier New" pitchFamily="49" charset="0"/>
              </a:rPr>
              <a:t> &lt;/td&gt;</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a:t>
            </a:r>
            <a:r>
              <a:rPr lang="en-GB" sz="1800" b="1" dirty="0" smtClean="0">
                <a:latin typeface="Courier New" pitchFamily="49" charset="0"/>
                <a:cs typeface="Courier New" pitchFamily="49" charset="0"/>
              </a:rPr>
              <a:t> &lt;% }  %&gt;</a:t>
            </a:r>
          </a:p>
          <a:p>
            <a:r>
              <a:rPr lang="en-GB" sz="1800" dirty="0" smtClean="0">
                <a:latin typeface="Courier New" pitchFamily="49" charset="0"/>
                <a:cs typeface="Courier New" pitchFamily="49" charset="0"/>
              </a:rPr>
              <a:t>&lt;/table&gt;</a:t>
            </a:r>
          </a:p>
          <a:p>
            <a:r>
              <a:rPr lang="en-GB" sz="1800" dirty="0" smtClean="0">
                <a:latin typeface="Courier New" pitchFamily="49" charset="0"/>
                <a:cs typeface="Courier New" pitchFamily="49" charset="0"/>
              </a:rPr>
              <a:t>        </a:t>
            </a:r>
          </a:p>
        </p:txBody>
      </p:sp>
      <p:sp>
        <p:nvSpPr>
          <p:cNvPr id="5" name="TextBox 4"/>
          <p:cNvSpPr txBox="1"/>
          <p:nvPr/>
        </p:nvSpPr>
        <p:spPr bwMode="gray">
          <a:xfrm>
            <a:off x="5667657" y="1949116"/>
            <a:ext cx="2252540" cy="369332"/>
          </a:xfrm>
          <a:prstGeom prst="rect">
            <a:avLst/>
          </a:prstGeom>
          <a:solidFill>
            <a:srgbClr val="CCECFF"/>
          </a:solidFill>
          <a:ln>
            <a:solidFill>
              <a:schemeClr val="tx1"/>
            </a:solidFill>
          </a:ln>
          <a:effectLst/>
        </p:spPr>
        <p:txBody>
          <a:bodyPr wrap="none" rtlCol="0">
            <a:spAutoFit/>
          </a:bodyPr>
          <a:lstStyle/>
          <a:p>
            <a:r>
              <a:rPr lang="en-GB" sz="1800" dirty="0" smtClean="0">
                <a:latin typeface="Courier New" pitchFamily="49" charset="0"/>
                <a:cs typeface="Courier New" pitchFamily="49" charset="0"/>
              </a:rPr>
              <a:t>Categories.aspx</a:t>
            </a:r>
          </a:p>
        </p:txBody>
      </p:sp>
      <p:sp>
        <p:nvSpPr>
          <p:cNvPr id="6" name="Rectangular Callout 5"/>
          <p:cNvSpPr/>
          <p:nvPr/>
        </p:nvSpPr>
        <p:spPr bwMode="gray">
          <a:xfrm>
            <a:off x="4892762" y="2787307"/>
            <a:ext cx="2491018" cy="523220"/>
          </a:xfrm>
          <a:prstGeom prst="wedgeRectCallout">
            <a:avLst>
              <a:gd name="adj1" fmla="val -52053"/>
              <a:gd name="adj2" fmla="val 158158"/>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Fait référence aux données passées par le contrôleur</a:t>
            </a:r>
            <a:endParaRPr kumimoji="0" lang="en-GB" sz="1400" b="0" i="0" u="none" strike="noStrike" cap="none" normalizeH="0" baseline="0" dirty="0" smtClean="0">
              <a:ln>
                <a:noFill/>
              </a:ln>
              <a:solidFill>
                <a:schemeClr val="tx1"/>
              </a:solidFill>
              <a:effectLst/>
              <a:latin typeface="Arial" charset="0"/>
            </a:endParaRPr>
          </a:p>
        </p:txBody>
      </p:sp>
      <p:sp>
        <p:nvSpPr>
          <p:cNvPr id="7" name="Rectangular Callout 6"/>
          <p:cNvSpPr/>
          <p:nvPr/>
        </p:nvSpPr>
        <p:spPr bwMode="gray">
          <a:xfrm>
            <a:off x="5851278" y="5309928"/>
            <a:ext cx="2652641" cy="523220"/>
          </a:xfrm>
          <a:prstGeom prst="wedgeRectCallout">
            <a:avLst>
              <a:gd name="adj1" fmla="val -48636"/>
              <a:gd name="adj2" fmla="val -117785"/>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Affiche la propriété Name de la classe </a:t>
            </a:r>
            <a:r>
              <a:rPr lang="fr-FR" dirty="0" smtClean="0">
                <a:latin typeface="Courier New" pitchFamily="49" charset="0"/>
                <a:cs typeface="Courier New" pitchFamily="49" charset="0"/>
              </a:rPr>
              <a:t>VideoCategory</a:t>
            </a:r>
            <a:endParaRPr kumimoji="0" lang="fr-FR" sz="1400" b="0" i="0" u="none" strike="noStrike" cap="none" normalizeH="0" baseline="0" dirty="0" smtClean="0">
              <a:ln>
                <a:noFill/>
              </a:ln>
              <a:solidFill>
                <a:schemeClr val="tx1"/>
              </a:solidFill>
              <a:effectLst/>
              <a:latin typeface="Arial" charset="0"/>
            </a:endParaRPr>
          </a:p>
        </p:txBody>
      </p:sp>
      <p:sp>
        <p:nvSpPr>
          <p:cNvPr id="8" name="Rectangular Callout 7"/>
          <p:cNvSpPr/>
          <p:nvPr/>
        </p:nvSpPr>
        <p:spPr bwMode="gray">
          <a:xfrm>
            <a:off x="2423160" y="5584162"/>
            <a:ext cx="3024329" cy="738664"/>
          </a:xfrm>
          <a:prstGeom prst="wedgeRectCallout">
            <a:avLst>
              <a:gd name="adj1" fmla="val 16940"/>
              <a:gd name="adj2" fmla="val -135702"/>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Encode les caractères spéciaux tels que </a:t>
            </a:r>
            <a:r>
              <a:rPr lang="fr-FR" dirty="0" smtClean="0">
                <a:latin typeface="Courier New" pitchFamily="49" charset="0"/>
                <a:cs typeface="Courier New" pitchFamily="49" charset="0"/>
              </a:rPr>
              <a:t>&lt;</a:t>
            </a:r>
            <a:r>
              <a:rPr lang="fr-FR" dirty="0" smtClean="0"/>
              <a:t> afin qu’ils s’affichent correctement dans le navigateur</a:t>
            </a:r>
            <a:endParaRPr kumimoji="0" lang="fr-FR" sz="1400" b="0" i="0" u="none" strike="noStrike" cap="none" normalizeH="0" baseline="0" dirty="0" smtClean="0">
              <a:ln>
                <a:noFill/>
              </a:ln>
              <a:solidFill>
                <a:schemeClr val="tx1"/>
              </a:solidFill>
              <a:effectLst/>
              <a:latin typeface="Arial" charset="0"/>
            </a:endParaRPr>
          </a:p>
        </p:txBody>
      </p:sp>
      <p:sp>
        <p:nvSpPr>
          <p:cNvPr id="9" name="Rectangular Callout 8"/>
          <p:cNvSpPr/>
          <p:nvPr/>
        </p:nvSpPr>
        <p:spPr bwMode="gray">
          <a:xfrm>
            <a:off x="6160197" y="4136037"/>
            <a:ext cx="2164312" cy="523220"/>
          </a:xfrm>
          <a:prstGeom prst="wedgeRectCallout">
            <a:avLst>
              <a:gd name="adj1" fmla="val -81369"/>
              <a:gd name="adj2" fmla="val 55404"/>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charset="0"/>
              </a:rPr>
              <a:t>On peut aussi</a:t>
            </a:r>
            <a:r>
              <a:rPr kumimoji="0" lang="fr-FR" sz="1400" b="0" i="0" u="none" strike="noStrike" cap="none" normalizeH="0" dirty="0" smtClean="0">
                <a:ln>
                  <a:noFill/>
                </a:ln>
                <a:solidFill>
                  <a:schemeClr val="tx1"/>
                </a:solidFill>
                <a:effectLst/>
                <a:latin typeface="Arial" charset="0"/>
              </a:rPr>
              <a:t> utiliser</a:t>
            </a:r>
            <a:endParaRPr lang="fr-FR"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Courier New" pitchFamily="49" charset="0"/>
                <a:cs typeface="Courier New" pitchFamily="49" charset="0"/>
              </a:rPr>
              <a:t>&lt;%:</a:t>
            </a:r>
            <a:r>
              <a:rPr kumimoji="0" lang="fr-FR" sz="1400" b="0" i="0" u="none" strike="noStrike" cap="none" normalizeH="0" dirty="0" smtClean="0">
                <a:ln>
                  <a:noFill/>
                </a:ln>
                <a:solidFill>
                  <a:schemeClr val="tx1"/>
                </a:solidFill>
                <a:effectLst/>
                <a:latin typeface="Courier New" pitchFamily="49" charset="0"/>
                <a:cs typeface="Courier New" pitchFamily="49" charset="0"/>
              </a:rPr>
              <a:t> item.Name %&gt;</a:t>
            </a:r>
            <a:endParaRPr kumimoji="0" lang="fr-FR"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Étape 3 : Développer les vues </a:t>
            </a:r>
            <a:r>
              <a:rPr lang="fr-FR" dirty="0" smtClean="0"/>
              <a:t>associées (</a:t>
            </a:r>
            <a:r>
              <a:rPr lang="fr-FR" noProof="0" dirty="0" smtClean="0"/>
              <a:t>VB)</a:t>
            </a:r>
            <a:endParaRPr lang="fr-FR" noProof="0" dirty="0"/>
          </a:p>
        </p:txBody>
      </p:sp>
      <p:sp>
        <p:nvSpPr>
          <p:cNvPr id="3" name="Content Placeholder 2"/>
          <p:cNvSpPr>
            <a:spLocks noGrp="1"/>
          </p:cNvSpPr>
          <p:nvPr>
            <p:ph idx="1"/>
          </p:nvPr>
        </p:nvSpPr>
        <p:spPr bwMode="gray">
          <a:xfrm>
            <a:off x="279400" y="1312863"/>
            <a:ext cx="8599488" cy="646331"/>
          </a:xfrm>
        </p:spPr>
        <p:txBody>
          <a:bodyPr/>
          <a:lstStyle/>
          <a:p>
            <a:r>
              <a:rPr lang="fr-FR" dirty="0"/>
              <a:t>Cet exemple parcourt une collection d’objets </a:t>
            </a:r>
            <a:r>
              <a:rPr lang="fr-FR" dirty="0">
                <a:latin typeface="Courier New" pitchFamily="49" charset="0"/>
                <a:cs typeface="Courier New" pitchFamily="49" charset="0"/>
              </a:rPr>
              <a:t>VideoCategory</a:t>
            </a:r>
            <a:r>
              <a:rPr lang="fr-FR" dirty="0"/>
              <a:t> et les met en forme :</a:t>
            </a:r>
          </a:p>
        </p:txBody>
      </p:sp>
      <p:sp>
        <p:nvSpPr>
          <p:cNvPr id="4" name="TextBox 3"/>
          <p:cNvSpPr txBox="1"/>
          <p:nvPr/>
        </p:nvSpPr>
        <p:spPr bwMode="gray">
          <a:xfrm>
            <a:off x="974558" y="2189747"/>
            <a:ext cx="6664004" cy="3970318"/>
          </a:xfrm>
          <a:prstGeom prst="rect">
            <a:avLst/>
          </a:prstGeom>
          <a:solidFill>
            <a:schemeClr val="tx1">
              <a:lumMod val="20000"/>
              <a:lumOff val="80000"/>
            </a:schemeClr>
          </a:solidFill>
          <a:ln>
            <a:solidFill>
              <a:schemeClr val="tx1"/>
            </a:solidFill>
          </a:ln>
          <a:effectLst>
            <a:outerShdw dist="50800" dir="2700000" algn="ctr" rotWithShape="0">
              <a:schemeClr val="tx1"/>
            </a:outerShdw>
          </a:effectLst>
        </p:spPr>
        <p:txBody>
          <a:bodyPr wrap="none" rtlCol="0">
            <a:spAutoFit/>
          </a:bodyPr>
          <a:lstStyle/>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&lt;h2&gt;Video Categories&lt;/h2&gt;</a:t>
            </a:r>
          </a:p>
          <a:p>
            <a:r>
              <a:rPr lang="en-GB" sz="1800" dirty="0" smtClean="0">
                <a:latin typeface="Courier New" pitchFamily="49" charset="0"/>
                <a:cs typeface="Courier New" pitchFamily="49" charset="0"/>
              </a:rPr>
              <a:t>&lt;table&gt;</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&lt;th&gt;Name&lt;/th&gt;</a:t>
            </a:r>
          </a:p>
          <a:p>
            <a:r>
              <a:rPr lang="en-GB" sz="1800" dirty="0" smtClean="0">
                <a:latin typeface="Courier New" pitchFamily="49" charset="0"/>
                <a:cs typeface="Courier New" pitchFamily="49" charset="0"/>
              </a:rPr>
              <a:t>  &lt;/tr&gt;</a:t>
            </a:r>
          </a:p>
          <a:p>
            <a:r>
              <a:rPr lang="en-GB" sz="1800" b="1" dirty="0" smtClean="0">
                <a:latin typeface="Courier New" pitchFamily="49" charset="0"/>
                <a:cs typeface="Courier New" pitchFamily="49" charset="0"/>
              </a:rPr>
              <a:t>  &lt;% For Each item in Model  %&gt;</a:t>
            </a:r>
          </a:p>
          <a:p>
            <a:r>
              <a:rPr lang="en-GB" sz="1800" dirty="0" smtClean="0">
                <a:latin typeface="Courier New" pitchFamily="49" charset="0"/>
                <a:cs typeface="Courier New" pitchFamily="49" charset="0"/>
              </a:rPr>
              <a:t> </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&lt;td&gt; </a:t>
            </a:r>
            <a:r>
              <a:rPr lang="en-GB" sz="1800" b="1" dirty="0" smtClean="0">
                <a:latin typeface="Courier New" pitchFamily="49" charset="0"/>
                <a:cs typeface="Courier New" pitchFamily="49" charset="0"/>
              </a:rPr>
              <a:t>&lt;%= Html.Encode(item.Name) %&gt;</a:t>
            </a:r>
            <a:r>
              <a:rPr lang="en-GB" sz="1800" dirty="0" smtClean="0">
                <a:latin typeface="Courier New" pitchFamily="49" charset="0"/>
                <a:cs typeface="Courier New" pitchFamily="49" charset="0"/>
              </a:rPr>
              <a:t> &lt;/td&gt;</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a:t>
            </a:r>
            <a:r>
              <a:rPr lang="en-GB" sz="1800" b="1" dirty="0" smtClean="0">
                <a:latin typeface="Courier New" pitchFamily="49" charset="0"/>
                <a:cs typeface="Courier New" pitchFamily="49" charset="0"/>
              </a:rPr>
              <a:t> &lt;% Next  %&gt;</a:t>
            </a:r>
          </a:p>
          <a:p>
            <a:r>
              <a:rPr lang="en-GB" sz="1800" dirty="0" smtClean="0">
                <a:latin typeface="Courier New" pitchFamily="49" charset="0"/>
                <a:cs typeface="Courier New" pitchFamily="49" charset="0"/>
              </a:rPr>
              <a:t>&lt;/table&gt;</a:t>
            </a:r>
          </a:p>
          <a:p>
            <a:r>
              <a:rPr lang="en-GB" sz="1800" dirty="0" smtClean="0">
                <a:latin typeface="Courier New" pitchFamily="49" charset="0"/>
                <a:cs typeface="Courier New" pitchFamily="49" charset="0"/>
              </a:rPr>
              <a:t>        </a:t>
            </a:r>
          </a:p>
        </p:txBody>
      </p:sp>
      <p:sp>
        <p:nvSpPr>
          <p:cNvPr id="5" name="Rectangular Callout 4"/>
          <p:cNvSpPr/>
          <p:nvPr/>
        </p:nvSpPr>
        <p:spPr bwMode="gray">
          <a:xfrm>
            <a:off x="4892762" y="2787307"/>
            <a:ext cx="2349591" cy="523220"/>
          </a:xfrm>
          <a:prstGeom prst="wedgeRectCallout">
            <a:avLst>
              <a:gd name="adj1" fmla="val -52053"/>
              <a:gd name="adj2" fmla="val 158158"/>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Fait référence aux données passées par le contrôleur</a:t>
            </a:r>
          </a:p>
        </p:txBody>
      </p:sp>
      <p:sp>
        <p:nvSpPr>
          <p:cNvPr id="6" name="Rectangular Callout 5"/>
          <p:cNvSpPr/>
          <p:nvPr/>
        </p:nvSpPr>
        <p:spPr bwMode="gray">
          <a:xfrm>
            <a:off x="5851279" y="5309928"/>
            <a:ext cx="2473230" cy="523220"/>
          </a:xfrm>
          <a:prstGeom prst="wedgeRectCallout">
            <a:avLst>
              <a:gd name="adj1" fmla="val -48636"/>
              <a:gd name="adj2" fmla="val -117785"/>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Affiche la propriété Name de la classe </a:t>
            </a:r>
            <a:r>
              <a:rPr lang="fr-FR" dirty="0" smtClean="0">
                <a:latin typeface="Courier New" pitchFamily="49" charset="0"/>
                <a:cs typeface="Courier New" pitchFamily="49" charset="0"/>
              </a:rPr>
              <a:t>VideoCategory</a:t>
            </a:r>
            <a:endParaRPr lang="fr-FR" dirty="0"/>
          </a:p>
        </p:txBody>
      </p:sp>
      <p:sp>
        <p:nvSpPr>
          <p:cNvPr id="7" name="Rectangular Callout 6"/>
          <p:cNvSpPr/>
          <p:nvPr/>
        </p:nvSpPr>
        <p:spPr bwMode="gray">
          <a:xfrm>
            <a:off x="2291937" y="5571538"/>
            <a:ext cx="3260125" cy="738664"/>
          </a:xfrm>
          <a:prstGeom prst="wedgeRectCallout">
            <a:avLst>
              <a:gd name="adj1" fmla="val 13668"/>
              <a:gd name="adj2" fmla="val -138797"/>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Encode les caractères spéciaux tels que </a:t>
            </a:r>
            <a:r>
              <a:rPr lang="fr-FR" dirty="0" smtClean="0">
                <a:latin typeface="Courier New" pitchFamily="49" charset="0"/>
                <a:cs typeface="Courier New" pitchFamily="49" charset="0"/>
              </a:rPr>
              <a:t>&lt;</a:t>
            </a:r>
            <a:r>
              <a:rPr lang="fr-FR" dirty="0" smtClean="0"/>
              <a:t> afin qu’ils s’affichent correctement dans le navigateur</a:t>
            </a:r>
            <a:endParaRPr lang="fr-FR" dirty="0"/>
          </a:p>
        </p:txBody>
      </p:sp>
      <p:sp>
        <p:nvSpPr>
          <p:cNvPr id="8" name="TextBox 7"/>
          <p:cNvSpPr txBox="1"/>
          <p:nvPr/>
        </p:nvSpPr>
        <p:spPr bwMode="gray">
          <a:xfrm>
            <a:off x="5662005" y="1949116"/>
            <a:ext cx="2252540" cy="369332"/>
          </a:xfrm>
          <a:prstGeom prst="rect">
            <a:avLst/>
          </a:prstGeom>
          <a:solidFill>
            <a:schemeClr val="accent3"/>
          </a:solidFill>
          <a:ln>
            <a:solidFill>
              <a:schemeClr val="tx1"/>
            </a:solidFill>
          </a:ln>
          <a:effectLst/>
        </p:spPr>
        <p:txBody>
          <a:bodyPr wrap="none" rtlCol="0">
            <a:spAutoFit/>
          </a:bodyPr>
          <a:lstStyle/>
          <a:p>
            <a:r>
              <a:rPr lang="en-GB" sz="1800" dirty="0" smtClean="0">
                <a:latin typeface="Courier New" pitchFamily="49" charset="0"/>
                <a:cs typeface="Courier New" pitchFamily="49" charset="0"/>
              </a:rPr>
              <a:t>Categories.aspx</a:t>
            </a:r>
          </a:p>
        </p:txBody>
      </p:sp>
      <p:sp>
        <p:nvSpPr>
          <p:cNvPr id="9" name="Rectangular Callout 8"/>
          <p:cNvSpPr/>
          <p:nvPr/>
        </p:nvSpPr>
        <p:spPr bwMode="gray">
          <a:xfrm>
            <a:off x="6160197" y="4136037"/>
            <a:ext cx="2164312" cy="523220"/>
          </a:xfrm>
          <a:prstGeom prst="wedgeRectCallout">
            <a:avLst>
              <a:gd name="adj1" fmla="val -81369"/>
              <a:gd name="adj2" fmla="val 55404"/>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On peut aussi utiliser</a:t>
            </a:r>
          </a:p>
          <a:p>
            <a:r>
              <a:rPr lang="fr-FR" dirty="0" smtClean="0">
                <a:latin typeface="Courier New" pitchFamily="49" charset="0"/>
                <a:cs typeface="Courier New" pitchFamily="49" charset="0"/>
              </a:rPr>
              <a:t>&lt;%: item.Name %&gt;</a:t>
            </a:r>
            <a:endParaRPr lang="fr-FR"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Vues Razor</a:t>
            </a:r>
            <a:endParaRPr lang="fr-FR"/>
          </a:p>
        </p:txBody>
      </p:sp>
      <p:sp>
        <p:nvSpPr>
          <p:cNvPr id="3" name="Content Placeholder 2"/>
          <p:cNvSpPr>
            <a:spLocks noGrp="1"/>
          </p:cNvSpPr>
          <p:nvPr>
            <p:ph idx="1"/>
          </p:nvPr>
        </p:nvSpPr>
        <p:spPr>
          <a:xfrm>
            <a:off x="279400" y="1312863"/>
            <a:ext cx="8599488" cy="2041585"/>
          </a:xfrm>
        </p:spPr>
        <p:txBody>
          <a:bodyPr/>
          <a:lstStyle/>
          <a:p>
            <a:r>
              <a:rPr lang="fr-FR" smtClean="0">
                <a:solidFill>
                  <a:schemeClr val="tx1"/>
                </a:solidFill>
              </a:rPr>
              <a:t>Les vues sont des pages HTML avec des extraits de code incorporés</a:t>
            </a:r>
          </a:p>
          <a:p>
            <a:r>
              <a:rPr lang="fr-FR" smtClean="0">
                <a:solidFill>
                  <a:schemeClr val="tx1"/>
                </a:solidFill>
              </a:rPr>
              <a:t>Le code est incorporé avec le caractère @</a:t>
            </a:r>
          </a:p>
          <a:p>
            <a:pPr lvl="1"/>
            <a:r>
              <a:rPr lang="fr-FR" smtClean="0">
                <a:solidFill>
                  <a:schemeClr val="tx1"/>
                </a:solidFill>
              </a:rPr>
              <a:t>Le moteur Razor analyse le code </a:t>
            </a:r>
          </a:p>
          <a:p>
            <a:r>
              <a:rPr lang="fr-FR" smtClean="0">
                <a:solidFill>
                  <a:schemeClr val="tx1"/>
                </a:solidFill>
              </a:rPr>
              <a:t>Les fichiers de vue ont une extension</a:t>
            </a:r>
            <a:r>
              <a:rPr lang="fr-FR" smtClean="0">
                <a:solidFill>
                  <a:schemeClr val="tx1"/>
                </a:solidFill>
                <a:latin typeface="Courier New" pitchFamily="49" charset="0"/>
                <a:cs typeface="Courier New" pitchFamily="49" charset="0"/>
              </a:rPr>
              <a:t>.cshtml</a:t>
            </a:r>
            <a:r>
              <a:rPr lang="fr-FR" smtClean="0">
                <a:solidFill>
                  <a:schemeClr val="tx1"/>
                </a:solidFill>
              </a:rPr>
              <a:t> ou</a:t>
            </a:r>
            <a:r>
              <a:rPr lang="fr-FR" smtClean="0">
                <a:solidFill>
                  <a:schemeClr val="tx1"/>
                </a:solidFill>
                <a:latin typeface="Courier New" pitchFamily="49" charset="0"/>
                <a:cs typeface="Courier New" pitchFamily="49" charset="0"/>
              </a:rPr>
              <a:t>.vbhtml</a:t>
            </a:r>
            <a:endParaRPr lang="fr-FR" smtClean="0">
              <a:solidFill>
                <a:schemeClr val="tx1"/>
              </a:solidFill>
            </a:endParaRPr>
          </a:p>
          <a:p>
            <a:r>
              <a:rPr lang="fr-FR" smtClean="0">
                <a:solidFill>
                  <a:schemeClr val="tx1"/>
                </a:solidFill>
              </a:rPr>
              <a:t>Observez les exemples suivants :</a:t>
            </a:r>
            <a:endParaRPr lang="fr-FR">
              <a:solidFill>
                <a:schemeClr val="tx1"/>
              </a:solidFill>
            </a:endParaRPr>
          </a:p>
        </p:txBody>
      </p:sp>
      <p:sp>
        <p:nvSpPr>
          <p:cNvPr id="7" name="TextBox 3"/>
          <p:cNvSpPr txBox="1"/>
          <p:nvPr/>
        </p:nvSpPr>
        <p:spPr bwMode="blackWhite">
          <a:xfrm>
            <a:off x="2106260" y="4161452"/>
            <a:ext cx="3329758" cy="1323439"/>
          </a:xfrm>
          <a:prstGeom prst="rect">
            <a:avLst/>
          </a:prstGeom>
          <a:solidFill>
            <a:schemeClr val="accent1"/>
          </a:solidFill>
          <a:ln>
            <a:solidFill>
              <a:schemeClr val="tx1"/>
            </a:solidFill>
          </a:ln>
          <a:effectLst>
            <a:outerShdw dist="35560" dir="2700000" algn="ctr" rotWithShape="0">
              <a:schemeClr val="tx1"/>
            </a:outerShdw>
          </a:effectLst>
        </p:spPr>
        <p:txBody>
          <a:bodyPr wrap="none" rtlCol="0">
            <a:spAutoFit/>
          </a:bodyPr>
          <a:lstStyle/>
          <a:p>
            <a:r>
              <a:rPr lang="fr-FR" sz="1600" smtClean="0">
                <a:latin typeface="Courier New" pitchFamily="49" charset="0"/>
                <a:cs typeface="Courier New" pitchFamily="49" charset="0"/>
              </a:rPr>
              <a:t>…</a:t>
            </a:r>
          </a:p>
          <a:p>
            <a:r>
              <a:rPr lang="fr-FR" sz="1600" smtClean="0">
                <a:latin typeface="Courier New" pitchFamily="49" charset="0"/>
                <a:cs typeface="Courier New" pitchFamily="49" charset="0"/>
              </a:rPr>
              <a:t>&lt;body&gt;</a:t>
            </a:r>
          </a:p>
          <a:p>
            <a:r>
              <a:rPr lang="fr-FR" sz="1600" smtClean="0">
                <a:latin typeface="Courier New" pitchFamily="49" charset="0"/>
                <a:cs typeface="Courier New" pitchFamily="49" charset="0"/>
              </a:rPr>
              <a:t>	</a:t>
            </a:r>
            <a:r>
              <a:rPr lang="fr-FR" sz="1600" b="1" smtClean="0">
                <a:latin typeface="Courier New" pitchFamily="49" charset="0"/>
                <a:cs typeface="Courier New" pitchFamily="49" charset="0"/>
              </a:rPr>
              <a:t>@DateTime.Now.Year</a:t>
            </a:r>
          </a:p>
          <a:p>
            <a:r>
              <a:rPr lang="fr-FR" sz="1600" smtClean="0">
                <a:latin typeface="Courier New" pitchFamily="49" charset="0"/>
                <a:cs typeface="Courier New" pitchFamily="49" charset="0"/>
              </a:rPr>
              <a:t>…</a:t>
            </a:r>
          </a:p>
          <a:p>
            <a:r>
              <a:rPr lang="fr-FR" sz="1600" smtClean="0">
                <a:latin typeface="Courier New" pitchFamily="49" charset="0"/>
                <a:cs typeface="Courier New" pitchFamily="49" charset="0"/>
              </a:rPr>
              <a:t>&lt;/body&gt;</a:t>
            </a:r>
            <a:endParaRPr lang="fr-FR" sz="1600">
              <a:latin typeface="Courier New" pitchFamily="49" charset="0"/>
              <a:cs typeface="Courier New" pitchFamily="49" charset="0"/>
            </a:endParaRPr>
          </a:p>
        </p:txBody>
      </p:sp>
      <p:sp>
        <p:nvSpPr>
          <p:cNvPr id="5" name="Rectangular Callout 4"/>
          <p:cNvSpPr/>
          <p:nvPr/>
        </p:nvSpPr>
        <p:spPr bwMode="gray">
          <a:xfrm>
            <a:off x="3604530" y="3505200"/>
            <a:ext cx="1978390" cy="523220"/>
          </a:xfrm>
          <a:prstGeom prst="wedgeRectCallout">
            <a:avLst>
              <a:gd name="adj1" fmla="val -66090"/>
              <a:gd name="adj2" fmla="val 154224"/>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smtClean="0"/>
              <a:t>Début d’un bloc de code</a:t>
            </a:r>
            <a:endParaRPr kumimoji="0" lang="fr-FR" sz="1400" b="0" i="0" u="none" strike="noStrike" cap="none" normalizeH="0" baseline="0" smtClean="0">
              <a:ln>
                <a:noFill/>
              </a:ln>
              <a:effectLst/>
              <a:latin typeface="Arial" charset="0"/>
            </a:endParaRPr>
          </a:p>
        </p:txBody>
      </p:sp>
      <p:sp>
        <p:nvSpPr>
          <p:cNvPr id="6" name="Rectangular Callout 5"/>
          <p:cNvSpPr/>
          <p:nvPr/>
        </p:nvSpPr>
        <p:spPr bwMode="gray">
          <a:xfrm>
            <a:off x="6177756" y="4138324"/>
            <a:ext cx="1747044" cy="738664"/>
          </a:xfrm>
          <a:prstGeom prst="wedgeRectCallout">
            <a:avLst>
              <a:gd name="adj1" fmla="val -100079"/>
              <a:gd name="adj2" fmla="val 50521"/>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smtClean="0"/>
              <a:t>Fichier vue </a:t>
            </a:r>
            <a:br>
              <a:rPr lang="fr-FR" smtClean="0"/>
            </a:br>
            <a:r>
              <a:rPr lang="fr-FR" smtClean="0"/>
              <a:t>avec une extension</a:t>
            </a:r>
            <a:r>
              <a:rPr lang="fr-FR" smtClean="0">
                <a:latin typeface="Courier New" pitchFamily="49" charset="0"/>
                <a:cs typeface="Courier New" pitchFamily="49" charset="0"/>
              </a:rPr>
              <a:t>.xxhtml </a:t>
            </a:r>
            <a:endParaRPr kumimoji="0" lang="fr-FR" sz="1400" b="0" i="0" u="none" strike="noStrike" cap="none" normalizeH="0" baseline="0" smtClean="0">
              <a:ln>
                <a:noFill/>
              </a:ln>
              <a:effectLst/>
              <a:latin typeface="Arial" charset="0"/>
            </a:endParaRPr>
          </a:p>
        </p:txBody>
      </p:sp>
    </p:spTree>
    <p:custDataLst>
      <p:tags r:id="rId1"/>
    </p:custDataLst>
    <p:extLst>
      <p:ext uri="{BB962C8B-B14F-4D97-AF65-F5344CB8AC3E}">
        <p14:creationId xmlns:p14="http://schemas.microsoft.com/office/powerpoint/2010/main" val="126327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Exemple</a:t>
            </a:r>
            <a:r>
              <a:rPr lang="en-GB" dirty="0" smtClean="0"/>
              <a:t> de Razor (C#)</a:t>
            </a:r>
            <a:endParaRPr lang="en-US" dirty="0"/>
          </a:p>
        </p:txBody>
      </p:sp>
      <p:sp>
        <p:nvSpPr>
          <p:cNvPr id="7" name="TextBox 3"/>
          <p:cNvSpPr txBox="1"/>
          <p:nvPr/>
        </p:nvSpPr>
        <p:spPr bwMode="blackWhite">
          <a:xfrm>
            <a:off x="211491" y="1237198"/>
            <a:ext cx="7713971" cy="2800767"/>
          </a:xfrm>
          <a:prstGeom prst="rect">
            <a:avLst/>
          </a:prstGeom>
          <a:solidFill>
            <a:schemeClr val="accent1"/>
          </a:solidFill>
          <a:ln>
            <a:solidFill>
              <a:schemeClr val="bg2"/>
            </a:solidFill>
          </a:ln>
          <a:effectLst>
            <a:outerShdw dist="3556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 Controller</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public ActionResult Categories()</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IList&lt;VideoCategory&gt; categories = </a:t>
            </a:r>
          </a:p>
          <a:p>
            <a:r>
              <a:rPr lang="en-GB" sz="1600" dirty="0" smtClean="0">
                <a:latin typeface="Courier New" pitchFamily="49" charset="0"/>
                <a:cs typeface="Courier New" pitchFamily="49" charset="0"/>
              </a:rPr>
              <a:t>                    _videoSearchService.GetVideoCategories();</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ViewBag.categories = categories</a:t>
            </a:r>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return View("Categories");</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a:t>
            </a:r>
            <a:endParaRPr lang="en-GB" sz="1600" dirty="0">
              <a:latin typeface="Courier New" pitchFamily="49" charset="0"/>
              <a:cs typeface="Courier New" pitchFamily="49" charset="0"/>
            </a:endParaRPr>
          </a:p>
        </p:txBody>
      </p:sp>
      <p:sp>
        <p:nvSpPr>
          <p:cNvPr id="9" name="TextBox 4"/>
          <p:cNvSpPr txBox="1"/>
          <p:nvPr/>
        </p:nvSpPr>
        <p:spPr bwMode="blackWhite">
          <a:xfrm>
            <a:off x="1803612" y="4491862"/>
            <a:ext cx="6232796" cy="1569660"/>
          </a:xfrm>
          <a:prstGeom prst="rect">
            <a:avLst/>
          </a:prstGeom>
          <a:solidFill>
            <a:srgbClr val="CCFFCC"/>
          </a:solidFill>
          <a:ln>
            <a:solidFill>
              <a:schemeClr val="bg2"/>
            </a:solidFill>
          </a:ln>
          <a:effectLst>
            <a:outerShdw dist="3556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&lt;ul&gt;</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a:t>
            </a:r>
            <a:r>
              <a:rPr lang="en-GB" sz="1600" dirty="0" smtClean="0">
                <a:latin typeface="Courier New" pitchFamily="49" charset="0"/>
                <a:cs typeface="Courier New" pitchFamily="49" charset="0"/>
              </a:rPr>
              <a:t>foreach(var category in </a:t>
            </a:r>
            <a:r>
              <a:rPr lang="en-GB" sz="1600" b="1" dirty="0" smtClean="0">
                <a:latin typeface="Courier New" pitchFamily="49" charset="0"/>
                <a:cs typeface="Courier New" pitchFamily="49" charset="0"/>
              </a:rPr>
              <a:t>ViewBag.categories</a:t>
            </a:r>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&lt;li&gt;</a:t>
            </a:r>
            <a:r>
              <a:rPr lang="en-GB" sz="1600" b="1" dirty="0" smtClean="0">
                <a:latin typeface="Courier New" pitchFamily="49" charset="0"/>
                <a:cs typeface="Courier New" pitchFamily="49" charset="0"/>
              </a:rPr>
              <a:t>@</a:t>
            </a:r>
            <a:r>
              <a:rPr lang="en-GB" sz="1600" dirty="0" smtClean="0">
                <a:latin typeface="Courier New" pitchFamily="49" charset="0"/>
                <a:cs typeface="Courier New" pitchFamily="49" charset="0"/>
              </a:rPr>
              <a:t>category&lt;/li&gt;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&lt;/ul&gt;</a:t>
            </a:r>
          </a:p>
          <a:p>
            <a:endParaRPr lang="en-GB" sz="1600" dirty="0">
              <a:latin typeface="Courier New" pitchFamily="49" charset="0"/>
              <a:cs typeface="Courier New" pitchFamily="49" charset="0"/>
            </a:endParaRPr>
          </a:p>
        </p:txBody>
      </p:sp>
      <p:cxnSp>
        <p:nvCxnSpPr>
          <p:cNvPr id="8" name="Straight Arrow Connector 7"/>
          <p:cNvCxnSpPr/>
          <p:nvPr/>
        </p:nvCxnSpPr>
        <p:spPr bwMode="gray">
          <a:xfrm rot="16200000" flipH="1">
            <a:off x="4614047" y="3483747"/>
            <a:ext cx="1520568" cy="1011538"/>
          </a:xfrm>
          <a:prstGeom prst="straightConnector1">
            <a:avLst/>
          </a:prstGeom>
          <a:solidFill>
            <a:schemeClr val="accent1"/>
          </a:solidFill>
          <a:ln w="25400" cap="flat" cmpd="sng" algn="ctr">
            <a:solidFill>
              <a:schemeClr val="accent6"/>
            </a:solidFill>
            <a:prstDash val="solid"/>
            <a:round/>
            <a:headEnd type="none" w="med" len="med"/>
            <a:tailEnd type="triangle" w="lg" len="lg"/>
          </a:ln>
          <a:effectLst/>
        </p:spPr>
      </p:cxnSp>
      <p:sp>
        <p:nvSpPr>
          <p:cNvPr id="6" name="TextBox 5"/>
          <p:cNvSpPr txBox="1"/>
          <p:nvPr/>
        </p:nvSpPr>
        <p:spPr bwMode="gray">
          <a:xfrm>
            <a:off x="6782495" y="4317314"/>
            <a:ext cx="2010487" cy="307777"/>
          </a:xfrm>
          <a:prstGeom prst="rect">
            <a:avLst/>
          </a:prstGeom>
          <a:solidFill>
            <a:srgbClr val="99CCFF"/>
          </a:solidFill>
          <a:ln>
            <a:solidFill>
              <a:schemeClr val="tx1"/>
            </a:solidFill>
          </a:ln>
          <a:effectLst>
            <a:outerShdw algn="ctr" rotWithShape="0">
              <a:schemeClr val="tx1"/>
            </a:outerShdw>
          </a:effectLst>
        </p:spPr>
        <p:txBody>
          <a:bodyPr wrap="none" rtlCol="0">
            <a:spAutoFit/>
          </a:bodyPr>
          <a:lstStyle/>
          <a:p>
            <a:r>
              <a:rPr lang="en-GB" dirty="0" smtClean="0">
                <a:latin typeface="Courier New" pitchFamily="49" charset="0"/>
                <a:cs typeface="Courier New" pitchFamily="49" charset="0"/>
              </a:rPr>
              <a:t>Categories.cshtml</a:t>
            </a:r>
          </a:p>
        </p:txBody>
      </p:sp>
    </p:spTree>
    <p:custDataLst>
      <p:tags r:id="rId1"/>
    </p:custDataLst>
    <p:extLst>
      <p:ext uri="{BB962C8B-B14F-4D97-AF65-F5344CB8AC3E}">
        <p14:creationId xmlns:p14="http://schemas.microsoft.com/office/powerpoint/2010/main" val="159388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p:nvPr/>
        </p:nvSpPr>
        <p:spPr bwMode="gray">
          <a:xfrm>
            <a:off x="195688" y="1369572"/>
            <a:ext cx="7960834" cy="3046988"/>
          </a:xfrm>
          <a:prstGeom prst="rect">
            <a:avLst/>
          </a:prstGeom>
          <a:solidFill>
            <a:schemeClr val="tx1">
              <a:lumMod val="20000"/>
              <a:lumOff val="80000"/>
            </a:schemeClr>
          </a:solidFill>
          <a:ln>
            <a:solidFill>
              <a:schemeClr val="tx1"/>
            </a:solidFill>
          </a:ln>
          <a:effectLst>
            <a:outerShdw dist="3556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a:t>
            </a:r>
          </a:p>
          <a:p>
            <a:r>
              <a:rPr lang="en-GB" sz="1600" b="1" dirty="0" smtClean="0">
                <a:latin typeface="Courier New" pitchFamily="49" charset="0"/>
                <a:cs typeface="Courier New" pitchFamily="49" charset="0"/>
              </a:rPr>
              <a:t>		</a:t>
            </a:r>
            <a:r>
              <a:rPr lang="en-GB" sz="1600" dirty="0" smtClean="0">
                <a:latin typeface="Courier New" pitchFamily="49" charset="0"/>
                <a:cs typeface="Courier New" pitchFamily="49" charset="0"/>
              </a:rPr>
              <a:t>Inherits System.Web.Mvc.Controller</a:t>
            </a:r>
          </a:p>
          <a:p>
            <a:r>
              <a:rPr lang="en-GB" sz="1600" dirty="0" smtClean="0">
                <a:latin typeface="Courier New" pitchFamily="49" charset="0"/>
                <a:cs typeface="Courier New" pitchFamily="49" charset="0"/>
              </a:rPr>
              <a:t>   …</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Function Categories() As ActionResult</a:t>
            </a:r>
          </a:p>
          <a:p>
            <a:r>
              <a:rPr lang="en-GB" sz="1600" dirty="0" smtClean="0">
                <a:latin typeface="Courier New" pitchFamily="49" charset="0"/>
                <a:cs typeface="Courier New" pitchFamily="49" charset="0"/>
              </a:rPr>
              <a:t>      Dim categoriesList As IList(Of VideoCategory) </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categoriesList = _videoSearchService.GetVideoCategories()</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ViewBag.categories = categoriesList</a:t>
            </a:r>
          </a:p>
          <a:p>
            <a:r>
              <a:rPr lang="en-GB" sz="1600" dirty="0" smtClean="0">
                <a:latin typeface="Courier New" pitchFamily="49" charset="0"/>
                <a:cs typeface="Courier New" pitchFamily="49" charset="0"/>
              </a:rPr>
              <a:t>      Return View("Categories")</a:t>
            </a:r>
          </a:p>
          <a:p>
            <a:r>
              <a:rPr lang="en-GB" sz="1600" dirty="0" smtClean="0">
                <a:latin typeface="Courier New" pitchFamily="49" charset="0"/>
                <a:cs typeface="Courier New" pitchFamily="49" charset="0"/>
              </a:rPr>
              <a:t>   End Function</a:t>
            </a:r>
          </a:p>
          <a:p>
            <a:r>
              <a:rPr lang="en-GB" sz="1600" dirty="0" smtClean="0">
                <a:latin typeface="Courier New" pitchFamily="49" charset="0"/>
                <a:cs typeface="Courier New" pitchFamily="49" charset="0"/>
              </a:rPr>
              <a:t>End Class</a:t>
            </a:r>
            <a:endParaRPr lang="en-GB" sz="1600" dirty="0">
              <a:latin typeface="Courier New" pitchFamily="49" charset="0"/>
              <a:cs typeface="Courier New" pitchFamily="49" charset="0"/>
            </a:endParaRPr>
          </a:p>
        </p:txBody>
      </p:sp>
      <p:sp>
        <p:nvSpPr>
          <p:cNvPr id="9" name="TextBox 4"/>
          <p:cNvSpPr txBox="1"/>
          <p:nvPr/>
        </p:nvSpPr>
        <p:spPr bwMode="blackWhite">
          <a:xfrm>
            <a:off x="2269958" y="4590047"/>
            <a:ext cx="5974713" cy="1754326"/>
          </a:xfrm>
          <a:prstGeom prst="rect">
            <a:avLst/>
          </a:prstGeom>
          <a:solidFill>
            <a:srgbClr val="CCFFCC"/>
          </a:solidFill>
          <a:ln>
            <a:solidFill>
              <a:schemeClr val="tx1"/>
            </a:solidFill>
          </a:ln>
          <a:effectLst>
            <a:outerShdw dist="35560" dir="2700000" algn="ctr" rotWithShape="0">
              <a:schemeClr val="tx1"/>
            </a:outerShdw>
          </a:effectLst>
        </p:spPr>
        <p:txBody>
          <a:bodyPr wrap="none" rtlCol="0">
            <a:spAutoFit/>
          </a:bodyPr>
          <a:lstStyle/>
          <a:p>
            <a:r>
              <a:rPr lang="en-GB" sz="1800" dirty="0" smtClean="0">
                <a:latin typeface="Courier New" pitchFamily="49" charset="0"/>
                <a:cs typeface="Courier New" pitchFamily="49" charset="0"/>
              </a:rPr>
              <a:t>&lt;ul&gt;</a:t>
            </a:r>
          </a:p>
          <a:p>
            <a:r>
              <a:rPr lang="en-GB" sz="1800" b="1" dirty="0" smtClean="0">
                <a:latin typeface="Courier New" pitchFamily="49" charset="0"/>
                <a:cs typeface="Courier New" pitchFamily="49" charset="0"/>
              </a:rPr>
              <a:t>  @</a:t>
            </a:r>
            <a:r>
              <a:rPr lang="en-GB" sz="1800" dirty="0" smtClean="0">
                <a:latin typeface="Courier New" pitchFamily="49" charset="0"/>
                <a:cs typeface="Courier New" pitchFamily="49" charset="0"/>
              </a:rPr>
              <a:t>For Each category In</a:t>
            </a:r>
            <a:r>
              <a:rPr lang="en-GB" sz="1800" b="1" dirty="0" smtClean="0">
                <a:latin typeface="Courier New" pitchFamily="49" charset="0"/>
                <a:cs typeface="Courier New" pitchFamily="49" charset="0"/>
              </a:rPr>
              <a:t> ViewBag.categories</a:t>
            </a:r>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      </a:t>
            </a:r>
            <a:r>
              <a:rPr lang="en-GB" sz="1800" b="1" dirty="0" smtClean="0">
                <a:latin typeface="Courier New" pitchFamily="49" charset="0"/>
                <a:cs typeface="Courier New" pitchFamily="49" charset="0"/>
              </a:rPr>
              <a:t>@</a:t>
            </a:r>
            <a:r>
              <a:rPr lang="en-GB" sz="1800" dirty="0" smtClean="0">
                <a:latin typeface="Courier New" pitchFamily="49" charset="0"/>
                <a:cs typeface="Courier New" pitchFamily="49" charset="0"/>
              </a:rPr>
              <a:t>&lt;li&gt;</a:t>
            </a:r>
            <a:r>
              <a:rPr lang="en-GB" sz="1800" b="1" dirty="0" smtClean="0">
                <a:latin typeface="Courier New" pitchFamily="49" charset="0"/>
                <a:cs typeface="Courier New" pitchFamily="49" charset="0"/>
              </a:rPr>
              <a:t>@</a:t>
            </a:r>
            <a:r>
              <a:rPr lang="en-GB" sz="1800" dirty="0" smtClean="0">
                <a:latin typeface="Courier New" pitchFamily="49" charset="0"/>
                <a:cs typeface="Courier New" pitchFamily="49" charset="0"/>
              </a:rPr>
              <a:t>category</a:t>
            </a:r>
            <a:r>
              <a:rPr lang="en-GB" sz="1800" b="1" dirty="0" smtClean="0">
                <a:latin typeface="Courier New" pitchFamily="49" charset="0"/>
                <a:cs typeface="Courier New" pitchFamily="49" charset="0"/>
              </a:rPr>
              <a:t> </a:t>
            </a:r>
            <a:r>
              <a:rPr lang="en-GB" sz="1800" dirty="0" smtClean="0">
                <a:latin typeface="Courier New" pitchFamily="49" charset="0"/>
                <a:cs typeface="Courier New" pitchFamily="49" charset="0"/>
              </a:rPr>
              <a:t>&lt;/li&gt;</a:t>
            </a:r>
          </a:p>
          <a:p>
            <a:r>
              <a:rPr lang="en-GB" sz="1800" dirty="0" smtClean="0">
                <a:latin typeface="Courier New" pitchFamily="49" charset="0"/>
                <a:cs typeface="Courier New" pitchFamily="49" charset="0"/>
              </a:rPr>
              <a:t>   Next</a:t>
            </a:r>
          </a:p>
          <a:p>
            <a:r>
              <a:rPr lang="en-GB" sz="1800" dirty="0" smtClean="0">
                <a:latin typeface="Courier New" pitchFamily="49" charset="0"/>
                <a:cs typeface="Courier New" pitchFamily="49" charset="0"/>
              </a:rPr>
              <a:t>&lt;/ul&gt;</a:t>
            </a:r>
          </a:p>
          <a:p>
            <a:r>
              <a:rPr lang="en-GB" sz="1800" dirty="0" smtClean="0">
                <a:latin typeface="Courier New" pitchFamily="49" charset="0"/>
                <a:cs typeface="Courier New" pitchFamily="49" charset="0"/>
              </a:rPr>
              <a:t>        </a:t>
            </a:r>
          </a:p>
        </p:txBody>
      </p:sp>
      <p:sp>
        <p:nvSpPr>
          <p:cNvPr id="2" name="Title 1"/>
          <p:cNvSpPr>
            <a:spLocks noGrp="1"/>
          </p:cNvSpPr>
          <p:nvPr>
            <p:ph type="title"/>
          </p:nvPr>
        </p:nvSpPr>
        <p:spPr/>
        <p:txBody>
          <a:bodyPr/>
          <a:lstStyle/>
          <a:p>
            <a:r>
              <a:rPr lang="en-GB" dirty="0" err="1" smtClean="0"/>
              <a:t>Exemple</a:t>
            </a:r>
            <a:r>
              <a:rPr lang="en-GB" dirty="0" smtClean="0"/>
              <a:t> de Razor (VB)</a:t>
            </a:r>
            <a:endParaRPr lang="en-US" dirty="0"/>
          </a:p>
        </p:txBody>
      </p:sp>
      <p:sp>
        <p:nvSpPr>
          <p:cNvPr id="6" name="TextBox 5"/>
          <p:cNvSpPr txBox="1"/>
          <p:nvPr/>
        </p:nvSpPr>
        <p:spPr bwMode="gray">
          <a:xfrm>
            <a:off x="6325295" y="4482414"/>
            <a:ext cx="2010487" cy="307777"/>
          </a:xfrm>
          <a:prstGeom prst="rect">
            <a:avLst/>
          </a:prstGeom>
          <a:solidFill>
            <a:srgbClr val="99CCFF"/>
          </a:solidFill>
          <a:ln>
            <a:solidFill>
              <a:schemeClr val="tx1"/>
            </a:solidFill>
          </a:ln>
          <a:effectLst>
            <a:outerShdw algn="ctr" rotWithShape="0">
              <a:schemeClr val="tx1"/>
            </a:outerShdw>
          </a:effectLst>
        </p:spPr>
        <p:txBody>
          <a:bodyPr wrap="none" rtlCol="0">
            <a:spAutoFit/>
          </a:bodyPr>
          <a:lstStyle/>
          <a:p>
            <a:r>
              <a:rPr lang="en-GB" dirty="0" smtClean="0">
                <a:latin typeface="Courier New" pitchFamily="49" charset="0"/>
                <a:cs typeface="Courier New" pitchFamily="49" charset="0"/>
              </a:rPr>
              <a:t>Categories.vbhtml</a:t>
            </a:r>
          </a:p>
        </p:txBody>
      </p:sp>
      <p:cxnSp>
        <p:nvCxnSpPr>
          <p:cNvPr id="7" name="Straight Arrow Connector 6"/>
          <p:cNvCxnSpPr/>
          <p:nvPr/>
        </p:nvCxnSpPr>
        <p:spPr bwMode="gray">
          <a:xfrm rot="16200000" flipH="1">
            <a:off x="4791160" y="3660860"/>
            <a:ext cx="1337276" cy="1297803"/>
          </a:xfrm>
          <a:prstGeom prst="straightConnector1">
            <a:avLst/>
          </a:prstGeom>
          <a:solidFill>
            <a:schemeClr val="accent1"/>
          </a:solidFill>
          <a:ln w="25400" cap="flat" cmpd="sng" algn="ctr">
            <a:solidFill>
              <a:schemeClr val="accent6"/>
            </a:solidFill>
            <a:prstDash val="solid"/>
            <a:round/>
            <a:headEnd type="none" w="med" len="med"/>
            <a:tailEnd type="triangle" w="lg" len="lg"/>
          </a:ln>
          <a:effectLst/>
        </p:spPr>
      </p:cxnSp>
    </p:spTree>
    <p:custDataLst>
      <p:tags r:id="rId1"/>
    </p:custDataLst>
    <p:extLst>
      <p:ext uri="{BB962C8B-B14F-4D97-AF65-F5344CB8AC3E}">
        <p14:creationId xmlns:p14="http://schemas.microsoft.com/office/powerpoint/2010/main" val="325978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Le processus de développement ASP.NET MVC</a:t>
            </a:r>
            <a:endParaRPr lang="fr-FR" noProof="0" dirty="0"/>
          </a:p>
        </p:txBody>
      </p:sp>
      <p:sp>
        <p:nvSpPr>
          <p:cNvPr id="3" name="Content Placeholder 2"/>
          <p:cNvSpPr>
            <a:spLocks noGrp="1"/>
          </p:cNvSpPr>
          <p:nvPr>
            <p:ph idx="1"/>
          </p:nvPr>
        </p:nvSpPr>
        <p:spPr>
          <a:xfrm>
            <a:off x="279400" y="1312863"/>
            <a:ext cx="8599488" cy="2190343"/>
          </a:xfrm>
        </p:spPr>
        <p:txBody>
          <a:bodyPr/>
          <a:lstStyle/>
          <a:p>
            <a:r>
              <a:rPr lang="fr-FR" noProof="0" dirty="0" smtClean="0"/>
              <a:t>Étape 1 : Faire un schéma du flux de l'application et des écrans HTML</a:t>
            </a:r>
          </a:p>
          <a:p>
            <a:pPr lvl="1"/>
            <a:r>
              <a:rPr lang="fr-FR" noProof="0" dirty="0" smtClean="0"/>
              <a:t>Définir les vues de l'application</a:t>
            </a:r>
          </a:p>
          <a:p>
            <a:pPr lvl="1"/>
            <a:r>
              <a:rPr lang="fr-FR" noProof="0" dirty="0" smtClean="0"/>
              <a:t>Quelles données sont obtenues dans les vues de saisie ?</a:t>
            </a:r>
          </a:p>
          <a:p>
            <a:pPr lvl="1"/>
            <a:r>
              <a:rPr lang="fr-FR" noProof="0" dirty="0" smtClean="0"/>
              <a:t>Quelles données le contrôleur fournira-t-il aux vues d'affichages ?</a:t>
            </a:r>
          </a:p>
          <a:p>
            <a:r>
              <a:rPr lang="fr-FR" dirty="0"/>
              <a:t>Étape </a:t>
            </a:r>
            <a:r>
              <a:rPr lang="fr-FR" dirty="0" smtClean="0"/>
              <a:t>2 </a:t>
            </a:r>
            <a:r>
              <a:rPr lang="fr-FR" noProof="0" dirty="0" smtClean="0"/>
              <a:t>: </a:t>
            </a:r>
            <a:r>
              <a:rPr lang="fr-FR" noProof="0" smtClean="0"/>
              <a:t>Développer les classes </a:t>
            </a:r>
            <a:r>
              <a:rPr lang="fr-FR" noProof="0" dirty="0" smtClean="0"/>
              <a:t>du contrôleur</a:t>
            </a:r>
          </a:p>
          <a:p>
            <a:r>
              <a:rPr lang="fr-FR" dirty="0" smtClean="0"/>
              <a:t>Étape 3 </a:t>
            </a:r>
            <a:r>
              <a:rPr lang="fr-FR" noProof="0" dirty="0" smtClean="0"/>
              <a:t>: Développer les vues associées</a:t>
            </a:r>
            <a:endParaRPr lang="fr-FR" noProof="0"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Razor </a:t>
            </a:r>
            <a:r>
              <a:rPr lang="en-GB" dirty="0" err="1" smtClean="0"/>
              <a:t>Exemple</a:t>
            </a:r>
            <a:endParaRPr lang="en-GB" dirty="0"/>
          </a:p>
        </p:txBody>
      </p:sp>
      <p:sp>
        <p:nvSpPr>
          <p:cNvPr id="3" name="Content Placeholder 2"/>
          <p:cNvSpPr>
            <a:spLocks noGrp="1"/>
          </p:cNvSpPr>
          <p:nvPr>
            <p:ph idx="1"/>
          </p:nvPr>
        </p:nvSpPr>
        <p:spPr>
          <a:xfrm>
            <a:off x="279400" y="1312864"/>
            <a:ext cx="8599488" cy="2621230"/>
          </a:xfrm>
        </p:spPr>
        <p:txBody>
          <a:bodyPr/>
          <a:lstStyle/>
          <a:p>
            <a:r>
              <a:rPr lang="en-GB" dirty="0" smtClean="0"/>
              <a:t>When writing links in views, always use a HTML helper</a:t>
            </a:r>
          </a:p>
          <a:p>
            <a:pPr lvl="1"/>
            <a:r>
              <a:rPr lang="en-GB" dirty="0" smtClean="0"/>
              <a:t>HTML helpers are methods that generate a string</a:t>
            </a:r>
          </a:p>
          <a:p>
            <a:pPr lvl="1"/>
            <a:r>
              <a:rPr lang="en-GB" dirty="0" smtClean="0"/>
              <a:t>The string generated represents a valid ASP.NET MVC URL</a:t>
            </a:r>
          </a:p>
          <a:p>
            <a:r>
              <a:rPr lang="en-GB" dirty="0" smtClean="0"/>
              <a:t>Consider the HTML link below:</a:t>
            </a:r>
          </a:p>
          <a:p>
            <a:endParaRPr lang="en-GB" dirty="0" smtClean="0"/>
          </a:p>
          <a:p>
            <a:r>
              <a:rPr lang="en-GB" dirty="0" smtClean="0"/>
              <a:t>To generate this link and ensure it follows the URL structure rules of the application, use the HTML helper </a:t>
            </a:r>
            <a:r>
              <a:rPr lang="en-GB" dirty="0" smtClean="0">
                <a:latin typeface="Courier New" pitchFamily="49" charset="0"/>
                <a:cs typeface="Courier New" pitchFamily="49" charset="0"/>
              </a:rPr>
              <a:t>ActionLink</a:t>
            </a:r>
            <a:endParaRPr lang="en-GB" dirty="0"/>
          </a:p>
        </p:txBody>
      </p:sp>
      <p:sp>
        <p:nvSpPr>
          <p:cNvPr id="5" name="TextBox 4"/>
          <p:cNvSpPr txBox="1"/>
          <p:nvPr/>
        </p:nvSpPr>
        <p:spPr bwMode="blackWhite">
          <a:xfrm>
            <a:off x="1275347" y="2791320"/>
            <a:ext cx="5285421" cy="369332"/>
          </a:xfrm>
          <a:prstGeom prst="rect">
            <a:avLst/>
          </a:prstGeom>
          <a:solidFill>
            <a:schemeClr val="accent1"/>
          </a:solidFill>
          <a:ln>
            <a:solidFill>
              <a:schemeClr val="tx1"/>
            </a:solidFill>
          </a:ln>
          <a:effectLst/>
        </p:spPr>
        <p:txBody>
          <a:bodyPr wrap="none" rtlCol="0">
            <a:spAutoFit/>
          </a:bodyPr>
          <a:lstStyle/>
          <a:p>
            <a:r>
              <a:rPr lang="en-GB" sz="1800" dirty="0" smtClean="0">
                <a:latin typeface="Courier New" pitchFamily="49" charset="0"/>
                <a:cs typeface="Courier New" pitchFamily="49" charset="0"/>
              </a:rPr>
              <a:t>&lt;a href="/Video/Categories"&gt;Video&lt;/a&gt;</a:t>
            </a:r>
          </a:p>
        </p:txBody>
      </p:sp>
      <p:sp>
        <p:nvSpPr>
          <p:cNvPr id="6" name="TextBox 5"/>
          <p:cNvSpPr txBox="1"/>
          <p:nvPr/>
        </p:nvSpPr>
        <p:spPr bwMode="blackWhite">
          <a:xfrm>
            <a:off x="356937" y="4086711"/>
            <a:ext cx="8594019" cy="646331"/>
          </a:xfrm>
          <a:prstGeom prst="rect">
            <a:avLst/>
          </a:prstGeom>
          <a:solidFill>
            <a:schemeClr val="accent1"/>
          </a:solidFill>
          <a:ln>
            <a:solidFill>
              <a:schemeClr val="tx1"/>
            </a:solidFill>
          </a:ln>
          <a:effectLst/>
        </p:spPr>
        <p:txBody>
          <a:bodyPr wrap="none" rtlCol="0">
            <a:spAutoFit/>
          </a:bodyPr>
          <a:lstStyle/>
          <a:p>
            <a:r>
              <a:rPr lang="en-GB" sz="1800" b="1" dirty="0">
                <a:latin typeface="Courier New" pitchFamily="49" charset="0"/>
                <a:cs typeface="Courier New" pitchFamily="49" charset="0"/>
              </a:rPr>
              <a:t>@</a:t>
            </a:r>
            <a:r>
              <a:rPr lang="en-GB" sz="1800" dirty="0" smtClean="0">
                <a:latin typeface="Courier New" pitchFamily="49" charset="0"/>
                <a:cs typeface="Courier New" pitchFamily="49" charset="0"/>
              </a:rPr>
              <a:t>Html.ActionLink("Video", "Categories", </a:t>
            </a:r>
          </a:p>
          <a:p>
            <a:r>
              <a:rPr lang="en-GB" sz="1800" dirty="0" smtClean="0">
                <a:latin typeface="Courier New" pitchFamily="49" charset="0"/>
                <a:cs typeface="Courier New" pitchFamily="49" charset="0"/>
              </a:rPr>
              <a:t>                                new { controller="Video"} )</a:t>
            </a:r>
          </a:p>
        </p:txBody>
      </p:sp>
      <p:sp>
        <p:nvSpPr>
          <p:cNvPr id="7" name="TextBox 6"/>
          <p:cNvSpPr txBox="1"/>
          <p:nvPr/>
        </p:nvSpPr>
        <p:spPr bwMode="blackWhite">
          <a:xfrm>
            <a:off x="449179" y="5574627"/>
            <a:ext cx="8456161" cy="646331"/>
          </a:xfrm>
          <a:prstGeom prst="rect">
            <a:avLst/>
          </a:prstGeom>
          <a:solidFill>
            <a:schemeClr val="tx1">
              <a:lumMod val="20000"/>
              <a:lumOff val="80000"/>
            </a:schemeClr>
          </a:solidFill>
          <a:ln>
            <a:solidFill>
              <a:schemeClr val="tx1"/>
            </a:solidFill>
          </a:ln>
          <a:effectLst/>
        </p:spPr>
        <p:txBody>
          <a:bodyPr wrap="none" rtlCol="0">
            <a:spAutoFit/>
          </a:bodyPr>
          <a:lstStyle/>
          <a:p>
            <a:r>
              <a:rPr lang="en-GB" sz="1800" b="1" dirty="0">
                <a:latin typeface="Courier New" pitchFamily="49" charset="0"/>
                <a:cs typeface="Courier New" pitchFamily="49" charset="0"/>
              </a:rPr>
              <a:t>@</a:t>
            </a:r>
            <a:r>
              <a:rPr lang="en-GB" sz="1800" dirty="0" smtClean="0">
                <a:latin typeface="Courier New" pitchFamily="49" charset="0"/>
                <a:cs typeface="Courier New" pitchFamily="49" charset="0"/>
              </a:rPr>
              <a:t>Html.ActionLink("Video", "Categories", </a:t>
            </a:r>
          </a:p>
          <a:p>
            <a:r>
              <a:rPr lang="en-GB" sz="1800" dirty="0" smtClean="0">
                <a:latin typeface="Courier New" pitchFamily="49" charset="0"/>
                <a:cs typeface="Courier New" pitchFamily="49" charset="0"/>
              </a:rPr>
              <a:t>                          New With{ .controller="Video"} )</a:t>
            </a:r>
          </a:p>
        </p:txBody>
      </p:sp>
      <p:sp>
        <p:nvSpPr>
          <p:cNvPr id="8" name="TextBox 7"/>
          <p:cNvSpPr txBox="1"/>
          <p:nvPr/>
        </p:nvSpPr>
        <p:spPr bwMode="blackWhite">
          <a:xfrm>
            <a:off x="1540042" y="4969049"/>
            <a:ext cx="851515" cy="307777"/>
          </a:xfrm>
          <a:prstGeom prst="rect">
            <a:avLst/>
          </a:prstGeom>
          <a:solidFill>
            <a:srgbClr val="CCECFF"/>
          </a:solidFill>
          <a:ln>
            <a:solidFill>
              <a:schemeClr val="tx1"/>
            </a:solidFill>
          </a:ln>
          <a:effectLst/>
        </p:spPr>
        <p:txBody>
          <a:bodyPr wrap="none" rtlCol="0">
            <a:spAutoFit/>
          </a:bodyPr>
          <a:lstStyle/>
          <a:p>
            <a:r>
              <a:rPr lang="en-GB" dirty="0" smtClean="0">
                <a:latin typeface="+mn-lt"/>
                <a:cs typeface="Courier New" pitchFamily="49" charset="0"/>
              </a:rPr>
              <a:t>Link text</a:t>
            </a:r>
          </a:p>
        </p:txBody>
      </p:sp>
      <p:cxnSp>
        <p:nvCxnSpPr>
          <p:cNvPr id="10" name="Straight Arrow Connector 9"/>
          <p:cNvCxnSpPr>
            <a:stCxn id="8" idx="3"/>
          </p:cNvCxnSpPr>
          <p:nvPr/>
        </p:nvCxnSpPr>
        <p:spPr bwMode="auto">
          <a:xfrm flipV="1">
            <a:off x="2391557" y="4391532"/>
            <a:ext cx="1145727" cy="731406"/>
          </a:xfrm>
          <a:prstGeom prst="straightConnector1">
            <a:avLst/>
          </a:prstGeom>
          <a:solidFill>
            <a:schemeClr val="accent1"/>
          </a:solidFill>
          <a:ln w="25400" cap="flat" cmpd="sng" algn="ctr">
            <a:solidFill>
              <a:schemeClr val="accent6"/>
            </a:solidFill>
            <a:prstDash val="sysDash"/>
            <a:round/>
            <a:headEnd type="none" w="med" len="med"/>
            <a:tailEnd type="triangle" w="lg" len="lg"/>
          </a:ln>
          <a:effectLst/>
        </p:spPr>
      </p:cxnSp>
      <p:cxnSp>
        <p:nvCxnSpPr>
          <p:cNvPr id="11" name="Straight Arrow Connector 10"/>
          <p:cNvCxnSpPr>
            <a:stCxn id="8" idx="3"/>
          </p:cNvCxnSpPr>
          <p:nvPr/>
        </p:nvCxnSpPr>
        <p:spPr bwMode="auto">
          <a:xfrm>
            <a:off x="2391557" y="5122938"/>
            <a:ext cx="1193854" cy="495809"/>
          </a:xfrm>
          <a:prstGeom prst="straightConnector1">
            <a:avLst/>
          </a:prstGeom>
          <a:solidFill>
            <a:schemeClr val="accent1"/>
          </a:solidFill>
          <a:ln w="25400" cap="flat" cmpd="sng" algn="ctr">
            <a:solidFill>
              <a:schemeClr val="accent6"/>
            </a:solidFill>
            <a:prstDash val="sysDash"/>
            <a:round/>
            <a:headEnd type="none" w="med" len="med"/>
            <a:tailEnd type="triangle" w="lg" len="lg"/>
          </a:ln>
          <a:effectLst/>
        </p:spPr>
      </p:cxnSp>
      <p:sp>
        <p:nvSpPr>
          <p:cNvPr id="16" name="Rectangular Callout 15"/>
          <p:cNvSpPr/>
          <p:nvPr/>
        </p:nvSpPr>
        <p:spPr bwMode="blackWhite">
          <a:xfrm>
            <a:off x="6566142" y="3695384"/>
            <a:ext cx="1196529" cy="307777"/>
          </a:xfrm>
          <a:prstGeom prst="wedgeRectCallout">
            <a:avLst>
              <a:gd name="adj1" fmla="val -134677"/>
              <a:gd name="adj2" fmla="val 91073"/>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Action name </a:t>
            </a:r>
            <a:endParaRPr kumimoji="0" lang="en-GB" sz="1400" b="0" i="0" u="none" strike="noStrike" cap="none" normalizeH="0" baseline="0" dirty="0" smtClean="0">
              <a:ln>
                <a:noFill/>
              </a:ln>
              <a:solidFill>
                <a:schemeClr val="tx1"/>
              </a:solidFill>
              <a:effectLst/>
              <a:latin typeface="Arial" charset="0"/>
            </a:endParaRPr>
          </a:p>
        </p:txBody>
      </p:sp>
      <p:sp>
        <p:nvSpPr>
          <p:cNvPr id="17" name="Rectangular Callout 16"/>
          <p:cNvSpPr/>
          <p:nvPr/>
        </p:nvSpPr>
        <p:spPr bwMode="blackWhite">
          <a:xfrm>
            <a:off x="4018605" y="5113404"/>
            <a:ext cx="1295343" cy="307777"/>
          </a:xfrm>
          <a:prstGeom prst="wedgeRectCallout">
            <a:avLst>
              <a:gd name="adj1" fmla="val 53402"/>
              <a:gd name="adj2" fmla="val 117688"/>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Action name </a:t>
            </a:r>
            <a:endParaRPr kumimoji="0" lang="en-GB" sz="1400" b="0" i="0" u="none" strike="noStrike" cap="none" normalizeH="0" baseline="0" dirty="0" smtClean="0">
              <a:ln>
                <a:noFill/>
              </a:ln>
              <a:solidFill>
                <a:schemeClr val="tx1"/>
              </a:solidFill>
              <a:effectLst/>
              <a:latin typeface="Arial" charset="0"/>
            </a:endParaRPr>
          </a:p>
        </p:txBody>
      </p:sp>
      <p:sp>
        <p:nvSpPr>
          <p:cNvPr id="19" name="TextBox 18"/>
          <p:cNvSpPr txBox="1"/>
          <p:nvPr/>
        </p:nvSpPr>
        <p:spPr bwMode="blackWhite">
          <a:xfrm>
            <a:off x="5723020" y="5073323"/>
            <a:ext cx="1457450" cy="307777"/>
          </a:xfrm>
          <a:prstGeom prst="rect">
            <a:avLst/>
          </a:prstGeom>
          <a:solidFill>
            <a:srgbClr val="CCECFF"/>
          </a:solidFill>
          <a:ln>
            <a:solidFill>
              <a:schemeClr val="tx1"/>
            </a:solidFill>
          </a:ln>
          <a:effectLst/>
        </p:spPr>
        <p:txBody>
          <a:bodyPr wrap="none" rtlCol="0">
            <a:spAutoFit/>
          </a:bodyPr>
          <a:lstStyle/>
          <a:p>
            <a:r>
              <a:rPr lang="en-GB" dirty="0" smtClean="0">
                <a:latin typeface="+mn-lt"/>
                <a:cs typeface="Courier New" pitchFamily="49" charset="0"/>
              </a:rPr>
              <a:t>Controller name</a:t>
            </a:r>
          </a:p>
        </p:txBody>
      </p:sp>
      <p:cxnSp>
        <p:nvCxnSpPr>
          <p:cNvPr id="20" name="Straight Arrow Connector 19"/>
          <p:cNvCxnSpPr>
            <a:stCxn id="19" idx="3"/>
          </p:cNvCxnSpPr>
          <p:nvPr/>
        </p:nvCxnSpPr>
        <p:spPr bwMode="auto">
          <a:xfrm>
            <a:off x="7180470" y="5227212"/>
            <a:ext cx="399425" cy="680293"/>
          </a:xfrm>
          <a:prstGeom prst="straightConnector1">
            <a:avLst/>
          </a:prstGeom>
          <a:solidFill>
            <a:schemeClr val="accent1"/>
          </a:solidFill>
          <a:ln w="25400" cap="flat" cmpd="sng" algn="ctr">
            <a:solidFill>
              <a:schemeClr val="accent6"/>
            </a:solidFill>
            <a:prstDash val="sysDash"/>
            <a:round/>
            <a:headEnd type="none" w="med" len="med"/>
            <a:tailEnd type="triangle" w="lg" len="lg"/>
          </a:ln>
          <a:effectLst/>
        </p:spPr>
      </p:cxnSp>
      <p:cxnSp>
        <p:nvCxnSpPr>
          <p:cNvPr id="25" name="Straight Arrow Connector 24"/>
          <p:cNvCxnSpPr>
            <a:stCxn id="19" idx="3"/>
          </p:cNvCxnSpPr>
          <p:nvPr/>
        </p:nvCxnSpPr>
        <p:spPr bwMode="auto">
          <a:xfrm flipV="1">
            <a:off x="7180470" y="4656221"/>
            <a:ext cx="507709" cy="570991"/>
          </a:xfrm>
          <a:prstGeom prst="straightConnector1">
            <a:avLst/>
          </a:prstGeom>
          <a:solidFill>
            <a:schemeClr val="accent1"/>
          </a:solidFill>
          <a:ln w="25400" cap="flat" cmpd="sng" algn="ctr">
            <a:solidFill>
              <a:schemeClr val="accent6"/>
            </a:solidFill>
            <a:prstDash val="sysDash"/>
            <a:round/>
            <a:headEnd type="none" w="med" len="med"/>
            <a:tailEnd type="triangle" w="lg" len="lg"/>
          </a:ln>
          <a:effectLst/>
        </p:spPr>
      </p:cxnSp>
    </p:spTree>
    <p:custDataLst>
      <p:tags r:id="rId1"/>
    </p:custDataLst>
    <p:extLst>
      <p:ext uri="{BB962C8B-B14F-4D97-AF65-F5344CB8AC3E}">
        <p14:creationId xmlns:p14="http://schemas.microsoft.com/office/powerpoint/2010/main" val="3356940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3: Develop Supporting Views (C#)</a:t>
            </a:r>
            <a:endParaRPr lang="en-GB" dirty="0"/>
          </a:p>
        </p:txBody>
      </p:sp>
      <p:sp>
        <p:nvSpPr>
          <p:cNvPr id="3" name="Content Placeholder 2"/>
          <p:cNvSpPr>
            <a:spLocks noGrp="1"/>
          </p:cNvSpPr>
          <p:nvPr>
            <p:ph idx="1"/>
          </p:nvPr>
        </p:nvSpPr>
        <p:spPr>
          <a:xfrm>
            <a:off x="279400" y="1312863"/>
            <a:ext cx="8599488" cy="646331"/>
          </a:xfrm>
        </p:spPr>
        <p:txBody>
          <a:bodyPr/>
          <a:lstStyle/>
          <a:p>
            <a:r>
              <a:rPr lang="en-GB" dirty="0" smtClean="0"/>
              <a:t>This example iterates over and formats a collection of </a:t>
            </a:r>
            <a:r>
              <a:rPr lang="en-GB" dirty="0" smtClean="0">
                <a:latin typeface="Courier New" pitchFamily="49" charset="0"/>
                <a:cs typeface="Courier New" pitchFamily="49" charset="0"/>
              </a:rPr>
              <a:t>VideoCategory</a:t>
            </a:r>
            <a:r>
              <a:rPr lang="en-GB" dirty="0" smtClean="0"/>
              <a:t> objects:</a:t>
            </a:r>
            <a:endParaRPr lang="en-GB" dirty="0"/>
          </a:p>
        </p:txBody>
      </p:sp>
      <p:sp>
        <p:nvSpPr>
          <p:cNvPr id="4" name="TextBox 3"/>
          <p:cNvSpPr txBox="1"/>
          <p:nvPr/>
        </p:nvSpPr>
        <p:spPr bwMode="blackWhite">
          <a:xfrm>
            <a:off x="974558" y="2189747"/>
            <a:ext cx="4755892" cy="3970318"/>
          </a:xfrm>
          <a:prstGeom prst="rect">
            <a:avLst/>
          </a:prstGeom>
          <a:solidFill>
            <a:schemeClr val="accent1"/>
          </a:solidFill>
          <a:ln>
            <a:solidFill>
              <a:schemeClr val="tx1"/>
            </a:solidFill>
          </a:ln>
          <a:effectLst>
            <a:outerShdw dist="35560" dir="2700000" algn="ctr" rotWithShape="0">
              <a:schemeClr val="tx1"/>
            </a:outerShdw>
          </a:effectLst>
        </p:spPr>
        <p:txBody>
          <a:bodyPr wrap="none" rtlCol="0">
            <a:spAutoFit/>
          </a:bodyPr>
          <a:lstStyle/>
          <a:p>
            <a:endParaRPr lang="en-GB" sz="1800" dirty="0" smtClean="0">
              <a:latin typeface="Courier New" pitchFamily="49" charset="0"/>
              <a:cs typeface="Courier New" pitchFamily="49" charset="0"/>
            </a:endParaRPr>
          </a:p>
          <a:p>
            <a:r>
              <a:rPr lang="en-GB" sz="1800" dirty="0" smtClean="0">
                <a:latin typeface="Courier New" pitchFamily="49" charset="0"/>
                <a:cs typeface="Courier New" pitchFamily="49" charset="0"/>
              </a:rPr>
              <a:t>&lt;h2&gt;Video Categories&lt;/h2&gt;</a:t>
            </a:r>
          </a:p>
          <a:p>
            <a:r>
              <a:rPr lang="en-GB" sz="1800" dirty="0" smtClean="0">
                <a:latin typeface="Courier New" pitchFamily="49" charset="0"/>
                <a:cs typeface="Courier New" pitchFamily="49" charset="0"/>
              </a:rPr>
              <a:t>&lt;table&gt;</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&lt;th&gt;Name&lt;/th&gt;</a:t>
            </a:r>
          </a:p>
          <a:p>
            <a:r>
              <a:rPr lang="en-GB" sz="1800" dirty="0" smtClean="0">
                <a:latin typeface="Courier New" pitchFamily="49" charset="0"/>
                <a:cs typeface="Courier New" pitchFamily="49" charset="0"/>
              </a:rPr>
              <a:t>  &lt;/tr&gt;</a:t>
            </a:r>
          </a:p>
          <a:p>
            <a:r>
              <a:rPr lang="en-GB" sz="1800" b="1" dirty="0" smtClean="0">
                <a:latin typeface="Courier New" pitchFamily="49" charset="0"/>
                <a:cs typeface="Courier New" pitchFamily="49" charset="0"/>
              </a:rPr>
              <a:t>  </a:t>
            </a:r>
            <a:r>
              <a:rPr lang="en-GB" sz="1800" b="1" dirty="0">
                <a:latin typeface="Courier New" pitchFamily="49" charset="0"/>
                <a:cs typeface="Courier New" pitchFamily="49" charset="0"/>
              </a:rPr>
              <a:t>@</a:t>
            </a:r>
            <a:r>
              <a:rPr lang="en-GB" sz="1800" b="1" dirty="0" smtClean="0">
                <a:latin typeface="Courier New" pitchFamily="49" charset="0"/>
                <a:cs typeface="Courier New" pitchFamily="49" charset="0"/>
              </a:rPr>
              <a:t>foreach (var item in Model) { </a:t>
            </a:r>
          </a:p>
          <a:p>
            <a:r>
              <a:rPr lang="en-GB" sz="1800" dirty="0" smtClean="0">
                <a:latin typeface="Courier New" pitchFamily="49" charset="0"/>
                <a:cs typeface="Courier New" pitchFamily="49" charset="0"/>
              </a:rPr>
              <a:t> </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&lt;td&gt; </a:t>
            </a:r>
            <a:r>
              <a:rPr lang="en-GB" sz="1800" b="1" dirty="0" smtClean="0">
                <a:latin typeface="Courier New" pitchFamily="49" charset="0"/>
                <a:cs typeface="Courier New" pitchFamily="49" charset="0"/>
              </a:rPr>
              <a:t> @item.Name</a:t>
            </a:r>
            <a:r>
              <a:rPr lang="en-GB" sz="1800" dirty="0" smtClean="0">
                <a:latin typeface="Courier New" pitchFamily="49" charset="0"/>
                <a:cs typeface="Courier New" pitchFamily="49" charset="0"/>
              </a:rPr>
              <a:t> &lt;/td&gt;</a:t>
            </a:r>
          </a:p>
          <a:p>
            <a:r>
              <a:rPr lang="en-GB" sz="1800" dirty="0" smtClean="0">
                <a:latin typeface="Courier New" pitchFamily="49" charset="0"/>
                <a:cs typeface="Courier New" pitchFamily="49" charset="0"/>
              </a:rPr>
              <a:t>     &lt;tr&gt;</a:t>
            </a:r>
          </a:p>
          <a:p>
            <a:r>
              <a:rPr lang="en-GB" sz="1800" dirty="0" smtClean="0">
                <a:latin typeface="Courier New" pitchFamily="49" charset="0"/>
                <a:cs typeface="Courier New" pitchFamily="49" charset="0"/>
              </a:rPr>
              <a:t> </a:t>
            </a:r>
            <a:r>
              <a:rPr lang="en-GB" sz="1800" b="1" dirty="0" smtClean="0">
                <a:latin typeface="Courier New" pitchFamily="49" charset="0"/>
                <a:cs typeface="Courier New" pitchFamily="49" charset="0"/>
              </a:rPr>
              <a:t>  } </a:t>
            </a:r>
          </a:p>
          <a:p>
            <a:r>
              <a:rPr lang="en-GB" sz="1800" dirty="0" smtClean="0">
                <a:latin typeface="Courier New" pitchFamily="49" charset="0"/>
                <a:cs typeface="Courier New" pitchFamily="49" charset="0"/>
              </a:rPr>
              <a:t>&lt;/table&gt;</a:t>
            </a:r>
          </a:p>
          <a:p>
            <a:r>
              <a:rPr lang="en-GB" sz="1800" dirty="0" smtClean="0">
                <a:latin typeface="Courier New" pitchFamily="49" charset="0"/>
                <a:cs typeface="Courier New" pitchFamily="49" charset="0"/>
              </a:rPr>
              <a:t>        </a:t>
            </a:r>
          </a:p>
        </p:txBody>
      </p:sp>
      <p:sp>
        <p:nvSpPr>
          <p:cNvPr id="5" name="TextBox 4"/>
          <p:cNvSpPr txBox="1"/>
          <p:nvPr/>
        </p:nvSpPr>
        <p:spPr bwMode="blackWhite">
          <a:xfrm>
            <a:off x="5667657" y="1949116"/>
            <a:ext cx="2528256" cy="369332"/>
          </a:xfrm>
          <a:prstGeom prst="rect">
            <a:avLst/>
          </a:prstGeom>
          <a:solidFill>
            <a:srgbClr val="CCECFF"/>
          </a:solidFill>
          <a:ln>
            <a:solidFill>
              <a:schemeClr val="tx1"/>
            </a:solidFill>
          </a:ln>
          <a:effectLst/>
        </p:spPr>
        <p:txBody>
          <a:bodyPr wrap="none" rtlCol="0">
            <a:spAutoFit/>
          </a:bodyPr>
          <a:lstStyle/>
          <a:p>
            <a:r>
              <a:rPr lang="en-GB" sz="1800" dirty="0" err="1" smtClean="0">
                <a:latin typeface="Courier New" pitchFamily="49" charset="0"/>
                <a:cs typeface="Courier New" pitchFamily="49" charset="0"/>
              </a:rPr>
              <a:t>Categories.cshtml</a:t>
            </a:r>
            <a:endParaRPr lang="en-GB" sz="1800" dirty="0" smtClean="0">
              <a:latin typeface="Courier New" pitchFamily="49" charset="0"/>
              <a:cs typeface="Courier New" pitchFamily="49" charset="0"/>
            </a:endParaRPr>
          </a:p>
        </p:txBody>
      </p:sp>
      <p:sp>
        <p:nvSpPr>
          <p:cNvPr id="6" name="Rectangular Callout 5"/>
          <p:cNvSpPr/>
          <p:nvPr/>
        </p:nvSpPr>
        <p:spPr bwMode="blackWhite">
          <a:xfrm>
            <a:off x="4892763" y="2787307"/>
            <a:ext cx="1741501" cy="523220"/>
          </a:xfrm>
          <a:prstGeom prst="wedgeRectCallout">
            <a:avLst>
              <a:gd name="adj1" fmla="val -52053"/>
              <a:gd name="adj2" fmla="val 158158"/>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Refers to data passed by controller</a:t>
            </a:r>
            <a:endParaRPr kumimoji="0" lang="en-GB" sz="1400" b="0" i="0" u="none" strike="noStrike" cap="none" normalizeH="0" baseline="0" dirty="0" smtClean="0">
              <a:ln>
                <a:noFill/>
              </a:ln>
              <a:solidFill>
                <a:schemeClr val="tx1"/>
              </a:solidFill>
              <a:effectLst/>
              <a:latin typeface="Arial" charset="0"/>
            </a:endParaRPr>
          </a:p>
        </p:txBody>
      </p:sp>
      <p:sp>
        <p:nvSpPr>
          <p:cNvPr id="7" name="Rectangular Callout 6"/>
          <p:cNvSpPr/>
          <p:nvPr/>
        </p:nvSpPr>
        <p:spPr bwMode="blackWhite">
          <a:xfrm>
            <a:off x="4315042" y="5362480"/>
            <a:ext cx="2164312" cy="523220"/>
          </a:xfrm>
          <a:prstGeom prst="wedgeRectCallout">
            <a:avLst>
              <a:gd name="adj1" fmla="val -48636"/>
              <a:gd name="adj2" fmla="val -117785"/>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Display name property of </a:t>
            </a:r>
            <a:r>
              <a:rPr lang="en-GB" dirty="0" smtClean="0">
                <a:latin typeface="Courier New" pitchFamily="49" charset="0"/>
                <a:cs typeface="Courier New" pitchFamily="49" charset="0"/>
              </a:rPr>
              <a:t>VideoCategory</a:t>
            </a:r>
            <a:r>
              <a:rPr lang="en-GB" dirty="0" smtClean="0"/>
              <a:t> class</a:t>
            </a:r>
            <a:endParaRPr kumimoji="0" lang="en-GB" sz="1400" b="0" i="0" u="none" strike="noStrike" cap="none" normalizeH="0" baseline="0" dirty="0" smtClean="0">
              <a:ln>
                <a:noFill/>
              </a:ln>
              <a:solidFill>
                <a:schemeClr val="tx1"/>
              </a:solidFill>
              <a:effectLst/>
              <a:latin typeface="Arial" charset="0"/>
            </a:endParaRPr>
          </a:p>
        </p:txBody>
      </p:sp>
      <p:sp>
        <p:nvSpPr>
          <p:cNvPr id="8" name="Rectangular Callout 7"/>
          <p:cNvSpPr/>
          <p:nvPr/>
        </p:nvSpPr>
        <p:spPr bwMode="blackWhite">
          <a:xfrm>
            <a:off x="926924" y="5802116"/>
            <a:ext cx="3269852" cy="523220"/>
          </a:xfrm>
          <a:prstGeom prst="wedgeRectCallout">
            <a:avLst>
              <a:gd name="adj1" fmla="val 14672"/>
              <a:gd name="adj2" fmla="val -197598"/>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latin typeface="Courier New" pitchFamily="49" charset="0"/>
                <a:cs typeface="Courier New" pitchFamily="49" charset="0"/>
              </a:rPr>
              <a:t>@</a:t>
            </a:r>
            <a:r>
              <a:rPr lang="en-GB" dirty="0" smtClean="0"/>
              <a:t> Encodes special characters such as </a:t>
            </a:r>
            <a:r>
              <a:rPr lang="en-GB" dirty="0" smtClean="0">
                <a:latin typeface="Courier New" pitchFamily="49" charset="0"/>
                <a:cs typeface="Courier New" pitchFamily="49" charset="0"/>
              </a:rPr>
              <a:t>&lt;</a:t>
            </a:r>
            <a:r>
              <a:rPr lang="en-GB" dirty="0" smtClean="0"/>
              <a:t> so they are safe to display in browser</a:t>
            </a:r>
            <a:endParaRPr kumimoji="0" lang="en-GB" sz="1400" b="0" i="0" u="none" strike="noStrike" cap="none" normalizeH="0" baseline="0" dirty="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2661279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160338"/>
            <a:ext cx="8964612" cy="725487"/>
          </a:xfrm>
        </p:spPr>
        <p:txBody>
          <a:bodyPr/>
          <a:lstStyle/>
          <a:p>
            <a:r>
              <a:rPr lang="fr-FR" noProof="0" dirty="0" smtClean="0"/>
              <a:t>Étape 1 </a:t>
            </a:r>
            <a:r>
              <a:rPr lang="fr-FR" dirty="0" smtClean="0"/>
              <a:t>: Faire </a:t>
            </a:r>
            <a:r>
              <a:rPr lang="fr-FR" dirty="0"/>
              <a:t>un schéma du flux de l'application et des écrans </a:t>
            </a:r>
            <a:r>
              <a:rPr lang="fr-FR" dirty="0" smtClean="0"/>
              <a:t>HTML</a:t>
            </a:r>
            <a:endParaRPr lang="fr-FR" noProof="0" dirty="0"/>
          </a:p>
        </p:txBody>
      </p:sp>
      <p:sp>
        <p:nvSpPr>
          <p:cNvPr id="10" name="Content Placeholder 2"/>
          <p:cNvSpPr>
            <a:spLocks noGrp="1"/>
          </p:cNvSpPr>
          <p:nvPr>
            <p:ph idx="1"/>
          </p:nvPr>
        </p:nvSpPr>
        <p:spPr>
          <a:xfrm>
            <a:off x="279400" y="5728607"/>
            <a:ext cx="8599488" cy="748923"/>
          </a:xfrm>
        </p:spPr>
        <p:txBody>
          <a:bodyPr/>
          <a:lstStyle/>
          <a:p>
            <a:r>
              <a:rPr lang="fr-FR" b="1" noProof="0" dirty="0" smtClean="0"/>
              <a:t>D'où le contrôleur obtient-il les données des catégories ?</a:t>
            </a:r>
          </a:p>
          <a:p>
            <a:pPr>
              <a:spcBef>
                <a:spcPts val="800"/>
              </a:spcBef>
              <a:buNone/>
            </a:pPr>
            <a:r>
              <a:rPr lang="fr-FR" noProof="0" dirty="0" smtClean="0"/>
              <a:t>	___________________________________________________________</a:t>
            </a:r>
            <a:endParaRPr lang="fr-FR" noProof="0" dirty="0"/>
          </a:p>
        </p:txBody>
      </p:sp>
      <p:sp>
        <p:nvSpPr>
          <p:cNvPr id="4" name="TextBox 3"/>
          <p:cNvSpPr txBox="1"/>
          <p:nvPr/>
        </p:nvSpPr>
        <p:spPr bwMode="gray">
          <a:xfrm>
            <a:off x="3516928" y="5245774"/>
            <a:ext cx="2036135" cy="338554"/>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VideoController</a:t>
            </a:r>
            <a:endParaRPr lang="en-GB" sz="1600" dirty="0">
              <a:latin typeface="Courier New" pitchFamily="49" charset="0"/>
              <a:cs typeface="Courier New" pitchFamily="49" charset="0"/>
            </a:endParaRPr>
          </a:p>
        </p:txBody>
      </p:sp>
      <p:grpSp>
        <p:nvGrpSpPr>
          <p:cNvPr id="20" name="Group 19"/>
          <p:cNvGrpSpPr/>
          <p:nvPr/>
        </p:nvGrpSpPr>
        <p:grpSpPr bwMode="gray">
          <a:xfrm>
            <a:off x="554980" y="1648133"/>
            <a:ext cx="7960031" cy="2880000"/>
            <a:chOff x="554980" y="1648133"/>
            <a:chExt cx="7960031" cy="2880000"/>
          </a:xfrm>
        </p:grpSpPr>
        <p:pic>
          <p:nvPicPr>
            <p:cNvPr id="8" name="Picture 7" descr="5-1.JPG"/>
            <p:cNvPicPr>
              <a:picLocks/>
            </p:cNvPicPr>
            <p:nvPr/>
          </p:nvPicPr>
          <p:blipFill>
            <a:blip r:embed="rId4" cstate="print"/>
            <a:stretch>
              <a:fillRect/>
            </a:stretch>
          </p:blipFill>
          <p:spPr bwMode="gray">
            <a:xfrm>
              <a:off x="554980" y="1649025"/>
              <a:ext cx="3679200" cy="2879108"/>
            </a:xfrm>
            <a:prstGeom prst="rect">
              <a:avLst/>
            </a:prstGeom>
            <a:ln>
              <a:solidFill>
                <a:schemeClr val="tx1"/>
              </a:solidFill>
            </a:ln>
          </p:spPr>
        </p:pic>
        <p:pic>
          <p:nvPicPr>
            <p:cNvPr id="9" name="Picture 8" descr="5-2.JPG"/>
            <p:cNvPicPr>
              <a:picLocks noChangeAspect="1"/>
            </p:cNvPicPr>
            <p:nvPr/>
          </p:nvPicPr>
          <p:blipFill>
            <a:blip r:embed="rId5" cstate="print"/>
            <a:stretch>
              <a:fillRect/>
            </a:stretch>
          </p:blipFill>
          <p:spPr bwMode="gray">
            <a:xfrm>
              <a:off x="4836142" y="1648133"/>
              <a:ext cx="3678869" cy="2880000"/>
            </a:xfrm>
            <a:prstGeom prst="rect">
              <a:avLst/>
            </a:prstGeom>
            <a:ln>
              <a:solidFill>
                <a:schemeClr val="tx1"/>
              </a:solidFill>
            </a:ln>
          </p:spPr>
        </p:pic>
      </p:grpSp>
      <p:cxnSp>
        <p:nvCxnSpPr>
          <p:cNvPr id="11" name="Straight Arrow Connector 10"/>
          <p:cNvCxnSpPr>
            <a:stCxn id="8" idx="2"/>
          </p:cNvCxnSpPr>
          <p:nvPr/>
        </p:nvCxnSpPr>
        <p:spPr bwMode="gray">
          <a:xfrm rot="16200000" flipH="1">
            <a:off x="2990577" y="3932136"/>
            <a:ext cx="704773" cy="1896766"/>
          </a:xfrm>
          <a:prstGeom prst="straightConnector1">
            <a:avLst/>
          </a:prstGeom>
          <a:solidFill>
            <a:schemeClr val="accent1"/>
          </a:solidFill>
          <a:ln w="31750" cap="flat" cmpd="sng" algn="ctr">
            <a:solidFill>
              <a:schemeClr val="accent6"/>
            </a:solidFill>
            <a:prstDash val="sysDash"/>
            <a:round/>
            <a:headEnd type="none" w="med" len="med"/>
            <a:tailEnd type="triangle" w="med" len="med"/>
          </a:ln>
          <a:effectLst/>
        </p:spPr>
      </p:cxnSp>
      <p:cxnSp>
        <p:nvCxnSpPr>
          <p:cNvPr id="13" name="Straight Arrow Connector 12"/>
          <p:cNvCxnSpPr>
            <a:endCxn id="9" idx="2"/>
          </p:cNvCxnSpPr>
          <p:nvPr/>
        </p:nvCxnSpPr>
        <p:spPr bwMode="gray">
          <a:xfrm flipV="1">
            <a:off x="5157020" y="4528133"/>
            <a:ext cx="1518557" cy="714787"/>
          </a:xfrm>
          <a:prstGeom prst="straightConnector1">
            <a:avLst/>
          </a:prstGeom>
          <a:solidFill>
            <a:schemeClr val="accent1"/>
          </a:solidFill>
          <a:ln w="31750" cap="flat" cmpd="sng" algn="ctr">
            <a:solidFill>
              <a:schemeClr val="accent6"/>
            </a:solidFill>
            <a:prstDash val="sysDash"/>
            <a:round/>
            <a:headEnd type="none" w="med" len="med"/>
            <a:tailEnd type="triangle" w="med" len="med"/>
          </a:ln>
          <a:effectLst/>
        </p:spPr>
      </p:cxnSp>
      <p:sp>
        <p:nvSpPr>
          <p:cNvPr id="17" name="TextBox 16"/>
          <p:cNvSpPr txBox="1"/>
          <p:nvPr/>
        </p:nvSpPr>
        <p:spPr bwMode="gray">
          <a:xfrm>
            <a:off x="1711540" y="1274961"/>
            <a:ext cx="1366080" cy="307777"/>
          </a:xfrm>
          <a:prstGeom prst="rect">
            <a:avLst/>
          </a:prstGeom>
          <a:solidFill>
            <a:srgbClr val="99CCFF"/>
          </a:solidFill>
          <a:ln>
            <a:solidFill>
              <a:schemeClr val="tx1"/>
            </a:solidFill>
          </a:ln>
          <a:effectLst/>
        </p:spPr>
        <p:txBody>
          <a:bodyPr wrap="none" rtlCol="0">
            <a:spAutoFit/>
          </a:bodyPr>
          <a:lstStyle/>
          <a:p>
            <a:r>
              <a:rPr lang="en-GB" dirty="0" smtClean="0">
                <a:latin typeface="Courier New" pitchFamily="49" charset="0"/>
                <a:cs typeface="Courier New" pitchFamily="49" charset="0"/>
              </a:rPr>
              <a:t>/Home/Index</a:t>
            </a:r>
          </a:p>
        </p:txBody>
      </p:sp>
      <p:sp>
        <p:nvSpPr>
          <p:cNvPr id="18" name="TextBox 17"/>
          <p:cNvSpPr txBox="1"/>
          <p:nvPr/>
        </p:nvSpPr>
        <p:spPr bwMode="gray">
          <a:xfrm>
            <a:off x="5670333" y="1264876"/>
            <a:ext cx="2010487" cy="307777"/>
          </a:xfrm>
          <a:prstGeom prst="rect">
            <a:avLst/>
          </a:prstGeom>
          <a:solidFill>
            <a:srgbClr val="99CCFF"/>
          </a:solidFill>
          <a:ln>
            <a:solidFill>
              <a:schemeClr val="tx1"/>
            </a:solidFill>
          </a:ln>
          <a:effectLst/>
        </p:spPr>
        <p:txBody>
          <a:bodyPr wrap="none" rtlCol="0">
            <a:spAutoFit/>
          </a:bodyPr>
          <a:lstStyle/>
          <a:p>
            <a:r>
              <a:rPr lang="en-GB" dirty="0" smtClean="0">
                <a:latin typeface="Courier New" pitchFamily="49" charset="0"/>
                <a:cs typeface="Courier New" pitchFamily="49" charset="0"/>
              </a:rPr>
              <a:t>/Video/Categories</a:t>
            </a:r>
          </a:p>
        </p:txBody>
      </p:sp>
      <p:grpSp>
        <p:nvGrpSpPr>
          <p:cNvPr id="12" name="Group 15"/>
          <p:cNvGrpSpPr>
            <a:grpSpLocks/>
          </p:cNvGrpSpPr>
          <p:nvPr/>
        </p:nvGrpSpPr>
        <p:grpSpPr bwMode="gray">
          <a:xfrm>
            <a:off x="134327" y="5746775"/>
            <a:ext cx="374650" cy="269875"/>
            <a:chOff x="590" y="209"/>
            <a:chExt cx="236" cy="170"/>
          </a:xfrm>
        </p:grpSpPr>
        <p:sp>
          <p:nvSpPr>
            <p:cNvPr id="14" name="Oval 16"/>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GB" dirty="0"/>
            </a:p>
          </p:txBody>
        </p:sp>
        <p:sp>
          <p:nvSpPr>
            <p:cNvPr id="15" name="Freeform 17"/>
            <p:cNvSpPr>
              <a:spLocks/>
            </p:cNvSpPr>
            <p:nvPr/>
          </p:nvSpPr>
          <p:spPr bwMode="gray">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en-GB" dirty="0"/>
            </a:p>
          </p:txBody>
        </p:sp>
        <p:sp>
          <p:nvSpPr>
            <p:cNvPr id="16" name="Oval 18"/>
            <p:cNvSpPr>
              <a:spLocks noChangeArrowheads="1"/>
            </p:cNvSpPr>
            <p:nvPr/>
          </p:nvSpPr>
          <p:spPr bwMode="gray">
            <a:xfrm>
              <a:off x="677" y="216"/>
              <a:ext cx="56" cy="56"/>
            </a:xfrm>
            <a:prstGeom prst="ellipse">
              <a:avLst/>
            </a:prstGeom>
            <a:solidFill>
              <a:srgbClr val="FFFFCC"/>
            </a:solidFill>
            <a:ln w="12700">
              <a:noFill/>
              <a:round/>
              <a:headEnd/>
              <a:tailEnd/>
            </a:ln>
            <a:effectLst/>
          </p:spPr>
          <p:txBody>
            <a:bodyPr wrap="none" anchor="ctr">
              <a:spAutoFit/>
            </a:bodyPr>
            <a:lstStyle/>
            <a:p>
              <a:endParaRPr lang="en-GB" dirty="0"/>
            </a:p>
          </p:txBody>
        </p:sp>
        <p:sp>
          <p:nvSpPr>
            <p:cNvPr id="19" name="Freeform 19"/>
            <p:cNvSpPr>
              <a:spLocks/>
            </p:cNvSpPr>
            <p:nvPr/>
          </p:nvSpPr>
          <p:spPr bwMode="gray">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en-GB" dirty="0"/>
            </a:p>
          </p:txBody>
        </p:sp>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Tâches de la classe contrôleur</a:t>
            </a:r>
            <a:endParaRPr lang="fr-FR" noProof="0" dirty="0"/>
          </a:p>
        </p:txBody>
      </p:sp>
      <p:sp>
        <p:nvSpPr>
          <p:cNvPr id="3" name="Content Placeholder 2"/>
          <p:cNvSpPr>
            <a:spLocks noGrp="1"/>
          </p:cNvSpPr>
          <p:nvPr>
            <p:ph idx="1"/>
          </p:nvPr>
        </p:nvSpPr>
        <p:spPr>
          <a:xfrm>
            <a:off x="279400" y="1312863"/>
            <a:ext cx="8599488" cy="2646878"/>
          </a:xfrm>
        </p:spPr>
        <p:txBody>
          <a:bodyPr/>
          <a:lstStyle/>
          <a:p>
            <a:r>
              <a:rPr lang="fr-FR" noProof="0" dirty="0" smtClean="0"/>
              <a:t>Contrôle la façon dont les utilisateurs interagissent avec l'application</a:t>
            </a:r>
          </a:p>
          <a:p>
            <a:pPr lvl="1"/>
            <a:r>
              <a:rPr lang="fr-FR" noProof="0" dirty="0" smtClean="0"/>
              <a:t>Point d'entrée de l'application</a:t>
            </a:r>
          </a:p>
          <a:p>
            <a:r>
              <a:rPr lang="fr-FR" noProof="0" dirty="0" smtClean="0"/>
              <a:t>Contient la logique du flux de contrôle de l'application</a:t>
            </a:r>
          </a:p>
          <a:p>
            <a:pPr lvl="1"/>
            <a:r>
              <a:rPr lang="fr-FR" noProof="0" dirty="0" smtClean="0"/>
              <a:t>Pas la logique métier!</a:t>
            </a:r>
          </a:p>
          <a:p>
            <a:pPr lvl="1"/>
            <a:r>
              <a:rPr lang="fr-FR" noProof="0" dirty="0" smtClean="0"/>
              <a:t>Pas de code lié à la vue, c'est-à-dire, pas de génération de HTML</a:t>
            </a:r>
          </a:p>
          <a:p>
            <a:r>
              <a:rPr lang="fr-FR" noProof="0" dirty="0" smtClean="0"/>
              <a:t>Interagit avec le </a:t>
            </a:r>
            <a:r>
              <a:rPr lang="fr-FR" i="1" noProof="0" dirty="0" smtClean="0">
                <a:latin typeface="Century Schoolbook" pitchFamily="18" charset="0"/>
              </a:rPr>
              <a:t>modèle</a:t>
            </a:r>
            <a:r>
              <a:rPr lang="fr-FR" noProof="0" dirty="0" smtClean="0"/>
              <a:t> pour les calculs ou l'accès aux données</a:t>
            </a:r>
          </a:p>
          <a:p>
            <a:r>
              <a:rPr lang="fr-FR" noProof="0" dirty="0" smtClean="0"/>
              <a:t>Détermine quelle </a:t>
            </a:r>
            <a:r>
              <a:rPr lang="fr-FR" i="1" noProof="0" dirty="0" smtClean="0">
                <a:latin typeface="Century Schoolbook" pitchFamily="18" charset="0"/>
              </a:rPr>
              <a:t>vue</a:t>
            </a:r>
            <a:r>
              <a:rPr lang="fr-FR" noProof="0" dirty="0" smtClean="0"/>
              <a:t> doit </a:t>
            </a:r>
            <a:r>
              <a:rPr lang="fr-FR" dirty="0" smtClean="0"/>
              <a:t>afficher la réponse</a:t>
            </a:r>
            <a:endParaRPr lang="fr-FR" noProof="0" dirty="0" smtClean="0"/>
          </a:p>
        </p:txBody>
      </p:sp>
      <p:grpSp>
        <p:nvGrpSpPr>
          <p:cNvPr id="13" name="Group 12"/>
          <p:cNvGrpSpPr/>
          <p:nvPr/>
        </p:nvGrpSpPr>
        <p:grpSpPr bwMode="gray">
          <a:xfrm>
            <a:off x="2201223" y="4273647"/>
            <a:ext cx="4869795" cy="1392236"/>
            <a:chOff x="1935713" y="4031041"/>
            <a:chExt cx="4869795" cy="1392236"/>
          </a:xfrm>
        </p:grpSpPr>
        <p:sp>
          <p:nvSpPr>
            <p:cNvPr id="4" name="Text Box 4"/>
            <p:cNvSpPr txBox="1">
              <a:spLocks noChangeArrowheads="1"/>
            </p:cNvSpPr>
            <p:nvPr/>
          </p:nvSpPr>
          <p:spPr bwMode="gray">
            <a:xfrm>
              <a:off x="3209925" y="4221343"/>
              <a:ext cx="1261884" cy="369332"/>
            </a:xfrm>
            <a:prstGeom prst="rect">
              <a:avLst/>
            </a:prstGeom>
            <a:solidFill>
              <a:srgbClr val="CCECFF"/>
            </a:solidFill>
            <a:ln w="12700">
              <a:solidFill>
                <a:schemeClr val="tx1"/>
              </a:solidFill>
              <a:miter lim="800000"/>
              <a:headEnd/>
              <a:tailEnd/>
            </a:ln>
            <a:effectLst/>
          </p:spPr>
          <p:txBody>
            <a:bodyPr wrap="none">
              <a:spAutoFit/>
            </a:bodyPr>
            <a:lstStyle/>
            <a:p>
              <a:r>
                <a:rPr lang="en-GB" sz="1800" dirty="0" smtClean="0"/>
                <a:t>Contrôleur</a:t>
              </a:r>
              <a:endParaRPr lang="en-GB" sz="1800" dirty="0"/>
            </a:p>
          </p:txBody>
        </p:sp>
        <p:sp>
          <p:nvSpPr>
            <p:cNvPr id="5" name="Text Box 5"/>
            <p:cNvSpPr txBox="1">
              <a:spLocks noChangeArrowheads="1"/>
            </p:cNvSpPr>
            <p:nvPr/>
          </p:nvSpPr>
          <p:spPr bwMode="gray">
            <a:xfrm>
              <a:off x="5864225" y="4221343"/>
              <a:ext cx="941283" cy="369332"/>
            </a:xfrm>
            <a:prstGeom prst="rect">
              <a:avLst/>
            </a:prstGeom>
            <a:solidFill>
              <a:srgbClr val="CCFFCC"/>
            </a:solidFill>
            <a:ln w="12700">
              <a:solidFill>
                <a:schemeClr val="tx1"/>
              </a:solidFill>
              <a:miter lim="800000"/>
              <a:headEnd/>
              <a:tailEnd/>
            </a:ln>
            <a:effectLst/>
          </p:spPr>
          <p:txBody>
            <a:bodyPr wrap="none">
              <a:spAutoFit/>
            </a:bodyPr>
            <a:lstStyle/>
            <a:p>
              <a:r>
                <a:rPr lang="en-GB" sz="1800" dirty="0" smtClean="0"/>
                <a:t>Modèle</a:t>
              </a:r>
              <a:endParaRPr lang="en-GB" sz="1800" dirty="0"/>
            </a:p>
          </p:txBody>
        </p:sp>
        <p:sp>
          <p:nvSpPr>
            <p:cNvPr id="6" name="Text Box 6"/>
            <p:cNvSpPr txBox="1">
              <a:spLocks noChangeArrowheads="1"/>
            </p:cNvSpPr>
            <p:nvPr/>
          </p:nvSpPr>
          <p:spPr bwMode="gray">
            <a:xfrm>
              <a:off x="3547645" y="5053945"/>
              <a:ext cx="586443" cy="369332"/>
            </a:xfrm>
            <a:prstGeom prst="rect">
              <a:avLst/>
            </a:prstGeom>
            <a:solidFill>
              <a:schemeClr val="accent1"/>
            </a:solidFill>
            <a:ln w="12700">
              <a:solidFill>
                <a:schemeClr val="tx1"/>
              </a:solidFill>
              <a:miter lim="800000"/>
              <a:headEnd/>
              <a:tailEnd/>
            </a:ln>
            <a:effectLst/>
          </p:spPr>
          <p:txBody>
            <a:bodyPr wrap="none">
              <a:spAutoFit/>
            </a:bodyPr>
            <a:lstStyle/>
            <a:p>
              <a:r>
                <a:rPr lang="en-GB" sz="1800" dirty="0" smtClean="0"/>
                <a:t>Vue</a:t>
              </a:r>
              <a:endParaRPr lang="en-GB" sz="1800" dirty="0"/>
            </a:p>
          </p:txBody>
        </p:sp>
        <p:sp>
          <p:nvSpPr>
            <p:cNvPr id="10" name="Text Box 11"/>
            <p:cNvSpPr txBox="1">
              <a:spLocks noChangeArrowheads="1"/>
            </p:cNvSpPr>
            <p:nvPr/>
          </p:nvSpPr>
          <p:spPr bwMode="gray">
            <a:xfrm>
              <a:off x="1935713" y="4031041"/>
              <a:ext cx="1184940" cy="369332"/>
            </a:xfrm>
            <a:prstGeom prst="rect">
              <a:avLst/>
            </a:prstGeom>
            <a:noFill/>
            <a:ln w="12700">
              <a:noFill/>
              <a:miter lim="800000"/>
              <a:headEnd/>
              <a:tailEnd/>
            </a:ln>
            <a:effectLst/>
          </p:spPr>
          <p:txBody>
            <a:bodyPr wrap="none">
              <a:spAutoFit/>
            </a:bodyPr>
            <a:lstStyle/>
            <a:p>
              <a:r>
                <a:rPr lang="en-GB" sz="1800" dirty="0" smtClean="0"/>
                <a:t>Demande</a:t>
              </a:r>
              <a:endParaRPr lang="en-GB" sz="1800" dirty="0"/>
            </a:p>
          </p:txBody>
        </p:sp>
        <p:sp>
          <p:nvSpPr>
            <p:cNvPr id="11" name="Text Box 12"/>
            <p:cNvSpPr txBox="1">
              <a:spLocks noChangeArrowheads="1"/>
            </p:cNvSpPr>
            <p:nvPr/>
          </p:nvSpPr>
          <p:spPr bwMode="gray">
            <a:xfrm>
              <a:off x="1935713" y="4809124"/>
              <a:ext cx="1107996" cy="369332"/>
            </a:xfrm>
            <a:prstGeom prst="rect">
              <a:avLst/>
            </a:prstGeom>
            <a:noFill/>
            <a:ln w="12700">
              <a:noFill/>
              <a:miter lim="800000"/>
              <a:headEnd/>
              <a:tailEnd/>
            </a:ln>
            <a:effectLst/>
          </p:spPr>
          <p:txBody>
            <a:bodyPr wrap="none">
              <a:spAutoFit/>
            </a:bodyPr>
            <a:lstStyle/>
            <a:p>
              <a:r>
                <a:rPr lang="en-GB" sz="1800" dirty="0" smtClean="0"/>
                <a:t>Réponse</a:t>
              </a:r>
              <a:endParaRPr lang="en-GB" sz="1800" dirty="0"/>
            </a:p>
          </p:txBody>
        </p:sp>
        <p:cxnSp>
          <p:nvCxnSpPr>
            <p:cNvPr id="14" name="Straight Arrow Connector 13"/>
            <p:cNvCxnSpPr>
              <a:stCxn id="5" idx="1"/>
              <a:endCxn id="4" idx="3"/>
            </p:cNvCxnSpPr>
            <p:nvPr/>
          </p:nvCxnSpPr>
          <p:spPr bwMode="gray">
            <a:xfrm flipH="1">
              <a:off x="4471809" y="4406009"/>
              <a:ext cx="1392416" cy="0"/>
            </a:xfrm>
            <a:prstGeom prst="straightConnector1">
              <a:avLst/>
            </a:prstGeom>
            <a:solidFill>
              <a:schemeClr val="accent1"/>
            </a:solidFill>
            <a:ln w="12700" cap="flat" cmpd="sng" algn="ctr">
              <a:solidFill>
                <a:schemeClr val="tx1"/>
              </a:solidFill>
              <a:prstDash val="solid"/>
              <a:round/>
              <a:headEnd type="triangle" w="lg" len="lg"/>
              <a:tailEnd type="triangle" w="lg" len="lg"/>
            </a:ln>
            <a:effectLst/>
          </p:spPr>
        </p:cxnSp>
        <p:cxnSp>
          <p:nvCxnSpPr>
            <p:cNvPr id="16" name="Straight Arrow Connector 15"/>
            <p:cNvCxnSpPr>
              <a:stCxn id="4" idx="2"/>
              <a:endCxn id="6" idx="0"/>
            </p:cNvCxnSpPr>
            <p:nvPr/>
          </p:nvCxnSpPr>
          <p:spPr bwMode="gray">
            <a:xfrm>
              <a:off x="3840867" y="4590675"/>
              <a:ext cx="0" cy="463270"/>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cxnSp>
          <p:nvCxnSpPr>
            <p:cNvPr id="22" name="Straight Arrow Connector 21"/>
            <p:cNvCxnSpPr>
              <a:endCxn id="4" idx="1"/>
            </p:cNvCxnSpPr>
            <p:nvPr/>
          </p:nvCxnSpPr>
          <p:spPr bwMode="gray">
            <a:xfrm>
              <a:off x="2435365" y="4406009"/>
              <a:ext cx="774560" cy="0"/>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cxnSp>
          <p:nvCxnSpPr>
            <p:cNvPr id="24" name="Straight Arrow Connector 23"/>
            <p:cNvCxnSpPr>
              <a:stCxn id="6" idx="1"/>
            </p:cNvCxnSpPr>
            <p:nvPr/>
          </p:nvCxnSpPr>
          <p:spPr bwMode="gray">
            <a:xfrm flipH="1">
              <a:off x="2435365" y="5238611"/>
              <a:ext cx="1112280" cy="0"/>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Sélection de la classe contrôleur</a:t>
            </a:r>
            <a:endParaRPr lang="fr-FR" noProof="0" dirty="0"/>
          </a:p>
        </p:txBody>
      </p:sp>
      <p:sp>
        <p:nvSpPr>
          <p:cNvPr id="3" name="Content Placeholder 2"/>
          <p:cNvSpPr>
            <a:spLocks noGrp="1"/>
          </p:cNvSpPr>
          <p:nvPr>
            <p:ph idx="1"/>
          </p:nvPr>
        </p:nvSpPr>
        <p:spPr>
          <a:xfrm>
            <a:off x="279940" y="1294316"/>
            <a:ext cx="8734926" cy="2616101"/>
          </a:xfrm>
        </p:spPr>
        <p:txBody>
          <a:bodyPr/>
          <a:lstStyle/>
          <a:p>
            <a:r>
              <a:rPr lang="fr-FR" noProof="0" dirty="0" smtClean="0"/>
              <a:t>La classe contrôleur contient des méthodes </a:t>
            </a:r>
            <a:r>
              <a:rPr lang="fr-FR" i="1" dirty="0">
                <a:latin typeface="Century Schoolbook" pitchFamily="18" charset="0"/>
              </a:rPr>
              <a:t>d'</a:t>
            </a:r>
            <a:r>
              <a:rPr lang="fr-FR" i="1" noProof="0" dirty="0" smtClean="0">
                <a:latin typeface="Century Schoolbook" pitchFamily="18" charset="0"/>
              </a:rPr>
              <a:t>action</a:t>
            </a:r>
            <a:endParaRPr lang="fr-FR" noProof="0" dirty="0" smtClean="0"/>
          </a:p>
          <a:p>
            <a:pPr lvl="1"/>
            <a:r>
              <a:rPr lang="fr-FR" noProof="0" dirty="0" smtClean="0"/>
              <a:t>Les méthodes d'action traitent les demandes entrantes</a:t>
            </a:r>
          </a:p>
          <a:p>
            <a:pPr lvl="1"/>
            <a:r>
              <a:rPr lang="fr-FR" noProof="0" dirty="0" smtClean="0"/>
              <a:t>Le contrôleur peut avoir un nombre quelconque de méthodes d'action</a:t>
            </a:r>
          </a:p>
          <a:p>
            <a:r>
              <a:rPr lang="fr-FR" noProof="0" dirty="0" smtClean="0"/>
              <a:t>Chaque URL de demande est mappée à une méthode d'action du contrôleur</a:t>
            </a:r>
          </a:p>
          <a:p>
            <a:pPr lvl="1"/>
            <a:r>
              <a:rPr lang="fr-FR" noProof="0" dirty="0" smtClean="0"/>
              <a:t>L'</a:t>
            </a:r>
            <a:r>
              <a:rPr lang="fr-FR" dirty="0" smtClean="0"/>
              <a:t>URL d'une demande est construite en combinant le nom du contrôleur et celui de l'action</a:t>
            </a:r>
            <a:endParaRPr lang="fr-FR" noProof="0" dirty="0" smtClean="0"/>
          </a:p>
          <a:p>
            <a:pPr lvl="1"/>
            <a:r>
              <a:rPr lang="fr-FR" noProof="0" dirty="0" smtClean="0"/>
              <a:t>Sa structure est définie par les règles de routage de l'application</a:t>
            </a:r>
          </a:p>
          <a:p>
            <a:pPr lvl="2"/>
            <a:r>
              <a:rPr lang="fr-FR" noProof="0" dirty="0" smtClean="0"/>
              <a:t>ASP.NET MVC fournit </a:t>
            </a:r>
            <a:r>
              <a:rPr lang="fr-FR" dirty="0" smtClean="0"/>
              <a:t>des règles de routage par défaut</a:t>
            </a:r>
            <a:endParaRPr lang="fr-FR" noProof="0" dirty="0" smtClean="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Sélection de la classe du contrôleur</a:t>
            </a:r>
            <a:r>
              <a:rPr lang="fr-FR" noProof="0" dirty="0" smtClean="0"/>
              <a:t/>
            </a:r>
            <a:br>
              <a:rPr lang="fr-FR" noProof="0" dirty="0" smtClean="0"/>
            </a:br>
            <a:r>
              <a:rPr lang="fr-FR" noProof="0" dirty="0" smtClean="0"/>
              <a:t>(suite)</a:t>
            </a:r>
            <a:endParaRPr lang="fr-FR" noProof="0" dirty="0"/>
          </a:p>
        </p:txBody>
      </p:sp>
      <p:sp>
        <p:nvSpPr>
          <p:cNvPr id="3" name="Content Placeholder 2"/>
          <p:cNvSpPr>
            <a:spLocks noGrp="1"/>
          </p:cNvSpPr>
          <p:nvPr>
            <p:ph idx="1"/>
          </p:nvPr>
        </p:nvSpPr>
        <p:spPr>
          <a:xfrm>
            <a:off x="279940" y="1306673"/>
            <a:ext cx="8734926" cy="4416594"/>
          </a:xfrm>
        </p:spPr>
        <p:txBody>
          <a:bodyPr/>
          <a:lstStyle/>
          <a:p>
            <a:r>
              <a:rPr lang="fr-FR" noProof="0" dirty="0" smtClean="0"/>
              <a:t>Structure générale des URL avec les règles de routage par défaut:</a:t>
            </a:r>
          </a:p>
          <a:p>
            <a:endParaRPr lang="fr-FR" noProof="0" dirty="0" smtClean="0"/>
          </a:p>
          <a:p>
            <a:endParaRPr lang="fr-FR" noProof="0" dirty="0" smtClean="0"/>
          </a:p>
          <a:p>
            <a:r>
              <a:rPr lang="fr-FR" noProof="0" dirty="0" smtClean="0"/>
              <a:t>Pour l'URL suivante:</a:t>
            </a:r>
          </a:p>
          <a:p>
            <a:pPr lvl="1"/>
            <a:endParaRPr lang="fr-FR" noProof="0" dirty="0" smtClean="0"/>
          </a:p>
          <a:p>
            <a:pPr lvl="1"/>
            <a:r>
              <a:rPr lang="fr-FR" noProof="0" dirty="0" smtClean="0"/>
              <a:t>La demande est traitée par la méthode d'action </a:t>
            </a:r>
            <a:r>
              <a:rPr lang="fr-FR" noProof="0" dirty="0" smtClean="0">
                <a:latin typeface="Courier New" pitchFamily="49" charset="0"/>
                <a:cs typeface="Courier New" pitchFamily="49" charset="0"/>
              </a:rPr>
              <a:t>Y</a:t>
            </a:r>
            <a:r>
              <a:rPr lang="fr-FR" noProof="0" dirty="0" smtClean="0"/>
              <a:t> de la classe contrôleur </a:t>
            </a:r>
            <a:r>
              <a:rPr lang="fr-FR" noProof="0" dirty="0" smtClean="0">
                <a:latin typeface="Courier New" pitchFamily="49" charset="0"/>
                <a:cs typeface="Courier New" pitchFamily="49" charset="0"/>
              </a:rPr>
              <a:t>XController</a:t>
            </a:r>
          </a:p>
          <a:p>
            <a:pPr lvl="1"/>
            <a:r>
              <a:rPr lang="fr-FR" noProof="0" dirty="0" smtClean="0">
                <a:cs typeface="Courier New" pitchFamily="49" charset="0"/>
              </a:rPr>
              <a:t>L'URL contient le nom de la classe du contrôleur sans le mot </a:t>
            </a:r>
            <a:r>
              <a:rPr lang="fr-FR" noProof="0" dirty="0" smtClean="0">
                <a:latin typeface="Courier New" pitchFamily="49" charset="0"/>
                <a:cs typeface="Courier New" pitchFamily="49" charset="0"/>
              </a:rPr>
              <a:t>Controller</a:t>
            </a:r>
          </a:p>
          <a:p>
            <a:pPr lvl="1"/>
            <a:endParaRPr lang="fr-FR" noProof="0" dirty="0" smtClean="0">
              <a:latin typeface="Courier New" pitchFamily="49" charset="0"/>
              <a:cs typeface="Courier New" pitchFamily="49" charset="0"/>
            </a:endParaRPr>
          </a:p>
          <a:p>
            <a:r>
              <a:rPr lang="fr-FR" noProof="0" dirty="0" smtClean="0">
                <a:cs typeface="Courier New" pitchFamily="49" charset="0"/>
              </a:rPr>
              <a:t>Quel est le nom de la classe </a:t>
            </a:r>
            <a:r>
              <a:rPr lang="fr-FR" dirty="0" smtClean="0">
                <a:cs typeface="Courier New" pitchFamily="49" charset="0"/>
              </a:rPr>
              <a:t>contrôleur et de la  méthode d'action qui traite l'URL suivante ?</a:t>
            </a:r>
            <a:endParaRPr lang="fr-FR" noProof="0" dirty="0" smtClean="0"/>
          </a:p>
          <a:p>
            <a:pPr>
              <a:buNone/>
            </a:pPr>
            <a:r>
              <a:rPr lang="fr-FR" noProof="0" dirty="0" smtClean="0"/>
              <a:t>    ____________________________________________________________</a:t>
            </a:r>
          </a:p>
        </p:txBody>
      </p:sp>
      <p:sp>
        <p:nvSpPr>
          <p:cNvPr id="4" name="TextBox 3"/>
          <p:cNvSpPr txBox="1"/>
          <p:nvPr/>
        </p:nvSpPr>
        <p:spPr bwMode="gray">
          <a:xfrm>
            <a:off x="3971521" y="2682997"/>
            <a:ext cx="2406428" cy="338554"/>
          </a:xfrm>
          <a:prstGeom prst="rect">
            <a:avLst/>
          </a:prstGeom>
          <a:solidFill>
            <a:schemeClr val="accent1"/>
          </a:solidFill>
          <a:ln>
            <a:solidFill>
              <a:schemeClr val="tx1"/>
            </a:solidFill>
          </a:ln>
          <a:effectLst>
            <a:outerShdw dist="53340" dir="2700000" algn="t" rotWithShape="0">
              <a:schemeClr val="tx1"/>
            </a:outerShdw>
          </a:effectLst>
        </p:spPr>
        <p:txBody>
          <a:bodyPr wrap="none" rtlCol="0">
            <a:spAutoFit/>
          </a:bodyPr>
          <a:lstStyle/>
          <a:p>
            <a:r>
              <a:rPr lang="en-GB" sz="1600" dirty="0" smtClean="0">
                <a:latin typeface="Courier New" pitchFamily="49" charset="0"/>
                <a:cs typeface="Courier New" pitchFamily="49" charset="0"/>
              </a:rPr>
              <a:t>http</a:t>
            </a:r>
            <a:r>
              <a:rPr lang="en-GB" sz="1600" dirty="0">
                <a:latin typeface="Courier New" pitchFamily="49" charset="0"/>
                <a:cs typeface="Courier New" pitchFamily="49" charset="0"/>
              </a:rPr>
              <a:t>://NomHôte</a:t>
            </a:r>
            <a:r>
              <a:rPr lang="en-GB" sz="1600" b="1" dirty="0" smtClean="0">
                <a:latin typeface="Courier New" pitchFamily="49" charset="0"/>
                <a:cs typeface="Courier New" pitchFamily="49" charset="0"/>
              </a:rPr>
              <a:t>/X/Y</a:t>
            </a:r>
            <a:endParaRPr lang="en-GB" sz="1600" b="1" dirty="0">
              <a:latin typeface="Courier New" pitchFamily="49" charset="0"/>
              <a:cs typeface="Courier New" pitchFamily="49" charset="0"/>
            </a:endParaRPr>
          </a:p>
        </p:txBody>
      </p:sp>
      <p:sp>
        <p:nvSpPr>
          <p:cNvPr id="5" name="TextBox 4"/>
          <p:cNvSpPr txBox="1"/>
          <p:nvPr/>
        </p:nvSpPr>
        <p:spPr bwMode="gray">
          <a:xfrm>
            <a:off x="1239243" y="1828748"/>
            <a:ext cx="6479659" cy="338554"/>
          </a:xfrm>
          <a:prstGeom prst="rect">
            <a:avLst/>
          </a:prstGeom>
          <a:solidFill>
            <a:schemeClr val="accent1"/>
          </a:solidFill>
          <a:ln>
            <a:solidFill>
              <a:schemeClr val="tx1"/>
            </a:solidFill>
          </a:ln>
          <a:effectLst>
            <a:outerShdw dist="53340" dir="2700000" algn="t" rotWithShape="0">
              <a:schemeClr val="tx1"/>
            </a:outerShdw>
          </a:effectLst>
        </p:spPr>
        <p:txBody>
          <a:bodyPr wrap="none" rtlCol="0">
            <a:spAutoFit/>
          </a:bodyPr>
          <a:lstStyle/>
          <a:p>
            <a:r>
              <a:rPr lang="en-GB" sz="1600" dirty="0" smtClean="0">
                <a:latin typeface="Courier New" pitchFamily="49" charset="0"/>
                <a:cs typeface="Courier New" pitchFamily="49" charset="0"/>
              </a:rPr>
              <a:t>http://NomHôte</a:t>
            </a:r>
            <a:r>
              <a:rPr lang="en-GB" sz="1600" b="1" dirty="0" smtClean="0">
                <a:latin typeface="Courier New" pitchFamily="49" charset="0"/>
                <a:cs typeface="Courier New" pitchFamily="49" charset="0"/>
              </a:rPr>
              <a:t>/NomClasseContrôleur/NomMéthodeAction</a:t>
            </a:r>
            <a:endParaRPr lang="en-GB" sz="1600" b="1" dirty="0">
              <a:latin typeface="Courier New" pitchFamily="49" charset="0"/>
              <a:cs typeface="Courier New" pitchFamily="49" charset="0"/>
            </a:endParaRPr>
          </a:p>
        </p:txBody>
      </p:sp>
      <p:sp>
        <p:nvSpPr>
          <p:cNvPr id="6" name="TextBox 5"/>
          <p:cNvSpPr txBox="1"/>
          <p:nvPr/>
        </p:nvSpPr>
        <p:spPr bwMode="gray">
          <a:xfrm>
            <a:off x="3350899" y="4987137"/>
            <a:ext cx="4134465" cy="338554"/>
          </a:xfrm>
          <a:prstGeom prst="rect">
            <a:avLst/>
          </a:prstGeom>
          <a:solidFill>
            <a:schemeClr val="accent1"/>
          </a:solidFill>
          <a:ln>
            <a:solidFill>
              <a:schemeClr val="tx1"/>
            </a:solidFill>
          </a:ln>
          <a:effectLst>
            <a:outerShdw dist="53340" dir="2700000" algn="t" rotWithShape="0">
              <a:schemeClr val="tx1"/>
            </a:outerShdw>
          </a:effectLst>
        </p:spPr>
        <p:txBody>
          <a:bodyPr wrap="none" rtlCol="0">
            <a:spAutoFit/>
          </a:bodyPr>
          <a:lstStyle/>
          <a:p>
            <a:r>
              <a:rPr lang="en-GB" sz="1600" dirty="0" smtClean="0">
                <a:latin typeface="Courier New" pitchFamily="49" charset="0"/>
                <a:cs typeface="Courier New" pitchFamily="49" charset="0"/>
              </a:rPr>
              <a:t>http</a:t>
            </a:r>
            <a:r>
              <a:rPr lang="en-GB" sz="1600" dirty="0">
                <a:latin typeface="Courier New" pitchFamily="49" charset="0"/>
                <a:cs typeface="Courier New" pitchFamily="49" charset="0"/>
              </a:rPr>
              <a:t>://NomHôte</a:t>
            </a:r>
            <a:r>
              <a:rPr lang="en-GB" sz="1600" b="1" dirty="0" smtClean="0">
                <a:latin typeface="Courier New" pitchFamily="49" charset="0"/>
                <a:cs typeface="Courier New" pitchFamily="49" charset="0"/>
              </a:rPr>
              <a:t>/Video/Categories</a:t>
            </a:r>
            <a:endParaRPr lang="en-GB" sz="1600" b="1" dirty="0">
              <a:latin typeface="Courier New" pitchFamily="49" charset="0"/>
              <a:cs typeface="Courier New" pitchFamily="49" charset="0"/>
            </a:endParaRPr>
          </a:p>
        </p:txBody>
      </p:sp>
      <p:grpSp>
        <p:nvGrpSpPr>
          <p:cNvPr id="7" name="Group 1326"/>
          <p:cNvGrpSpPr>
            <a:grpSpLocks/>
          </p:cNvGrpSpPr>
          <p:nvPr/>
        </p:nvGrpSpPr>
        <p:grpSpPr bwMode="gray">
          <a:xfrm>
            <a:off x="181264" y="4593401"/>
            <a:ext cx="374650" cy="269875"/>
            <a:chOff x="590" y="209"/>
            <a:chExt cx="236" cy="170"/>
          </a:xfrm>
        </p:grpSpPr>
        <p:sp>
          <p:nvSpPr>
            <p:cNvPr id="8" name="Oval 132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9" name="Freeform 1328"/>
            <p:cNvSpPr>
              <a:spLocks/>
            </p:cNvSpPr>
            <p:nvPr/>
          </p:nvSpPr>
          <p:spPr bwMode="gray">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en-US" dirty="0"/>
            </a:p>
          </p:txBody>
        </p:sp>
        <p:sp>
          <p:nvSpPr>
            <p:cNvPr id="10" name="Oval 1329"/>
            <p:cNvSpPr>
              <a:spLocks noChangeArrowheads="1"/>
            </p:cNvSpPr>
            <p:nvPr/>
          </p:nvSpPr>
          <p:spPr bwMode="gray">
            <a:xfrm>
              <a:off x="677" y="216"/>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11" name="Freeform 1330"/>
            <p:cNvSpPr>
              <a:spLocks/>
            </p:cNvSpPr>
            <p:nvPr/>
          </p:nvSpPr>
          <p:spPr bwMode="gray">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Étape 2 : </a:t>
            </a:r>
            <a:r>
              <a:rPr lang="fr-FR" dirty="0"/>
              <a:t>Développer la classe du contrôleur</a:t>
            </a:r>
            <a:endParaRPr lang="fr-FR" noProof="0" dirty="0"/>
          </a:p>
        </p:txBody>
      </p:sp>
      <p:sp>
        <p:nvSpPr>
          <p:cNvPr id="3" name="Content Placeholder 2"/>
          <p:cNvSpPr>
            <a:spLocks noGrp="1"/>
          </p:cNvSpPr>
          <p:nvPr>
            <p:ph idx="1"/>
          </p:nvPr>
        </p:nvSpPr>
        <p:spPr>
          <a:xfrm>
            <a:off x="279400" y="1312863"/>
            <a:ext cx="8599488" cy="4308872"/>
          </a:xfrm>
        </p:spPr>
        <p:txBody>
          <a:bodyPr/>
          <a:lstStyle/>
          <a:p>
            <a:r>
              <a:rPr lang="fr-FR" noProof="0" dirty="0" smtClean="0"/>
              <a:t>Étend </a:t>
            </a:r>
            <a:r>
              <a:rPr lang="fr-FR" noProof="0" dirty="0" smtClean="0">
                <a:latin typeface="Courier New" pitchFamily="49" charset="0"/>
                <a:cs typeface="Courier New" pitchFamily="49" charset="0"/>
              </a:rPr>
              <a:t>System.Web.Mvc.Controller</a:t>
            </a:r>
          </a:p>
          <a:p>
            <a:pPr lvl="1"/>
            <a:r>
              <a:rPr lang="fr-FR" noProof="0" dirty="0" smtClean="0">
                <a:cs typeface="Courier New" pitchFamily="49" charset="0"/>
              </a:rPr>
              <a:t>Le nom doit se terminer par </a:t>
            </a:r>
            <a:r>
              <a:rPr lang="fr-FR" noProof="0" dirty="0" smtClean="0">
                <a:latin typeface="Courier New" pitchFamily="49" charset="0"/>
                <a:cs typeface="Courier New" pitchFamily="49" charset="0"/>
              </a:rPr>
              <a:t>Controller</a:t>
            </a:r>
          </a:p>
          <a:p>
            <a:pPr lvl="1"/>
            <a:r>
              <a:rPr lang="fr-FR" noProof="0" dirty="0" smtClean="0"/>
              <a:t>A une ou plusieurs méthodes </a:t>
            </a:r>
            <a:r>
              <a:rPr lang="fr-FR" i="1" noProof="0" dirty="0" smtClean="0">
                <a:latin typeface="Century Schoolbook" pitchFamily="18" charset="0"/>
              </a:rPr>
              <a:t>d'action</a:t>
            </a:r>
            <a:endParaRPr lang="fr-FR" noProof="0" dirty="0" smtClean="0"/>
          </a:p>
          <a:p>
            <a:r>
              <a:rPr lang="fr-FR" noProof="0" dirty="0" smtClean="0"/>
              <a:t>Les méthodes d'action traitent les demandes</a:t>
            </a:r>
          </a:p>
          <a:p>
            <a:pPr lvl="1"/>
            <a:r>
              <a:rPr lang="fr-FR" dirty="0" smtClean="0"/>
              <a:t>Leurs tâches comprennent</a:t>
            </a:r>
            <a:endParaRPr lang="fr-FR" noProof="0" dirty="0" smtClean="0"/>
          </a:p>
          <a:p>
            <a:pPr lvl="2"/>
            <a:r>
              <a:rPr lang="fr-FR" noProof="0" dirty="0" smtClean="0"/>
              <a:t>Déléguer les calculs et l'obtention des données demandées au modèle</a:t>
            </a:r>
          </a:p>
          <a:p>
            <a:pPr lvl="2"/>
            <a:r>
              <a:rPr lang="fr-FR" noProof="0" dirty="0" smtClean="0"/>
              <a:t>Sélectionner la vue appropriée pour afficher la réponse</a:t>
            </a:r>
          </a:p>
          <a:p>
            <a:pPr lvl="2"/>
            <a:r>
              <a:rPr lang="fr-FR" noProof="0" dirty="0" smtClean="0"/>
              <a:t>Rendre les données disponibles à la vue sélectionnée</a:t>
            </a:r>
          </a:p>
          <a:p>
            <a:pPr lvl="1"/>
            <a:r>
              <a:rPr lang="fr-FR" noProof="0" dirty="0" smtClean="0"/>
              <a:t>Les tâches </a:t>
            </a:r>
            <a:r>
              <a:rPr lang="fr-FR" i="1" noProof="0" dirty="0" smtClean="0">
                <a:latin typeface="Century Schoolbook" pitchFamily="18" charset="0"/>
              </a:rPr>
              <a:t>ne comprennent pas</a:t>
            </a:r>
            <a:endParaRPr lang="fr-FR" noProof="0" dirty="0" smtClean="0"/>
          </a:p>
          <a:p>
            <a:pPr lvl="2"/>
            <a:r>
              <a:rPr lang="fr-FR" noProof="0" dirty="0" smtClean="0"/>
              <a:t>Effectuer des calculs ou accéder directement à la base de données</a:t>
            </a:r>
          </a:p>
          <a:p>
            <a:r>
              <a:rPr lang="fr-FR" noProof="0" dirty="0" smtClean="0"/>
              <a:t>La valeur de retour de la méthode d'action est de type </a:t>
            </a:r>
            <a:r>
              <a:rPr lang="fr-FR" noProof="0" dirty="0" smtClean="0">
                <a:latin typeface="Courier New" pitchFamily="49" charset="0"/>
                <a:cs typeface="Courier New" pitchFamily="49" charset="0"/>
              </a:rPr>
              <a:t>ActionResult</a:t>
            </a:r>
          </a:p>
          <a:p>
            <a:pPr lvl="1"/>
            <a:r>
              <a:rPr lang="fr-FR" noProof="0" dirty="0" smtClean="0"/>
              <a:t>Représente les données à renvoyer au demandeur</a:t>
            </a:r>
          </a:p>
          <a:p>
            <a:pPr lvl="1"/>
            <a:r>
              <a:rPr lang="fr-FR" noProof="0" dirty="0" smtClean="0"/>
              <a:t>La classe contrôleur a la méthode </a:t>
            </a:r>
            <a:r>
              <a:rPr lang="fr-FR" noProof="0" dirty="0" smtClean="0">
                <a:latin typeface="Courier New" pitchFamily="49" charset="0"/>
                <a:cs typeface="Courier New" pitchFamily="49" charset="0"/>
              </a:rPr>
              <a:t>View()</a:t>
            </a:r>
            <a:r>
              <a:rPr lang="fr-FR" noProof="0" dirty="0" smtClean="0"/>
              <a:t> qui renvoie un </a:t>
            </a:r>
            <a:r>
              <a:rPr lang="fr-FR" noProof="0" dirty="0" smtClean="0">
                <a:latin typeface="Courier New" pitchFamily="49" charset="0"/>
                <a:cs typeface="Courier New" pitchFamily="49" charset="0"/>
              </a:rPr>
              <a:t>ActionResult</a:t>
            </a:r>
            <a:endParaRPr lang="fr-FR" noProof="0"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Ajouter une classe contrôleur à la solution</a:t>
            </a:r>
            <a:endParaRPr lang="fr-FR" noProof="0" dirty="0"/>
          </a:p>
        </p:txBody>
      </p:sp>
      <p:sp>
        <p:nvSpPr>
          <p:cNvPr id="3" name="Content Placeholder 2"/>
          <p:cNvSpPr>
            <a:spLocks noGrp="1"/>
          </p:cNvSpPr>
          <p:nvPr>
            <p:ph idx="1"/>
          </p:nvPr>
        </p:nvSpPr>
        <p:spPr>
          <a:xfrm>
            <a:off x="279400" y="1312863"/>
            <a:ext cx="8599488" cy="3093154"/>
          </a:xfrm>
        </p:spPr>
        <p:txBody>
          <a:bodyPr/>
          <a:lstStyle/>
          <a:p>
            <a:r>
              <a:rPr lang="fr-FR" noProof="0" dirty="0" smtClean="0">
                <a:solidFill>
                  <a:schemeClr val="tx1"/>
                </a:solidFill>
              </a:rPr>
              <a:t>Pour </a:t>
            </a:r>
            <a:r>
              <a:rPr lang="fr-FR" noProof="0" dirty="0" err="1" smtClean="0">
                <a:solidFill>
                  <a:schemeClr val="tx1"/>
                </a:solidFill>
              </a:rPr>
              <a:t>cré</a:t>
            </a:r>
            <a:r>
              <a:rPr lang="fr-FR" dirty="0" smtClean="0">
                <a:solidFill>
                  <a:schemeClr val="tx1"/>
                </a:solidFill>
              </a:rPr>
              <a:t>er u</a:t>
            </a:r>
            <a:r>
              <a:rPr lang="fr-FR" noProof="0" dirty="0" smtClean="0">
                <a:solidFill>
                  <a:schemeClr val="tx1"/>
                </a:solidFill>
              </a:rPr>
              <a:t>ne nouvelle classe contrôleur et l’ajouter au projet</a:t>
            </a:r>
          </a:p>
          <a:p>
            <a:pPr marL="687387" lvl="1" indent="-342900">
              <a:buFont typeface="+mj-lt"/>
              <a:buAutoNum type="arabicPeriod"/>
            </a:pPr>
            <a:r>
              <a:rPr lang="fr-FR" noProof="0" dirty="0" smtClean="0"/>
              <a:t>Sélectionner le répertoire </a:t>
            </a:r>
            <a:r>
              <a:rPr lang="fr-FR" noProof="0" dirty="0" smtClean="0">
                <a:latin typeface="+mj-lt"/>
                <a:cs typeface="Courier New" pitchFamily="49" charset="0"/>
              </a:rPr>
              <a:t>Controllers</a:t>
            </a:r>
            <a:r>
              <a:rPr lang="fr-FR" noProof="0" dirty="0" smtClean="0"/>
              <a:t> dans l’explorateur de solutions</a:t>
            </a:r>
          </a:p>
          <a:p>
            <a:pPr marL="1019175" lvl="2" indent="-222250"/>
            <a:r>
              <a:rPr lang="fr-FR" noProof="0" dirty="0" smtClean="0"/>
              <a:t>Cliquer droit </a:t>
            </a:r>
            <a:r>
              <a:rPr lang="fr-FR" dirty="0" smtClean="0"/>
              <a:t>et sélectionner</a:t>
            </a:r>
            <a:r>
              <a:rPr lang="fr-FR" noProof="0" dirty="0" smtClean="0"/>
              <a:t> Add | Controller</a:t>
            </a:r>
          </a:p>
          <a:p>
            <a:pPr marL="1019175" lvl="2" indent="-342900"/>
            <a:endParaRPr lang="fr-FR" b="1" noProof="0" dirty="0" smtClean="0"/>
          </a:p>
          <a:p>
            <a:pPr marL="1019175" lvl="2" indent="-342900"/>
            <a:endParaRPr lang="fr-FR" b="1" noProof="0" dirty="0" smtClean="0"/>
          </a:p>
          <a:p>
            <a:pPr marL="1019175" lvl="2" indent="-342900"/>
            <a:endParaRPr lang="fr-FR" b="1" noProof="0" dirty="0" smtClean="0"/>
          </a:p>
          <a:p>
            <a:pPr marL="1019175" lvl="2" indent="-342900">
              <a:buNone/>
            </a:pPr>
            <a:endParaRPr lang="fr-FR" b="1" noProof="0" dirty="0" smtClean="0"/>
          </a:p>
          <a:p>
            <a:pPr marL="1019175" lvl="2" indent="-342900"/>
            <a:endParaRPr lang="fr-FR" b="1" noProof="0" dirty="0" smtClean="0"/>
          </a:p>
          <a:p>
            <a:pPr marL="1019175" lvl="2" indent="-342900"/>
            <a:endParaRPr lang="fr-FR" b="1" noProof="0" dirty="0" smtClean="0"/>
          </a:p>
          <a:p>
            <a:pPr marL="1019175" lvl="2" indent="-342900"/>
            <a:endParaRPr lang="fr-FR" b="1" noProof="0" dirty="0" smtClean="0"/>
          </a:p>
        </p:txBody>
      </p:sp>
      <p:pic>
        <p:nvPicPr>
          <p:cNvPr id="4" name="Picture 3" descr="2-10.JPG"/>
          <p:cNvPicPr>
            <a:picLocks noChangeAspect="1"/>
          </p:cNvPicPr>
          <p:nvPr/>
        </p:nvPicPr>
        <p:blipFill>
          <a:blip r:embed="rId4" cstate="print"/>
          <a:stretch>
            <a:fillRect/>
          </a:stretch>
        </p:blipFill>
        <p:spPr>
          <a:xfrm>
            <a:off x="2285092" y="2501784"/>
            <a:ext cx="3752850" cy="1590675"/>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Exemple de classe contrôleur</a:t>
            </a:r>
            <a:endParaRPr lang="fr-FR" noProof="0" dirty="0"/>
          </a:p>
        </p:txBody>
      </p:sp>
      <p:sp>
        <p:nvSpPr>
          <p:cNvPr id="3" name="Content Placeholder 2"/>
          <p:cNvSpPr>
            <a:spLocks noGrp="1"/>
          </p:cNvSpPr>
          <p:nvPr>
            <p:ph idx="1"/>
          </p:nvPr>
        </p:nvSpPr>
        <p:spPr>
          <a:xfrm>
            <a:off x="279400" y="1312863"/>
            <a:ext cx="8599488" cy="1277273"/>
          </a:xfrm>
        </p:spPr>
        <p:txBody>
          <a:bodyPr/>
          <a:lstStyle/>
          <a:p>
            <a:r>
              <a:rPr lang="fr-FR" noProof="0" dirty="0" smtClean="0"/>
              <a:t>Notre classe contrôleur doit faire ce qui suit :</a:t>
            </a:r>
          </a:p>
          <a:p>
            <a:pPr marL="687387" lvl="1" indent="-342900">
              <a:buFont typeface="+mj-lt"/>
              <a:buAutoNum type="arabicPeriod"/>
            </a:pPr>
            <a:r>
              <a:rPr lang="fr-FR" noProof="0" dirty="0" smtClean="0"/>
              <a:t>Demander tous les objets </a:t>
            </a:r>
            <a:r>
              <a:rPr lang="fr-FR" noProof="0" dirty="0" smtClean="0">
                <a:latin typeface="Courier New" pitchFamily="49" charset="0"/>
                <a:cs typeface="Courier New" pitchFamily="49" charset="0"/>
              </a:rPr>
              <a:t>VideoCategory</a:t>
            </a:r>
            <a:r>
              <a:rPr lang="fr-FR" noProof="0" dirty="0" smtClean="0"/>
              <a:t> au modèle</a:t>
            </a:r>
          </a:p>
          <a:p>
            <a:pPr marL="687387" lvl="1" indent="-342900">
              <a:buFont typeface="+mj-lt"/>
              <a:buAutoNum type="arabicPeriod"/>
            </a:pPr>
            <a:r>
              <a:rPr lang="fr-FR" noProof="0" dirty="0" smtClean="0"/>
              <a:t>Rendre les objets de catégorie disponible pour la vue</a:t>
            </a:r>
          </a:p>
          <a:p>
            <a:pPr marL="687387" lvl="1" indent="-342900">
              <a:buFont typeface="+mj-lt"/>
              <a:buAutoNum type="arabicPeriod"/>
            </a:pPr>
            <a:r>
              <a:rPr lang="fr-FR" dirty="0" smtClean="0"/>
              <a:t>Sélectionner une vue et l’appeler</a:t>
            </a:r>
            <a:endParaRPr lang="fr-FR" noProof="0"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V" val="393737204232"/>
  <p:tag name="TL" val="3133352C3534302C343530"/>
  <p:tag name="IPF" val="4C522C41204669727374204D5643204170706C69636174696F6E"/>
</p:tagLst>
</file>

<file path=ppt/tags/tag10.xml><?xml version="1.0" encoding="utf-8"?>
<p:tagLst xmlns:a="http://schemas.openxmlformats.org/drawingml/2006/main" xmlns:r="http://schemas.openxmlformats.org/officeDocument/2006/relationships" xmlns:p="http://schemas.openxmlformats.org/presentationml/2006/main">
  <p:tag name="IPF" val="522C436F6E74726F6C6C657220436C617373204578616D706C652028432329"/>
</p:tagLst>
</file>

<file path=ppt/tags/tag11.xml><?xml version="1.0" encoding="utf-8"?>
<p:tagLst xmlns:a="http://schemas.openxmlformats.org/drawingml/2006/main" xmlns:r="http://schemas.openxmlformats.org/officeDocument/2006/relationships" xmlns:p="http://schemas.openxmlformats.org/presentationml/2006/main">
  <p:tag name="IPF" val="4C2C436F6E74726F6C6C657220436C617373204578616D706C652028564229"/>
</p:tagLst>
</file>

<file path=ppt/tags/tag12.xml><?xml version="1.0" encoding="utf-8"?>
<p:tagLst xmlns:a="http://schemas.openxmlformats.org/drawingml/2006/main" xmlns:r="http://schemas.openxmlformats.org/officeDocument/2006/relationships" xmlns:p="http://schemas.openxmlformats.org/presentationml/2006/main">
  <p:tag name="IPF" val="522C5669657720537472756374757265"/>
</p:tagLst>
</file>

<file path=ppt/tags/tag13.xml><?xml version="1.0" encoding="utf-8"?>
<p:tagLst xmlns:a="http://schemas.openxmlformats.org/drawingml/2006/main" xmlns:r="http://schemas.openxmlformats.org/officeDocument/2006/relationships" xmlns:p="http://schemas.openxmlformats.org/presentationml/2006/main">
  <p:tag name="IPF" val="4C2C47656E65726174696E67204C696E6B7320696E2056696577205061676573"/>
</p:tagLst>
</file>

<file path=ppt/tags/tag14.xml><?xml version="1.0" encoding="utf-8"?>
<p:tagLst xmlns:a="http://schemas.openxmlformats.org/drawingml/2006/main" xmlns:r="http://schemas.openxmlformats.org/officeDocument/2006/relationships" xmlns:p="http://schemas.openxmlformats.org/presentationml/2006/main">
  <p:tag name="IPF" val="522C416464696E6720612056696577"/>
</p:tagLst>
</file>

<file path=ppt/tags/tag15.xml><?xml version="1.0" encoding="utf-8"?>
<p:tagLst xmlns:a="http://schemas.openxmlformats.org/drawingml/2006/main" xmlns:r="http://schemas.openxmlformats.org/officeDocument/2006/relationships" xmlns:p="http://schemas.openxmlformats.org/presentationml/2006/main">
  <p:tag name="IPF" val="4C2C5374657020333A20446576656C6F7020537570706F7274696E672056696577732028432329"/>
</p:tagLst>
</file>

<file path=ppt/tags/tag16.xml><?xml version="1.0" encoding="utf-8"?>
<p:tagLst xmlns:a="http://schemas.openxmlformats.org/drawingml/2006/main" xmlns:r="http://schemas.openxmlformats.org/officeDocument/2006/relationships" xmlns:p="http://schemas.openxmlformats.org/presentationml/2006/main">
  <p:tag name="IPF" val="522C5374657020333A20446576656C6F7020537570706F7274696E672056696577732028564229"/>
</p:tagLst>
</file>

<file path=ppt/tags/tag17.xml><?xml version="1.0" encoding="utf-8"?>
<p:tagLst xmlns:a="http://schemas.openxmlformats.org/drawingml/2006/main" xmlns:r="http://schemas.openxmlformats.org/officeDocument/2006/relationships" xmlns:p="http://schemas.openxmlformats.org/presentationml/2006/main">
  <p:tag name="IPF" val="4C2C52617A6F72205669657773"/>
</p:tagLst>
</file>

<file path=ppt/tags/tag18.xml><?xml version="1.0" encoding="utf-8"?>
<p:tagLst xmlns:a="http://schemas.openxmlformats.org/drawingml/2006/main" xmlns:r="http://schemas.openxmlformats.org/officeDocument/2006/relationships" xmlns:p="http://schemas.openxmlformats.org/presentationml/2006/main">
  <p:tag name="IPF" val="522C52617A6F72204578616D706C652028432329"/>
</p:tagLst>
</file>

<file path=ppt/tags/tag19.xml><?xml version="1.0" encoding="utf-8"?>
<p:tagLst xmlns:a="http://schemas.openxmlformats.org/drawingml/2006/main" xmlns:r="http://schemas.openxmlformats.org/officeDocument/2006/relationships" xmlns:p="http://schemas.openxmlformats.org/presentationml/2006/main">
  <p:tag name="IPF" val="4C2C52617A6F72204578616D706C652028564229"/>
</p:tagLst>
</file>

<file path=ppt/tags/tag2.xml><?xml version="1.0" encoding="utf-8"?>
<p:tagLst xmlns:a="http://schemas.openxmlformats.org/drawingml/2006/main" xmlns:r="http://schemas.openxmlformats.org/officeDocument/2006/relationships" xmlns:p="http://schemas.openxmlformats.org/presentationml/2006/main">
  <p:tag name="IPF" val="4C2C4153502E4E4554204D564320446576656C6F706D656E742050726F63657373"/>
</p:tagLst>
</file>

<file path=ppt/tags/tag20.xml><?xml version="1.0" encoding="utf-8"?>
<p:tagLst xmlns:a="http://schemas.openxmlformats.org/drawingml/2006/main" xmlns:r="http://schemas.openxmlformats.org/officeDocument/2006/relationships" xmlns:p="http://schemas.openxmlformats.org/presentationml/2006/main">
  <p:tag name="IPF" val="4C2C47656E65726174696E67204C696E6B7320696E2056696577205061676573"/>
</p:tagLst>
</file>

<file path=ppt/tags/tag21.xml><?xml version="1.0" encoding="utf-8"?>
<p:tagLst xmlns:a="http://schemas.openxmlformats.org/drawingml/2006/main" xmlns:r="http://schemas.openxmlformats.org/officeDocument/2006/relationships" xmlns:p="http://schemas.openxmlformats.org/presentationml/2006/main">
  <p:tag name="IPF" val="4C2C5374657020333A20446576656C6F7020537570706F7274696E672056696577732028432329"/>
</p:tagLst>
</file>

<file path=ppt/tags/tag3.xml><?xml version="1.0" encoding="utf-8"?>
<p:tagLst xmlns:a="http://schemas.openxmlformats.org/drawingml/2006/main" xmlns:r="http://schemas.openxmlformats.org/officeDocument/2006/relationships" xmlns:p="http://schemas.openxmlformats.org/presentationml/2006/main">
  <p:tag name="IPF" val="522C5374657020313A20536B6574636820746865204170706C69636174696F6E20466C6F7720616E64202048544D4C2053637265656E73"/>
</p:tagLst>
</file>

<file path=ppt/tags/tag4.xml><?xml version="1.0" encoding="utf-8"?>
<p:tagLst xmlns:a="http://schemas.openxmlformats.org/drawingml/2006/main" xmlns:r="http://schemas.openxmlformats.org/officeDocument/2006/relationships" xmlns:p="http://schemas.openxmlformats.org/presentationml/2006/main">
  <p:tag name="IPF" val="4C2C436F6E74726F6C6C657220436C61737320526573706F6E736962696C697479"/>
</p:tagLst>
</file>

<file path=ppt/tags/tag5.xml><?xml version="1.0" encoding="utf-8"?>
<p:tagLst xmlns:a="http://schemas.openxmlformats.org/drawingml/2006/main" xmlns:r="http://schemas.openxmlformats.org/officeDocument/2006/relationships" xmlns:p="http://schemas.openxmlformats.org/presentationml/2006/main">
  <p:tag name="IPF" val="522C436F6E74726F6C6C657220436C6173732053656C656374696F6E"/>
</p:tagLst>
</file>

<file path=ppt/tags/tag6.xml><?xml version="1.0" encoding="utf-8"?>
<p:tagLst xmlns:a="http://schemas.openxmlformats.org/drawingml/2006/main" xmlns:r="http://schemas.openxmlformats.org/officeDocument/2006/relationships" xmlns:p="http://schemas.openxmlformats.org/presentationml/2006/main">
  <p:tag name="IPF" val="522C436F6E74726F6C6C657220436C6173732053656C656374696F6E"/>
</p:tagLst>
</file>

<file path=ppt/tags/tag7.xml><?xml version="1.0" encoding="utf-8"?>
<p:tagLst xmlns:a="http://schemas.openxmlformats.org/drawingml/2006/main" xmlns:r="http://schemas.openxmlformats.org/officeDocument/2006/relationships" xmlns:p="http://schemas.openxmlformats.org/presentationml/2006/main">
  <p:tag name="IPF" val="4C2C5374657020323A20446576656C6F702074686520436F6E74726F6C6C657220436C617373"/>
</p:tagLst>
</file>

<file path=ppt/tags/tag8.xml><?xml version="1.0" encoding="utf-8"?>
<p:tagLst xmlns:a="http://schemas.openxmlformats.org/drawingml/2006/main" xmlns:r="http://schemas.openxmlformats.org/officeDocument/2006/relationships" xmlns:p="http://schemas.openxmlformats.org/presentationml/2006/main">
  <p:tag name="IPF" val="522C416464696E67206120436F6E74726F6C6C657220436C61737320746F20536F6C7574696F6E"/>
</p:tagLst>
</file>

<file path=ppt/tags/tag9.xml><?xml version="1.0" encoding="utf-8"?>
<p:tagLst xmlns:a="http://schemas.openxmlformats.org/drawingml/2006/main" xmlns:r="http://schemas.openxmlformats.org/officeDocument/2006/relationships" xmlns:p="http://schemas.openxmlformats.org/presentationml/2006/main">
  <p:tag name="IPF" val="4C2C436F6E74726F6C6C657220436C617373204578616D706C65"/>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1218</TotalTime>
  <Words>2115</Words>
  <Application>Microsoft Office PowerPoint</Application>
  <PresentationFormat>Affichage à l'écran (4:3)</PresentationFormat>
  <Paragraphs>360</Paragraphs>
  <Slides>21</Slides>
  <Notes>21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Century Schoolbook</vt:lpstr>
      <vt:lpstr>Courier New</vt:lpstr>
      <vt:lpstr>Times New Roman</vt:lpstr>
      <vt:lpstr>EPIC</vt:lpstr>
      <vt:lpstr>Première application MVC</vt:lpstr>
      <vt:lpstr>Le processus de développement ASP.NET MVC</vt:lpstr>
      <vt:lpstr>Étape 1 : Faire un schéma du flux de l'application et des écrans HTML</vt:lpstr>
      <vt:lpstr>Tâches de la classe contrôleur</vt:lpstr>
      <vt:lpstr>Sélection de la classe contrôleur</vt:lpstr>
      <vt:lpstr>Sélection de la classe du contrôleur (suite)</vt:lpstr>
      <vt:lpstr>Étape 2 : Développer la classe du contrôleur</vt:lpstr>
      <vt:lpstr>Ajouter une classe contrôleur à la solution</vt:lpstr>
      <vt:lpstr>Exemple de classe contrôleur</vt:lpstr>
      <vt:lpstr>Exemple de classe contrôleur (C#)</vt:lpstr>
      <vt:lpstr>Exemple de classe contrôleur (VB)</vt:lpstr>
      <vt:lpstr>Structure de la vue</vt:lpstr>
      <vt:lpstr>Génération de liens dans les pages de la vue</vt:lpstr>
      <vt:lpstr>Ajouter une vue</vt:lpstr>
      <vt:lpstr>Étape 3 : Développer les vues associées (C#)</vt:lpstr>
      <vt:lpstr>Étape 3 : Développer les vues associées (VB)</vt:lpstr>
      <vt:lpstr>Vues Razor</vt:lpstr>
      <vt:lpstr>Exemple de Razor (C#)</vt:lpstr>
      <vt:lpstr>Exemple de Razor (VB)</vt:lpstr>
      <vt:lpstr>Razor Exemple</vt:lpstr>
      <vt:lpstr>Step 3: Develop Supporting Views (C#)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En-Lighten Technology</dc:creator>
  <dc:description>Tagged 6/4/2010 4:01:16 PM</dc:description>
  <cp:lastModifiedBy>Cyril Vincent</cp:lastModifiedBy>
  <cp:revision>266</cp:revision>
  <cp:lastPrinted>2009-03-17T23:30:33Z</cp:lastPrinted>
  <dcterms:created xsi:type="dcterms:W3CDTF">2009-01-20T18:28:18Z</dcterms:created>
  <dcterms:modified xsi:type="dcterms:W3CDTF">2016-05-18T11:12:54Z</dcterms:modified>
</cp:coreProperties>
</file>