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7"/>
  </p:notesMasterIdLst>
  <p:handoutMasterIdLst>
    <p:handoutMasterId r:id="rId28"/>
  </p:handoutMasterIdLst>
  <p:sldIdLst>
    <p:sldId id="256" r:id="rId2"/>
    <p:sldId id="282" r:id="rId3"/>
    <p:sldId id="283" r:id="rId4"/>
    <p:sldId id="308" r:id="rId5"/>
    <p:sldId id="309" r:id="rId6"/>
    <p:sldId id="310" r:id="rId7"/>
    <p:sldId id="311" r:id="rId8"/>
    <p:sldId id="312" r:id="rId9"/>
    <p:sldId id="314" r:id="rId10"/>
    <p:sldId id="280" r:id="rId11"/>
    <p:sldId id="271" r:id="rId12"/>
    <p:sldId id="272" r:id="rId13"/>
    <p:sldId id="284" r:id="rId14"/>
    <p:sldId id="285" r:id="rId15"/>
    <p:sldId id="286" r:id="rId16"/>
    <p:sldId id="290" r:id="rId17"/>
    <p:sldId id="291" r:id="rId18"/>
    <p:sldId id="292" r:id="rId19"/>
    <p:sldId id="287" r:id="rId20"/>
    <p:sldId id="288" r:id="rId21"/>
    <p:sldId id="289" r:id="rId22"/>
    <p:sldId id="293" r:id="rId23"/>
    <p:sldId id="296" r:id="rId24"/>
    <p:sldId id="294" r:id="rId25"/>
    <p:sldId id="295" r:id="rId26"/>
  </p:sldIdLst>
  <p:sldSz cx="9144000" cy="6858000" type="screen4x3"/>
  <p:notesSz cx="7188200" cy="9448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97">
          <p15:clr>
            <a:srgbClr val="A4A3A4"/>
          </p15:clr>
        </p15:guide>
        <p15:guide id="2" orient="horz" pos="1635">
          <p15:clr>
            <a:srgbClr val="A4A3A4"/>
          </p15:clr>
        </p15:guide>
        <p15:guide id="3" pos="268">
          <p15:clr>
            <a:srgbClr val="A4A3A4"/>
          </p15:clr>
        </p15:guide>
        <p15:guide id="4" pos="388">
          <p15:clr>
            <a:srgbClr val="A4A3A4"/>
          </p15:clr>
        </p15:guide>
        <p15:guide id="5" pos="673">
          <p15:clr>
            <a:srgbClr val="A4A3A4"/>
          </p15:clr>
        </p15:guide>
        <p15:guide id="6" pos="450">
          <p15:clr>
            <a:srgbClr val="A4A3A4"/>
          </p15:clr>
        </p15:guide>
        <p15:guide id="7" pos="725">
          <p15:clr>
            <a:srgbClr val="A4A3A4"/>
          </p15:clr>
        </p15:guide>
        <p15:guide id="8" pos="17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6">
          <p15:clr>
            <a:srgbClr val="A4A3A4"/>
          </p15:clr>
        </p15:guide>
        <p15:guide id="2" pos="22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9CCFF"/>
    <a:srgbClr val="0099FF"/>
    <a:srgbClr val="3399FF"/>
    <a:srgbClr val="DDDDDD"/>
    <a:srgbClr val="663300"/>
    <a:srgbClr val="0033CC"/>
    <a:srgbClr val="FFFF66"/>
    <a:srgbClr val="FF50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6" autoAdjust="0"/>
    <p:restoredTop sz="86436" autoAdjust="0"/>
  </p:normalViewPr>
  <p:slideViewPr>
    <p:cSldViewPr snapToGrid="0">
      <p:cViewPr varScale="1">
        <p:scale>
          <a:sx n="74" d="100"/>
          <a:sy n="74" d="100"/>
        </p:scale>
        <p:origin x="1230" y="72"/>
      </p:cViewPr>
      <p:guideLst>
        <p:guide orient="horz" pos="997"/>
        <p:guide orient="horz" pos="1635"/>
        <p:guide pos="268"/>
        <p:guide pos="388"/>
        <p:guide pos="673"/>
        <p:guide pos="450"/>
        <p:guide pos="725"/>
        <p:guide pos="1723"/>
      </p:guideLst>
    </p:cSldViewPr>
  </p:slideViewPr>
  <p:outlineViewPr>
    <p:cViewPr>
      <p:scale>
        <a:sx n="33" d="100"/>
        <a:sy n="33" d="100"/>
      </p:scale>
      <p:origin x="24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88"/>
    </p:cViewPr>
  </p:sorterViewPr>
  <p:notesViewPr>
    <p:cSldViewPr snapToGrid="0">
      <p:cViewPr>
        <p:scale>
          <a:sx n="100" d="100"/>
          <a:sy n="100" d="100"/>
        </p:scale>
        <p:origin x="-702" y="1884"/>
      </p:cViewPr>
      <p:guideLst>
        <p:guide orient="horz" pos="2976"/>
        <p:guide pos="226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114669" cy="4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62" tIns="47331" rIns="94662" bIns="47331" numCol="1" anchor="t" anchorCtr="0" compatLnSpc="1">
            <a:prstTxWarp prst="textNoShape">
              <a:avLst/>
            </a:prstTxWarp>
          </a:bodyPr>
          <a:lstStyle>
            <a:lvl1pPr defTabSz="947311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73532" y="1"/>
            <a:ext cx="3114669" cy="4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62" tIns="47331" rIns="94662" bIns="47331" numCol="1" anchor="t" anchorCtr="0" compatLnSpc="1">
            <a:prstTxWarp prst="textNoShape">
              <a:avLst/>
            </a:prstTxWarp>
          </a:bodyPr>
          <a:lstStyle>
            <a:lvl1pPr algn="r" defTabSz="947311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8976361"/>
            <a:ext cx="3114669" cy="4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62" tIns="47331" rIns="94662" bIns="47331" numCol="1" anchor="b" anchorCtr="0" compatLnSpc="1">
            <a:prstTxWarp prst="textNoShape">
              <a:avLst/>
            </a:prstTxWarp>
          </a:bodyPr>
          <a:lstStyle>
            <a:lvl1pPr defTabSz="947311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73532" y="8976361"/>
            <a:ext cx="3114669" cy="4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62" tIns="47331" rIns="94662" bIns="47331" numCol="1" anchor="b" anchorCtr="0" compatLnSpc="1">
            <a:prstTxWarp prst="textNoShape">
              <a:avLst/>
            </a:prstTxWarp>
          </a:bodyPr>
          <a:lstStyle>
            <a:lvl1pPr algn="r" defTabSz="947311">
              <a:defRPr sz="1200" b="1">
                <a:latin typeface="Times New Roman" pitchFamily="18" charset="0"/>
              </a:defRPr>
            </a:lvl1pPr>
          </a:lstStyle>
          <a:p>
            <a:fld id="{A0E48461-0E6F-4F87-B983-48529DFCA251}" type="slidenum">
              <a:rPr lang="en-US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56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43100" y="233363"/>
            <a:ext cx="4924425" cy="3694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0" y="9060495"/>
            <a:ext cx="7188200" cy="391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787" tIns="40394" rIns="80787" bIns="40394">
            <a:spAutoFit/>
          </a:bodyPr>
          <a:lstStyle/>
          <a:p>
            <a:pPr marL="180054" defTabSz="908380">
              <a:spcBef>
                <a:spcPct val="50000"/>
              </a:spcBef>
              <a:tabLst>
                <a:tab pos="3485910" algn="ctr"/>
                <a:tab pos="6754456" algn="r"/>
              </a:tabLst>
            </a:pP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900" dirty="0" smtClean="0">
                <a:cs typeface="Times New Roman" pitchFamily="18" charset="0"/>
              </a:rPr>
              <a:t> © </a:t>
            </a:r>
            <a:r>
              <a:rPr lang="en-US" sz="700" dirty="0" smtClean="0">
                <a:solidFill>
                  <a:schemeClr val="tx2"/>
                </a:solidFill>
              </a:rPr>
              <a:t>2010 Learning</a:t>
            </a:r>
            <a:r>
              <a:rPr lang="en-US" sz="700" baseline="0" dirty="0" smtClean="0">
                <a:solidFill>
                  <a:schemeClr val="tx2"/>
                </a:solidFill>
              </a:rPr>
              <a:t> Tree International.</a:t>
            </a:r>
            <a:r>
              <a:rPr lang="en-US" sz="700" dirty="0" smtClean="0">
                <a:solidFill>
                  <a:schemeClr val="tx2"/>
                </a:solidFill>
              </a:rPr>
              <a:t> All rights reserved. Not to be reproduced by any means without prior consent. </a:t>
            </a: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1300" dirty="0" smtClean="0">
                <a:solidFill>
                  <a:schemeClr val="tx2"/>
                </a:solidFill>
              </a:rPr>
              <a:t>977-3-</a:t>
            </a:r>
            <a:fld id="{CBCBECC8-6765-4BC4-914A-D66EC9AEDE7D}" type="slidenum">
              <a:rPr lang="en-US" sz="1300" smtClean="0">
                <a:solidFill>
                  <a:schemeClr val="tx2"/>
                </a:solidFill>
              </a:rPr>
              <a:pPr marL="180054" defTabSz="908380">
                <a:spcBef>
                  <a:spcPct val="50000"/>
                </a:spcBef>
                <a:tabLst>
                  <a:tab pos="3485910" algn="ctr"/>
                  <a:tab pos="6754456" algn="r"/>
                </a:tabLst>
              </a:pPr>
              <a:t>‹N°›</a:t>
            </a:fld>
            <a:r>
              <a:rPr lang="en-US" sz="700" dirty="0">
                <a:solidFill>
                  <a:schemeClr val="tx2"/>
                </a:solidFill>
              </a:rPr>
              <a:t>		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314729" y="3800555"/>
            <a:ext cx="531865" cy="2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31090">
              <a:spcBef>
                <a:spcPct val="50000"/>
              </a:spcBef>
            </a:pPr>
            <a:r>
              <a:rPr lang="en-US" i="1" dirty="0"/>
              <a:t>Notes:</a:t>
            </a:r>
          </a:p>
        </p:txBody>
      </p:sp>
      <p:sp>
        <p:nvSpPr>
          <p:cNvPr id="181270" name="Rectangle 22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234825" y="4033538"/>
            <a:ext cx="6664740" cy="12490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3125" tIns="46562" rIns="93125" bIns="46562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170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&lt;*s*o*u*r*c*e*&gt;*9*7*7*b*1*-*3*-*1*&lt;*/*s*o*u*r*c*e*&gt;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456" y="4033539"/>
            <a:ext cx="6635386" cy="27990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25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&lt;*s*o*u*r*c*e*&gt;*9*7*7*b*1*-*3*-*1*4*&lt;*/*s*o*u*r*c*e*&gt;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8524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&lt;*s*o*u*r*c*e*&gt;*9*7*7*b*1*-*3*-*1*5*&lt;*/*s*o*u*r*c*e*&gt;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3634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&lt;*s*o*u*r*c*e*&gt;*9*7*7*b*1*-*3*-*1*6*&lt;*/*s*o*u*r*c*e*&gt;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1071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&lt;*s*o*u*r*c*e*&gt;*9*7*7*b*1*-*3*-*1*8*&lt;*/*s*o*u*r*c*e*&gt;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8410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&lt;*s*o*u*r*c*e*&gt;*9*7*7*b*1*-*3*-*1*9*&lt;*/*s*o*u*r*c*e*&gt;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784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&lt;*s*o*u*r*c*e*&gt;*9*7*7*b*1*-*3*-*2*0*&lt;*/*s*o*u*r*c*e*&gt;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425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&lt;*s*o*u*r*c*e*&gt;*9*7*7*b*1*-*3*-*2*1*&lt;*/*s*o*u*r*c*e*&gt;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5681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&lt;*s*o*u*r*c*e*&gt;*9*7*7*b*1*-*3*-*2*2*&lt;*/*s*o*u*r*c*e*&gt;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4591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&lt;*s*o*u*r*c*e*&gt;*9*7*7*b*1*-*3*-*2*3*&lt;*/*s*o*u*r*c*e*&gt;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9169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&lt;*s*o*u*r*c*e*&gt;*9*7*7*b*1*-*3*-*2*5*&lt;*/*s*o*u*r*c*e*&gt;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9532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&lt;*s*o*u*r*c*e*&gt;*9*7*7*b*1*-*3*-*4*&lt;*/*s*o*u*r*c*e*&gt;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251" y="4032868"/>
            <a:ext cx="6665421" cy="282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356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&lt;*s*o*u*r*c*e*&gt;*9*7*7*b*1*-*3*-*2*6*&lt;*/*s*o*u*r*c*e*&gt;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26562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&lt;*s*o*u*r*c*e*&gt;*9*7*7*b*1*-*3*-*2*7*&lt;*/*s*o*u*r*c*e*&gt;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72834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&lt;*s*o*u*r*c*e*&gt;*9*7*7*b*1*-*3*-*2*8*&lt;*/*s*o*u*r*c*e*&gt;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43041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&lt;*s*o*u*r*c*e*&gt;*9*7*7*b*1*-*3*-*2*9*&lt;*/*s*o*u*r*c*e*&gt;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26519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&lt;*s*o*u*r*c*e*&gt;*9*7*7*b*1*-*3*-*3*0*&lt;*/*s*o*u*r*c*e*&gt;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4671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&lt;*s*o*u*r*c*e*&gt;*9*7*7*b*1*-*3*-*3*1*&lt;*/*s*o*u*r*c*e*&gt;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5966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&lt;*s*o*u*r*c*e*&gt;*9*7*7*b*1*-*3*-*5*&lt;*/*s*o*u*r*c*e*&gt;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094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46313" y="374953"/>
            <a:ext cx="3743854" cy="212024"/>
          </a:xfrm>
          <a:prstGeom prst="rect">
            <a:avLst/>
          </a:prstGeom>
          <a:noFill/>
        </p:spPr>
        <p:txBody>
          <a:bodyPr vert="horz" lIns="89922" tIns="44961" rIns="89922" bIns="44961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&lt;*s*o*u*r*c*e*&gt;*9*7*7*f*2*-*3*-*9*&lt;*/*s*o*u*r*c*e*&gt;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34825" y="4033539"/>
            <a:ext cx="6664740" cy="998897"/>
          </a:xfrm>
        </p:spPr>
        <p:txBody>
          <a:bodyPr>
            <a:spAutoFit/>
          </a:bodyPr>
          <a:lstStyle/>
          <a:p>
            <a:r>
              <a:rPr lang="en-US" smtClean="0"/>
              <a:t>Jogger text: Working With LINQ to SQL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1446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46313" y="374953"/>
            <a:ext cx="3743854" cy="212024"/>
          </a:xfrm>
          <a:prstGeom prst="rect">
            <a:avLst/>
          </a:prstGeom>
          <a:noFill/>
        </p:spPr>
        <p:txBody>
          <a:bodyPr vert="horz" lIns="89922" tIns="44961" rIns="89922" bIns="44961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&lt;*s*o*u*r*c*e*&gt;*9*7*7*f*2*-*3*-*1*0*&lt;*/*s*o*u*r*c*e*&gt;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34825" y="4033539"/>
            <a:ext cx="6664740" cy="998897"/>
          </a:xfrm>
        </p:spPr>
        <p:txBody>
          <a:bodyPr>
            <a:spAutoFit/>
          </a:bodyPr>
          <a:lstStyle/>
          <a:p>
            <a:r>
              <a:rPr lang="en-US" smtClean="0"/>
              <a:t>Jogger text: Working With a Code-First Approach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69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46313" y="374953"/>
            <a:ext cx="3743854" cy="212024"/>
          </a:xfrm>
          <a:prstGeom prst="rect">
            <a:avLst/>
          </a:prstGeom>
          <a:noFill/>
        </p:spPr>
        <p:txBody>
          <a:bodyPr vert="horz" lIns="89922" tIns="44961" rIns="89922" bIns="44961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&lt;*s*o*u*r*c*e*&gt;*9*7*7*f*2*-*3*-*1*1*&lt;*/*s*o*u*r*c*e*&gt;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34825" y="4033539"/>
            <a:ext cx="6664740" cy="998897"/>
          </a:xfrm>
        </p:spPr>
        <p:txBody>
          <a:bodyPr>
            <a:spAutoFit/>
          </a:bodyPr>
          <a:lstStyle/>
          <a:p>
            <a:r>
              <a:rPr lang="en-US" smtClean="0"/>
              <a:t>Jogger text: Step 1: Define Model Classes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0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46313" y="374953"/>
            <a:ext cx="3743854" cy="212024"/>
          </a:xfrm>
          <a:prstGeom prst="rect">
            <a:avLst/>
          </a:prstGeom>
          <a:noFill/>
        </p:spPr>
        <p:txBody>
          <a:bodyPr vert="horz" lIns="89922" tIns="44961" rIns="89922" bIns="44961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&lt;*s*o*u*r*c*e*&gt;*9*7*7*f*2*-*3*-*1*2*&lt;*/*s*o*u*r*c*e*&gt;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34825" y="4033539"/>
            <a:ext cx="6664740" cy="998897"/>
          </a:xfrm>
        </p:spPr>
        <p:txBody>
          <a:bodyPr>
            <a:spAutoFit/>
          </a:bodyPr>
          <a:lstStyle/>
          <a:p>
            <a:r>
              <a:rPr lang="en-US" smtClean="0"/>
              <a:t>Jogger text: Step 2: Create DataContext Object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9618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46313" y="374953"/>
            <a:ext cx="3743854" cy="212024"/>
          </a:xfrm>
          <a:prstGeom prst="rect">
            <a:avLst/>
          </a:prstGeom>
          <a:noFill/>
        </p:spPr>
        <p:txBody>
          <a:bodyPr vert="horz" lIns="89922" tIns="44961" rIns="89922" bIns="44961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&lt;*s*o*u*r*c*e*&gt;*9*7*7*f*2*-*3*-*1*3*&lt;*/*s*o*u*r*c*e*&gt;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34825" y="4033539"/>
            <a:ext cx="6664740" cy="998897"/>
          </a:xfrm>
        </p:spPr>
        <p:txBody>
          <a:bodyPr>
            <a:spAutoFit/>
          </a:bodyPr>
          <a:lstStyle/>
          <a:p>
            <a:r>
              <a:rPr lang="en-US" smtClean="0"/>
              <a:t>Jogger text: Convention Based Persistence Mapping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209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46313" y="374953"/>
            <a:ext cx="3743854" cy="212024"/>
          </a:xfrm>
          <a:prstGeom prst="rect">
            <a:avLst/>
          </a:prstGeom>
          <a:noFill/>
        </p:spPr>
        <p:txBody>
          <a:bodyPr vert="horz" lIns="89922" tIns="44961" rIns="89922" bIns="44961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&lt;*s*o*u*r*c*e*&gt;*9*7*7*f*2*-*3*-*1*5*&lt;*/*s*o*u*r*c*e*&gt;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34825" y="4033539"/>
            <a:ext cx="6664740" cy="998897"/>
          </a:xfrm>
        </p:spPr>
        <p:txBody>
          <a:bodyPr>
            <a:spAutoFit/>
          </a:bodyPr>
          <a:lstStyle/>
          <a:p>
            <a:r>
              <a:rPr lang="en-US" smtClean="0"/>
              <a:t>Jogger text: Step 3: Write LINQ Query to Select Data (continued)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640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6" name="Line 4"/>
          <p:cNvSpPr>
            <a:spLocks noChangeShapeType="1"/>
          </p:cNvSpPr>
          <p:nvPr/>
        </p:nvSpPr>
        <p:spPr bwMode="white">
          <a:xfrm>
            <a:off x="0" y="3435350"/>
            <a:ext cx="9172575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 dirty="0"/>
          </a:p>
        </p:txBody>
      </p:sp>
      <p:sp>
        <p:nvSpPr>
          <p:cNvPr id="289800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309563" y="1363663"/>
            <a:ext cx="7548562" cy="1638300"/>
          </a:xfrm>
          <a:prstGeom prst="rect">
            <a:avLst/>
          </a:prstGeo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t"/>
          <a:lstStyle>
            <a:lvl1pPr>
              <a:defRPr sz="3600"/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289801" name="Rectangle 9"/>
          <p:cNvSpPr>
            <a:spLocks noGrp="1" noChangeArrowheads="1"/>
          </p:cNvSpPr>
          <p:nvPr>
            <p:ph type="subTitle" sz="quarter" idx="1"/>
          </p:nvPr>
        </p:nvSpPr>
        <p:spPr bwMode="black">
          <a:xfrm>
            <a:off x="322263" y="398463"/>
            <a:ext cx="4267200" cy="1200329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289802" name="Line 10"/>
          <p:cNvSpPr>
            <a:spLocks noChangeShapeType="1"/>
          </p:cNvSpPr>
          <p:nvPr/>
        </p:nvSpPr>
        <p:spPr bwMode="black">
          <a:xfrm>
            <a:off x="0" y="3422650"/>
            <a:ext cx="9172575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388" y="160338"/>
            <a:ext cx="7793037" cy="725487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04013" y="160338"/>
            <a:ext cx="2174875" cy="3270250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79388" y="160338"/>
            <a:ext cx="6372225" cy="327025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388" y="160338"/>
            <a:ext cx="7793037" cy="725487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388" y="160338"/>
            <a:ext cx="7793037" cy="725487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79400" y="1312863"/>
            <a:ext cx="4222750" cy="211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4550" y="1312863"/>
            <a:ext cx="4224338" cy="211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388" y="160338"/>
            <a:ext cx="7793037" cy="725487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white">
          <a:xfrm>
            <a:off x="0" y="1103313"/>
            <a:ext cx="9153525" cy="57546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6970713" y="6527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fld id="{EDD3D7A1-5F69-4AA5-8BC6-A71D6D49610E}" type="slidenum">
              <a:rPr lang="en-US" b="1" smtClean="0">
                <a:solidFill>
                  <a:srgbClr val="B90117"/>
                </a:solidFill>
              </a:rPr>
              <a:pPr algn="r">
                <a:spcBef>
                  <a:spcPct val="50000"/>
                </a:spcBef>
              </a:pPr>
              <a:t>‹N°›</a:t>
            </a:fld>
            <a:endParaRPr lang="en-US" b="1" dirty="0">
              <a:solidFill>
                <a:srgbClr val="B90117"/>
              </a:solidFill>
            </a:endParaRPr>
          </a:p>
        </p:txBody>
      </p:sp>
      <p:sp>
        <p:nvSpPr>
          <p:cNvPr id="2887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312863"/>
            <a:ext cx="8599488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88788" name="Text Box 20"/>
          <p:cNvSpPr txBox="1">
            <a:spLocks noChangeArrowheads="1"/>
          </p:cNvSpPr>
          <p:nvPr/>
        </p:nvSpPr>
        <p:spPr bwMode="auto">
          <a:xfrm>
            <a:off x="1371600" y="64770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800" dirty="0"/>
          </a:p>
        </p:txBody>
      </p:sp>
      <p:sp>
        <p:nvSpPr>
          <p:cNvPr id="288789" name="Text Box 21"/>
          <p:cNvSpPr txBox="1">
            <a:spLocks noChangeArrowheads="1"/>
          </p:cNvSpPr>
          <p:nvPr/>
        </p:nvSpPr>
        <p:spPr bwMode="auto">
          <a:xfrm>
            <a:off x="304800" y="65532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60" r:id="rId12"/>
    <p:sldLayoutId id="2147483661" r:id="rId13"/>
    <p:sldLayoutId id="2147483662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30188" indent="-230188" algn="l" rtl="0" eaLnBrk="1" fontAlgn="base" hangingPunct="1">
        <a:spcBef>
          <a:spcPts val="1400"/>
        </a:spcBef>
        <a:spcAft>
          <a:spcPct val="0"/>
        </a:spcAft>
        <a:buClr>
          <a:schemeClr val="accent2"/>
        </a:buClr>
        <a:buSzPct val="115000"/>
        <a:buFont typeface="Arial" charset="0"/>
        <a:buChar char="•"/>
        <a:defRPr sz="1800" b="1">
          <a:solidFill>
            <a:srgbClr val="000080"/>
          </a:solidFill>
          <a:latin typeface="+mn-lt"/>
          <a:ea typeface="+mn-ea"/>
          <a:cs typeface="+mn-cs"/>
        </a:defRPr>
      </a:lvl1pPr>
      <a:lvl2pPr marL="685800" indent="-341313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—"/>
        <a:defRPr sz="1800">
          <a:solidFill>
            <a:srgbClr val="000080"/>
          </a:solidFill>
          <a:latin typeface="+mn-lt"/>
        </a:defRPr>
      </a:lvl2pPr>
      <a:lvl3pPr marL="1017588" indent="-217488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 sz="1800">
          <a:solidFill>
            <a:srgbClr val="000080"/>
          </a:solidFill>
          <a:latin typeface="+mn-lt"/>
        </a:defRPr>
      </a:lvl3pPr>
      <a:lvl4pPr marL="1363663" indent="-231775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 sz="1800">
          <a:solidFill>
            <a:srgbClr val="000080"/>
          </a:solidFill>
          <a:latin typeface="+mn-lt"/>
        </a:defRPr>
      </a:lvl4pPr>
      <a:lvl5pPr marL="21653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6225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797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5369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941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1026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fr-FR" noProof="0" dirty="0" smtClean="0"/>
              <a:t>Construire </a:t>
            </a:r>
            <a:r>
              <a:rPr lang="fr-FR" noProof="0" smtClean="0"/>
              <a:t>le </a:t>
            </a:r>
            <a:r>
              <a:rPr lang="fr-FR" noProof="0" smtClean="0"/>
              <a:t>modèle</a:t>
            </a:r>
            <a:endParaRPr lang="fr-FR" noProof="0" dirty="0"/>
          </a:p>
        </p:txBody>
      </p:sp>
      <p:sp>
        <p:nvSpPr>
          <p:cNvPr id="244739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2263" y="398463"/>
            <a:ext cx="4267200" cy="461665"/>
          </a:xfrm>
        </p:spPr>
        <p:txBody>
          <a:bodyPr/>
          <a:lstStyle/>
          <a:p>
            <a:r>
              <a:rPr lang="fr-FR" noProof="0" dirty="0" smtClean="0"/>
              <a:t>Chapitre 3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60338"/>
            <a:ext cx="8964612" cy="725487"/>
          </a:xfrm>
        </p:spPr>
        <p:txBody>
          <a:bodyPr/>
          <a:lstStyle/>
          <a:p>
            <a:r>
              <a:rPr lang="fr-FR" dirty="0"/>
              <a:t>Étape </a:t>
            </a:r>
            <a:r>
              <a:rPr lang="fr-FR" dirty="0" smtClean="0"/>
              <a:t>3 </a:t>
            </a:r>
            <a:r>
              <a:rPr lang="fr-FR" noProof="0" dirty="0" smtClean="0"/>
              <a:t>: </a:t>
            </a:r>
            <a:r>
              <a:rPr lang="fr-FR" dirty="0" smtClean="0"/>
              <a:t>Écrire </a:t>
            </a:r>
            <a:r>
              <a:rPr lang="fr-FR" dirty="0"/>
              <a:t>une requête LINQ pour extraire les données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990836"/>
          </a:xfrm>
        </p:spPr>
        <p:txBody>
          <a:bodyPr/>
          <a:lstStyle/>
          <a:p>
            <a:r>
              <a:rPr lang="fr-FR" noProof="0" dirty="0" smtClean="0"/>
              <a:t>Avec LINQ, les requêtes peuvent être définies de façon orientée objet</a:t>
            </a:r>
          </a:p>
          <a:p>
            <a:pPr lvl="1"/>
            <a:r>
              <a:rPr lang="fr-FR" noProof="0" dirty="0" smtClean="0"/>
              <a:t>Avec les noms des classes et des propriétés</a:t>
            </a:r>
          </a:p>
          <a:p>
            <a:pPr lvl="1"/>
            <a:r>
              <a:rPr lang="fr-FR" noProof="0" dirty="0" smtClean="0"/>
              <a:t>Comme SQL, qui utilise les noms des tables et des colonnes</a:t>
            </a:r>
          </a:p>
          <a:p>
            <a:r>
              <a:rPr lang="fr-FR" noProof="0" dirty="0" smtClean="0"/>
              <a:t>La forme générale d’une requête LINQ est :</a:t>
            </a:r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r>
              <a:rPr lang="fr-FR" noProof="0" dirty="0" smtClean="0"/>
              <a:t>Une « variable parcours » est un objet dont la portée est limitée à la requête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854233" y="2995877"/>
            <a:ext cx="693972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i="1" dirty="0" smtClean="0">
                <a:latin typeface="Courier New" pitchFamily="49" charset="0"/>
                <a:cs typeface="Courier New" pitchFamily="49" charset="0"/>
              </a:rPr>
              <a:t>variable_parcours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i="1" dirty="0" smtClean="0">
                <a:latin typeface="Courier New" pitchFamily="49" charset="0"/>
                <a:cs typeface="Courier New" pitchFamily="49" charset="0"/>
              </a:rPr>
              <a:t>source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i="1" dirty="0" smtClean="0">
                <a:latin typeface="Courier New" pitchFamily="49" charset="0"/>
                <a:cs typeface="Courier New" pitchFamily="49" charset="0"/>
              </a:rPr>
              <a:t>variable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GB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gray">
          <a:xfrm>
            <a:off x="826153" y="3749877"/>
            <a:ext cx="6939720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i="1" dirty="0" smtClean="0">
                <a:latin typeface="Courier New" pitchFamily="49" charset="0"/>
                <a:cs typeface="Courier New" pitchFamily="49" charset="0"/>
              </a:rPr>
              <a:t>variable_parcours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i="1" dirty="0" smtClean="0">
                <a:latin typeface="Courier New" pitchFamily="49" charset="0"/>
                <a:cs typeface="Courier New" pitchFamily="49" charset="0"/>
              </a:rPr>
              <a:t>source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i="1" dirty="0" smtClean="0">
                <a:latin typeface="Courier New" pitchFamily="49" charset="0"/>
                <a:cs typeface="Courier New" pitchFamily="49" charset="0"/>
              </a:rPr>
              <a:t>variable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GB" sz="18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60338"/>
            <a:ext cx="8964612" cy="725487"/>
          </a:xfrm>
        </p:spPr>
        <p:txBody>
          <a:bodyPr/>
          <a:lstStyle/>
          <a:p>
            <a:r>
              <a:rPr lang="fr-FR" dirty="0"/>
              <a:t>Étape </a:t>
            </a:r>
            <a:r>
              <a:rPr lang="fr-FR" noProof="0" dirty="0" smtClean="0"/>
              <a:t>3 : </a:t>
            </a:r>
            <a:r>
              <a:rPr lang="fr-FR" dirty="0" smtClean="0"/>
              <a:t>Écrire </a:t>
            </a:r>
            <a:r>
              <a:rPr lang="fr-FR" dirty="0"/>
              <a:t>une requête LINQ pour extraire les </a:t>
            </a:r>
            <a:r>
              <a:rPr lang="fr-FR" dirty="0" smtClean="0"/>
              <a:t>données </a:t>
            </a:r>
            <a:r>
              <a:rPr lang="fr-FR" noProof="0" dirty="0" smtClean="0"/>
              <a:t>(suite)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646331"/>
          </a:xfrm>
        </p:spPr>
        <p:txBody>
          <a:bodyPr/>
          <a:lstStyle/>
          <a:p>
            <a:r>
              <a:rPr lang="fr-FR" noProof="0" dirty="0" smtClean="0"/>
              <a:t>Pour extraire tous les objets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VideoCategory</a:t>
            </a:r>
            <a:r>
              <a:rPr lang="fr-FR" noProof="0" dirty="0" smtClean="0">
                <a:cs typeface="Courier New" pitchFamily="49" charset="0"/>
              </a:rPr>
              <a:t> de la source de données</a:t>
            </a:r>
            <a:r>
              <a:rPr lang="fr-FR" noProof="0" dirty="0" smtClean="0"/>
              <a:t>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VideoCategories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505326" y="2225867"/>
            <a:ext cx="8318303" cy="196977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endParaRPr lang="en-GB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VideoDataContext _context = new VideoDataContext();</a:t>
            </a:r>
          </a:p>
          <a:p>
            <a:endParaRPr lang="en-GB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var categories = 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category 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_context.VideoCategories 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                                 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category;</a:t>
            </a:r>
          </a:p>
          <a:p>
            <a:endParaRPr lang="en-GB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5" name="Rectangular Callout 4"/>
          <p:cNvSpPr/>
          <p:nvPr/>
        </p:nvSpPr>
        <p:spPr bwMode="gray">
          <a:xfrm>
            <a:off x="7232074" y="1780674"/>
            <a:ext cx="1818408" cy="307777"/>
          </a:xfrm>
          <a:prstGeom prst="wedgeRectCallout">
            <a:avLst>
              <a:gd name="adj1" fmla="val -23059"/>
              <a:gd name="adj2" fmla="val 354612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de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données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ular Callout 5"/>
          <p:cNvSpPr/>
          <p:nvPr/>
        </p:nvSpPr>
        <p:spPr bwMode="gray">
          <a:xfrm>
            <a:off x="2751219" y="3797969"/>
            <a:ext cx="3130035" cy="523220"/>
          </a:xfrm>
          <a:prstGeom prst="wedgeRectCallout">
            <a:avLst>
              <a:gd name="adj1" fmla="val -88116"/>
              <a:gd name="adj2" fmla="val -137559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err="1" smtClean="0"/>
              <a:t>Contient</a:t>
            </a:r>
            <a:r>
              <a:rPr lang="en-GB" dirty="0" smtClean="0"/>
              <a:t> les objects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Video Category</a:t>
            </a:r>
            <a:r>
              <a:rPr lang="en-GB" dirty="0" smtClean="0"/>
              <a:t> </a:t>
            </a:r>
            <a:r>
              <a:rPr lang="en-GB" dirty="0" err="1" smtClean="0"/>
              <a:t>quand</a:t>
            </a:r>
            <a:r>
              <a:rPr lang="en-GB" dirty="0" smtClean="0"/>
              <a:t> on y </a:t>
            </a:r>
            <a:r>
              <a:rPr lang="en-GB" dirty="0" err="1" smtClean="0"/>
              <a:t>accède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 bwMode="gray">
          <a:xfrm>
            <a:off x="421093" y="4704347"/>
            <a:ext cx="8456161" cy="147732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endParaRPr lang="en-GB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Dim _context As VideoDataContext = New VideoDataContext()</a:t>
            </a:r>
          </a:p>
          <a:p>
            <a:endParaRPr lang="en-GB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Dim categories = 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category 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_context.VideoCategories _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					   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category </a:t>
            </a:r>
            <a:endParaRPr lang="en-GB" sz="18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Filtrer les données avec LINQ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472472"/>
          </a:xfrm>
        </p:spPr>
        <p:txBody>
          <a:bodyPr/>
          <a:lstStyle/>
          <a:p>
            <a:r>
              <a:rPr lang="fr-FR" noProof="0" dirty="0" smtClean="0"/>
              <a:t>La clause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fr-FR" noProof="0" dirty="0" smtClean="0"/>
              <a:t> de LINQ permet de filtrer les objets à sélectionner</a:t>
            </a:r>
          </a:p>
          <a:p>
            <a:r>
              <a:rPr lang="fr-FR" noProof="0" dirty="0" smtClean="0"/>
              <a:t>Forme générale d’une requête LINQ avec une clause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fr-FR" noProof="0" dirty="0" smtClean="0"/>
              <a:t> :</a:t>
            </a:r>
          </a:p>
          <a:p>
            <a:endParaRPr lang="fr-FR" noProof="0" dirty="0" smtClean="0"/>
          </a:p>
          <a:p>
            <a:endParaRPr lang="fr-FR" noProof="0" dirty="0" smtClean="0"/>
          </a:p>
          <a:p>
            <a:r>
              <a:rPr lang="fr-FR" noProof="0" dirty="0" smtClean="0"/>
              <a:t>Pour sélectionner un enregistrement vidéo dont l’identificateur </a:t>
            </a:r>
            <a:r>
              <a:rPr lang="fr-FR" dirty="0" smtClean="0"/>
              <a:t>est défini par la variable</a:t>
            </a:r>
            <a:r>
              <a:rPr lang="fr-FR" noProof="0" dirty="0" smtClean="0"/>
              <a:t>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id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457191" y="2154275"/>
            <a:ext cx="7837402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i="1" dirty="0" smtClean="0">
                <a:latin typeface="Courier New" pitchFamily="49" charset="0"/>
                <a:cs typeface="Courier New" pitchFamily="49" charset="0"/>
              </a:rPr>
              <a:t>variable_parcours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i="1" dirty="0" smtClean="0">
                <a:latin typeface="Courier New" pitchFamily="49" charset="0"/>
                <a:cs typeface="Courier New" pitchFamily="49" charset="0"/>
              </a:rPr>
              <a:t>source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GB" sz="1600" i="1" dirty="0" smtClean="0">
                <a:latin typeface="Courier New" pitchFamily="49" charset="0"/>
                <a:cs typeface="Courier New" pitchFamily="49" charset="0"/>
              </a:rPr>
              <a:t>clause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v</a:t>
            </a:r>
            <a:r>
              <a:rPr lang="en-GB" sz="1600" i="1" dirty="0" smtClean="0">
                <a:latin typeface="Courier New" pitchFamily="49" charset="0"/>
                <a:cs typeface="Courier New" pitchFamily="49" charset="0"/>
              </a:rPr>
              <a:t>ariable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gray">
          <a:xfrm>
            <a:off x="469230" y="3765909"/>
            <a:ext cx="7491153" cy="113877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var recording = 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rec 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_context.VideoRecordings 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                             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where (rec.Id == id)</a:t>
            </a:r>
          </a:p>
          <a:p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                           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rec;</a:t>
            </a:r>
          </a:p>
          <a:p>
            <a:endParaRPr lang="en-GB" dirty="0"/>
          </a:p>
        </p:txBody>
      </p:sp>
      <p:sp>
        <p:nvSpPr>
          <p:cNvPr id="6" name="Rectangular Callout 5"/>
          <p:cNvSpPr/>
          <p:nvPr/>
        </p:nvSpPr>
        <p:spPr bwMode="gray">
          <a:xfrm>
            <a:off x="2273968" y="4283248"/>
            <a:ext cx="1323474" cy="523220"/>
          </a:xfrm>
          <a:prstGeom prst="wedgeRectCallout">
            <a:avLst>
              <a:gd name="adj1" fmla="val 142110"/>
              <a:gd name="adj2" fmla="val -48567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Test de la propriété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Id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 bwMode="gray">
          <a:xfrm>
            <a:off x="453175" y="2667635"/>
            <a:ext cx="7837402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i="1" dirty="0">
                <a:latin typeface="Courier New" pitchFamily="49" charset="0"/>
                <a:cs typeface="Courier New" pitchFamily="49" charset="0"/>
              </a:rPr>
              <a:t>variable_parcours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i="1" dirty="0">
                <a:latin typeface="Courier New" pitchFamily="49" charset="0"/>
                <a:cs typeface="Courier New" pitchFamily="49" charset="0"/>
              </a:rPr>
              <a:t>source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GB" sz="1600" i="1" dirty="0" smtClean="0">
                <a:latin typeface="Courier New" pitchFamily="49" charset="0"/>
                <a:cs typeface="Courier New" pitchFamily="49" charset="0"/>
              </a:rPr>
              <a:t>clause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v</a:t>
            </a:r>
            <a:r>
              <a:rPr lang="en-GB" sz="1600" i="1" dirty="0" smtClean="0">
                <a:latin typeface="Courier New" pitchFamily="49" charset="0"/>
                <a:cs typeface="Courier New" pitchFamily="49" charset="0"/>
              </a:rPr>
              <a:t>ariable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549440" y="5133499"/>
            <a:ext cx="7766870" cy="113877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Dim recording = 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rec 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_context.VideoRecordings _ 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                             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Where (rec.Id = id) 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_</a:t>
            </a:r>
          </a:p>
          <a:p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                           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rec</a:t>
            </a:r>
          </a:p>
          <a:p>
            <a:endParaRPr lang="en-GB" dirty="0"/>
          </a:p>
        </p:txBody>
      </p:sp>
      <p:sp>
        <p:nvSpPr>
          <p:cNvPr id="10" name="Rectangular Callout 9"/>
          <p:cNvSpPr/>
          <p:nvPr/>
        </p:nvSpPr>
        <p:spPr bwMode="gray">
          <a:xfrm>
            <a:off x="2209799" y="5626774"/>
            <a:ext cx="1323474" cy="523220"/>
          </a:xfrm>
          <a:prstGeom prst="wedgeRectCallout">
            <a:avLst>
              <a:gd name="adj1" fmla="val 142110"/>
              <a:gd name="adj2" fmla="val -48567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Test de la propriété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Id</a:t>
            </a:r>
            <a:endParaRPr lang="en-GB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Structurer le niveau intégration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229739"/>
            <a:ext cx="8599488" cy="5345053"/>
          </a:xfrm>
        </p:spPr>
        <p:txBody>
          <a:bodyPr/>
          <a:lstStyle/>
          <a:p>
            <a:r>
              <a:rPr lang="fr-FR" noProof="0" dirty="0" smtClean="0"/>
              <a:t>LINQ to SQL fournit une solution pour implémenter le niveau intégration</a:t>
            </a:r>
          </a:p>
          <a:p>
            <a:r>
              <a:rPr lang="fr-FR" noProof="0" dirty="0" smtClean="0"/>
              <a:t>L’implémentation doit être structurée de façon logique</a:t>
            </a:r>
          </a:p>
          <a:p>
            <a:pPr>
              <a:spcAft>
                <a:spcPts val="0"/>
              </a:spcAft>
            </a:pPr>
            <a:r>
              <a:rPr lang="fr-FR" dirty="0" smtClean="0"/>
              <a:t>Le pattern </a:t>
            </a:r>
            <a:r>
              <a:rPr lang="fr-FR" dirty="0" err="1" smtClean="0"/>
              <a:t>Repository</a:t>
            </a:r>
            <a:r>
              <a:rPr lang="fr-FR" dirty="0" smtClean="0"/>
              <a:t> </a:t>
            </a:r>
            <a:r>
              <a:rPr lang="fr-FR" noProof="0" dirty="0" smtClean="0"/>
              <a:t>propose une telle structure</a:t>
            </a:r>
          </a:p>
          <a:p>
            <a:pPr lvl="1"/>
            <a:r>
              <a:rPr lang="fr-FR" noProof="0" dirty="0" smtClean="0"/>
              <a:t>Encapsule le code complexe d’accès à la base</a:t>
            </a:r>
          </a:p>
          <a:p>
            <a:pPr lvl="1"/>
            <a:r>
              <a:rPr lang="fr-FR" noProof="0" dirty="0" smtClean="0"/>
              <a:t>Fournit des méthodes standard pour l’accès aux données</a:t>
            </a:r>
          </a:p>
          <a:p>
            <a:pPr lvl="1"/>
            <a:r>
              <a:rPr lang="fr-FR" noProof="0" dirty="0" smtClean="0"/>
              <a:t>Génère une collection d’objets à partir des données de la base</a:t>
            </a:r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pPr lvl="1">
              <a:buNone/>
            </a:pPr>
            <a:endParaRPr lang="fr-FR" noProof="0" dirty="0" smtClean="0"/>
          </a:p>
          <a:p>
            <a:pPr>
              <a:spcAft>
                <a:spcPts val="0"/>
              </a:spcAft>
            </a:pPr>
            <a:r>
              <a:rPr lang="fr-FR" noProof="0" dirty="0" smtClean="0"/>
              <a:t>L’objectif est de séparer les vues logique et physique des données</a:t>
            </a:r>
          </a:p>
          <a:p>
            <a:pPr lvl="1"/>
            <a:r>
              <a:rPr lang="fr-FR" noProof="0" dirty="0" smtClean="0"/>
              <a:t>Cache le schéma et l’implémentation de la base de données (SQL Server, Oracle, etc.)</a:t>
            </a:r>
          </a:p>
          <a:p>
            <a:pPr lvl="1"/>
            <a:r>
              <a:rPr lang="fr-FR" noProof="0" dirty="0" smtClean="0"/>
              <a:t>Simplifie la maintenance de l’application</a:t>
            </a:r>
          </a:p>
          <a:p>
            <a:r>
              <a:rPr lang="fr-FR" noProof="0" dirty="0" smtClean="0"/>
              <a:t>Le pattern DAO est aussi appelé pattern Repository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2944646" y="3810029"/>
            <a:ext cx="2698165" cy="64633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200" b="1" dirty="0" smtClean="0">
                <a:latin typeface="Courier New" pitchFamily="49" charset="0"/>
              </a:rPr>
              <a:t>    GetVideoCategories</a:t>
            </a:r>
            <a:r>
              <a:rPr lang="en-US" sz="1200" b="1" dirty="0">
                <a:latin typeface="Courier New" pitchFamily="49" charset="0"/>
              </a:rPr>
              <a:t>()</a:t>
            </a:r>
          </a:p>
          <a:p>
            <a:r>
              <a:rPr lang="en-US" sz="1200" b="1" dirty="0" smtClean="0">
                <a:latin typeface="Courier New" pitchFamily="49" charset="0"/>
              </a:rPr>
              <a:t>    GetVideoRecordings</a:t>
            </a:r>
            <a:r>
              <a:rPr lang="en-US" sz="1200" b="1" dirty="0">
                <a:latin typeface="Courier New" pitchFamily="49" charset="0"/>
              </a:rPr>
              <a:t>(…)</a:t>
            </a:r>
          </a:p>
          <a:p>
            <a:r>
              <a:rPr lang="en-US" sz="1200" b="1" dirty="0" smtClean="0">
                <a:latin typeface="Courier New" pitchFamily="49" charset="0"/>
              </a:rPr>
              <a:t>    …</a:t>
            </a:r>
            <a:endParaRPr lang="en-US" dirty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gray">
          <a:xfrm>
            <a:off x="6465431" y="3703249"/>
            <a:ext cx="1036638" cy="9144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gray">
          <a:xfrm>
            <a:off x="924696" y="3792149"/>
            <a:ext cx="1236662" cy="688975"/>
          </a:xfrm>
          <a:prstGeom prst="rect">
            <a:avLst/>
          </a:prstGeom>
          <a:solidFill>
            <a:srgbClr val="00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gray">
          <a:xfrm>
            <a:off x="3089275" y="3769924"/>
            <a:ext cx="30988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600" dirty="0">
              <a:latin typeface="Courier New" pitchFamily="49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gray">
          <a:xfrm>
            <a:off x="2754770" y="3507435"/>
            <a:ext cx="309531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 smtClean="0"/>
              <a:t>Objects d’accès aux données Music</a:t>
            </a:r>
            <a:endParaRPr lang="en-US" dirty="0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gray">
          <a:xfrm>
            <a:off x="2159771" y="4084249"/>
            <a:ext cx="769937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lg" len="lg"/>
            <a:tailEnd type="triangle" w="lg" len="lg"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gray">
          <a:xfrm>
            <a:off x="5671681" y="4084249"/>
            <a:ext cx="769938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lg" len="lg"/>
            <a:tailEnd type="triangle" w="lg" len="lg"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gray">
          <a:xfrm>
            <a:off x="942718" y="3496874"/>
            <a:ext cx="1193911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 smtClean="0"/>
              <a:t>Code client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Exemple d’accesseur aux données vidéo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1128514"/>
          </a:xfrm>
        </p:spPr>
        <p:txBody>
          <a:bodyPr/>
          <a:lstStyle/>
          <a:p>
            <a:r>
              <a:rPr lang="fr-FR" noProof="0" dirty="0" smtClean="0"/>
              <a:t>On veut un couplage faible entre DAO et le client</a:t>
            </a:r>
          </a:p>
          <a:p>
            <a:pPr lvl="1"/>
            <a:r>
              <a:rPr lang="fr-FR" noProof="0" dirty="0" smtClean="0"/>
              <a:t>Réalisé à l’aide d’interfaces DAO</a:t>
            </a:r>
          </a:p>
          <a:p>
            <a:r>
              <a:rPr lang="fr-FR" noProof="0" dirty="0" smtClean="0"/>
              <a:t>L’exemple suivant n’effectue une recherche que sur la base vidéo :</a:t>
            </a:r>
            <a:endParaRPr lang="fr-FR" noProof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 bwMode="gray">
          <a:xfrm>
            <a:off x="649705" y="2586783"/>
            <a:ext cx="7713971" cy="156966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public interface IVideoDao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IList&lt;VideoCategory&gt; GetVideoCategories();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IList&lt;VideoRecording&gt; GetVideoRecordings(string category);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VideoRecording GetVideoRecording(long id);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gray">
          <a:xfrm>
            <a:off x="272697" y="4351471"/>
            <a:ext cx="8701421" cy="156966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Public Interface IVideoDao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Function GetVideoCategories() As  IList(Of VideoCategory)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Function GetVideoRecordings(ByVal category As String) _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			As IList(Of VideoRecording)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Function GetVideoRecording(ByVal id As Integer) As VideoRecording 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End Interface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60338"/>
            <a:ext cx="8361939" cy="725487"/>
          </a:xfrm>
        </p:spPr>
        <p:txBody>
          <a:bodyPr/>
          <a:lstStyle/>
          <a:p>
            <a:r>
              <a:rPr lang="fr-FR" noProof="0" dirty="0" smtClean="0"/>
              <a:t>Implémentation </a:t>
            </a:r>
            <a:r>
              <a:rPr lang="fr-FR" dirty="0"/>
              <a:t>de </a:t>
            </a:r>
            <a:r>
              <a:rPr lang="fr-FR" dirty="0" smtClean="0"/>
              <a:t>l’accesseur </a:t>
            </a:r>
            <a:r>
              <a:rPr lang="fr-FR" dirty="0"/>
              <a:t>aux données </a:t>
            </a:r>
            <a:r>
              <a:rPr lang="fr-FR" dirty="0" smtClean="0"/>
              <a:t>vidéo </a:t>
            </a:r>
            <a:r>
              <a:rPr lang="fr-FR" noProof="0" dirty="0" smtClean="0"/>
              <a:t>(C#)</a:t>
            </a:r>
            <a:endParaRPr lang="fr-FR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69332"/>
          </a:xfrm>
        </p:spPr>
        <p:txBody>
          <a:bodyPr/>
          <a:lstStyle/>
          <a:p>
            <a:r>
              <a:rPr lang="fr-FR" noProof="0" dirty="0" smtClean="0"/>
              <a:t>Toutes les méthodes partagent le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DataContext</a:t>
            </a:r>
            <a:endParaRPr lang="fr-FR" noProof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 bwMode="gray">
          <a:xfrm>
            <a:off x="276375" y="1969971"/>
            <a:ext cx="8577989" cy="329320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public class VideoDao : IVideoDao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private VideoDataContext _context;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public VideoDao() { _context = new VideoDataContext(); }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public IList&lt;VideoCategory&gt; GetVideoCategories()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var categories = from category in _context.VideoCategories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                                        select category;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return categories.ToList();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…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ular Callout 5"/>
          <p:cNvSpPr/>
          <p:nvPr/>
        </p:nvSpPr>
        <p:spPr bwMode="gray">
          <a:xfrm>
            <a:off x="6063564" y="2090282"/>
            <a:ext cx="1431758" cy="523220"/>
          </a:xfrm>
          <a:prstGeom prst="wedgeRectCallout">
            <a:avLst>
              <a:gd name="adj1" fmla="val -137722"/>
              <a:gd name="adj2" fmla="val 57211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DataContext</a:t>
            </a:r>
            <a:r>
              <a:rPr lang="en-GB" dirty="0" smtClean="0"/>
              <a:t>partagé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60338"/>
            <a:ext cx="8445067" cy="725487"/>
          </a:xfrm>
        </p:spPr>
        <p:txBody>
          <a:bodyPr/>
          <a:lstStyle/>
          <a:p>
            <a:r>
              <a:rPr lang="fr-FR" dirty="0"/>
              <a:t>Implémentation de l’accesseur aux données vidéo (C</a:t>
            </a:r>
            <a:r>
              <a:rPr lang="fr-FR" dirty="0" smtClean="0"/>
              <a:t>#)</a:t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noProof="0" dirty="0" smtClean="0"/>
              <a:t>suite)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385011" y="1395646"/>
            <a:ext cx="8331127" cy="452431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public IList&lt;VideoRecording&gt; GetVideoRecordings(string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category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var recordings = from recording in _context.VideoRecordings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         where (recording.Category ==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category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         select recording;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return recordings.ToList();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public VideoRecording GetVideoRecording(long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var recording = from rec in _context.VideoRecordings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         where (rec.Id ==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         select rec;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return recording.ToList().First();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60338"/>
            <a:ext cx="8497021" cy="725487"/>
          </a:xfrm>
        </p:spPr>
        <p:txBody>
          <a:bodyPr/>
          <a:lstStyle/>
          <a:p>
            <a:r>
              <a:rPr lang="fr-FR" dirty="0"/>
              <a:t>Implémentation de l’accesseur aux données vidéo </a:t>
            </a:r>
            <a:r>
              <a:rPr lang="fr-FR" dirty="0" smtClean="0"/>
              <a:t>(</a:t>
            </a:r>
            <a:r>
              <a:rPr lang="fr-FR" noProof="0" dirty="0" smtClean="0"/>
              <a:t>VB)</a:t>
            </a:r>
            <a:endParaRPr lang="fr-FR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69332"/>
          </a:xfrm>
        </p:spPr>
        <p:txBody>
          <a:bodyPr/>
          <a:lstStyle/>
          <a:p>
            <a:r>
              <a:rPr lang="fr-FR" dirty="0"/>
              <a:t>Toutes les méthodes partagent le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DataContext</a:t>
            </a:r>
            <a:endParaRPr lang="fr-FR" noProof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 bwMode="gray">
          <a:xfrm>
            <a:off x="228595" y="1792702"/>
            <a:ext cx="8691803" cy="427809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Public Class VideoDao 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   Implements IVideoDao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Private _context As VideoDataContext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Public Sub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New()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_context = New VideoDataContext()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End Sub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Public Function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GetVideoCategories() As IList(Of VideoCategory) _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		      Implements IVideoDao.GetVideoCategories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Dim categories = From category In _context.VideoCategories _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                                        Select category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Return categories.ToList()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End Function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…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ular Callout 5"/>
          <p:cNvSpPr/>
          <p:nvPr/>
        </p:nvSpPr>
        <p:spPr bwMode="gray">
          <a:xfrm>
            <a:off x="6256424" y="2129589"/>
            <a:ext cx="1431758" cy="523220"/>
          </a:xfrm>
          <a:prstGeom prst="wedgeRectCallout">
            <a:avLst>
              <a:gd name="adj1" fmla="val -137722"/>
              <a:gd name="adj2" fmla="val 57211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DataContext</a:t>
            </a:r>
            <a:r>
              <a:rPr lang="en-GB" dirty="0" smtClean="0"/>
              <a:t>partagé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60338"/>
            <a:ext cx="8569757" cy="725487"/>
          </a:xfrm>
        </p:spPr>
        <p:txBody>
          <a:bodyPr/>
          <a:lstStyle/>
          <a:p>
            <a:r>
              <a:rPr lang="fr-FR" dirty="0"/>
              <a:t>Implémentation de l’accesseur aux données vidéo </a:t>
            </a:r>
            <a:r>
              <a:rPr lang="fr-FR" dirty="0" smtClean="0"/>
              <a:t>(</a:t>
            </a:r>
            <a:r>
              <a:rPr lang="fr-FR" noProof="0" dirty="0" smtClean="0"/>
              <a:t>VB)</a:t>
            </a:r>
            <a:br>
              <a:rPr lang="fr-FR" noProof="0" dirty="0" smtClean="0"/>
            </a:br>
            <a:r>
              <a:rPr lang="fr-FR" noProof="0" dirty="0" smtClean="0"/>
              <a:t>(suite)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156403" y="1179070"/>
            <a:ext cx="8824852" cy="501675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2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Public Function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GetVideoRecordings(ByVal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category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As String) _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                  As IList(Of VideoRecording) _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                   Implements IVideoDao.GetVideoRecordings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Dim recordings = From recording in _context.VideoRecordings _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         Where (recording.Category =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category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) _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         Select recording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Return recordings.ToList()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End Function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Public Function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GetVideoRecording(ByVal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As Integer) _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                   As VideoRecording _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                    Implements IVideoDao.GetVideoRecording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Dim recording = From rec In _context.VideoRecordings _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         	Where (rec.Id =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) _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          Select rec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return recording.ToList().First()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End Function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End Class</a:t>
            </a:r>
            <a:endParaRPr lang="en-GB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Le niveau service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098284"/>
          </a:xfrm>
        </p:spPr>
        <p:txBody>
          <a:bodyPr/>
          <a:lstStyle/>
          <a:p>
            <a:r>
              <a:rPr lang="fr-FR" noProof="0" dirty="0" smtClean="0"/>
              <a:t>Le niveau service est utilisé par les contrôleurs MVC</a:t>
            </a:r>
          </a:p>
          <a:p>
            <a:r>
              <a:rPr lang="fr-FR" noProof="0" dirty="0" smtClean="0"/>
              <a:t>Une application MVC doit toujours avoir un niveau service</a:t>
            </a:r>
          </a:p>
          <a:p>
            <a:pPr lvl="1"/>
            <a:r>
              <a:rPr lang="fr-FR" noProof="0" dirty="0" smtClean="0"/>
              <a:t>Même s’il</a:t>
            </a:r>
            <a:r>
              <a:rPr lang="fr-FR" dirty="0" smtClean="0"/>
              <a:t> ne fait qu’enrober la couche</a:t>
            </a:r>
            <a:r>
              <a:rPr lang="fr-FR" noProof="0" dirty="0" smtClean="0"/>
              <a:t> DAO</a:t>
            </a:r>
          </a:p>
          <a:p>
            <a:pPr lvl="1"/>
            <a:r>
              <a:rPr lang="fr-FR" dirty="0" smtClean="0"/>
              <a:t>On peut avoir besoin de lui ajouter des fonctionnalités ultérieurement</a:t>
            </a:r>
            <a:endParaRPr lang="fr-FR" noProof="0" dirty="0" smtClean="0"/>
          </a:p>
          <a:p>
            <a:pPr lvl="2"/>
            <a:r>
              <a:rPr lang="fr-FR" noProof="0" dirty="0" smtClean="0"/>
              <a:t>Contrôle de transactions distribuées</a:t>
            </a:r>
          </a:p>
          <a:p>
            <a:pPr lvl="2"/>
            <a:r>
              <a:rPr lang="fr-FR" noProof="0" dirty="0" smtClean="0"/>
              <a:t>Exposer le service en tant que service Web</a:t>
            </a:r>
          </a:p>
          <a:p>
            <a:pPr lvl="2"/>
            <a:r>
              <a:rPr lang="fr-FR" noProof="0" dirty="0" smtClean="0"/>
              <a:t>Services construits avec plusieurs DAO</a:t>
            </a:r>
          </a:p>
          <a:p>
            <a:r>
              <a:rPr lang="fr-FR" noProof="0" dirty="0" smtClean="0"/>
              <a:t>Les classes de service devraient définir une interface</a:t>
            </a:r>
          </a:p>
          <a:p>
            <a:pPr lvl="1"/>
            <a:r>
              <a:rPr lang="fr-FR" noProof="0" dirty="0" smtClean="0"/>
              <a:t>L’implémentation peut changer si nécessaire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Construire le modèle</a:t>
            </a:r>
            <a:endParaRPr lang="fr-FR" noProof="0" dirty="0"/>
          </a:p>
        </p:txBody>
      </p:sp>
      <p:sp>
        <p:nvSpPr>
          <p:cNvPr id="29184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3503523"/>
          </a:xfrm>
        </p:spPr>
        <p:txBody>
          <a:bodyPr/>
          <a:lstStyle/>
          <a:p>
            <a:r>
              <a:rPr lang="fr-FR" dirty="0" smtClean="0"/>
              <a:t>Le modèle représente les données de l’application et les règles métier</a:t>
            </a:r>
          </a:p>
          <a:p>
            <a:pPr lvl="1"/>
            <a:r>
              <a:rPr lang="fr-FR" dirty="0" smtClean="0"/>
              <a:t>Les règles métier définissent la façon de manipuler et traiter les données de l’application</a:t>
            </a:r>
          </a:p>
          <a:p>
            <a:r>
              <a:rPr lang="fr-FR" dirty="0" smtClean="0"/>
              <a:t>ASP.NET MVC ne fournit pas de classes pour le modèle</a:t>
            </a:r>
          </a:p>
          <a:p>
            <a:r>
              <a:rPr lang="fr-FR" dirty="0" smtClean="0"/>
              <a:t>On peut implémenter le modèle de l’application de plusieurs façons</a:t>
            </a:r>
          </a:p>
          <a:p>
            <a:pPr lvl="1"/>
            <a:r>
              <a:rPr lang="fr-FR" dirty="0" smtClean="0"/>
              <a:t>Objets simples, WF, WCF, LINQ, Entity Framework, etc.</a:t>
            </a:r>
          </a:p>
          <a:p>
            <a:r>
              <a:rPr lang="fr-FR" dirty="0" smtClean="0"/>
              <a:t>Notre objectif est de rendre les classes contrôleur MVC </a:t>
            </a:r>
            <a:r>
              <a:rPr lang="fr-FR" i="1" dirty="0" smtClean="0">
                <a:latin typeface="Century Schoolbook" pitchFamily="18" charset="0"/>
              </a:rPr>
              <a:t>complètement indépendantes</a:t>
            </a:r>
            <a:r>
              <a:rPr lang="fr-FR" i="1" dirty="0" smtClean="0"/>
              <a:t> </a:t>
            </a:r>
            <a:r>
              <a:rPr lang="fr-FR" dirty="0" smtClean="0"/>
              <a:t>de toute technologie d’implémentation du modèle</a:t>
            </a:r>
          </a:p>
          <a:p>
            <a:pPr lvl="1"/>
            <a:r>
              <a:rPr lang="fr-FR" dirty="0" smtClean="0"/>
              <a:t>Avec un </a:t>
            </a:r>
            <a:r>
              <a:rPr lang="fr-FR" i="1" dirty="0" smtClean="0">
                <a:latin typeface="Century Schoolbook" pitchFamily="18" charset="0"/>
              </a:rPr>
              <a:t>couplage faible</a:t>
            </a:r>
            <a:r>
              <a:rPr lang="fr-FR" i="1" dirty="0" smtClean="0"/>
              <a:t> </a:t>
            </a:r>
            <a:r>
              <a:rPr lang="fr-FR" dirty="0" smtClean="0"/>
              <a:t>entre les classes du contrôleur et du modèle</a:t>
            </a:r>
          </a:p>
          <a:p>
            <a:pPr lvl="1"/>
            <a:r>
              <a:rPr lang="fr-FR" dirty="0" smtClean="0"/>
              <a:t>Le système peut plus facilement s’adapter aux changements ultérieurs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Interface du service de recherche vidéo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69332"/>
          </a:xfrm>
        </p:spPr>
        <p:txBody>
          <a:bodyPr/>
          <a:lstStyle/>
          <a:p>
            <a:r>
              <a:rPr lang="fr-FR" noProof="0" dirty="0" smtClean="0"/>
              <a:t>Nous allons </a:t>
            </a:r>
            <a:r>
              <a:rPr lang="fr-FR" dirty="0"/>
              <a:t>définir </a:t>
            </a:r>
            <a:r>
              <a:rPr lang="fr-FR" dirty="0" smtClean="0"/>
              <a:t>un service </a:t>
            </a:r>
            <a:r>
              <a:rPr lang="fr-FR" dirty="0"/>
              <a:t>de recherche vidéo</a:t>
            </a:r>
            <a:endParaRPr lang="fr-FR" noProof="0" dirty="0"/>
          </a:p>
        </p:txBody>
      </p:sp>
      <p:sp>
        <p:nvSpPr>
          <p:cNvPr id="5" name="TextBox 4"/>
          <p:cNvSpPr txBox="1"/>
          <p:nvPr/>
        </p:nvSpPr>
        <p:spPr bwMode="gray">
          <a:xfrm>
            <a:off x="469232" y="1925053"/>
            <a:ext cx="7713971" cy="156966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public interface IVideoSearchService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IList&lt;VideoCategory&gt; GetVideoCategories();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IList&lt;VideoRecording&gt; GetVideoRecordings(string category);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VideoRecording GetVideoRecording(long id);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gray">
          <a:xfrm>
            <a:off x="248642" y="3810000"/>
            <a:ext cx="8577989" cy="156966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Public Interface IVideoSearchService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Function GetVideoCategories() As IList)(Of VideoCategory)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Function GetVideoRecordings(ByVal category As String) _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              As IList(Of VideoRecording)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Function GetVideoRecording(ByVal id As Integer) As VideoRecording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End Interface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Implémentation</a:t>
            </a:r>
            <a:r>
              <a:rPr lang="fr-FR" dirty="0" smtClean="0"/>
              <a:t> </a:t>
            </a:r>
            <a:r>
              <a:rPr lang="fr-FR" dirty="0"/>
              <a:t>du service de recherche vidéo </a:t>
            </a:r>
            <a:r>
              <a:rPr lang="fr-FR" noProof="0" dirty="0" smtClean="0"/>
              <a:t>(C#)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565499" y="1163124"/>
            <a:ext cx="8024954" cy="504753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public class VideoSearchService : IVideoSearchService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private IVideoDao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_videoDao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public VideoSearchService() : this(new VideoDao()) { }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public VideoSearchService(IVideoDao videoDao) {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_videoDao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= videoDao; }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public IList&lt;VideoCategory&gt; GetVideoCategories()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return _videoDao.GetVideoCategories();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public IList&lt;VideoRecording&gt; GetVideoRecordings(string category)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return _videoDao.GetVideoRecordings(category);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public VideoRecording GetVideoRecording(long id)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return _videoDao.GetVideoRecording(id);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ular Callout 4"/>
          <p:cNvSpPr/>
          <p:nvPr/>
        </p:nvSpPr>
        <p:spPr bwMode="gray">
          <a:xfrm>
            <a:off x="6966285" y="1439860"/>
            <a:ext cx="1543870" cy="523220"/>
          </a:xfrm>
          <a:prstGeom prst="wedgeRectCallout">
            <a:avLst>
              <a:gd name="adj1" fmla="val -56209"/>
              <a:gd name="adj2" fmla="val 130795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Définition de la référence à DAO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ular Callout 5"/>
          <p:cNvSpPr/>
          <p:nvPr/>
        </p:nvSpPr>
        <p:spPr bwMode="gray">
          <a:xfrm>
            <a:off x="7070558" y="4431712"/>
            <a:ext cx="1358217" cy="523220"/>
          </a:xfrm>
          <a:prstGeom prst="wedgeRectCallout">
            <a:avLst>
              <a:gd name="adj1" fmla="val -120075"/>
              <a:gd name="adj2" fmla="val -27872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Délégation du travail à DAO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du service de recherche </a:t>
            </a:r>
            <a:r>
              <a:rPr lang="fr-FR" dirty="0" smtClean="0"/>
              <a:t>vidéo </a:t>
            </a:r>
            <a:r>
              <a:rPr lang="fr-FR" noProof="0" dirty="0" smtClean="0"/>
              <a:t>(VB)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264709" y="1383622"/>
            <a:ext cx="8577989" cy="452431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Public Class VideoSearchService 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	Implements IVideoSearchService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_videoDao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As IVideoDao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Public Sub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New()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Me.New(New VideoDao())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End Sub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Public Sub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New(ByRef videoDao As IVideoDao)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_videoDao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= videoDao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End Sub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Public Function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GetVideoCategories() _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    As IList(Of VideoCategory) _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       Implements IVideoSerchService.GetVideoCategories 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Return _videoDao.GetVideoCategories()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End Function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ular Callout 4"/>
          <p:cNvSpPr/>
          <p:nvPr/>
        </p:nvSpPr>
        <p:spPr bwMode="gray">
          <a:xfrm>
            <a:off x="5775157" y="3645568"/>
            <a:ext cx="1550433" cy="523220"/>
          </a:xfrm>
          <a:prstGeom prst="wedgeRectCallout">
            <a:avLst>
              <a:gd name="adj1" fmla="val -216713"/>
              <a:gd name="adj2" fmla="val -18674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Définition de la référence à DAO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ular Callout 5"/>
          <p:cNvSpPr/>
          <p:nvPr/>
        </p:nvSpPr>
        <p:spPr bwMode="gray">
          <a:xfrm>
            <a:off x="4483769" y="5554578"/>
            <a:ext cx="1355716" cy="523220"/>
          </a:xfrm>
          <a:prstGeom prst="wedgeRectCallout">
            <a:avLst>
              <a:gd name="adj1" fmla="val -160411"/>
              <a:gd name="adj2" fmla="val -92259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Délégation du travail à DAO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Implémentation </a:t>
            </a:r>
            <a:r>
              <a:rPr lang="fr-FR" smtClean="0"/>
              <a:t>du </a:t>
            </a:r>
            <a:r>
              <a:rPr lang="fr-FR" dirty="0"/>
              <a:t>service de recherche </a:t>
            </a:r>
            <a:r>
              <a:rPr lang="fr-FR" dirty="0" smtClean="0"/>
              <a:t>vidéo </a:t>
            </a:r>
            <a:r>
              <a:rPr lang="fr-FR" noProof="0" dirty="0" smtClean="0"/>
              <a:t>(VB)</a:t>
            </a:r>
            <a:br>
              <a:rPr lang="fr-FR" noProof="0" dirty="0" smtClean="0"/>
            </a:br>
            <a:r>
              <a:rPr lang="fr-FR" noProof="0" dirty="0" smtClean="0"/>
              <a:t>(suite)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168442" y="1371601"/>
            <a:ext cx="8701421" cy="353943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Public Function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GetVideoRecordings(ByVal category As String) _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      As IList(Of VideoRecording) _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       Implements IVideoSearchService.GetVideoRecordings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Return _videoDao.GetVideoRecordings(category)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End Function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Public Function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GetVideoRecording(ByVal id As Integer) _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      As VideoRecording _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        Implements IVideoSearchService.GetVideoRecordings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Return _videoDao.GetVideoRecording(id)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End Function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End Class</a:t>
            </a:r>
            <a:endParaRPr lang="en-GB" sz="16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Amélioration du modèle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00831"/>
            <a:ext cx="8599488" cy="4113947"/>
          </a:xfrm>
        </p:spPr>
        <p:txBody>
          <a:bodyPr/>
          <a:lstStyle/>
          <a:p>
            <a:r>
              <a:rPr lang="fr-FR" dirty="0" smtClean="0"/>
              <a:t>Le modèle que nous avons construit présente une faiblesse : les classes sont reliées au code source « en dur »</a:t>
            </a:r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r>
              <a:rPr lang="fr-FR" noProof="0" dirty="0" smtClean="0"/>
              <a:t>Pour que notre service fonctionne avec une classe DAO différente, il faut changer le code de la classe du service et régénérer</a:t>
            </a:r>
          </a:p>
          <a:p>
            <a:pPr lvl="1"/>
            <a:r>
              <a:rPr lang="fr-FR" noProof="0" dirty="0" smtClean="0"/>
              <a:t>Ce n’est pas aussi faiblement couplé qu’on l’aurait souhaité</a:t>
            </a:r>
          </a:p>
          <a:p>
            <a:pPr lvl="1"/>
            <a:r>
              <a:rPr lang="fr-FR" noProof="0" dirty="0" smtClean="0"/>
              <a:t>Il en va de même quand un contrôleur a besoin d’un service</a:t>
            </a:r>
          </a:p>
          <a:p>
            <a:pPr lvl="2"/>
            <a:r>
              <a:rPr lang="fr-FR" noProof="0" dirty="0" smtClean="0"/>
              <a:t>Le contrôleur doit créer l’objet du service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697831" y="2009274"/>
            <a:ext cx="6957354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public VideoSearchService() : this(new VideoDao()) { }</a:t>
            </a:r>
            <a:endParaRPr lang="en-GB" sz="1600" dirty="0"/>
          </a:p>
        </p:txBody>
      </p:sp>
      <p:sp>
        <p:nvSpPr>
          <p:cNvPr id="6" name="TextBox 5"/>
          <p:cNvSpPr txBox="1"/>
          <p:nvPr/>
        </p:nvSpPr>
        <p:spPr bwMode="gray">
          <a:xfrm>
            <a:off x="705852" y="2740756"/>
            <a:ext cx="3270447" cy="83099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Public Sub New()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Me.New(New VideoDao())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End Sub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Injection de dépendances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179983"/>
            <a:ext cx="8599488" cy="3375283"/>
          </a:xfrm>
        </p:spPr>
        <p:txBody>
          <a:bodyPr/>
          <a:lstStyle/>
          <a:p>
            <a:r>
              <a:rPr lang="fr-FR" noProof="0" dirty="0" smtClean="0"/>
              <a:t>On peut résoudre le problème de la liaison en dur avec le pattern d’injection de dépendances (Dependency Injection)</a:t>
            </a:r>
          </a:p>
          <a:p>
            <a:pPr lvl="1"/>
            <a:r>
              <a:rPr lang="fr-FR" noProof="0" dirty="0" smtClean="0"/>
              <a:t>Avec un </a:t>
            </a:r>
            <a:r>
              <a:rPr lang="fr-FR" dirty="0" smtClean="0"/>
              <a:t>classe fabrique (</a:t>
            </a:r>
            <a:r>
              <a:rPr lang="fr-FR" noProof="0" dirty="0" smtClean="0"/>
              <a:t>factory) pour construire les objets</a:t>
            </a:r>
          </a:p>
          <a:p>
            <a:pPr lvl="1"/>
            <a:r>
              <a:rPr lang="fr-FR" noProof="0" dirty="0" smtClean="0"/>
              <a:t>Les relations entre les objets sont construites par la fabrique</a:t>
            </a:r>
          </a:p>
          <a:p>
            <a:pPr lvl="1"/>
            <a:r>
              <a:rPr lang="fr-FR" noProof="0" dirty="0" smtClean="0"/>
              <a:t>Les classes à utiliser </a:t>
            </a:r>
            <a:r>
              <a:rPr lang="fr-FR" dirty="0" smtClean="0"/>
              <a:t>sont spécifiées dans le</a:t>
            </a:r>
            <a:r>
              <a:rPr lang="fr-FR" noProof="0" dirty="0" smtClean="0"/>
              <a:t> XML</a:t>
            </a:r>
          </a:p>
          <a:p>
            <a:pPr lvl="1"/>
            <a:r>
              <a:rPr lang="fr-FR" noProof="0" dirty="0" smtClean="0"/>
              <a:t>Le code est écrit en utilisant les interfaces, et l’implémentation peut changer</a:t>
            </a:r>
          </a:p>
          <a:p>
            <a:r>
              <a:rPr lang="fr-FR" noProof="0" dirty="0" smtClean="0"/>
              <a:t>Pour changer le code du service, il suffit de retirer la création du DAO !</a:t>
            </a:r>
          </a:p>
          <a:p>
            <a:r>
              <a:rPr lang="fr-FR" noProof="0" dirty="0" smtClean="0"/>
              <a:t>Il existe plusieurs infrastructures d’injection de dépendances</a:t>
            </a:r>
          </a:p>
          <a:p>
            <a:pPr lvl="1"/>
            <a:r>
              <a:rPr lang="fr-FR" noProof="0" dirty="0" smtClean="0"/>
              <a:t>Toutes peuvent être utilisées avec ASP.NET MVC</a:t>
            </a:r>
          </a:p>
          <a:p>
            <a:pPr lvl="2"/>
            <a:r>
              <a:rPr lang="fr-FR" noProof="0" dirty="0" smtClean="0"/>
              <a:t>Microsoft </a:t>
            </a:r>
            <a:r>
              <a:rPr lang="fr-FR" noProof="0" dirty="0" err="1" smtClean="0"/>
              <a:t>Unity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238355" y="6202314"/>
            <a:ext cx="4488024" cy="317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XML = </a:t>
            </a:r>
            <a:r>
              <a:rPr lang="en-US" dirty="0" err="1" smtClean="0"/>
              <a:t>EXtensible</a:t>
            </a:r>
            <a:r>
              <a:rPr lang="en-US" dirty="0" smtClean="0"/>
              <a:t> Markup Language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Architecture du modèle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336" y="1220291"/>
            <a:ext cx="8599488" cy="1882567"/>
          </a:xfrm>
        </p:spPr>
        <p:txBody>
          <a:bodyPr/>
          <a:lstStyle/>
          <a:p>
            <a:r>
              <a:rPr lang="fr-FR" noProof="0" dirty="0" smtClean="0"/>
              <a:t>Le modèle est souvent réparti sur plusieurs couches</a:t>
            </a:r>
          </a:p>
          <a:p>
            <a:pPr lvl="1"/>
            <a:r>
              <a:rPr lang="fr-FR" noProof="0" dirty="0" smtClean="0"/>
              <a:t>Nous allons mettre en œuvre</a:t>
            </a:r>
          </a:p>
          <a:p>
            <a:pPr marL="1082675" lvl="2" indent="-282575">
              <a:buFont typeface="+mj-lt"/>
              <a:buAutoNum type="arabicPeriod"/>
            </a:pPr>
            <a:r>
              <a:rPr lang="fr-FR" noProof="0" dirty="0" smtClean="0"/>
              <a:t>Un niveau intégration</a:t>
            </a:r>
          </a:p>
          <a:p>
            <a:pPr marL="1376363" lvl="3" indent="-234950"/>
            <a:r>
              <a:rPr lang="fr-FR" noProof="0" dirty="0" smtClean="0"/>
              <a:t>Qui va enregistrer et extraire les données</a:t>
            </a:r>
          </a:p>
          <a:p>
            <a:pPr marL="1082675" lvl="2" indent="-282575">
              <a:buFont typeface="+mj-lt"/>
              <a:buAutoNum type="arabicPeriod"/>
            </a:pPr>
            <a:r>
              <a:rPr lang="fr-FR" noProof="0" dirty="0" smtClean="0"/>
              <a:t>Un niveau métier</a:t>
            </a:r>
          </a:p>
          <a:p>
            <a:pPr marL="1376363" lvl="3" indent="-234950"/>
            <a:r>
              <a:rPr lang="fr-FR" noProof="0" dirty="0" smtClean="0"/>
              <a:t>Qui fait les traitements et fournit des </a:t>
            </a:r>
            <a:r>
              <a:rPr lang="fr-FR" i="1" noProof="0" dirty="0" smtClean="0">
                <a:latin typeface="Century Schoolbook" pitchFamily="18" charset="0"/>
              </a:rPr>
              <a:t>services</a:t>
            </a:r>
            <a:r>
              <a:rPr lang="fr-FR" noProof="0" dirty="0" smtClean="0"/>
              <a:t> au niveau présentation</a:t>
            </a:r>
            <a:endParaRPr lang="fr-FR" noProof="0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gray">
          <a:xfrm>
            <a:off x="2552711" y="4154327"/>
            <a:ext cx="365126" cy="1371601"/>
          </a:xfrm>
          <a:prstGeom prst="curvedRightArrow">
            <a:avLst>
              <a:gd name="adj1" fmla="val 44643"/>
              <a:gd name="adj2" fmla="val 119774"/>
              <a:gd name="adj3" fmla="val 29861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gray">
          <a:xfrm>
            <a:off x="2378086" y="3787614"/>
            <a:ext cx="1279527" cy="595313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1200" noProof="1"/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gray">
          <a:xfrm>
            <a:off x="2278073" y="3951127"/>
            <a:ext cx="166846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u="sng" dirty="0" smtClean="0"/>
              <a:t>C</a:t>
            </a:r>
            <a:r>
              <a:rPr lang="en-US" dirty="0" smtClean="0"/>
              <a:t>ontrôleur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gray">
          <a:xfrm>
            <a:off x="4264039" y="3639230"/>
            <a:ext cx="2473329" cy="1493838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gray">
          <a:xfrm flipH="1">
            <a:off x="1638310" y="5858886"/>
            <a:ext cx="1371602" cy="0"/>
          </a:xfrm>
          <a:prstGeom prst="line">
            <a:avLst/>
          </a:prstGeom>
          <a:noFill/>
          <a:ln w="25400">
            <a:solidFill>
              <a:schemeClr val="accent2"/>
            </a:solidFill>
            <a:prstDash val="dash"/>
            <a:round/>
            <a:headEnd w="lg" len="lg"/>
            <a:tailEnd type="triangle" w="lg" len="lg"/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gray">
          <a:xfrm>
            <a:off x="690571" y="5733725"/>
            <a:ext cx="102552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dirty="0" smtClean="0"/>
              <a:t>Réponse</a:t>
            </a:r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gray">
          <a:xfrm>
            <a:off x="1638310" y="4264705"/>
            <a:ext cx="731839" cy="0"/>
          </a:xfrm>
          <a:prstGeom prst="line">
            <a:avLst/>
          </a:prstGeom>
          <a:noFill/>
          <a:ln w="25400">
            <a:solidFill>
              <a:schemeClr val="accent2"/>
            </a:solidFill>
            <a:prstDash val="dash"/>
            <a:round/>
            <a:headEnd w="lg" len="lg"/>
            <a:tailEnd type="triangle" w="lg" len="lg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gray">
          <a:xfrm>
            <a:off x="690571" y="4107543"/>
            <a:ext cx="1006476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dirty="0" smtClean="0"/>
              <a:t>Demande</a:t>
            </a:r>
            <a:endParaRPr lang="en-US" dirty="0"/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gray">
          <a:xfrm>
            <a:off x="7473969" y="3979788"/>
            <a:ext cx="639763" cy="641350"/>
          </a:xfrm>
          <a:prstGeom prst="can">
            <a:avLst>
              <a:gd name="adj" fmla="val 25062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gray">
          <a:xfrm>
            <a:off x="4718064" y="4064680"/>
            <a:ext cx="274638" cy="273050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" name="AutoShape 18"/>
          <p:cNvSpPr>
            <a:spLocks noChangeArrowheads="1"/>
          </p:cNvSpPr>
          <p:nvPr/>
        </p:nvSpPr>
        <p:spPr bwMode="gray">
          <a:xfrm>
            <a:off x="5797055" y="4564248"/>
            <a:ext cx="274638" cy="27305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AutoShape 19"/>
          <p:cNvSpPr>
            <a:spLocks noChangeArrowheads="1"/>
          </p:cNvSpPr>
          <p:nvPr/>
        </p:nvSpPr>
        <p:spPr bwMode="gray">
          <a:xfrm>
            <a:off x="5840429" y="3744005"/>
            <a:ext cx="273050" cy="273050"/>
          </a:xfrm>
          <a:prstGeom prst="plus">
            <a:avLst>
              <a:gd name="adj" fmla="val 25000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gray">
          <a:xfrm>
            <a:off x="4394213" y="3686855"/>
            <a:ext cx="96138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u="sng" dirty="0" smtClean="0"/>
              <a:t>M</a:t>
            </a:r>
            <a:r>
              <a:rPr lang="en-US" dirty="0" smtClean="0"/>
              <a:t>odèle</a:t>
            </a:r>
            <a:endParaRPr lang="en-US" dirty="0"/>
          </a:p>
        </p:txBody>
      </p:sp>
      <p:sp>
        <p:nvSpPr>
          <p:cNvPr id="18" name="Oval 27"/>
          <p:cNvSpPr>
            <a:spLocks noChangeArrowheads="1"/>
          </p:cNvSpPr>
          <p:nvPr/>
        </p:nvSpPr>
        <p:spPr bwMode="gray">
          <a:xfrm>
            <a:off x="1920052" y="5951389"/>
            <a:ext cx="274638" cy="2746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pPr algn="ctr"/>
            <a:r>
              <a:rPr lang="en-US" sz="1000" b="1" dirty="0"/>
              <a:t>4</a:t>
            </a:r>
          </a:p>
        </p:txBody>
      </p:sp>
      <p:grpSp>
        <p:nvGrpSpPr>
          <p:cNvPr id="19" name="Group 36"/>
          <p:cNvGrpSpPr>
            <a:grpSpLocks/>
          </p:cNvGrpSpPr>
          <p:nvPr/>
        </p:nvGrpSpPr>
        <p:grpSpPr bwMode="gray">
          <a:xfrm>
            <a:off x="1841507" y="3951968"/>
            <a:ext cx="273050" cy="274638"/>
            <a:chOff x="1096" y="2353"/>
            <a:chExt cx="172" cy="173"/>
          </a:xfrm>
        </p:grpSpPr>
        <p:sp>
          <p:nvSpPr>
            <p:cNvPr id="39" name="Oval 25"/>
            <p:cNvSpPr>
              <a:spLocks noChangeArrowheads="1"/>
            </p:cNvSpPr>
            <p:nvPr/>
          </p:nvSpPr>
          <p:spPr bwMode="gray">
            <a:xfrm>
              <a:off x="1096" y="2353"/>
              <a:ext cx="172" cy="1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 b="1" noProof="1"/>
            </a:p>
          </p:txBody>
        </p:sp>
        <p:sp>
          <p:nvSpPr>
            <p:cNvPr id="40" name="Text Box 29"/>
            <p:cNvSpPr txBox="1">
              <a:spLocks noChangeArrowheads="1"/>
            </p:cNvSpPr>
            <p:nvPr/>
          </p:nvSpPr>
          <p:spPr bwMode="gray">
            <a:xfrm>
              <a:off x="1102" y="2363"/>
              <a:ext cx="160" cy="1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 anchorCtr="1">
              <a:spAutoFit/>
            </a:bodyPr>
            <a:lstStyle/>
            <a:p>
              <a:r>
                <a:rPr lang="en-US" sz="1000" b="1" dirty="0"/>
                <a:t>1</a:t>
              </a:r>
            </a:p>
          </p:txBody>
        </p:sp>
      </p:grpSp>
      <p:grpSp>
        <p:nvGrpSpPr>
          <p:cNvPr id="20" name="Group 38"/>
          <p:cNvGrpSpPr>
            <a:grpSpLocks/>
          </p:cNvGrpSpPr>
          <p:nvPr/>
        </p:nvGrpSpPr>
        <p:grpSpPr bwMode="gray">
          <a:xfrm>
            <a:off x="2173298" y="4858431"/>
            <a:ext cx="274638" cy="274638"/>
            <a:chOff x="1305" y="2924"/>
            <a:chExt cx="173" cy="173"/>
          </a:xfrm>
        </p:grpSpPr>
        <p:sp>
          <p:nvSpPr>
            <p:cNvPr id="37" name="Oval 26"/>
            <p:cNvSpPr>
              <a:spLocks noChangeArrowheads="1"/>
            </p:cNvSpPr>
            <p:nvPr/>
          </p:nvSpPr>
          <p:spPr bwMode="gray">
            <a:xfrm>
              <a:off x="1305" y="2924"/>
              <a:ext cx="173" cy="1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000" b="1" noProof="1"/>
            </a:p>
          </p:txBody>
        </p:sp>
        <p:sp>
          <p:nvSpPr>
            <p:cNvPr id="38" name="Text Box 31"/>
            <p:cNvSpPr txBox="1">
              <a:spLocks noChangeArrowheads="1"/>
            </p:cNvSpPr>
            <p:nvPr/>
          </p:nvSpPr>
          <p:spPr bwMode="gray">
            <a:xfrm>
              <a:off x="1312" y="2940"/>
              <a:ext cx="160" cy="1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 b="1" dirty="0"/>
                <a:t>3</a:t>
              </a:r>
            </a:p>
          </p:txBody>
        </p:sp>
      </p:grpSp>
      <p:grpSp>
        <p:nvGrpSpPr>
          <p:cNvPr id="21" name="Group 37"/>
          <p:cNvGrpSpPr>
            <a:grpSpLocks/>
          </p:cNvGrpSpPr>
          <p:nvPr/>
        </p:nvGrpSpPr>
        <p:grpSpPr bwMode="gray">
          <a:xfrm>
            <a:off x="3971295" y="3889993"/>
            <a:ext cx="274638" cy="274638"/>
            <a:chOff x="2449" y="2386"/>
            <a:chExt cx="173" cy="173"/>
          </a:xfrm>
        </p:grpSpPr>
        <p:sp>
          <p:nvSpPr>
            <p:cNvPr id="35" name="Oval 24"/>
            <p:cNvSpPr>
              <a:spLocks noChangeArrowheads="1"/>
            </p:cNvSpPr>
            <p:nvPr/>
          </p:nvSpPr>
          <p:spPr bwMode="gray">
            <a:xfrm>
              <a:off x="2449" y="2386"/>
              <a:ext cx="173" cy="1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000" b="1" noProof="1"/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gray">
            <a:xfrm>
              <a:off x="2455" y="2396"/>
              <a:ext cx="160" cy="1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 b="1" dirty="0"/>
                <a:t>2</a:t>
              </a:r>
            </a:p>
          </p:txBody>
        </p:sp>
      </p:grpSp>
      <p:sp>
        <p:nvSpPr>
          <p:cNvPr id="22" name="AutoShape 27"/>
          <p:cNvSpPr>
            <a:spLocks noChangeArrowheads="1"/>
          </p:cNvSpPr>
          <p:nvPr/>
        </p:nvSpPr>
        <p:spPr bwMode="gray">
          <a:xfrm>
            <a:off x="5088897" y="4496170"/>
            <a:ext cx="266700" cy="2413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23" name="AutoShape 28"/>
          <p:cNvSpPr>
            <a:spLocks noChangeArrowheads="1"/>
          </p:cNvSpPr>
          <p:nvPr/>
        </p:nvSpPr>
        <p:spPr bwMode="gray">
          <a:xfrm>
            <a:off x="4582869" y="4622486"/>
            <a:ext cx="355600" cy="406400"/>
          </a:xfrm>
          <a:prstGeom prst="sun">
            <a:avLst>
              <a:gd name="adj" fmla="val 25000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 bwMode="gray">
          <a:xfrm>
            <a:off x="6733129" y="4322022"/>
            <a:ext cx="72645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25" name="AutoShape 16"/>
          <p:cNvSpPr>
            <a:spLocks noChangeArrowheads="1"/>
          </p:cNvSpPr>
          <p:nvPr/>
        </p:nvSpPr>
        <p:spPr bwMode="gray">
          <a:xfrm>
            <a:off x="6315676" y="4178715"/>
            <a:ext cx="192087" cy="223837"/>
          </a:xfrm>
          <a:prstGeom prst="flowChartMerge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 bwMode="gray">
          <a:xfrm rot="5400000">
            <a:off x="3795061" y="4797260"/>
            <a:ext cx="3322705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gray">
          <a:xfrm rot="5400000">
            <a:off x="5305726" y="4797260"/>
            <a:ext cx="3322705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gray">
          <a:xfrm rot="5400000">
            <a:off x="2284397" y="4797260"/>
            <a:ext cx="3322705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gray">
          <a:xfrm rot="5400000">
            <a:off x="138176" y="4797260"/>
            <a:ext cx="3322705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 bwMode="gray">
          <a:xfrm>
            <a:off x="2104041" y="3188370"/>
            <a:ext cx="1547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smtClean="0"/>
              <a:t>Niveau présentation</a:t>
            </a:r>
            <a:endParaRPr lang="en-GB" sz="1200" dirty="0"/>
          </a:p>
        </p:txBody>
      </p:sp>
      <p:sp>
        <p:nvSpPr>
          <p:cNvPr id="31" name="TextBox 30"/>
          <p:cNvSpPr txBox="1"/>
          <p:nvPr/>
        </p:nvSpPr>
        <p:spPr bwMode="gray">
          <a:xfrm>
            <a:off x="4147397" y="3188370"/>
            <a:ext cx="1130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smtClean="0"/>
              <a:t>Niveau métier</a:t>
            </a:r>
            <a:endParaRPr lang="en-GB" sz="1200" dirty="0"/>
          </a:p>
        </p:txBody>
      </p:sp>
      <p:sp>
        <p:nvSpPr>
          <p:cNvPr id="32" name="TextBox 31"/>
          <p:cNvSpPr txBox="1"/>
          <p:nvPr/>
        </p:nvSpPr>
        <p:spPr bwMode="gray">
          <a:xfrm>
            <a:off x="5505614" y="3188370"/>
            <a:ext cx="1418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smtClean="0"/>
              <a:t>Niveau intégration</a:t>
            </a:r>
            <a:endParaRPr lang="en-GB" sz="1200" dirty="0"/>
          </a:p>
        </p:txBody>
      </p:sp>
      <p:cxnSp>
        <p:nvCxnSpPr>
          <p:cNvPr id="33" name="Straight Arrow Connector 32"/>
          <p:cNvCxnSpPr>
            <a:stCxn id="5" idx="3"/>
          </p:cNvCxnSpPr>
          <p:nvPr/>
        </p:nvCxnSpPr>
        <p:spPr bwMode="gray">
          <a:xfrm flipV="1">
            <a:off x="3657613" y="4234104"/>
            <a:ext cx="606426" cy="758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34" name="AutoShape 9"/>
          <p:cNvSpPr>
            <a:spLocks noChangeArrowheads="1"/>
          </p:cNvSpPr>
          <p:nvPr/>
        </p:nvSpPr>
        <p:spPr bwMode="gray">
          <a:xfrm>
            <a:off x="2370148" y="5550825"/>
            <a:ext cx="1279527" cy="5937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200" noProof="1"/>
          </a:p>
        </p:txBody>
      </p:sp>
      <p:sp>
        <p:nvSpPr>
          <p:cNvPr id="41" name="Text Box 10"/>
          <p:cNvSpPr txBox="1">
            <a:spLocks noChangeArrowheads="1"/>
          </p:cNvSpPr>
          <p:nvPr/>
        </p:nvSpPr>
        <p:spPr bwMode="gray">
          <a:xfrm>
            <a:off x="2415392" y="5708490"/>
            <a:ext cx="1189039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    </a:t>
            </a:r>
            <a:r>
              <a:rPr lang="en-US" b="1" dirty="0" smtClean="0"/>
              <a:t> </a:t>
            </a:r>
            <a:r>
              <a:rPr lang="en-US" u="sng" dirty="0" smtClean="0"/>
              <a:t>V</a:t>
            </a:r>
            <a:r>
              <a:rPr lang="en-US" dirty="0" smtClean="0"/>
              <a:t>ue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 bwMode="gray">
          <a:xfrm>
            <a:off x="5080792" y="4293951"/>
            <a:ext cx="72645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45" name="Rectangular Callout 44"/>
          <p:cNvSpPr/>
          <p:nvPr/>
        </p:nvSpPr>
        <p:spPr bwMode="gray">
          <a:xfrm>
            <a:off x="7110662" y="5053263"/>
            <a:ext cx="1621355" cy="738664"/>
          </a:xfrm>
          <a:prstGeom prst="wedgeRectCallout">
            <a:avLst>
              <a:gd name="adj1" fmla="val -129776"/>
              <a:gd name="adj2" fmla="val -142733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Notez la communication entre les niveaux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the Entity Framework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806170"/>
          </a:xfrm>
        </p:spPr>
        <p:txBody>
          <a:bodyPr/>
          <a:lstStyle/>
          <a:p>
            <a:r>
              <a:rPr lang="en-GB" dirty="0" smtClean="0"/>
              <a:t>There are three ways of working with the Entity Framework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GB" dirty="0" smtClean="0"/>
              <a:t>Database first</a:t>
            </a:r>
          </a:p>
          <a:p>
            <a:pPr marL="798512" lvl="1" indent="-342900"/>
            <a:r>
              <a:rPr lang="en-GB" dirty="0" smtClean="0"/>
              <a:t>Using Entity Framework designer, classes are generated from database tables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GB" dirty="0" smtClean="0"/>
              <a:t>Model first</a:t>
            </a:r>
          </a:p>
          <a:p>
            <a:pPr marL="798512" lvl="1" indent="-342900"/>
            <a:r>
              <a:rPr lang="en-GB" dirty="0" smtClean="0"/>
              <a:t>Model is created using Entity Framework designer, and classes and database tables are generated from the model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GB" dirty="0" smtClean="0"/>
              <a:t>Code first</a:t>
            </a:r>
          </a:p>
          <a:p>
            <a:pPr marL="798512" lvl="1" indent="-342900"/>
            <a:r>
              <a:rPr lang="en-GB" dirty="0" smtClean="0"/>
              <a:t>Classes representing relational data are written by developers</a:t>
            </a:r>
          </a:p>
          <a:p>
            <a:pPr marL="1088136" lvl="2" indent="-228600"/>
            <a:r>
              <a:rPr lang="en-GB" dirty="0" smtClean="0"/>
              <a:t>Mapped to existing database if exists</a:t>
            </a:r>
          </a:p>
          <a:p>
            <a:pPr marL="1088136" lvl="2" indent="-228600"/>
            <a:r>
              <a:rPr lang="en-GB" dirty="0" smtClean="0"/>
              <a:t>Entity Framework generates database tables if required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723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a Code-First Approach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231654"/>
          </a:xfrm>
        </p:spPr>
        <p:txBody>
          <a:bodyPr/>
          <a:lstStyle/>
          <a:p>
            <a:r>
              <a:rPr lang="en-GB" dirty="0" smtClean="0"/>
              <a:t>Enables plain C# or VB classes to be used to represent domain entities</a:t>
            </a:r>
          </a:p>
          <a:p>
            <a:pPr lvl="1"/>
            <a:r>
              <a:rPr lang="en-GB" dirty="0" smtClean="0"/>
              <a:t>Database first or model first results in classes that inherit from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EntityObject</a:t>
            </a:r>
          </a:p>
          <a:p>
            <a:r>
              <a:rPr lang="en-GB" dirty="0" smtClean="0"/>
              <a:t>A code-first approach requires the following steps to be performed: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GB" dirty="0" smtClean="0"/>
              <a:t>Define model classes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GB" dirty="0" smtClean="0"/>
              <a:t>Define context class to handle database access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GB" dirty="0" smtClean="0"/>
              <a:t>Use model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433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1: Define Model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1128514"/>
          </a:xfrm>
        </p:spPr>
        <p:txBody>
          <a:bodyPr/>
          <a:lstStyle/>
          <a:p>
            <a:r>
              <a:rPr lang="en-GB" dirty="0" smtClean="0"/>
              <a:t>Plain C# or VB classes with simple properties for persisted data</a:t>
            </a:r>
          </a:p>
          <a:p>
            <a:r>
              <a:rPr lang="en-GB" dirty="0" smtClean="0"/>
              <a:t>Consider mapping the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video_recordings</a:t>
            </a:r>
            <a:r>
              <a:rPr lang="en-GB" dirty="0" smtClean="0"/>
              <a:t> table</a:t>
            </a:r>
          </a:p>
          <a:p>
            <a:pPr lvl="1"/>
            <a:r>
              <a:rPr lang="en-GB" dirty="0" smtClean="0"/>
              <a:t>Map to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VideoRecording</a:t>
            </a:r>
            <a:r>
              <a:rPr lang="en-GB" dirty="0" smtClean="0"/>
              <a:t> class</a:t>
            </a:r>
          </a:p>
        </p:txBody>
      </p:sp>
      <p:sp>
        <p:nvSpPr>
          <p:cNvPr id="4" name="TextBox 3"/>
          <p:cNvSpPr txBox="1"/>
          <p:nvPr/>
        </p:nvSpPr>
        <p:spPr bwMode="blackWhite">
          <a:xfrm>
            <a:off x="924426" y="2620580"/>
            <a:ext cx="5657318" cy="175432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public class VideoRecording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	public int Id { get; set; }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	public string Title { get; set; }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    ...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 bwMode="blackWhite">
          <a:xfrm>
            <a:off x="1364321" y="4603639"/>
            <a:ext cx="5381601" cy="147732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Public class VideoRecording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	Public Property Id As Integer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	Public Property Title As String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    ...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End Class</a:t>
            </a:r>
          </a:p>
        </p:txBody>
      </p:sp>
      <p:sp>
        <p:nvSpPr>
          <p:cNvPr id="8" name="Rectangular Callout 7"/>
          <p:cNvSpPr/>
          <p:nvPr/>
        </p:nvSpPr>
        <p:spPr bwMode="blackWhite">
          <a:xfrm>
            <a:off x="6604334" y="2295024"/>
            <a:ext cx="2101516" cy="584775"/>
          </a:xfrm>
          <a:prstGeom prst="wedgeRectCallout">
            <a:avLst>
              <a:gd name="adj1" fmla="val -68295"/>
              <a:gd name="adj2" fmla="val 126061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 smtClean="0"/>
              <a:t>Properties mapped to database table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ular Callout 8"/>
          <p:cNvSpPr/>
          <p:nvPr/>
        </p:nvSpPr>
        <p:spPr bwMode="blackWhite">
          <a:xfrm>
            <a:off x="6756734" y="4123824"/>
            <a:ext cx="2101516" cy="584775"/>
          </a:xfrm>
          <a:prstGeom prst="wedgeRectCallout">
            <a:avLst>
              <a:gd name="adj1" fmla="val -68295"/>
              <a:gd name="adj2" fmla="val 126061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 smtClean="0"/>
              <a:t>Properties mapped to database table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2067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60338"/>
            <a:ext cx="8507412" cy="725487"/>
          </a:xfrm>
        </p:spPr>
        <p:txBody>
          <a:bodyPr/>
          <a:lstStyle/>
          <a:p>
            <a:r>
              <a:rPr lang="en-GB" dirty="0" smtClean="0"/>
              <a:t>Step 2: Define Context Class to Handle Database Access 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671979"/>
          </a:xfrm>
        </p:spPr>
        <p:txBody>
          <a:bodyPr/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DbContext</a:t>
            </a:r>
            <a:r>
              <a:rPr lang="en-GB" dirty="0" smtClean="0">
                <a:cs typeface="Courier New" pitchFamily="49" charset="0"/>
              </a:rPr>
              <a:t> and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DbSet </a:t>
            </a:r>
            <a:r>
              <a:rPr lang="en-GB" dirty="0" smtClean="0">
                <a:cs typeface="Courier New" pitchFamily="49" charset="0"/>
              </a:rPr>
              <a:t>classes are used for accessing database</a:t>
            </a:r>
          </a:p>
          <a:p>
            <a:pPr lvl="1"/>
            <a:r>
              <a:rPr lang="en-GB" dirty="0" smtClean="0">
                <a:cs typeface="Courier New" pitchFamily="49" charset="0"/>
              </a:rPr>
              <a:t>Provide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DbSet</a:t>
            </a:r>
            <a:r>
              <a:rPr lang="en-GB" dirty="0" smtClean="0">
                <a:cs typeface="Courier New" pitchFamily="49" charset="0"/>
              </a:rPr>
              <a:t> property for each class mapped to relational database 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blackWhite">
          <a:xfrm>
            <a:off x="562476" y="2525330"/>
            <a:ext cx="8456161" cy="147732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public class VideoContext : 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DbContext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DbSet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&lt;VideoRecording&gt; VideoRecordings {get; set; }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	</a:t>
            </a:r>
            <a:br>
              <a:rPr lang="en-GB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 bwMode="blackWhite">
          <a:xfrm>
            <a:off x="318228" y="4725394"/>
            <a:ext cx="8731878" cy="120032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Public Class VideoContext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	Inherits 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DbContext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Public Property VideoRecordings As 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DbSet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(Of VideoRecording)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End Class</a:t>
            </a:r>
            <a:endParaRPr lang="en-GB" dirty="0"/>
          </a:p>
        </p:txBody>
      </p:sp>
      <p:sp>
        <p:nvSpPr>
          <p:cNvPr id="6" name="Rectangular Callout 5"/>
          <p:cNvSpPr/>
          <p:nvPr/>
        </p:nvSpPr>
        <p:spPr bwMode="blackWhite">
          <a:xfrm>
            <a:off x="6210300" y="2047374"/>
            <a:ext cx="2400300" cy="584775"/>
          </a:xfrm>
          <a:prstGeom prst="wedgeRectCallout">
            <a:avLst>
              <a:gd name="adj1" fmla="val -68295"/>
              <a:gd name="adj2" fmla="val 126061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 smtClean="0"/>
              <a:t>Properties used to access and store data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ular Callout 7"/>
          <p:cNvSpPr/>
          <p:nvPr/>
        </p:nvSpPr>
        <p:spPr bwMode="blackWhite">
          <a:xfrm>
            <a:off x="5086350" y="4238124"/>
            <a:ext cx="2400300" cy="584775"/>
          </a:xfrm>
          <a:prstGeom prst="wedgeRectCallout">
            <a:avLst>
              <a:gd name="adj1" fmla="val -68295"/>
              <a:gd name="adj2" fmla="val 126061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 smtClean="0"/>
              <a:t>Properties used to access and store data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409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Convention Based Persistence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193595"/>
            <a:ext cx="8599488" cy="1431161"/>
          </a:xfrm>
        </p:spPr>
        <p:txBody>
          <a:bodyPr/>
          <a:lstStyle/>
          <a:p>
            <a:r>
              <a:rPr lang="en-GB" dirty="0" smtClean="0"/>
              <a:t>By convention, Entity Framework maps:</a:t>
            </a:r>
          </a:p>
          <a:p>
            <a:pPr lvl="1"/>
            <a:r>
              <a:rPr lang="en-GB" dirty="0" smtClean="0"/>
              <a:t>Classes to tables with class name</a:t>
            </a:r>
          </a:p>
          <a:p>
            <a:pPr lvl="1"/>
            <a:r>
              <a:rPr lang="en-GB" dirty="0" smtClean="0"/>
              <a:t>Properties to columns with property name</a:t>
            </a:r>
          </a:p>
          <a:p>
            <a:r>
              <a:rPr lang="en-GB" dirty="0" smtClean="0"/>
              <a:t>Defaults can be overridden in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DbContext</a:t>
            </a:r>
            <a:r>
              <a:rPr lang="en-GB" dirty="0" smtClean="0"/>
              <a:t>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blackWhite">
          <a:xfrm>
            <a:off x="184790" y="2647087"/>
            <a:ext cx="8680914" cy="331639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public class VideoContext :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DbContext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DbSet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&lt;VideoRecording&gt; VideoRecordings {get; set; }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protected override void OnModelCreating(DbModelBuilder mb)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mb.Entity&lt;VideoRecording&gt;().ToTable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video_recordings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");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mb.Entity&lt;VideoRecording&gt;().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Property( t =&gt; t.Id).HasColumnName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recording_id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");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mb.Entity&lt;VideoRecording&gt;().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Property( t =&gt; t.ImageName).HasColumnName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image_name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");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GB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1600" dirty="0"/>
          </a:p>
        </p:txBody>
      </p:sp>
      <p:sp>
        <p:nvSpPr>
          <p:cNvPr id="6" name="Rectangular Callout 5"/>
          <p:cNvSpPr/>
          <p:nvPr/>
        </p:nvSpPr>
        <p:spPr bwMode="blackWhite">
          <a:xfrm>
            <a:off x="5554317" y="5739762"/>
            <a:ext cx="3094383" cy="369332"/>
          </a:xfrm>
          <a:prstGeom prst="wedgeRectCallout">
            <a:avLst>
              <a:gd name="adj1" fmla="val -87833"/>
              <a:gd name="adj2" fmla="val -127837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dirty="0" smtClean="0"/>
              <a:t>Manually define mappings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0765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3: Use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1128514"/>
          </a:xfrm>
        </p:spPr>
        <p:txBody>
          <a:bodyPr/>
          <a:lstStyle/>
          <a:p>
            <a:r>
              <a:rPr lang="en-GB" dirty="0" smtClean="0"/>
              <a:t>Consider selecting all the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VideoRecording</a:t>
            </a:r>
            <a:r>
              <a:rPr lang="en-GB" dirty="0" smtClean="0">
                <a:cs typeface="Courier New" pitchFamily="49" charset="0"/>
              </a:rPr>
              <a:t> </a:t>
            </a:r>
            <a:r>
              <a:rPr lang="en-GB" dirty="0" smtClean="0"/>
              <a:t>objects</a:t>
            </a:r>
          </a:p>
          <a:p>
            <a:pPr lvl="1"/>
            <a:r>
              <a:rPr lang="en-GB" dirty="0" smtClean="0"/>
              <a:t>Use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DbContext</a:t>
            </a:r>
            <a:r>
              <a:rPr lang="en-GB" dirty="0" smtClean="0"/>
              <a:t> and associated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DbSet</a:t>
            </a:r>
            <a:r>
              <a:rPr lang="en-GB" dirty="0" smtClean="0"/>
              <a:t> properties 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 bwMode="blackWhite">
          <a:xfrm>
            <a:off x="505326" y="2225867"/>
            <a:ext cx="7766870" cy="169277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endParaRPr lang="en-GB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VideoContext  videoContext = new VideoContext();</a:t>
            </a:r>
          </a:p>
          <a:p>
            <a:endParaRPr lang="en-GB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var recordings = videoContext.VideoRecordings.Tolist();</a:t>
            </a:r>
          </a:p>
          <a:p>
            <a:endParaRPr lang="en-GB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6" name="Rectangular Callout 5"/>
          <p:cNvSpPr/>
          <p:nvPr/>
        </p:nvSpPr>
        <p:spPr bwMode="blackWhite">
          <a:xfrm>
            <a:off x="2979820" y="3893219"/>
            <a:ext cx="3097130" cy="523220"/>
          </a:xfrm>
          <a:prstGeom prst="wedgeRectCallout">
            <a:avLst>
              <a:gd name="adj1" fmla="val -88116"/>
              <a:gd name="adj2" fmla="val -137559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Will contain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VideoRecording</a:t>
            </a:r>
            <a:r>
              <a:rPr lang="en-GB" dirty="0" smtClean="0"/>
              <a:t> objects when accessed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 bwMode="blackWhite">
          <a:xfrm>
            <a:off x="325842" y="4704347"/>
            <a:ext cx="8722907" cy="120032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endParaRPr lang="en-GB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Dim videContext As VideoContext = New VideoContext()</a:t>
            </a:r>
          </a:p>
          <a:p>
            <a:endParaRPr lang="en-GB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Dim recordings = videoContext.VideoCategories.ToList() </a:t>
            </a:r>
            <a:endParaRPr lang="en-GB" sz="18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393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V" val="393737204232"/>
  <p:tag name="TL" val="3234302C3534302C343530"/>
  <p:tag name="IPF" val="4C522C4275696C64696E6720746865204D6F64656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74657020333A205772697465204C494E5120517565727920746F2053656C656374204461746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374657020333A205772697465204C494E5120517565727920746F2053656C65637420446174612028636F6E74696E7565642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6696C746572696E6720446174612057697468204C494E5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74727563747572696E672074686520496E746567726174696F6E205469657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66964656F2044617461204163636573736F72204578616D706C6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66964656F2044617461204163636573736F7220496D706C656D656E746174696F6E202843232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66964656F2044617461204163636573736F7220496D706C656D656E746174696F6E20284323292028636F6E74696E7565642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66964656F2044617461204163636573736F7220496D706C656D656E746174696F6E202856422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66964656F2044617461204163636573736F7220496D706C656D656E746174696F6E20285642292028636F6E74696E7565642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46865205365727669636520546965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275696C64696E6720746865204D6F64656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66964656F20536561726368205365727669636520496E7465726661636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66964656F20536561726368205365727669636520496D706C656D656E746174696F6E202843232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66964656F20536561726368205365727669636520496D706C656D656E746174696F6E202856422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66964656F20536561726368205365727669636520496D706C656D656E746174696F6E20285642292028636F6E74696E7565642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96D70726F76696E6720746865204D6F64656C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46570656E64656E637920496E6A656374696F6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D6F64656C2041726368697465637475726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76F726B696E672057697468204C494E5120746F2053514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76F726B696E672057697468206120436F64652D466972737420417070726F61636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374657020313A20446566696E65204D6F64656C20436C617373657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374657020323A204372656174652044617461436F6E74657874204F626A65637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6F6E76656E74696F6E2042617365642050657273697374656E6365204D617070696E6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374657020333A205772697465204C494E5120517565727920746F2053656C65637420446174612028636F6E74696E75656429"/>
</p:tagLst>
</file>

<file path=ppt/theme/theme1.xml><?xml version="1.0" encoding="utf-8"?>
<a:theme xmlns:a="http://schemas.openxmlformats.org/drawingml/2006/main" name="EPIC">
  <a:themeElements>
    <a:clrScheme name="Modèle par défaut 3">
      <a:dk1>
        <a:srgbClr val="000080"/>
      </a:dk1>
      <a:lt1>
        <a:srgbClr val="BCD507"/>
      </a:lt1>
      <a:dk2>
        <a:srgbClr val="FFFFFF"/>
      </a:dk2>
      <a:lt2>
        <a:srgbClr val="000000"/>
      </a:lt2>
      <a:accent1>
        <a:srgbClr val="FFFFCC"/>
      </a:accent1>
      <a:accent2>
        <a:srgbClr val="B90117"/>
      </a:accent2>
      <a:accent3>
        <a:srgbClr val="DAE7AA"/>
      </a:accent3>
      <a:accent4>
        <a:srgbClr val="00006C"/>
      </a:accent4>
      <a:accent5>
        <a:srgbClr val="FFFFE2"/>
      </a:accent5>
      <a:accent6>
        <a:srgbClr val="A70114"/>
      </a:accent6>
      <a:hlink>
        <a:srgbClr val="FFCCCC"/>
      </a:hlink>
      <a:folHlink>
        <a:srgbClr val="99CCFF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80"/>
        </a:dk1>
        <a:lt1>
          <a:srgbClr val="BAB600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9D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3333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EPIC</Template>
  <TotalTime>3067</TotalTime>
  <Words>2076</Words>
  <Application>Microsoft Office PowerPoint</Application>
  <PresentationFormat>Affichage à l'écran (4:3)</PresentationFormat>
  <Paragraphs>415</Paragraphs>
  <Slides>25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Arial</vt:lpstr>
      <vt:lpstr>Century Schoolbook</vt:lpstr>
      <vt:lpstr>Courier New</vt:lpstr>
      <vt:lpstr>Times New Roman</vt:lpstr>
      <vt:lpstr>EPIC</vt:lpstr>
      <vt:lpstr>Construire le modèle</vt:lpstr>
      <vt:lpstr>Construire le modèle</vt:lpstr>
      <vt:lpstr>Architecture du modèle</vt:lpstr>
      <vt:lpstr>Working With the Entity Framework</vt:lpstr>
      <vt:lpstr>Working With a Code-First Approach </vt:lpstr>
      <vt:lpstr>Step 1: Define Model Classes</vt:lpstr>
      <vt:lpstr>Step 2: Define Context Class to Handle Database Access </vt:lpstr>
      <vt:lpstr>Convention Based Persistence Mapping</vt:lpstr>
      <vt:lpstr>Step 3: Use Model</vt:lpstr>
      <vt:lpstr>Étape 3 : Écrire une requête LINQ pour extraire les données</vt:lpstr>
      <vt:lpstr>Étape 3 : Écrire une requête LINQ pour extraire les données (suite)</vt:lpstr>
      <vt:lpstr>Filtrer les données avec LINQ</vt:lpstr>
      <vt:lpstr>Structurer le niveau intégration</vt:lpstr>
      <vt:lpstr>Exemple d’accesseur aux données vidéo</vt:lpstr>
      <vt:lpstr>Implémentation de l’accesseur aux données vidéo (C#)</vt:lpstr>
      <vt:lpstr>Implémentation de l’accesseur aux données vidéo (C#) (suite)</vt:lpstr>
      <vt:lpstr>Implémentation de l’accesseur aux données vidéo (VB)</vt:lpstr>
      <vt:lpstr>Implémentation de l’accesseur aux données vidéo (VB) (suite)</vt:lpstr>
      <vt:lpstr>Le niveau service</vt:lpstr>
      <vt:lpstr>Interface du service de recherche vidéo</vt:lpstr>
      <vt:lpstr>Implémentation du service de recherche vidéo (C#)</vt:lpstr>
      <vt:lpstr>Implémentation du service de recherche vidéo (VB)</vt:lpstr>
      <vt:lpstr>Implémentation du service de recherche vidéo (VB) (suite)</vt:lpstr>
      <vt:lpstr>Amélioration du modèle</vt:lpstr>
      <vt:lpstr>Injection de dépendances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En-Lighten Technology</dc:creator>
  <dc:description>Tagged 6/4/2010 4:01:53 PM</dc:description>
  <cp:lastModifiedBy>Cyril Vincent</cp:lastModifiedBy>
  <cp:revision>389</cp:revision>
  <cp:lastPrinted>2009-03-17T21:03:30Z</cp:lastPrinted>
  <dcterms:created xsi:type="dcterms:W3CDTF">2009-01-23T16:39:18Z</dcterms:created>
  <dcterms:modified xsi:type="dcterms:W3CDTF">2016-05-18T10:18:52Z</dcterms:modified>
</cp:coreProperties>
</file>