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41.xml" ContentType="application/vnd.openxmlformats-officedocument.presentationml.tags+xml"/>
  <Override PartName="/ppt/notesSlides/notesSlide42.xml" ContentType="application/vnd.openxmlformats-officedocument.presentationml.notesSlide+xml"/>
  <Override PartName="/ppt/tags/tag42.xml" ContentType="application/vnd.openxmlformats-officedocument.presentationml.tags+xml"/>
  <Override PartName="/ppt/notesSlides/notesSlide43.xml" ContentType="application/vnd.openxmlformats-officedocument.presentationml.notesSlide+xml"/>
  <Override PartName="/ppt/tags/tag43.xml" ContentType="application/vnd.openxmlformats-officedocument.presentationml.tags+xml"/>
  <Override PartName="/ppt/notesSlides/notesSlide44.xml" ContentType="application/vnd.openxmlformats-officedocument.presentationml.notesSlide+xml"/>
  <Override PartName="/ppt/tags/tag44.xml" ContentType="application/vnd.openxmlformats-officedocument.presentationml.tags+xml"/>
  <Override PartName="/ppt/notesSlides/notesSlide45.xml" ContentType="application/vnd.openxmlformats-officedocument.presentationml.notesSlide+xml"/>
  <Override PartName="/ppt/tags/tag45.xml" ContentType="application/vnd.openxmlformats-officedocument.presentationml.tags+xml"/>
  <Override PartName="/ppt/notesSlides/notesSlide46.xml" ContentType="application/vnd.openxmlformats-officedocument.presentationml.notesSlide+xml"/>
  <Override PartName="/ppt/tags/tag46.xml" ContentType="application/vnd.openxmlformats-officedocument.presentationml.tags+xml"/>
  <Override PartName="/ppt/notesSlides/notesSlide47.xml" ContentType="application/vnd.openxmlformats-officedocument.presentationml.notesSlide+xml"/>
  <Override PartName="/ppt/tags/tag47.xml" ContentType="application/vnd.openxmlformats-officedocument.presentationml.tags+xml"/>
  <Override PartName="/ppt/notesSlides/notesSlide48.xml" ContentType="application/vnd.openxmlformats-officedocument.presentationml.notesSlide+xml"/>
  <Override PartName="/ppt/tags/tag48.xml" ContentType="application/vnd.openxmlformats-officedocument.presentationml.tags+xml"/>
  <Override PartName="/ppt/notesSlides/notesSlide49.xml" ContentType="application/vnd.openxmlformats-officedocument.presentationml.notesSlide+xml"/>
  <Override PartName="/ppt/tags/tag49.xml" ContentType="application/vnd.openxmlformats-officedocument.presentationml.tags+xml"/>
  <Override PartName="/ppt/notesSlides/notesSlide50.xml" ContentType="application/vnd.openxmlformats-officedocument.presentationml.notesSlide+xml"/>
  <Override PartName="/ppt/tags/tag50.xml" ContentType="application/vnd.openxmlformats-officedocument.presentationml.tags+xml"/>
  <Override PartName="/ppt/notesSlides/notesSlide51.xml" ContentType="application/vnd.openxmlformats-officedocument.presentationml.notesSlide+xml"/>
  <Override PartName="/ppt/tags/tag51.xml" ContentType="application/vnd.openxmlformats-officedocument.presentationml.tags+xml"/>
  <Override PartName="/ppt/notesSlides/notesSlide52.xml" ContentType="application/vnd.openxmlformats-officedocument.presentationml.notesSlide+xml"/>
  <Override PartName="/ppt/tags/tag52.xml" ContentType="application/vnd.openxmlformats-officedocument.presentationml.tags+xml"/>
  <Override PartName="/ppt/notesSlides/notesSlide53.xml" ContentType="application/vnd.openxmlformats-officedocument.presentationml.notesSlide+xml"/>
  <Override PartName="/ppt/tags/tag53.xml" ContentType="application/vnd.openxmlformats-officedocument.presentationml.tags+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6"/>
  </p:notesMasterIdLst>
  <p:handoutMasterIdLst>
    <p:handoutMasterId r:id="rId57"/>
  </p:handoutMasterIdLst>
  <p:sldIdLst>
    <p:sldId id="256" r:id="rId2"/>
    <p:sldId id="266" r:id="rId3"/>
    <p:sldId id="265" r:id="rId4"/>
    <p:sldId id="300" r:id="rId5"/>
    <p:sldId id="264" r:id="rId6"/>
    <p:sldId id="279" r:id="rId7"/>
    <p:sldId id="268" r:id="rId8"/>
    <p:sldId id="301" r:id="rId9"/>
    <p:sldId id="287" r:id="rId10"/>
    <p:sldId id="302" r:id="rId11"/>
    <p:sldId id="280" r:id="rId12"/>
    <p:sldId id="281" r:id="rId13"/>
    <p:sldId id="332" r:id="rId14"/>
    <p:sldId id="333" r:id="rId15"/>
    <p:sldId id="334" r:id="rId16"/>
    <p:sldId id="322" r:id="rId17"/>
    <p:sldId id="323" r:id="rId18"/>
    <p:sldId id="335" r:id="rId19"/>
    <p:sldId id="304" r:id="rId20"/>
    <p:sldId id="305" r:id="rId21"/>
    <p:sldId id="299" r:id="rId22"/>
    <p:sldId id="307" r:id="rId23"/>
    <p:sldId id="283" r:id="rId24"/>
    <p:sldId id="308" r:id="rId25"/>
    <p:sldId id="309" r:id="rId26"/>
    <p:sldId id="310" r:id="rId27"/>
    <p:sldId id="293" r:id="rId28"/>
    <p:sldId id="337" r:id="rId29"/>
    <p:sldId id="272" r:id="rId30"/>
    <p:sldId id="273" r:id="rId31"/>
    <p:sldId id="274" r:id="rId32"/>
    <p:sldId id="294" r:id="rId33"/>
    <p:sldId id="295" r:id="rId34"/>
    <p:sldId id="296" r:id="rId35"/>
    <p:sldId id="313" r:id="rId36"/>
    <p:sldId id="336" r:id="rId37"/>
    <p:sldId id="338" r:id="rId38"/>
    <p:sldId id="339" r:id="rId39"/>
    <p:sldId id="341" r:id="rId40"/>
    <p:sldId id="342" r:id="rId41"/>
    <p:sldId id="358" r:id="rId42"/>
    <p:sldId id="314" r:id="rId43"/>
    <p:sldId id="315" r:id="rId44"/>
    <p:sldId id="316" r:id="rId45"/>
    <p:sldId id="318" r:id="rId46"/>
    <p:sldId id="320" r:id="rId47"/>
    <p:sldId id="321" r:id="rId48"/>
    <p:sldId id="288" r:id="rId49"/>
    <p:sldId id="343" r:id="rId50"/>
    <p:sldId id="344" r:id="rId51"/>
    <p:sldId id="345" r:id="rId52"/>
    <p:sldId id="346" r:id="rId53"/>
    <p:sldId id="349" r:id="rId54"/>
    <p:sldId id="347" r:id="rId55"/>
  </p:sldIdLst>
  <p:sldSz cx="9144000" cy="6858000" type="screen4x3"/>
  <p:notesSz cx="6997700" cy="9271000"/>
  <p:defaultTex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CCFFCC"/>
    <a:srgbClr val="CCECFF"/>
    <a:srgbClr val="99FF99"/>
    <a:srgbClr val="FFCCCC"/>
    <a:srgbClr val="FF9966"/>
    <a:srgbClr val="008000"/>
    <a:srgbClr val="66CCFF"/>
    <a:srgbClr val="FFFF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99" autoAdjust="0"/>
    <p:restoredTop sz="86340" autoAdjust="0"/>
  </p:normalViewPr>
  <p:slideViewPr>
    <p:cSldViewPr snapToGrid="0">
      <p:cViewPr varScale="1">
        <p:scale>
          <a:sx n="64" d="100"/>
          <a:sy n="64" d="100"/>
        </p:scale>
        <p:origin x="-1548" y="-108"/>
      </p:cViewPr>
      <p:guideLst>
        <p:guide orient="horz" pos="997"/>
        <p:guide orient="horz" pos="1180"/>
        <p:guide pos="257"/>
        <p:guide pos="388"/>
        <p:guide pos="451"/>
        <p:guide pos="673"/>
        <p:guide pos="724"/>
        <p:guide pos="883"/>
        <p:guide pos="946"/>
        <p:guide pos="1995"/>
      </p:guideLst>
    </p:cSldViewPr>
  </p:slideViewPr>
  <p:outlineViewPr>
    <p:cViewPr>
      <p:scale>
        <a:sx n="33" d="100"/>
        <a:sy n="33" d="100"/>
      </p:scale>
      <p:origin x="240" y="0"/>
    </p:cViewPr>
    <p:sldLst>
      <p:sld r:id="rId1" collapse="1"/>
    </p:sldLst>
  </p:outlineViewPr>
  <p:notesTextViewPr>
    <p:cViewPr>
      <p:scale>
        <a:sx n="100" d="100"/>
        <a:sy n="100" d="100"/>
      </p:scale>
      <p:origin x="0" y="0"/>
    </p:cViewPr>
  </p:notesTextViewPr>
  <p:sorterViewPr>
    <p:cViewPr>
      <p:scale>
        <a:sx n="100" d="100"/>
        <a:sy n="100" d="100"/>
      </p:scale>
      <p:origin x="0" y="7812"/>
    </p:cViewPr>
  </p:sorterViewPr>
  <p:notesViewPr>
    <p:cSldViewPr snapToGrid="0">
      <p:cViewPr varScale="1">
        <p:scale>
          <a:sx n="46" d="100"/>
          <a:sy n="46" d="100"/>
        </p:scale>
        <p:origin x="-2676" y="-114"/>
      </p:cViewPr>
      <p:guideLst>
        <p:guide orient="horz" pos="2920"/>
        <p:guide pos="2204"/>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2" y="1"/>
            <a:ext cx="3032125" cy="463550"/>
          </a:xfrm>
          <a:prstGeom prst="rect">
            <a:avLst/>
          </a:prstGeom>
          <a:noFill/>
          <a:ln w="9525">
            <a:noFill/>
            <a:miter lim="800000"/>
            <a:headEnd/>
            <a:tailEnd/>
          </a:ln>
          <a:effectLst/>
        </p:spPr>
        <p:txBody>
          <a:bodyPr vert="horz" wrap="square" lIns="92561" tIns="46280" rIns="92561" bIns="46280" numCol="1" anchor="t" anchorCtr="0" compatLnSpc="1">
            <a:prstTxWarp prst="textNoShape">
              <a:avLst/>
            </a:prstTxWarp>
          </a:bodyPr>
          <a:lstStyle>
            <a:lvl1pPr defTabSz="926281">
              <a:defRPr sz="1200" b="1">
                <a:latin typeface="Times New Roman" pitchFamily="18" charset="0"/>
              </a:defRPr>
            </a:lvl1pPr>
          </a:lstStyle>
          <a:p>
            <a:endParaRPr lang="en-US" dirty="0"/>
          </a:p>
        </p:txBody>
      </p:sp>
      <p:sp>
        <p:nvSpPr>
          <p:cNvPr id="129027" name="Rectangle 3"/>
          <p:cNvSpPr>
            <a:spLocks noGrp="1" noChangeArrowheads="1"/>
          </p:cNvSpPr>
          <p:nvPr>
            <p:ph type="dt" sz="quarter" idx="1"/>
          </p:nvPr>
        </p:nvSpPr>
        <p:spPr bwMode="auto">
          <a:xfrm>
            <a:off x="3965577" y="1"/>
            <a:ext cx="3032125" cy="463550"/>
          </a:xfrm>
          <a:prstGeom prst="rect">
            <a:avLst/>
          </a:prstGeom>
          <a:noFill/>
          <a:ln w="9525">
            <a:noFill/>
            <a:miter lim="800000"/>
            <a:headEnd/>
            <a:tailEnd/>
          </a:ln>
          <a:effectLst/>
        </p:spPr>
        <p:txBody>
          <a:bodyPr vert="horz" wrap="square" lIns="92561" tIns="46280" rIns="92561" bIns="46280" numCol="1" anchor="t" anchorCtr="0" compatLnSpc="1">
            <a:prstTxWarp prst="textNoShape">
              <a:avLst/>
            </a:prstTxWarp>
          </a:bodyPr>
          <a:lstStyle>
            <a:lvl1pPr algn="r" defTabSz="926281">
              <a:defRPr sz="1200" b="1">
                <a:latin typeface="Times New Roman" pitchFamily="18" charset="0"/>
              </a:defRPr>
            </a:lvl1pPr>
          </a:lstStyle>
          <a:p>
            <a:endParaRPr lang="en-US" dirty="0"/>
          </a:p>
        </p:txBody>
      </p:sp>
      <p:sp>
        <p:nvSpPr>
          <p:cNvPr id="129028" name="Rectangle 4"/>
          <p:cNvSpPr>
            <a:spLocks noGrp="1" noChangeArrowheads="1"/>
          </p:cNvSpPr>
          <p:nvPr>
            <p:ph type="ftr" sz="quarter" idx="2"/>
          </p:nvPr>
        </p:nvSpPr>
        <p:spPr bwMode="auto">
          <a:xfrm>
            <a:off x="2" y="8807451"/>
            <a:ext cx="3032125" cy="463550"/>
          </a:xfrm>
          <a:prstGeom prst="rect">
            <a:avLst/>
          </a:prstGeom>
          <a:noFill/>
          <a:ln w="9525">
            <a:noFill/>
            <a:miter lim="800000"/>
            <a:headEnd/>
            <a:tailEnd/>
          </a:ln>
          <a:effectLst/>
        </p:spPr>
        <p:txBody>
          <a:bodyPr vert="horz" wrap="square" lIns="92561" tIns="46280" rIns="92561" bIns="46280" numCol="1" anchor="b" anchorCtr="0" compatLnSpc="1">
            <a:prstTxWarp prst="textNoShape">
              <a:avLst/>
            </a:prstTxWarp>
          </a:bodyPr>
          <a:lstStyle>
            <a:lvl1pPr defTabSz="926281">
              <a:defRPr sz="1200" b="1">
                <a:latin typeface="Times New Roman" pitchFamily="18" charset="0"/>
              </a:defRPr>
            </a:lvl1pPr>
          </a:lstStyle>
          <a:p>
            <a:endParaRPr lang="en-US" dirty="0"/>
          </a:p>
        </p:txBody>
      </p:sp>
      <p:sp>
        <p:nvSpPr>
          <p:cNvPr id="129029" name="Rectangle 5"/>
          <p:cNvSpPr>
            <a:spLocks noGrp="1" noChangeArrowheads="1"/>
          </p:cNvSpPr>
          <p:nvPr>
            <p:ph type="sldNum" sz="quarter" idx="3"/>
          </p:nvPr>
        </p:nvSpPr>
        <p:spPr bwMode="auto">
          <a:xfrm>
            <a:off x="3965577" y="8807451"/>
            <a:ext cx="3032125" cy="463550"/>
          </a:xfrm>
          <a:prstGeom prst="rect">
            <a:avLst/>
          </a:prstGeom>
          <a:noFill/>
          <a:ln w="9525">
            <a:noFill/>
            <a:miter lim="800000"/>
            <a:headEnd/>
            <a:tailEnd/>
          </a:ln>
          <a:effectLst/>
        </p:spPr>
        <p:txBody>
          <a:bodyPr vert="horz" wrap="square" lIns="92561" tIns="46280" rIns="92561" bIns="46280" numCol="1" anchor="b" anchorCtr="0" compatLnSpc="1">
            <a:prstTxWarp prst="textNoShape">
              <a:avLst/>
            </a:prstTxWarp>
          </a:bodyPr>
          <a:lstStyle>
            <a:lvl1pPr algn="r" defTabSz="926281">
              <a:defRPr sz="1200" b="1">
                <a:latin typeface="Times New Roman" pitchFamily="18" charset="0"/>
              </a:defRPr>
            </a:lvl1pPr>
          </a:lstStyle>
          <a:p>
            <a:fld id="{A0E48461-0E6F-4F87-B983-48529DFCA251}" type="slidenum">
              <a:rPr lang="en-US"/>
              <a:pPr/>
              <a:t>‹N°›</a:t>
            </a:fld>
            <a:endParaRPr lang="en-US" dirty="0"/>
          </a:p>
        </p:txBody>
      </p:sp>
    </p:spTree>
    <p:extLst>
      <p:ext uri="{BB962C8B-B14F-4D97-AF65-F5344CB8AC3E}">
        <p14:creationId xmlns:p14="http://schemas.microsoft.com/office/powerpoint/2010/main" val="24488479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252" name="Rectangle 4"/>
          <p:cNvSpPr>
            <a:spLocks noGrp="1" noRot="1" noChangeAspect="1" noChangeArrowheads="1" noTextEdit="1"/>
          </p:cNvSpPr>
          <p:nvPr>
            <p:ph type="sldImg" idx="2"/>
          </p:nvPr>
        </p:nvSpPr>
        <p:spPr bwMode="auto">
          <a:xfrm>
            <a:off x="1873250" y="228600"/>
            <a:ext cx="4830763" cy="3624263"/>
          </a:xfrm>
          <a:prstGeom prst="rect">
            <a:avLst/>
          </a:prstGeom>
          <a:noFill/>
          <a:ln w="12700">
            <a:solidFill>
              <a:schemeClr val="tx1"/>
            </a:solidFill>
            <a:miter lim="800000"/>
            <a:headEnd/>
            <a:tailEnd/>
          </a:ln>
          <a:effectLst/>
        </p:spPr>
      </p:sp>
      <p:sp>
        <p:nvSpPr>
          <p:cNvPr id="181256" name="Text Box 8"/>
          <p:cNvSpPr txBox="1">
            <a:spLocks noChangeArrowheads="1"/>
          </p:cNvSpPr>
          <p:nvPr/>
        </p:nvSpPr>
        <p:spPr bwMode="auto">
          <a:xfrm>
            <a:off x="0" y="8890002"/>
            <a:ext cx="6997700" cy="384174"/>
          </a:xfrm>
          <a:prstGeom prst="rect">
            <a:avLst/>
          </a:prstGeom>
          <a:noFill/>
          <a:ln w="9525">
            <a:noFill/>
            <a:miter lim="800000"/>
            <a:headEnd/>
            <a:tailEnd/>
          </a:ln>
          <a:effectLst/>
        </p:spPr>
        <p:txBody>
          <a:bodyPr lIns="78994" tIns="39497" rIns="78994" bIns="39497">
            <a:spAutoFit/>
          </a:bodyPr>
          <a:lstStyle/>
          <a:p>
            <a:pPr marL="176057" defTabSz="888214">
              <a:spcBef>
                <a:spcPct val="50000"/>
              </a:spcBef>
              <a:tabLst>
                <a:tab pos="3408523" algn="ctr"/>
                <a:tab pos="6604507" algn="r"/>
              </a:tabLst>
            </a:pPr>
            <a:r>
              <a:rPr lang="en-US" sz="700" dirty="0">
                <a:solidFill>
                  <a:schemeClr val="tx2"/>
                </a:solidFill>
              </a:rPr>
              <a:t>	</a:t>
            </a:r>
            <a:r>
              <a:rPr lang="en-US" sz="900" dirty="0" smtClean="0">
                <a:cs typeface="Times New Roman" pitchFamily="18" charset="0"/>
              </a:rPr>
              <a:t> © </a:t>
            </a:r>
            <a:r>
              <a:rPr lang="en-US" sz="700" dirty="0" smtClean="0">
                <a:solidFill>
                  <a:schemeClr val="tx2"/>
                </a:solidFill>
              </a:rPr>
              <a:t>2010 Learning</a:t>
            </a:r>
            <a:r>
              <a:rPr lang="en-US" sz="700" baseline="0" dirty="0" smtClean="0">
                <a:solidFill>
                  <a:schemeClr val="tx2"/>
                </a:solidFill>
              </a:rPr>
              <a:t> Tree International.</a:t>
            </a:r>
            <a:r>
              <a:rPr lang="en-US" sz="700" dirty="0" smtClean="0">
                <a:solidFill>
                  <a:schemeClr val="tx2"/>
                </a:solidFill>
              </a:rPr>
              <a:t> All rights reserved. Not to be reproduced by any means without prior consent. </a:t>
            </a:r>
            <a:r>
              <a:rPr lang="en-US" sz="700" dirty="0">
                <a:solidFill>
                  <a:schemeClr val="tx2"/>
                </a:solidFill>
              </a:rPr>
              <a:t>	</a:t>
            </a:r>
            <a:r>
              <a:rPr lang="en-US" sz="1300" dirty="0" smtClean="0">
                <a:solidFill>
                  <a:schemeClr val="tx2"/>
                </a:solidFill>
              </a:rPr>
              <a:t>977-4-</a:t>
            </a:r>
            <a:fld id="{CBCBECC8-6765-4BC4-914A-D66EC9AEDE7D}" type="slidenum">
              <a:rPr lang="en-US" sz="1300" smtClean="0">
                <a:solidFill>
                  <a:schemeClr val="tx2"/>
                </a:solidFill>
              </a:rPr>
              <a:pPr marL="176057" defTabSz="888214">
                <a:spcBef>
                  <a:spcPct val="50000"/>
                </a:spcBef>
                <a:tabLst>
                  <a:tab pos="3408523" algn="ctr"/>
                  <a:tab pos="6604507" algn="r"/>
                </a:tabLst>
              </a:pPr>
              <a:t>‹N°›</a:t>
            </a:fld>
            <a:r>
              <a:rPr lang="en-US" sz="700" dirty="0">
                <a:solidFill>
                  <a:schemeClr val="tx2"/>
                </a:solidFill>
              </a:rPr>
              <a:t>		</a:t>
            </a:r>
          </a:p>
        </p:txBody>
      </p:sp>
      <p:sp>
        <p:nvSpPr>
          <p:cNvPr id="181257" name="Text Box 9"/>
          <p:cNvSpPr txBox="1">
            <a:spLocks noChangeArrowheads="1"/>
          </p:cNvSpPr>
          <p:nvPr/>
        </p:nvSpPr>
        <p:spPr bwMode="auto">
          <a:xfrm>
            <a:off x="306388" y="3729040"/>
            <a:ext cx="517770" cy="215149"/>
          </a:xfrm>
          <a:prstGeom prst="rect">
            <a:avLst/>
          </a:prstGeom>
          <a:noFill/>
          <a:ln w="9525">
            <a:noFill/>
            <a:miter lim="800000"/>
            <a:headEnd/>
            <a:tailEnd/>
          </a:ln>
          <a:effectLst/>
        </p:spPr>
        <p:txBody>
          <a:bodyPr wrap="none" lIns="0" tIns="0" rIns="0" bIns="0">
            <a:spAutoFit/>
          </a:bodyPr>
          <a:lstStyle/>
          <a:p>
            <a:pPr defTabSz="910420">
              <a:spcBef>
                <a:spcPct val="50000"/>
              </a:spcBef>
            </a:pPr>
            <a:r>
              <a:rPr lang="en-US" i="1" dirty="0"/>
              <a:t>Notes:</a:t>
            </a:r>
          </a:p>
        </p:txBody>
      </p:sp>
      <p:sp>
        <p:nvSpPr>
          <p:cNvPr id="181270" name="Rectangle 22"/>
          <p:cNvSpPr>
            <a:spLocks noGrp="1" noChangeArrowheads="1"/>
          </p:cNvSpPr>
          <p:nvPr>
            <p:ph type="body" sz="quarter" idx="3"/>
          </p:nvPr>
        </p:nvSpPr>
        <p:spPr bwMode="gray">
          <a:xfrm>
            <a:off x="228602" y="3957638"/>
            <a:ext cx="6488113" cy="1225550"/>
          </a:xfrm>
          <a:prstGeom prst="rect">
            <a:avLst/>
          </a:prstGeom>
          <a:solidFill>
            <a:srgbClr val="FFFFFF"/>
          </a:solidFill>
          <a:ln w="9525">
            <a:noFill/>
            <a:miter lim="800000"/>
            <a:headEnd/>
            <a:tailEnd/>
          </a:ln>
          <a:effectLst/>
        </p:spPr>
        <p:txBody>
          <a:bodyPr vert="horz" wrap="square" lIns="91058" tIns="45528" rIns="91058" bIns="45528"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9439983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&lt;*s*o*u*r*c*e*&gt;*9*7*7*b*1*-*4*-*1*&lt;*/*s*o*u*r*c*e*&gt;</a:t>
            </a:r>
            <a:endParaRPr lang="en-US" sz="800" dirty="0">
              <a:solidFill>
                <a:srgbClr val="000000"/>
              </a:solidFill>
              <a:latin typeface="Arial"/>
            </a:endParaRPr>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a:xfrm>
            <a:off x="230189" y="3957639"/>
            <a:ext cx="6459537" cy="274637"/>
          </a:xfrm>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&lt;*s*o*u*r*c*e*&gt;*9*7*7*b*1*-*4*-*1*3*&lt;*/*s*o*u*r*c*e*&gt;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&lt;*s*o*u*r*c*e*&gt;*9*7*7*b*1*-*4*-*1*4*&lt;*/*s*o*u*r*c*e*&gt;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&lt;*s*o*u*r*c*e*&gt;*9*7*7*b*1*-*4*-*1*5*&lt;*/*s*o*u*r*c*e*&gt;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&lt;*s*o*u*r*c*e*&gt;*9*7*7*b*1*-*4*-*1*6*&lt;*/*s*o*u*r*c*e*&gt;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&lt;*s*o*u*r*c*e*&gt;*9*7*7*b*1*-*4*-*1*7*&lt;*/*s*o*u*r*c*e*&gt;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&lt;*s*o*u*r*c*e*&gt;*9*7*7*b*1*-*4*-*1*8*&lt;*/*s*o*u*r*c*e*&gt;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&lt;*s*o*u*r*c*e*&gt;*9*7*7*b*1*-*4*-*1*9*&lt;*/*s*o*u*r*c*e*&gt;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smtClean="0"/>
              <a:t>Jogger text: Choosing Action Names</a:t>
            </a:r>
          </a:p>
          <a:p>
            <a:r>
              <a:rPr lang="en-US" smtClean="0"/>
              <a:t>Direction: Right</a:t>
            </a:r>
          </a:p>
          <a:p>
            <a:r>
              <a:rPr lang="en-US" smtClean="0"/>
              <a:t>Instructor notes:</a:t>
            </a:r>
          </a:p>
          <a:p>
            <a:r>
              <a:rPr lang="en-US" smtClean="0"/>
              <a:t> Aim of this slide is to highlight that action names an be given meaningful names in the source code to aid with code clarity – this should always be the case.</a:t>
            </a:r>
          </a:p>
          <a:p>
            <a:endParaRPr lang="en-US" smtClean="0"/>
          </a:p>
          <a:p>
            <a:r>
              <a:rPr lang="en-US" smtClean="0"/>
              <a:t>However, those names may not be the most appropriate for clean URL’s. That’s where ActionName attribute can help, by specifying name to be used in URLs rather than the actual method name.</a:t>
            </a:r>
          </a:p>
          <a:p>
            <a:endParaRPr lang="en-US" smtClean="0"/>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&lt;*s*o*u*r*c*e*&gt;*9*7*7*b*1*-*4*-*2*0*&lt;*/*s*o*u*r*c*e*&gt;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&lt;*s*o*u*r*c*e*&gt;*9*7*7*b*1*-*4*-*2*1*&lt;*/*s*o*u*r*c*e*&gt;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&lt;*s*o*u*r*c*e*&gt;*9*7*7*b*1*-*4*-*2*4*&lt;*/*s*o*u*r*c*e*&gt;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&lt;*s*o*u*r*c*e*&gt;*9*7*7*b*1*-*4*-*4*&lt;*/*s*o*u*r*c*e*&gt;</a:t>
            </a:r>
            <a:endParaRPr lang="en-US" sz="800" dirty="0">
              <a:solidFill>
                <a:srgbClr val="000000"/>
              </a:solidFill>
              <a:latin typeface="Arial"/>
            </a:endParaRPr>
          </a:p>
        </p:txBody>
      </p:sp>
      <p:sp>
        <p:nvSpPr>
          <p:cNvPr id="365570" name="Rectangle 2"/>
          <p:cNvSpPr>
            <a:spLocks noGrp="1" noRot="1" noChangeAspect="1" noChangeArrowheads="1" noTextEdit="1"/>
          </p:cNvSpPr>
          <p:nvPr>
            <p:ph type="sldImg"/>
          </p:nvPr>
        </p:nvSpPr>
        <p:spPr>
          <a:ln/>
        </p:spPr>
      </p:sp>
      <p:sp>
        <p:nvSpPr>
          <p:cNvPr id="365571" name="Rectangle 3"/>
          <p:cNvSpPr>
            <a:spLocks noGrp="1" noChangeArrowheads="1"/>
          </p:cNvSpPr>
          <p:nvPr>
            <p:ph type="body" idx="1"/>
          </p:nvPr>
        </p:nvSpPr>
        <p:spPr>
          <a:xfrm>
            <a:off x="229017" y="3956981"/>
            <a:ext cx="6488776" cy="1661606"/>
          </a:xfrm>
        </p:spPr>
        <p:txBody>
          <a:bodyPr/>
          <a:lstStyle/>
          <a:p>
            <a:r>
              <a:rPr lang="en-US" smtClean="0"/>
              <a:t>Jogger text: The Role of Controllers</a:t>
            </a:r>
          </a:p>
          <a:p>
            <a:r>
              <a:rPr lang="en-US" smtClean="0"/>
              <a:t>Direction: Right</a:t>
            </a:r>
          </a:p>
          <a:p>
            <a:r>
              <a:rPr lang="en-US" smtClean="0"/>
              <a:t>Instructor notes:</a:t>
            </a:r>
          </a:p>
          <a:p>
            <a:r>
              <a:rPr lang="en-US" smtClean="0"/>
              <a:t> Early part of chapter is a recap of what they have seen but since that was yesterday the reinforcement should help those who are new to this style of architecture.</a:t>
            </a:r>
          </a:p>
          <a:p>
            <a:endParaRPr lang="en-US" smtClean="0"/>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&lt;*s*o*u*r*c*e*&gt;*9*7*7*b*1*-*4*-*2*5*&lt;*/*s*o*u*r*c*e*&gt;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&lt;*s*o*u*r*c*e*&gt;*9*7*7*b*1*-*4*-*2*6*&lt;*/*s*o*u*r*c*e*&gt;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&lt;*s*o*u*r*c*e*&gt;*9*7*7*b*1*-*4*-*2*7*&lt;*/*s*o*u*r*c*e*&gt;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&lt;*s*o*u*r*c*e*&gt;*9*7*7*b*1*-*4*-*2*8*&lt;*/*s*o*u*r*c*e*&gt;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&lt;*s*o*u*r*c*e*&gt;*9*7*7*b*1*-*4*-*2*9*&lt;*/*s*o*u*r*c*e*&gt;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&lt;*s*o*u*r*c*e*&gt;*9*7*7*b*1*-*4*-*3*0*&lt;*/*s*o*u*r*c*e*&gt;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&lt;*s*o*u*r*c*e*&gt;*9*7*7*b*1*-*4*-*3*1*&lt;*/*s*o*u*r*c*e*&gt;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&lt;*s*o*u*r*c*e*&gt;*9*7*7*b*1*-*4*-*3*5*&lt;*/*s*o*u*r*c*e*&gt;</a:t>
            </a:r>
            <a:endParaRPr lang="en-US" sz="800" dirty="0">
              <a:solidFill>
                <a:srgbClr val="000000"/>
              </a:solidFill>
              <a:latin typeface="Arial"/>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xfrm>
            <a:off x="228603" y="3956981"/>
            <a:ext cx="6488113" cy="1236874"/>
          </a:xfrm>
          <a:ln/>
        </p:spPr>
        <p:txBody>
          <a:bodyPr/>
          <a:lstStyle/>
          <a:p>
            <a:pPr eaLnBrk="1" hangingPunct="1"/>
            <a:r>
              <a:rPr lang="en-US" smtClean="0"/>
              <a:t>Jogger text: Introducing AOP</a:t>
            </a:r>
          </a:p>
          <a:p>
            <a:pPr eaLnBrk="1" hangingPunct="1"/>
            <a:r>
              <a:rPr lang="en-US" smtClean="0"/>
              <a:t>Direction: Right</a:t>
            </a:r>
          </a:p>
          <a:p>
            <a:pPr eaLnBrk="1" hangingPunct="1"/>
            <a:r>
              <a:rPr lang="en-US" smtClean="0"/>
              <a:t>Instructor notes:</a:t>
            </a:r>
          </a:p>
          <a:p>
            <a:pPr eaLnBrk="1" hangingPunct="1"/>
            <a:r>
              <a:rPr lang="en-US" smtClean="0"/>
              <a:t> </a:t>
            </a:r>
          </a:p>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&lt;*s*o*u*r*c*e*&gt;*9*7*7*b*1*-*4*-*3*6*&lt;*/*s*o*u*r*c*e*&gt;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&lt;*s*o*u*r*c*e*&gt;*9*7*7*b*1*-*4*-*3*7*&lt;*/*s*o*u*r*c*e*&gt;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&lt;*s*o*u*r*c*e*&gt;*9*7*7*b*1*-*4*-*5*&lt;*/*s*o*u*r*c*e*&gt;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&lt;*s*o*u*r*c*e*&gt;*9*7*7*b*1*-*4*-*3*8*&lt;*/*s*o*u*r*c*e*&gt;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Jogger text: Built-In Action Filter Example</a:t>
            </a:r>
          </a:p>
          <a:p>
            <a:r>
              <a:rPr lang="en-US" smtClean="0"/>
              <a:t>Direction: Right</a:t>
            </a:r>
          </a:p>
          <a:p>
            <a:r>
              <a:rPr lang="en-US" smtClean="0"/>
              <a:t>Instructor notes:</a:t>
            </a:r>
          </a:p>
          <a:p>
            <a:r>
              <a:rPr lang="en-US" smtClean="0"/>
              <a:t> If you choose to demo the cache filter, note that you need a full url in debug mode</a:t>
            </a:r>
          </a:p>
          <a:p>
            <a:r>
              <a:rPr lang="en-US" smtClean="0"/>
              <a:t>You will not see the caching of your url tries to access the default action method</a:t>
            </a:r>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&lt;*s*o*u*r*c*e*&gt;*9*7*7*b*1*-*4*-*3*9*&lt;*/*s*o*u*r*c*e*&gt;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&lt;*s*o*u*r*c*e*&gt;*9*7*7*b*1*-*4*-*4*0*&lt;*/*s*o*u*r*c*e*&gt;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&lt;*s*o*u*r*c*e*&gt;*9*7*7*b*1*-*4*-*4*1*&lt;*/*s*o*u*r*c*e*&gt;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&lt;*s*o*u*r*c*e*&gt;*9*7*7*b*1*-*4*-*4*2*&lt;*/*s*o*u*r*c*e*&gt;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&lt;*s*o*u*r*c*e*&gt;*9*7*7*b*1*-*4*-*4*3*&lt;*/*s*o*u*r*c*e*&gt;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&lt;*s*o*u*r*c*e*&gt;*9*7*7*b*1*-*4*-*4*5*&lt;*/*s*o*u*r*c*e*&gt;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&lt;*s*o*u*r*c*e*&gt;*9*7*7*b*1*-*4*-*4*6*&lt;*/*s*o*u*r*c*e*&gt;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&lt;*s*o*u*r*c*e*&gt;*9*7*7*b*1*-*4*-*4*7*&lt;*/*s*o*u*r*c*e*&gt;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Jogger text: HandleErrorAttribute Views</a:t>
            </a:r>
          </a:p>
          <a:p>
            <a:r>
              <a:rPr lang="en-US" smtClean="0"/>
              <a:t>Direction: Right</a:t>
            </a:r>
          </a:p>
          <a:p>
            <a:r>
              <a:rPr lang="en-US" smtClean="0"/>
              <a:t>Instructor notes:</a:t>
            </a:r>
          </a:p>
          <a:p>
            <a:r>
              <a:rPr lang="en-US" smtClean="0"/>
              <a:t>Highlight here the information that is made available via the Model about the exception, including controller and action names</a:t>
            </a:r>
            <a:endParaRPr lang="en-GB"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&lt;*s*o*u*r*c*e*&gt;*9*7*7*b*1*-*4*-*4*9*&lt;*/*s*o*u*r*c*e*&gt;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Jogger text: Creating a Custom Exception Filter</a:t>
            </a:r>
          </a:p>
          <a:p>
            <a:r>
              <a:rPr lang="en-US" smtClean="0"/>
              <a:t>Direction: Right</a:t>
            </a:r>
          </a:p>
          <a:p>
            <a:r>
              <a:rPr lang="en-US" smtClean="0"/>
              <a:t>Instructor notes:</a:t>
            </a:r>
          </a:p>
          <a:p>
            <a:r>
              <a:rPr lang="en-US" smtClean="0"/>
              <a:t>The donow41 solution projects have an example of the LoggingExeptionAttribute, so you can display it if you choose.</a:t>
            </a:r>
          </a:p>
          <a:p>
            <a:endParaRPr lang="en-US" smtClean="0"/>
          </a:p>
          <a:p>
            <a:r>
              <a:rPr lang="en-US" smtClean="0"/>
              <a:t>To run it you must select the view output and run it in debug mode. The application will stop at the point the exception is thrown, but just press F5 to carry on running</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&lt;*s*o*u*r*c*e*&gt;*9*7*7*b*1*-*4*-*6*&lt;*/*s*o*u*r*c*e*&gt;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&lt;*s*o*u*r*c*e*&gt;*9*7*7*b*1*-*4*-*5*0*&lt;*/*s*o*u*r*c*e*&gt;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&lt;*s*o*u*r*c*e*&gt;*9*7*7*b*1*-*4*-*5*2*&lt;*/*s*o*u*r*c*e*&gt;</a:t>
            </a:r>
            <a:endParaRPr lang="en-US" sz="800" dirty="0">
              <a:solidFill>
                <a:srgbClr val="000000"/>
              </a:solidFill>
              <a:latin typeface="Arial"/>
            </a:endParaRPr>
          </a:p>
        </p:txBody>
      </p:sp>
      <p:sp>
        <p:nvSpPr>
          <p:cNvPr id="269316" name="Rectangle 4"/>
          <p:cNvSpPr>
            <a:spLocks noGrp="1" noRot="1" noChangeAspect="1" noChangeArrowheads="1" noTextEdit="1"/>
          </p:cNvSpPr>
          <p:nvPr>
            <p:ph type="sldImg"/>
          </p:nvPr>
        </p:nvSpPr>
        <p:spPr>
          <a:ln/>
        </p:spPr>
      </p:sp>
      <p:sp>
        <p:nvSpPr>
          <p:cNvPr id="269317" name="Rectangle 5"/>
          <p:cNvSpPr>
            <a:spLocks noGrp="1" noChangeArrowheads="1"/>
          </p:cNvSpPr>
          <p:nvPr>
            <p:ph type="body" idx="1"/>
          </p:nvPr>
        </p:nvSpPr>
        <p:spPr>
          <a:xfrm>
            <a:off x="228602" y="3957640"/>
            <a:ext cx="6488113" cy="1661606"/>
          </a:xfrm>
        </p:spPr>
        <p:txBody>
          <a:bodyPr/>
          <a:lstStyle/>
          <a:p>
            <a:r>
              <a:rPr lang="en-US" smtClean="0"/>
              <a:t>Jogger text: HTTP: The Stateless Protocol</a:t>
            </a:r>
          </a:p>
          <a:p>
            <a:r>
              <a:rPr lang="en-US" smtClean="0"/>
              <a:t>Direction: Right</a:t>
            </a:r>
          </a:p>
          <a:p>
            <a:r>
              <a:rPr lang="en-US" smtClean="0"/>
              <a:t>Instructor notes:</a:t>
            </a:r>
          </a:p>
          <a:p>
            <a:r>
              <a:rPr lang="en-US" smtClean="0"/>
              <a:t> In the early days of HTTP, Tim-Berners Lee designed as an easy/simple way to retrieve files from a computer.  HTTP originally designed to serve academic papers, not host applications.</a:t>
            </a:r>
          </a:p>
          <a:p>
            <a:endParaRPr lang="en-US" smtClean="0"/>
          </a:p>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&lt;*s*o*u*r*c*e*&gt;*9*7*7*b*1*-*4*-*5*3*&lt;*/*s*o*u*r*c*e*&gt;</a:t>
            </a:r>
            <a:endParaRPr lang="en-US" sz="800" dirty="0">
              <a:solidFill>
                <a:srgbClr val="000000"/>
              </a:solidFill>
              <a:latin typeface="Arial"/>
            </a:endParaRPr>
          </a:p>
        </p:txBody>
      </p:sp>
      <p:sp>
        <p:nvSpPr>
          <p:cNvPr id="289796" name="Rectangle 4"/>
          <p:cNvSpPr>
            <a:spLocks noGrp="1" noRot="1" noChangeAspect="1" noChangeArrowheads="1" noTextEdit="1"/>
          </p:cNvSpPr>
          <p:nvPr>
            <p:ph type="sldImg"/>
          </p:nvPr>
        </p:nvSpPr>
        <p:spPr>
          <a:ln/>
        </p:spPr>
      </p:sp>
      <p:sp>
        <p:nvSpPr>
          <p:cNvPr id="289797" name="Rectangle 5"/>
          <p:cNvSpPr>
            <a:spLocks noGrp="1" noChangeArrowheads="1"/>
          </p:cNvSpPr>
          <p:nvPr>
            <p:ph type="body" idx="1"/>
          </p:nvPr>
        </p:nvSpPr>
        <p:spPr>
          <a:xfrm>
            <a:off x="228602" y="3957639"/>
            <a:ext cx="6488113" cy="2326403"/>
          </a:xfrm>
        </p:spPr>
        <p:txBody>
          <a:bodyPr/>
          <a:lstStyle/>
          <a:p>
            <a:r>
              <a:rPr lang="en-US" smtClean="0"/>
              <a:t>Jogger text: Sessions</a:t>
            </a:r>
          </a:p>
          <a:p>
            <a:r>
              <a:rPr lang="en-US" smtClean="0"/>
              <a:t>Direction: Left</a:t>
            </a:r>
          </a:p>
          <a:p>
            <a:r>
              <a:rPr lang="en-US" smtClean="0"/>
              <a:t>Instructor notes:</a:t>
            </a:r>
          </a:p>
          <a:p>
            <a:r>
              <a:rPr lang="en-US" smtClean="0"/>
              <a:t> Course does not go into discussion on where server stores session state. If you have an advanced class be prepared to talk about database /persistence sessions too. The config is the same as for standard asp.net</a:t>
            </a:r>
          </a:p>
          <a:p>
            <a:endParaRPr lang="en-US" smtClean="0"/>
          </a:p>
          <a:p>
            <a:endParaRPr lang="en-US" smtClean="0"/>
          </a:p>
          <a:p>
            <a:endParaRPr lang="en-US" smtClean="0"/>
          </a:p>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&lt;*s*o*u*r*c*e*&gt;*9*7*7*b*1*-*4*-*5*4*&lt;*/*s*o*u*r*c*e*&gt;</a:t>
            </a:r>
            <a:endParaRPr lang="en-US" sz="800" dirty="0">
              <a:solidFill>
                <a:srgbClr val="000000"/>
              </a:solidFill>
              <a:latin typeface="Arial"/>
            </a:endParaRPr>
          </a:p>
        </p:txBody>
      </p:sp>
      <p:sp>
        <p:nvSpPr>
          <p:cNvPr id="291844" name="Rectangle 4"/>
          <p:cNvSpPr>
            <a:spLocks noGrp="1" noRot="1" noChangeAspect="1" noChangeArrowheads="1" noTextEdit="1"/>
          </p:cNvSpPr>
          <p:nvPr>
            <p:ph type="sldImg"/>
          </p:nvPr>
        </p:nvSpPr>
        <p:spPr>
          <a:ln/>
        </p:spPr>
      </p:sp>
      <p:sp>
        <p:nvSpPr>
          <p:cNvPr id="291845" name="Rectangle 5"/>
          <p:cNvSpPr>
            <a:spLocks noGrp="1" noChangeArrowheads="1"/>
          </p:cNvSpPr>
          <p:nvPr>
            <p:ph type="body" idx="1"/>
          </p:nvPr>
        </p:nvSpPr>
        <p:spPr>
          <a:xfrm>
            <a:off x="228602" y="3957640"/>
            <a:ext cx="6488113" cy="1661606"/>
          </a:xfrm>
        </p:spPr>
        <p:txBody>
          <a:bodyPr/>
          <a:lstStyle/>
          <a:p>
            <a:r>
              <a:rPr lang="en-US" smtClean="0">
                <a:cs typeface="Times New Roman" pitchFamily="18" charset="0"/>
              </a:rPr>
              <a:t>Jogger text: Session Tracking With Session</a:t>
            </a:r>
          </a:p>
          <a:p>
            <a:r>
              <a:rPr lang="en-US" smtClean="0">
                <a:cs typeface="Times New Roman" pitchFamily="18" charset="0"/>
              </a:rPr>
              <a:t>Direction: Right</a:t>
            </a:r>
          </a:p>
          <a:p>
            <a:r>
              <a:rPr lang="en-US" smtClean="0">
                <a:cs typeface="Times New Roman" pitchFamily="18" charset="0"/>
              </a:rPr>
              <a:t>Instructor notes:</a:t>
            </a:r>
          </a:p>
          <a:p>
            <a:r>
              <a:rPr lang="en-US" smtClean="0">
                <a:cs typeface="Times New Roman" pitchFamily="18" charset="0"/>
              </a:rPr>
              <a:t> Point out that each client has a unique identifier.  This identifier is used to access their unique HttpSession object.  The HttpSession is stored in the server's memory.</a:t>
            </a:r>
          </a:p>
          <a:p>
            <a:endParaRPr lang="en-US" smtClean="0">
              <a:cs typeface="Times New Roman" pitchFamily="18" charset="0"/>
            </a:endParaRPr>
          </a:p>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&lt;*s*o*u*r*c*e*&gt;*9*7*7*b*1*-*4*-*5*6*&lt;*/*s*o*u*r*c*e*&gt;</a:t>
            </a:r>
            <a:endParaRPr lang="en-US" sz="800" dirty="0">
              <a:solidFill>
                <a:srgbClr val="000000"/>
              </a:solidFill>
              <a:latin typeface="Arial"/>
            </a:endParaRPr>
          </a:p>
        </p:txBody>
      </p:sp>
      <p:sp>
        <p:nvSpPr>
          <p:cNvPr id="300036" name="Rectangle 4"/>
          <p:cNvSpPr>
            <a:spLocks noGrp="1" noRot="1" noChangeAspect="1" noChangeArrowheads="1" noTextEdit="1"/>
          </p:cNvSpPr>
          <p:nvPr>
            <p:ph type="sldImg"/>
          </p:nvPr>
        </p:nvSpPr>
        <p:spPr>
          <a:ln/>
        </p:spPr>
      </p:sp>
      <p:sp>
        <p:nvSpPr>
          <p:cNvPr id="300037" name="Rectangle 5"/>
          <p:cNvSpPr>
            <a:spLocks noGrp="1" noChangeArrowheads="1"/>
          </p:cNvSpPr>
          <p:nvPr>
            <p:ph type="body" idx="1"/>
          </p:nvPr>
        </p:nvSpPr>
        <p:spPr>
          <a:xfrm>
            <a:off x="228602" y="3957637"/>
            <a:ext cx="6488113" cy="1236874"/>
          </a:xfrm>
        </p:spPr>
        <p:txBody>
          <a:bodyPr/>
          <a:lstStyle/>
          <a:p>
            <a:r>
              <a:rPr lang="en-US" smtClean="0"/>
              <a:t>Jogger text: Working With the Session Property</a:t>
            </a:r>
          </a:p>
          <a:p>
            <a:r>
              <a:rPr lang="en-US" smtClean="0"/>
              <a:t>Direction: Right</a:t>
            </a:r>
          </a:p>
          <a:p>
            <a:r>
              <a:rPr lang="en-US" smtClean="0"/>
              <a:t>Instructor notes:</a:t>
            </a:r>
          </a:p>
          <a:p>
            <a:r>
              <a:rPr lang="en-US" smtClean="0"/>
              <a:t> </a:t>
            </a:r>
          </a:p>
          <a:p>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&lt;*s*o*u*r*c*e*&gt;*9*7*7*b*1*-*4*-*5*7*&lt;*/*s*o*u*r*c*e*&gt;</a:t>
            </a:r>
            <a:endParaRPr lang="en-US" sz="800" dirty="0">
              <a:solidFill>
                <a:srgbClr val="000000"/>
              </a:solidFill>
              <a:latin typeface="Arial"/>
            </a:endParaRPr>
          </a:p>
        </p:txBody>
      </p:sp>
      <p:sp>
        <p:nvSpPr>
          <p:cNvPr id="304132" name="Rectangle 4"/>
          <p:cNvSpPr>
            <a:spLocks noGrp="1" noRot="1" noChangeAspect="1" noChangeArrowheads="1" noTextEdit="1"/>
          </p:cNvSpPr>
          <p:nvPr>
            <p:ph type="sldImg"/>
          </p:nvPr>
        </p:nvSpPr>
        <p:spPr>
          <a:ln/>
        </p:spPr>
      </p:sp>
      <p:sp>
        <p:nvSpPr>
          <p:cNvPr id="304133" name="Rectangle 5"/>
          <p:cNvSpPr>
            <a:spLocks noGrp="1" noChangeArrowheads="1"/>
          </p:cNvSpPr>
          <p:nvPr>
            <p:ph type="body" idx="1"/>
          </p:nvPr>
        </p:nvSpPr>
        <p:spPr>
          <a:xfrm>
            <a:off x="228602" y="3957638"/>
            <a:ext cx="6488113" cy="1476940"/>
          </a:xfrm>
        </p:spPr>
        <p:txBody>
          <a:bodyPr/>
          <a:lstStyle/>
          <a:p>
            <a:r>
              <a:rPr lang="en-US" smtClean="0"/>
              <a:t>Jogger text: Counter Code Example (C#)</a:t>
            </a:r>
          </a:p>
          <a:p>
            <a:r>
              <a:rPr lang="en-US" smtClean="0"/>
              <a:t>Direction: Left</a:t>
            </a:r>
          </a:p>
          <a:p>
            <a:r>
              <a:rPr lang="en-US" smtClean="0"/>
              <a:t>Instructor notes:</a:t>
            </a:r>
          </a:p>
          <a:p>
            <a:r>
              <a:rPr lang="en-US" smtClean="0"/>
              <a:t> Important to getSession before http body. Otherwise weird stuff might happen.</a:t>
            </a:r>
          </a:p>
          <a:p>
            <a:endParaRPr lang="en-US" smtClean="0"/>
          </a:p>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&lt;*s*o*u*r*c*e*&gt;*9*7*7*b*1*-*4*-*5*8*&lt;*/*s*o*u*r*c*e*&gt;</a:t>
            </a:r>
            <a:endParaRPr lang="en-US" sz="800" dirty="0">
              <a:solidFill>
                <a:srgbClr val="000000"/>
              </a:solidFill>
              <a:latin typeface="Arial"/>
            </a:endParaRPr>
          </a:p>
        </p:txBody>
      </p:sp>
      <p:sp>
        <p:nvSpPr>
          <p:cNvPr id="304132" name="Rectangle 4"/>
          <p:cNvSpPr>
            <a:spLocks noGrp="1" noRot="1" noChangeAspect="1" noChangeArrowheads="1" noTextEdit="1"/>
          </p:cNvSpPr>
          <p:nvPr>
            <p:ph type="sldImg"/>
          </p:nvPr>
        </p:nvSpPr>
        <p:spPr>
          <a:ln/>
        </p:spPr>
      </p:sp>
      <p:sp>
        <p:nvSpPr>
          <p:cNvPr id="304133" name="Rectangle 5"/>
          <p:cNvSpPr>
            <a:spLocks noGrp="1" noChangeArrowheads="1"/>
          </p:cNvSpPr>
          <p:nvPr>
            <p:ph type="body" idx="1"/>
          </p:nvPr>
        </p:nvSpPr>
        <p:spPr>
          <a:xfrm>
            <a:off x="228602" y="3957638"/>
            <a:ext cx="6488113" cy="1476940"/>
          </a:xfrm>
        </p:spPr>
        <p:txBody>
          <a:bodyPr/>
          <a:lstStyle/>
          <a:p>
            <a:r>
              <a:rPr lang="en-US" smtClean="0"/>
              <a:t>Jogger text: Counter Code Example (VB)</a:t>
            </a:r>
          </a:p>
          <a:p>
            <a:r>
              <a:rPr lang="en-US" smtClean="0"/>
              <a:t>Direction: Right</a:t>
            </a:r>
          </a:p>
          <a:p>
            <a:r>
              <a:rPr lang="en-US" smtClean="0"/>
              <a:t>Instructor notes:</a:t>
            </a:r>
          </a:p>
          <a:p>
            <a:r>
              <a:rPr lang="en-US" smtClean="0"/>
              <a:t> Important to getSession before http body. Otherwise weird stuff might happen.</a:t>
            </a:r>
          </a:p>
          <a:p>
            <a:endParaRPr lang="en-US" smtClean="0"/>
          </a:p>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&lt;*s*o*u*r*c*e*&gt;*9*7*7*b*1*-*4*-*5*9*&lt;*/*s*o*u*r*c*e*&gt;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&lt;*s*o*u*r*c*e*&gt;*9*7*7*b*1*-*4*-*6*3*&lt;*/*s*o*u*r*c*e*&gt;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&lt;*s*o*u*r*c*e*&gt;*9*7*7*b*1*-*4*-*8*&lt;*/*s*o*u*r*c*e*&gt;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&lt;*s*o*u*r*c*e*&gt;*9*7*7*b*1*-*4*-*6*4*&lt;*/*s*o*u*r*c*e*&gt;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&lt;*s*o*u*r*c*e*&gt;*9*7*7*b*1*-*4*-*6*5*&lt;*/*s*o*u*r*c*e*&gt;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&lt;*s*o*u*r*c*e*&gt;*9*7*7*b*1*-*4*-*6*6*&lt;*/*s*o*u*r*c*e*&gt;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&lt;*s*o*u*r*c*e*&gt;*9*7*7*b*1*-*4*-*6*7*&lt;*/*s*o*u*r*c*e*&gt;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&lt;*s*o*u*r*c*e*&gt;*9*7*7*b*1*-*4*-*6*8*&lt;*/*s*o*u*r*c*e*&gt;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&lt;*s*o*u*r*c*e*&gt;*9*7*7*b*1*-*4*-*9*&lt;*/*s*o*u*r*c*e*&gt;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&lt;*s*o*u*r*c*e*&gt;*9*7*7*b*1*-*4*-*1*0*&lt;*/*s*o*u*r*c*e*&gt;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&lt;*s*o*u*r*c*e*&gt;*9*7*7*b*1*-*4*-*1*1*&lt;*/*s*o*u*r*c*e*&gt;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Jogger text: The Role of Actions (continued)</a:t>
            </a:r>
          </a:p>
          <a:p>
            <a:r>
              <a:rPr lang="en-US" smtClean="0"/>
              <a:t>Direction: Left</a:t>
            </a:r>
          </a:p>
          <a:p>
            <a:r>
              <a:rPr lang="en-US" smtClean="0"/>
              <a:t>Instructor notes:</a:t>
            </a:r>
          </a:p>
          <a:p>
            <a:r>
              <a:rPr lang="en-US" smtClean="0"/>
              <a:t> Answer: ShoppingCartController,, action is Show)</a:t>
            </a:r>
          </a:p>
          <a:p>
            <a:endParaRPr lang="en-US" smtClean="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hidden="1"/>
          <p:cNvSpPr txBox="1"/>
          <p:nvPr/>
        </p:nvSpPr>
        <p:spPr>
          <a:xfrm>
            <a:off x="2286000" y="381000"/>
            <a:ext cx="3810000" cy="215444"/>
          </a:xfrm>
          <a:prstGeom prst="rect">
            <a:avLst/>
          </a:prstGeom>
          <a:noFill/>
        </p:spPr>
        <p:txBody>
          <a:bodyPr vert="horz" rtlCol="0">
            <a:spAutoFit/>
          </a:bodyPr>
          <a:lstStyle/>
          <a:p>
            <a:r>
              <a:rPr lang="pt-BR" sz="800" dirty="0" smtClean="0">
                <a:solidFill>
                  <a:srgbClr val="000000"/>
                </a:solidFill>
                <a:latin typeface="Arial"/>
              </a:rPr>
              <a:t>&lt;*s*o*u*r*c*e*&gt;*9*7*7*b*1*-*4*-*1*2*&lt;*/*s*o*u*r*c*e*&gt;</a:t>
            </a:r>
            <a:endParaRPr lang="en-US" sz="800" dirty="0">
              <a:solidFill>
                <a:srgbClr val="000000"/>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89796" name="Line 4"/>
          <p:cNvSpPr>
            <a:spLocks noChangeShapeType="1"/>
          </p:cNvSpPr>
          <p:nvPr userDrawn="1"/>
        </p:nvSpPr>
        <p:spPr bwMode="white">
          <a:xfrm>
            <a:off x="0" y="3435350"/>
            <a:ext cx="9172575" cy="0"/>
          </a:xfrm>
          <a:prstGeom prst="line">
            <a:avLst/>
          </a:prstGeom>
          <a:noFill/>
          <a:ln w="76200">
            <a:solidFill>
              <a:schemeClr val="bg2"/>
            </a:solidFill>
            <a:round/>
            <a:headEnd/>
            <a:tailEnd/>
          </a:ln>
          <a:effectLst/>
        </p:spPr>
        <p:txBody>
          <a:bodyPr/>
          <a:lstStyle/>
          <a:p>
            <a:endParaRPr lang="fr-FR" dirty="0"/>
          </a:p>
        </p:txBody>
      </p:sp>
      <p:sp>
        <p:nvSpPr>
          <p:cNvPr id="289800" name="Rectangle 8"/>
          <p:cNvSpPr>
            <a:spLocks noGrp="1" noChangeArrowheads="1"/>
          </p:cNvSpPr>
          <p:nvPr>
            <p:ph type="ctrTitle" sz="quarter"/>
          </p:nvPr>
        </p:nvSpPr>
        <p:spPr>
          <a:xfrm>
            <a:off x="309563" y="1363663"/>
            <a:ext cx="7548562" cy="1638300"/>
          </a:xfrm>
          <a:prstGeom prst="rect">
            <a:avLst/>
          </a:prstGeom>
          <a:effectLst>
            <a:outerShdw dist="35921" dir="2700000" algn="ctr" rotWithShape="0">
              <a:schemeClr val="bg2">
                <a:alpha val="50000"/>
              </a:schemeClr>
            </a:outerShdw>
          </a:effectLst>
        </p:spPr>
        <p:txBody>
          <a:bodyPr anchor="t"/>
          <a:lstStyle>
            <a:lvl1pPr>
              <a:defRPr sz="3600"/>
            </a:lvl1pPr>
          </a:lstStyle>
          <a:p>
            <a:r>
              <a:rPr lang="fr-FR" smtClean="0"/>
              <a:t>Cliquez pour modifier le style du titre</a:t>
            </a:r>
            <a:endParaRPr lang="en-US" dirty="0"/>
          </a:p>
        </p:txBody>
      </p:sp>
      <p:sp>
        <p:nvSpPr>
          <p:cNvPr id="289801" name="Rectangle 9"/>
          <p:cNvSpPr>
            <a:spLocks noGrp="1" noChangeArrowheads="1"/>
          </p:cNvSpPr>
          <p:nvPr>
            <p:ph type="subTitle" sz="quarter" idx="1"/>
          </p:nvPr>
        </p:nvSpPr>
        <p:spPr bwMode="black">
          <a:xfrm>
            <a:off x="322263" y="398463"/>
            <a:ext cx="4267200" cy="1200329"/>
          </a:xfrm>
          <a:effectLst>
            <a:outerShdw dist="35921" dir="2700000" algn="ctr" rotWithShape="0">
              <a:schemeClr val="bg2"/>
            </a:outerShdw>
          </a:effectLst>
        </p:spPr>
        <p:txBody>
          <a:bodyPr/>
          <a:lstStyle>
            <a:lvl1pPr marL="0" indent="0">
              <a:spcBef>
                <a:spcPct val="0"/>
              </a:spcBef>
              <a:buFont typeface="Arial" charset="0"/>
              <a:buNone/>
              <a:defRPr sz="2400">
                <a:solidFill>
                  <a:schemeClr val="tx2"/>
                </a:solidFill>
              </a:defRPr>
            </a:lvl1pPr>
          </a:lstStyle>
          <a:p>
            <a:r>
              <a:rPr lang="fr-FR" smtClean="0"/>
              <a:t>Cliquez pour modifier le style des sous-titres du masque</a:t>
            </a:r>
            <a:endParaRPr lang="en-US" dirty="0"/>
          </a:p>
        </p:txBody>
      </p:sp>
      <p:sp>
        <p:nvSpPr>
          <p:cNvPr id="289802" name="Line 10"/>
          <p:cNvSpPr>
            <a:spLocks noChangeShapeType="1"/>
          </p:cNvSpPr>
          <p:nvPr userDrawn="1"/>
        </p:nvSpPr>
        <p:spPr bwMode="black">
          <a:xfrm>
            <a:off x="0" y="3422650"/>
            <a:ext cx="9172575" cy="0"/>
          </a:xfrm>
          <a:prstGeom prst="line">
            <a:avLst/>
          </a:prstGeom>
          <a:noFill/>
          <a:ln w="76200">
            <a:solidFill>
              <a:srgbClr val="B90117"/>
            </a:solidFill>
            <a:round/>
            <a:headEnd/>
            <a:tailEnd/>
          </a:ln>
          <a:effectLst/>
        </p:spPr>
        <p:txBody>
          <a:body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179388" y="160338"/>
            <a:ext cx="7793037" cy="725487"/>
          </a:xfrm>
          <a:prstGeom prst="rect">
            <a:avLst/>
          </a:prstGeom>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04013" y="160338"/>
            <a:ext cx="2174875" cy="3270250"/>
          </a:xfrm>
          <a:prstGeom prst="rect">
            <a:avLst/>
          </a:prstGeo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79388" y="160338"/>
            <a:ext cx="6372225" cy="32702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79388" y="160338"/>
            <a:ext cx="7793037" cy="725487"/>
          </a:xfrm>
          <a:prstGeom prst="rect">
            <a:avLst/>
          </a:prstGeom>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79388" y="160338"/>
            <a:ext cx="7793037" cy="725487"/>
          </a:xfrm>
          <a:prstGeom prst="rect">
            <a:avLst/>
          </a:prstGeo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279400" y="1312863"/>
            <a:ext cx="4222750"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54550" y="1312863"/>
            <a:ext cx="4224338"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79388" y="160338"/>
            <a:ext cx="7793037" cy="725487"/>
          </a:xfrm>
          <a:prstGeom prst="rect">
            <a:avLst/>
          </a:prstGeom>
        </p:spPr>
        <p:txBody>
          <a:bodyPr/>
          <a:lstStyle/>
          <a:p>
            <a:r>
              <a:rPr lang="fr-FR" smtClean="0"/>
              <a:t>Cliquez pour modifier le style du titre</a:t>
            </a:r>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a:prstGeom prst="rect">
            <a:avLst/>
          </a:prstGeo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Cliquez sur l'icône pour ajouter une image</a:t>
            </a:r>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88770" name="Rectangle 2"/>
          <p:cNvSpPr>
            <a:spLocks noChangeArrowheads="1"/>
          </p:cNvSpPr>
          <p:nvPr/>
        </p:nvSpPr>
        <p:spPr bwMode="white">
          <a:xfrm>
            <a:off x="0" y="1103313"/>
            <a:ext cx="9153525" cy="5754687"/>
          </a:xfrm>
          <a:prstGeom prst="rect">
            <a:avLst/>
          </a:prstGeom>
          <a:solidFill>
            <a:srgbClr val="FFFFFF"/>
          </a:solidFill>
          <a:ln w="12700">
            <a:noFill/>
            <a:miter lim="800000"/>
            <a:headEnd/>
            <a:tailEnd/>
          </a:ln>
          <a:effectLst/>
        </p:spPr>
        <p:txBody>
          <a:bodyPr wrap="none" anchor="ctr"/>
          <a:lstStyle/>
          <a:p>
            <a:endParaRPr lang="fr-FR" dirty="0"/>
          </a:p>
        </p:txBody>
      </p:sp>
      <p:sp>
        <p:nvSpPr>
          <p:cNvPr id="288774" name="Text Box 6"/>
          <p:cNvSpPr txBox="1">
            <a:spLocks noChangeArrowheads="1"/>
          </p:cNvSpPr>
          <p:nvPr/>
        </p:nvSpPr>
        <p:spPr bwMode="auto">
          <a:xfrm>
            <a:off x="6970713" y="6527800"/>
            <a:ext cx="1447800" cy="304800"/>
          </a:xfrm>
          <a:prstGeom prst="rect">
            <a:avLst/>
          </a:prstGeom>
          <a:noFill/>
          <a:ln w="9525">
            <a:noFill/>
            <a:miter lim="800000"/>
            <a:headEnd/>
            <a:tailEnd/>
          </a:ln>
          <a:effectLst/>
        </p:spPr>
        <p:txBody>
          <a:bodyPr>
            <a:spAutoFit/>
          </a:bodyPr>
          <a:lstStyle/>
          <a:p>
            <a:pPr algn="r">
              <a:spcBef>
                <a:spcPct val="50000"/>
              </a:spcBef>
            </a:pPr>
            <a:fld id="{EDD3D7A1-5F69-4AA5-8BC6-A71D6D49610E}" type="slidenum">
              <a:rPr lang="en-US" b="1" smtClean="0">
                <a:solidFill>
                  <a:srgbClr val="B90117"/>
                </a:solidFill>
              </a:rPr>
              <a:pPr algn="r">
                <a:spcBef>
                  <a:spcPct val="50000"/>
                </a:spcBef>
              </a:pPr>
              <a:t>‹N°›</a:t>
            </a:fld>
            <a:endParaRPr lang="en-US" b="1" dirty="0">
              <a:solidFill>
                <a:srgbClr val="B90117"/>
              </a:solidFill>
            </a:endParaRPr>
          </a:p>
        </p:txBody>
      </p:sp>
      <p:sp>
        <p:nvSpPr>
          <p:cNvPr id="288777" name="Rectangle 9"/>
          <p:cNvSpPr>
            <a:spLocks noGrp="1" noChangeArrowheads="1"/>
          </p:cNvSpPr>
          <p:nvPr>
            <p:ph type="body" idx="1"/>
          </p:nvPr>
        </p:nvSpPr>
        <p:spPr bwMode="auto">
          <a:xfrm>
            <a:off x="279400" y="1312863"/>
            <a:ext cx="8599488" cy="1277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60" r:id="rId12"/>
    <p:sldLayoutId id="2147483661" r:id="rId13"/>
    <p:sldLayoutId id="2147483662" r:id="rId14"/>
  </p:sldLayoutIdLst>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230188" indent="-230188" algn="l" rtl="0" eaLnBrk="1" fontAlgn="base" hangingPunct="1">
        <a:spcBef>
          <a:spcPts val="1400"/>
        </a:spcBef>
        <a:spcAft>
          <a:spcPct val="0"/>
        </a:spcAft>
        <a:buClr>
          <a:schemeClr val="accent2"/>
        </a:buClr>
        <a:buSzPct val="115000"/>
        <a:buFont typeface="Arial" charset="0"/>
        <a:buChar char="•"/>
        <a:defRPr sz="1800" b="1">
          <a:solidFill>
            <a:srgbClr val="000080"/>
          </a:solidFill>
          <a:latin typeface="+mn-lt"/>
          <a:ea typeface="+mn-ea"/>
          <a:cs typeface="+mn-cs"/>
        </a:defRPr>
      </a:lvl1pPr>
      <a:lvl2pPr marL="685800" indent="-341313" algn="l" rtl="0" eaLnBrk="1" fontAlgn="base" hangingPunct="1">
        <a:spcBef>
          <a:spcPts val="200"/>
        </a:spcBef>
        <a:spcAft>
          <a:spcPct val="0"/>
        </a:spcAft>
        <a:buClr>
          <a:schemeClr val="accent2"/>
        </a:buClr>
        <a:buFont typeface="Arial" charset="0"/>
        <a:buChar char="—"/>
        <a:defRPr sz="1800">
          <a:solidFill>
            <a:srgbClr val="000080"/>
          </a:solidFill>
          <a:latin typeface="+mn-lt"/>
        </a:defRPr>
      </a:lvl2pPr>
      <a:lvl3pPr marL="1017588" indent="-217488" algn="l" rtl="0" eaLnBrk="1" fontAlgn="base" hangingPunct="1">
        <a:spcBef>
          <a:spcPts val="200"/>
        </a:spcBef>
        <a:spcAft>
          <a:spcPct val="0"/>
        </a:spcAft>
        <a:buClr>
          <a:schemeClr val="accent2"/>
        </a:buClr>
        <a:buFont typeface="Arial" charset="0"/>
        <a:buChar char="–"/>
        <a:defRPr sz="1800">
          <a:solidFill>
            <a:srgbClr val="000080"/>
          </a:solidFill>
          <a:latin typeface="+mn-lt"/>
        </a:defRPr>
      </a:lvl3pPr>
      <a:lvl4pPr marL="1363663" indent="-231775" algn="l" rtl="0" eaLnBrk="1" fontAlgn="base" hangingPunct="1">
        <a:spcBef>
          <a:spcPts val="200"/>
        </a:spcBef>
        <a:spcAft>
          <a:spcPct val="0"/>
        </a:spcAft>
        <a:buClr>
          <a:schemeClr val="accent2"/>
        </a:buClr>
        <a:buFont typeface="Arial" charset="0"/>
        <a:buChar char="–"/>
        <a:defRPr sz="1800">
          <a:solidFill>
            <a:srgbClr val="000080"/>
          </a:solidFill>
          <a:latin typeface="+mn-lt"/>
        </a:defRPr>
      </a:lvl4pPr>
      <a:lvl5pPr marL="2165350" indent="-228600" algn="l" rtl="0" eaLnBrk="1" fontAlgn="base" hangingPunct="1">
        <a:spcBef>
          <a:spcPct val="20000"/>
        </a:spcBef>
        <a:spcAft>
          <a:spcPct val="0"/>
        </a:spcAft>
        <a:buChar char="»"/>
        <a:defRPr>
          <a:solidFill>
            <a:schemeClr val="tx1"/>
          </a:solidFill>
          <a:latin typeface="+mn-lt"/>
        </a:defRPr>
      </a:lvl5pPr>
      <a:lvl6pPr marL="2622550" indent="-228600" algn="l" rtl="0" eaLnBrk="1" fontAlgn="base" hangingPunct="1">
        <a:spcBef>
          <a:spcPct val="20000"/>
        </a:spcBef>
        <a:spcAft>
          <a:spcPct val="0"/>
        </a:spcAft>
        <a:buChar char="»"/>
        <a:defRPr>
          <a:solidFill>
            <a:schemeClr val="tx1"/>
          </a:solidFill>
          <a:latin typeface="+mn-lt"/>
        </a:defRPr>
      </a:lvl6pPr>
      <a:lvl7pPr marL="3079750" indent="-228600" algn="l" rtl="0" eaLnBrk="1" fontAlgn="base" hangingPunct="1">
        <a:spcBef>
          <a:spcPct val="20000"/>
        </a:spcBef>
        <a:spcAft>
          <a:spcPct val="0"/>
        </a:spcAft>
        <a:buChar char="»"/>
        <a:defRPr>
          <a:solidFill>
            <a:schemeClr val="tx1"/>
          </a:solidFill>
          <a:latin typeface="+mn-lt"/>
        </a:defRPr>
      </a:lvl7pPr>
      <a:lvl8pPr marL="3536950" indent="-228600" algn="l" rtl="0" eaLnBrk="1" fontAlgn="base" hangingPunct="1">
        <a:spcBef>
          <a:spcPct val="20000"/>
        </a:spcBef>
        <a:spcAft>
          <a:spcPct val="0"/>
        </a:spcAft>
        <a:buChar char="»"/>
        <a:defRPr>
          <a:solidFill>
            <a:schemeClr val="tx1"/>
          </a:solidFill>
          <a:latin typeface="+mn-lt"/>
        </a:defRPr>
      </a:lvl8pPr>
      <a:lvl9pPr marL="3994150" indent="-228600" algn="l" rtl="0" eaLnBrk="1" fontAlgn="base" hangingPunct="1">
        <a:spcBef>
          <a:spcPct val="20000"/>
        </a:spcBef>
        <a:spcAft>
          <a:spcPct val="0"/>
        </a:spcAft>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emf"/><Relationship Id="rId2" Type="http://schemas.openxmlformats.org/officeDocument/2006/relationships/tags" Target="../tags/tag4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png"/><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1026"/>
          <p:cNvSpPr>
            <a:spLocks noGrp="1" noChangeArrowheads="1"/>
          </p:cNvSpPr>
          <p:nvPr>
            <p:ph type="ctrTitle" sz="quarter"/>
          </p:nvPr>
        </p:nvSpPr>
        <p:spPr/>
        <p:txBody>
          <a:bodyPr/>
          <a:lstStyle/>
          <a:p>
            <a:r>
              <a:rPr lang="fr-FR" noProof="0" dirty="0" smtClean="0"/>
              <a:t>Implémenter des contrôleurs</a:t>
            </a:r>
            <a:endParaRPr lang="fr-FR" noProof="0" dirty="0"/>
          </a:p>
        </p:txBody>
      </p:sp>
      <p:sp>
        <p:nvSpPr>
          <p:cNvPr id="244739" name="Rectangle 1027"/>
          <p:cNvSpPr>
            <a:spLocks noGrp="1" noChangeArrowheads="1"/>
          </p:cNvSpPr>
          <p:nvPr>
            <p:ph type="subTitle" sz="quarter" idx="1"/>
          </p:nvPr>
        </p:nvSpPr>
        <p:spPr>
          <a:xfrm>
            <a:off x="322263" y="398463"/>
            <a:ext cx="4267200" cy="461665"/>
          </a:xfrm>
        </p:spPr>
        <p:txBody>
          <a:bodyPr/>
          <a:lstStyle/>
          <a:p>
            <a:r>
              <a:rPr lang="fr-FR" noProof="0" dirty="0" smtClean="0"/>
              <a:t>Chapitre 4	</a:t>
            </a:r>
            <a:endParaRPr lang="fr-FR" noProof="0"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Sélection d’une vue à partir d’une action</a:t>
            </a:r>
            <a:endParaRPr lang="fr-FR" noProof="0" dirty="0"/>
          </a:p>
        </p:txBody>
      </p:sp>
      <p:sp>
        <p:nvSpPr>
          <p:cNvPr id="3" name="Content Placeholder 2"/>
          <p:cNvSpPr>
            <a:spLocks noGrp="1"/>
          </p:cNvSpPr>
          <p:nvPr>
            <p:ph idx="1"/>
          </p:nvPr>
        </p:nvSpPr>
        <p:spPr bwMode="gray">
          <a:xfrm>
            <a:off x="279400" y="1312863"/>
            <a:ext cx="8715310" cy="1554272"/>
          </a:xfrm>
        </p:spPr>
        <p:txBody>
          <a:bodyPr/>
          <a:lstStyle/>
          <a:p>
            <a:r>
              <a:rPr lang="fr-FR" noProof="0" dirty="0" smtClean="0"/>
              <a:t>On peut passer le nom de la vue à afficher comme paramètre de la méthode </a:t>
            </a:r>
            <a:r>
              <a:rPr lang="fr-FR" noProof="0" dirty="0" smtClean="0">
                <a:latin typeface="Courier New" pitchFamily="49" charset="0"/>
                <a:cs typeface="Courier New" pitchFamily="49" charset="0"/>
              </a:rPr>
              <a:t>View()</a:t>
            </a:r>
            <a:endParaRPr lang="fr-FR" noProof="0" dirty="0" smtClean="0"/>
          </a:p>
          <a:p>
            <a:pPr lvl="1"/>
            <a:r>
              <a:rPr lang="fr-FR" noProof="0" dirty="0" smtClean="0"/>
              <a:t>Il est recommandé de toujours le faire</a:t>
            </a:r>
          </a:p>
          <a:p>
            <a:pPr lvl="1"/>
            <a:r>
              <a:rPr lang="fr-FR" noProof="0" dirty="0" smtClean="0"/>
              <a:t>Nécessaire pour les développements pilotés par les tests</a:t>
            </a:r>
          </a:p>
          <a:p>
            <a:pPr lvl="1"/>
            <a:r>
              <a:rPr lang="fr-FR" noProof="0" dirty="0" smtClean="0"/>
              <a:t>Le nom de la vue n’est pas nécessairement celui de l’action</a:t>
            </a:r>
            <a:endParaRPr lang="fr-FR" noProof="0" dirty="0"/>
          </a:p>
        </p:txBody>
      </p:sp>
      <p:grpSp>
        <p:nvGrpSpPr>
          <p:cNvPr id="4" name="Group 1578"/>
          <p:cNvGrpSpPr>
            <a:grpSpLocks/>
          </p:cNvGrpSpPr>
          <p:nvPr/>
        </p:nvGrpSpPr>
        <p:grpSpPr bwMode="gray">
          <a:xfrm>
            <a:off x="7050822" y="1654457"/>
            <a:ext cx="509587" cy="703263"/>
            <a:chOff x="207" y="120"/>
            <a:chExt cx="321" cy="443"/>
          </a:xfrm>
        </p:grpSpPr>
        <p:sp>
          <p:nvSpPr>
            <p:cNvPr id="5" name="Freeform 1318"/>
            <p:cNvSpPr>
              <a:spLocks/>
            </p:cNvSpPr>
            <p:nvPr/>
          </p:nvSpPr>
          <p:spPr bwMode="gray">
            <a:xfrm>
              <a:off x="207" y="238"/>
              <a:ext cx="307" cy="325"/>
            </a:xfrm>
            <a:custGeom>
              <a:avLst/>
              <a:gdLst/>
              <a:ahLst/>
              <a:cxnLst>
                <a:cxn ang="0">
                  <a:pos x="95" y="33"/>
                </a:cxn>
                <a:cxn ang="0">
                  <a:pos x="0" y="261"/>
                </a:cxn>
                <a:cxn ang="0">
                  <a:pos x="14" y="282"/>
                </a:cxn>
                <a:cxn ang="0">
                  <a:pos x="38" y="299"/>
                </a:cxn>
                <a:cxn ang="0">
                  <a:pos x="68" y="309"/>
                </a:cxn>
                <a:cxn ang="0">
                  <a:pos x="93" y="315"/>
                </a:cxn>
                <a:cxn ang="0">
                  <a:pos x="119" y="321"/>
                </a:cxn>
                <a:cxn ang="0">
                  <a:pos x="148" y="324"/>
                </a:cxn>
                <a:cxn ang="0">
                  <a:pos x="174" y="323"/>
                </a:cxn>
                <a:cxn ang="0">
                  <a:pos x="192" y="321"/>
                </a:cxn>
                <a:cxn ang="0">
                  <a:pos x="215" y="320"/>
                </a:cxn>
                <a:cxn ang="0">
                  <a:pos x="239" y="315"/>
                </a:cxn>
                <a:cxn ang="0">
                  <a:pos x="255" y="311"/>
                </a:cxn>
                <a:cxn ang="0">
                  <a:pos x="281" y="300"/>
                </a:cxn>
                <a:cxn ang="0">
                  <a:pos x="297" y="285"/>
                </a:cxn>
                <a:cxn ang="0">
                  <a:pos x="306" y="261"/>
                </a:cxn>
                <a:cxn ang="0">
                  <a:pos x="207" y="0"/>
                </a:cxn>
                <a:cxn ang="0">
                  <a:pos x="95" y="33"/>
                </a:cxn>
              </a:cxnLst>
              <a:rect l="0" t="0" r="r" b="b"/>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FF0000">
                    <a:gamma/>
                    <a:shade val="29804"/>
                    <a:invGamma/>
                  </a:srgbClr>
                </a:gs>
                <a:gs pos="50000">
                  <a:srgbClr val="FF0000"/>
                </a:gs>
                <a:gs pos="100000">
                  <a:srgbClr val="FF0000">
                    <a:gamma/>
                    <a:shade val="29804"/>
                    <a:invGamma/>
                  </a:srgbClr>
                </a:gs>
              </a:gsLst>
              <a:lin ang="0" scaled="1"/>
            </a:gradFill>
            <a:ln w="12700" cap="rnd" cmpd="sng">
              <a:solidFill>
                <a:schemeClr val="tx1"/>
              </a:solidFill>
              <a:prstDash val="solid"/>
              <a:round/>
              <a:headEnd type="none" w="med" len="med"/>
              <a:tailEnd type="none" w="med" len="med"/>
            </a:ln>
            <a:effectLst/>
          </p:spPr>
          <p:txBody>
            <a:bodyPr/>
            <a:lstStyle/>
            <a:p>
              <a:endParaRPr lang="en-US" dirty="0"/>
            </a:p>
          </p:txBody>
        </p:sp>
        <p:sp>
          <p:nvSpPr>
            <p:cNvPr id="6" name="Oval 1319"/>
            <p:cNvSpPr>
              <a:spLocks noChangeArrowheads="1"/>
            </p:cNvSpPr>
            <p:nvPr/>
          </p:nvSpPr>
          <p:spPr bwMode="gray">
            <a:xfrm>
              <a:off x="229" y="156"/>
              <a:ext cx="264" cy="273"/>
            </a:xfrm>
            <a:prstGeom prst="ellipse">
              <a:avLst/>
            </a:prstGeom>
            <a:gradFill rotWithShape="0">
              <a:gsLst>
                <a:gs pos="0">
                  <a:srgbClr val="618FFD">
                    <a:gamma/>
                    <a:tint val="0"/>
                    <a:invGamma/>
                  </a:srgbClr>
                </a:gs>
                <a:gs pos="100000">
                  <a:srgbClr val="618FFD"/>
                </a:gs>
              </a:gsLst>
              <a:path path="shape">
                <a:fillToRect l="50000" t="50000" r="50000" b="50000"/>
              </a:path>
            </a:gradFill>
            <a:ln w="12700">
              <a:solidFill>
                <a:srgbClr val="3399FF"/>
              </a:solidFill>
              <a:round/>
              <a:headEnd/>
              <a:tailEnd/>
            </a:ln>
            <a:effectLst/>
          </p:spPr>
          <p:txBody>
            <a:bodyPr wrap="none" anchor="ctr"/>
            <a:lstStyle/>
            <a:p>
              <a:endParaRPr lang="en-US" dirty="0"/>
            </a:p>
          </p:txBody>
        </p:sp>
        <p:sp>
          <p:nvSpPr>
            <p:cNvPr id="7" name="Freeform 1320"/>
            <p:cNvSpPr>
              <a:spLocks/>
            </p:cNvSpPr>
            <p:nvPr/>
          </p:nvSpPr>
          <p:spPr bwMode="gray">
            <a:xfrm>
              <a:off x="352" y="120"/>
              <a:ext cx="176" cy="176"/>
            </a:xfrm>
            <a:custGeom>
              <a:avLst/>
              <a:gdLst/>
              <a:ahLst/>
              <a:cxnLst>
                <a:cxn ang="0">
                  <a:pos x="87" y="78"/>
                </a:cxn>
                <a:cxn ang="0">
                  <a:pos x="56" y="0"/>
                </a:cxn>
                <a:cxn ang="0">
                  <a:pos x="72" y="88"/>
                </a:cxn>
                <a:cxn ang="0">
                  <a:pos x="0" y="103"/>
                </a:cxn>
                <a:cxn ang="0">
                  <a:pos x="72" y="103"/>
                </a:cxn>
                <a:cxn ang="0">
                  <a:pos x="104" y="175"/>
                </a:cxn>
                <a:cxn ang="0">
                  <a:pos x="93" y="98"/>
                </a:cxn>
                <a:cxn ang="0">
                  <a:pos x="175" y="80"/>
                </a:cxn>
                <a:cxn ang="0">
                  <a:pos x="87" y="78"/>
                </a:cxn>
              </a:cxnLst>
              <a:rect l="0" t="0" r="r" b="b"/>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9525" cap="rnd" cmpd="sng">
              <a:solidFill>
                <a:srgbClr val="000000"/>
              </a:solidFill>
              <a:prstDash val="solid"/>
              <a:round/>
              <a:headEnd type="none" w="med" len="med"/>
              <a:tailEnd type="none" w="med" len="med"/>
            </a:ln>
            <a:effectLst/>
          </p:spPr>
          <p:txBody>
            <a:bodyPr/>
            <a:lstStyle/>
            <a:p>
              <a:endParaRPr lang="en-US" dirty="0"/>
            </a:p>
          </p:txBody>
        </p:sp>
        <p:sp>
          <p:nvSpPr>
            <p:cNvPr id="8" name="Freeform 1321"/>
            <p:cNvSpPr>
              <a:spLocks/>
            </p:cNvSpPr>
            <p:nvPr/>
          </p:nvSpPr>
          <p:spPr bwMode="gray">
            <a:xfrm>
              <a:off x="463" y="426"/>
              <a:ext cx="28" cy="96"/>
            </a:xfrm>
            <a:custGeom>
              <a:avLst/>
              <a:gdLst/>
              <a:ahLst/>
              <a:cxnLst>
                <a:cxn ang="0">
                  <a:pos x="0" y="0"/>
                </a:cxn>
                <a:cxn ang="0">
                  <a:pos x="27" y="85"/>
                </a:cxn>
                <a:cxn ang="0">
                  <a:pos x="5" y="95"/>
                </a:cxn>
                <a:cxn ang="0">
                  <a:pos x="2" y="48"/>
                </a:cxn>
                <a:cxn ang="0">
                  <a:pos x="0" y="0"/>
                </a:cxn>
              </a:cxnLst>
              <a:rect l="0" t="0" r="r" b="b"/>
              <a:pathLst>
                <a:path w="28" h="96">
                  <a:moveTo>
                    <a:pt x="0" y="0"/>
                  </a:moveTo>
                  <a:lnTo>
                    <a:pt x="27" y="85"/>
                  </a:lnTo>
                  <a:lnTo>
                    <a:pt x="5" y="95"/>
                  </a:lnTo>
                  <a:lnTo>
                    <a:pt x="2" y="48"/>
                  </a:lnTo>
                  <a:lnTo>
                    <a:pt x="0" y="0"/>
                  </a:lnTo>
                </a:path>
              </a:pathLst>
            </a:custGeom>
            <a:solidFill>
              <a:srgbClr val="FFFFFF"/>
            </a:solidFill>
            <a:ln w="9525" cap="rnd" cmpd="sng">
              <a:solidFill>
                <a:srgbClr val="000000"/>
              </a:solidFill>
              <a:prstDash val="solid"/>
              <a:round/>
              <a:headEnd type="none" w="med" len="med"/>
              <a:tailEnd type="none" w="med" len="med"/>
            </a:ln>
            <a:effectLst/>
          </p:spPr>
          <p:txBody>
            <a:bodyPr/>
            <a:lstStyle/>
            <a:p>
              <a:endParaRPr lang="en-US" dirty="0"/>
            </a:p>
          </p:txBody>
        </p:sp>
      </p:grpSp>
      <p:sp>
        <p:nvSpPr>
          <p:cNvPr id="9" name="TextBox 8"/>
          <p:cNvSpPr txBox="1"/>
          <p:nvPr/>
        </p:nvSpPr>
        <p:spPr bwMode="gray">
          <a:xfrm>
            <a:off x="7578205" y="1770900"/>
            <a:ext cx="1589888" cy="738664"/>
          </a:xfrm>
          <a:prstGeom prst="rect">
            <a:avLst/>
          </a:prstGeom>
          <a:noFill/>
        </p:spPr>
        <p:txBody>
          <a:bodyPr wrap="square" rtlCol="0">
            <a:spAutoFit/>
          </a:bodyPr>
          <a:lstStyle/>
          <a:p>
            <a:r>
              <a:rPr lang="en-GB" dirty="0" smtClean="0"/>
              <a:t>Les tests unitaires seront </a:t>
            </a:r>
            <a:br>
              <a:rPr lang="en-GB" dirty="0" smtClean="0"/>
            </a:br>
            <a:r>
              <a:rPr lang="en-GB" dirty="0" smtClean="0"/>
              <a:t>vus au chapitre 8</a:t>
            </a:r>
            <a:endParaRPr lang="en-GB" dirty="0"/>
          </a:p>
        </p:txBody>
      </p:sp>
      <p:sp>
        <p:nvSpPr>
          <p:cNvPr id="10" name="TextBox 9"/>
          <p:cNvSpPr txBox="1"/>
          <p:nvPr/>
        </p:nvSpPr>
        <p:spPr bwMode="gray">
          <a:xfrm>
            <a:off x="300779" y="3266742"/>
            <a:ext cx="4588115" cy="1600438"/>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public class VideoController : Controller</a:t>
            </a:r>
          </a:p>
          <a:p>
            <a:r>
              <a:rPr lang="en-GB" dirty="0" smtClean="0">
                <a:latin typeface="Courier New" pitchFamily="49" charset="0"/>
                <a:cs typeface="Courier New" pitchFamily="49" charset="0"/>
              </a:rPr>
              <a:t>{</a:t>
            </a:r>
          </a:p>
          <a:p>
            <a:r>
              <a:rPr lang="en-GB" dirty="0" smtClean="0">
                <a:latin typeface="Courier New" pitchFamily="49" charset="0"/>
                <a:cs typeface="Courier New" pitchFamily="49" charset="0"/>
              </a:rPr>
              <a:t>  public ActionResult Index()</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return View("Index");</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a:t>
            </a:r>
          </a:p>
        </p:txBody>
      </p:sp>
      <p:sp>
        <p:nvSpPr>
          <p:cNvPr id="11" name="TextBox 10"/>
          <p:cNvSpPr txBox="1"/>
          <p:nvPr/>
        </p:nvSpPr>
        <p:spPr bwMode="gray">
          <a:xfrm>
            <a:off x="4533602" y="3880359"/>
            <a:ext cx="4373313" cy="1815882"/>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Public Class VideoController </a:t>
            </a:r>
          </a:p>
          <a:p>
            <a:r>
              <a:rPr lang="en-GB" dirty="0" smtClean="0">
                <a:latin typeface="Courier New" pitchFamily="49" charset="0"/>
                <a:cs typeface="Courier New" pitchFamily="49" charset="0"/>
              </a:rPr>
              <a:t>     Inherits System.Web.Mvc.Controller</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Function Index() As ActionResult</a:t>
            </a:r>
          </a:p>
          <a:p>
            <a:r>
              <a:rPr lang="en-GB" dirty="0" smtClean="0">
                <a:latin typeface="Courier New" pitchFamily="49" charset="0"/>
                <a:cs typeface="Courier New" pitchFamily="49" charset="0"/>
              </a:rPr>
              <a:t>    Return View("Index")</a:t>
            </a:r>
          </a:p>
          <a:p>
            <a:r>
              <a:rPr lang="en-GB" dirty="0" smtClean="0">
                <a:latin typeface="Courier New" pitchFamily="49" charset="0"/>
                <a:cs typeface="Courier New" pitchFamily="49" charset="0"/>
              </a:rPr>
              <a:t>  End Function</a:t>
            </a:r>
          </a:p>
          <a:p>
            <a:r>
              <a:rPr lang="en-GB" dirty="0" smtClean="0">
                <a:latin typeface="Courier New" pitchFamily="49" charset="0"/>
                <a:cs typeface="Courier New" pitchFamily="49" charset="0"/>
              </a:rPr>
              <a:t>End Class</a:t>
            </a:r>
          </a:p>
          <a:p>
            <a:endParaRPr lang="en-GB" dirty="0">
              <a:latin typeface="Courier New" pitchFamily="49" charset="0"/>
              <a:cs typeface="Courier New" pitchFamily="49" charset="0"/>
            </a:endParaRPr>
          </a:p>
        </p:txBody>
      </p:sp>
      <p:sp>
        <p:nvSpPr>
          <p:cNvPr id="12" name="Rectangular Callout 11"/>
          <p:cNvSpPr/>
          <p:nvPr/>
        </p:nvSpPr>
        <p:spPr bwMode="gray">
          <a:xfrm>
            <a:off x="481264" y="4790716"/>
            <a:ext cx="2448972" cy="307777"/>
          </a:xfrm>
          <a:prstGeom prst="wedgeRectCallout">
            <a:avLst>
              <a:gd name="adj1" fmla="val 34343"/>
              <a:gd name="adj2" fmla="val -183310"/>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t>Nom de la vue </a:t>
            </a:r>
            <a:r>
              <a:rPr lang="en-GB" dirty="0" smtClean="0">
                <a:latin typeface="Courier New" pitchFamily="49" charset="0"/>
                <a:cs typeface="Courier New" pitchFamily="49" charset="0"/>
              </a:rPr>
              <a:t>Index.aspx</a:t>
            </a:r>
            <a:endParaRPr kumimoji="0" lang="en-GB" sz="14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13" name="Rectangular Callout 12"/>
          <p:cNvSpPr/>
          <p:nvPr/>
        </p:nvSpPr>
        <p:spPr bwMode="gray">
          <a:xfrm>
            <a:off x="6328064" y="5316098"/>
            <a:ext cx="2526225" cy="307777"/>
          </a:xfrm>
          <a:prstGeom prst="wedgeRectCallout">
            <a:avLst>
              <a:gd name="adj1" fmla="val -37111"/>
              <a:gd name="adj2" fmla="val -156656"/>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GB" dirty="0"/>
              <a:t>Nom de la vue </a:t>
            </a:r>
            <a:r>
              <a:rPr lang="en-GB" dirty="0" smtClean="0">
                <a:latin typeface="Courier New" pitchFamily="49" charset="0"/>
                <a:cs typeface="Courier New" pitchFamily="49" charset="0"/>
              </a:rPr>
              <a:t>Index.aspx</a:t>
            </a:r>
            <a:endParaRPr kumimoji="0" lang="en-GB" sz="1400" b="0" i="0" u="none" strike="noStrike" cap="none" normalizeH="0" baseline="0" dirty="0" smtClean="0">
              <a:ln>
                <a:noFill/>
              </a:ln>
              <a:solidFill>
                <a:schemeClr val="tx1"/>
              </a:solidFill>
              <a:effectLst/>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Valeurs de retour des méthodes d’action</a:t>
            </a:r>
            <a:endParaRPr lang="fr-FR" noProof="0" dirty="0"/>
          </a:p>
        </p:txBody>
      </p:sp>
      <p:sp>
        <p:nvSpPr>
          <p:cNvPr id="3" name="Content Placeholder 2"/>
          <p:cNvSpPr>
            <a:spLocks noGrp="1"/>
          </p:cNvSpPr>
          <p:nvPr>
            <p:ph idx="1"/>
          </p:nvPr>
        </p:nvSpPr>
        <p:spPr>
          <a:xfrm>
            <a:off x="279400" y="1133088"/>
            <a:ext cx="8599488" cy="5350183"/>
          </a:xfrm>
        </p:spPr>
        <p:txBody>
          <a:bodyPr/>
          <a:lstStyle/>
          <a:p>
            <a:pPr>
              <a:lnSpc>
                <a:spcPts val="2000"/>
              </a:lnSpc>
              <a:spcBef>
                <a:spcPts val="1000"/>
              </a:spcBef>
            </a:pPr>
            <a:r>
              <a:rPr lang="fr-FR" noProof="0" dirty="0" smtClean="0"/>
              <a:t>Une méthode d’action retourne un </a:t>
            </a:r>
            <a:r>
              <a:rPr lang="fr-FR" noProof="0" dirty="0" smtClean="0">
                <a:latin typeface="Courier New" pitchFamily="49" charset="0"/>
                <a:cs typeface="Courier New" pitchFamily="49" charset="0"/>
              </a:rPr>
              <a:t>ActionResult</a:t>
            </a:r>
            <a:r>
              <a:rPr lang="fr-FR" noProof="0" dirty="0" smtClean="0"/>
              <a:t> en réponse à une demande</a:t>
            </a:r>
          </a:p>
          <a:p>
            <a:pPr lvl="1">
              <a:lnSpc>
                <a:spcPts val="2000"/>
              </a:lnSpc>
              <a:spcBef>
                <a:spcPts val="0"/>
              </a:spcBef>
            </a:pPr>
            <a:r>
              <a:rPr lang="fr-FR" sz="1600" noProof="0" dirty="0" smtClean="0"/>
              <a:t>Il existe plusieurs types de résultats qui dérivent tous de </a:t>
            </a:r>
            <a:r>
              <a:rPr lang="fr-FR" sz="1600" noProof="0" dirty="0" smtClean="0">
                <a:latin typeface="Courier New" pitchFamily="49" charset="0"/>
                <a:cs typeface="Courier New" pitchFamily="49" charset="0"/>
              </a:rPr>
              <a:t>ActionResult</a:t>
            </a:r>
          </a:p>
          <a:p>
            <a:pPr marL="342900" indent="-342900">
              <a:lnSpc>
                <a:spcPts val="2000"/>
              </a:lnSpc>
              <a:spcBef>
                <a:spcPts val="1000"/>
              </a:spcBef>
              <a:buSzPct val="100000"/>
              <a:buFont typeface="+mj-lt"/>
              <a:buAutoNum type="arabicPeriod"/>
            </a:pPr>
            <a:r>
              <a:rPr lang="fr-FR" noProof="0" dirty="0" smtClean="0"/>
              <a:t> </a:t>
            </a:r>
            <a:r>
              <a:rPr lang="fr-FR" noProof="0" dirty="0" smtClean="0">
                <a:latin typeface="Courier New" pitchFamily="49" charset="0"/>
                <a:cs typeface="Courier New" pitchFamily="49" charset="0"/>
              </a:rPr>
              <a:t>ViewResult</a:t>
            </a:r>
          </a:p>
          <a:p>
            <a:pPr lvl="1">
              <a:lnSpc>
                <a:spcPts val="2000"/>
              </a:lnSpc>
              <a:spcBef>
                <a:spcPts val="0"/>
              </a:spcBef>
            </a:pPr>
            <a:r>
              <a:rPr lang="fr-FR" sz="1600" noProof="0" dirty="0" smtClean="0"/>
              <a:t>Représente la réponse HTML, le plus courant</a:t>
            </a:r>
          </a:p>
          <a:p>
            <a:pPr marL="342900" indent="-342900">
              <a:lnSpc>
                <a:spcPts val="2000"/>
              </a:lnSpc>
              <a:spcBef>
                <a:spcPts val="1000"/>
              </a:spcBef>
              <a:buSzPct val="100000"/>
              <a:buFont typeface="+mj-lt"/>
              <a:buAutoNum type="arabicPeriod"/>
            </a:pPr>
            <a:r>
              <a:rPr lang="fr-FR" noProof="0" dirty="0" smtClean="0"/>
              <a:t> </a:t>
            </a:r>
            <a:r>
              <a:rPr lang="fr-FR" noProof="0" dirty="0" smtClean="0">
                <a:latin typeface="Courier New" pitchFamily="49" charset="0"/>
                <a:cs typeface="Courier New" pitchFamily="49" charset="0"/>
              </a:rPr>
              <a:t>EmptyResult</a:t>
            </a:r>
          </a:p>
          <a:p>
            <a:pPr lvl="1">
              <a:lnSpc>
                <a:spcPts val="2000"/>
              </a:lnSpc>
              <a:spcBef>
                <a:spcPts val="0"/>
              </a:spcBef>
            </a:pPr>
            <a:r>
              <a:rPr lang="fr-FR" sz="1600" noProof="0" dirty="0" smtClean="0"/>
              <a:t>Pas de résultat renvoyé par la méthode d’action</a:t>
            </a:r>
          </a:p>
          <a:p>
            <a:pPr marL="342900" indent="-342900">
              <a:lnSpc>
                <a:spcPts val="2000"/>
              </a:lnSpc>
              <a:spcBef>
                <a:spcPts val="1000"/>
              </a:spcBef>
              <a:buSzPct val="100000"/>
              <a:buFont typeface="+mj-lt"/>
              <a:buAutoNum type="arabicPeriod"/>
            </a:pPr>
            <a:r>
              <a:rPr lang="fr-FR" noProof="0" dirty="0" smtClean="0"/>
              <a:t> </a:t>
            </a:r>
            <a:r>
              <a:rPr lang="fr-FR" noProof="0" dirty="0" smtClean="0">
                <a:latin typeface="Courier New" pitchFamily="49" charset="0"/>
                <a:cs typeface="Courier New" pitchFamily="49" charset="0"/>
              </a:rPr>
              <a:t>RedirectResult</a:t>
            </a:r>
          </a:p>
          <a:p>
            <a:pPr lvl="1">
              <a:lnSpc>
                <a:spcPts val="2000"/>
              </a:lnSpc>
              <a:spcBef>
                <a:spcPts val="0"/>
              </a:spcBef>
            </a:pPr>
            <a:r>
              <a:rPr lang="fr-FR" sz="1600" noProof="0" dirty="0" smtClean="0"/>
              <a:t>Rediriger vers une </a:t>
            </a:r>
            <a:r>
              <a:rPr lang="fr-FR" sz="1600" dirty="0" smtClean="0"/>
              <a:t>nouvelle</a:t>
            </a:r>
            <a:r>
              <a:rPr lang="fr-FR" sz="1600" noProof="0" dirty="0" smtClean="0"/>
              <a:t> URL</a:t>
            </a:r>
          </a:p>
          <a:p>
            <a:pPr marL="342900" indent="-342900">
              <a:lnSpc>
                <a:spcPts val="2000"/>
              </a:lnSpc>
              <a:spcBef>
                <a:spcPts val="1000"/>
              </a:spcBef>
              <a:buSzPct val="100000"/>
              <a:buFont typeface="+mj-lt"/>
              <a:buAutoNum type="arabicPeriod"/>
            </a:pPr>
            <a:r>
              <a:rPr lang="fr-FR" noProof="0" dirty="0" smtClean="0"/>
              <a:t> </a:t>
            </a:r>
            <a:r>
              <a:rPr lang="fr-FR" noProof="0" dirty="0" smtClean="0">
                <a:latin typeface="Courier New" pitchFamily="49" charset="0"/>
                <a:cs typeface="Courier New" pitchFamily="49" charset="0"/>
              </a:rPr>
              <a:t>RedirectToRouteResult</a:t>
            </a:r>
          </a:p>
          <a:p>
            <a:pPr lvl="1">
              <a:lnSpc>
                <a:spcPts val="2000"/>
              </a:lnSpc>
              <a:spcBef>
                <a:spcPts val="0"/>
              </a:spcBef>
            </a:pPr>
            <a:r>
              <a:rPr lang="fr-FR" sz="1600" noProof="0" dirty="0" smtClean="0"/>
              <a:t>Rediriger vers une action de contrôleur, en utilisant les règles de routage</a:t>
            </a:r>
          </a:p>
          <a:p>
            <a:pPr marL="342900" indent="-342900">
              <a:lnSpc>
                <a:spcPts val="2000"/>
              </a:lnSpc>
              <a:spcBef>
                <a:spcPts val="1000"/>
              </a:spcBef>
              <a:buSzPct val="100000"/>
              <a:buFont typeface="+mj-lt"/>
              <a:buAutoNum type="arabicPeriod"/>
            </a:pPr>
            <a:r>
              <a:rPr lang="fr-FR" noProof="0" dirty="0" smtClean="0"/>
              <a:t> </a:t>
            </a:r>
            <a:r>
              <a:rPr lang="fr-FR" noProof="0" dirty="0" smtClean="0">
                <a:latin typeface="Courier New" pitchFamily="49" charset="0"/>
                <a:cs typeface="Courier New" pitchFamily="49" charset="0"/>
              </a:rPr>
              <a:t>JsonResult</a:t>
            </a:r>
          </a:p>
          <a:p>
            <a:pPr lvl="1">
              <a:lnSpc>
                <a:spcPts val="2000"/>
              </a:lnSpc>
              <a:spcBef>
                <a:spcPts val="0"/>
              </a:spcBef>
            </a:pPr>
            <a:r>
              <a:rPr lang="fr-FR" sz="1600" noProof="0" dirty="0" smtClean="0"/>
              <a:t>Réponse JSON (</a:t>
            </a:r>
            <a:r>
              <a:rPr lang="fr-FR" sz="1600" u="sng" noProof="0" dirty="0" smtClean="0"/>
              <a:t>J</a:t>
            </a:r>
            <a:r>
              <a:rPr lang="fr-FR" sz="1600" noProof="0" dirty="0" smtClean="0"/>
              <a:t>ava</a:t>
            </a:r>
            <a:r>
              <a:rPr lang="fr-FR" sz="1600" u="sng" noProof="0" dirty="0" smtClean="0"/>
              <a:t>S</a:t>
            </a:r>
            <a:r>
              <a:rPr lang="fr-FR" sz="1600" noProof="0" dirty="0" smtClean="0"/>
              <a:t>cript </a:t>
            </a:r>
            <a:r>
              <a:rPr lang="fr-FR" sz="1600" u="sng" noProof="0" dirty="0" smtClean="0"/>
              <a:t>O</a:t>
            </a:r>
            <a:r>
              <a:rPr lang="fr-FR" sz="1600" noProof="0" dirty="0" smtClean="0"/>
              <a:t>bject </a:t>
            </a:r>
            <a:r>
              <a:rPr lang="fr-FR" sz="1600" u="sng" noProof="0" dirty="0" smtClean="0"/>
              <a:t>N</a:t>
            </a:r>
            <a:r>
              <a:rPr lang="fr-FR" sz="1600" noProof="0" dirty="0" smtClean="0"/>
              <a:t>otation) pour des applications Ajax</a:t>
            </a:r>
            <a:endParaRPr lang="fr-FR" noProof="0" dirty="0" smtClean="0"/>
          </a:p>
          <a:p>
            <a:pPr marL="342900" indent="-342900">
              <a:lnSpc>
                <a:spcPts val="2000"/>
              </a:lnSpc>
              <a:spcBef>
                <a:spcPts val="1000"/>
              </a:spcBef>
              <a:buSzPct val="100000"/>
              <a:buFont typeface="+mj-lt"/>
              <a:buAutoNum type="arabicPeriod"/>
            </a:pPr>
            <a:r>
              <a:rPr lang="fr-FR" noProof="0" dirty="0" smtClean="0"/>
              <a:t> </a:t>
            </a:r>
            <a:r>
              <a:rPr lang="fr-FR" noProof="0" dirty="0" err="1" smtClean="0">
                <a:latin typeface="Courier New" pitchFamily="49" charset="0"/>
                <a:cs typeface="Courier New" pitchFamily="49" charset="0"/>
              </a:rPr>
              <a:t>ContentResult</a:t>
            </a:r>
            <a:endParaRPr lang="fr-FR" noProof="0" dirty="0" smtClean="0">
              <a:latin typeface="Courier New" pitchFamily="49" charset="0"/>
              <a:cs typeface="Courier New" pitchFamily="49" charset="0"/>
            </a:endParaRPr>
          </a:p>
          <a:p>
            <a:pPr lvl="1">
              <a:lnSpc>
                <a:spcPts val="2000"/>
              </a:lnSpc>
              <a:spcBef>
                <a:spcPts val="0"/>
              </a:spcBef>
            </a:pPr>
            <a:r>
              <a:rPr lang="fr-FR" sz="1600" noProof="0" dirty="0" smtClean="0"/>
              <a:t>Résultat en texte brut</a:t>
            </a:r>
          </a:p>
          <a:p>
            <a:pPr marL="342900" indent="-342900">
              <a:lnSpc>
                <a:spcPts val="2000"/>
              </a:lnSpc>
              <a:spcBef>
                <a:spcPts val="1000"/>
              </a:spcBef>
              <a:buSzPct val="100000"/>
              <a:buFont typeface="+mj-lt"/>
              <a:buAutoNum type="arabicPeriod"/>
            </a:pPr>
            <a:r>
              <a:rPr lang="fr-FR" noProof="0" dirty="0" smtClean="0"/>
              <a:t> </a:t>
            </a:r>
            <a:r>
              <a:rPr lang="fr-FR" noProof="0" dirty="0" smtClean="0">
                <a:latin typeface="Courier New" pitchFamily="49" charset="0"/>
                <a:cs typeface="Courier New" pitchFamily="49" charset="0"/>
              </a:rPr>
              <a:t>FileResult</a:t>
            </a:r>
          </a:p>
          <a:p>
            <a:pPr lvl="1">
              <a:lnSpc>
                <a:spcPts val="2000"/>
              </a:lnSpc>
              <a:spcBef>
                <a:spcPts val="0"/>
              </a:spcBef>
            </a:pPr>
            <a:r>
              <a:rPr lang="fr-FR" sz="1600" noProof="0" dirty="0" smtClean="0"/>
              <a:t>Fichier à télécharger</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Méthodes </a:t>
            </a:r>
            <a:r>
              <a:rPr lang="fr-FR" dirty="0" smtClean="0">
                <a:latin typeface="Courier New" pitchFamily="49" charset="0"/>
                <a:cs typeface="Courier New" pitchFamily="49" charset="0"/>
              </a:rPr>
              <a:t>ActionResult</a:t>
            </a:r>
            <a:r>
              <a:rPr lang="fr-FR" dirty="0" smtClean="0"/>
              <a:t> de la classe </a:t>
            </a:r>
            <a:r>
              <a:rPr lang="fr-FR" noProof="0" dirty="0" smtClean="0">
                <a:latin typeface="Courier New" pitchFamily="49" charset="0"/>
                <a:cs typeface="Courier New" pitchFamily="49" charset="0"/>
              </a:rPr>
              <a:t>Controller</a:t>
            </a:r>
            <a:endParaRPr lang="fr-FR" noProof="0" dirty="0"/>
          </a:p>
        </p:txBody>
      </p:sp>
      <p:sp>
        <p:nvSpPr>
          <p:cNvPr id="3" name="Content Placeholder 2"/>
          <p:cNvSpPr>
            <a:spLocks noGrp="1"/>
          </p:cNvSpPr>
          <p:nvPr>
            <p:ph idx="1"/>
          </p:nvPr>
        </p:nvSpPr>
        <p:spPr>
          <a:xfrm>
            <a:off x="279400" y="1312863"/>
            <a:ext cx="8599488" cy="4924425"/>
          </a:xfrm>
        </p:spPr>
        <p:txBody>
          <a:bodyPr/>
          <a:lstStyle/>
          <a:p>
            <a:pPr>
              <a:buNone/>
            </a:pPr>
            <a:r>
              <a:rPr lang="fr-FR" noProof="0" dirty="0" smtClean="0">
                <a:latin typeface="Courier New" pitchFamily="49" charset="0"/>
                <a:cs typeface="Courier New" pitchFamily="49" charset="0"/>
              </a:rPr>
              <a:t>Controller</a:t>
            </a:r>
            <a:r>
              <a:rPr lang="fr-FR" noProof="0" dirty="0" smtClean="0"/>
              <a:t> a des méthodes qui génèrent des </a:t>
            </a:r>
            <a:r>
              <a:rPr lang="fr-FR" noProof="0" dirty="0" smtClean="0">
                <a:latin typeface="Courier New" pitchFamily="49" charset="0"/>
                <a:cs typeface="Courier New" pitchFamily="49" charset="0"/>
              </a:rPr>
              <a:t>ActionResult</a:t>
            </a:r>
            <a:r>
              <a:rPr lang="fr-FR" dirty="0" smtClean="0"/>
              <a:t>s différents</a:t>
            </a:r>
            <a:endParaRPr lang="fr-FR" noProof="0" dirty="0" smtClean="0"/>
          </a:p>
          <a:p>
            <a:pPr marL="233363" indent="-233363">
              <a:buSzPct val="100000"/>
            </a:pPr>
            <a:r>
              <a:rPr lang="fr-FR" noProof="0" dirty="0" smtClean="0">
                <a:cs typeface="Courier New" pitchFamily="49" charset="0"/>
              </a:rPr>
              <a:t> </a:t>
            </a:r>
            <a:r>
              <a:rPr lang="fr-FR" noProof="0" dirty="0" smtClean="0">
                <a:latin typeface="Courier New" pitchFamily="49" charset="0"/>
                <a:cs typeface="Courier New" pitchFamily="49" charset="0"/>
              </a:rPr>
              <a:t>Redirect()</a:t>
            </a:r>
          </a:p>
          <a:p>
            <a:pPr marL="798512" lvl="1" indent="-342900"/>
            <a:r>
              <a:rPr lang="fr-FR" sz="1600" noProof="0" dirty="0" smtClean="0"/>
              <a:t>Retourne un résultat d’action </a:t>
            </a:r>
            <a:r>
              <a:rPr lang="fr-FR" sz="1600" noProof="0" dirty="0" smtClean="0">
                <a:latin typeface="Courier New" pitchFamily="49" charset="0"/>
                <a:cs typeface="Courier New" pitchFamily="49" charset="0"/>
              </a:rPr>
              <a:t>RedirectResult</a:t>
            </a:r>
            <a:endParaRPr lang="fr-FR" sz="1600" noProof="0" dirty="0" smtClean="0"/>
          </a:p>
          <a:p>
            <a:pPr marL="233363" indent="-233363">
              <a:buSzPct val="100000"/>
            </a:pPr>
            <a:r>
              <a:rPr lang="fr-FR" noProof="0" dirty="0" smtClean="0">
                <a:cs typeface="Courier New" pitchFamily="49" charset="0"/>
              </a:rPr>
              <a:t> </a:t>
            </a:r>
            <a:r>
              <a:rPr lang="fr-FR" noProof="0" dirty="0" smtClean="0">
                <a:latin typeface="Courier New" pitchFamily="49" charset="0"/>
                <a:cs typeface="Courier New" pitchFamily="49" charset="0"/>
              </a:rPr>
              <a:t>RedirectToAction()</a:t>
            </a:r>
          </a:p>
          <a:p>
            <a:pPr marL="798512" lvl="1" indent="-342900"/>
            <a:r>
              <a:rPr lang="fr-FR" sz="1600" dirty="0"/>
              <a:t>Retourne un résultat d’action </a:t>
            </a:r>
            <a:r>
              <a:rPr lang="fr-FR" sz="1600" noProof="0" dirty="0" smtClean="0">
                <a:latin typeface="Courier New" pitchFamily="49" charset="0"/>
                <a:cs typeface="Courier New" pitchFamily="49" charset="0"/>
              </a:rPr>
              <a:t>RedirectToRouteResult</a:t>
            </a:r>
            <a:endParaRPr lang="fr-FR" sz="1600" noProof="0" dirty="0" smtClean="0"/>
          </a:p>
          <a:p>
            <a:pPr marL="233363" indent="-233363">
              <a:buSzPct val="100000"/>
            </a:pPr>
            <a:r>
              <a:rPr lang="fr-FR" noProof="0" dirty="0" smtClean="0">
                <a:cs typeface="Courier New" pitchFamily="49" charset="0"/>
              </a:rPr>
              <a:t> </a:t>
            </a:r>
            <a:r>
              <a:rPr lang="fr-FR" noProof="0" dirty="0" smtClean="0">
                <a:latin typeface="Courier New" pitchFamily="49" charset="0"/>
                <a:cs typeface="Courier New" pitchFamily="49" charset="0"/>
              </a:rPr>
              <a:t>RedirectToRoute()</a:t>
            </a:r>
          </a:p>
          <a:p>
            <a:pPr marL="798512" lvl="1" indent="-342900"/>
            <a:r>
              <a:rPr lang="fr-FR" sz="1600" dirty="0"/>
              <a:t>Retourne un résultat d’action </a:t>
            </a:r>
            <a:r>
              <a:rPr lang="fr-FR" sz="1600" noProof="0" dirty="0" smtClean="0">
                <a:latin typeface="Courier New" pitchFamily="49" charset="0"/>
                <a:cs typeface="Courier New" pitchFamily="49" charset="0"/>
              </a:rPr>
              <a:t>RedirectToRouteResult</a:t>
            </a:r>
            <a:endParaRPr lang="fr-FR" sz="1600" noProof="0" dirty="0" smtClean="0"/>
          </a:p>
          <a:p>
            <a:pPr marL="233363" indent="-233363">
              <a:buSzPct val="100000"/>
            </a:pPr>
            <a:r>
              <a:rPr lang="fr-FR" noProof="0" dirty="0" smtClean="0">
                <a:cs typeface="Courier New" pitchFamily="49" charset="0"/>
              </a:rPr>
              <a:t> </a:t>
            </a:r>
            <a:r>
              <a:rPr lang="fr-FR" noProof="0" dirty="0" smtClean="0">
                <a:latin typeface="Courier New" pitchFamily="49" charset="0"/>
                <a:cs typeface="Courier New" pitchFamily="49" charset="0"/>
              </a:rPr>
              <a:t>Json()</a:t>
            </a:r>
          </a:p>
          <a:p>
            <a:pPr marL="798512" lvl="1" indent="-342900"/>
            <a:r>
              <a:rPr lang="fr-FR" sz="1600" dirty="0"/>
              <a:t>Retourne un résultat d’action </a:t>
            </a:r>
            <a:r>
              <a:rPr lang="fr-FR" sz="1600" noProof="0" dirty="0" smtClean="0">
                <a:latin typeface="Courier New" pitchFamily="49" charset="0"/>
                <a:cs typeface="Courier New" pitchFamily="49" charset="0"/>
              </a:rPr>
              <a:t>JsonResult</a:t>
            </a:r>
            <a:endParaRPr lang="fr-FR" sz="1600" noProof="0" dirty="0" smtClean="0"/>
          </a:p>
          <a:p>
            <a:pPr marL="233363" indent="-233363">
              <a:buSzPct val="100000"/>
            </a:pPr>
            <a:r>
              <a:rPr lang="fr-FR" noProof="0" dirty="0" smtClean="0">
                <a:cs typeface="Courier New" pitchFamily="49" charset="0"/>
              </a:rPr>
              <a:t> </a:t>
            </a:r>
            <a:r>
              <a:rPr lang="fr-FR" noProof="0" dirty="0" smtClean="0">
                <a:latin typeface="Courier New" pitchFamily="49" charset="0"/>
                <a:cs typeface="Courier New" pitchFamily="49" charset="0"/>
              </a:rPr>
              <a:t>Content()</a:t>
            </a:r>
          </a:p>
          <a:p>
            <a:pPr marL="798512" lvl="1" indent="-342900"/>
            <a:r>
              <a:rPr lang="fr-FR" sz="1600" dirty="0"/>
              <a:t>Retourne un résultat d’action </a:t>
            </a:r>
            <a:r>
              <a:rPr lang="fr-FR" sz="1600" noProof="0" dirty="0" smtClean="0">
                <a:latin typeface="Courier New" pitchFamily="49" charset="0"/>
                <a:cs typeface="Courier New" pitchFamily="49" charset="0"/>
              </a:rPr>
              <a:t>ContentResult</a:t>
            </a:r>
            <a:endParaRPr lang="fr-FR" sz="1600" noProof="0" dirty="0" smtClean="0"/>
          </a:p>
          <a:p>
            <a:pPr marL="342900" indent="-342900"/>
            <a:r>
              <a:rPr lang="fr-FR" noProof="0" dirty="0" smtClean="0">
                <a:latin typeface="Courier New" pitchFamily="49" charset="0"/>
                <a:cs typeface="Courier New" pitchFamily="49" charset="0"/>
              </a:rPr>
              <a:t>File()</a:t>
            </a:r>
          </a:p>
          <a:p>
            <a:pPr marL="798512" lvl="1" indent="-342900"/>
            <a:r>
              <a:rPr lang="fr-FR" sz="1600" dirty="0"/>
              <a:t>Retourne un résultat d’action </a:t>
            </a:r>
            <a:r>
              <a:rPr lang="fr-FR" sz="1600" noProof="0" dirty="0" smtClean="0">
                <a:latin typeface="Courier New" pitchFamily="49" charset="0"/>
                <a:cs typeface="Courier New" pitchFamily="49" charset="0"/>
              </a:rPr>
              <a:t>FileResult</a:t>
            </a:r>
            <a:endParaRPr lang="fr-FR" sz="1600" noProof="0" dirty="0" smtClean="0"/>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Retourner un </a:t>
            </a:r>
            <a:r>
              <a:rPr lang="fr-FR" noProof="0" dirty="0" smtClean="0">
                <a:latin typeface="Courier New" pitchFamily="49" charset="0"/>
                <a:cs typeface="Courier New" pitchFamily="49" charset="0"/>
              </a:rPr>
              <a:t>RedirectToRouteResult</a:t>
            </a:r>
            <a:endParaRPr lang="fr-FR" noProof="0" dirty="0">
              <a:latin typeface="Courier New" pitchFamily="49" charset="0"/>
              <a:cs typeface="Courier New" pitchFamily="49" charset="0"/>
            </a:endParaRPr>
          </a:p>
        </p:txBody>
      </p:sp>
      <p:sp>
        <p:nvSpPr>
          <p:cNvPr id="3" name="Content Placeholder 2"/>
          <p:cNvSpPr>
            <a:spLocks noGrp="1"/>
          </p:cNvSpPr>
          <p:nvPr>
            <p:ph idx="1"/>
          </p:nvPr>
        </p:nvSpPr>
        <p:spPr>
          <a:xfrm>
            <a:off x="279400" y="1252703"/>
            <a:ext cx="8599488" cy="5237331"/>
          </a:xfrm>
        </p:spPr>
        <p:txBody>
          <a:bodyPr/>
          <a:lstStyle/>
          <a:p>
            <a:r>
              <a:rPr lang="fr-FR" noProof="0" dirty="0" smtClean="0"/>
              <a:t>Pour rediriger d’une action de contrôleur à une autre</a:t>
            </a:r>
          </a:p>
          <a:p>
            <a:endParaRPr lang="fr-FR" noProof="0" dirty="0" smtClean="0"/>
          </a:p>
          <a:p>
            <a:endParaRPr lang="fr-FR" noProof="0" dirty="0" smtClean="0"/>
          </a:p>
          <a:p>
            <a:endParaRPr lang="fr-FR" noProof="0" dirty="0" smtClean="0"/>
          </a:p>
          <a:p>
            <a:endParaRPr lang="fr-FR" noProof="0" dirty="0" smtClean="0"/>
          </a:p>
          <a:p>
            <a:endParaRPr lang="fr-FR" noProof="0" dirty="0" smtClean="0"/>
          </a:p>
          <a:p>
            <a:endParaRPr lang="fr-FR" noProof="0" dirty="0" smtClean="0"/>
          </a:p>
          <a:p>
            <a:endParaRPr lang="fr-FR" noProof="0" dirty="0" smtClean="0"/>
          </a:p>
          <a:p>
            <a:endParaRPr lang="fr-FR" noProof="0" dirty="0" smtClean="0"/>
          </a:p>
          <a:p>
            <a:endParaRPr lang="fr-FR" noProof="0" dirty="0" smtClean="0"/>
          </a:p>
          <a:p>
            <a:r>
              <a:rPr lang="fr-FR" noProof="0" dirty="0" smtClean="0"/>
              <a:t>Les paramètres de </a:t>
            </a:r>
            <a:r>
              <a:rPr lang="fr-FR" noProof="0" dirty="0" smtClean="0">
                <a:latin typeface="Courier New" pitchFamily="49" charset="0"/>
                <a:cs typeface="Courier New" pitchFamily="49" charset="0"/>
              </a:rPr>
              <a:t>RedirectToAction</a:t>
            </a:r>
            <a:r>
              <a:rPr lang="fr-FR" noProof="0" dirty="0" smtClean="0"/>
              <a:t> comprennent</a:t>
            </a:r>
          </a:p>
          <a:p>
            <a:pPr lvl="1"/>
            <a:r>
              <a:rPr lang="fr-FR" noProof="0" dirty="0" smtClean="0"/>
              <a:t>Nom de l’action, nom du contrôleur, valeurs de routage</a:t>
            </a:r>
            <a:endParaRPr lang="fr-FR" noProof="0" dirty="0"/>
          </a:p>
        </p:txBody>
      </p:sp>
      <p:sp>
        <p:nvSpPr>
          <p:cNvPr id="4" name="TextBox 3"/>
          <p:cNvSpPr txBox="1"/>
          <p:nvPr/>
        </p:nvSpPr>
        <p:spPr bwMode="gray">
          <a:xfrm>
            <a:off x="60139" y="1708470"/>
            <a:ext cx="4588115" cy="3108543"/>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public class VideoController : Controller</a:t>
            </a:r>
          </a:p>
          <a:p>
            <a:r>
              <a:rPr lang="en-GB" dirty="0" smtClean="0">
                <a:latin typeface="Courier New" pitchFamily="49" charset="0"/>
                <a:cs typeface="Courier New" pitchFamily="49" charset="0"/>
              </a:rPr>
              <a:t>{</a:t>
            </a:r>
          </a:p>
          <a:p>
            <a:r>
              <a:rPr lang="en-GB" dirty="0" smtClean="0">
                <a:latin typeface="Courier New" pitchFamily="49" charset="0"/>
                <a:cs typeface="Courier New" pitchFamily="49" charset="0"/>
              </a:rPr>
              <a:t>  public ActionResult Index()</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return View("Index");</a:t>
            </a:r>
          </a:p>
          <a:p>
            <a:r>
              <a:rPr lang="en-GB" dirty="0" smtClean="0">
                <a:latin typeface="Courier New" pitchFamily="49" charset="0"/>
                <a:cs typeface="Courier New" pitchFamily="49" charset="0"/>
              </a:rPr>
              <a:t>  }</a:t>
            </a:r>
          </a:p>
          <a:p>
            <a:endParaRPr lang="en-GB" dirty="0" smtClean="0">
              <a:latin typeface="Courier New" pitchFamily="49" charset="0"/>
              <a:cs typeface="Courier New" pitchFamily="49" charset="0"/>
            </a:endParaRPr>
          </a:p>
          <a:p>
            <a:r>
              <a:rPr lang="en-GB" dirty="0" smtClean="0">
                <a:latin typeface="Courier New" pitchFamily="49" charset="0"/>
                <a:cs typeface="Courier New" pitchFamily="49" charset="0"/>
              </a:rPr>
              <a:t>  public ActionResult Details(int? id)</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if(!id.HasValue)</a:t>
            </a:r>
          </a:p>
          <a:p>
            <a:r>
              <a:rPr lang="en-GB" dirty="0" smtClean="0">
                <a:latin typeface="Courier New" pitchFamily="49" charset="0"/>
                <a:cs typeface="Courier New" pitchFamily="49" charset="0"/>
              </a:rPr>
              <a:t>     return RedirectToAction("Index");</a:t>
            </a:r>
          </a:p>
          <a:p>
            <a:r>
              <a:rPr lang="en-GB" dirty="0" smtClean="0">
                <a:latin typeface="Courier New" pitchFamily="49" charset="0"/>
                <a:cs typeface="Courier New" pitchFamily="49" charset="0"/>
              </a:rPr>
              <a:t>    return View();</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a:t>
            </a:r>
          </a:p>
        </p:txBody>
      </p:sp>
      <p:sp>
        <p:nvSpPr>
          <p:cNvPr id="5" name="TextBox 4"/>
          <p:cNvSpPr txBox="1"/>
          <p:nvPr/>
        </p:nvSpPr>
        <p:spPr bwMode="gray">
          <a:xfrm>
            <a:off x="4236389" y="2278232"/>
            <a:ext cx="4802918" cy="3323987"/>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Public Class VideoController </a:t>
            </a:r>
          </a:p>
          <a:p>
            <a:r>
              <a:rPr lang="en-GB" dirty="0" smtClean="0">
                <a:latin typeface="Courier New" pitchFamily="49" charset="0"/>
                <a:cs typeface="Courier New" pitchFamily="49" charset="0"/>
              </a:rPr>
              <a:t>     Inherits System.Web.Mvc.Controller</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Function Index() As ActionResult</a:t>
            </a:r>
          </a:p>
          <a:p>
            <a:r>
              <a:rPr lang="en-GB" dirty="0" smtClean="0">
                <a:latin typeface="Courier New" pitchFamily="49" charset="0"/>
                <a:cs typeface="Courier New" pitchFamily="49" charset="0"/>
              </a:rPr>
              <a:t>    Return View("Index");</a:t>
            </a:r>
          </a:p>
          <a:p>
            <a:r>
              <a:rPr lang="en-GB" dirty="0" smtClean="0">
                <a:latin typeface="Courier New" pitchFamily="49" charset="0"/>
                <a:cs typeface="Courier New" pitchFamily="49" charset="0"/>
              </a:rPr>
              <a:t>  End Function</a:t>
            </a:r>
          </a:p>
          <a:p>
            <a:endParaRPr lang="en-GB" dirty="0" smtClean="0">
              <a:latin typeface="Courier New" pitchFamily="49" charset="0"/>
              <a:cs typeface="Courier New" pitchFamily="49" charset="0"/>
            </a:endParaRPr>
          </a:p>
          <a:p>
            <a:r>
              <a:rPr lang="en-GB" dirty="0" smtClean="0">
                <a:latin typeface="Courier New" pitchFamily="49" charset="0"/>
                <a:cs typeface="Courier New" pitchFamily="49" charset="0"/>
              </a:rPr>
              <a:t>  Function Details(ByVal id As Integer ?)_</a:t>
            </a:r>
          </a:p>
          <a:p>
            <a:r>
              <a:rPr lang="en-GB" dirty="0" smtClean="0">
                <a:latin typeface="Courier New" pitchFamily="49" charset="0"/>
                <a:cs typeface="Courier New" pitchFamily="49" charset="0"/>
              </a:rPr>
              <a:t>                            As ActionResult</a:t>
            </a:r>
          </a:p>
          <a:p>
            <a:r>
              <a:rPr lang="en-GB" dirty="0" smtClean="0">
                <a:latin typeface="Courier New" pitchFamily="49" charset="0"/>
                <a:cs typeface="Courier New" pitchFamily="49" charset="0"/>
              </a:rPr>
              <a:t>    If Not id.HasValue Then</a:t>
            </a:r>
          </a:p>
          <a:p>
            <a:r>
              <a:rPr lang="en-GB" dirty="0" smtClean="0">
                <a:latin typeface="Courier New" pitchFamily="49" charset="0"/>
                <a:cs typeface="Courier New" pitchFamily="49" charset="0"/>
              </a:rPr>
              <a:t>      Return RedirectToAction("Index")</a:t>
            </a:r>
          </a:p>
          <a:p>
            <a:r>
              <a:rPr lang="en-GB" dirty="0" smtClean="0">
                <a:latin typeface="Courier New" pitchFamily="49" charset="0"/>
                <a:cs typeface="Courier New" pitchFamily="49" charset="0"/>
              </a:rPr>
              <a:t>    End If</a:t>
            </a:r>
          </a:p>
          <a:p>
            <a:r>
              <a:rPr lang="en-GB" dirty="0" smtClean="0">
                <a:latin typeface="Courier New" pitchFamily="49" charset="0"/>
                <a:cs typeface="Courier New" pitchFamily="49" charset="0"/>
              </a:rPr>
              <a:t>    Return View()</a:t>
            </a:r>
          </a:p>
          <a:p>
            <a:r>
              <a:rPr lang="en-GB" dirty="0" smtClean="0">
                <a:latin typeface="Courier New" pitchFamily="49" charset="0"/>
                <a:cs typeface="Courier New" pitchFamily="49" charset="0"/>
              </a:rPr>
              <a:t>End Class</a:t>
            </a:r>
          </a:p>
          <a:p>
            <a:endParaRPr lang="en-GB" dirty="0">
              <a:latin typeface="Courier New" pitchFamily="49" charset="0"/>
              <a:cs typeface="Courier New" pitchFamily="49" charset="0"/>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Retourner un </a:t>
            </a:r>
            <a:r>
              <a:rPr lang="fr-FR" noProof="0" dirty="0" smtClean="0">
                <a:latin typeface="Courier New" pitchFamily="49" charset="0"/>
                <a:cs typeface="Courier New" pitchFamily="49" charset="0"/>
              </a:rPr>
              <a:t>ContentResult</a:t>
            </a:r>
            <a:endParaRPr lang="fr-FR" noProof="0" dirty="0">
              <a:latin typeface="Courier New" pitchFamily="49" charset="0"/>
              <a:cs typeface="Courier New" pitchFamily="49" charset="0"/>
            </a:endParaRPr>
          </a:p>
        </p:txBody>
      </p:sp>
      <p:sp>
        <p:nvSpPr>
          <p:cNvPr id="3" name="Content Placeholder 2"/>
          <p:cNvSpPr>
            <a:spLocks noGrp="1"/>
          </p:cNvSpPr>
          <p:nvPr>
            <p:ph idx="1"/>
          </p:nvPr>
        </p:nvSpPr>
        <p:spPr>
          <a:xfrm>
            <a:off x="279400" y="1312863"/>
            <a:ext cx="8603344" cy="1579920"/>
          </a:xfrm>
        </p:spPr>
        <p:txBody>
          <a:bodyPr/>
          <a:lstStyle/>
          <a:p>
            <a:r>
              <a:rPr lang="fr-FR" noProof="0" dirty="0" smtClean="0"/>
              <a:t>La classe Controller dispose également de la méthode </a:t>
            </a:r>
            <a:r>
              <a:rPr lang="fr-FR" noProof="0" dirty="0" smtClean="0">
                <a:latin typeface="Courier New" pitchFamily="49" charset="0"/>
                <a:cs typeface="Courier New" pitchFamily="49" charset="0"/>
              </a:rPr>
              <a:t>Content()</a:t>
            </a:r>
            <a:endParaRPr lang="fr-FR" noProof="0" dirty="0" smtClean="0"/>
          </a:p>
          <a:p>
            <a:pPr lvl="1"/>
            <a:r>
              <a:rPr lang="fr-FR" noProof="0" dirty="0" smtClean="0"/>
              <a:t>Surchargée </a:t>
            </a:r>
            <a:r>
              <a:rPr lang="fr-FR" dirty="0" smtClean="0"/>
              <a:t>avec des paramètres pour</a:t>
            </a:r>
            <a:endParaRPr lang="fr-FR" noProof="0" dirty="0" smtClean="0"/>
          </a:p>
          <a:p>
            <a:pPr lvl="2"/>
            <a:r>
              <a:rPr lang="fr-FR" noProof="0" dirty="0" smtClean="0"/>
              <a:t>Le contenu à afficher (une chaîne)</a:t>
            </a:r>
          </a:p>
          <a:p>
            <a:pPr lvl="2"/>
            <a:r>
              <a:rPr lang="fr-FR" noProof="0" dirty="0" smtClean="0"/>
              <a:t>Le type de contenu (type MIME, text/HTML par défaut)</a:t>
            </a:r>
          </a:p>
          <a:p>
            <a:pPr lvl="2"/>
            <a:r>
              <a:rPr lang="fr-FR" noProof="0" dirty="0" smtClean="0"/>
              <a:t>Encodage du contenu</a:t>
            </a:r>
            <a:endParaRPr lang="fr-FR" noProof="0" dirty="0"/>
          </a:p>
        </p:txBody>
      </p:sp>
      <p:sp>
        <p:nvSpPr>
          <p:cNvPr id="4" name="TextBox 3"/>
          <p:cNvSpPr txBox="1"/>
          <p:nvPr/>
        </p:nvSpPr>
        <p:spPr bwMode="gray">
          <a:xfrm>
            <a:off x="300779" y="3452686"/>
            <a:ext cx="4480714" cy="1600438"/>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public class ChatController : Controller</a:t>
            </a:r>
          </a:p>
          <a:p>
            <a:r>
              <a:rPr lang="en-GB" dirty="0" smtClean="0">
                <a:latin typeface="Courier New" pitchFamily="49" charset="0"/>
                <a:cs typeface="Courier New" pitchFamily="49" charset="0"/>
              </a:rPr>
              <a:t>{</a:t>
            </a:r>
          </a:p>
          <a:p>
            <a:r>
              <a:rPr lang="en-GB" dirty="0" smtClean="0">
                <a:latin typeface="Courier New" pitchFamily="49" charset="0"/>
                <a:cs typeface="Courier New" pitchFamily="49" charset="0"/>
              </a:rPr>
              <a:t>  public ActionResult Talk()</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return Content("I am talking ");</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a:t>
            </a:r>
          </a:p>
        </p:txBody>
      </p:sp>
      <p:sp>
        <p:nvSpPr>
          <p:cNvPr id="5" name="TextBox 4"/>
          <p:cNvSpPr txBox="1"/>
          <p:nvPr/>
        </p:nvSpPr>
        <p:spPr bwMode="gray">
          <a:xfrm>
            <a:off x="4533602" y="3697336"/>
            <a:ext cx="4373313" cy="1815882"/>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Public Class ChatController </a:t>
            </a:r>
          </a:p>
          <a:p>
            <a:r>
              <a:rPr lang="en-GB" dirty="0" smtClean="0">
                <a:latin typeface="Courier New" pitchFamily="49" charset="0"/>
                <a:cs typeface="Courier New" pitchFamily="49" charset="0"/>
              </a:rPr>
              <a:t>     Inherits System.Web.Mvc.Controller</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Function Talk() As ActionResult</a:t>
            </a:r>
          </a:p>
          <a:p>
            <a:r>
              <a:rPr lang="en-GB" dirty="0" smtClean="0">
                <a:latin typeface="Courier New" pitchFamily="49" charset="0"/>
                <a:cs typeface="Courier New" pitchFamily="49" charset="0"/>
              </a:rPr>
              <a:t>    Return Content("I am talking")</a:t>
            </a:r>
          </a:p>
          <a:p>
            <a:r>
              <a:rPr lang="en-GB" dirty="0" smtClean="0">
                <a:latin typeface="Courier New" pitchFamily="49" charset="0"/>
                <a:cs typeface="Courier New" pitchFamily="49" charset="0"/>
              </a:rPr>
              <a:t>  End Function</a:t>
            </a:r>
          </a:p>
          <a:p>
            <a:r>
              <a:rPr lang="en-GB" dirty="0" smtClean="0">
                <a:latin typeface="Courier New" pitchFamily="49" charset="0"/>
                <a:cs typeface="Courier New" pitchFamily="49" charset="0"/>
              </a:rPr>
              <a:t>End Class</a:t>
            </a:r>
          </a:p>
          <a:p>
            <a:endParaRPr lang="en-GB" dirty="0">
              <a:latin typeface="Courier New" pitchFamily="49" charset="0"/>
              <a:cs typeface="Courier New" pitchFamily="49" charset="0"/>
            </a:endParaRPr>
          </a:p>
        </p:txBody>
      </p:sp>
      <p:sp>
        <p:nvSpPr>
          <p:cNvPr id="6" name="ZoneTexte 5"/>
          <p:cNvSpPr txBox="1"/>
          <p:nvPr/>
        </p:nvSpPr>
        <p:spPr>
          <a:xfrm>
            <a:off x="426720" y="6116320"/>
            <a:ext cx="3769360" cy="307777"/>
          </a:xfrm>
          <a:prstGeom prst="rect">
            <a:avLst/>
          </a:prstGeom>
          <a:noFill/>
        </p:spPr>
        <p:txBody>
          <a:bodyPr wrap="square" rtlCol="0">
            <a:spAutoFit/>
          </a:bodyPr>
          <a:lstStyle/>
          <a:p>
            <a:r>
              <a:rPr lang="fr-FR" dirty="0" smtClean="0"/>
              <a:t>MIME = Multipurpose Internet Mail Extension</a:t>
            </a:r>
            <a:endParaRPr lang="fr-FR" dirty="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Retourner un </a:t>
            </a:r>
            <a:r>
              <a:rPr lang="fr-FR" noProof="0" dirty="0" smtClean="0">
                <a:latin typeface="Courier New" pitchFamily="49" charset="0"/>
                <a:cs typeface="Courier New" pitchFamily="49" charset="0"/>
              </a:rPr>
              <a:t>FileResult</a:t>
            </a:r>
            <a:endParaRPr lang="fr-FR" noProof="0" dirty="0">
              <a:latin typeface="Courier New" pitchFamily="49" charset="0"/>
              <a:cs typeface="Courier New" pitchFamily="49" charset="0"/>
            </a:endParaRPr>
          </a:p>
        </p:txBody>
      </p:sp>
      <p:sp>
        <p:nvSpPr>
          <p:cNvPr id="3" name="Content Placeholder 2"/>
          <p:cNvSpPr>
            <a:spLocks noGrp="1"/>
          </p:cNvSpPr>
          <p:nvPr>
            <p:ph idx="1"/>
          </p:nvPr>
        </p:nvSpPr>
        <p:spPr>
          <a:xfrm>
            <a:off x="279400" y="1312863"/>
            <a:ext cx="8599488" cy="1579920"/>
          </a:xfrm>
        </p:spPr>
        <p:txBody>
          <a:bodyPr/>
          <a:lstStyle/>
          <a:p>
            <a:r>
              <a:rPr lang="fr-FR" noProof="0" dirty="0" smtClean="0"/>
              <a:t>On peut renvoyer un fichier depuis une action</a:t>
            </a:r>
          </a:p>
          <a:p>
            <a:pPr lvl="1"/>
            <a:r>
              <a:rPr lang="fr-FR" noProof="0" dirty="0" smtClean="0"/>
              <a:t>Avec </a:t>
            </a:r>
            <a:r>
              <a:rPr lang="fr-FR" noProof="0" dirty="0" smtClean="0">
                <a:latin typeface="Courier New" pitchFamily="49" charset="0"/>
                <a:cs typeface="Courier New" pitchFamily="49" charset="0"/>
              </a:rPr>
              <a:t>File()</a:t>
            </a:r>
            <a:r>
              <a:rPr lang="fr-FR" noProof="0" dirty="0" smtClean="0"/>
              <a:t> qui dérive de </a:t>
            </a:r>
            <a:r>
              <a:rPr lang="fr-FR" noProof="0" dirty="0" smtClean="0">
                <a:latin typeface="Courier New" pitchFamily="49" charset="0"/>
                <a:cs typeface="Courier New" pitchFamily="49" charset="0"/>
              </a:rPr>
              <a:t>Controller</a:t>
            </a:r>
            <a:r>
              <a:rPr lang="fr-FR" noProof="0" dirty="0" smtClean="0"/>
              <a:t>, en fournissant les paramètres :</a:t>
            </a:r>
          </a:p>
          <a:p>
            <a:pPr lvl="2"/>
            <a:r>
              <a:rPr lang="fr-FR" noProof="0" dirty="0" smtClean="0"/>
              <a:t>Chemin du fichier</a:t>
            </a:r>
          </a:p>
          <a:p>
            <a:pPr lvl="2"/>
            <a:r>
              <a:rPr lang="fr-FR" noProof="0" dirty="0" smtClean="0"/>
              <a:t>Type de fichier</a:t>
            </a:r>
          </a:p>
          <a:p>
            <a:pPr lvl="1"/>
            <a:endParaRPr lang="fr-FR" noProof="0" dirty="0"/>
          </a:p>
        </p:txBody>
      </p:sp>
      <p:sp>
        <p:nvSpPr>
          <p:cNvPr id="4" name="TextBox 3"/>
          <p:cNvSpPr txBox="1"/>
          <p:nvPr/>
        </p:nvSpPr>
        <p:spPr bwMode="gray">
          <a:xfrm>
            <a:off x="300779" y="2661670"/>
            <a:ext cx="7058343" cy="1600438"/>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public class FileController : Controller</a:t>
            </a:r>
          </a:p>
          <a:p>
            <a:r>
              <a:rPr lang="en-GB" dirty="0" smtClean="0">
                <a:latin typeface="Courier New" pitchFamily="49" charset="0"/>
                <a:cs typeface="Courier New" pitchFamily="49" charset="0"/>
              </a:rPr>
              <a:t>{</a:t>
            </a:r>
          </a:p>
          <a:p>
            <a:r>
              <a:rPr lang="en-GB" dirty="0" smtClean="0">
                <a:latin typeface="Courier New" pitchFamily="49" charset="0"/>
                <a:cs typeface="Courier New" pitchFamily="49" charset="0"/>
              </a:rPr>
              <a:t>  public ActionResult Index()</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return File(@"~/Content/pdf/report.pdf", "application/pdf");</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a:t>
            </a:r>
          </a:p>
        </p:txBody>
      </p:sp>
      <p:sp>
        <p:nvSpPr>
          <p:cNvPr id="5" name="TextBox 4"/>
          <p:cNvSpPr txBox="1"/>
          <p:nvPr/>
        </p:nvSpPr>
        <p:spPr bwMode="gray">
          <a:xfrm>
            <a:off x="1345122" y="4406295"/>
            <a:ext cx="6950942" cy="1815882"/>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Public Class FileController </a:t>
            </a:r>
          </a:p>
          <a:p>
            <a:r>
              <a:rPr lang="en-GB" dirty="0" smtClean="0">
                <a:latin typeface="Courier New" pitchFamily="49" charset="0"/>
                <a:cs typeface="Courier New" pitchFamily="49" charset="0"/>
              </a:rPr>
              <a:t>     Inherits System.Web.Mvc.Controller</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Function Index() As ActionResult</a:t>
            </a:r>
          </a:p>
          <a:p>
            <a:r>
              <a:rPr lang="en-GB" dirty="0" smtClean="0">
                <a:latin typeface="Courier New" pitchFamily="49" charset="0"/>
                <a:cs typeface="Courier New" pitchFamily="49" charset="0"/>
              </a:rPr>
              <a:t>    Return File("~/Content/pdf/report.pdf", "application/pdf")</a:t>
            </a:r>
          </a:p>
          <a:p>
            <a:r>
              <a:rPr lang="en-GB" dirty="0" smtClean="0">
                <a:latin typeface="Courier New" pitchFamily="49" charset="0"/>
                <a:cs typeface="Courier New" pitchFamily="49" charset="0"/>
              </a:rPr>
              <a:t>  End Function</a:t>
            </a:r>
          </a:p>
          <a:p>
            <a:r>
              <a:rPr lang="en-GB" dirty="0" smtClean="0">
                <a:latin typeface="Courier New" pitchFamily="49" charset="0"/>
                <a:cs typeface="Courier New" pitchFamily="49" charset="0"/>
              </a:rPr>
              <a:t>End Class</a:t>
            </a:r>
          </a:p>
          <a:p>
            <a:endParaRPr lang="en-GB" dirty="0">
              <a:latin typeface="Courier New" pitchFamily="49" charset="0"/>
              <a:cs typeface="Courier New" pitchFamily="49" charset="0"/>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Choisir les noms d’actions</a:t>
            </a:r>
            <a:endParaRPr lang="fr-FR" noProof="0" dirty="0"/>
          </a:p>
        </p:txBody>
      </p:sp>
      <p:sp>
        <p:nvSpPr>
          <p:cNvPr id="3" name="Content Placeholder 2"/>
          <p:cNvSpPr>
            <a:spLocks noGrp="1"/>
          </p:cNvSpPr>
          <p:nvPr>
            <p:ph idx="1"/>
          </p:nvPr>
        </p:nvSpPr>
        <p:spPr>
          <a:xfrm>
            <a:off x="279400" y="1312863"/>
            <a:ext cx="8599488" cy="5180905"/>
          </a:xfrm>
        </p:spPr>
        <p:txBody>
          <a:bodyPr/>
          <a:lstStyle/>
          <a:p>
            <a:r>
              <a:rPr lang="fr-FR" noProof="0" dirty="0" smtClean="0"/>
              <a:t>Une classe </a:t>
            </a:r>
            <a:r>
              <a:rPr lang="fr-FR" noProof="0" dirty="0" smtClean="0">
                <a:latin typeface="Courier New" pitchFamily="49" charset="0"/>
                <a:cs typeface="Courier New" pitchFamily="49" charset="0"/>
              </a:rPr>
              <a:t>Controller</a:t>
            </a:r>
            <a:r>
              <a:rPr lang="fr-FR" noProof="0" dirty="0" smtClean="0"/>
              <a:t> et le format URL correspondant :</a:t>
            </a:r>
          </a:p>
          <a:p>
            <a:endParaRPr lang="fr-FR" noProof="0" dirty="0" smtClean="0"/>
          </a:p>
          <a:p>
            <a:endParaRPr lang="fr-FR" noProof="0" dirty="0" smtClean="0"/>
          </a:p>
          <a:p>
            <a:endParaRPr lang="fr-FR" noProof="0" dirty="0" smtClean="0"/>
          </a:p>
          <a:p>
            <a:endParaRPr lang="fr-FR" noProof="0" dirty="0" smtClean="0"/>
          </a:p>
          <a:p>
            <a:endParaRPr lang="fr-FR" noProof="0" dirty="0" smtClean="0"/>
          </a:p>
          <a:p>
            <a:endParaRPr lang="fr-FR" noProof="0" dirty="0" smtClean="0"/>
          </a:p>
          <a:p>
            <a:endParaRPr lang="fr-FR" noProof="0" dirty="0" smtClean="0"/>
          </a:p>
          <a:p>
            <a:r>
              <a:rPr lang="fr-FR" noProof="0" dirty="0" smtClean="0"/>
              <a:t>Il n’est pas toujours évident de nommer une méthode d’action de façon appropriée pour l’URL demandée</a:t>
            </a:r>
          </a:p>
          <a:p>
            <a:pPr lvl="1"/>
            <a:r>
              <a:rPr lang="fr-FR" dirty="0" smtClean="0"/>
              <a:t>L’attribut </a:t>
            </a:r>
            <a:r>
              <a:rPr lang="fr-FR" noProof="0" dirty="0" smtClean="0">
                <a:latin typeface="Courier New" pitchFamily="49" charset="0"/>
                <a:cs typeface="Courier New" pitchFamily="49" charset="0"/>
              </a:rPr>
              <a:t>ActionName</a:t>
            </a:r>
            <a:r>
              <a:rPr lang="fr-FR" noProof="0" dirty="0" smtClean="0"/>
              <a:t> permet que le nom de l’action et de la méthode soient différents</a:t>
            </a:r>
          </a:p>
          <a:p>
            <a:pPr lvl="2"/>
            <a:r>
              <a:rPr lang="fr-FR" noProof="0" dirty="0" smtClean="0"/>
              <a:t>Le nom de l’attribut est utilisé dans l’URL pour accéder à l’action</a:t>
            </a:r>
            <a:endParaRPr lang="fr-FR" noProof="0" dirty="0"/>
          </a:p>
        </p:txBody>
      </p:sp>
      <p:sp>
        <p:nvSpPr>
          <p:cNvPr id="4" name="TextBox 3"/>
          <p:cNvSpPr txBox="1"/>
          <p:nvPr/>
        </p:nvSpPr>
        <p:spPr bwMode="gray">
          <a:xfrm>
            <a:off x="541419" y="1704892"/>
            <a:ext cx="7917552" cy="1384995"/>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public class ShoppingCartController : Controller</a:t>
            </a:r>
          </a:p>
          <a:p>
            <a:r>
              <a:rPr lang="en-GB" dirty="0" smtClean="0">
                <a:latin typeface="Courier New" pitchFamily="49" charset="0"/>
                <a:cs typeface="Courier New" pitchFamily="49" charset="0"/>
              </a:rPr>
              <a:t>{</a:t>
            </a:r>
          </a:p>
          <a:p>
            <a:r>
              <a:rPr lang="en-GB" dirty="0" smtClean="0">
                <a:latin typeface="Courier New" pitchFamily="49" charset="0"/>
                <a:cs typeface="Courier New" pitchFamily="49" charset="0"/>
              </a:rPr>
              <a:t>  public ActionResult </a:t>
            </a:r>
            <a:r>
              <a:rPr lang="en-GB" b="1" dirty="0" smtClean="0">
                <a:latin typeface="Courier New" pitchFamily="49" charset="0"/>
                <a:cs typeface="Courier New" pitchFamily="49" charset="0"/>
              </a:rPr>
              <a:t>AddProductToCart</a:t>
            </a:r>
            <a:r>
              <a:rPr lang="en-GB" dirty="0" smtClean="0">
                <a:latin typeface="Courier New" pitchFamily="49" charset="0"/>
                <a:cs typeface="Courier New" pitchFamily="49" charset="0"/>
              </a:rPr>
              <a:t>(long </a:t>
            </a:r>
            <a:r>
              <a:rPr lang="en-GB" b="1" dirty="0" smtClean="0">
                <a:latin typeface="Courier New" pitchFamily="49" charset="0"/>
                <a:cs typeface="Courier New" pitchFamily="49" charset="0"/>
              </a:rPr>
              <a:t>id</a:t>
            </a:r>
            <a:r>
              <a:rPr lang="en-GB" dirty="0" smtClean="0">
                <a:latin typeface="Courier New" pitchFamily="49" charset="0"/>
                <a:cs typeface="Courier New" pitchFamily="49" charset="0"/>
              </a:rPr>
              <a:t>, ProductType </a:t>
            </a:r>
            <a:r>
              <a:rPr lang="en-GB" b="1" dirty="0" smtClean="0">
                <a:latin typeface="Courier New" pitchFamily="49" charset="0"/>
                <a:cs typeface="Courier New" pitchFamily="49" charset="0"/>
              </a:rPr>
              <a:t>productType</a:t>
            </a:r>
            <a:r>
              <a:rPr lang="en-GB" dirty="0" smtClean="0">
                <a:latin typeface="Courier New" pitchFamily="49" charset="0"/>
                <a:cs typeface="Courier New" pitchFamily="49" charset="0"/>
              </a:rPr>
              <a:t>)</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a:t>
            </a:r>
          </a:p>
          <a:p>
            <a:endParaRPr lang="en-GB" dirty="0" smtClean="0">
              <a:latin typeface="Courier New" pitchFamily="49" charset="0"/>
              <a:cs typeface="Courier New" pitchFamily="49" charset="0"/>
            </a:endParaRPr>
          </a:p>
        </p:txBody>
      </p:sp>
      <p:sp>
        <p:nvSpPr>
          <p:cNvPr id="7" name="TextBox 6"/>
          <p:cNvSpPr txBox="1"/>
          <p:nvPr/>
        </p:nvSpPr>
        <p:spPr bwMode="gray">
          <a:xfrm>
            <a:off x="465284" y="3188385"/>
            <a:ext cx="8238153" cy="1600438"/>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endParaRPr lang="en-GB" dirty="0" smtClean="0">
              <a:latin typeface="Courier New" pitchFamily="49" charset="0"/>
              <a:cs typeface="Courier New" pitchFamily="49" charset="0"/>
            </a:endParaRPr>
          </a:p>
          <a:p>
            <a:r>
              <a:rPr lang="en-GB" dirty="0" smtClean="0">
                <a:latin typeface="Courier New" pitchFamily="49" charset="0"/>
                <a:cs typeface="Courier New" pitchFamily="49" charset="0"/>
              </a:rPr>
              <a:t>Public Class ShoppingCartController </a:t>
            </a:r>
          </a:p>
          <a:p>
            <a:r>
              <a:rPr lang="en-GB" dirty="0" smtClean="0">
                <a:latin typeface="Courier New" pitchFamily="49" charset="0"/>
                <a:cs typeface="Courier New" pitchFamily="49" charset="0"/>
              </a:rPr>
              <a:t>     Inherits System.Web.Mvc.Controller</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Function </a:t>
            </a:r>
            <a:r>
              <a:rPr lang="en-GB" b="1" dirty="0" smtClean="0">
                <a:latin typeface="Courier New" pitchFamily="49" charset="0"/>
                <a:cs typeface="Courier New" pitchFamily="49" charset="0"/>
              </a:rPr>
              <a:t>AddProductToCart</a:t>
            </a:r>
            <a:r>
              <a:rPr lang="en-GB" dirty="0" smtClean="0">
                <a:latin typeface="Courier New" pitchFamily="49" charset="0"/>
                <a:cs typeface="Courier New" pitchFamily="49" charset="0"/>
              </a:rPr>
              <a:t>(ByVal </a:t>
            </a:r>
            <a:r>
              <a:rPr lang="en-GB" b="1" dirty="0" smtClean="0">
                <a:latin typeface="Courier New" pitchFamily="49" charset="0"/>
                <a:cs typeface="Courier New" pitchFamily="49" charset="0"/>
              </a:rPr>
              <a:t>id</a:t>
            </a:r>
            <a:r>
              <a:rPr lang="en-GB" dirty="0" smtClean="0">
                <a:latin typeface="Courier New" pitchFamily="49" charset="0"/>
                <a:cs typeface="Courier New" pitchFamily="49" charset="0"/>
              </a:rPr>
              <a:t> As Long, ByVal </a:t>
            </a:r>
            <a:r>
              <a:rPr lang="en-GB" b="1" dirty="0" smtClean="0">
                <a:latin typeface="Courier New" pitchFamily="49" charset="0"/>
                <a:cs typeface="Courier New" pitchFamily="49" charset="0"/>
              </a:rPr>
              <a:t>productType _</a:t>
            </a:r>
          </a:p>
          <a:p>
            <a:r>
              <a:rPr lang="en-GB" b="1" dirty="0" smtClean="0">
                <a:latin typeface="Courier New" pitchFamily="49" charset="0"/>
                <a:cs typeface="Courier New" pitchFamily="49" charset="0"/>
              </a:rPr>
              <a:t>					</a:t>
            </a:r>
            <a:r>
              <a:rPr lang="en-GB" dirty="0" smtClean="0">
                <a:latin typeface="Courier New" pitchFamily="49" charset="0"/>
                <a:cs typeface="Courier New" pitchFamily="49" charset="0"/>
              </a:rPr>
              <a:t> As ProductType) As ActionResult</a:t>
            </a:r>
          </a:p>
          <a:p>
            <a:r>
              <a:rPr lang="en-GB" dirty="0" smtClean="0">
                <a:latin typeface="Courier New" pitchFamily="49" charset="0"/>
                <a:cs typeface="Courier New" pitchFamily="49" charset="0"/>
              </a:rPr>
              <a:t>     …</a:t>
            </a:r>
            <a:endParaRPr lang="en-GB" dirty="0">
              <a:latin typeface="Courier New" pitchFamily="49" charset="0"/>
              <a:cs typeface="Courier New" pitchFamily="49" charset="0"/>
            </a:endParaRPr>
          </a:p>
        </p:txBody>
      </p:sp>
      <p:sp>
        <p:nvSpPr>
          <p:cNvPr id="9" name="TextBox 8"/>
          <p:cNvSpPr txBox="1"/>
          <p:nvPr/>
        </p:nvSpPr>
        <p:spPr bwMode="gray">
          <a:xfrm>
            <a:off x="894870" y="2919109"/>
            <a:ext cx="8024954" cy="307777"/>
          </a:xfrm>
          <a:prstGeom prst="rect">
            <a:avLst/>
          </a:prstGeom>
          <a:solidFill>
            <a:schemeClr val="bg1">
              <a:lumMod val="90000"/>
            </a:schemeClr>
          </a:solidFill>
          <a:ln>
            <a:solidFill>
              <a:schemeClr val="tx1"/>
            </a:solidFill>
          </a:ln>
          <a:effectLst>
            <a:outerShdw dist="5080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http://serverName/ShoppingCart/</a:t>
            </a:r>
            <a:r>
              <a:rPr lang="en-GB" b="1" dirty="0" smtClean="0">
                <a:latin typeface="Courier New" pitchFamily="49" charset="0"/>
                <a:cs typeface="Courier New" pitchFamily="49" charset="0"/>
              </a:rPr>
              <a:t>AddProductToCart</a:t>
            </a:r>
            <a:r>
              <a:rPr lang="en-GB" dirty="0" smtClean="0">
                <a:latin typeface="Courier New" pitchFamily="49" charset="0"/>
                <a:cs typeface="Courier New" pitchFamily="49" charset="0"/>
              </a:rPr>
              <a:t>?id=3042&amp;productType=Video</a:t>
            </a:r>
          </a:p>
        </p:txBody>
      </p:sp>
      <p:cxnSp>
        <p:nvCxnSpPr>
          <p:cNvPr id="11" name="Straight Arrow Connector 10"/>
          <p:cNvCxnSpPr/>
          <p:nvPr/>
        </p:nvCxnSpPr>
        <p:spPr bwMode="gray">
          <a:xfrm rot="10800000">
            <a:off x="4331368" y="2442411"/>
            <a:ext cx="914400" cy="385010"/>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cxnSp>
        <p:nvCxnSpPr>
          <p:cNvPr id="13" name="Straight Arrow Connector 12"/>
          <p:cNvCxnSpPr/>
          <p:nvPr/>
        </p:nvCxnSpPr>
        <p:spPr bwMode="gray">
          <a:xfrm rot="10800000" flipV="1">
            <a:off x="3332747" y="3753852"/>
            <a:ext cx="2093498" cy="348916"/>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cxnSp>
        <p:nvCxnSpPr>
          <p:cNvPr id="18" name="Straight Connector 17"/>
          <p:cNvCxnSpPr/>
          <p:nvPr/>
        </p:nvCxnSpPr>
        <p:spPr bwMode="gray">
          <a:xfrm rot="5400000" flipH="1" flipV="1">
            <a:off x="5155532" y="3459079"/>
            <a:ext cx="541421" cy="1588"/>
          </a:xfrm>
          <a:prstGeom prst="line">
            <a:avLst/>
          </a:prstGeom>
          <a:solidFill>
            <a:schemeClr val="accent1"/>
          </a:solidFill>
          <a:ln w="25400" cap="flat" cmpd="sng" algn="ctr">
            <a:solidFill>
              <a:schemeClr val="accent6"/>
            </a:solidFill>
            <a:prstDash val="sysDash"/>
            <a:round/>
            <a:headEnd type="none" w="med" len="med"/>
            <a:tailEnd type="none" w="med" len="med"/>
          </a:ln>
          <a:effectLst/>
        </p:spPr>
      </p:cxnSp>
      <p:sp>
        <p:nvSpPr>
          <p:cNvPr id="14" name="Rectangular Callout 13"/>
          <p:cNvSpPr/>
          <p:nvPr/>
        </p:nvSpPr>
        <p:spPr bwMode="gray">
          <a:xfrm>
            <a:off x="6081351" y="3285715"/>
            <a:ext cx="1973941" cy="523220"/>
          </a:xfrm>
          <a:prstGeom prst="wedgeRectCallout">
            <a:avLst>
              <a:gd name="adj1" fmla="val -65171"/>
              <a:gd name="adj2" fmla="val -70908"/>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t>L’URL peut devenir très longue</a:t>
            </a:r>
            <a:endParaRPr kumimoji="0" lang="en-GB" sz="1400" b="0" i="0" u="none" strike="noStrike" cap="none" normalizeH="0" baseline="0" dirty="0" smtClean="0">
              <a:ln>
                <a:noFill/>
              </a:ln>
              <a:solidFill>
                <a:schemeClr val="tx1"/>
              </a:solidFill>
              <a:effectLst/>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Choisir les </a:t>
            </a:r>
            <a:r>
              <a:rPr lang="fr-FR" dirty="0"/>
              <a:t>noms d’actions</a:t>
            </a:r>
            <a:r>
              <a:rPr lang="fr-FR" noProof="0" dirty="0" smtClean="0"/>
              <a:t/>
            </a:r>
            <a:br>
              <a:rPr lang="fr-FR" noProof="0" dirty="0" smtClean="0"/>
            </a:br>
            <a:r>
              <a:rPr lang="fr-FR" noProof="0" dirty="0" smtClean="0"/>
              <a:t>(suite)</a:t>
            </a:r>
            <a:endParaRPr lang="fr-FR" noProof="0" dirty="0"/>
          </a:p>
        </p:txBody>
      </p:sp>
      <p:sp>
        <p:nvSpPr>
          <p:cNvPr id="4" name="TextBox 3"/>
          <p:cNvSpPr txBox="1"/>
          <p:nvPr/>
        </p:nvSpPr>
        <p:spPr bwMode="gray">
          <a:xfrm>
            <a:off x="541419" y="1536444"/>
            <a:ext cx="7917552" cy="1600438"/>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public class ShoppingCartController : Controller</a:t>
            </a:r>
          </a:p>
          <a:p>
            <a:r>
              <a:rPr lang="en-GB" dirty="0" smtClean="0">
                <a:latin typeface="Courier New" pitchFamily="49" charset="0"/>
                <a:cs typeface="Courier New" pitchFamily="49" charset="0"/>
              </a:rPr>
              <a:t>{</a:t>
            </a:r>
          </a:p>
          <a:p>
            <a:r>
              <a:rPr lang="en-GB" b="1" dirty="0" smtClean="0">
                <a:latin typeface="Courier New" pitchFamily="49" charset="0"/>
                <a:cs typeface="Courier New" pitchFamily="49" charset="0"/>
              </a:rPr>
              <a:t>  [ActionName("Add")]</a:t>
            </a:r>
          </a:p>
          <a:p>
            <a:r>
              <a:rPr lang="en-GB" dirty="0" smtClean="0">
                <a:latin typeface="Courier New" pitchFamily="49" charset="0"/>
                <a:cs typeface="Courier New" pitchFamily="49" charset="0"/>
              </a:rPr>
              <a:t>  public ActionResult AddProductToCart(long id, ProductType productType)</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a:t>
            </a:r>
          </a:p>
          <a:p>
            <a:endParaRPr lang="en-GB" dirty="0" smtClean="0">
              <a:latin typeface="Courier New" pitchFamily="49" charset="0"/>
              <a:cs typeface="Courier New" pitchFamily="49" charset="0"/>
            </a:endParaRPr>
          </a:p>
        </p:txBody>
      </p:sp>
      <p:sp>
        <p:nvSpPr>
          <p:cNvPr id="5" name="TextBox 4"/>
          <p:cNvSpPr txBox="1"/>
          <p:nvPr/>
        </p:nvSpPr>
        <p:spPr bwMode="gray">
          <a:xfrm>
            <a:off x="465284" y="4175009"/>
            <a:ext cx="8238153" cy="1815882"/>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endParaRPr lang="en-GB" dirty="0" smtClean="0">
              <a:latin typeface="Courier New" pitchFamily="49" charset="0"/>
              <a:cs typeface="Courier New" pitchFamily="49" charset="0"/>
            </a:endParaRPr>
          </a:p>
          <a:p>
            <a:r>
              <a:rPr lang="en-GB" dirty="0" smtClean="0">
                <a:latin typeface="Courier New" pitchFamily="49" charset="0"/>
                <a:cs typeface="Courier New" pitchFamily="49" charset="0"/>
              </a:rPr>
              <a:t>Public Class ShoppingCartController </a:t>
            </a:r>
          </a:p>
          <a:p>
            <a:r>
              <a:rPr lang="en-GB" dirty="0" smtClean="0">
                <a:latin typeface="Courier New" pitchFamily="49" charset="0"/>
                <a:cs typeface="Courier New" pitchFamily="49" charset="0"/>
              </a:rPr>
              <a:t>     Inherits System.Web.Mvc.Controller</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a:t>
            </a:r>
            <a:r>
              <a:rPr lang="en-GB" b="1" dirty="0" smtClean="0">
                <a:latin typeface="Courier New" pitchFamily="49" charset="0"/>
                <a:cs typeface="Courier New" pitchFamily="49" charset="0"/>
              </a:rPr>
              <a:t>&lt;ActionName("Add")&gt; _</a:t>
            </a:r>
            <a:endParaRPr lang="en-GB" dirty="0" smtClean="0">
              <a:latin typeface="Courier New" pitchFamily="49" charset="0"/>
              <a:cs typeface="Courier New" pitchFamily="49" charset="0"/>
            </a:endParaRPr>
          </a:p>
          <a:p>
            <a:r>
              <a:rPr lang="en-GB" dirty="0" smtClean="0">
                <a:latin typeface="Courier New" pitchFamily="49" charset="0"/>
                <a:cs typeface="Courier New" pitchFamily="49" charset="0"/>
              </a:rPr>
              <a:t>  Function AddProductToCart(ByVal id As Long, ByVal productType _</a:t>
            </a:r>
          </a:p>
          <a:p>
            <a:r>
              <a:rPr lang="en-GB" b="1" dirty="0" smtClean="0">
                <a:latin typeface="Courier New" pitchFamily="49" charset="0"/>
                <a:cs typeface="Courier New" pitchFamily="49" charset="0"/>
              </a:rPr>
              <a:t>					</a:t>
            </a:r>
            <a:r>
              <a:rPr lang="en-GB" dirty="0" smtClean="0">
                <a:latin typeface="Courier New" pitchFamily="49" charset="0"/>
                <a:cs typeface="Courier New" pitchFamily="49" charset="0"/>
              </a:rPr>
              <a:t> As ProductType) As ActionResult</a:t>
            </a:r>
          </a:p>
          <a:p>
            <a:r>
              <a:rPr lang="en-GB" dirty="0" smtClean="0">
                <a:latin typeface="Courier New" pitchFamily="49" charset="0"/>
                <a:cs typeface="Courier New" pitchFamily="49" charset="0"/>
              </a:rPr>
              <a:t>     …</a:t>
            </a:r>
            <a:endParaRPr lang="en-GB" dirty="0">
              <a:latin typeface="Courier New" pitchFamily="49" charset="0"/>
              <a:cs typeface="Courier New" pitchFamily="49" charset="0"/>
            </a:endParaRPr>
          </a:p>
        </p:txBody>
      </p:sp>
      <p:sp>
        <p:nvSpPr>
          <p:cNvPr id="6" name="TextBox 5"/>
          <p:cNvSpPr txBox="1"/>
          <p:nvPr/>
        </p:nvSpPr>
        <p:spPr bwMode="gray">
          <a:xfrm>
            <a:off x="1063318" y="3448517"/>
            <a:ext cx="6736139" cy="307777"/>
          </a:xfrm>
          <a:prstGeom prst="rect">
            <a:avLst/>
          </a:prstGeom>
          <a:solidFill>
            <a:schemeClr val="bg1">
              <a:lumMod val="90000"/>
            </a:schemeClr>
          </a:solidFill>
          <a:ln>
            <a:solidFill>
              <a:schemeClr val="tx1"/>
            </a:solidFill>
          </a:ln>
          <a:effectLst>
            <a:outerShdw dist="5080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http://serverName/ShoppingCart/</a:t>
            </a:r>
            <a:r>
              <a:rPr lang="en-GB" b="1" dirty="0" smtClean="0">
                <a:latin typeface="Courier New" pitchFamily="49" charset="0"/>
                <a:cs typeface="Courier New" pitchFamily="49" charset="0"/>
              </a:rPr>
              <a:t>Add</a:t>
            </a:r>
            <a:r>
              <a:rPr lang="en-GB" dirty="0" smtClean="0">
                <a:latin typeface="Courier New" pitchFamily="49" charset="0"/>
                <a:cs typeface="Courier New" pitchFamily="49" charset="0"/>
              </a:rPr>
              <a:t>?id=3042&amp;productType=Video</a:t>
            </a:r>
          </a:p>
        </p:txBody>
      </p:sp>
      <p:cxnSp>
        <p:nvCxnSpPr>
          <p:cNvPr id="7" name="Straight Arrow Connector 6"/>
          <p:cNvCxnSpPr/>
          <p:nvPr/>
        </p:nvCxnSpPr>
        <p:spPr bwMode="gray">
          <a:xfrm rot="10800000">
            <a:off x="2947737" y="2069433"/>
            <a:ext cx="2683042" cy="24063"/>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cxnSp>
        <p:nvCxnSpPr>
          <p:cNvPr id="8" name="Straight Arrow Connector 7"/>
          <p:cNvCxnSpPr/>
          <p:nvPr/>
        </p:nvCxnSpPr>
        <p:spPr bwMode="gray">
          <a:xfrm rot="10800000" flipV="1">
            <a:off x="2959770" y="4944979"/>
            <a:ext cx="2478505" cy="264694"/>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sp>
        <p:nvSpPr>
          <p:cNvPr id="9" name="Rectangular Callout 8"/>
          <p:cNvSpPr/>
          <p:nvPr/>
        </p:nvSpPr>
        <p:spPr bwMode="gray">
          <a:xfrm>
            <a:off x="5335393" y="3899325"/>
            <a:ext cx="1746541" cy="523220"/>
          </a:xfrm>
          <a:prstGeom prst="wedgeRectCallout">
            <a:avLst>
              <a:gd name="adj1" fmla="val -66547"/>
              <a:gd name="adj2" fmla="val -60526"/>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t>L’URL utilise le nom défini dans l’attribut</a:t>
            </a:r>
            <a:endParaRPr kumimoji="0" lang="en-GB" sz="1400" b="0" i="0" u="none" strike="noStrike" cap="none" normalizeH="0" baseline="0" dirty="0" smtClean="0">
              <a:ln>
                <a:noFill/>
              </a:ln>
              <a:solidFill>
                <a:schemeClr val="tx1"/>
              </a:solidFill>
              <a:effectLst/>
              <a:latin typeface="Courier New" pitchFamily="49" charset="0"/>
              <a:cs typeface="Courier New" pitchFamily="49" charset="0"/>
            </a:endParaRPr>
          </a:p>
        </p:txBody>
      </p:sp>
      <p:cxnSp>
        <p:nvCxnSpPr>
          <p:cNvPr id="12" name="Straight Connector 11"/>
          <p:cNvCxnSpPr/>
          <p:nvPr/>
        </p:nvCxnSpPr>
        <p:spPr bwMode="gray">
          <a:xfrm rot="16200000" flipH="1">
            <a:off x="4475747" y="3982453"/>
            <a:ext cx="1215190" cy="733926"/>
          </a:xfrm>
          <a:prstGeom prst="line">
            <a:avLst/>
          </a:prstGeom>
          <a:solidFill>
            <a:schemeClr val="accent1"/>
          </a:solidFill>
          <a:ln w="25400" cap="flat" cmpd="sng" algn="ctr">
            <a:solidFill>
              <a:schemeClr val="accent6"/>
            </a:solidFill>
            <a:prstDash val="sysDash"/>
            <a:round/>
            <a:headEnd type="none" w="med" len="med"/>
            <a:tailEnd type="none" w="med" len="med"/>
          </a:ln>
          <a:effectLst/>
        </p:spPr>
      </p:cxnSp>
      <p:cxnSp>
        <p:nvCxnSpPr>
          <p:cNvPr id="16" name="Straight Connector 15"/>
          <p:cNvCxnSpPr/>
          <p:nvPr/>
        </p:nvCxnSpPr>
        <p:spPr bwMode="gray">
          <a:xfrm rot="5400000">
            <a:off x="5257801" y="2442411"/>
            <a:ext cx="770021" cy="24063"/>
          </a:xfrm>
          <a:prstGeom prst="line">
            <a:avLst/>
          </a:prstGeom>
          <a:solidFill>
            <a:schemeClr val="accent1"/>
          </a:solidFill>
          <a:ln w="25400" cap="flat" cmpd="sng" algn="ctr">
            <a:solidFill>
              <a:schemeClr val="accent6"/>
            </a:solidFill>
            <a:prstDash val="sysDash"/>
            <a:round/>
            <a:headEnd type="none" w="med" len="med"/>
            <a:tailEnd type="none" w="med" len="med"/>
          </a:ln>
          <a:effectLst/>
        </p:spPr>
      </p:cxnSp>
      <p:cxnSp>
        <p:nvCxnSpPr>
          <p:cNvPr id="18" name="Straight Connector 17"/>
          <p:cNvCxnSpPr/>
          <p:nvPr/>
        </p:nvCxnSpPr>
        <p:spPr bwMode="gray">
          <a:xfrm flipV="1">
            <a:off x="4716379" y="2839453"/>
            <a:ext cx="890337" cy="565484"/>
          </a:xfrm>
          <a:prstGeom prst="line">
            <a:avLst/>
          </a:prstGeom>
          <a:solidFill>
            <a:schemeClr val="accent1"/>
          </a:solidFill>
          <a:ln w="25400" cap="flat" cmpd="sng" algn="ctr">
            <a:solidFill>
              <a:schemeClr val="accent6"/>
            </a:solidFill>
            <a:prstDash val="sysDash"/>
            <a:round/>
            <a:headEnd type="none" w="med" len="med"/>
            <a:tailEnd type="none" w="med" len="med"/>
          </a:ln>
          <a:effectLst/>
        </p:spPr>
      </p:cxn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Traiter les actions inconnues</a:t>
            </a:r>
            <a:endParaRPr lang="fr-FR" noProof="0" dirty="0"/>
          </a:p>
        </p:txBody>
      </p:sp>
      <p:sp>
        <p:nvSpPr>
          <p:cNvPr id="3" name="Content Placeholder 2"/>
          <p:cNvSpPr>
            <a:spLocks noGrp="1"/>
          </p:cNvSpPr>
          <p:nvPr>
            <p:ph idx="1"/>
          </p:nvPr>
        </p:nvSpPr>
        <p:spPr>
          <a:xfrm>
            <a:off x="279399" y="1232853"/>
            <a:ext cx="8760691" cy="1431161"/>
          </a:xfrm>
        </p:spPr>
        <p:txBody>
          <a:bodyPr/>
          <a:lstStyle/>
          <a:p>
            <a:r>
              <a:rPr lang="fr-FR" noProof="0" dirty="0" smtClean="0"/>
              <a:t>La classe </a:t>
            </a:r>
            <a:r>
              <a:rPr lang="fr-FR" noProof="0" dirty="0" smtClean="0">
                <a:latin typeface="Courier New" pitchFamily="49" charset="0"/>
                <a:cs typeface="Courier New" pitchFamily="49" charset="0"/>
              </a:rPr>
              <a:t>Controller</a:t>
            </a:r>
            <a:r>
              <a:rPr lang="fr-FR" noProof="0" dirty="0" smtClean="0"/>
              <a:t> a une méthode appelée </a:t>
            </a:r>
            <a:r>
              <a:rPr lang="fr-FR" noProof="0" dirty="0" smtClean="0">
                <a:latin typeface="Courier New" pitchFamily="49" charset="0"/>
                <a:cs typeface="Courier New" pitchFamily="49" charset="0"/>
              </a:rPr>
              <a:t>HandleUnknownAction()</a:t>
            </a:r>
          </a:p>
          <a:p>
            <a:pPr lvl="1"/>
            <a:r>
              <a:rPr lang="fr-FR" noProof="0" dirty="0" smtClean="0"/>
              <a:t>Appelée automatiquement quand le contrôleur ne trouve pas l’action de l’URL</a:t>
            </a:r>
          </a:p>
          <a:p>
            <a:pPr lvl="1"/>
            <a:r>
              <a:rPr lang="fr-FR" noProof="0" dirty="0" smtClean="0"/>
              <a:t>Génère une exception HTTP « 404 Resource Not Found »</a:t>
            </a:r>
          </a:p>
          <a:p>
            <a:r>
              <a:rPr lang="fr-FR" noProof="0" dirty="0" smtClean="0"/>
              <a:t>On peut redéfinir cette méthode d’action</a:t>
            </a:r>
            <a:endParaRPr lang="fr-FR" noProof="0" dirty="0"/>
          </a:p>
        </p:txBody>
      </p:sp>
      <p:sp>
        <p:nvSpPr>
          <p:cNvPr id="4" name="TextBox 3"/>
          <p:cNvSpPr txBox="1"/>
          <p:nvPr/>
        </p:nvSpPr>
        <p:spPr bwMode="gray">
          <a:xfrm>
            <a:off x="300779" y="2800710"/>
            <a:ext cx="7165744" cy="1815882"/>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public class VideoController : Controller</a:t>
            </a:r>
          </a:p>
          <a:p>
            <a:r>
              <a:rPr lang="en-GB" dirty="0" smtClean="0">
                <a:latin typeface="Courier New" pitchFamily="49" charset="0"/>
                <a:cs typeface="Courier New" pitchFamily="49" charset="0"/>
              </a:rPr>
              <a:t>{</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protected override void HandleUnknownAction(string actionName)</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View</a:t>
            </a:r>
            <a:r>
              <a:rPr lang="fr-FR" dirty="0" smtClean="0"/>
              <a:t> ("</a:t>
            </a:r>
            <a:r>
              <a:rPr lang="en-GB" dirty="0" smtClean="0">
                <a:latin typeface="Courier New" pitchFamily="49" charset="0"/>
                <a:cs typeface="Courier New" pitchFamily="49" charset="0"/>
              </a:rPr>
              <a:t>Unknown</a:t>
            </a:r>
            <a:r>
              <a:rPr lang="fr-FR" dirty="0" smtClean="0"/>
              <a:t>")</a:t>
            </a:r>
            <a:r>
              <a:rPr lang="en-GB" dirty="0" smtClean="0">
                <a:latin typeface="Courier New" pitchFamily="49" charset="0"/>
                <a:cs typeface="Courier New" pitchFamily="49" charset="0"/>
              </a:rPr>
              <a:t>.ExecuteResult(this.ControllerContext);</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a:t>
            </a:r>
          </a:p>
        </p:txBody>
      </p:sp>
      <p:sp>
        <p:nvSpPr>
          <p:cNvPr id="5" name="TextBox 4"/>
          <p:cNvSpPr txBox="1"/>
          <p:nvPr/>
        </p:nvSpPr>
        <p:spPr bwMode="gray">
          <a:xfrm>
            <a:off x="591093" y="4358352"/>
            <a:ext cx="8024954" cy="1815882"/>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Public Class VideoController </a:t>
            </a:r>
          </a:p>
          <a:p>
            <a:r>
              <a:rPr lang="en-GB" dirty="0" smtClean="0">
                <a:latin typeface="Courier New" pitchFamily="49" charset="0"/>
                <a:cs typeface="Courier New" pitchFamily="49" charset="0"/>
              </a:rPr>
              <a:t>     Inherits System.Web.Mvc.Controller</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Protected Overrides Sub HandleUnknownAction(ByVal actionName As String)</a:t>
            </a:r>
          </a:p>
          <a:p>
            <a:r>
              <a:rPr lang="en-GB" dirty="0" smtClean="0">
                <a:latin typeface="Courier New" pitchFamily="49" charset="0"/>
                <a:cs typeface="Courier New" pitchFamily="49" charset="0"/>
              </a:rPr>
              <a:t>    View</a:t>
            </a:r>
            <a:r>
              <a:rPr lang="fr-FR" dirty="0" smtClean="0"/>
              <a:t> ("</a:t>
            </a:r>
            <a:r>
              <a:rPr lang="en-GB" dirty="0" smtClean="0">
                <a:latin typeface="Courier New" pitchFamily="49" charset="0"/>
                <a:cs typeface="Courier New" pitchFamily="49" charset="0"/>
              </a:rPr>
              <a:t>Unknown</a:t>
            </a:r>
            <a:r>
              <a:rPr lang="fr-FR" dirty="0" smtClean="0"/>
              <a:t>")</a:t>
            </a:r>
            <a:r>
              <a:rPr lang="en-GB" dirty="0" smtClean="0">
                <a:latin typeface="Courier New" pitchFamily="49" charset="0"/>
                <a:cs typeface="Courier New" pitchFamily="49" charset="0"/>
              </a:rPr>
              <a:t>.ExecuteResult(Me.ControllerContext)</a:t>
            </a:r>
          </a:p>
          <a:p>
            <a:r>
              <a:rPr lang="en-GB" dirty="0" smtClean="0">
                <a:latin typeface="Courier New" pitchFamily="49" charset="0"/>
                <a:cs typeface="Courier New" pitchFamily="49" charset="0"/>
              </a:rPr>
              <a:t>  End Function</a:t>
            </a:r>
          </a:p>
          <a:p>
            <a:r>
              <a:rPr lang="en-GB" dirty="0" smtClean="0">
                <a:latin typeface="Courier New" pitchFamily="49" charset="0"/>
                <a:cs typeface="Courier New" pitchFamily="49" charset="0"/>
              </a:rPr>
              <a:t>End Class</a:t>
            </a:r>
          </a:p>
          <a:p>
            <a:endParaRPr lang="en-GB" dirty="0">
              <a:latin typeface="Courier New" pitchFamily="49" charset="0"/>
              <a:cs typeface="Courier New" pitchFamily="49" charset="0"/>
            </a:endParaRPr>
          </a:p>
        </p:txBody>
      </p:sp>
      <p:sp>
        <p:nvSpPr>
          <p:cNvPr id="6" name="Rectangular Callout 5"/>
          <p:cNvSpPr/>
          <p:nvPr/>
        </p:nvSpPr>
        <p:spPr bwMode="gray">
          <a:xfrm>
            <a:off x="6063916" y="4259331"/>
            <a:ext cx="2634915" cy="307777"/>
          </a:xfrm>
          <a:prstGeom prst="wedgeRectCallout">
            <a:avLst>
              <a:gd name="adj1" fmla="val -134918"/>
              <a:gd name="adj2" fmla="val -90109"/>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t>Génère la vue </a:t>
            </a:r>
            <a:r>
              <a:rPr lang="en-GB" dirty="0" smtClean="0">
                <a:latin typeface="Courier New" pitchFamily="49" charset="0"/>
                <a:cs typeface="Courier New" pitchFamily="49" charset="0"/>
              </a:rPr>
              <a:t>Unknown.aspx</a:t>
            </a:r>
            <a:endParaRPr kumimoji="0" lang="en-GB" sz="14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7" name="Rectangular Callout 6"/>
          <p:cNvSpPr/>
          <p:nvPr/>
        </p:nvSpPr>
        <p:spPr bwMode="gray">
          <a:xfrm>
            <a:off x="5573764" y="5622693"/>
            <a:ext cx="2634915" cy="307777"/>
          </a:xfrm>
          <a:prstGeom prst="wedgeRectCallout">
            <a:avLst>
              <a:gd name="adj1" fmla="val -134918"/>
              <a:gd name="adj2" fmla="val -90109"/>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GB" dirty="0"/>
              <a:t>Génère la vue </a:t>
            </a:r>
            <a:r>
              <a:rPr lang="en-GB" dirty="0" smtClean="0">
                <a:latin typeface="Courier New" pitchFamily="49" charset="0"/>
                <a:cs typeface="Courier New" pitchFamily="49" charset="0"/>
              </a:rPr>
              <a:t>Unknown.aspx</a:t>
            </a:r>
            <a:endParaRPr kumimoji="0" lang="en-GB" sz="14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8" name="ZoneTexte 7"/>
          <p:cNvSpPr txBox="1"/>
          <p:nvPr/>
        </p:nvSpPr>
        <p:spPr>
          <a:xfrm>
            <a:off x="182880" y="6217920"/>
            <a:ext cx="3749040" cy="276999"/>
          </a:xfrm>
          <a:prstGeom prst="rect">
            <a:avLst/>
          </a:prstGeom>
          <a:noFill/>
        </p:spPr>
        <p:txBody>
          <a:bodyPr wrap="square" rtlCol="0">
            <a:spAutoFit/>
          </a:bodyPr>
          <a:lstStyle/>
          <a:p>
            <a:r>
              <a:rPr lang="fr-FR" sz="1200" dirty="0" smtClean="0"/>
              <a:t>HTTP = </a:t>
            </a:r>
            <a:r>
              <a:rPr lang="fr-FR" sz="1200" dirty="0" err="1" smtClean="0"/>
              <a:t>Hypertext</a:t>
            </a:r>
            <a:r>
              <a:rPr lang="fr-FR" sz="1200" dirty="0" smtClean="0"/>
              <a:t> Transfer Protocol</a:t>
            </a:r>
            <a:endParaRPr lang="fr-FR" sz="1200" dirty="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Traitement des requêtes MVC</a:t>
            </a:r>
            <a:endParaRPr lang="fr-FR" noProof="0" dirty="0"/>
          </a:p>
        </p:txBody>
      </p:sp>
      <p:sp>
        <p:nvSpPr>
          <p:cNvPr id="3" name="Content Placeholder 2"/>
          <p:cNvSpPr>
            <a:spLocks noGrp="1"/>
          </p:cNvSpPr>
          <p:nvPr>
            <p:ph idx="1"/>
          </p:nvPr>
        </p:nvSpPr>
        <p:spPr>
          <a:xfrm>
            <a:off x="288757" y="1312863"/>
            <a:ext cx="8683227" cy="4996240"/>
          </a:xfrm>
        </p:spPr>
        <p:txBody>
          <a:bodyPr/>
          <a:lstStyle/>
          <a:p>
            <a:pPr marL="342900" indent="-342900">
              <a:buSzPct val="100000"/>
              <a:buFont typeface="+mj-lt"/>
              <a:buAutoNum type="arabicPeriod"/>
            </a:pPr>
            <a:r>
              <a:rPr lang="fr-FR" noProof="0" dirty="0" smtClean="0"/>
              <a:t>La requête entrante est reçue par </a:t>
            </a:r>
            <a:r>
              <a:rPr lang="fr-FR" noProof="0" dirty="0" smtClean="0">
                <a:latin typeface="Courier New" pitchFamily="49" charset="0"/>
                <a:cs typeface="Courier New" pitchFamily="49" charset="0"/>
              </a:rPr>
              <a:t>URLRoutingModule</a:t>
            </a:r>
          </a:p>
          <a:p>
            <a:pPr marL="288925" indent="-288925">
              <a:buSzPct val="100000"/>
              <a:buFont typeface="+mj-lt"/>
              <a:buAutoNum type="arabicPeriod"/>
            </a:pPr>
            <a:r>
              <a:rPr lang="fr-FR" noProof="0" dirty="0" smtClean="0">
                <a:cs typeface="Courier New" pitchFamily="49" charset="0"/>
              </a:rPr>
              <a:t> </a:t>
            </a:r>
            <a:r>
              <a:rPr lang="fr-FR" noProof="0" dirty="0" smtClean="0">
                <a:latin typeface="Courier New" pitchFamily="49" charset="0"/>
                <a:cs typeface="Courier New" pitchFamily="49" charset="0"/>
              </a:rPr>
              <a:t>URLRoutingModule</a:t>
            </a:r>
            <a:r>
              <a:rPr lang="fr-FR" noProof="0" dirty="0" smtClean="0">
                <a:cs typeface="Courier New" pitchFamily="49" charset="0"/>
              </a:rPr>
              <a:t> utilise </a:t>
            </a:r>
            <a:r>
              <a:rPr lang="fr-FR" dirty="0" smtClean="0">
                <a:cs typeface="Courier New" pitchFamily="49" charset="0"/>
              </a:rPr>
              <a:t>la table de routage pour trouver les informations de routage</a:t>
            </a:r>
            <a:endParaRPr lang="fr-FR" noProof="0" dirty="0" smtClean="0">
              <a:cs typeface="Courier New" pitchFamily="49" charset="0"/>
            </a:endParaRPr>
          </a:p>
          <a:p>
            <a:pPr marL="798512" lvl="1" indent="-342900"/>
            <a:r>
              <a:rPr lang="fr-FR" noProof="0" dirty="0" smtClean="0">
                <a:cs typeface="Courier New" pitchFamily="49" charset="0"/>
              </a:rPr>
              <a:t>La table de routage est initialisée au démarrage de l’application</a:t>
            </a:r>
          </a:p>
          <a:p>
            <a:pPr marL="342900" indent="-342900">
              <a:buSzPct val="100000"/>
              <a:buFont typeface="+mj-lt"/>
              <a:buAutoNum type="arabicPeriod"/>
            </a:pPr>
            <a:r>
              <a:rPr lang="fr-FR" noProof="0" dirty="0" smtClean="0">
                <a:cs typeface="Courier New" pitchFamily="49" charset="0"/>
              </a:rPr>
              <a:t>Les informations de routage identifient la classe de traitement de la route</a:t>
            </a:r>
          </a:p>
          <a:p>
            <a:pPr marL="798512" lvl="1" indent="-342900"/>
            <a:r>
              <a:rPr lang="fr-FR" noProof="0" dirty="0" smtClean="0">
                <a:cs typeface="Courier New" pitchFamily="49" charset="0"/>
              </a:rPr>
              <a:t>Le gestionnaire par défaut est </a:t>
            </a:r>
            <a:r>
              <a:rPr lang="fr-FR" noProof="0" dirty="0" smtClean="0">
                <a:latin typeface="Courier New" pitchFamily="49" charset="0"/>
                <a:cs typeface="Courier New" pitchFamily="49" charset="0"/>
              </a:rPr>
              <a:t>MvcRouteHandler</a:t>
            </a:r>
          </a:p>
          <a:p>
            <a:pPr marL="798512" lvl="1" indent="-342900"/>
            <a:r>
              <a:rPr lang="fr-FR" noProof="0" dirty="0" smtClean="0">
                <a:latin typeface="Courier New" pitchFamily="49" charset="0"/>
                <a:cs typeface="Courier New" pitchFamily="49" charset="0"/>
              </a:rPr>
              <a:t>MvcRouteHandler</a:t>
            </a:r>
            <a:r>
              <a:rPr lang="fr-FR" noProof="0" dirty="0" smtClean="0">
                <a:cs typeface="Courier New" pitchFamily="49" charset="0"/>
              </a:rPr>
              <a:t> a un objet fabrique de contrôleur associé</a:t>
            </a:r>
          </a:p>
          <a:p>
            <a:pPr marL="342900" indent="-342900">
              <a:buSzPct val="100000"/>
              <a:buFont typeface="+mj-lt"/>
              <a:buAutoNum type="arabicPeriod"/>
            </a:pPr>
            <a:r>
              <a:rPr lang="fr-FR" noProof="0" dirty="0" smtClean="0">
                <a:cs typeface="Courier New" pitchFamily="49" charset="0"/>
              </a:rPr>
              <a:t>L’objet contrôleur approprié est obtenu auprès de la fabrique</a:t>
            </a:r>
          </a:p>
          <a:p>
            <a:pPr marL="798512" lvl="1" indent="-342900">
              <a:buSzPct val="100000"/>
            </a:pPr>
            <a:r>
              <a:rPr lang="fr-FR" noProof="0" dirty="0" smtClean="0">
                <a:cs typeface="Courier New" pitchFamily="49" charset="0"/>
              </a:rPr>
              <a:t>Le contrôleur utilise </a:t>
            </a:r>
            <a:r>
              <a:rPr lang="fr-FR" noProof="0" dirty="0" smtClean="0">
                <a:latin typeface="Courier New" pitchFamily="49" charset="0"/>
                <a:cs typeface="Courier New" pitchFamily="49" charset="0"/>
              </a:rPr>
              <a:t>ControllerActionInvoker</a:t>
            </a:r>
            <a:r>
              <a:rPr lang="fr-FR" noProof="0" dirty="0" smtClean="0">
                <a:cs typeface="Courier New" pitchFamily="49" charset="0"/>
              </a:rPr>
              <a:t> pour déterminer l’</a:t>
            </a:r>
            <a:r>
              <a:rPr lang="fr-FR" noProof="0" dirty="0" smtClean="0">
                <a:latin typeface="Courier New" pitchFamily="49" charset="0"/>
                <a:cs typeface="Courier New" pitchFamily="49" charset="0"/>
              </a:rPr>
              <a:t>Action</a:t>
            </a:r>
            <a:r>
              <a:rPr lang="fr-FR" noProof="0" dirty="0" smtClean="0">
                <a:cs typeface="Courier New" pitchFamily="49" charset="0"/>
              </a:rPr>
              <a:t> du contrôleur qui doit traiter la requête</a:t>
            </a:r>
            <a:endParaRPr lang="fr-FR" noProof="0" dirty="0" smtClean="0">
              <a:latin typeface="Courier New" pitchFamily="49" charset="0"/>
              <a:cs typeface="Courier New" pitchFamily="49" charset="0"/>
            </a:endParaRPr>
          </a:p>
          <a:p>
            <a:pPr marL="288925" indent="-288925">
              <a:buSzPct val="100000"/>
              <a:buFont typeface="+mj-lt"/>
              <a:buAutoNum type="arabicPeriod"/>
            </a:pPr>
            <a:r>
              <a:rPr lang="fr-FR" noProof="0" dirty="0" smtClean="0">
                <a:latin typeface="+mj-lt"/>
                <a:cs typeface="Courier New" pitchFamily="49" charset="0"/>
              </a:rPr>
              <a:t> </a:t>
            </a:r>
            <a:r>
              <a:rPr lang="fr-FR" noProof="0" dirty="0" smtClean="0">
                <a:latin typeface="Courier New" pitchFamily="49" charset="0"/>
                <a:cs typeface="Courier New" pitchFamily="49" charset="0"/>
              </a:rPr>
              <a:t>Action</a:t>
            </a:r>
            <a:r>
              <a:rPr lang="fr-FR" noProof="0" dirty="0" smtClean="0">
                <a:cs typeface="Courier New" pitchFamily="49" charset="0"/>
              </a:rPr>
              <a:t> s’exécute et renvoie une vue</a:t>
            </a:r>
          </a:p>
          <a:p>
            <a:pPr marL="798512" lvl="1" indent="-342900"/>
            <a:r>
              <a:rPr lang="fr-FR" noProof="0" dirty="0" smtClean="0">
                <a:cs typeface="Courier New" pitchFamily="49" charset="0"/>
              </a:rPr>
              <a:t>Les données destinées à la vue sont générées par le modèle et mises à disposition de la vue par le contrôleur</a:t>
            </a:r>
          </a:p>
          <a:p>
            <a:pPr marL="342900" indent="-342900">
              <a:buSzPct val="100000"/>
              <a:buFont typeface="+mj-lt"/>
              <a:buAutoNum type="arabicPeriod"/>
            </a:pPr>
            <a:r>
              <a:rPr lang="fr-FR" noProof="0" dirty="0" smtClean="0">
                <a:cs typeface="Courier New" pitchFamily="49" charset="0"/>
              </a:rPr>
              <a:t>La vue s’exécute, ce qui génère la réponse</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21" name="Rectangle 13"/>
          <p:cNvSpPr>
            <a:spLocks noGrp="1" noChangeArrowheads="1"/>
          </p:cNvSpPr>
          <p:nvPr>
            <p:ph type="title"/>
          </p:nvPr>
        </p:nvSpPr>
        <p:spPr/>
        <p:txBody>
          <a:bodyPr/>
          <a:lstStyle/>
          <a:p>
            <a:r>
              <a:rPr lang="fr-FR" noProof="0" dirty="0" smtClean="0"/>
              <a:t>Le rôle des contrôleurs</a:t>
            </a:r>
            <a:endParaRPr lang="fr-FR" noProof="0" dirty="0"/>
          </a:p>
        </p:txBody>
      </p:sp>
      <p:sp>
        <p:nvSpPr>
          <p:cNvPr id="299022" name="Rectangle 14"/>
          <p:cNvSpPr>
            <a:spLocks noGrp="1" noChangeArrowheads="1"/>
          </p:cNvSpPr>
          <p:nvPr>
            <p:ph idx="1"/>
          </p:nvPr>
        </p:nvSpPr>
        <p:spPr>
          <a:xfrm>
            <a:off x="279398" y="1203497"/>
            <a:ext cx="8864601" cy="3980577"/>
          </a:xfrm>
        </p:spPr>
        <p:txBody>
          <a:bodyPr/>
          <a:lstStyle/>
          <a:p>
            <a:r>
              <a:rPr lang="fr-FR" dirty="0" smtClean="0"/>
              <a:t>Les contrôleurs MVC traitent les requêtes faites par l’application Web</a:t>
            </a:r>
          </a:p>
          <a:p>
            <a:pPr lvl="1"/>
            <a:r>
              <a:rPr lang="fr-FR" dirty="0" smtClean="0"/>
              <a:t>Chaque requête est mappée à un contrôleur particulier</a:t>
            </a:r>
          </a:p>
          <a:p>
            <a:pPr marL="227013" indent="-227013"/>
            <a:r>
              <a:rPr lang="fr-FR" dirty="0" smtClean="0"/>
              <a:t>Tâches du contrôleur :</a:t>
            </a:r>
          </a:p>
          <a:p>
            <a:pPr marL="682625" lvl="1">
              <a:buFont typeface="Arial" charset="0"/>
              <a:buAutoNum type="arabicPeriod"/>
            </a:pPr>
            <a:r>
              <a:rPr lang="fr-FR" dirty="0" smtClean="0"/>
              <a:t>Recevoir les requêtes des clients</a:t>
            </a:r>
          </a:p>
          <a:p>
            <a:pPr marL="682625" lvl="1">
              <a:buFont typeface="Arial" charset="0"/>
              <a:buAutoNum type="arabicPeriod"/>
            </a:pPr>
            <a:r>
              <a:rPr lang="fr-FR" dirty="0" smtClean="0"/>
              <a:t>Mapper ces requêtes à une opération métier</a:t>
            </a:r>
          </a:p>
          <a:p>
            <a:pPr marL="1025525" lvl="2" indent="-228600"/>
            <a:r>
              <a:rPr lang="fr-FR" dirty="0" smtClean="0"/>
              <a:t>En passant les données fournies à l’opération métier</a:t>
            </a:r>
          </a:p>
          <a:p>
            <a:pPr marL="1371600" lvl="3" indent="-228600"/>
            <a:r>
              <a:rPr lang="fr-FR" dirty="0" smtClean="0"/>
              <a:t>Les opérations métier font partie du modèle</a:t>
            </a:r>
          </a:p>
          <a:p>
            <a:pPr marL="682625" lvl="1">
              <a:buFont typeface="Arial" charset="0"/>
              <a:buAutoNum type="arabicPeriod"/>
            </a:pPr>
            <a:r>
              <a:rPr lang="fr-FR" dirty="0" smtClean="0"/>
              <a:t>Récupérer les résultats de l’opération métier et les fournir à la vue</a:t>
            </a:r>
          </a:p>
          <a:p>
            <a:pPr marL="682625" lvl="1">
              <a:buFont typeface="Arial" charset="0"/>
              <a:buAutoNum type="arabicPeriod"/>
            </a:pPr>
            <a:r>
              <a:rPr lang="fr-FR" dirty="0" smtClean="0"/>
              <a:t>Déterminer la vue à utiliser pour l’affichage destiné au client</a:t>
            </a:r>
          </a:p>
          <a:p>
            <a:pPr marL="227013"/>
            <a:r>
              <a:rPr lang="fr-FR" dirty="0" smtClean="0"/>
              <a:t>Le contrôleur doit déléguer tous les traitements au modèle</a:t>
            </a:r>
          </a:p>
          <a:p>
            <a:pPr marL="682625" lvl="1"/>
            <a:r>
              <a:rPr lang="fr-FR" dirty="0" smtClean="0"/>
              <a:t>Tous les services métier doivent être réutilisables par d’autres types de clients</a:t>
            </a:r>
            <a:endParaRPr lang="fr-FR" dirty="0"/>
          </a:p>
        </p:txBody>
      </p:sp>
      <p:sp>
        <p:nvSpPr>
          <p:cNvPr id="299012" name="Text Box 4"/>
          <p:cNvSpPr txBox="1">
            <a:spLocks noChangeArrowheads="1"/>
          </p:cNvSpPr>
          <p:nvPr/>
        </p:nvSpPr>
        <p:spPr bwMode="gray">
          <a:xfrm>
            <a:off x="3171454" y="5154108"/>
            <a:ext cx="1261884" cy="369332"/>
          </a:xfrm>
          <a:prstGeom prst="rect">
            <a:avLst/>
          </a:prstGeom>
          <a:solidFill>
            <a:srgbClr val="CCECFF"/>
          </a:solidFill>
          <a:ln w="12700">
            <a:solidFill>
              <a:schemeClr val="tx1"/>
            </a:solidFill>
            <a:miter lim="800000"/>
            <a:headEnd/>
            <a:tailEnd/>
          </a:ln>
          <a:effectLst/>
        </p:spPr>
        <p:txBody>
          <a:bodyPr wrap="none">
            <a:spAutoFit/>
          </a:bodyPr>
          <a:lstStyle/>
          <a:p>
            <a:pPr algn="ctr"/>
            <a:r>
              <a:rPr lang="en-GB" sz="1800" dirty="0" smtClean="0"/>
              <a:t>Contrôleur</a:t>
            </a:r>
            <a:endParaRPr lang="en-GB" sz="1800" dirty="0"/>
          </a:p>
        </p:txBody>
      </p:sp>
      <p:sp>
        <p:nvSpPr>
          <p:cNvPr id="299013" name="Text Box 5"/>
          <p:cNvSpPr txBox="1">
            <a:spLocks noChangeArrowheads="1"/>
          </p:cNvSpPr>
          <p:nvPr/>
        </p:nvSpPr>
        <p:spPr bwMode="gray">
          <a:xfrm>
            <a:off x="5800105" y="5154108"/>
            <a:ext cx="941283" cy="369332"/>
          </a:xfrm>
          <a:prstGeom prst="rect">
            <a:avLst/>
          </a:prstGeom>
          <a:solidFill>
            <a:srgbClr val="CCFFCC"/>
          </a:solidFill>
          <a:ln w="12700">
            <a:solidFill>
              <a:schemeClr val="tx1"/>
            </a:solidFill>
            <a:miter lim="800000"/>
            <a:headEnd/>
            <a:tailEnd/>
          </a:ln>
          <a:effectLst/>
        </p:spPr>
        <p:txBody>
          <a:bodyPr wrap="none">
            <a:spAutoFit/>
          </a:bodyPr>
          <a:lstStyle/>
          <a:p>
            <a:pPr algn="ctr"/>
            <a:r>
              <a:rPr lang="en-GB" sz="1800" dirty="0" smtClean="0"/>
              <a:t>Modèle</a:t>
            </a:r>
            <a:endParaRPr lang="en-GB" sz="1800" dirty="0"/>
          </a:p>
        </p:txBody>
      </p:sp>
      <p:sp>
        <p:nvSpPr>
          <p:cNvPr id="299014" name="Text Box 6"/>
          <p:cNvSpPr txBox="1">
            <a:spLocks noChangeArrowheads="1"/>
          </p:cNvSpPr>
          <p:nvPr/>
        </p:nvSpPr>
        <p:spPr bwMode="gray">
          <a:xfrm>
            <a:off x="3509174" y="6002925"/>
            <a:ext cx="586443" cy="369332"/>
          </a:xfrm>
          <a:prstGeom prst="rect">
            <a:avLst/>
          </a:prstGeom>
          <a:solidFill>
            <a:schemeClr val="accent1"/>
          </a:solidFill>
          <a:ln w="12700">
            <a:solidFill>
              <a:schemeClr val="tx1"/>
            </a:solidFill>
            <a:miter lim="800000"/>
            <a:headEnd/>
            <a:tailEnd/>
          </a:ln>
          <a:effectLst/>
        </p:spPr>
        <p:txBody>
          <a:bodyPr wrap="none">
            <a:spAutoFit/>
          </a:bodyPr>
          <a:lstStyle/>
          <a:p>
            <a:pPr algn="ctr"/>
            <a:r>
              <a:rPr lang="en-GB" sz="1800" dirty="0" smtClean="0"/>
              <a:t>Vue</a:t>
            </a:r>
            <a:endParaRPr lang="en-GB" sz="1800" dirty="0"/>
          </a:p>
        </p:txBody>
      </p:sp>
      <p:sp>
        <p:nvSpPr>
          <p:cNvPr id="299019" name="Text Box 11"/>
          <p:cNvSpPr txBox="1">
            <a:spLocks noChangeArrowheads="1"/>
          </p:cNvSpPr>
          <p:nvPr/>
        </p:nvSpPr>
        <p:spPr bwMode="gray">
          <a:xfrm>
            <a:off x="1982427" y="4939284"/>
            <a:ext cx="1056701" cy="369332"/>
          </a:xfrm>
          <a:prstGeom prst="rect">
            <a:avLst/>
          </a:prstGeom>
          <a:noFill/>
          <a:ln w="12700">
            <a:noFill/>
            <a:miter lim="800000"/>
            <a:headEnd/>
            <a:tailEnd/>
          </a:ln>
          <a:effectLst/>
        </p:spPr>
        <p:txBody>
          <a:bodyPr wrap="none">
            <a:spAutoFit/>
          </a:bodyPr>
          <a:lstStyle/>
          <a:p>
            <a:pPr algn="ctr"/>
            <a:r>
              <a:rPr lang="en-GB" sz="1800" dirty="0" smtClean="0"/>
              <a:t>Requête</a:t>
            </a:r>
            <a:endParaRPr lang="en-GB" sz="1800" dirty="0"/>
          </a:p>
        </p:txBody>
      </p:sp>
      <p:sp>
        <p:nvSpPr>
          <p:cNvPr id="299020" name="Text Box 12"/>
          <p:cNvSpPr txBox="1">
            <a:spLocks noChangeArrowheads="1"/>
          </p:cNvSpPr>
          <p:nvPr/>
        </p:nvSpPr>
        <p:spPr bwMode="gray">
          <a:xfrm>
            <a:off x="2046547" y="5753585"/>
            <a:ext cx="1107997" cy="369332"/>
          </a:xfrm>
          <a:prstGeom prst="rect">
            <a:avLst/>
          </a:prstGeom>
          <a:noFill/>
          <a:ln w="12700">
            <a:noFill/>
            <a:miter lim="800000"/>
            <a:headEnd/>
            <a:tailEnd/>
          </a:ln>
          <a:effectLst/>
        </p:spPr>
        <p:txBody>
          <a:bodyPr wrap="none">
            <a:spAutoFit/>
          </a:bodyPr>
          <a:lstStyle/>
          <a:p>
            <a:pPr algn="ctr"/>
            <a:r>
              <a:rPr lang="en-GB" sz="1800" dirty="0" smtClean="0"/>
              <a:t>Réponse</a:t>
            </a:r>
            <a:endParaRPr lang="en-GB" sz="1800" dirty="0"/>
          </a:p>
        </p:txBody>
      </p:sp>
      <p:cxnSp>
        <p:nvCxnSpPr>
          <p:cNvPr id="16" name="Straight Arrow Connector 15"/>
          <p:cNvCxnSpPr>
            <a:stCxn id="299012" idx="3"/>
            <a:endCxn id="299013" idx="1"/>
          </p:cNvCxnSpPr>
          <p:nvPr/>
        </p:nvCxnSpPr>
        <p:spPr bwMode="gray">
          <a:xfrm>
            <a:off x="4433338" y="5338774"/>
            <a:ext cx="1366767" cy="0"/>
          </a:xfrm>
          <a:prstGeom prst="straightConnector1">
            <a:avLst/>
          </a:prstGeom>
          <a:solidFill>
            <a:schemeClr val="accent1"/>
          </a:solidFill>
          <a:ln w="12700" cap="flat" cmpd="sng" algn="ctr">
            <a:solidFill>
              <a:schemeClr val="accent2"/>
            </a:solidFill>
            <a:prstDash val="solid"/>
            <a:round/>
            <a:headEnd type="triangle" w="lg" len="lg"/>
            <a:tailEnd type="triangle" w="lg" len="lg"/>
          </a:ln>
          <a:effectLst/>
        </p:spPr>
      </p:cxnSp>
      <p:cxnSp>
        <p:nvCxnSpPr>
          <p:cNvPr id="18" name="Straight Arrow Connector 17"/>
          <p:cNvCxnSpPr>
            <a:endCxn id="299012" idx="1"/>
          </p:cNvCxnSpPr>
          <p:nvPr/>
        </p:nvCxnSpPr>
        <p:spPr bwMode="gray">
          <a:xfrm>
            <a:off x="2432324" y="5338774"/>
            <a:ext cx="739130" cy="0"/>
          </a:xfrm>
          <a:prstGeom prst="straightConnector1">
            <a:avLst/>
          </a:prstGeom>
          <a:solidFill>
            <a:schemeClr val="accent1"/>
          </a:solidFill>
          <a:ln w="12700" cap="flat" cmpd="sng" algn="ctr">
            <a:solidFill>
              <a:schemeClr val="accent2"/>
            </a:solidFill>
            <a:prstDash val="solid"/>
            <a:round/>
            <a:headEnd type="none" w="lg" len="lg"/>
            <a:tailEnd type="triangle" w="lg" len="lg"/>
          </a:ln>
          <a:effectLst/>
        </p:spPr>
      </p:cxnSp>
      <p:cxnSp>
        <p:nvCxnSpPr>
          <p:cNvPr id="20" name="Straight Arrow Connector 19"/>
          <p:cNvCxnSpPr>
            <a:stCxn id="299012" idx="2"/>
            <a:endCxn id="299014" idx="0"/>
          </p:cNvCxnSpPr>
          <p:nvPr/>
        </p:nvCxnSpPr>
        <p:spPr bwMode="gray">
          <a:xfrm>
            <a:off x="3802396" y="5523440"/>
            <a:ext cx="0" cy="479485"/>
          </a:xfrm>
          <a:prstGeom prst="straightConnector1">
            <a:avLst/>
          </a:prstGeom>
          <a:solidFill>
            <a:schemeClr val="accent1"/>
          </a:solidFill>
          <a:ln w="12700" cap="flat" cmpd="sng" algn="ctr">
            <a:solidFill>
              <a:schemeClr val="accent2"/>
            </a:solidFill>
            <a:prstDash val="solid"/>
            <a:round/>
            <a:headEnd type="none" w="lg" len="lg"/>
            <a:tailEnd type="triangle" w="lg" len="lg"/>
          </a:ln>
          <a:effectLst/>
        </p:spPr>
      </p:cxnSp>
      <p:cxnSp>
        <p:nvCxnSpPr>
          <p:cNvPr id="22" name="Straight Arrow Connector 21"/>
          <p:cNvCxnSpPr>
            <a:stCxn id="299014" idx="1"/>
          </p:cNvCxnSpPr>
          <p:nvPr/>
        </p:nvCxnSpPr>
        <p:spPr bwMode="gray">
          <a:xfrm flipH="1">
            <a:off x="2406674" y="6187591"/>
            <a:ext cx="1102500" cy="0"/>
          </a:xfrm>
          <a:prstGeom prst="straightConnector1">
            <a:avLst/>
          </a:prstGeom>
          <a:solidFill>
            <a:schemeClr val="accent1"/>
          </a:solidFill>
          <a:ln w="12700" cap="flat" cmpd="sng" algn="ctr">
            <a:solidFill>
              <a:schemeClr val="accent2"/>
            </a:solidFill>
            <a:prstDash val="solid"/>
            <a:round/>
            <a:headEnd type="none" w="lg" len="lg"/>
            <a:tailEnd type="triangle" w="lg" len="lg"/>
          </a:ln>
          <a:effectLst/>
        </p:spPr>
      </p:cxn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bwMode="gray">
          <a:xfrm>
            <a:off x="3729789" y="1191125"/>
            <a:ext cx="5197643" cy="1359570"/>
          </a:xfrm>
          <a:prstGeom prst="rect">
            <a:avLst/>
          </a:prstGeom>
          <a:solidFill>
            <a:srgbClr val="99FF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grpSp>
        <p:nvGrpSpPr>
          <p:cNvPr id="54" name="Group 53"/>
          <p:cNvGrpSpPr/>
          <p:nvPr/>
        </p:nvGrpSpPr>
        <p:grpSpPr bwMode="gray">
          <a:xfrm>
            <a:off x="3844845" y="1281363"/>
            <a:ext cx="4926175" cy="1179094"/>
            <a:chOff x="3892971" y="1251277"/>
            <a:chExt cx="4926175" cy="1179094"/>
          </a:xfrm>
        </p:grpSpPr>
        <p:grpSp>
          <p:nvGrpSpPr>
            <p:cNvPr id="53" name="Group 52"/>
            <p:cNvGrpSpPr/>
            <p:nvPr/>
          </p:nvGrpSpPr>
          <p:grpSpPr bwMode="gray">
            <a:xfrm>
              <a:off x="3892971" y="1251277"/>
              <a:ext cx="1358065" cy="1179094"/>
              <a:chOff x="3892971" y="1251277"/>
              <a:chExt cx="1358065" cy="1179094"/>
            </a:xfrm>
          </p:grpSpPr>
          <p:sp>
            <p:nvSpPr>
              <p:cNvPr id="7" name="Oval 6"/>
              <p:cNvSpPr/>
              <p:nvPr/>
            </p:nvSpPr>
            <p:spPr bwMode="gray">
              <a:xfrm>
                <a:off x="3934327" y="1251277"/>
                <a:ext cx="1275347" cy="1179094"/>
              </a:xfrm>
              <a:prstGeom prst="ellipse">
                <a:avLst/>
              </a:prstGeom>
              <a:solidFill>
                <a:srgbClr val="CCFFCC"/>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6" name="TextBox 5"/>
              <p:cNvSpPr txBox="1"/>
              <p:nvPr/>
            </p:nvSpPr>
            <p:spPr bwMode="gray">
              <a:xfrm>
                <a:off x="3892971" y="1686936"/>
                <a:ext cx="1358065" cy="307777"/>
              </a:xfrm>
              <a:prstGeom prst="rect">
                <a:avLst/>
              </a:prstGeom>
              <a:noFill/>
            </p:spPr>
            <p:txBody>
              <a:bodyPr wrap="none" rtlCol="0">
                <a:spAutoFit/>
              </a:bodyPr>
              <a:lstStyle/>
              <a:p>
                <a:pPr algn="ctr"/>
                <a:r>
                  <a:rPr lang="en-GB" dirty="0" smtClean="0"/>
                  <a:t>Données route</a:t>
                </a:r>
                <a:endParaRPr lang="en-GB" dirty="0"/>
              </a:p>
            </p:txBody>
          </p:sp>
        </p:grpSp>
        <p:grpSp>
          <p:nvGrpSpPr>
            <p:cNvPr id="52" name="Group 51"/>
            <p:cNvGrpSpPr/>
            <p:nvPr/>
          </p:nvGrpSpPr>
          <p:grpSpPr bwMode="gray">
            <a:xfrm>
              <a:off x="5742757" y="1251277"/>
              <a:ext cx="1275347" cy="1179094"/>
              <a:chOff x="5742757" y="1251277"/>
              <a:chExt cx="1275347" cy="1179094"/>
            </a:xfrm>
          </p:grpSpPr>
          <p:sp>
            <p:nvSpPr>
              <p:cNvPr id="8" name="Oval 7"/>
              <p:cNvSpPr/>
              <p:nvPr/>
            </p:nvSpPr>
            <p:spPr bwMode="gray">
              <a:xfrm>
                <a:off x="5742757" y="1251277"/>
                <a:ext cx="1275347" cy="1179094"/>
              </a:xfrm>
              <a:prstGeom prst="ellipse">
                <a:avLst/>
              </a:prstGeom>
              <a:solidFill>
                <a:srgbClr val="CCFFCC"/>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10" name="TextBox 9"/>
              <p:cNvSpPr txBox="1"/>
              <p:nvPr/>
            </p:nvSpPr>
            <p:spPr bwMode="gray">
              <a:xfrm>
                <a:off x="5751091" y="1686936"/>
                <a:ext cx="1258678" cy="307777"/>
              </a:xfrm>
              <a:prstGeom prst="rect">
                <a:avLst/>
              </a:prstGeom>
              <a:noFill/>
            </p:spPr>
            <p:txBody>
              <a:bodyPr wrap="none" rtlCol="0">
                <a:spAutoFit/>
              </a:bodyPr>
              <a:lstStyle/>
              <a:p>
                <a:r>
                  <a:rPr lang="en-GB" dirty="0" smtClean="0">
                    <a:latin typeface="Courier New" pitchFamily="49" charset="0"/>
                    <a:cs typeface="Courier New" pitchFamily="49" charset="0"/>
                  </a:rPr>
                  <a:t>MvcHandler</a:t>
                </a:r>
                <a:endParaRPr lang="en-GB" dirty="0">
                  <a:latin typeface="Courier New" pitchFamily="49" charset="0"/>
                  <a:cs typeface="Courier New" pitchFamily="49" charset="0"/>
                </a:endParaRPr>
              </a:p>
            </p:txBody>
          </p:sp>
        </p:grpSp>
        <p:grpSp>
          <p:nvGrpSpPr>
            <p:cNvPr id="51" name="Group 50"/>
            <p:cNvGrpSpPr/>
            <p:nvPr/>
          </p:nvGrpSpPr>
          <p:grpSpPr bwMode="gray">
            <a:xfrm>
              <a:off x="7543799" y="1251277"/>
              <a:ext cx="1275347" cy="1179094"/>
              <a:chOff x="7543799" y="1251277"/>
              <a:chExt cx="1275347" cy="1179094"/>
            </a:xfrm>
            <a:solidFill>
              <a:srgbClr val="CCFFCC"/>
            </a:solidFill>
          </p:grpSpPr>
          <p:sp>
            <p:nvSpPr>
              <p:cNvPr id="9" name="Oval 8"/>
              <p:cNvSpPr/>
              <p:nvPr/>
            </p:nvSpPr>
            <p:spPr bwMode="gray">
              <a:xfrm>
                <a:off x="7543799" y="1251277"/>
                <a:ext cx="1275347" cy="1179094"/>
              </a:xfrm>
              <a:prstGeom prst="ellipse">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11" name="TextBox 10"/>
              <p:cNvSpPr txBox="1"/>
              <p:nvPr/>
            </p:nvSpPr>
            <p:spPr bwMode="gray">
              <a:xfrm>
                <a:off x="7691596" y="1579214"/>
                <a:ext cx="979755" cy="523220"/>
              </a:xfrm>
              <a:prstGeom prst="rect">
                <a:avLst/>
              </a:prstGeom>
              <a:grpFill/>
            </p:spPr>
            <p:txBody>
              <a:bodyPr wrap="none" rtlCol="0">
                <a:spAutoFit/>
              </a:bodyPr>
              <a:lstStyle/>
              <a:p>
                <a:pPr algn="ctr"/>
                <a:r>
                  <a:rPr lang="en-GB" dirty="0" smtClean="0"/>
                  <a:t>Fabrique</a:t>
                </a:r>
                <a:r>
                  <a:rPr lang="en-GB" dirty="0"/>
                  <a:t/>
                </a:r>
                <a:br>
                  <a:rPr lang="en-GB" dirty="0"/>
                </a:br>
                <a:r>
                  <a:rPr lang="en-GB" dirty="0" smtClean="0"/>
                  <a:t>contrôleur</a:t>
                </a:r>
                <a:endParaRPr lang="en-GB" dirty="0"/>
              </a:p>
            </p:txBody>
          </p:sp>
        </p:grpSp>
        <p:cxnSp>
          <p:nvCxnSpPr>
            <p:cNvPr id="13" name="Straight Arrow Connector 12"/>
            <p:cNvCxnSpPr>
              <a:stCxn id="7" idx="6"/>
              <a:endCxn id="8" idx="2"/>
            </p:cNvCxnSpPr>
            <p:nvPr/>
          </p:nvCxnSpPr>
          <p:spPr bwMode="gray">
            <a:xfrm>
              <a:off x="5209674" y="1840824"/>
              <a:ext cx="533083" cy="1588"/>
            </a:xfrm>
            <a:prstGeom prst="straightConnector1">
              <a:avLst/>
            </a:prstGeom>
            <a:solidFill>
              <a:schemeClr val="accent1"/>
            </a:solidFill>
            <a:ln w="12700" cap="flat" cmpd="sng" algn="ctr">
              <a:solidFill>
                <a:schemeClr val="accent2"/>
              </a:solidFill>
              <a:prstDash val="solid"/>
              <a:round/>
              <a:headEnd type="none" w="med" len="med"/>
              <a:tailEnd type="triangle" w="med" len="med"/>
            </a:ln>
            <a:effectLst/>
          </p:spPr>
        </p:cxnSp>
        <p:cxnSp>
          <p:nvCxnSpPr>
            <p:cNvPr id="71" name="Straight Arrow Connector 70"/>
            <p:cNvCxnSpPr>
              <a:stCxn id="8" idx="6"/>
              <a:endCxn id="9" idx="2"/>
            </p:cNvCxnSpPr>
            <p:nvPr/>
          </p:nvCxnSpPr>
          <p:spPr bwMode="gray">
            <a:xfrm>
              <a:off x="7018104" y="1840824"/>
              <a:ext cx="525695" cy="1588"/>
            </a:xfrm>
            <a:prstGeom prst="straightConnector1">
              <a:avLst/>
            </a:prstGeom>
            <a:solidFill>
              <a:schemeClr val="accent1"/>
            </a:solidFill>
            <a:ln w="12700" cap="flat" cmpd="sng" algn="ctr">
              <a:solidFill>
                <a:schemeClr val="accent2"/>
              </a:solidFill>
              <a:prstDash val="solid"/>
              <a:round/>
              <a:headEnd type="none" w="med" len="med"/>
              <a:tailEnd type="triangle" w="med" len="med"/>
            </a:ln>
            <a:effectLst/>
          </p:spPr>
        </p:cxnSp>
      </p:grpSp>
      <p:sp>
        <p:nvSpPr>
          <p:cNvPr id="37" name="Rectangle 36"/>
          <p:cNvSpPr/>
          <p:nvPr/>
        </p:nvSpPr>
        <p:spPr bwMode="gray">
          <a:xfrm>
            <a:off x="1612275" y="4872811"/>
            <a:ext cx="1503948" cy="1335505"/>
          </a:xfrm>
          <a:prstGeom prst="rect">
            <a:avLst/>
          </a:prstGeom>
          <a:solidFill>
            <a:schemeClr val="accent2">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36" name="Rectangle 35"/>
          <p:cNvSpPr/>
          <p:nvPr/>
        </p:nvSpPr>
        <p:spPr bwMode="gray">
          <a:xfrm>
            <a:off x="5606721" y="4896874"/>
            <a:ext cx="3152274" cy="1311442"/>
          </a:xfrm>
          <a:prstGeom prst="rect">
            <a:avLst/>
          </a:prstGeom>
          <a:solidFill>
            <a:schemeClr val="tx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34" name="Rectangle 33"/>
          <p:cNvSpPr/>
          <p:nvPr/>
        </p:nvSpPr>
        <p:spPr bwMode="gray">
          <a:xfrm>
            <a:off x="1251283" y="1191127"/>
            <a:ext cx="2093495" cy="3537284"/>
          </a:xfrm>
          <a:prstGeom prst="rect">
            <a:avLst/>
          </a:prstGeom>
          <a:solidFill>
            <a:srgbClr val="FFFF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fr-FR" dirty="0"/>
              <a:t>Traitement des requêtes MVC</a:t>
            </a:r>
            <a:r>
              <a:rPr lang="fr-FR" noProof="0" dirty="0" smtClean="0"/>
              <a:t/>
            </a:r>
            <a:br>
              <a:rPr lang="fr-FR" noProof="0" dirty="0" smtClean="0"/>
            </a:br>
            <a:r>
              <a:rPr lang="fr-FR" noProof="0" dirty="0" smtClean="0"/>
              <a:t>(suite)</a:t>
            </a:r>
            <a:endParaRPr lang="fr-FR" noProof="0" dirty="0"/>
          </a:p>
        </p:txBody>
      </p:sp>
      <p:sp>
        <p:nvSpPr>
          <p:cNvPr id="4" name="TextBox 3"/>
          <p:cNvSpPr txBox="1"/>
          <p:nvPr/>
        </p:nvSpPr>
        <p:spPr bwMode="gray">
          <a:xfrm>
            <a:off x="1335481" y="1359567"/>
            <a:ext cx="1903085" cy="954107"/>
          </a:xfrm>
          <a:prstGeom prst="rect">
            <a:avLst/>
          </a:prstGeom>
          <a:solidFill>
            <a:schemeClr val="accent1">
              <a:lumMod val="90000"/>
            </a:schemeClr>
          </a:solidFill>
          <a:ln>
            <a:solidFill>
              <a:schemeClr val="tx1"/>
            </a:solidFill>
          </a:ln>
        </p:spPr>
        <p:txBody>
          <a:bodyPr wrap="none" rtlCol="0">
            <a:noAutofit/>
          </a:bodyPr>
          <a:lstStyle/>
          <a:p>
            <a:endParaRPr lang="en-GB" dirty="0" smtClean="0"/>
          </a:p>
          <a:p>
            <a:r>
              <a:rPr lang="en-GB" dirty="0" smtClean="0">
                <a:latin typeface="Courier New" pitchFamily="49" charset="0"/>
                <a:cs typeface="Courier New" pitchFamily="49" charset="0"/>
              </a:rPr>
              <a:t>URLRoutingModule</a:t>
            </a:r>
          </a:p>
          <a:p>
            <a:endParaRPr lang="en-GB" dirty="0" smtClean="0"/>
          </a:p>
          <a:p>
            <a:endParaRPr lang="en-GB" dirty="0"/>
          </a:p>
        </p:txBody>
      </p:sp>
      <p:sp>
        <p:nvSpPr>
          <p:cNvPr id="5" name="TextBox 4"/>
          <p:cNvSpPr txBox="1"/>
          <p:nvPr/>
        </p:nvSpPr>
        <p:spPr bwMode="gray">
          <a:xfrm>
            <a:off x="1528066" y="3152274"/>
            <a:ext cx="1516121" cy="1384995"/>
          </a:xfrm>
          <a:prstGeom prst="rect">
            <a:avLst/>
          </a:prstGeom>
          <a:solidFill>
            <a:srgbClr val="FFFF66"/>
          </a:solidFill>
          <a:ln>
            <a:solidFill>
              <a:schemeClr val="tx1"/>
            </a:solidFill>
          </a:ln>
        </p:spPr>
        <p:txBody>
          <a:bodyPr wrap="none" rtlCol="0">
            <a:spAutoFit/>
          </a:bodyPr>
          <a:lstStyle/>
          <a:p>
            <a:pPr algn="ctr"/>
            <a:r>
              <a:rPr lang="en-GB" dirty="0" smtClean="0"/>
              <a:t>Table de routage</a:t>
            </a:r>
          </a:p>
          <a:p>
            <a:endParaRPr lang="en-GB" dirty="0" smtClean="0"/>
          </a:p>
          <a:p>
            <a:endParaRPr lang="en-GB" dirty="0" smtClean="0"/>
          </a:p>
          <a:p>
            <a:endParaRPr lang="en-GB" dirty="0" smtClean="0"/>
          </a:p>
          <a:p>
            <a:endParaRPr lang="en-GB" dirty="0" smtClean="0"/>
          </a:p>
          <a:p>
            <a:endParaRPr lang="en-GB" dirty="0"/>
          </a:p>
        </p:txBody>
      </p:sp>
      <p:sp>
        <p:nvSpPr>
          <p:cNvPr id="16" name="Oval 15"/>
          <p:cNvSpPr/>
          <p:nvPr/>
        </p:nvSpPr>
        <p:spPr bwMode="gray">
          <a:xfrm>
            <a:off x="5674893" y="4977064"/>
            <a:ext cx="1275347" cy="1179094"/>
          </a:xfrm>
          <a:prstGeom prst="ellipse">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17" name="Oval 16"/>
          <p:cNvSpPr/>
          <p:nvPr/>
        </p:nvSpPr>
        <p:spPr bwMode="gray">
          <a:xfrm>
            <a:off x="7415468" y="4973053"/>
            <a:ext cx="1275347" cy="1179094"/>
          </a:xfrm>
          <a:prstGeom prst="ellipse">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18" name="TextBox 17"/>
          <p:cNvSpPr txBox="1"/>
          <p:nvPr/>
        </p:nvSpPr>
        <p:spPr bwMode="gray">
          <a:xfrm>
            <a:off x="5832307" y="5412723"/>
            <a:ext cx="1019831" cy="307777"/>
          </a:xfrm>
          <a:prstGeom prst="rect">
            <a:avLst/>
          </a:prstGeom>
          <a:noFill/>
        </p:spPr>
        <p:txBody>
          <a:bodyPr wrap="none" rtlCol="0">
            <a:spAutoFit/>
          </a:bodyPr>
          <a:lstStyle/>
          <a:p>
            <a:r>
              <a:rPr lang="en-GB" dirty="0" smtClean="0"/>
              <a:t>Contrôleur</a:t>
            </a:r>
            <a:endParaRPr lang="en-GB" dirty="0"/>
          </a:p>
        </p:txBody>
      </p:sp>
      <p:sp>
        <p:nvSpPr>
          <p:cNvPr id="19" name="TextBox 18"/>
          <p:cNvSpPr txBox="1"/>
          <p:nvPr/>
        </p:nvSpPr>
        <p:spPr bwMode="gray">
          <a:xfrm>
            <a:off x="7439036" y="5193268"/>
            <a:ext cx="1228221" cy="738664"/>
          </a:xfrm>
          <a:prstGeom prst="rect">
            <a:avLst/>
          </a:prstGeom>
          <a:noFill/>
        </p:spPr>
        <p:txBody>
          <a:bodyPr wrap="none" rtlCol="0">
            <a:spAutoFit/>
          </a:bodyPr>
          <a:lstStyle/>
          <a:p>
            <a:pPr algn="ctr"/>
            <a:r>
              <a:rPr lang="en-GB" dirty="0" smtClean="0"/>
              <a:t>Appel </a:t>
            </a:r>
            <a:br>
              <a:rPr lang="en-GB" dirty="0" smtClean="0"/>
            </a:br>
            <a:r>
              <a:rPr lang="en-GB" dirty="0" smtClean="0"/>
              <a:t>de l’action </a:t>
            </a:r>
            <a:br>
              <a:rPr lang="en-GB" dirty="0" smtClean="0"/>
            </a:br>
            <a:r>
              <a:rPr lang="en-GB" dirty="0" smtClean="0"/>
              <a:t>du contrôleur</a:t>
            </a:r>
          </a:p>
        </p:txBody>
      </p:sp>
      <p:grpSp>
        <p:nvGrpSpPr>
          <p:cNvPr id="56" name="Group 55"/>
          <p:cNvGrpSpPr/>
          <p:nvPr/>
        </p:nvGrpSpPr>
        <p:grpSpPr bwMode="gray">
          <a:xfrm>
            <a:off x="1726576" y="4951016"/>
            <a:ext cx="1275347" cy="1179094"/>
            <a:chOff x="1716547" y="4949000"/>
            <a:chExt cx="1275347" cy="1179094"/>
          </a:xfrm>
        </p:grpSpPr>
        <p:sp>
          <p:nvSpPr>
            <p:cNvPr id="20" name="Oval 19"/>
            <p:cNvSpPr/>
            <p:nvPr/>
          </p:nvSpPr>
          <p:spPr bwMode="gray">
            <a:xfrm>
              <a:off x="1716547" y="4949000"/>
              <a:ext cx="1275347" cy="1179094"/>
            </a:xfrm>
            <a:prstGeom prst="ellipse">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21" name="TextBox 20"/>
            <p:cNvSpPr txBox="1"/>
            <p:nvPr/>
          </p:nvSpPr>
          <p:spPr bwMode="gray">
            <a:xfrm>
              <a:off x="2105723" y="5384659"/>
              <a:ext cx="496996" cy="307777"/>
            </a:xfrm>
            <a:prstGeom prst="rect">
              <a:avLst/>
            </a:prstGeom>
            <a:noFill/>
          </p:spPr>
          <p:txBody>
            <a:bodyPr wrap="none" rtlCol="0">
              <a:spAutoFit/>
            </a:bodyPr>
            <a:lstStyle/>
            <a:p>
              <a:pPr algn="ctr"/>
              <a:r>
                <a:rPr lang="en-GB" dirty="0" smtClean="0"/>
                <a:t>Vue</a:t>
              </a:r>
              <a:endParaRPr lang="en-GB" dirty="0"/>
            </a:p>
          </p:txBody>
        </p:sp>
      </p:grpSp>
      <p:sp>
        <p:nvSpPr>
          <p:cNvPr id="22" name="Right Arrow 21"/>
          <p:cNvSpPr/>
          <p:nvPr/>
        </p:nvSpPr>
        <p:spPr bwMode="gray">
          <a:xfrm>
            <a:off x="156407" y="1696453"/>
            <a:ext cx="1082842" cy="192505"/>
          </a:xfrm>
          <a:prstGeom prst="rightArrow">
            <a:avLst/>
          </a:prstGeom>
          <a:solidFill>
            <a:srgbClr val="C0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23" name="Left Arrow 22"/>
          <p:cNvSpPr/>
          <p:nvPr/>
        </p:nvSpPr>
        <p:spPr bwMode="gray">
          <a:xfrm>
            <a:off x="288758" y="5402177"/>
            <a:ext cx="1155031" cy="180475"/>
          </a:xfrm>
          <a:prstGeom prst="leftArrow">
            <a:avLst/>
          </a:prstGeom>
          <a:solidFill>
            <a:srgbClr val="C0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cxnSp>
        <p:nvCxnSpPr>
          <p:cNvPr id="25" name="Straight Arrow Connector 24"/>
          <p:cNvCxnSpPr>
            <a:stCxn id="4" idx="2"/>
            <a:endCxn id="5" idx="0"/>
          </p:cNvCxnSpPr>
          <p:nvPr/>
        </p:nvCxnSpPr>
        <p:spPr bwMode="gray">
          <a:xfrm flipH="1">
            <a:off x="2286127" y="2313674"/>
            <a:ext cx="897" cy="838600"/>
          </a:xfrm>
          <a:prstGeom prst="straightConnector1">
            <a:avLst/>
          </a:prstGeom>
          <a:solidFill>
            <a:schemeClr val="accent1"/>
          </a:solidFill>
          <a:ln w="25400" cap="flat" cmpd="sng" algn="ctr">
            <a:solidFill>
              <a:schemeClr val="accent2"/>
            </a:solidFill>
            <a:prstDash val="dash"/>
            <a:round/>
            <a:headEnd type="triangle" w="med" len="med"/>
            <a:tailEnd type="triangle" w="med" len="med"/>
          </a:ln>
          <a:effectLst/>
        </p:spPr>
      </p:cxnSp>
      <p:cxnSp>
        <p:nvCxnSpPr>
          <p:cNvPr id="27" name="Straight Arrow Connector 26"/>
          <p:cNvCxnSpPr>
            <a:stCxn id="4" idx="3"/>
            <a:endCxn id="7" idx="2"/>
          </p:cNvCxnSpPr>
          <p:nvPr/>
        </p:nvCxnSpPr>
        <p:spPr bwMode="gray">
          <a:xfrm>
            <a:off x="3238566" y="1836621"/>
            <a:ext cx="647635" cy="34289"/>
          </a:xfrm>
          <a:prstGeom prst="straightConnector1">
            <a:avLst/>
          </a:prstGeom>
          <a:solidFill>
            <a:schemeClr val="accent1"/>
          </a:solidFill>
          <a:ln w="25400" cap="flat" cmpd="sng" algn="ctr">
            <a:solidFill>
              <a:schemeClr val="accent2"/>
            </a:solidFill>
            <a:prstDash val="dash"/>
            <a:round/>
            <a:headEnd type="none" w="med" len="med"/>
            <a:tailEnd type="triangle" w="med" len="med"/>
          </a:ln>
          <a:effectLst/>
        </p:spPr>
      </p:cxnSp>
      <p:cxnSp>
        <p:nvCxnSpPr>
          <p:cNvPr id="29" name="Straight Arrow Connector 28"/>
          <p:cNvCxnSpPr>
            <a:stCxn id="35" idx="2"/>
          </p:cNvCxnSpPr>
          <p:nvPr/>
        </p:nvCxnSpPr>
        <p:spPr bwMode="gray">
          <a:xfrm rot="16200000" flipH="1">
            <a:off x="5167563" y="3711743"/>
            <a:ext cx="2358192" cy="36096"/>
          </a:xfrm>
          <a:prstGeom prst="straightConnector1">
            <a:avLst/>
          </a:prstGeom>
          <a:solidFill>
            <a:schemeClr val="accent1"/>
          </a:solidFill>
          <a:ln w="25400" cap="flat" cmpd="sng" algn="ctr">
            <a:solidFill>
              <a:schemeClr val="accent2"/>
            </a:solidFill>
            <a:prstDash val="dash"/>
            <a:round/>
            <a:headEnd type="none" w="med" len="med"/>
            <a:tailEnd type="triangle" w="med" len="med"/>
          </a:ln>
          <a:effectLst/>
        </p:spPr>
      </p:cxnSp>
      <p:cxnSp>
        <p:nvCxnSpPr>
          <p:cNvPr id="31" name="Straight Arrow Connector 30"/>
          <p:cNvCxnSpPr/>
          <p:nvPr/>
        </p:nvCxnSpPr>
        <p:spPr bwMode="gray">
          <a:xfrm flipV="1">
            <a:off x="6950240" y="5538537"/>
            <a:ext cx="465228" cy="4011"/>
          </a:xfrm>
          <a:prstGeom prst="straightConnector1">
            <a:avLst/>
          </a:prstGeom>
          <a:solidFill>
            <a:schemeClr val="accent1"/>
          </a:solidFill>
          <a:ln w="25400" cap="flat" cmpd="sng" algn="ctr">
            <a:solidFill>
              <a:schemeClr val="accent2"/>
            </a:solidFill>
            <a:prstDash val="dash"/>
            <a:round/>
            <a:headEnd type="triangle" w="med" len="med"/>
            <a:tailEnd type="triangle" w="med" len="med"/>
          </a:ln>
          <a:effectLst/>
        </p:spPr>
      </p:cxnSp>
      <p:cxnSp>
        <p:nvCxnSpPr>
          <p:cNvPr id="33" name="Straight Arrow Connector 32"/>
          <p:cNvCxnSpPr>
            <a:stCxn id="36" idx="1"/>
            <a:endCxn id="37" idx="3"/>
          </p:cNvCxnSpPr>
          <p:nvPr/>
        </p:nvCxnSpPr>
        <p:spPr bwMode="gray">
          <a:xfrm rot="10800000">
            <a:off x="3116223" y="5540565"/>
            <a:ext cx="2490498" cy="12031"/>
          </a:xfrm>
          <a:prstGeom prst="straightConnector1">
            <a:avLst/>
          </a:prstGeom>
          <a:solidFill>
            <a:schemeClr val="accent1"/>
          </a:solidFill>
          <a:ln w="25400" cap="flat" cmpd="sng" algn="ctr">
            <a:solidFill>
              <a:schemeClr val="accent2"/>
            </a:solidFill>
            <a:prstDash val="dash"/>
            <a:round/>
            <a:headEnd type="none" w="med" len="med"/>
            <a:tailEnd type="triangle" w="med" len="med"/>
          </a:ln>
          <a:effectLst/>
        </p:spPr>
      </p:cxnSp>
      <p:sp>
        <p:nvSpPr>
          <p:cNvPr id="39" name="Oval 38"/>
          <p:cNvSpPr/>
          <p:nvPr/>
        </p:nvSpPr>
        <p:spPr bwMode="gray">
          <a:xfrm>
            <a:off x="2895600" y="5783179"/>
            <a:ext cx="409073" cy="397042"/>
          </a:xfrm>
          <a:prstGeom prst="ellipse">
            <a:avLst/>
          </a:prstGeom>
          <a:solidFill>
            <a:srgbClr val="FF99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40" name="Oval 39"/>
          <p:cNvSpPr/>
          <p:nvPr/>
        </p:nvSpPr>
        <p:spPr bwMode="gray">
          <a:xfrm>
            <a:off x="6994363" y="5646832"/>
            <a:ext cx="409073" cy="397042"/>
          </a:xfrm>
          <a:prstGeom prst="ellipse">
            <a:avLst/>
          </a:prstGeom>
          <a:solidFill>
            <a:srgbClr val="FF99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41" name="Oval 40"/>
          <p:cNvSpPr/>
          <p:nvPr/>
        </p:nvSpPr>
        <p:spPr bwMode="gray">
          <a:xfrm>
            <a:off x="7086598" y="1359559"/>
            <a:ext cx="409073" cy="397042"/>
          </a:xfrm>
          <a:prstGeom prst="ellipse">
            <a:avLst/>
          </a:prstGeom>
          <a:solidFill>
            <a:srgbClr val="FF99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42" name="Oval 41"/>
          <p:cNvSpPr/>
          <p:nvPr/>
        </p:nvSpPr>
        <p:spPr bwMode="gray">
          <a:xfrm>
            <a:off x="3461070" y="1391620"/>
            <a:ext cx="409073" cy="397042"/>
          </a:xfrm>
          <a:prstGeom prst="ellipse">
            <a:avLst/>
          </a:prstGeom>
          <a:solidFill>
            <a:srgbClr val="FF99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43" name="Oval 42"/>
          <p:cNvSpPr/>
          <p:nvPr/>
        </p:nvSpPr>
        <p:spPr bwMode="gray">
          <a:xfrm>
            <a:off x="1640305" y="2482516"/>
            <a:ext cx="409073" cy="397042"/>
          </a:xfrm>
          <a:prstGeom prst="ellipse">
            <a:avLst/>
          </a:prstGeom>
          <a:solidFill>
            <a:srgbClr val="FF99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44" name="Oval 43"/>
          <p:cNvSpPr/>
          <p:nvPr/>
        </p:nvSpPr>
        <p:spPr bwMode="gray">
          <a:xfrm>
            <a:off x="421106" y="1263316"/>
            <a:ext cx="409073" cy="397042"/>
          </a:xfrm>
          <a:prstGeom prst="ellipse">
            <a:avLst/>
          </a:prstGeom>
          <a:solidFill>
            <a:srgbClr val="FF99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Arial" charset="0"/>
            </a:endParaRPr>
          </a:p>
        </p:txBody>
      </p:sp>
      <p:sp>
        <p:nvSpPr>
          <p:cNvPr id="45" name="TextBox 44"/>
          <p:cNvSpPr txBox="1"/>
          <p:nvPr/>
        </p:nvSpPr>
        <p:spPr bwMode="gray">
          <a:xfrm>
            <a:off x="483616" y="1307949"/>
            <a:ext cx="284052" cy="307777"/>
          </a:xfrm>
          <a:prstGeom prst="rect">
            <a:avLst/>
          </a:prstGeom>
          <a:noFill/>
        </p:spPr>
        <p:txBody>
          <a:bodyPr wrap="none" rtlCol="0">
            <a:spAutoFit/>
          </a:bodyPr>
          <a:lstStyle/>
          <a:p>
            <a:pPr algn="ctr"/>
            <a:r>
              <a:rPr lang="en-GB" dirty="0" smtClean="0"/>
              <a:t>1</a:t>
            </a:r>
            <a:endParaRPr lang="en-GB" dirty="0"/>
          </a:p>
        </p:txBody>
      </p:sp>
      <p:sp>
        <p:nvSpPr>
          <p:cNvPr id="46" name="TextBox 45"/>
          <p:cNvSpPr txBox="1"/>
          <p:nvPr/>
        </p:nvSpPr>
        <p:spPr bwMode="gray">
          <a:xfrm>
            <a:off x="1702815" y="2527149"/>
            <a:ext cx="284052" cy="307777"/>
          </a:xfrm>
          <a:prstGeom prst="rect">
            <a:avLst/>
          </a:prstGeom>
          <a:noFill/>
        </p:spPr>
        <p:txBody>
          <a:bodyPr wrap="none" rtlCol="0">
            <a:spAutoFit/>
          </a:bodyPr>
          <a:lstStyle/>
          <a:p>
            <a:pPr algn="ctr"/>
            <a:r>
              <a:rPr lang="en-GB" dirty="0" smtClean="0"/>
              <a:t>2</a:t>
            </a:r>
            <a:endParaRPr lang="en-GB" dirty="0"/>
          </a:p>
        </p:txBody>
      </p:sp>
      <p:sp>
        <p:nvSpPr>
          <p:cNvPr id="47" name="TextBox 46"/>
          <p:cNvSpPr txBox="1"/>
          <p:nvPr/>
        </p:nvSpPr>
        <p:spPr bwMode="gray">
          <a:xfrm>
            <a:off x="3523580" y="1436253"/>
            <a:ext cx="284052" cy="307777"/>
          </a:xfrm>
          <a:prstGeom prst="rect">
            <a:avLst/>
          </a:prstGeom>
          <a:noFill/>
        </p:spPr>
        <p:txBody>
          <a:bodyPr wrap="none" rtlCol="0">
            <a:spAutoFit/>
          </a:bodyPr>
          <a:lstStyle/>
          <a:p>
            <a:pPr algn="ctr"/>
            <a:r>
              <a:rPr lang="en-GB" dirty="0" smtClean="0"/>
              <a:t>3</a:t>
            </a:r>
            <a:endParaRPr lang="en-GB" dirty="0"/>
          </a:p>
        </p:txBody>
      </p:sp>
      <p:sp>
        <p:nvSpPr>
          <p:cNvPr id="48" name="TextBox 47"/>
          <p:cNvSpPr txBox="1"/>
          <p:nvPr/>
        </p:nvSpPr>
        <p:spPr bwMode="gray">
          <a:xfrm>
            <a:off x="7149108" y="1404192"/>
            <a:ext cx="284052" cy="307777"/>
          </a:xfrm>
          <a:prstGeom prst="rect">
            <a:avLst/>
          </a:prstGeom>
          <a:noFill/>
        </p:spPr>
        <p:txBody>
          <a:bodyPr wrap="none" rtlCol="0">
            <a:spAutoFit/>
          </a:bodyPr>
          <a:lstStyle/>
          <a:p>
            <a:pPr algn="ctr"/>
            <a:r>
              <a:rPr lang="en-GB" dirty="0" smtClean="0"/>
              <a:t>4</a:t>
            </a:r>
            <a:endParaRPr lang="en-GB" dirty="0"/>
          </a:p>
        </p:txBody>
      </p:sp>
      <p:sp>
        <p:nvSpPr>
          <p:cNvPr id="49" name="TextBox 48"/>
          <p:cNvSpPr txBox="1"/>
          <p:nvPr/>
        </p:nvSpPr>
        <p:spPr bwMode="gray">
          <a:xfrm>
            <a:off x="7056873" y="5691465"/>
            <a:ext cx="284052" cy="307777"/>
          </a:xfrm>
          <a:prstGeom prst="rect">
            <a:avLst/>
          </a:prstGeom>
          <a:noFill/>
        </p:spPr>
        <p:txBody>
          <a:bodyPr wrap="none" rtlCol="0">
            <a:spAutoFit/>
          </a:bodyPr>
          <a:lstStyle/>
          <a:p>
            <a:pPr algn="ctr"/>
            <a:r>
              <a:rPr lang="en-GB" dirty="0" smtClean="0"/>
              <a:t>5</a:t>
            </a:r>
            <a:endParaRPr lang="en-GB" dirty="0"/>
          </a:p>
        </p:txBody>
      </p:sp>
      <p:sp>
        <p:nvSpPr>
          <p:cNvPr id="50" name="TextBox 49"/>
          <p:cNvSpPr txBox="1"/>
          <p:nvPr/>
        </p:nvSpPr>
        <p:spPr bwMode="gray">
          <a:xfrm>
            <a:off x="2958110" y="5827812"/>
            <a:ext cx="284052" cy="307777"/>
          </a:xfrm>
          <a:prstGeom prst="rect">
            <a:avLst/>
          </a:prstGeom>
          <a:noFill/>
        </p:spPr>
        <p:txBody>
          <a:bodyPr wrap="none" rtlCol="0">
            <a:spAutoFit/>
          </a:bodyPr>
          <a:lstStyle/>
          <a:p>
            <a:pPr algn="ctr"/>
            <a:r>
              <a:rPr lang="en-GB" dirty="0" smtClean="0"/>
              <a:t>6</a:t>
            </a:r>
            <a:endParaRPr lang="en-GB" dirty="0"/>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88" y="160338"/>
            <a:ext cx="8320376" cy="725487"/>
          </a:xfrm>
        </p:spPr>
        <p:txBody>
          <a:bodyPr/>
          <a:lstStyle/>
          <a:p>
            <a:r>
              <a:rPr lang="fr-FR" noProof="0" dirty="0" smtClean="0"/>
              <a:t>Mappage des paramètres d’URL aux méthodes d’action</a:t>
            </a:r>
            <a:endParaRPr lang="fr-FR" noProof="0" dirty="0"/>
          </a:p>
        </p:txBody>
      </p:sp>
      <p:sp>
        <p:nvSpPr>
          <p:cNvPr id="3" name="Content Placeholder 2"/>
          <p:cNvSpPr>
            <a:spLocks noGrp="1"/>
          </p:cNvSpPr>
          <p:nvPr>
            <p:ph idx="1"/>
          </p:nvPr>
        </p:nvSpPr>
        <p:spPr>
          <a:xfrm>
            <a:off x="279400" y="1232853"/>
            <a:ext cx="8599488" cy="1225977"/>
          </a:xfrm>
        </p:spPr>
        <p:txBody>
          <a:bodyPr/>
          <a:lstStyle/>
          <a:p>
            <a:r>
              <a:rPr lang="fr-FR" noProof="0" dirty="0" smtClean="0"/>
              <a:t>Le </a:t>
            </a:r>
            <a:r>
              <a:rPr lang="fr-FR" dirty="0" smtClean="0"/>
              <a:t>framework </a:t>
            </a:r>
            <a:r>
              <a:rPr lang="fr-FR" noProof="0" dirty="0" smtClean="0"/>
              <a:t>MVC mappe automatiquement les valeurs des paramètres de l’URL aux paramètres des méthodes d’action</a:t>
            </a:r>
          </a:p>
          <a:p>
            <a:pPr lvl="1"/>
            <a:r>
              <a:rPr lang="fr-FR" noProof="0" dirty="0" smtClean="0"/>
              <a:t>Les paramètres </a:t>
            </a:r>
            <a:r>
              <a:rPr lang="fr-FR" dirty="0" smtClean="0"/>
              <a:t>des méthodes d’action doivent être les mêmes que ceux des URL</a:t>
            </a:r>
            <a:endParaRPr lang="fr-FR" noProof="0" dirty="0"/>
          </a:p>
        </p:txBody>
      </p:sp>
      <p:sp>
        <p:nvSpPr>
          <p:cNvPr id="4" name="TextBox 3"/>
          <p:cNvSpPr txBox="1"/>
          <p:nvPr/>
        </p:nvSpPr>
        <p:spPr bwMode="gray">
          <a:xfrm>
            <a:off x="1335505" y="2475462"/>
            <a:ext cx="6109365" cy="338554"/>
          </a:xfrm>
          <a:prstGeom prst="rect">
            <a:avLst/>
          </a:prstGeom>
          <a:solidFill>
            <a:schemeClr val="accent1"/>
          </a:solidFill>
          <a:ln>
            <a:solidFill>
              <a:schemeClr val="tx1"/>
            </a:solidFill>
          </a:ln>
          <a:effectLst>
            <a:outerShdw dist="50800" dir="2700000" algn="ctr" rotWithShape="0">
              <a:schemeClr val="tx1"/>
            </a:outerShdw>
          </a:effectLst>
        </p:spPr>
        <p:txBody>
          <a:bodyPr wrap="none" rtlCol="0">
            <a:spAutoFit/>
          </a:bodyPr>
          <a:lstStyle/>
          <a:p>
            <a:r>
              <a:rPr lang="en-GB" sz="1600" dirty="0" smtClean="0">
                <a:latin typeface="Courier New" pitchFamily="49" charset="0"/>
                <a:cs typeface="Courier New" pitchFamily="49" charset="0"/>
              </a:rPr>
              <a:t>http://serverName/Video/Recordings?</a:t>
            </a:r>
            <a:r>
              <a:rPr lang="en-GB" sz="1600" b="1" dirty="0" smtClean="0">
                <a:latin typeface="Courier New" pitchFamily="49" charset="0"/>
                <a:cs typeface="Courier New" pitchFamily="49" charset="0"/>
              </a:rPr>
              <a:t>category</a:t>
            </a:r>
            <a:r>
              <a:rPr lang="en-GB" sz="1600" dirty="0" smtClean="0">
                <a:latin typeface="Courier New" pitchFamily="49" charset="0"/>
                <a:cs typeface="Courier New" pitchFamily="49" charset="0"/>
              </a:rPr>
              <a:t>=Jazz</a:t>
            </a:r>
          </a:p>
        </p:txBody>
      </p:sp>
      <p:sp>
        <p:nvSpPr>
          <p:cNvPr id="6" name="TextBox 5"/>
          <p:cNvSpPr txBox="1"/>
          <p:nvPr/>
        </p:nvSpPr>
        <p:spPr bwMode="gray">
          <a:xfrm>
            <a:off x="553451" y="3031990"/>
            <a:ext cx="5447325" cy="1384995"/>
          </a:xfrm>
          <a:prstGeom prst="rect">
            <a:avLst/>
          </a:prstGeom>
          <a:solidFill>
            <a:schemeClr val="accent1"/>
          </a:solidFill>
          <a:ln>
            <a:solidFill>
              <a:schemeClr val="tx1"/>
            </a:solidFill>
          </a:ln>
          <a:effectLst>
            <a:outerShdw dist="50800" dir="2700000" algn="t" rotWithShape="0">
              <a:schemeClr val="tx1"/>
            </a:outerShdw>
          </a:effectLst>
        </p:spPr>
        <p:txBody>
          <a:bodyPr wrap="none" rtlCol="0">
            <a:spAutoFit/>
          </a:bodyPr>
          <a:lstStyle/>
          <a:p>
            <a:r>
              <a:rPr lang="en-GB" dirty="0" smtClean="0">
                <a:latin typeface="Courier New" pitchFamily="49" charset="0"/>
                <a:cs typeface="Courier New" pitchFamily="49" charset="0"/>
              </a:rPr>
              <a:t>public class VideoController : Controller</a:t>
            </a:r>
          </a:p>
          <a:p>
            <a:r>
              <a:rPr lang="en-GB" dirty="0" smtClean="0">
                <a:latin typeface="Courier New" pitchFamily="49" charset="0"/>
                <a:cs typeface="Courier New" pitchFamily="49" charset="0"/>
              </a:rPr>
              <a:t>{</a:t>
            </a:r>
          </a:p>
          <a:p>
            <a:r>
              <a:rPr lang="en-GB" dirty="0" smtClean="0">
                <a:latin typeface="Courier New" pitchFamily="49" charset="0"/>
                <a:cs typeface="Courier New" pitchFamily="49" charset="0"/>
              </a:rPr>
              <a:t>  public ActionResult Recordings(string </a:t>
            </a:r>
            <a:r>
              <a:rPr lang="en-GB" b="1" dirty="0" smtClean="0">
                <a:latin typeface="Courier New" pitchFamily="49" charset="0"/>
                <a:cs typeface="Courier New" pitchFamily="49" charset="0"/>
              </a:rPr>
              <a:t>category</a:t>
            </a:r>
            <a:r>
              <a:rPr lang="en-GB" dirty="0" smtClean="0">
                <a:latin typeface="Courier New" pitchFamily="49" charset="0"/>
                <a:cs typeface="Courier New" pitchFamily="49" charset="0"/>
              </a:rPr>
              <a:t>)</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a:t>
            </a:r>
          </a:p>
          <a:p>
            <a:endParaRPr lang="en-GB" dirty="0" smtClean="0">
              <a:latin typeface="Courier New" pitchFamily="49" charset="0"/>
              <a:cs typeface="Courier New" pitchFamily="49" charset="0"/>
            </a:endParaRPr>
          </a:p>
        </p:txBody>
      </p:sp>
      <p:sp>
        <p:nvSpPr>
          <p:cNvPr id="7" name="TextBox 6"/>
          <p:cNvSpPr txBox="1"/>
          <p:nvPr/>
        </p:nvSpPr>
        <p:spPr bwMode="gray">
          <a:xfrm>
            <a:off x="1164760" y="4728472"/>
            <a:ext cx="6950942" cy="1169551"/>
          </a:xfrm>
          <a:prstGeom prst="rect">
            <a:avLst/>
          </a:prstGeom>
          <a:solidFill>
            <a:schemeClr val="tx1">
              <a:lumMod val="20000"/>
              <a:lumOff val="80000"/>
            </a:schemeClr>
          </a:solidFill>
          <a:ln>
            <a:solidFill>
              <a:schemeClr val="tx1"/>
            </a:solidFill>
          </a:ln>
          <a:effectLst>
            <a:outerShdw dist="5080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Public Class VideoController </a:t>
            </a:r>
          </a:p>
          <a:p>
            <a:r>
              <a:rPr lang="en-GB" dirty="0" smtClean="0">
                <a:latin typeface="Courier New" pitchFamily="49" charset="0"/>
                <a:cs typeface="Courier New" pitchFamily="49" charset="0"/>
              </a:rPr>
              <a:t>     Inherits System.Web.Mvc.Controller</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Function Recordings(ByVal </a:t>
            </a:r>
            <a:r>
              <a:rPr lang="en-GB" b="1" dirty="0" smtClean="0">
                <a:latin typeface="Courier New" pitchFamily="49" charset="0"/>
                <a:cs typeface="Courier New" pitchFamily="49" charset="0"/>
              </a:rPr>
              <a:t>category</a:t>
            </a:r>
            <a:r>
              <a:rPr lang="en-GB" dirty="0" smtClean="0">
                <a:latin typeface="Courier New" pitchFamily="49" charset="0"/>
                <a:cs typeface="Courier New" pitchFamily="49" charset="0"/>
              </a:rPr>
              <a:t> As String) As ActionResult</a:t>
            </a:r>
          </a:p>
          <a:p>
            <a:r>
              <a:rPr lang="en-GB" dirty="0" smtClean="0">
                <a:latin typeface="Courier New" pitchFamily="49" charset="0"/>
                <a:cs typeface="Courier New" pitchFamily="49" charset="0"/>
              </a:rPr>
              <a:t>     …</a:t>
            </a:r>
            <a:endParaRPr lang="en-GB" dirty="0">
              <a:latin typeface="Courier New" pitchFamily="49" charset="0"/>
              <a:cs typeface="Courier New" pitchFamily="49" charset="0"/>
            </a:endParaRPr>
          </a:p>
        </p:txBody>
      </p:sp>
      <p:sp>
        <p:nvSpPr>
          <p:cNvPr id="8" name="Rectangular Callout 7"/>
          <p:cNvSpPr/>
          <p:nvPr/>
        </p:nvSpPr>
        <p:spPr bwMode="gray">
          <a:xfrm>
            <a:off x="3128211" y="4170943"/>
            <a:ext cx="2328109" cy="307777"/>
          </a:xfrm>
          <a:prstGeom prst="wedgeRectCallout">
            <a:avLst>
              <a:gd name="adj1" fmla="val 42805"/>
              <a:gd name="adj2" fmla="val -202263"/>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t>Nom de paramètre d’action</a:t>
            </a:r>
            <a:endParaRPr kumimoji="0" lang="en-GB" sz="14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9" name="Rectangular Callout 8"/>
          <p:cNvSpPr/>
          <p:nvPr/>
        </p:nvSpPr>
        <p:spPr bwMode="gray">
          <a:xfrm>
            <a:off x="6132106" y="3035995"/>
            <a:ext cx="2211794" cy="307777"/>
          </a:xfrm>
          <a:prstGeom prst="wedgeRectCallout">
            <a:avLst>
              <a:gd name="adj1" fmla="val -51919"/>
              <a:gd name="adj2" fmla="val -146528"/>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t>Nom de paramètre d’URL</a:t>
            </a:r>
            <a:endParaRPr kumimoji="0" lang="en-GB" sz="14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14" name="Rectangular Callout 13"/>
          <p:cNvSpPr/>
          <p:nvPr/>
        </p:nvSpPr>
        <p:spPr bwMode="gray">
          <a:xfrm>
            <a:off x="2294023" y="6091985"/>
            <a:ext cx="2346208" cy="307777"/>
          </a:xfrm>
          <a:prstGeom prst="wedgeRectCallout">
            <a:avLst>
              <a:gd name="adj1" fmla="val 48414"/>
              <a:gd name="adj2" fmla="val -204770"/>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GB" dirty="0"/>
              <a:t>Nom de paramètre d’action</a:t>
            </a:r>
            <a:endParaRPr lang="en-GB" dirty="0">
              <a:latin typeface="Courier New" pitchFamily="49" charset="0"/>
              <a:cs typeface="Courier New" pitchFamily="49" charset="0"/>
            </a:endParaRPr>
          </a:p>
        </p:txBody>
      </p:sp>
      <p:cxnSp>
        <p:nvCxnSpPr>
          <p:cNvPr id="16" name="Straight Arrow Connector 15"/>
          <p:cNvCxnSpPr/>
          <p:nvPr/>
        </p:nvCxnSpPr>
        <p:spPr bwMode="gray">
          <a:xfrm rot="5400000">
            <a:off x="5167564" y="2761247"/>
            <a:ext cx="818147" cy="661737"/>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cxnSp>
        <p:nvCxnSpPr>
          <p:cNvPr id="18" name="Straight Connector 17"/>
          <p:cNvCxnSpPr/>
          <p:nvPr/>
        </p:nvCxnSpPr>
        <p:spPr bwMode="gray">
          <a:xfrm rot="5400000">
            <a:off x="4770522" y="3807995"/>
            <a:ext cx="2334127" cy="132347"/>
          </a:xfrm>
          <a:prstGeom prst="line">
            <a:avLst/>
          </a:prstGeom>
          <a:solidFill>
            <a:schemeClr val="accent1"/>
          </a:solidFill>
          <a:ln w="25400" cap="flat" cmpd="sng" algn="ctr">
            <a:solidFill>
              <a:schemeClr val="accent6"/>
            </a:solidFill>
            <a:prstDash val="sysDash"/>
            <a:round/>
            <a:headEnd type="none" w="med" len="med"/>
            <a:tailEnd type="none" w="med" len="med"/>
          </a:ln>
          <a:effectLst/>
        </p:spPr>
      </p:cxnSp>
      <p:cxnSp>
        <p:nvCxnSpPr>
          <p:cNvPr id="20" name="Straight Arrow Connector 19"/>
          <p:cNvCxnSpPr/>
          <p:nvPr/>
        </p:nvCxnSpPr>
        <p:spPr bwMode="gray">
          <a:xfrm rot="10800000" flipV="1">
            <a:off x="5053263" y="5065295"/>
            <a:ext cx="806116" cy="397042"/>
          </a:xfrm>
          <a:prstGeom prst="straightConnector1">
            <a:avLst/>
          </a:prstGeom>
          <a:solidFill>
            <a:schemeClr val="accent1"/>
          </a:solidFill>
          <a:ln w="25400" cap="flat" cmpd="sng" algn="ctr">
            <a:solidFill>
              <a:schemeClr val="accent6"/>
            </a:solidFill>
            <a:prstDash val="sysDash"/>
            <a:round/>
            <a:headEnd type="none" w="med" len="med"/>
            <a:tailEnd type="triangle" w="med" len="med"/>
          </a:ln>
          <a:effectLst/>
        </p:spPr>
      </p:cxn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88" y="160338"/>
            <a:ext cx="8356326" cy="725487"/>
          </a:xfrm>
        </p:spPr>
        <p:txBody>
          <a:bodyPr/>
          <a:lstStyle/>
          <a:p>
            <a:r>
              <a:rPr lang="fr-FR" dirty="0"/>
              <a:t>Mappage des paramètres d’URL aux méthodes d’action</a:t>
            </a:r>
            <a:r>
              <a:rPr lang="fr-FR" noProof="0" dirty="0" smtClean="0"/>
              <a:t/>
            </a:r>
            <a:br>
              <a:rPr lang="fr-FR" noProof="0" dirty="0" smtClean="0"/>
            </a:br>
            <a:r>
              <a:rPr lang="fr-FR" noProof="0" dirty="0" smtClean="0"/>
              <a:t>(suite)</a:t>
            </a:r>
            <a:endParaRPr lang="fr-FR" noProof="0" dirty="0"/>
          </a:p>
        </p:txBody>
      </p:sp>
      <p:sp>
        <p:nvSpPr>
          <p:cNvPr id="3" name="Content Placeholder 2"/>
          <p:cNvSpPr>
            <a:spLocks noGrp="1"/>
          </p:cNvSpPr>
          <p:nvPr>
            <p:ph idx="1"/>
          </p:nvPr>
        </p:nvSpPr>
        <p:spPr bwMode="gray">
          <a:xfrm>
            <a:off x="279400" y="1312863"/>
            <a:ext cx="8599488" cy="369332"/>
          </a:xfrm>
        </p:spPr>
        <p:txBody>
          <a:bodyPr/>
          <a:lstStyle/>
          <a:p>
            <a:r>
              <a:rPr lang="fr-FR" noProof="0" dirty="0" smtClean="0"/>
              <a:t>Une méthode d’action peut recevoir plusieurs paramètres d’URL</a:t>
            </a:r>
            <a:endParaRPr lang="fr-FR" noProof="0" dirty="0"/>
          </a:p>
        </p:txBody>
      </p:sp>
      <p:sp>
        <p:nvSpPr>
          <p:cNvPr id="4" name="TextBox 3"/>
          <p:cNvSpPr txBox="1"/>
          <p:nvPr/>
        </p:nvSpPr>
        <p:spPr bwMode="gray">
          <a:xfrm>
            <a:off x="594085" y="1824236"/>
            <a:ext cx="7590539" cy="338554"/>
          </a:xfrm>
          <a:prstGeom prst="rect">
            <a:avLst/>
          </a:prstGeom>
          <a:solidFill>
            <a:schemeClr val="accent1"/>
          </a:solidFill>
          <a:ln>
            <a:solidFill>
              <a:schemeClr val="tx1"/>
            </a:solidFill>
          </a:ln>
          <a:effectLst>
            <a:outerShdw dist="50800" dir="2700000" algn="ctr" rotWithShape="0">
              <a:schemeClr val="tx1"/>
            </a:outerShdw>
          </a:effectLst>
        </p:spPr>
        <p:txBody>
          <a:bodyPr wrap="none" rtlCol="0">
            <a:spAutoFit/>
          </a:bodyPr>
          <a:lstStyle/>
          <a:p>
            <a:r>
              <a:rPr lang="en-GB" sz="1600" dirty="0" smtClean="0">
                <a:latin typeface="Courier New" pitchFamily="49" charset="0"/>
                <a:cs typeface="Courier New" pitchFamily="49" charset="0"/>
              </a:rPr>
              <a:t>http://serverName/ShoppingCart/Add?</a:t>
            </a:r>
            <a:r>
              <a:rPr lang="en-GB" sz="1600" b="1" dirty="0" smtClean="0">
                <a:latin typeface="Courier New" pitchFamily="49" charset="0"/>
                <a:cs typeface="Courier New" pitchFamily="49" charset="0"/>
              </a:rPr>
              <a:t>id</a:t>
            </a:r>
            <a:r>
              <a:rPr lang="en-GB" sz="1600" dirty="0" smtClean="0">
                <a:latin typeface="Courier New" pitchFamily="49" charset="0"/>
                <a:cs typeface="Courier New" pitchFamily="49" charset="0"/>
              </a:rPr>
              <a:t>=3042&amp;</a:t>
            </a:r>
            <a:r>
              <a:rPr lang="en-GB" sz="1600" b="1" dirty="0" smtClean="0">
                <a:latin typeface="Courier New" pitchFamily="49" charset="0"/>
                <a:cs typeface="Courier New" pitchFamily="49" charset="0"/>
              </a:rPr>
              <a:t>productType</a:t>
            </a:r>
            <a:r>
              <a:rPr lang="en-GB" sz="1600" dirty="0" smtClean="0">
                <a:latin typeface="Courier New" pitchFamily="49" charset="0"/>
                <a:cs typeface="Courier New" pitchFamily="49" charset="0"/>
              </a:rPr>
              <a:t>=Video</a:t>
            </a:r>
          </a:p>
        </p:txBody>
      </p:sp>
      <p:sp>
        <p:nvSpPr>
          <p:cNvPr id="5" name="TextBox 4"/>
          <p:cNvSpPr txBox="1"/>
          <p:nvPr/>
        </p:nvSpPr>
        <p:spPr bwMode="gray">
          <a:xfrm>
            <a:off x="553451" y="2896063"/>
            <a:ext cx="6521337" cy="1384995"/>
          </a:xfrm>
          <a:prstGeom prst="rect">
            <a:avLst/>
          </a:prstGeom>
          <a:solidFill>
            <a:schemeClr val="accent1"/>
          </a:solidFill>
          <a:ln>
            <a:solidFill>
              <a:schemeClr val="tx1"/>
            </a:solidFill>
          </a:ln>
          <a:effectLst>
            <a:outerShdw dist="53340" dir="2700000" algn="t" rotWithShape="0">
              <a:schemeClr val="tx1"/>
            </a:outerShdw>
          </a:effectLst>
        </p:spPr>
        <p:txBody>
          <a:bodyPr wrap="none" rtlCol="0">
            <a:spAutoFit/>
          </a:bodyPr>
          <a:lstStyle/>
          <a:p>
            <a:r>
              <a:rPr lang="en-GB" dirty="0" smtClean="0">
                <a:latin typeface="Courier New" pitchFamily="49" charset="0"/>
                <a:cs typeface="Courier New" pitchFamily="49" charset="0"/>
              </a:rPr>
              <a:t>public class ShoppingCartController : Controller</a:t>
            </a:r>
          </a:p>
          <a:p>
            <a:r>
              <a:rPr lang="en-GB" dirty="0" smtClean="0">
                <a:latin typeface="Courier New" pitchFamily="49" charset="0"/>
                <a:cs typeface="Courier New" pitchFamily="49" charset="0"/>
              </a:rPr>
              <a:t>{</a:t>
            </a:r>
          </a:p>
          <a:p>
            <a:r>
              <a:rPr lang="en-GB" dirty="0" smtClean="0">
                <a:latin typeface="Courier New" pitchFamily="49" charset="0"/>
                <a:cs typeface="Courier New" pitchFamily="49" charset="0"/>
              </a:rPr>
              <a:t>  public ActionResult Add(long </a:t>
            </a:r>
            <a:r>
              <a:rPr lang="en-GB" b="1" dirty="0" smtClean="0">
                <a:latin typeface="Courier New" pitchFamily="49" charset="0"/>
                <a:cs typeface="Courier New" pitchFamily="49" charset="0"/>
              </a:rPr>
              <a:t>id</a:t>
            </a:r>
            <a:r>
              <a:rPr lang="en-GB" dirty="0" smtClean="0">
                <a:latin typeface="Courier New" pitchFamily="49" charset="0"/>
                <a:cs typeface="Courier New" pitchFamily="49" charset="0"/>
              </a:rPr>
              <a:t>, ProductType </a:t>
            </a:r>
            <a:r>
              <a:rPr lang="en-GB" b="1" dirty="0" smtClean="0">
                <a:latin typeface="Courier New" pitchFamily="49" charset="0"/>
                <a:cs typeface="Courier New" pitchFamily="49" charset="0"/>
              </a:rPr>
              <a:t>productType</a:t>
            </a:r>
            <a:r>
              <a:rPr lang="en-GB" dirty="0" smtClean="0">
                <a:latin typeface="Courier New" pitchFamily="49" charset="0"/>
                <a:cs typeface="Courier New" pitchFamily="49" charset="0"/>
              </a:rPr>
              <a:t>)</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a:t>
            </a:r>
          </a:p>
          <a:p>
            <a:endParaRPr lang="en-GB" dirty="0" smtClean="0">
              <a:latin typeface="Courier New" pitchFamily="49" charset="0"/>
              <a:cs typeface="Courier New" pitchFamily="49" charset="0"/>
            </a:endParaRPr>
          </a:p>
        </p:txBody>
      </p:sp>
      <p:sp>
        <p:nvSpPr>
          <p:cNvPr id="6" name="TextBox 5"/>
          <p:cNvSpPr txBox="1"/>
          <p:nvPr/>
        </p:nvSpPr>
        <p:spPr bwMode="gray">
          <a:xfrm>
            <a:off x="188557" y="4728472"/>
            <a:ext cx="8347157" cy="1384995"/>
          </a:xfrm>
          <a:prstGeom prst="rect">
            <a:avLst/>
          </a:prstGeom>
          <a:solidFill>
            <a:schemeClr val="tx1">
              <a:lumMod val="20000"/>
              <a:lumOff val="80000"/>
            </a:schemeClr>
          </a:solidFill>
          <a:ln>
            <a:solidFill>
              <a:schemeClr val="tx1"/>
            </a:solidFill>
          </a:ln>
          <a:effectLst>
            <a:outerShdw dist="53340" dir="2700000" algn="t" rotWithShape="0">
              <a:schemeClr val="tx1"/>
            </a:outerShdw>
          </a:effectLst>
        </p:spPr>
        <p:txBody>
          <a:bodyPr wrap="none" rtlCol="0">
            <a:spAutoFit/>
          </a:bodyPr>
          <a:lstStyle/>
          <a:p>
            <a:r>
              <a:rPr lang="en-GB" dirty="0" smtClean="0">
                <a:latin typeface="Courier New" pitchFamily="49" charset="0"/>
                <a:cs typeface="Courier New" pitchFamily="49" charset="0"/>
              </a:rPr>
              <a:t>Public Class ShoppingCartController </a:t>
            </a:r>
          </a:p>
          <a:p>
            <a:r>
              <a:rPr lang="en-GB" dirty="0" smtClean="0">
                <a:latin typeface="Courier New" pitchFamily="49" charset="0"/>
                <a:cs typeface="Courier New" pitchFamily="49" charset="0"/>
              </a:rPr>
              <a:t>     Inherits System.Web.Mvc.Controller</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Function Add(ByVal </a:t>
            </a:r>
            <a:r>
              <a:rPr lang="en-GB" b="1" dirty="0" smtClean="0">
                <a:latin typeface="Courier New" pitchFamily="49" charset="0"/>
                <a:cs typeface="Courier New" pitchFamily="49" charset="0"/>
              </a:rPr>
              <a:t>id</a:t>
            </a:r>
            <a:r>
              <a:rPr lang="en-GB" dirty="0" smtClean="0">
                <a:latin typeface="Courier New" pitchFamily="49" charset="0"/>
                <a:cs typeface="Courier New" pitchFamily="49" charset="0"/>
              </a:rPr>
              <a:t> As Long, ByVal </a:t>
            </a:r>
            <a:r>
              <a:rPr lang="en-GB" b="1" dirty="0" smtClean="0">
                <a:latin typeface="Courier New" pitchFamily="49" charset="0"/>
                <a:cs typeface="Courier New" pitchFamily="49" charset="0"/>
              </a:rPr>
              <a:t>productType</a:t>
            </a:r>
            <a:r>
              <a:rPr lang="en-GB" dirty="0" smtClean="0">
                <a:latin typeface="Courier New" pitchFamily="49" charset="0"/>
                <a:cs typeface="Courier New" pitchFamily="49" charset="0"/>
              </a:rPr>
              <a:t> As ProductType) _</a:t>
            </a:r>
          </a:p>
          <a:p>
            <a:r>
              <a:rPr lang="en-GB" dirty="0" smtClean="0">
                <a:latin typeface="Courier New" pitchFamily="49" charset="0"/>
                <a:cs typeface="Courier New" pitchFamily="49" charset="0"/>
              </a:rPr>
              <a:t>                                                             As ActionResult</a:t>
            </a:r>
          </a:p>
          <a:p>
            <a:r>
              <a:rPr lang="en-GB" dirty="0" smtClean="0">
                <a:latin typeface="Courier New" pitchFamily="49" charset="0"/>
                <a:cs typeface="Courier New" pitchFamily="49" charset="0"/>
              </a:rPr>
              <a:t>     …</a:t>
            </a:r>
            <a:endParaRPr lang="en-GB" dirty="0">
              <a:latin typeface="Courier New" pitchFamily="49" charset="0"/>
              <a:cs typeface="Courier New" pitchFamily="49" charset="0"/>
            </a:endParaRPr>
          </a:p>
        </p:txBody>
      </p:sp>
      <p:sp>
        <p:nvSpPr>
          <p:cNvPr id="7" name="Rectangular Callout 6"/>
          <p:cNvSpPr/>
          <p:nvPr/>
        </p:nvSpPr>
        <p:spPr bwMode="gray">
          <a:xfrm>
            <a:off x="1509462" y="3911450"/>
            <a:ext cx="4900391" cy="523220"/>
          </a:xfrm>
          <a:prstGeom prst="wedgeRectCallout">
            <a:avLst>
              <a:gd name="adj1" fmla="val 6156"/>
              <a:gd name="adj2" fmla="val -114173"/>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fr-FR" dirty="0" smtClean="0"/>
              <a:t>Les deux noms des paramètres d’action sont les mêmes que ceux des paramètres de l’URL</a:t>
            </a:r>
            <a:endParaRPr kumimoji="0" lang="fr-FR" sz="14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8" name="Rectangular Callout 7"/>
          <p:cNvSpPr/>
          <p:nvPr/>
        </p:nvSpPr>
        <p:spPr bwMode="gray">
          <a:xfrm>
            <a:off x="6033237" y="2419444"/>
            <a:ext cx="1946981" cy="307777"/>
          </a:xfrm>
          <a:prstGeom prst="wedgeRectCallout">
            <a:avLst>
              <a:gd name="adj1" fmla="val -51919"/>
              <a:gd name="adj2" fmla="val -146528"/>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fr-FR" dirty="0" smtClean="0"/>
              <a:t>Paramètres multiples</a:t>
            </a:r>
            <a:endParaRPr kumimoji="0" lang="fr-FR" sz="14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10" name="Rectangular Callout 9"/>
          <p:cNvSpPr/>
          <p:nvPr/>
        </p:nvSpPr>
        <p:spPr bwMode="gray">
          <a:xfrm>
            <a:off x="1278473" y="5914918"/>
            <a:ext cx="4915318" cy="523220"/>
          </a:xfrm>
          <a:prstGeom prst="wedgeRectCallout">
            <a:avLst>
              <a:gd name="adj1" fmla="val 10962"/>
              <a:gd name="adj2" fmla="val -97049"/>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GB" dirty="0"/>
              <a:t>Les deux noms des paramètres d’action sont les mêmes que ceux des paramètres de l’URL</a:t>
            </a:r>
            <a:endParaRPr lang="en-GB" dirty="0">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Passage de données de l’action à la vue (C#)</a:t>
            </a:r>
            <a:endParaRPr lang="fr-FR" noProof="0" dirty="0"/>
          </a:p>
        </p:txBody>
      </p:sp>
      <p:sp>
        <p:nvSpPr>
          <p:cNvPr id="3" name="Content Placeholder 2"/>
          <p:cNvSpPr>
            <a:spLocks noGrp="1"/>
          </p:cNvSpPr>
          <p:nvPr>
            <p:ph idx="1"/>
          </p:nvPr>
        </p:nvSpPr>
        <p:spPr>
          <a:xfrm>
            <a:off x="279400" y="1312863"/>
            <a:ext cx="8599488" cy="948978"/>
          </a:xfrm>
        </p:spPr>
        <p:txBody>
          <a:bodyPr/>
          <a:lstStyle/>
          <a:p>
            <a:r>
              <a:rPr lang="fr-FR" noProof="0" dirty="0" smtClean="0"/>
              <a:t>Les données peuvent être passées de l’action à la vue en tant que paramètres de </a:t>
            </a:r>
            <a:r>
              <a:rPr lang="fr-FR" noProof="0" dirty="0" smtClean="0">
                <a:latin typeface="Courier New" pitchFamily="49" charset="0"/>
                <a:cs typeface="Courier New" pitchFamily="49" charset="0"/>
              </a:rPr>
              <a:t>View()</a:t>
            </a:r>
            <a:endParaRPr lang="fr-FR" noProof="0" dirty="0" smtClean="0">
              <a:cs typeface="Courier New" pitchFamily="49" charset="0"/>
            </a:endParaRPr>
          </a:p>
          <a:p>
            <a:pPr lvl="1"/>
            <a:r>
              <a:rPr lang="fr-FR" noProof="0" dirty="0" smtClean="0">
                <a:cs typeface="Courier New" pitchFamily="49" charset="0"/>
              </a:rPr>
              <a:t>La vue y accède avec la propriété </a:t>
            </a:r>
            <a:r>
              <a:rPr lang="fr-FR" noProof="0" dirty="0" smtClean="0">
                <a:latin typeface="Courier New" pitchFamily="49" charset="0"/>
                <a:cs typeface="Courier New" pitchFamily="49" charset="0"/>
              </a:rPr>
              <a:t>Model</a:t>
            </a:r>
            <a:endParaRPr lang="fr-FR" noProof="0" dirty="0" smtClean="0">
              <a:cs typeface="Courier New" pitchFamily="49" charset="0"/>
            </a:endParaRPr>
          </a:p>
        </p:txBody>
      </p:sp>
      <p:sp>
        <p:nvSpPr>
          <p:cNvPr id="4" name="TextBox 3"/>
          <p:cNvSpPr txBox="1"/>
          <p:nvPr/>
        </p:nvSpPr>
        <p:spPr bwMode="gray">
          <a:xfrm>
            <a:off x="519301" y="2332896"/>
            <a:ext cx="8207696" cy="3293209"/>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sz="1600" dirty="0" smtClean="0">
                <a:latin typeface="Courier New" pitchFamily="49" charset="0"/>
                <a:cs typeface="Courier New" pitchFamily="49" charset="0"/>
              </a:rPr>
              <a:t>public class VideoController : Controller</a:t>
            </a:r>
          </a:p>
          <a:p>
            <a:r>
              <a:rPr lang="en-GB" sz="1600" dirty="0" smtClean="0">
                <a:latin typeface="Courier New" pitchFamily="49" charset="0"/>
                <a:cs typeface="Courier New" pitchFamily="49" charset="0"/>
              </a:rPr>
              <a:t>{</a:t>
            </a:r>
          </a:p>
          <a:p>
            <a:r>
              <a:rPr lang="en-GB" sz="1600" dirty="0" smtClean="0">
                <a:latin typeface="Courier New" pitchFamily="49" charset="0"/>
                <a:cs typeface="Courier New" pitchFamily="49" charset="0"/>
              </a:rPr>
              <a:t>  public ActionResult Recordings(string category)</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Ilist&lt;VideoRecording&gt; </a:t>
            </a:r>
            <a:r>
              <a:rPr lang="en-GB" sz="1600" b="1" dirty="0" smtClean="0">
                <a:latin typeface="Courier New" pitchFamily="49" charset="0"/>
                <a:cs typeface="Courier New" pitchFamily="49" charset="0"/>
              </a:rPr>
              <a:t>recordings</a:t>
            </a:r>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_videoSearchService.GetVideoRecordings(category);</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return View("Recordings", </a:t>
            </a:r>
            <a:r>
              <a:rPr lang="en-GB" sz="1600" b="1" dirty="0" smtClean="0">
                <a:latin typeface="Courier New" pitchFamily="49" charset="0"/>
                <a:cs typeface="Courier New" pitchFamily="49" charset="0"/>
              </a:rPr>
              <a:t>recordings</a:t>
            </a:r>
            <a:r>
              <a:rPr lang="en-GB" sz="1600" dirty="0" smtClean="0">
                <a:latin typeface="Courier New" pitchFamily="49" charset="0"/>
                <a:cs typeface="Courier New" pitchFamily="49" charset="0"/>
              </a:rPr>
              <a:t>);</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a:t>
            </a:r>
          </a:p>
        </p:txBody>
      </p:sp>
      <p:sp>
        <p:nvSpPr>
          <p:cNvPr id="5" name="Rectangular Callout 4"/>
          <p:cNvSpPr/>
          <p:nvPr/>
        </p:nvSpPr>
        <p:spPr bwMode="auto">
          <a:xfrm>
            <a:off x="5299312" y="4665524"/>
            <a:ext cx="1973941" cy="307777"/>
          </a:xfrm>
          <a:prstGeom prst="wedgeRectCallout">
            <a:avLst>
              <a:gd name="adj1" fmla="val -51919"/>
              <a:gd name="adj2" fmla="val -146528"/>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t>Objet passé à la vue</a:t>
            </a:r>
            <a:endParaRPr kumimoji="0" lang="en-GB" sz="14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6" name="Rectangular Callout 5"/>
          <p:cNvSpPr/>
          <p:nvPr/>
        </p:nvSpPr>
        <p:spPr bwMode="auto">
          <a:xfrm>
            <a:off x="1625671" y="4817924"/>
            <a:ext cx="1408474" cy="307777"/>
          </a:xfrm>
          <a:prstGeom prst="wedgeRectCallout">
            <a:avLst>
              <a:gd name="adj1" fmla="val 72486"/>
              <a:gd name="adj2" fmla="val -207925"/>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t>Nom de la vue</a:t>
            </a:r>
            <a:endParaRPr kumimoji="0" lang="en-GB" sz="1400" b="0" i="0" u="none" strike="noStrike" cap="none" normalizeH="0" baseline="0" dirty="0" smtClean="0">
              <a:ln>
                <a:noFill/>
              </a:ln>
              <a:solidFill>
                <a:schemeClr val="tx1"/>
              </a:solidFill>
              <a:effectLst/>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Passage de données de l’action à la </a:t>
            </a:r>
            <a:r>
              <a:rPr lang="fr-FR" dirty="0" smtClean="0"/>
              <a:t>vue (</a:t>
            </a:r>
            <a:r>
              <a:rPr lang="fr-FR" dirty="0"/>
              <a:t>VB</a:t>
            </a:r>
            <a:r>
              <a:rPr lang="fr-FR" noProof="0" dirty="0" smtClean="0"/>
              <a:t>)</a:t>
            </a:r>
            <a:endParaRPr lang="fr-FR" noProof="0" dirty="0"/>
          </a:p>
        </p:txBody>
      </p:sp>
      <p:sp>
        <p:nvSpPr>
          <p:cNvPr id="3" name="Content Placeholder 2"/>
          <p:cNvSpPr>
            <a:spLocks noGrp="1"/>
          </p:cNvSpPr>
          <p:nvPr>
            <p:ph idx="1"/>
          </p:nvPr>
        </p:nvSpPr>
        <p:spPr>
          <a:xfrm>
            <a:off x="279400" y="1312863"/>
            <a:ext cx="8599488" cy="948978"/>
          </a:xfrm>
        </p:spPr>
        <p:txBody>
          <a:bodyPr/>
          <a:lstStyle/>
          <a:p>
            <a:r>
              <a:rPr lang="fr-FR" dirty="0"/>
              <a:t>Les données peuvent être passées de l’action à la vue en tant que paramètres de </a:t>
            </a:r>
            <a:r>
              <a:rPr lang="fr-FR" dirty="0">
                <a:latin typeface="Courier New" pitchFamily="49" charset="0"/>
                <a:cs typeface="Courier New" pitchFamily="49" charset="0"/>
              </a:rPr>
              <a:t>View()</a:t>
            </a:r>
            <a:endParaRPr lang="fr-FR" dirty="0">
              <a:cs typeface="Courier New" pitchFamily="49" charset="0"/>
            </a:endParaRPr>
          </a:p>
          <a:p>
            <a:pPr lvl="1"/>
            <a:r>
              <a:rPr lang="fr-FR" dirty="0">
                <a:cs typeface="Courier New" pitchFamily="49" charset="0"/>
              </a:rPr>
              <a:t>La vue y accède avec la propriété </a:t>
            </a:r>
            <a:r>
              <a:rPr lang="fr-FR" dirty="0">
                <a:latin typeface="Courier New" pitchFamily="49" charset="0"/>
                <a:cs typeface="Courier New" pitchFamily="49" charset="0"/>
              </a:rPr>
              <a:t>Model</a:t>
            </a:r>
            <a:endParaRPr lang="fr-FR" dirty="0">
              <a:cs typeface="Courier New" pitchFamily="49" charset="0"/>
            </a:endParaRPr>
          </a:p>
        </p:txBody>
      </p:sp>
      <p:sp>
        <p:nvSpPr>
          <p:cNvPr id="4" name="TextBox 3"/>
          <p:cNvSpPr txBox="1"/>
          <p:nvPr/>
        </p:nvSpPr>
        <p:spPr bwMode="gray">
          <a:xfrm>
            <a:off x="519301" y="2403447"/>
            <a:ext cx="8084264" cy="3293209"/>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r>
              <a:rPr lang="en-GB" sz="1600" dirty="0" smtClean="0">
                <a:latin typeface="Courier New" pitchFamily="49" charset="0"/>
                <a:cs typeface="Courier New" pitchFamily="49" charset="0"/>
              </a:rPr>
              <a:t>Public Class VideoController </a:t>
            </a:r>
          </a:p>
          <a:p>
            <a:r>
              <a:rPr lang="en-GB" sz="1600" dirty="0" smtClean="0">
                <a:latin typeface="Courier New" pitchFamily="49" charset="0"/>
                <a:cs typeface="Courier New" pitchFamily="49" charset="0"/>
              </a:rPr>
              <a:t>		Inherits System.Web.Mvc.Controller</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Function Recordings(ByVal category As String) As ActionResult</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Dim </a:t>
            </a:r>
            <a:r>
              <a:rPr lang="en-GB" sz="1600" b="1" dirty="0" smtClean="0">
                <a:latin typeface="Courier New" pitchFamily="49" charset="0"/>
                <a:cs typeface="Courier New" pitchFamily="49" charset="0"/>
              </a:rPr>
              <a:t>recs</a:t>
            </a:r>
            <a:r>
              <a:rPr lang="en-GB" sz="1600" dirty="0" smtClean="0">
                <a:latin typeface="Courier New" pitchFamily="49" charset="0"/>
                <a:cs typeface="Courier New" pitchFamily="49" charset="0"/>
              </a:rPr>
              <a:t> As Ilist(Of VideoRecording) =</a:t>
            </a:r>
          </a:p>
          <a:p>
            <a:r>
              <a:rPr lang="en-GB" sz="1600" dirty="0" smtClean="0">
                <a:latin typeface="Courier New" pitchFamily="49" charset="0"/>
                <a:cs typeface="Courier New" pitchFamily="49" charset="0"/>
              </a:rPr>
              <a:t>                _videoSearchService.GetVideoRecordings(category)</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return View("Recordings", </a:t>
            </a:r>
            <a:r>
              <a:rPr lang="en-GB" sz="1600" b="1" dirty="0" smtClean="0">
                <a:latin typeface="Courier New" pitchFamily="49" charset="0"/>
                <a:cs typeface="Courier New" pitchFamily="49" charset="0"/>
              </a:rPr>
              <a:t>recs</a:t>
            </a:r>
            <a:r>
              <a:rPr lang="en-GB" sz="1600" dirty="0" smtClean="0">
                <a:latin typeface="Courier New" pitchFamily="49" charset="0"/>
                <a:cs typeface="Courier New" pitchFamily="49" charset="0"/>
              </a:rPr>
              <a:t>)</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End Function</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End Class</a:t>
            </a:r>
          </a:p>
        </p:txBody>
      </p:sp>
      <p:sp>
        <p:nvSpPr>
          <p:cNvPr id="5" name="Rectangular Callout 4"/>
          <p:cNvSpPr/>
          <p:nvPr/>
        </p:nvSpPr>
        <p:spPr bwMode="gray">
          <a:xfrm>
            <a:off x="4830067" y="5000768"/>
            <a:ext cx="1973941" cy="307777"/>
          </a:xfrm>
          <a:prstGeom prst="wedgeRectCallout">
            <a:avLst>
              <a:gd name="adj1" fmla="val -51919"/>
              <a:gd name="adj2" fmla="val -146528"/>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GB" dirty="0"/>
              <a:t>Objet passé à la vue</a:t>
            </a:r>
            <a:endParaRPr lang="en-GB" dirty="0">
              <a:latin typeface="Courier New" pitchFamily="49" charset="0"/>
              <a:cs typeface="Courier New" pitchFamily="49" charset="0"/>
            </a:endParaRPr>
          </a:p>
        </p:txBody>
      </p:sp>
      <p:sp>
        <p:nvSpPr>
          <p:cNvPr id="6" name="Rectangular Callout 5"/>
          <p:cNvSpPr/>
          <p:nvPr/>
        </p:nvSpPr>
        <p:spPr bwMode="gray">
          <a:xfrm>
            <a:off x="2395701" y="5129108"/>
            <a:ext cx="1459325" cy="307777"/>
          </a:xfrm>
          <a:prstGeom prst="wedgeRectCallout">
            <a:avLst>
              <a:gd name="adj1" fmla="val 27989"/>
              <a:gd name="adj2" fmla="val -211834"/>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GB" dirty="0"/>
              <a:t>Nom de la vue</a:t>
            </a:r>
            <a:endParaRPr lang="en-GB" dirty="0">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Utilisation de </a:t>
            </a:r>
            <a:r>
              <a:rPr lang="fr-FR" noProof="0" dirty="0" smtClean="0">
                <a:latin typeface="Courier New" pitchFamily="49" charset="0"/>
                <a:cs typeface="Courier New" pitchFamily="49" charset="0"/>
              </a:rPr>
              <a:t>ViewData</a:t>
            </a:r>
            <a:endParaRPr lang="fr-FR" noProof="0" dirty="0">
              <a:latin typeface="Courier New" pitchFamily="49" charset="0"/>
              <a:cs typeface="Courier New" pitchFamily="49" charset="0"/>
            </a:endParaRPr>
          </a:p>
        </p:txBody>
      </p:sp>
      <p:sp>
        <p:nvSpPr>
          <p:cNvPr id="3" name="Content Placeholder 2"/>
          <p:cNvSpPr>
            <a:spLocks noGrp="1"/>
          </p:cNvSpPr>
          <p:nvPr>
            <p:ph idx="1"/>
          </p:nvPr>
        </p:nvSpPr>
        <p:spPr>
          <a:xfrm>
            <a:off x="279400" y="1312863"/>
            <a:ext cx="8599488" cy="1579920"/>
          </a:xfrm>
        </p:spPr>
        <p:txBody>
          <a:bodyPr/>
          <a:lstStyle/>
          <a:p>
            <a:r>
              <a:rPr lang="fr-FR" noProof="0" dirty="0" smtClean="0"/>
              <a:t>Les méthodes d’action peuvent utiliser la propriété </a:t>
            </a:r>
            <a:r>
              <a:rPr lang="fr-FR" noProof="0" dirty="0" smtClean="0">
                <a:latin typeface="Courier New" pitchFamily="49" charset="0"/>
                <a:cs typeface="Courier New" pitchFamily="49" charset="0"/>
              </a:rPr>
              <a:t>ViewData</a:t>
            </a:r>
            <a:endParaRPr lang="fr-FR" noProof="0" dirty="0" smtClean="0"/>
          </a:p>
          <a:p>
            <a:pPr lvl="1"/>
            <a:r>
              <a:rPr lang="fr-FR" noProof="0" dirty="0" smtClean="0">
                <a:latin typeface="Courier New" pitchFamily="49" charset="0"/>
                <a:cs typeface="Courier New" pitchFamily="49" charset="0"/>
              </a:rPr>
              <a:t>DataDictionary</a:t>
            </a:r>
            <a:r>
              <a:rPr lang="fr-FR" noProof="0" dirty="0" smtClean="0"/>
              <a:t> de paires nom-valeur</a:t>
            </a:r>
          </a:p>
          <a:p>
            <a:pPr lvl="1"/>
            <a:r>
              <a:rPr lang="fr-FR" noProof="0" dirty="0" smtClean="0"/>
              <a:t>Permet de passer des données de la vue à l’action</a:t>
            </a:r>
          </a:p>
          <a:p>
            <a:pPr lvl="1"/>
            <a:r>
              <a:rPr lang="fr-FR" noProof="0" dirty="0" smtClean="0"/>
              <a:t>Les vues ont aussi accès à </a:t>
            </a:r>
            <a:r>
              <a:rPr lang="fr-FR" noProof="0" dirty="0" smtClean="0">
                <a:latin typeface="Courier New" pitchFamily="49" charset="0"/>
                <a:cs typeface="Courier New" pitchFamily="49" charset="0"/>
              </a:rPr>
              <a:t>ViewData</a:t>
            </a:r>
          </a:p>
          <a:p>
            <a:pPr lvl="1"/>
            <a:endParaRPr lang="fr-FR" noProof="0" dirty="0"/>
          </a:p>
        </p:txBody>
      </p:sp>
      <p:sp>
        <p:nvSpPr>
          <p:cNvPr id="4" name="TextBox 3"/>
          <p:cNvSpPr txBox="1"/>
          <p:nvPr/>
        </p:nvSpPr>
        <p:spPr bwMode="gray">
          <a:xfrm>
            <a:off x="314764" y="2662048"/>
            <a:ext cx="8207696" cy="3539430"/>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sz="1600" dirty="0" smtClean="0">
                <a:latin typeface="Courier New" pitchFamily="49" charset="0"/>
                <a:cs typeface="Courier New" pitchFamily="49" charset="0"/>
              </a:rPr>
              <a:t>public class VideoController : Controller</a:t>
            </a:r>
          </a:p>
          <a:p>
            <a:r>
              <a:rPr lang="en-GB" sz="1600" dirty="0" smtClean="0">
                <a:latin typeface="Courier New" pitchFamily="49" charset="0"/>
                <a:cs typeface="Courier New" pitchFamily="49" charset="0"/>
              </a:rPr>
              <a:t>{</a:t>
            </a:r>
          </a:p>
          <a:p>
            <a:r>
              <a:rPr lang="en-GB" sz="1600" dirty="0" smtClean="0">
                <a:latin typeface="Courier New" pitchFamily="49" charset="0"/>
                <a:cs typeface="Courier New" pitchFamily="49" charset="0"/>
              </a:rPr>
              <a:t>  public ActionResult Recordings(string category)</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Ilist&lt;VideoRecording&gt; </a:t>
            </a:r>
            <a:r>
              <a:rPr lang="en-GB" sz="1600" b="1" dirty="0" smtClean="0">
                <a:latin typeface="Courier New" pitchFamily="49" charset="0"/>
                <a:cs typeface="Courier New" pitchFamily="49" charset="0"/>
              </a:rPr>
              <a:t>recordings</a:t>
            </a:r>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_videoSearchService.GetVideoRecordings(category);</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ViewData["RecordingsKey"] = </a:t>
            </a:r>
            <a:r>
              <a:rPr lang="en-GB" sz="1600" b="1" dirty="0" smtClean="0">
                <a:latin typeface="Courier New" pitchFamily="49" charset="0"/>
                <a:cs typeface="Courier New" pitchFamily="49" charset="0"/>
              </a:rPr>
              <a:t>recordings</a:t>
            </a:r>
            <a:r>
              <a:rPr lang="en-GB" sz="1600" dirty="0" smtClean="0">
                <a:latin typeface="Courier New" pitchFamily="49" charset="0"/>
                <a:cs typeface="Courier New" pitchFamily="49" charset="0"/>
              </a:rPr>
              <a:t>;</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return View("Recordings");</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a:t>
            </a:r>
          </a:p>
        </p:txBody>
      </p:sp>
      <p:sp>
        <p:nvSpPr>
          <p:cNvPr id="6" name="Rectangular Callout 5"/>
          <p:cNvSpPr/>
          <p:nvPr/>
        </p:nvSpPr>
        <p:spPr bwMode="gray">
          <a:xfrm>
            <a:off x="4469120" y="5163111"/>
            <a:ext cx="2326535" cy="738664"/>
          </a:xfrm>
          <a:prstGeom prst="wedgeRectCallout">
            <a:avLst>
              <a:gd name="adj1" fmla="val -83614"/>
              <a:gd name="adj2" fmla="val -112649"/>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fr-FR" dirty="0" smtClean="0"/>
              <a:t>La même clé est utilisée par la vue pour accéder à la collection recordings</a:t>
            </a:r>
            <a:endParaRPr kumimoji="0" lang="fr-FR" sz="1400" b="0" i="0" u="none" strike="noStrike" cap="none" normalizeH="0" baseline="0" dirty="0" smtClean="0">
              <a:ln>
                <a:noFill/>
              </a:ln>
              <a:solidFill>
                <a:schemeClr val="tx1"/>
              </a:solidFill>
              <a:effectLst/>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Utilisation de </a:t>
            </a:r>
            <a:r>
              <a:rPr lang="fr-FR" noProof="0" dirty="0" smtClean="0">
                <a:latin typeface="Courier New" pitchFamily="49" charset="0"/>
                <a:cs typeface="Courier New" pitchFamily="49" charset="0"/>
              </a:rPr>
              <a:t>ViewData</a:t>
            </a:r>
            <a:br>
              <a:rPr lang="fr-FR" noProof="0" dirty="0" smtClean="0">
                <a:latin typeface="Courier New" pitchFamily="49" charset="0"/>
                <a:cs typeface="Courier New" pitchFamily="49" charset="0"/>
              </a:rPr>
            </a:br>
            <a:r>
              <a:rPr lang="fr-FR" noProof="0" dirty="0" smtClean="0">
                <a:latin typeface="+mn-lt"/>
                <a:cs typeface="Courier New" pitchFamily="49" charset="0"/>
              </a:rPr>
              <a:t>(suite)</a:t>
            </a:r>
            <a:endParaRPr lang="fr-FR" noProof="0" dirty="0"/>
          </a:p>
        </p:txBody>
      </p:sp>
      <p:sp>
        <p:nvSpPr>
          <p:cNvPr id="4" name="TextBox 3"/>
          <p:cNvSpPr txBox="1"/>
          <p:nvPr/>
        </p:nvSpPr>
        <p:spPr bwMode="gray">
          <a:xfrm>
            <a:off x="529868" y="1852776"/>
            <a:ext cx="8084264" cy="3785652"/>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r>
              <a:rPr lang="en-GB" sz="1600" dirty="0" smtClean="0">
                <a:latin typeface="Courier New" pitchFamily="49" charset="0"/>
                <a:cs typeface="Courier New" pitchFamily="49" charset="0"/>
              </a:rPr>
              <a:t>Public Class VideoController </a:t>
            </a:r>
          </a:p>
          <a:p>
            <a:r>
              <a:rPr lang="en-GB" sz="1600" dirty="0" smtClean="0">
                <a:latin typeface="Courier New" pitchFamily="49" charset="0"/>
                <a:cs typeface="Courier New" pitchFamily="49" charset="0"/>
              </a:rPr>
              <a:t>		Inherits System.Web.Mvc.Controller</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Function Recordings(ByVal category As String) As ActionResult</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Dim </a:t>
            </a:r>
            <a:r>
              <a:rPr lang="en-GB" sz="1600" b="1" dirty="0" smtClean="0">
                <a:latin typeface="Courier New" pitchFamily="49" charset="0"/>
                <a:cs typeface="Courier New" pitchFamily="49" charset="0"/>
              </a:rPr>
              <a:t>recordings</a:t>
            </a:r>
            <a:r>
              <a:rPr lang="en-GB" sz="1600" dirty="0" smtClean="0">
                <a:latin typeface="Courier New" pitchFamily="49" charset="0"/>
                <a:cs typeface="Courier New" pitchFamily="49" charset="0"/>
              </a:rPr>
              <a:t> As Ilist(Of VideoRecording) =</a:t>
            </a:r>
          </a:p>
          <a:p>
            <a:r>
              <a:rPr lang="en-GB" sz="1600" dirty="0" smtClean="0">
                <a:latin typeface="Courier New" pitchFamily="49" charset="0"/>
                <a:cs typeface="Courier New" pitchFamily="49" charset="0"/>
              </a:rPr>
              <a:t>                _videoSearchService.GetVideoRecordings(category)</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ViewData("RecordingsKey") = </a:t>
            </a:r>
            <a:r>
              <a:rPr lang="en-GB" sz="1600" b="1" dirty="0" smtClean="0">
                <a:latin typeface="Courier New" pitchFamily="49" charset="0"/>
                <a:cs typeface="Courier New" pitchFamily="49" charset="0"/>
              </a:rPr>
              <a:t>recordings</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return View("Recordings")</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End Function</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End Class</a:t>
            </a:r>
          </a:p>
        </p:txBody>
      </p:sp>
      <p:sp>
        <p:nvSpPr>
          <p:cNvPr id="5" name="Rectangular Callout 4"/>
          <p:cNvSpPr/>
          <p:nvPr/>
        </p:nvSpPr>
        <p:spPr bwMode="gray">
          <a:xfrm>
            <a:off x="4636098" y="4570412"/>
            <a:ext cx="2367375" cy="738664"/>
          </a:xfrm>
          <a:prstGeom prst="wedgeRectCallout">
            <a:avLst>
              <a:gd name="adj1" fmla="val -83614"/>
              <a:gd name="adj2" fmla="val -112649"/>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fr-FR" dirty="0" smtClean="0"/>
              <a:t>La même clé est utilisée par la vue pour accéder à la collection recordings</a:t>
            </a:r>
            <a:endParaRPr lang="fr-FR" dirty="0">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a:defRPr/>
            </a:pPr>
            <a:r>
              <a:rPr lang="fr-FR" noProof="0" dirty="0" smtClean="0"/>
              <a:t>Filtres d’action</a:t>
            </a:r>
          </a:p>
        </p:txBody>
      </p:sp>
      <p:sp>
        <p:nvSpPr>
          <p:cNvPr id="8195" name="Rectangle 3"/>
          <p:cNvSpPr>
            <a:spLocks noGrp="1" noChangeArrowheads="1"/>
          </p:cNvSpPr>
          <p:nvPr>
            <p:ph idx="1"/>
          </p:nvPr>
        </p:nvSpPr>
        <p:spPr>
          <a:xfrm>
            <a:off x="279400" y="1312863"/>
            <a:ext cx="8599488" cy="4206280"/>
          </a:xfrm>
        </p:spPr>
        <p:txBody>
          <a:bodyPr/>
          <a:lstStyle/>
          <a:p>
            <a:r>
              <a:rPr lang="fr-FR" noProof="0" dirty="0" smtClean="0"/>
              <a:t>Il est souvent nécessaire d’appliquer les mêmes fonctionnalités à plusieurs contrôleurs</a:t>
            </a:r>
          </a:p>
          <a:p>
            <a:pPr lvl="1"/>
            <a:r>
              <a:rPr lang="fr-FR" noProof="0" dirty="0" smtClean="0"/>
              <a:t>Par exemple, sécurité, ouverture de session, etc.</a:t>
            </a:r>
          </a:p>
          <a:p>
            <a:r>
              <a:rPr lang="fr-FR" noProof="0" dirty="0" smtClean="0"/>
              <a:t>La programmation orientée objet (POO) recourt à l’héritage ou la délégation pour réutiliser des fonctionnalités communes</a:t>
            </a:r>
          </a:p>
          <a:p>
            <a:pPr lvl="1"/>
            <a:r>
              <a:rPr lang="fr-FR" noProof="0" dirty="0" smtClean="0"/>
              <a:t>Ces deux relations sont « codées en dur » dans le contrôleur</a:t>
            </a:r>
          </a:p>
          <a:p>
            <a:pPr lvl="1"/>
            <a:r>
              <a:rPr lang="fr-FR" noProof="0" dirty="0" smtClean="0"/>
              <a:t>Certaines fonctionnalités ne doivent être appliquées que temporairement, par exemple pour mesurer les performances des méthodes</a:t>
            </a:r>
          </a:p>
          <a:p>
            <a:r>
              <a:rPr lang="fr-FR" noProof="0" dirty="0" smtClean="0"/>
              <a:t>Les filtres d’action sont une alternative à la réutilisabilité de la POO pour les contrôleurs</a:t>
            </a:r>
          </a:p>
          <a:p>
            <a:pPr lvl="1"/>
            <a:r>
              <a:rPr lang="fr-FR" noProof="0" dirty="0" smtClean="0"/>
              <a:t>Les fonctionnalités communes sont écrites à un emplacement</a:t>
            </a:r>
          </a:p>
          <a:p>
            <a:pPr lvl="2"/>
            <a:r>
              <a:rPr lang="fr-FR" noProof="0" dirty="0" smtClean="0"/>
              <a:t>Puis appliquées en tant qu’attribut aux contrôleurs</a:t>
            </a:r>
          </a:p>
          <a:p>
            <a:pPr lvl="2"/>
            <a:r>
              <a:rPr lang="fr-FR" noProof="0" dirty="0" smtClean="0"/>
              <a:t>Actions individuelles ou toutes les actions d’un contrôleur</a:t>
            </a:r>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p:nvPr/>
        </p:nvCxnSpPr>
        <p:spPr bwMode="gray">
          <a:xfrm>
            <a:off x="4965171" y="3003879"/>
            <a:ext cx="1576119" cy="826"/>
          </a:xfrm>
          <a:prstGeom prst="straightConnector1">
            <a:avLst/>
          </a:prstGeom>
          <a:solidFill>
            <a:schemeClr val="accent1"/>
          </a:solidFill>
          <a:ln w="25400" cap="flat" cmpd="sng" algn="ctr">
            <a:solidFill>
              <a:srgbClr val="C00000"/>
            </a:solidFill>
            <a:prstDash val="sysDash"/>
            <a:round/>
            <a:headEnd type="none" w="med" len="med"/>
            <a:tailEnd type="triangle"/>
          </a:ln>
          <a:effectLst/>
        </p:spPr>
      </p:cxnSp>
      <p:sp>
        <p:nvSpPr>
          <p:cNvPr id="2" name="Title 1"/>
          <p:cNvSpPr>
            <a:spLocks noGrp="1"/>
          </p:cNvSpPr>
          <p:nvPr>
            <p:ph type="title"/>
          </p:nvPr>
        </p:nvSpPr>
        <p:spPr/>
        <p:txBody>
          <a:bodyPr/>
          <a:lstStyle/>
          <a:p>
            <a:r>
              <a:rPr lang="fr-FR" dirty="0"/>
              <a:t>Filtres d’action</a:t>
            </a:r>
            <a:r>
              <a:rPr lang="fr-FR" noProof="0" dirty="0" smtClean="0"/>
              <a:t/>
            </a:r>
            <a:br>
              <a:rPr lang="fr-FR" noProof="0" dirty="0" smtClean="0"/>
            </a:br>
            <a:r>
              <a:rPr lang="fr-FR" noProof="0" dirty="0" smtClean="0"/>
              <a:t>(suite)</a:t>
            </a:r>
            <a:endParaRPr lang="fr-FR" noProof="0" dirty="0"/>
          </a:p>
        </p:txBody>
      </p:sp>
      <p:sp>
        <p:nvSpPr>
          <p:cNvPr id="3" name="Content Placeholder 2"/>
          <p:cNvSpPr>
            <a:spLocks noGrp="1"/>
          </p:cNvSpPr>
          <p:nvPr>
            <p:ph idx="1"/>
          </p:nvPr>
        </p:nvSpPr>
        <p:spPr>
          <a:xfrm>
            <a:off x="279400" y="1312863"/>
            <a:ext cx="8599488" cy="3852337"/>
          </a:xfrm>
        </p:spPr>
        <p:txBody>
          <a:bodyPr/>
          <a:lstStyle/>
          <a:p>
            <a:r>
              <a:rPr lang="fr-FR" noProof="0" dirty="0" smtClean="0"/>
              <a:t>Les filtres d’action sont aussi appelés intercepteurs</a:t>
            </a:r>
          </a:p>
          <a:p>
            <a:pPr lvl="1"/>
            <a:r>
              <a:rPr lang="fr-FR" noProof="0" dirty="0" smtClean="0"/>
              <a:t>Ils interceptent les appels et </a:t>
            </a:r>
            <a:r>
              <a:rPr lang="fr-FR" dirty="0" smtClean="0"/>
              <a:t>les retours des actions</a:t>
            </a:r>
            <a:endParaRPr lang="fr-FR" noProof="0" dirty="0" smtClean="0"/>
          </a:p>
          <a:p>
            <a:pPr lvl="1"/>
            <a:r>
              <a:rPr lang="fr-FR" noProof="0" dirty="0" smtClean="0"/>
              <a:t>L’interception est complètement transparente pour les appelants</a:t>
            </a:r>
          </a:p>
          <a:p>
            <a:pPr lvl="1"/>
            <a:endParaRPr lang="fr-FR" noProof="0" dirty="0" smtClean="0"/>
          </a:p>
          <a:p>
            <a:pPr lvl="1"/>
            <a:endParaRPr lang="fr-FR" noProof="0" dirty="0" smtClean="0"/>
          </a:p>
          <a:p>
            <a:pPr lvl="1"/>
            <a:endParaRPr lang="fr-FR" noProof="0" dirty="0" smtClean="0"/>
          </a:p>
          <a:p>
            <a:pPr lvl="1"/>
            <a:endParaRPr lang="fr-FR" noProof="0" dirty="0" smtClean="0"/>
          </a:p>
          <a:p>
            <a:pPr lvl="1"/>
            <a:endParaRPr lang="fr-FR" noProof="0" dirty="0" smtClean="0"/>
          </a:p>
          <a:p>
            <a:pPr lvl="1"/>
            <a:endParaRPr lang="fr-FR" noProof="0" dirty="0" smtClean="0"/>
          </a:p>
          <a:p>
            <a:pPr lvl="1"/>
            <a:endParaRPr lang="fr-FR" noProof="0" dirty="0" smtClean="0"/>
          </a:p>
          <a:p>
            <a:pPr lvl="1"/>
            <a:endParaRPr lang="fr-FR" noProof="0" dirty="0" smtClean="0"/>
          </a:p>
          <a:p>
            <a:r>
              <a:rPr lang="fr-FR" noProof="0" dirty="0" smtClean="0"/>
              <a:t>On peut mettre dans les filtres du code commun à de nombreuses actions</a:t>
            </a:r>
            <a:endParaRPr lang="fr-FR" noProof="0" dirty="0"/>
          </a:p>
        </p:txBody>
      </p:sp>
      <p:sp>
        <p:nvSpPr>
          <p:cNvPr id="4" name="TextBox 3"/>
          <p:cNvSpPr txBox="1"/>
          <p:nvPr/>
        </p:nvSpPr>
        <p:spPr bwMode="gray">
          <a:xfrm>
            <a:off x="6521116" y="2827421"/>
            <a:ext cx="1789272" cy="1323439"/>
          </a:xfrm>
          <a:prstGeom prst="rect">
            <a:avLst/>
          </a:prstGeom>
          <a:solidFill>
            <a:schemeClr val="accent1"/>
          </a:solidFill>
          <a:ln>
            <a:solidFill>
              <a:schemeClr val="bg2"/>
            </a:solidFill>
          </a:ln>
          <a:effectLst>
            <a:outerShdw algn="ctr" rotWithShape="0">
              <a:schemeClr val="tx1"/>
            </a:outerShdw>
          </a:effectLst>
        </p:spPr>
        <p:txBody>
          <a:bodyPr wrap="none" rtlCol="0">
            <a:spAutoFit/>
          </a:bodyPr>
          <a:lstStyle/>
          <a:p>
            <a:endParaRPr lang="en-GB" sz="1600" dirty="0" smtClean="0">
              <a:latin typeface="Courier New" pitchFamily="49" charset="0"/>
              <a:cs typeface="Courier New" pitchFamily="49" charset="0"/>
            </a:endParaRP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Action method</a:t>
            </a:r>
          </a:p>
          <a:p>
            <a:endParaRPr lang="en-GB" sz="1600" dirty="0" smtClean="0">
              <a:latin typeface="Courier New" pitchFamily="49" charset="0"/>
              <a:cs typeface="Courier New" pitchFamily="49" charset="0"/>
            </a:endParaRPr>
          </a:p>
          <a:p>
            <a:endParaRPr lang="en-GB" sz="1600" dirty="0" smtClean="0">
              <a:latin typeface="Courier New" pitchFamily="49" charset="0"/>
              <a:cs typeface="Courier New" pitchFamily="49" charset="0"/>
            </a:endParaRPr>
          </a:p>
        </p:txBody>
      </p:sp>
      <p:sp>
        <p:nvSpPr>
          <p:cNvPr id="5" name="TextBox 4"/>
          <p:cNvSpPr txBox="1"/>
          <p:nvPr/>
        </p:nvSpPr>
        <p:spPr bwMode="gray">
          <a:xfrm>
            <a:off x="2406298" y="2839444"/>
            <a:ext cx="3517310" cy="338554"/>
          </a:xfrm>
          <a:prstGeom prst="rect">
            <a:avLst/>
          </a:prstGeom>
          <a:solidFill>
            <a:srgbClr val="CCECFF"/>
          </a:solidFill>
          <a:ln>
            <a:solidFill>
              <a:schemeClr val="bg2"/>
            </a:solidFill>
          </a:ln>
          <a:effectLst>
            <a:outerShdw algn="ctr" rotWithShape="0">
              <a:schemeClr val="tx1"/>
            </a:outerShdw>
          </a:effectLst>
        </p:spPr>
        <p:txBody>
          <a:bodyPr wrap="none" rtlCol="0">
            <a:spAutoFit/>
          </a:bodyPr>
          <a:lstStyle/>
          <a:p>
            <a:r>
              <a:rPr lang="en-GB" sz="1600" dirty="0" smtClean="0">
                <a:latin typeface="Courier New" pitchFamily="49" charset="0"/>
                <a:cs typeface="Courier New" pitchFamily="49" charset="0"/>
              </a:rPr>
              <a:t>Filtre sur appel de méthode</a:t>
            </a:r>
          </a:p>
        </p:txBody>
      </p:sp>
      <p:sp>
        <p:nvSpPr>
          <p:cNvPr id="6" name="TextBox 5"/>
          <p:cNvSpPr txBox="1"/>
          <p:nvPr/>
        </p:nvSpPr>
        <p:spPr bwMode="gray">
          <a:xfrm>
            <a:off x="2366195" y="3797967"/>
            <a:ext cx="3640740" cy="338554"/>
          </a:xfrm>
          <a:prstGeom prst="rect">
            <a:avLst/>
          </a:prstGeom>
          <a:solidFill>
            <a:srgbClr val="CCFFCC"/>
          </a:solidFill>
          <a:ln>
            <a:solidFill>
              <a:schemeClr val="bg2"/>
            </a:solidFill>
          </a:ln>
          <a:effectLst>
            <a:outerShdw algn="ctr" rotWithShape="0">
              <a:schemeClr val="tx1"/>
            </a:outerShdw>
          </a:effectLst>
        </p:spPr>
        <p:txBody>
          <a:bodyPr wrap="none" rtlCol="0">
            <a:spAutoFit/>
          </a:bodyPr>
          <a:lstStyle/>
          <a:p>
            <a:r>
              <a:rPr lang="en-GB" sz="1600" dirty="0" smtClean="0">
                <a:latin typeface="Courier New" pitchFamily="49" charset="0"/>
                <a:cs typeface="Courier New" pitchFamily="49" charset="0"/>
              </a:rPr>
              <a:t>Filtre sur retour de méthode</a:t>
            </a:r>
          </a:p>
        </p:txBody>
      </p:sp>
      <p:cxnSp>
        <p:nvCxnSpPr>
          <p:cNvPr id="8" name="Straight Arrow Connector 7"/>
          <p:cNvCxnSpPr>
            <a:endCxn id="5" idx="1"/>
          </p:cNvCxnSpPr>
          <p:nvPr/>
        </p:nvCxnSpPr>
        <p:spPr bwMode="gray">
          <a:xfrm>
            <a:off x="830179" y="3007895"/>
            <a:ext cx="1576119" cy="826"/>
          </a:xfrm>
          <a:prstGeom prst="straightConnector1">
            <a:avLst/>
          </a:prstGeom>
          <a:solidFill>
            <a:schemeClr val="accent1"/>
          </a:solidFill>
          <a:ln w="25400" cap="flat" cmpd="sng" algn="ctr">
            <a:solidFill>
              <a:srgbClr val="C00000"/>
            </a:solidFill>
            <a:prstDash val="sysDash"/>
            <a:round/>
            <a:headEnd type="none" w="med" len="med"/>
            <a:tailEnd type="triangle"/>
          </a:ln>
          <a:effectLst/>
        </p:spPr>
      </p:cxnSp>
      <p:cxnSp>
        <p:nvCxnSpPr>
          <p:cNvPr id="11" name="Straight Arrow Connector 10"/>
          <p:cNvCxnSpPr/>
          <p:nvPr/>
        </p:nvCxnSpPr>
        <p:spPr bwMode="gray">
          <a:xfrm>
            <a:off x="790067" y="3966439"/>
            <a:ext cx="1576119" cy="826"/>
          </a:xfrm>
          <a:prstGeom prst="straightConnector1">
            <a:avLst/>
          </a:prstGeom>
          <a:solidFill>
            <a:schemeClr val="accent1"/>
          </a:solidFill>
          <a:ln w="25400" cap="flat" cmpd="sng" algn="ctr">
            <a:solidFill>
              <a:srgbClr val="C00000"/>
            </a:solidFill>
            <a:prstDash val="sysDash"/>
            <a:round/>
            <a:headEnd type="triangle" w="med" len="med"/>
            <a:tailEnd type="none"/>
          </a:ln>
          <a:effectLst/>
        </p:spPr>
      </p:cxnSp>
      <p:cxnSp>
        <p:nvCxnSpPr>
          <p:cNvPr id="13" name="Straight Arrow Connector 12"/>
          <p:cNvCxnSpPr/>
          <p:nvPr/>
        </p:nvCxnSpPr>
        <p:spPr bwMode="gray">
          <a:xfrm>
            <a:off x="6006935" y="3970421"/>
            <a:ext cx="538244" cy="0"/>
          </a:xfrm>
          <a:prstGeom prst="straightConnector1">
            <a:avLst/>
          </a:prstGeom>
          <a:solidFill>
            <a:schemeClr val="accent1"/>
          </a:solidFill>
          <a:ln w="25400" cap="flat" cmpd="sng" algn="ctr">
            <a:solidFill>
              <a:srgbClr val="C00000"/>
            </a:solidFill>
            <a:prstDash val="sysDash"/>
            <a:round/>
            <a:headEnd type="triangle" w="med" len="med"/>
            <a:tailEnd type="none"/>
          </a:ln>
          <a:effectLst/>
        </p:spPr>
      </p:cxn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Types de filtres d’action</a:t>
            </a:r>
            <a:endParaRPr lang="fr-FR" noProof="0" dirty="0"/>
          </a:p>
        </p:txBody>
      </p:sp>
      <p:sp>
        <p:nvSpPr>
          <p:cNvPr id="3" name="Content Placeholder 2"/>
          <p:cNvSpPr>
            <a:spLocks noGrp="1"/>
          </p:cNvSpPr>
          <p:nvPr>
            <p:ph idx="1"/>
          </p:nvPr>
        </p:nvSpPr>
        <p:spPr>
          <a:xfrm>
            <a:off x="279400" y="1312863"/>
            <a:ext cx="8599488" cy="2339102"/>
          </a:xfrm>
        </p:spPr>
        <p:txBody>
          <a:bodyPr/>
          <a:lstStyle/>
          <a:p>
            <a:r>
              <a:rPr lang="fr-FR" noProof="0" dirty="0" smtClean="0"/>
              <a:t>Le framework MVC comprend un ensemble de filtres d’action intrinsèques</a:t>
            </a:r>
          </a:p>
          <a:p>
            <a:pPr marL="801688" lvl="1" indent="-344488"/>
            <a:r>
              <a:rPr lang="fr-FR" noProof="0" dirty="0" smtClean="0"/>
              <a:t>Effectuent des tâches courantes telles que</a:t>
            </a:r>
          </a:p>
          <a:p>
            <a:pPr marL="1203325" lvl="2" indent="-288925">
              <a:buFont typeface="+mj-lt"/>
              <a:buAutoNum type="arabicPeriod"/>
            </a:pPr>
            <a:r>
              <a:rPr lang="fr-FR" noProof="0" dirty="0" smtClean="0"/>
              <a:t>Cacher la sortie du contrôleur</a:t>
            </a:r>
          </a:p>
          <a:p>
            <a:pPr marL="1203325" lvl="2" indent="-288925">
              <a:buFont typeface="+mj-lt"/>
              <a:buAutoNum type="arabicPeriod"/>
            </a:pPr>
            <a:r>
              <a:rPr lang="fr-FR" noProof="0" dirty="0" smtClean="0"/>
              <a:t>Traitement des erreurs</a:t>
            </a:r>
          </a:p>
          <a:p>
            <a:pPr marL="1203325" lvl="2" indent="-288925">
              <a:buFont typeface="+mj-lt"/>
              <a:buAutoNum type="arabicPeriod"/>
            </a:pPr>
            <a:r>
              <a:rPr lang="fr-FR" noProof="0" dirty="0" smtClean="0"/>
              <a:t>Sécurité</a:t>
            </a:r>
          </a:p>
          <a:p>
            <a:pPr marL="231775" indent="-231775"/>
            <a:r>
              <a:rPr lang="fr-FR" noProof="0" dirty="0" smtClean="0"/>
              <a:t>On peut également développer des filtres d’action personnalisés</a:t>
            </a:r>
          </a:p>
          <a:p>
            <a:pPr marL="687387" lvl="1" indent="-342900">
              <a:buFont typeface="+mj-lt"/>
              <a:buAutoNum type="arabicPeriod"/>
            </a:pPr>
            <a:endParaRPr lang="fr-FR" noProof="0" dirty="0"/>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Caractéristiques des classes contrôleur</a:t>
            </a:r>
            <a:endParaRPr lang="fr-FR" noProof="0" dirty="0"/>
          </a:p>
        </p:txBody>
      </p:sp>
      <p:sp>
        <p:nvSpPr>
          <p:cNvPr id="3" name="Content Placeholder 2"/>
          <p:cNvSpPr>
            <a:spLocks noGrp="1"/>
          </p:cNvSpPr>
          <p:nvPr>
            <p:ph idx="1"/>
          </p:nvPr>
        </p:nvSpPr>
        <p:spPr>
          <a:xfrm>
            <a:off x="279400" y="1312863"/>
            <a:ext cx="8599488" cy="4585871"/>
          </a:xfrm>
        </p:spPr>
        <p:txBody>
          <a:bodyPr/>
          <a:lstStyle/>
          <a:p>
            <a:r>
              <a:rPr lang="fr-FR" noProof="0" dirty="0" smtClean="0"/>
              <a:t>Les classes contrôleur doivent implémenter l’interface </a:t>
            </a:r>
            <a:r>
              <a:rPr lang="fr-FR" noProof="0" dirty="0" smtClean="0">
                <a:latin typeface="Courier New" pitchFamily="49" charset="0"/>
                <a:cs typeface="Courier New" pitchFamily="49" charset="0"/>
              </a:rPr>
              <a:t>IController</a:t>
            </a:r>
            <a:endParaRPr lang="fr-FR" noProof="0" dirty="0" smtClean="0"/>
          </a:p>
          <a:p>
            <a:pPr lvl="1"/>
            <a:r>
              <a:rPr lang="fr-FR" noProof="0" dirty="0" smtClean="0"/>
              <a:t>A une méthode </a:t>
            </a:r>
            <a:r>
              <a:rPr lang="fr-FR" noProof="0" dirty="0" smtClean="0">
                <a:latin typeface="Courier New" pitchFamily="49" charset="0"/>
                <a:cs typeface="Courier New" pitchFamily="49" charset="0"/>
              </a:rPr>
              <a:t>Execute()</a:t>
            </a:r>
          </a:p>
          <a:p>
            <a:pPr lvl="2"/>
            <a:r>
              <a:rPr lang="fr-FR" noProof="0" dirty="0" smtClean="0">
                <a:cs typeface="Courier New" pitchFamily="49" charset="0"/>
              </a:rPr>
              <a:t>Point de départ de l’exécution du traitement de la requête entrante</a:t>
            </a:r>
          </a:p>
          <a:p>
            <a:pPr lvl="2"/>
            <a:r>
              <a:rPr lang="fr-FR" noProof="0" dirty="0" smtClean="0">
                <a:cs typeface="Courier New" pitchFamily="49" charset="0"/>
              </a:rPr>
              <a:t>Identifie l’</a:t>
            </a:r>
            <a:r>
              <a:rPr lang="fr-FR" noProof="0" dirty="0" smtClean="0">
                <a:latin typeface="Courier New" pitchFamily="49" charset="0"/>
                <a:cs typeface="Courier New" pitchFamily="49" charset="0"/>
              </a:rPr>
              <a:t>Action</a:t>
            </a:r>
            <a:r>
              <a:rPr lang="fr-FR" noProof="0" dirty="0" smtClean="0">
                <a:cs typeface="Courier New" pitchFamily="49" charset="0"/>
              </a:rPr>
              <a:t> à traiter définie par l’utilisateur</a:t>
            </a:r>
          </a:p>
          <a:p>
            <a:r>
              <a:rPr lang="fr-FR" noProof="0" dirty="0" smtClean="0"/>
              <a:t>MVC fournit la classe </a:t>
            </a:r>
            <a:r>
              <a:rPr lang="fr-FR" noProof="0" dirty="0" smtClean="0">
                <a:latin typeface="Courier New" pitchFamily="49" charset="0"/>
                <a:cs typeface="Courier New" pitchFamily="49" charset="0"/>
              </a:rPr>
              <a:t>System.Web.Mvc.Controller</a:t>
            </a:r>
            <a:endParaRPr lang="fr-FR" noProof="0" dirty="0" smtClean="0">
              <a:cs typeface="Courier New" pitchFamily="49" charset="0"/>
            </a:endParaRPr>
          </a:p>
          <a:p>
            <a:pPr lvl="1"/>
            <a:r>
              <a:rPr lang="fr-FR" noProof="0" dirty="0" smtClean="0">
                <a:cs typeface="Courier New" pitchFamily="49" charset="0"/>
              </a:rPr>
              <a:t>Point de départ du développement de contrôleurs</a:t>
            </a:r>
          </a:p>
          <a:p>
            <a:pPr lvl="2"/>
            <a:r>
              <a:rPr lang="fr-FR" dirty="0" smtClean="0">
                <a:cs typeface="Courier New" pitchFamily="49" charset="0"/>
              </a:rPr>
              <a:t>I</a:t>
            </a:r>
            <a:r>
              <a:rPr lang="fr-FR" noProof="0" dirty="0" err="1" smtClean="0">
                <a:cs typeface="Courier New" pitchFamily="49" charset="0"/>
              </a:rPr>
              <a:t>mplémente</a:t>
            </a:r>
            <a:r>
              <a:rPr lang="fr-FR" noProof="0" dirty="0" smtClean="0">
                <a:cs typeface="Courier New" pitchFamily="49" charset="0"/>
              </a:rPr>
              <a:t> </a:t>
            </a:r>
            <a:r>
              <a:rPr lang="fr-FR" noProof="0" dirty="0" smtClean="0">
                <a:latin typeface="Courier New" pitchFamily="49" charset="0"/>
                <a:cs typeface="Courier New" pitchFamily="49" charset="0"/>
              </a:rPr>
              <a:t>IController</a:t>
            </a:r>
            <a:endParaRPr lang="fr-FR" noProof="0" dirty="0" smtClean="0">
              <a:cs typeface="Courier New" pitchFamily="49" charset="0"/>
            </a:endParaRPr>
          </a:p>
          <a:p>
            <a:pPr lvl="1"/>
            <a:r>
              <a:rPr lang="fr-FR" noProof="0" dirty="0" smtClean="0">
                <a:cs typeface="Courier New" pitchFamily="49" charset="0"/>
              </a:rPr>
              <a:t>A une classe d’aide </a:t>
            </a:r>
            <a:r>
              <a:rPr lang="fr-FR" noProof="0" dirty="0" smtClean="0">
                <a:latin typeface="Courier New" pitchFamily="49" charset="0"/>
                <a:cs typeface="Courier New" pitchFamily="49" charset="0"/>
              </a:rPr>
              <a:t>ControllerActionInvoker</a:t>
            </a:r>
            <a:r>
              <a:rPr lang="fr-FR" noProof="0" dirty="0" smtClean="0">
                <a:cs typeface="Courier New" pitchFamily="49" charset="0"/>
              </a:rPr>
              <a:t> </a:t>
            </a:r>
          </a:p>
          <a:p>
            <a:pPr lvl="2"/>
            <a:r>
              <a:rPr lang="fr-FR" noProof="0" dirty="0" smtClean="0">
                <a:cs typeface="Courier New" pitchFamily="49" charset="0"/>
              </a:rPr>
              <a:t>Sélectionne la méthode d’action à exécuter</a:t>
            </a:r>
          </a:p>
          <a:p>
            <a:pPr lvl="2"/>
            <a:r>
              <a:rPr lang="fr-FR" noProof="0" dirty="0" smtClean="0">
                <a:cs typeface="Courier New" pitchFamily="49" charset="0"/>
              </a:rPr>
              <a:t>La méthode d’action est déterminée à partir de l’URL demandée</a:t>
            </a:r>
          </a:p>
          <a:p>
            <a:r>
              <a:rPr lang="fr-FR" noProof="0" dirty="0" smtClean="0">
                <a:cs typeface="Courier New" pitchFamily="49" charset="0"/>
              </a:rPr>
              <a:t>Le nom des classes contrôleur doivent suivre une convention de nommage</a:t>
            </a:r>
          </a:p>
          <a:p>
            <a:pPr lvl="1"/>
            <a:r>
              <a:rPr lang="fr-FR" noProof="0" dirty="0" smtClean="0">
                <a:cs typeface="Courier New" pitchFamily="49" charset="0"/>
              </a:rPr>
              <a:t>Les noms des classes doivent avoir le suffixe </a:t>
            </a:r>
            <a:r>
              <a:rPr lang="fr-FR" noProof="0" dirty="0" smtClean="0">
                <a:latin typeface="Courier New" pitchFamily="49" charset="0"/>
                <a:cs typeface="Courier New" pitchFamily="49" charset="0"/>
              </a:rPr>
              <a:t>Controller</a:t>
            </a:r>
          </a:p>
          <a:p>
            <a:pPr lvl="1"/>
            <a:r>
              <a:rPr lang="fr-FR" noProof="0" dirty="0" smtClean="0">
                <a:cs typeface="Courier New" pitchFamily="49" charset="0"/>
              </a:rPr>
              <a:t>Par exemple, </a:t>
            </a:r>
            <a:r>
              <a:rPr lang="fr-FR" noProof="0" dirty="0" smtClean="0">
                <a:latin typeface="Courier New" pitchFamily="49" charset="0"/>
                <a:cs typeface="Courier New" pitchFamily="49" charset="0"/>
              </a:rPr>
              <a:t>Video</a:t>
            </a:r>
            <a:r>
              <a:rPr lang="fr-FR" b="1" noProof="0" dirty="0" smtClean="0">
                <a:latin typeface="Courier New" pitchFamily="49" charset="0"/>
                <a:cs typeface="Courier New" pitchFamily="49" charset="0"/>
              </a:rPr>
              <a:t>Controller</a:t>
            </a:r>
            <a:endParaRPr lang="fr-FR" noProof="0" dirty="0">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Exemples de filtres d’action intrinsèques</a:t>
            </a:r>
            <a:endParaRPr lang="fr-FR" noProof="0" dirty="0"/>
          </a:p>
        </p:txBody>
      </p:sp>
      <p:sp>
        <p:nvSpPr>
          <p:cNvPr id="3" name="Content Placeholder 2"/>
          <p:cNvSpPr>
            <a:spLocks noGrp="1"/>
          </p:cNvSpPr>
          <p:nvPr>
            <p:ph idx="1"/>
          </p:nvPr>
        </p:nvSpPr>
        <p:spPr>
          <a:xfrm>
            <a:off x="279400" y="1312863"/>
            <a:ext cx="8599488" cy="1405513"/>
          </a:xfrm>
        </p:spPr>
        <p:txBody>
          <a:bodyPr/>
          <a:lstStyle/>
          <a:p>
            <a:r>
              <a:rPr lang="fr-FR" noProof="0" dirty="0" smtClean="0"/>
              <a:t>Les filtres d’action sont des attributs</a:t>
            </a:r>
          </a:p>
          <a:p>
            <a:pPr lvl="1"/>
            <a:r>
              <a:rPr lang="fr-FR" noProof="0" dirty="0" smtClean="0"/>
              <a:t>Peuvent être appliqués à la classe ou à l’action</a:t>
            </a:r>
          </a:p>
          <a:p>
            <a:r>
              <a:rPr lang="fr-FR" noProof="0" dirty="0" smtClean="0"/>
              <a:t>L’exemple suivant montre l’application d’un filtre d’action intrinsèque de mise en cache :</a:t>
            </a:r>
            <a:endParaRPr lang="fr-FR" noProof="0" dirty="0"/>
          </a:p>
        </p:txBody>
      </p:sp>
      <p:sp>
        <p:nvSpPr>
          <p:cNvPr id="4" name="TextBox 3"/>
          <p:cNvSpPr txBox="1"/>
          <p:nvPr/>
        </p:nvSpPr>
        <p:spPr bwMode="gray">
          <a:xfrm>
            <a:off x="565485" y="2719120"/>
            <a:ext cx="5339923" cy="1815882"/>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public class DateTimeController : Controller </a:t>
            </a:r>
          </a:p>
          <a:p>
            <a:r>
              <a:rPr lang="en-GB" dirty="0" smtClean="0">
                <a:latin typeface="Courier New" pitchFamily="49" charset="0"/>
                <a:cs typeface="Courier New" pitchFamily="49" charset="0"/>
              </a:rPr>
              <a:t>{</a:t>
            </a:r>
          </a:p>
          <a:p>
            <a:r>
              <a:rPr lang="en-GB" dirty="0" smtClean="0">
                <a:latin typeface="Courier New" pitchFamily="49" charset="0"/>
                <a:cs typeface="Courier New" pitchFamily="49" charset="0"/>
              </a:rPr>
              <a:t>    </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OutputCache</a:t>
            </a:r>
            <a:r>
              <a:rPr lang="en-GB" b="1" dirty="0" smtClean="0">
                <a:latin typeface="Courier New" pitchFamily="49" charset="0"/>
                <a:cs typeface="Courier New" pitchFamily="49" charset="0"/>
              </a:rPr>
              <a:t>(Duration=10, </a:t>
            </a:r>
            <a:r>
              <a:rPr lang="en-GB" b="1" dirty="0" err="1" smtClean="0">
                <a:latin typeface="Courier New" pitchFamily="49" charset="0"/>
                <a:cs typeface="Courier New" pitchFamily="49" charset="0"/>
              </a:rPr>
              <a:t>VaryByParam</a:t>
            </a:r>
            <a:r>
              <a:rPr lang="en-GB" b="1" dirty="0" smtClean="0">
                <a:latin typeface="Courier New" pitchFamily="49" charset="0"/>
                <a:cs typeface="Courier New" pitchFamily="49" charset="0"/>
              </a:rPr>
              <a:t>=</a:t>
            </a:r>
            <a:r>
              <a:rPr lang="en-GB" dirty="0" smtClean="0">
                <a:latin typeface="Courier New" pitchFamily="49" charset="0"/>
                <a:cs typeface="Courier New" pitchFamily="49" charset="0"/>
              </a:rPr>
              <a:t>"</a:t>
            </a:r>
            <a:r>
              <a:rPr lang="en-GB" b="1" dirty="0" smtClean="0">
                <a:latin typeface="Courier New" pitchFamily="49" charset="0"/>
                <a:cs typeface="Courier New" pitchFamily="49" charset="0"/>
              </a:rPr>
              <a:t>*</a:t>
            </a:r>
            <a:r>
              <a:rPr lang="en-GB" dirty="0" smtClean="0">
                <a:latin typeface="Courier New" pitchFamily="49" charset="0"/>
                <a:cs typeface="Courier New" pitchFamily="49" charset="0"/>
              </a:rPr>
              <a:t>"</a:t>
            </a:r>
            <a:r>
              <a:rPr lang="en-GB" b="1" dirty="0" smtClean="0">
                <a:latin typeface="Courier New" pitchFamily="49" charset="0"/>
                <a:cs typeface="Courier New" pitchFamily="49" charset="0"/>
              </a:rPr>
              <a:t>))]</a:t>
            </a:r>
          </a:p>
          <a:p>
            <a:r>
              <a:rPr lang="en-GB" dirty="0" smtClean="0">
                <a:latin typeface="Courier New" pitchFamily="49" charset="0"/>
                <a:cs typeface="Courier New" pitchFamily="49" charset="0"/>
              </a:rPr>
              <a:t>    public ActionResult Time()</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return DateTime.Now.ToString("T");</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a:t>
            </a:r>
            <a:endParaRPr lang="en-GB" dirty="0">
              <a:latin typeface="Courier New" pitchFamily="49" charset="0"/>
              <a:cs typeface="Courier New" pitchFamily="49" charset="0"/>
            </a:endParaRPr>
          </a:p>
        </p:txBody>
      </p:sp>
      <p:sp>
        <p:nvSpPr>
          <p:cNvPr id="5" name="Rectangular Callout 4"/>
          <p:cNvSpPr/>
          <p:nvPr/>
        </p:nvSpPr>
        <p:spPr bwMode="gray">
          <a:xfrm>
            <a:off x="6793297" y="2817512"/>
            <a:ext cx="1509963" cy="738664"/>
          </a:xfrm>
          <a:prstGeom prst="wedgeRectCallout">
            <a:avLst>
              <a:gd name="adj1" fmla="val -152362"/>
              <a:gd name="adj2" fmla="val -3837"/>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charset="0"/>
              </a:rPr>
              <a:t>La sortie est cachée pendant 10 secondes</a:t>
            </a:r>
          </a:p>
        </p:txBody>
      </p:sp>
      <p:sp>
        <p:nvSpPr>
          <p:cNvPr id="7" name="TextBox 6"/>
          <p:cNvSpPr txBox="1"/>
          <p:nvPr/>
        </p:nvSpPr>
        <p:spPr bwMode="gray">
          <a:xfrm>
            <a:off x="2245895" y="4291289"/>
            <a:ext cx="5790368" cy="2031325"/>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Public Class DateTimeController </a:t>
            </a:r>
          </a:p>
          <a:p>
            <a:r>
              <a:rPr lang="en-GB" dirty="0" smtClean="0">
                <a:latin typeface="Courier New" pitchFamily="49" charset="0"/>
                <a:cs typeface="Courier New" pitchFamily="49" charset="0"/>
              </a:rPr>
              <a:t>		Inherits System.Web.Mvc.Controller </a:t>
            </a:r>
          </a:p>
          <a:p>
            <a:endParaRPr lang="en-GB" dirty="0" smtClean="0">
              <a:latin typeface="Courier New" pitchFamily="49" charset="0"/>
              <a:cs typeface="Courier New" pitchFamily="49" charset="0"/>
            </a:endParaRPr>
          </a:p>
          <a:p>
            <a:r>
              <a:rPr lang="en-GB" dirty="0" smtClean="0">
                <a:latin typeface="Courier New" pitchFamily="49" charset="0"/>
                <a:cs typeface="Courier New" pitchFamily="49" charset="0"/>
              </a:rPr>
              <a:t>    </a:t>
            </a:r>
            <a:r>
              <a:rPr lang="en-GB" b="1" dirty="0" smtClean="0">
                <a:latin typeface="Courier New" pitchFamily="49" charset="0"/>
                <a:cs typeface="Courier New" pitchFamily="49" charset="0"/>
              </a:rPr>
              <a:t>&lt;</a:t>
            </a:r>
            <a:r>
              <a:rPr lang="en-GB" b="1" dirty="0" err="1" smtClean="0">
                <a:latin typeface="Courier New" pitchFamily="49" charset="0"/>
                <a:cs typeface="Courier New" pitchFamily="49" charset="0"/>
              </a:rPr>
              <a:t>OutputCache</a:t>
            </a:r>
            <a:r>
              <a:rPr lang="en-GB" b="1" smtClean="0">
                <a:latin typeface="Courier New" pitchFamily="49" charset="0"/>
                <a:cs typeface="Courier New" pitchFamily="49" charset="0"/>
              </a:rPr>
              <a:t>(Duration:=</a:t>
            </a:r>
            <a:r>
              <a:rPr lang="en-GB" b="1" dirty="0" smtClean="0">
                <a:latin typeface="Courier New" pitchFamily="49" charset="0"/>
                <a:cs typeface="Courier New" pitchFamily="49" charset="0"/>
              </a:rPr>
              <a:t>10, </a:t>
            </a:r>
            <a:r>
              <a:rPr lang="en-GB" b="1" dirty="0" err="1" smtClean="0">
                <a:latin typeface="Courier New" pitchFamily="49" charset="0"/>
                <a:cs typeface="Courier New" pitchFamily="49" charset="0"/>
              </a:rPr>
              <a:t>VaryByParam</a:t>
            </a:r>
            <a:r>
              <a:rPr lang="en-GB" b="1" dirty="0" smtClean="0">
                <a:latin typeface="Courier New" pitchFamily="49" charset="0"/>
                <a:cs typeface="Courier New" pitchFamily="49" charset="0"/>
              </a:rPr>
              <a:t>=</a:t>
            </a:r>
            <a:r>
              <a:rPr lang="en-GB" dirty="0" smtClean="0">
                <a:latin typeface="Courier New" pitchFamily="49" charset="0"/>
                <a:cs typeface="Courier New" pitchFamily="49" charset="0"/>
              </a:rPr>
              <a:t>"</a:t>
            </a:r>
            <a:r>
              <a:rPr lang="en-GB" b="1" dirty="0" smtClean="0">
                <a:latin typeface="Courier New" pitchFamily="49" charset="0"/>
                <a:cs typeface="Courier New" pitchFamily="49" charset="0"/>
              </a:rPr>
              <a:t>*</a:t>
            </a:r>
            <a:r>
              <a:rPr lang="en-GB" dirty="0" smtClean="0">
                <a:latin typeface="Courier New" pitchFamily="49" charset="0"/>
                <a:cs typeface="Courier New" pitchFamily="49" charset="0"/>
              </a:rPr>
              <a:t>“</a:t>
            </a:r>
            <a:r>
              <a:rPr lang="en-GB" b="1" dirty="0" smtClean="0">
                <a:latin typeface="Courier New" pitchFamily="49" charset="0"/>
                <a:cs typeface="Courier New" pitchFamily="49" charset="0"/>
              </a:rPr>
              <a:t>)&gt; _</a:t>
            </a:r>
          </a:p>
          <a:p>
            <a:r>
              <a:rPr lang="en-GB" dirty="0" smtClean="0">
                <a:latin typeface="Courier New" pitchFamily="49" charset="0"/>
                <a:cs typeface="Courier New" pitchFamily="49" charset="0"/>
              </a:rPr>
              <a:t>    Function Time() As ActionResult</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Return DateTime.Now.ToString("T"))</a:t>
            </a:r>
          </a:p>
          <a:p>
            <a:r>
              <a:rPr lang="en-GB" dirty="0" smtClean="0">
                <a:latin typeface="Courier New" pitchFamily="49" charset="0"/>
                <a:cs typeface="Courier New" pitchFamily="49" charset="0"/>
              </a:rPr>
              <a:t>    End Function</a:t>
            </a:r>
          </a:p>
          <a:p>
            <a:r>
              <a:rPr lang="en-GB" dirty="0" smtClean="0">
                <a:latin typeface="Courier New" pitchFamily="49" charset="0"/>
                <a:cs typeface="Courier New" pitchFamily="49" charset="0"/>
              </a:rPr>
              <a:t>End Class</a:t>
            </a:r>
            <a:endParaRPr lang="en-GB" dirty="0">
              <a:latin typeface="Courier New" pitchFamily="49" charset="0"/>
              <a:cs typeface="Courier New" pitchFamily="49" charset="0"/>
            </a:endParaRPr>
          </a:p>
        </p:txBody>
      </p:sp>
      <p:sp>
        <p:nvSpPr>
          <p:cNvPr id="8" name="Rectangular Callout 7"/>
          <p:cNvSpPr/>
          <p:nvPr/>
        </p:nvSpPr>
        <p:spPr bwMode="gray">
          <a:xfrm>
            <a:off x="7469204" y="5282425"/>
            <a:ext cx="1516161" cy="738664"/>
          </a:xfrm>
          <a:prstGeom prst="wedgeRectCallout">
            <a:avLst>
              <a:gd name="adj1" fmla="val -120477"/>
              <a:gd name="adj2" fmla="val -63107"/>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GB" dirty="0"/>
              <a:t>La sortie est cachée pendant 10 secondes</a:t>
            </a:r>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Types de filtres d’action</a:t>
            </a:r>
            <a:endParaRPr lang="fr-FR" noProof="0" dirty="0"/>
          </a:p>
        </p:txBody>
      </p:sp>
      <p:sp>
        <p:nvSpPr>
          <p:cNvPr id="3" name="Content Placeholder 2"/>
          <p:cNvSpPr>
            <a:spLocks noGrp="1"/>
          </p:cNvSpPr>
          <p:nvPr>
            <p:ph idx="1"/>
          </p:nvPr>
        </p:nvSpPr>
        <p:spPr>
          <a:xfrm>
            <a:off x="279400" y="1312863"/>
            <a:ext cx="8599488" cy="4129336"/>
          </a:xfrm>
        </p:spPr>
        <p:txBody>
          <a:bodyPr/>
          <a:lstStyle/>
          <a:p>
            <a:r>
              <a:rPr lang="fr-FR" noProof="0" dirty="0" smtClean="0"/>
              <a:t>ASP.NET MVC prend en charge quatre types de filtres :</a:t>
            </a:r>
          </a:p>
          <a:p>
            <a:pPr marL="687387" lvl="1" indent="-342900">
              <a:buFont typeface="+mj-lt"/>
              <a:buAutoNum type="arabicPeriod"/>
            </a:pPr>
            <a:r>
              <a:rPr lang="fr-FR" noProof="0" dirty="0" smtClean="0"/>
              <a:t>Filtres d’autorisation</a:t>
            </a:r>
          </a:p>
          <a:p>
            <a:pPr marL="1019175" lvl="2" indent="-222250"/>
            <a:r>
              <a:rPr lang="fr-FR" noProof="0" dirty="0" smtClean="0"/>
              <a:t>Implémentent l’authentification et l’autorisation pour les actions</a:t>
            </a:r>
          </a:p>
          <a:p>
            <a:pPr marL="687387" lvl="1" indent="-342900">
              <a:buFont typeface="+mj-lt"/>
              <a:buAutoNum type="arabicPeriod"/>
            </a:pPr>
            <a:r>
              <a:rPr lang="fr-FR" noProof="0" dirty="0" smtClean="0"/>
              <a:t>Filtres d’action</a:t>
            </a:r>
          </a:p>
          <a:p>
            <a:pPr marL="1019175" lvl="2" indent="-222250"/>
            <a:r>
              <a:rPr lang="fr-FR" noProof="0" dirty="0" smtClean="0"/>
              <a:t>Code exécuté avant et après l’exécution d’une action</a:t>
            </a:r>
          </a:p>
          <a:p>
            <a:pPr marL="687387" lvl="1" indent="-342900">
              <a:buFont typeface="+mj-lt"/>
              <a:buAutoNum type="arabicPeriod"/>
            </a:pPr>
            <a:r>
              <a:rPr lang="fr-FR" noProof="0" dirty="0" smtClean="0"/>
              <a:t>Filtres de résultat</a:t>
            </a:r>
          </a:p>
          <a:p>
            <a:pPr marL="1019175" lvl="2" indent="-222250"/>
            <a:r>
              <a:rPr lang="fr-FR" noProof="0" dirty="0" smtClean="0"/>
              <a:t>Code exécuté avant et après l’exécution du résultat d’une vue</a:t>
            </a:r>
          </a:p>
          <a:p>
            <a:pPr marL="687387" lvl="1" indent="-342900">
              <a:buFont typeface="+mj-lt"/>
              <a:buAutoNum type="arabicPeriod"/>
            </a:pPr>
            <a:r>
              <a:rPr lang="fr-FR" noProof="0" dirty="0" smtClean="0"/>
              <a:t>Filtres d’exception</a:t>
            </a:r>
          </a:p>
          <a:p>
            <a:pPr marL="1019175" lvl="2" indent="-222250"/>
            <a:r>
              <a:rPr lang="fr-FR" noProof="0" dirty="0" smtClean="0"/>
              <a:t>Peuvent traiter les exceptions levées par des actions ou des résultats d’actions</a:t>
            </a:r>
          </a:p>
          <a:p>
            <a:pPr marL="231775" indent="-231775"/>
            <a:r>
              <a:rPr lang="fr-FR" noProof="0" dirty="0" smtClean="0"/>
              <a:t>Les filtres d’action s’exécutent toujours dans l’ordre présenté ci-dessus</a:t>
            </a:r>
          </a:p>
          <a:p>
            <a:pPr marL="687387" lvl="1" indent="-342900"/>
            <a:r>
              <a:rPr lang="fr-FR" noProof="0" dirty="0" smtClean="0"/>
              <a:t>On peut appliquer plusieurs filtres d’action ou de résultat</a:t>
            </a:r>
          </a:p>
          <a:p>
            <a:pPr marL="1019175" lvl="2" indent="-222250"/>
            <a:r>
              <a:rPr lang="fr-FR" noProof="0" dirty="0" smtClean="0"/>
              <a:t>L’ordre peut être contrôlé avec la propriété </a:t>
            </a:r>
            <a:r>
              <a:rPr lang="fr-FR" noProof="0" dirty="0" smtClean="0">
                <a:latin typeface="Courier New" pitchFamily="49" charset="0"/>
                <a:cs typeface="Courier New" pitchFamily="49" charset="0"/>
              </a:rPr>
              <a:t>Order</a:t>
            </a:r>
            <a:endParaRPr lang="fr-FR" noProof="0" dirty="0"/>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Créer des filtres d’action personnalisés</a:t>
            </a:r>
            <a:endParaRPr lang="fr-FR" noProof="0" dirty="0"/>
          </a:p>
        </p:txBody>
      </p:sp>
      <p:sp>
        <p:nvSpPr>
          <p:cNvPr id="3" name="Content Placeholder 2"/>
          <p:cNvSpPr>
            <a:spLocks noGrp="1"/>
          </p:cNvSpPr>
          <p:nvPr>
            <p:ph idx="1"/>
          </p:nvPr>
        </p:nvSpPr>
        <p:spPr>
          <a:xfrm>
            <a:off x="279400" y="1312863"/>
            <a:ext cx="8599488" cy="4591000"/>
          </a:xfrm>
        </p:spPr>
        <p:txBody>
          <a:bodyPr/>
          <a:lstStyle/>
          <a:p>
            <a:r>
              <a:rPr lang="fr-FR" noProof="0" dirty="0" smtClean="0"/>
              <a:t>Les filtres d’action sont des classes qui dérivent de </a:t>
            </a:r>
            <a:r>
              <a:rPr lang="fr-FR" noProof="0" dirty="0" smtClean="0">
                <a:latin typeface="Courier New" pitchFamily="49" charset="0"/>
                <a:cs typeface="Courier New" pitchFamily="49" charset="0"/>
              </a:rPr>
              <a:t>FilterAttribute</a:t>
            </a:r>
          </a:p>
          <a:p>
            <a:r>
              <a:rPr lang="fr-FR" noProof="0" dirty="0" smtClean="0"/>
              <a:t>Chaque type de filtre doit implémenter une interface spécifique</a:t>
            </a:r>
          </a:p>
          <a:p>
            <a:pPr marL="687387" lvl="1" indent="-342900"/>
            <a:r>
              <a:rPr lang="fr-FR" noProof="0" dirty="0" smtClean="0">
                <a:latin typeface="Courier New" pitchFamily="49" charset="0"/>
                <a:cs typeface="Courier New" pitchFamily="49" charset="0"/>
              </a:rPr>
              <a:t>IAuthorizationFilter	IResultFilter</a:t>
            </a:r>
          </a:p>
          <a:p>
            <a:pPr marL="687387" lvl="1" indent="-342900"/>
            <a:r>
              <a:rPr lang="fr-FR" noProof="0" dirty="0" smtClean="0">
                <a:latin typeface="Courier New" pitchFamily="49" charset="0"/>
                <a:cs typeface="Courier New" pitchFamily="49" charset="0"/>
              </a:rPr>
              <a:t>IActionFilter		IExceptionFilter</a:t>
            </a:r>
            <a:endParaRPr lang="fr-FR" noProof="0" dirty="0" smtClean="0">
              <a:cs typeface="Courier New" pitchFamily="49" charset="0"/>
            </a:endParaRPr>
          </a:p>
          <a:p>
            <a:pPr marL="231775" indent="-231775"/>
            <a:r>
              <a:rPr lang="fr-FR" noProof="0" dirty="0" smtClean="0">
                <a:latin typeface="Courier New" pitchFamily="49" charset="0"/>
                <a:cs typeface="Courier New" pitchFamily="49" charset="0"/>
              </a:rPr>
              <a:t>ActionFilterAttribute</a:t>
            </a:r>
            <a:r>
              <a:rPr lang="fr-FR" noProof="0" dirty="0" smtClean="0"/>
              <a:t> est une classe d’aide pour le développement de filtres d’action et de résultats</a:t>
            </a:r>
          </a:p>
          <a:p>
            <a:pPr marL="687387" lvl="1" indent="-342900"/>
            <a:r>
              <a:rPr lang="fr-FR" noProof="0" dirty="0" smtClean="0"/>
              <a:t>Implémente </a:t>
            </a:r>
            <a:r>
              <a:rPr lang="fr-FR" noProof="0" dirty="0" smtClean="0">
                <a:latin typeface="Courier New" pitchFamily="49" charset="0"/>
                <a:cs typeface="Courier New" pitchFamily="49" charset="0"/>
              </a:rPr>
              <a:t>IActionFilter</a:t>
            </a:r>
            <a:r>
              <a:rPr lang="fr-FR" noProof="0" dirty="0" smtClean="0"/>
              <a:t> et </a:t>
            </a:r>
            <a:r>
              <a:rPr lang="fr-FR" noProof="0" dirty="0" smtClean="0">
                <a:latin typeface="Courier New" pitchFamily="49" charset="0"/>
                <a:cs typeface="Courier New" pitchFamily="49" charset="0"/>
              </a:rPr>
              <a:t>IResultFilter</a:t>
            </a:r>
            <a:r>
              <a:rPr lang="fr-FR" noProof="0" dirty="0" smtClean="0"/>
              <a:t> </a:t>
            </a:r>
          </a:p>
          <a:p>
            <a:pPr marL="231775" indent="-231775"/>
            <a:r>
              <a:rPr lang="fr-FR" noProof="0" dirty="0" smtClean="0"/>
              <a:t>Pour développer un filtre </a:t>
            </a:r>
            <a:r>
              <a:rPr lang="fr-FR" i="1" noProof="0" dirty="0" smtClean="0">
                <a:latin typeface="Century Schoolbook" pitchFamily="18" charset="0"/>
              </a:rPr>
              <a:t>d’action</a:t>
            </a:r>
            <a:r>
              <a:rPr lang="fr-FR" noProof="0" dirty="0" smtClean="0"/>
              <a:t> :</a:t>
            </a:r>
          </a:p>
          <a:p>
            <a:pPr marL="687387" lvl="1" indent="-342900">
              <a:buFont typeface="+mj-lt"/>
              <a:buAutoNum type="arabicPeriod"/>
            </a:pPr>
            <a:r>
              <a:rPr lang="fr-FR" noProof="0" dirty="0" smtClean="0"/>
              <a:t>Dériver de </a:t>
            </a:r>
            <a:r>
              <a:rPr lang="fr-FR" noProof="0" dirty="0" smtClean="0">
                <a:latin typeface="Courier New" pitchFamily="49" charset="0"/>
                <a:cs typeface="Courier New" pitchFamily="49" charset="0"/>
              </a:rPr>
              <a:t>ActionFilterAttribute</a:t>
            </a:r>
          </a:p>
          <a:p>
            <a:pPr marL="687387" lvl="1" indent="-342900">
              <a:buFont typeface="+mj-lt"/>
              <a:buAutoNum type="arabicPeriod"/>
            </a:pPr>
            <a:r>
              <a:rPr lang="fr-FR" noProof="0" dirty="0" smtClean="0"/>
              <a:t>Redéfinir </a:t>
            </a:r>
            <a:r>
              <a:rPr lang="fr-FR" noProof="0" dirty="0" smtClean="0">
                <a:latin typeface="Courier New" pitchFamily="49" charset="0"/>
                <a:cs typeface="Courier New" pitchFamily="49" charset="0"/>
              </a:rPr>
              <a:t>OnActionExecuting</a:t>
            </a:r>
            <a:r>
              <a:rPr lang="fr-FR" noProof="0" dirty="0" smtClean="0"/>
              <a:t> et </a:t>
            </a:r>
            <a:r>
              <a:rPr lang="fr-FR" noProof="0" dirty="0" smtClean="0">
                <a:latin typeface="Courier New" pitchFamily="49" charset="0"/>
                <a:cs typeface="Courier New" pitchFamily="49" charset="0"/>
              </a:rPr>
              <a:t>OnActionExecuted</a:t>
            </a:r>
          </a:p>
          <a:p>
            <a:pPr marL="231775" indent="-231775"/>
            <a:r>
              <a:rPr lang="fr-FR" noProof="0" dirty="0" smtClean="0"/>
              <a:t>Pour développer un filtre de </a:t>
            </a:r>
            <a:r>
              <a:rPr lang="fr-FR" i="1" noProof="0" dirty="0" smtClean="0">
                <a:latin typeface="Century Schoolbook" pitchFamily="18" charset="0"/>
              </a:rPr>
              <a:t>résultat</a:t>
            </a:r>
            <a:r>
              <a:rPr lang="fr-FR" noProof="0" dirty="0" smtClean="0"/>
              <a:t> :</a:t>
            </a:r>
          </a:p>
          <a:p>
            <a:pPr marL="687387" lvl="1" indent="-342900">
              <a:buFont typeface="+mj-lt"/>
              <a:buAutoNum type="arabicPeriod"/>
            </a:pPr>
            <a:r>
              <a:rPr lang="fr-FR" noProof="0" dirty="0" smtClean="0"/>
              <a:t>Dériver de </a:t>
            </a:r>
            <a:r>
              <a:rPr lang="fr-FR" noProof="0" dirty="0" smtClean="0">
                <a:latin typeface="Courier New" pitchFamily="49" charset="0"/>
                <a:cs typeface="Courier New" pitchFamily="49" charset="0"/>
              </a:rPr>
              <a:t>ActionFilterAttribute</a:t>
            </a:r>
          </a:p>
          <a:p>
            <a:pPr marL="687387" lvl="1" indent="-342900">
              <a:buFont typeface="+mj-lt"/>
              <a:buAutoNum type="arabicPeriod"/>
            </a:pPr>
            <a:r>
              <a:rPr lang="fr-FR" dirty="0" smtClean="0"/>
              <a:t>Redéfinir </a:t>
            </a:r>
            <a:r>
              <a:rPr lang="fr-FR" noProof="0" dirty="0" smtClean="0">
                <a:latin typeface="Courier New" pitchFamily="49" charset="0"/>
                <a:cs typeface="Courier New" pitchFamily="49" charset="0"/>
              </a:rPr>
              <a:t>OnResultExecuting</a:t>
            </a:r>
            <a:r>
              <a:rPr lang="fr-FR" noProof="0" dirty="0" smtClean="0"/>
              <a:t> et </a:t>
            </a:r>
            <a:r>
              <a:rPr lang="fr-FR" noProof="0" dirty="0" smtClean="0">
                <a:latin typeface="Courier New" pitchFamily="49" charset="0"/>
                <a:cs typeface="Courier New" pitchFamily="49" charset="0"/>
              </a:rPr>
              <a:t>OnResultExecuted</a:t>
            </a:r>
            <a:endParaRPr lang="fr-FR" noProof="0" dirty="0" smtClean="0"/>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Exemple de filtre d’action personnalisé</a:t>
            </a:r>
            <a:r>
              <a:rPr lang="fr-FR" noProof="0" dirty="0" smtClean="0"/>
              <a:t> (C#)</a:t>
            </a:r>
            <a:endParaRPr lang="fr-FR" noProof="0" dirty="0"/>
          </a:p>
        </p:txBody>
      </p:sp>
      <p:sp>
        <p:nvSpPr>
          <p:cNvPr id="3" name="Content Placeholder 2"/>
          <p:cNvSpPr>
            <a:spLocks noGrp="1"/>
          </p:cNvSpPr>
          <p:nvPr>
            <p:ph idx="1"/>
          </p:nvPr>
        </p:nvSpPr>
        <p:spPr>
          <a:xfrm>
            <a:off x="279400" y="1312863"/>
            <a:ext cx="8599488" cy="369332"/>
          </a:xfrm>
        </p:spPr>
        <p:txBody>
          <a:bodyPr/>
          <a:lstStyle/>
          <a:p>
            <a:r>
              <a:rPr lang="fr-FR" noProof="0" dirty="0" smtClean="0"/>
              <a:t>Exemple de filtre d’action qui enregistre la durée d’exécution d’une action</a:t>
            </a:r>
            <a:endParaRPr lang="fr-FR" noProof="0" dirty="0"/>
          </a:p>
        </p:txBody>
      </p:sp>
      <p:sp>
        <p:nvSpPr>
          <p:cNvPr id="4" name="TextBox 3"/>
          <p:cNvSpPr txBox="1"/>
          <p:nvPr/>
        </p:nvSpPr>
        <p:spPr bwMode="gray">
          <a:xfrm>
            <a:off x="443440" y="2076382"/>
            <a:ext cx="8024954" cy="3539430"/>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public class ProfileActionFilter : </a:t>
            </a:r>
            <a:r>
              <a:rPr lang="en-GB" b="1" dirty="0" smtClean="0">
                <a:latin typeface="Courier New" pitchFamily="49" charset="0"/>
                <a:cs typeface="Courier New" pitchFamily="49" charset="0"/>
              </a:rPr>
              <a:t>ActionFilterAttribute</a:t>
            </a:r>
          </a:p>
          <a:p>
            <a:r>
              <a:rPr lang="en-GB" dirty="0" smtClean="0">
                <a:latin typeface="Courier New" pitchFamily="49" charset="0"/>
                <a:cs typeface="Courier New" pitchFamily="49" charset="0"/>
              </a:rPr>
              <a:t>{</a:t>
            </a:r>
          </a:p>
          <a:p>
            <a:r>
              <a:rPr lang="en-GB" dirty="0" smtClean="0">
                <a:latin typeface="Courier New" pitchFamily="49" charset="0"/>
                <a:cs typeface="Courier New" pitchFamily="49" charset="0"/>
              </a:rPr>
              <a:t>   private long _startTime, _stopTime;</a:t>
            </a:r>
          </a:p>
          <a:p>
            <a:endParaRPr lang="en-GB" dirty="0" smtClean="0">
              <a:latin typeface="Courier New" pitchFamily="49" charset="0"/>
              <a:cs typeface="Courier New" pitchFamily="49" charset="0"/>
            </a:endParaRPr>
          </a:p>
          <a:p>
            <a:r>
              <a:rPr lang="en-GB" dirty="0" smtClean="0">
                <a:latin typeface="Courier New" pitchFamily="49" charset="0"/>
                <a:cs typeface="Courier New" pitchFamily="49" charset="0"/>
              </a:rPr>
              <a:t>   public override void </a:t>
            </a:r>
            <a:r>
              <a:rPr lang="en-GB" b="1" dirty="0" smtClean="0">
                <a:latin typeface="Courier New" pitchFamily="49" charset="0"/>
                <a:cs typeface="Courier New" pitchFamily="49" charset="0"/>
              </a:rPr>
              <a:t>OnActionExecuting</a:t>
            </a:r>
            <a:r>
              <a:rPr lang="en-GB" dirty="0" smtClean="0">
                <a:latin typeface="Courier New" pitchFamily="49" charset="0"/>
                <a:cs typeface="Courier New" pitchFamily="49" charset="0"/>
              </a:rPr>
              <a:t>(ActionExecutingContext context)</a:t>
            </a:r>
          </a:p>
          <a:p>
            <a:r>
              <a:rPr lang="en-GB" dirty="0" smtClean="0">
                <a:latin typeface="Courier New" pitchFamily="49" charset="0"/>
                <a:cs typeface="Courier New" pitchFamily="49" charset="0"/>
              </a:rPr>
              <a:t>   {  </a:t>
            </a:r>
          </a:p>
          <a:p>
            <a:r>
              <a:rPr lang="en-GB" dirty="0" smtClean="0">
                <a:latin typeface="Courier New" pitchFamily="49" charset="0"/>
                <a:cs typeface="Courier New" pitchFamily="49" charset="0"/>
              </a:rPr>
              <a:t>      start = …</a:t>
            </a:r>
          </a:p>
          <a:p>
            <a:endParaRPr lang="en-GB" dirty="0" smtClean="0">
              <a:latin typeface="Courier New" pitchFamily="49" charset="0"/>
              <a:cs typeface="Courier New" pitchFamily="49" charset="0"/>
            </a:endParaRPr>
          </a:p>
          <a:p>
            <a:r>
              <a:rPr lang="en-GB" dirty="0" smtClean="0">
                <a:latin typeface="Courier New" pitchFamily="49" charset="0"/>
                <a:cs typeface="Courier New" pitchFamily="49" charset="0"/>
              </a:rPr>
              <a:t>   }</a:t>
            </a:r>
          </a:p>
          <a:p>
            <a:endParaRPr lang="en-GB" dirty="0" smtClean="0">
              <a:latin typeface="Courier New" pitchFamily="49" charset="0"/>
              <a:cs typeface="Courier New" pitchFamily="49" charset="0"/>
            </a:endParaRPr>
          </a:p>
          <a:p>
            <a:r>
              <a:rPr lang="en-GB" dirty="0" smtClean="0">
                <a:latin typeface="Courier New" pitchFamily="49" charset="0"/>
                <a:cs typeface="Courier New" pitchFamily="49" charset="0"/>
              </a:rPr>
              <a:t>   public override void </a:t>
            </a:r>
            <a:r>
              <a:rPr lang="en-GB" b="1" dirty="0" smtClean="0">
                <a:latin typeface="Courier New" pitchFamily="49" charset="0"/>
                <a:cs typeface="Courier New" pitchFamily="49" charset="0"/>
              </a:rPr>
              <a:t>OnActionExecuted</a:t>
            </a:r>
            <a:r>
              <a:rPr lang="en-GB" dirty="0" smtClean="0">
                <a:latin typeface="Courier New" pitchFamily="49" charset="0"/>
                <a:cs typeface="Courier New" pitchFamily="49" charset="0"/>
              </a:rPr>
              <a:t>(ActionExecutedContext context)</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stop = ….</a:t>
            </a:r>
          </a:p>
          <a:p>
            <a:r>
              <a:rPr lang="en-GB" dirty="0" smtClean="0">
                <a:latin typeface="Courier New" pitchFamily="49" charset="0"/>
                <a:cs typeface="Courier New" pitchFamily="49" charset="0"/>
              </a:rPr>
              <a:t>       Log(stop- start);  // Calculate and log action execution time</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a:t>
            </a:r>
            <a:endParaRPr lang="en-GB" dirty="0">
              <a:latin typeface="Courier New" pitchFamily="49" charset="0"/>
              <a:cs typeface="Courier New" pitchFamily="49" charset="0"/>
            </a:endParaRPr>
          </a:p>
        </p:txBody>
      </p:sp>
      <p:sp>
        <p:nvSpPr>
          <p:cNvPr id="5" name="Rectangular Callout 4"/>
          <p:cNvSpPr/>
          <p:nvPr/>
        </p:nvSpPr>
        <p:spPr bwMode="gray">
          <a:xfrm>
            <a:off x="6400800" y="2341072"/>
            <a:ext cx="1932709" cy="523220"/>
          </a:xfrm>
          <a:prstGeom prst="wedgeRectCallout">
            <a:avLst>
              <a:gd name="adj1" fmla="val -173865"/>
              <a:gd name="adj2" fmla="val 75436"/>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fr-FR" dirty="0" smtClean="0"/>
              <a:t>Appelée avant l’exécution de l’action</a:t>
            </a:r>
            <a:endParaRPr kumimoji="0" lang="fr-FR" sz="1400" b="0" i="0" u="none" strike="noStrike" cap="none" normalizeH="0" baseline="0" dirty="0" smtClean="0">
              <a:ln>
                <a:noFill/>
              </a:ln>
              <a:solidFill>
                <a:schemeClr val="tx1"/>
              </a:solidFill>
              <a:effectLst/>
              <a:latin typeface="Arial" charset="0"/>
            </a:endParaRPr>
          </a:p>
        </p:txBody>
      </p:sp>
      <p:sp>
        <p:nvSpPr>
          <p:cNvPr id="6" name="Rectangular Callout 5"/>
          <p:cNvSpPr/>
          <p:nvPr/>
        </p:nvSpPr>
        <p:spPr bwMode="gray">
          <a:xfrm>
            <a:off x="5961931" y="3564283"/>
            <a:ext cx="1883206" cy="523220"/>
          </a:xfrm>
          <a:prstGeom prst="wedgeRectCallout">
            <a:avLst>
              <a:gd name="adj1" fmla="val -173865"/>
              <a:gd name="adj2" fmla="val 75436"/>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fr-FR" dirty="0" smtClean="0"/>
              <a:t>Appelée après l’exécution de l’action</a:t>
            </a:r>
            <a:endParaRPr lang="fr-FR" dirty="0"/>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Exemple de filtre d’action </a:t>
            </a:r>
            <a:r>
              <a:rPr lang="fr-FR" dirty="0" smtClean="0"/>
              <a:t>personnalisé </a:t>
            </a:r>
            <a:r>
              <a:rPr lang="fr-FR" noProof="0" dirty="0" smtClean="0"/>
              <a:t>(VB)</a:t>
            </a:r>
            <a:endParaRPr lang="fr-FR" noProof="0" dirty="0"/>
          </a:p>
        </p:txBody>
      </p:sp>
      <p:sp>
        <p:nvSpPr>
          <p:cNvPr id="7" name="TextBox 6"/>
          <p:cNvSpPr txBox="1"/>
          <p:nvPr/>
        </p:nvSpPr>
        <p:spPr bwMode="gray">
          <a:xfrm>
            <a:off x="280271" y="1185025"/>
            <a:ext cx="8577989" cy="5016758"/>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r>
              <a:rPr lang="en-GB" sz="1600" dirty="0" smtClean="0">
                <a:latin typeface="Courier New" pitchFamily="49" charset="0"/>
                <a:cs typeface="Courier New" pitchFamily="49" charset="0"/>
              </a:rPr>
              <a:t>Public Class ProfileActionFilter </a:t>
            </a:r>
          </a:p>
          <a:p>
            <a:r>
              <a:rPr lang="en-GB" sz="1600" dirty="0" smtClean="0">
                <a:latin typeface="Courier New" pitchFamily="49" charset="0"/>
                <a:cs typeface="Courier New" pitchFamily="49" charset="0"/>
              </a:rPr>
              <a:t>			Inherits </a:t>
            </a:r>
            <a:r>
              <a:rPr lang="en-GB" sz="1600" b="1" dirty="0" smtClean="0">
                <a:latin typeface="Courier New" pitchFamily="49" charset="0"/>
                <a:cs typeface="Courier New" pitchFamily="49" charset="0"/>
              </a:rPr>
              <a:t>ActionFilterAttribute</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Private _startTime As Long</a:t>
            </a:r>
          </a:p>
          <a:p>
            <a:r>
              <a:rPr lang="en-GB" sz="1600" dirty="0" smtClean="0">
                <a:latin typeface="Courier New" pitchFamily="49" charset="0"/>
                <a:cs typeface="Courier New" pitchFamily="49" charset="0"/>
              </a:rPr>
              <a:t>   Private _endTime As Long</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Public Overrides Sub </a:t>
            </a:r>
            <a:r>
              <a:rPr lang="en-GB" sz="1600" b="1" dirty="0" smtClean="0">
                <a:latin typeface="Courier New" pitchFamily="49" charset="0"/>
                <a:cs typeface="Courier New" pitchFamily="49" charset="0"/>
              </a:rPr>
              <a:t>OnActionExecuting</a:t>
            </a:r>
            <a:r>
              <a:rPr lang="en-GB" sz="1600" dirty="0" smtClean="0">
                <a:latin typeface="Courier New" pitchFamily="49" charset="0"/>
                <a:cs typeface="Courier New" pitchFamily="49" charset="0"/>
              </a:rPr>
              <a:t>(ByVal context _</a:t>
            </a:r>
          </a:p>
          <a:p>
            <a:r>
              <a:rPr lang="en-GB" sz="1600" dirty="0" smtClean="0">
                <a:latin typeface="Courier New" pitchFamily="49" charset="0"/>
                <a:cs typeface="Courier New" pitchFamily="49" charset="0"/>
              </a:rPr>
              <a:t>                                          As ActionExecutingContext)</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_startTime = …</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End Sub</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Public Overrides Sub </a:t>
            </a:r>
            <a:r>
              <a:rPr lang="en-GB" sz="1600" b="1" dirty="0" smtClean="0">
                <a:latin typeface="Courier New" pitchFamily="49" charset="0"/>
                <a:cs typeface="Courier New" pitchFamily="49" charset="0"/>
              </a:rPr>
              <a:t>OnActionExecuted</a:t>
            </a:r>
            <a:r>
              <a:rPr lang="en-GB" sz="1600" dirty="0" smtClean="0">
                <a:latin typeface="Courier New" pitchFamily="49" charset="0"/>
                <a:cs typeface="Courier New" pitchFamily="49" charset="0"/>
              </a:rPr>
              <a:t>(ByVal context _</a:t>
            </a:r>
          </a:p>
          <a:p>
            <a:r>
              <a:rPr lang="en-GB" sz="1600" dirty="0" smtClean="0">
                <a:latin typeface="Courier New" pitchFamily="49" charset="0"/>
                <a:cs typeface="Courier New" pitchFamily="49" charset="0"/>
              </a:rPr>
              <a:t>                                          As ActionExecutedContext )</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_endTime = ….</a:t>
            </a:r>
          </a:p>
          <a:p>
            <a:r>
              <a:rPr lang="en-GB" sz="1600" dirty="0" smtClean="0">
                <a:latin typeface="Courier New" pitchFamily="49" charset="0"/>
                <a:cs typeface="Courier New" pitchFamily="49" charset="0"/>
              </a:rPr>
              <a:t>       Log(_endTime - _startTime)</a:t>
            </a:r>
          </a:p>
          <a:p>
            <a:r>
              <a:rPr lang="en-GB" sz="1600" dirty="0" smtClean="0">
                <a:latin typeface="Courier New" pitchFamily="49" charset="0"/>
                <a:cs typeface="Courier New" pitchFamily="49" charset="0"/>
              </a:rPr>
              <a:t>   End Sub</a:t>
            </a:r>
          </a:p>
          <a:p>
            <a:r>
              <a:rPr lang="en-GB" sz="1600" dirty="0" smtClean="0">
                <a:latin typeface="Courier New" pitchFamily="49" charset="0"/>
                <a:cs typeface="Courier New" pitchFamily="49" charset="0"/>
              </a:rPr>
              <a:t>End Class</a:t>
            </a:r>
            <a:endParaRPr lang="en-GB" sz="1600" dirty="0">
              <a:latin typeface="Courier New" pitchFamily="49" charset="0"/>
              <a:cs typeface="Courier New" pitchFamily="49" charset="0"/>
            </a:endParaRPr>
          </a:p>
        </p:txBody>
      </p:sp>
      <p:sp>
        <p:nvSpPr>
          <p:cNvPr id="8" name="Rectangular Callout 7"/>
          <p:cNvSpPr/>
          <p:nvPr/>
        </p:nvSpPr>
        <p:spPr bwMode="gray">
          <a:xfrm>
            <a:off x="6146518" y="2039294"/>
            <a:ext cx="1875264" cy="523220"/>
          </a:xfrm>
          <a:prstGeom prst="wedgeRectCallout">
            <a:avLst>
              <a:gd name="adj1" fmla="val -148930"/>
              <a:gd name="adj2" fmla="val 71464"/>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fr-FR" dirty="0" smtClean="0"/>
              <a:t>Appelée avant l’exécution de l’action</a:t>
            </a:r>
            <a:endParaRPr lang="fr-FR" dirty="0"/>
          </a:p>
        </p:txBody>
      </p:sp>
      <p:sp>
        <p:nvSpPr>
          <p:cNvPr id="9" name="Rectangular Callout 8"/>
          <p:cNvSpPr/>
          <p:nvPr/>
        </p:nvSpPr>
        <p:spPr bwMode="gray">
          <a:xfrm>
            <a:off x="5697157" y="3743785"/>
            <a:ext cx="2044070" cy="523220"/>
          </a:xfrm>
          <a:prstGeom prst="wedgeRectCallout">
            <a:avLst>
              <a:gd name="adj1" fmla="val -125572"/>
              <a:gd name="adj2" fmla="val 77422"/>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fr-FR" dirty="0" smtClean="0"/>
              <a:t>Appelée après l’exécution de l’action</a:t>
            </a:r>
            <a:endParaRPr lang="fr-FR" dirty="0"/>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Appliquer des filtres d’action personnalisés</a:t>
            </a:r>
            <a:endParaRPr lang="fr-FR" noProof="0" dirty="0"/>
          </a:p>
        </p:txBody>
      </p:sp>
      <p:sp>
        <p:nvSpPr>
          <p:cNvPr id="3" name="Content Placeholder 2"/>
          <p:cNvSpPr>
            <a:spLocks noGrp="1"/>
          </p:cNvSpPr>
          <p:nvPr>
            <p:ph idx="1"/>
          </p:nvPr>
        </p:nvSpPr>
        <p:spPr>
          <a:xfrm>
            <a:off x="279400" y="1192543"/>
            <a:ext cx="8599488" cy="948978"/>
          </a:xfrm>
        </p:spPr>
        <p:txBody>
          <a:bodyPr/>
          <a:lstStyle/>
          <a:p>
            <a:r>
              <a:rPr lang="fr-FR" noProof="0" dirty="0" smtClean="0"/>
              <a:t>Un filtre d’action personnalisé est appliqué en tant qu’attribut des méthodes d’action cibles</a:t>
            </a:r>
          </a:p>
          <a:p>
            <a:pPr lvl="1"/>
            <a:r>
              <a:rPr lang="fr-FR" noProof="0" dirty="0" smtClean="0"/>
              <a:t>Au niveau de la classe, il s’applique à toutes ses méthodes d’action</a:t>
            </a:r>
            <a:endParaRPr lang="fr-FR" noProof="0" dirty="0"/>
          </a:p>
        </p:txBody>
      </p:sp>
      <p:sp>
        <p:nvSpPr>
          <p:cNvPr id="4" name="TextBox 3"/>
          <p:cNvSpPr txBox="1"/>
          <p:nvPr/>
        </p:nvSpPr>
        <p:spPr bwMode="gray">
          <a:xfrm>
            <a:off x="1806545" y="4153489"/>
            <a:ext cx="7096815" cy="2062103"/>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r>
              <a:rPr lang="en-GB" sz="1600" dirty="0" smtClean="0">
                <a:latin typeface="Courier New" pitchFamily="49" charset="0"/>
                <a:cs typeface="Courier New" pitchFamily="49" charset="0"/>
              </a:rPr>
              <a:t>Public Class VideoController </a:t>
            </a:r>
          </a:p>
          <a:p>
            <a:r>
              <a:rPr lang="en-GB" sz="1600" dirty="0" smtClean="0">
                <a:latin typeface="Courier New" pitchFamily="49" charset="0"/>
                <a:cs typeface="Courier New" pitchFamily="49" charset="0"/>
              </a:rPr>
              <a:t>		Inherits System.Web.Mvc.Controller</a:t>
            </a:r>
          </a:p>
          <a:p>
            <a:r>
              <a:rPr lang="en-GB" sz="1600" dirty="0" smtClean="0">
                <a:latin typeface="Courier New" pitchFamily="49" charset="0"/>
                <a:cs typeface="Courier New" pitchFamily="49" charset="0"/>
              </a:rPr>
              <a:t>  </a:t>
            </a:r>
            <a:r>
              <a:rPr lang="en-GB" sz="1600" b="1" dirty="0" smtClean="0">
                <a:latin typeface="Courier New" pitchFamily="49" charset="0"/>
                <a:cs typeface="Courier New" pitchFamily="49" charset="0"/>
              </a:rPr>
              <a:t>&lt;ProfileActionFilter()&gt; _</a:t>
            </a:r>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Function Recordings(ByVal category As String) _</a:t>
            </a:r>
          </a:p>
          <a:p>
            <a:r>
              <a:rPr lang="en-GB" sz="1600" dirty="0" smtClean="0">
                <a:latin typeface="Courier New" pitchFamily="49" charset="0"/>
                <a:cs typeface="Courier New" pitchFamily="49" charset="0"/>
              </a:rPr>
              <a:t>                                         As ActionResult</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End Class</a:t>
            </a:r>
          </a:p>
        </p:txBody>
      </p:sp>
      <p:sp>
        <p:nvSpPr>
          <p:cNvPr id="5" name="TextBox 4"/>
          <p:cNvSpPr txBox="1"/>
          <p:nvPr/>
        </p:nvSpPr>
        <p:spPr bwMode="gray">
          <a:xfrm>
            <a:off x="2131591" y="2204379"/>
            <a:ext cx="6232796" cy="1815882"/>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sz="1600" dirty="0" smtClean="0">
                <a:latin typeface="Courier New" pitchFamily="49" charset="0"/>
                <a:cs typeface="Courier New" pitchFamily="49" charset="0"/>
              </a:rPr>
              <a:t>public class VideoController : Controller</a:t>
            </a:r>
          </a:p>
          <a:p>
            <a:r>
              <a:rPr lang="en-GB" sz="1600" dirty="0" smtClean="0">
                <a:latin typeface="Courier New" pitchFamily="49" charset="0"/>
                <a:cs typeface="Courier New" pitchFamily="49" charset="0"/>
              </a:rPr>
              <a:t>{</a:t>
            </a:r>
          </a:p>
          <a:p>
            <a:r>
              <a:rPr lang="en-GB" sz="1600" dirty="0" smtClean="0">
                <a:latin typeface="Courier New" pitchFamily="49" charset="0"/>
                <a:cs typeface="Courier New" pitchFamily="49" charset="0"/>
              </a:rPr>
              <a:t>  </a:t>
            </a:r>
            <a:r>
              <a:rPr lang="en-GB" sz="1600" b="1" dirty="0" smtClean="0">
                <a:latin typeface="Courier New" pitchFamily="49" charset="0"/>
                <a:cs typeface="Courier New" pitchFamily="49" charset="0"/>
              </a:rPr>
              <a:t>[ProfileActionFilter]</a:t>
            </a:r>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public ActionResult Recordings(string category)</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a:t>
            </a:r>
          </a:p>
        </p:txBody>
      </p:sp>
      <p:sp>
        <p:nvSpPr>
          <p:cNvPr id="6" name="Rectangular Callout 5"/>
          <p:cNvSpPr/>
          <p:nvPr/>
        </p:nvSpPr>
        <p:spPr bwMode="gray">
          <a:xfrm>
            <a:off x="108282" y="2285999"/>
            <a:ext cx="1793254" cy="523220"/>
          </a:xfrm>
          <a:prstGeom prst="wedgeRectCallout">
            <a:avLst>
              <a:gd name="adj1" fmla="val 75299"/>
              <a:gd name="adj2" fmla="val 50036"/>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fr-FR" dirty="0" smtClean="0"/>
              <a:t>Appliqué seulement à cette action</a:t>
            </a:r>
            <a:endParaRPr kumimoji="0" lang="fr-FR" sz="1400" b="0" i="0" u="none" strike="noStrike" cap="none" normalizeH="0" baseline="0" dirty="0" smtClean="0">
              <a:ln>
                <a:noFill/>
              </a:ln>
              <a:solidFill>
                <a:schemeClr val="tx1"/>
              </a:solidFill>
              <a:effectLst/>
              <a:latin typeface="Arial" charset="0"/>
            </a:endParaRPr>
          </a:p>
        </p:txBody>
      </p:sp>
      <p:sp>
        <p:nvSpPr>
          <p:cNvPr id="7" name="Rectangular Callout 6"/>
          <p:cNvSpPr/>
          <p:nvPr/>
        </p:nvSpPr>
        <p:spPr bwMode="gray">
          <a:xfrm>
            <a:off x="77107" y="4243135"/>
            <a:ext cx="1793255" cy="523220"/>
          </a:xfrm>
          <a:prstGeom prst="wedgeRectCallout">
            <a:avLst>
              <a:gd name="adj1" fmla="val 62766"/>
              <a:gd name="adj2" fmla="val 55158"/>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fr-FR" dirty="0" smtClean="0"/>
              <a:t>Appliqué seulement à cette action</a:t>
            </a:r>
            <a:endParaRPr lang="fr-FR" dirty="0"/>
          </a:p>
        </p:txBody>
      </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Filtre d’exceptions</a:t>
            </a:r>
            <a:endParaRPr lang="fr-FR" noProof="0" dirty="0"/>
          </a:p>
        </p:txBody>
      </p:sp>
      <p:sp>
        <p:nvSpPr>
          <p:cNvPr id="3" name="Content Placeholder 2"/>
          <p:cNvSpPr>
            <a:spLocks noGrp="1"/>
          </p:cNvSpPr>
          <p:nvPr>
            <p:ph idx="1"/>
          </p:nvPr>
        </p:nvSpPr>
        <p:spPr>
          <a:xfrm>
            <a:off x="279399" y="1312863"/>
            <a:ext cx="8864601" cy="3712876"/>
          </a:xfrm>
        </p:spPr>
        <p:txBody>
          <a:bodyPr/>
          <a:lstStyle/>
          <a:p>
            <a:pPr>
              <a:lnSpc>
                <a:spcPts val="2000"/>
              </a:lnSpc>
            </a:pPr>
            <a:r>
              <a:rPr lang="fr-FR" noProof="0" dirty="0" smtClean="0"/>
              <a:t>ASP.NET MVC a un filtre d’exception intrinsèque, </a:t>
            </a:r>
            <a:r>
              <a:rPr lang="fr-FR" noProof="0" dirty="0" smtClean="0">
                <a:latin typeface="Courier New" pitchFamily="49" charset="0"/>
                <a:cs typeface="Courier New" pitchFamily="49" charset="0"/>
              </a:rPr>
              <a:t>HandleErrorAttribute</a:t>
            </a:r>
          </a:p>
          <a:p>
            <a:pPr lvl="1">
              <a:lnSpc>
                <a:spcPts val="2000"/>
              </a:lnSpc>
            </a:pPr>
            <a:r>
              <a:rPr lang="fr-FR" noProof="0" dirty="0" smtClean="0"/>
              <a:t>Affiche une vue personnalisée en réponse à des exceptions non traitées</a:t>
            </a:r>
          </a:p>
          <a:p>
            <a:pPr>
              <a:lnSpc>
                <a:spcPts val="2000"/>
              </a:lnSpc>
            </a:pPr>
            <a:r>
              <a:rPr lang="fr-FR" noProof="0" dirty="0" smtClean="0"/>
              <a:t>Propriétés pouvant être définies</a:t>
            </a:r>
          </a:p>
          <a:p>
            <a:pPr lvl="1">
              <a:lnSpc>
                <a:spcPts val="2000"/>
              </a:lnSpc>
            </a:pPr>
            <a:r>
              <a:rPr lang="fr-FR" noProof="0" dirty="0" smtClean="0">
                <a:latin typeface="Courier New" pitchFamily="49" charset="0"/>
                <a:cs typeface="Courier New" pitchFamily="49" charset="0"/>
              </a:rPr>
              <a:t>Order</a:t>
            </a:r>
            <a:r>
              <a:rPr lang="fr-FR" noProof="0" dirty="0" smtClean="0"/>
              <a:t>, ordre d’exécution de ce filtre</a:t>
            </a:r>
          </a:p>
          <a:p>
            <a:pPr lvl="1">
              <a:lnSpc>
                <a:spcPts val="2000"/>
              </a:lnSpc>
            </a:pPr>
            <a:r>
              <a:rPr lang="fr-FR" noProof="0" dirty="0" smtClean="0">
                <a:latin typeface="Courier New" pitchFamily="49" charset="0"/>
                <a:cs typeface="Courier New" pitchFamily="49" charset="0"/>
              </a:rPr>
              <a:t>ExceptionType</a:t>
            </a:r>
            <a:r>
              <a:rPr lang="fr-FR" noProof="0" dirty="0" smtClean="0"/>
              <a:t>, type de l’exception traitée par le filtre</a:t>
            </a:r>
          </a:p>
          <a:p>
            <a:pPr lvl="2">
              <a:lnSpc>
                <a:spcPts val="2000"/>
              </a:lnSpc>
            </a:pPr>
            <a:r>
              <a:rPr lang="fr-FR" noProof="0" dirty="0" smtClean="0"/>
              <a:t>Par défaut, </a:t>
            </a:r>
            <a:r>
              <a:rPr lang="fr-FR" noProof="0" dirty="0" smtClean="0">
                <a:latin typeface="Courier New" pitchFamily="49" charset="0"/>
                <a:cs typeface="Courier New" pitchFamily="49" charset="0"/>
              </a:rPr>
              <a:t>System.Exception</a:t>
            </a:r>
          </a:p>
          <a:p>
            <a:pPr lvl="1">
              <a:lnSpc>
                <a:spcPts val="2000"/>
              </a:lnSpc>
            </a:pPr>
            <a:r>
              <a:rPr lang="fr-FR" noProof="0" dirty="0" smtClean="0">
                <a:latin typeface="Courier New" pitchFamily="49" charset="0"/>
                <a:cs typeface="Courier New" pitchFamily="49" charset="0"/>
              </a:rPr>
              <a:t>View</a:t>
            </a:r>
            <a:r>
              <a:rPr lang="fr-FR" noProof="0" dirty="0" smtClean="0"/>
              <a:t>, nom de la vue à afficher</a:t>
            </a:r>
          </a:p>
          <a:p>
            <a:pPr lvl="2">
              <a:lnSpc>
                <a:spcPts val="2000"/>
              </a:lnSpc>
            </a:pPr>
            <a:r>
              <a:rPr lang="fr-FR" noProof="0" dirty="0" smtClean="0"/>
              <a:t>Par défaut, </a:t>
            </a:r>
            <a:r>
              <a:rPr lang="fr-FR" noProof="0" dirty="0" smtClean="0">
                <a:latin typeface="Courier New" pitchFamily="49" charset="0"/>
                <a:cs typeface="Courier New" pitchFamily="49" charset="0"/>
              </a:rPr>
              <a:t>Error.aspx</a:t>
            </a:r>
            <a:r>
              <a:rPr lang="fr-FR" noProof="0" dirty="0" smtClean="0"/>
              <a:t>, dans le répertoire de la vue du contrôleur ou dans le répertoire partagé</a:t>
            </a:r>
          </a:p>
          <a:p>
            <a:pPr lvl="1">
              <a:lnSpc>
                <a:spcPts val="2000"/>
              </a:lnSpc>
            </a:pPr>
            <a:r>
              <a:rPr lang="fr-FR" noProof="0" dirty="0" smtClean="0">
                <a:latin typeface="Courier New" pitchFamily="49" charset="0"/>
                <a:cs typeface="Courier New" pitchFamily="49" charset="0"/>
              </a:rPr>
              <a:t>Master</a:t>
            </a:r>
            <a:r>
              <a:rPr lang="fr-FR" noProof="0" dirty="0" smtClean="0"/>
              <a:t>, nom de la page maître pour le rendu de la page de la vue</a:t>
            </a:r>
          </a:p>
          <a:p>
            <a:pPr>
              <a:lnSpc>
                <a:spcPts val="2000"/>
              </a:lnSpc>
            </a:pPr>
            <a:r>
              <a:rPr lang="fr-FR" noProof="0" dirty="0" smtClean="0"/>
              <a:t>Pour que </a:t>
            </a:r>
            <a:r>
              <a:rPr lang="fr-FR" noProof="0" dirty="0" smtClean="0">
                <a:latin typeface="Courier New" pitchFamily="49" charset="0"/>
                <a:cs typeface="Courier New" pitchFamily="49" charset="0"/>
              </a:rPr>
              <a:t>HandleErrorAttribute</a:t>
            </a:r>
            <a:r>
              <a:rPr lang="fr-FR" noProof="0" dirty="0" smtClean="0"/>
              <a:t> fonctionne, il faut que les erreurs personnalisées soient activées dans </a:t>
            </a:r>
            <a:r>
              <a:rPr lang="fr-FR" noProof="0" dirty="0" smtClean="0">
                <a:latin typeface="Courier New" pitchFamily="49" charset="0"/>
                <a:cs typeface="Courier New" pitchFamily="49" charset="0"/>
              </a:rPr>
              <a:t>web.config</a:t>
            </a:r>
          </a:p>
        </p:txBody>
      </p:sp>
      <p:sp>
        <p:nvSpPr>
          <p:cNvPr id="4" name="TextBox 3"/>
          <p:cNvSpPr txBox="1"/>
          <p:nvPr/>
        </p:nvSpPr>
        <p:spPr bwMode="gray">
          <a:xfrm>
            <a:off x="2461004" y="5047984"/>
            <a:ext cx="3640740" cy="1323439"/>
          </a:xfrm>
          <a:prstGeom prst="rect">
            <a:avLst/>
          </a:prstGeom>
          <a:solidFill>
            <a:schemeClr val="accent1"/>
          </a:solidFill>
          <a:ln>
            <a:solidFill>
              <a:schemeClr val="bg2"/>
            </a:solidFill>
          </a:ln>
          <a:effectLst>
            <a:outerShdw dist="50800" dir="2700000" algn="ctr" rotWithShape="0">
              <a:schemeClr val="tx1"/>
            </a:outerShdw>
          </a:effectLst>
        </p:spPr>
        <p:txBody>
          <a:bodyPr wrap="none" rtlCol="0">
            <a:spAutoFit/>
          </a:bodyPr>
          <a:lstStyle/>
          <a:p>
            <a:r>
              <a:rPr lang="en-GB" sz="1600" dirty="0" smtClean="0">
                <a:latin typeface="Courier New" pitchFamily="49" charset="0"/>
                <a:cs typeface="Courier New" pitchFamily="49" charset="0"/>
              </a:rPr>
              <a:t>&lt;system.web&gt;</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&lt;customErrors mode="On"/&gt;</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&lt;/system.web&gt;</a:t>
            </a: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Utiliser </a:t>
            </a:r>
            <a:r>
              <a:rPr lang="fr-FR" noProof="0" dirty="0" smtClean="0">
                <a:latin typeface="Courier New" pitchFamily="49" charset="0"/>
                <a:cs typeface="Courier New" pitchFamily="49" charset="0"/>
              </a:rPr>
              <a:t>HandleErrorAttribute</a:t>
            </a:r>
            <a:endParaRPr lang="fr-FR" noProof="0" dirty="0">
              <a:latin typeface="Courier New" pitchFamily="49" charset="0"/>
              <a:cs typeface="Courier New" pitchFamily="49" charset="0"/>
            </a:endParaRPr>
          </a:p>
        </p:txBody>
      </p:sp>
      <p:sp>
        <p:nvSpPr>
          <p:cNvPr id="3" name="Content Placeholder 2"/>
          <p:cNvSpPr>
            <a:spLocks noGrp="1"/>
          </p:cNvSpPr>
          <p:nvPr>
            <p:ph idx="1"/>
          </p:nvPr>
        </p:nvSpPr>
        <p:spPr>
          <a:xfrm>
            <a:off x="279400" y="1312863"/>
            <a:ext cx="8599488" cy="369332"/>
          </a:xfrm>
        </p:spPr>
        <p:txBody>
          <a:bodyPr/>
          <a:lstStyle/>
          <a:p>
            <a:r>
              <a:rPr lang="fr-FR" noProof="0" dirty="0" smtClean="0"/>
              <a:t>Peut être appliqué au niveau de la classe </a:t>
            </a:r>
            <a:r>
              <a:rPr lang="fr-FR" dirty="0" smtClean="0"/>
              <a:t>ou d’une méthode d’action</a:t>
            </a:r>
            <a:endParaRPr lang="fr-FR" noProof="0" dirty="0"/>
          </a:p>
        </p:txBody>
      </p:sp>
      <p:sp>
        <p:nvSpPr>
          <p:cNvPr id="4" name="TextBox 3"/>
          <p:cNvSpPr txBox="1"/>
          <p:nvPr/>
        </p:nvSpPr>
        <p:spPr bwMode="gray">
          <a:xfrm>
            <a:off x="759761" y="4021137"/>
            <a:ext cx="7096815" cy="2062103"/>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r>
              <a:rPr lang="en-GB" sz="1600" dirty="0" smtClean="0">
                <a:latin typeface="Courier New" pitchFamily="49" charset="0"/>
                <a:cs typeface="Courier New" pitchFamily="49" charset="0"/>
              </a:rPr>
              <a:t>Public Class VideoController </a:t>
            </a:r>
          </a:p>
          <a:p>
            <a:r>
              <a:rPr lang="en-GB" sz="1600" dirty="0" smtClean="0">
                <a:latin typeface="Courier New" pitchFamily="49" charset="0"/>
                <a:cs typeface="Courier New" pitchFamily="49" charset="0"/>
              </a:rPr>
              <a:t>		Inherits System.Web.Mvc.Controller</a:t>
            </a:r>
          </a:p>
          <a:p>
            <a:r>
              <a:rPr lang="en-GB" sz="1600" dirty="0" smtClean="0">
                <a:latin typeface="Courier New" pitchFamily="49" charset="0"/>
                <a:cs typeface="Courier New" pitchFamily="49" charset="0"/>
              </a:rPr>
              <a:t>  </a:t>
            </a:r>
            <a:r>
              <a:rPr lang="en-GB" sz="1600" b="1" dirty="0" smtClean="0">
                <a:latin typeface="Courier New" pitchFamily="49" charset="0"/>
                <a:cs typeface="Courier New" pitchFamily="49" charset="0"/>
              </a:rPr>
              <a:t>&lt;HandleError(View:="MyError")&gt; _</a:t>
            </a:r>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Function Recordings(ByVal category As String) _</a:t>
            </a:r>
          </a:p>
          <a:p>
            <a:r>
              <a:rPr lang="en-GB" sz="1600" dirty="0" smtClean="0">
                <a:latin typeface="Courier New" pitchFamily="49" charset="0"/>
                <a:cs typeface="Courier New" pitchFamily="49" charset="0"/>
              </a:rPr>
              <a:t>                                         As ActionResult</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End Class</a:t>
            </a:r>
          </a:p>
        </p:txBody>
      </p:sp>
      <p:sp>
        <p:nvSpPr>
          <p:cNvPr id="5" name="TextBox 4"/>
          <p:cNvSpPr txBox="1"/>
          <p:nvPr/>
        </p:nvSpPr>
        <p:spPr bwMode="gray">
          <a:xfrm>
            <a:off x="1048711" y="1759195"/>
            <a:ext cx="6232796" cy="2062103"/>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sz="1600" dirty="0" smtClean="0">
                <a:latin typeface="Courier New" pitchFamily="49" charset="0"/>
                <a:cs typeface="Courier New" pitchFamily="49" charset="0"/>
              </a:rPr>
              <a:t>public class VideoController : Controller</a:t>
            </a:r>
          </a:p>
          <a:p>
            <a:r>
              <a:rPr lang="en-GB" sz="1600" dirty="0" smtClean="0">
                <a:latin typeface="Courier New" pitchFamily="49" charset="0"/>
                <a:cs typeface="Courier New" pitchFamily="49" charset="0"/>
              </a:rPr>
              <a:t>{</a:t>
            </a:r>
          </a:p>
          <a:p>
            <a:r>
              <a:rPr lang="en-GB" sz="1600" dirty="0" smtClean="0">
                <a:latin typeface="Courier New" pitchFamily="49" charset="0"/>
                <a:cs typeface="Courier New" pitchFamily="49" charset="0"/>
              </a:rPr>
              <a:t>  </a:t>
            </a:r>
          </a:p>
          <a:p>
            <a:r>
              <a:rPr lang="en-GB" sz="1600" b="1" dirty="0" smtClean="0">
                <a:latin typeface="Courier New" pitchFamily="49" charset="0"/>
                <a:cs typeface="Courier New" pitchFamily="49" charset="0"/>
              </a:rPr>
              <a:t>  [HandleError(View="MyError")] </a:t>
            </a:r>
          </a:p>
          <a:p>
            <a:r>
              <a:rPr lang="en-GB" sz="1600" dirty="0" smtClean="0">
                <a:latin typeface="Courier New" pitchFamily="49" charset="0"/>
                <a:cs typeface="Courier New" pitchFamily="49" charset="0"/>
              </a:rPr>
              <a:t>  public ActionResult Recordings(string category)</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a:t>
            </a: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Vues de </a:t>
            </a:r>
            <a:r>
              <a:rPr lang="fr-FR" noProof="0" dirty="0" smtClean="0">
                <a:latin typeface="Courier New" pitchFamily="49" charset="0"/>
                <a:cs typeface="Courier New" pitchFamily="49" charset="0"/>
              </a:rPr>
              <a:t>HandleErrorAttribute</a:t>
            </a:r>
            <a:endParaRPr lang="fr-FR" noProof="0" dirty="0"/>
          </a:p>
        </p:txBody>
      </p:sp>
      <p:sp>
        <p:nvSpPr>
          <p:cNvPr id="3" name="Content Placeholder 2"/>
          <p:cNvSpPr>
            <a:spLocks noGrp="1"/>
          </p:cNvSpPr>
          <p:nvPr>
            <p:ph idx="1"/>
          </p:nvPr>
        </p:nvSpPr>
        <p:spPr>
          <a:xfrm>
            <a:off x="279400" y="1312863"/>
            <a:ext cx="8599488" cy="671979"/>
          </a:xfrm>
        </p:spPr>
        <p:txBody>
          <a:bodyPr/>
          <a:lstStyle/>
          <a:p>
            <a:r>
              <a:rPr lang="fr-FR" noProof="0" dirty="0" smtClean="0"/>
              <a:t>L’attribut fournit un objet </a:t>
            </a:r>
            <a:r>
              <a:rPr lang="fr-FR" noProof="0" dirty="0" smtClean="0">
                <a:latin typeface="Courier New" pitchFamily="49" charset="0"/>
                <a:cs typeface="Courier New" pitchFamily="49" charset="0"/>
              </a:rPr>
              <a:t>Model</a:t>
            </a:r>
            <a:r>
              <a:rPr lang="fr-FR" noProof="0" dirty="0" smtClean="0"/>
              <a:t> de type </a:t>
            </a:r>
            <a:r>
              <a:rPr lang="fr-FR" noProof="0" dirty="0" smtClean="0">
                <a:latin typeface="Courier New" pitchFamily="49" charset="0"/>
                <a:cs typeface="Courier New" pitchFamily="49" charset="0"/>
              </a:rPr>
              <a:t>HandleErrorInfo</a:t>
            </a:r>
            <a:r>
              <a:rPr lang="fr-FR" noProof="0" dirty="0" smtClean="0">
                <a:cs typeface="Courier New" pitchFamily="49" charset="0"/>
              </a:rPr>
              <a:t> à la vue</a:t>
            </a:r>
            <a:endParaRPr lang="fr-FR" noProof="0" dirty="0" smtClean="0">
              <a:latin typeface="Courier New" pitchFamily="49" charset="0"/>
              <a:cs typeface="Courier New" pitchFamily="49" charset="0"/>
            </a:endParaRPr>
          </a:p>
          <a:p>
            <a:pPr lvl="1"/>
            <a:r>
              <a:rPr lang="fr-FR" noProof="0" dirty="0" smtClean="0"/>
              <a:t>Indique le type d’exception, le message d’exception, la trace de la pile, etc.</a:t>
            </a:r>
            <a:endParaRPr lang="fr-FR" noProof="0" dirty="0"/>
          </a:p>
        </p:txBody>
      </p:sp>
      <p:sp>
        <p:nvSpPr>
          <p:cNvPr id="6" name="TextBox 3"/>
          <p:cNvSpPr txBox="1"/>
          <p:nvPr/>
        </p:nvSpPr>
        <p:spPr bwMode="blackWhite">
          <a:xfrm>
            <a:off x="1143000" y="2550695"/>
            <a:ext cx="4011034" cy="2800767"/>
          </a:xfrm>
          <a:prstGeom prst="rect">
            <a:avLst/>
          </a:prstGeom>
          <a:solidFill>
            <a:schemeClr val="accent1"/>
          </a:solidFill>
          <a:ln>
            <a:solidFill>
              <a:schemeClr val="tx1"/>
            </a:solidFill>
          </a:ln>
          <a:effectLst>
            <a:outerShdw dist="35560" dir="2700000" algn="ctr" rotWithShape="0">
              <a:schemeClr val="tx1"/>
            </a:outerShdw>
          </a:effectLst>
        </p:spPr>
        <p:txBody>
          <a:bodyPr wrap="none" rtlCol="0">
            <a:spAutoFit/>
          </a:bodyPr>
          <a:lstStyle/>
          <a:p>
            <a:r>
              <a:rPr lang="en-GB" sz="1600" dirty="0" smtClean="0">
                <a:latin typeface="Courier New" pitchFamily="49" charset="0"/>
                <a:cs typeface="Courier New" pitchFamily="49" charset="0"/>
              </a:rPr>
              <a:t>…</a:t>
            </a:r>
          </a:p>
          <a:p>
            <a:r>
              <a:rPr lang="en-GB" sz="1600" dirty="0" smtClean="0">
                <a:latin typeface="Courier New" pitchFamily="49" charset="0"/>
                <a:cs typeface="Courier New" pitchFamily="49" charset="0"/>
              </a:rPr>
              <a:t>@Model.Exception.GetType().Name</a:t>
            </a:r>
          </a:p>
          <a:p>
            <a:r>
              <a:rPr lang="en-GB" sz="1600" dirty="0" smtClean="0">
                <a:latin typeface="Courier New" pitchFamily="49" charset="0"/>
                <a:cs typeface="Courier New" pitchFamily="49" charset="0"/>
              </a:rPr>
              <a:t>…</a:t>
            </a:r>
          </a:p>
          <a:p>
            <a:r>
              <a:rPr lang="en-GB" sz="1600" dirty="0" smtClean="0">
                <a:latin typeface="Courier New" pitchFamily="49" charset="0"/>
                <a:cs typeface="Courier New" pitchFamily="49" charset="0"/>
              </a:rPr>
              <a:t>@Model.Exception.Message </a:t>
            </a:r>
          </a:p>
          <a:p>
            <a:r>
              <a:rPr lang="en-GB" sz="1600" dirty="0" smtClean="0">
                <a:latin typeface="Courier New" pitchFamily="49" charset="0"/>
                <a:cs typeface="Courier New" pitchFamily="49" charset="0"/>
              </a:rPr>
              <a:t>…</a:t>
            </a:r>
          </a:p>
          <a:p>
            <a:r>
              <a:rPr lang="en-GB" sz="1600" dirty="0" smtClean="0">
                <a:latin typeface="Courier New" pitchFamily="49" charset="0"/>
                <a:cs typeface="Courier New" pitchFamily="49" charset="0"/>
              </a:rPr>
              <a:t>@Model.Exception.StackTrace </a:t>
            </a:r>
          </a:p>
          <a:p>
            <a:r>
              <a:rPr lang="en-GB" sz="1600" dirty="0" smtClean="0">
                <a:latin typeface="Courier New" pitchFamily="49" charset="0"/>
                <a:cs typeface="Courier New" pitchFamily="49" charset="0"/>
              </a:rPr>
              <a:t>…</a:t>
            </a:r>
          </a:p>
          <a:p>
            <a:r>
              <a:rPr lang="en-GB" sz="1600" dirty="0" smtClean="0">
                <a:latin typeface="Courier New" pitchFamily="49" charset="0"/>
                <a:cs typeface="Courier New" pitchFamily="49" charset="0"/>
              </a:rPr>
              <a:t>@Model.ControllerName </a:t>
            </a:r>
          </a:p>
          <a:p>
            <a:r>
              <a:rPr lang="en-GB" sz="1600" dirty="0" smtClean="0">
                <a:latin typeface="Courier New" pitchFamily="49" charset="0"/>
                <a:cs typeface="Courier New" pitchFamily="49" charset="0"/>
              </a:rPr>
              <a:t>…</a:t>
            </a:r>
          </a:p>
          <a:p>
            <a:r>
              <a:rPr lang="en-GB" sz="1600" dirty="0" smtClean="0">
                <a:latin typeface="Courier New" pitchFamily="49" charset="0"/>
                <a:cs typeface="Courier New" pitchFamily="49" charset="0"/>
              </a:rPr>
              <a:t>@Model.ActionName </a:t>
            </a:r>
          </a:p>
          <a:p>
            <a:r>
              <a:rPr lang="en-GB" sz="1600" dirty="0" smtClean="0">
                <a:latin typeface="Courier New" pitchFamily="49" charset="0"/>
                <a:cs typeface="Courier New" pitchFamily="49" charset="0"/>
              </a:rPr>
              <a:t>…</a:t>
            </a: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Créer un filtre d’exceptions personnalisé</a:t>
            </a:r>
            <a:endParaRPr lang="fr-FR" noProof="0" dirty="0"/>
          </a:p>
        </p:txBody>
      </p:sp>
      <p:sp>
        <p:nvSpPr>
          <p:cNvPr id="3" name="Content Placeholder 2"/>
          <p:cNvSpPr>
            <a:spLocks noGrp="1"/>
          </p:cNvSpPr>
          <p:nvPr>
            <p:ph idx="1"/>
          </p:nvPr>
        </p:nvSpPr>
        <p:spPr>
          <a:xfrm>
            <a:off x="279400" y="1312863"/>
            <a:ext cx="8599488" cy="948978"/>
          </a:xfrm>
        </p:spPr>
        <p:txBody>
          <a:bodyPr/>
          <a:lstStyle/>
          <a:p>
            <a:r>
              <a:rPr lang="fr-FR" noProof="0" dirty="0" smtClean="0"/>
              <a:t>On peut créer un filtre d’exceptions personnalisé, pour enregistrer les exceptions, par exemple</a:t>
            </a:r>
          </a:p>
          <a:p>
            <a:pPr lvl="1"/>
            <a:r>
              <a:rPr lang="fr-FR" noProof="0" dirty="0" smtClean="0"/>
              <a:t>Doit dériver de </a:t>
            </a:r>
            <a:r>
              <a:rPr lang="fr-FR" noProof="0" dirty="0" smtClean="0">
                <a:latin typeface="Courier New" pitchFamily="49" charset="0"/>
                <a:cs typeface="Courier New" pitchFamily="49" charset="0"/>
              </a:rPr>
              <a:t>FilterAttribute</a:t>
            </a:r>
            <a:r>
              <a:rPr lang="fr-FR" noProof="0" dirty="0" smtClean="0"/>
              <a:t> et implémenter </a:t>
            </a:r>
            <a:r>
              <a:rPr lang="fr-FR" noProof="0" dirty="0" smtClean="0">
                <a:latin typeface="Courier New" pitchFamily="49" charset="0"/>
                <a:cs typeface="Courier New" pitchFamily="49" charset="0"/>
              </a:rPr>
              <a:t>IExceptionFilter</a:t>
            </a:r>
            <a:endParaRPr lang="fr-FR" noProof="0" dirty="0">
              <a:latin typeface="Courier New" pitchFamily="49" charset="0"/>
              <a:cs typeface="Courier New" pitchFamily="49" charset="0"/>
            </a:endParaRPr>
          </a:p>
        </p:txBody>
      </p:sp>
      <p:sp>
        <p:nvSpPr>
          <p:cNvPr id="4" name="TextBox 3"/>
          <p:cNvSpPr txBox="1"/>
          <p:nvPr/>
        </p:nvSpPr>
        <p:spPr bwMode="gray">
          <a:xfrm>
            <a:off x="278690" y="2215773"/>
            <a:ext cx="8577989" cy="2308324"/>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sz="1600" dirty="0" smtClean="0">
                <a:latin typeface="Courier New" pitchFamily="49" charset="0"/>
                <a:cs typeface="Courier New" pitchFamily="49" charset="0"/>
              </a:rPr>
              <a:t>public class </a:t>
            </a:r>
            <a:r>
              <a:rPr lang="en-GB" sz="1600" b="1" dirty="0" smtClean="0">
                <a:latin typeface="Courier New" pitchFamily="49" charset="0"/>
                <a:cs typeface="Courier New" pitchFamily="49" charset="0"/>
              </a:rPr>
              <a:t>LoggingExceptionAttribute</a:t>
            </a:r>
            <a:r>
              <a:rPr lang="en-GB" sz="1600" dirty="0" smtClean="0">
                <a:latin typeface="Courier New" pitchFamily="49" charset="0"/>
                <a:cs typeface="Courier New" pitchFamily="49" charset="0"/>
              </a:rPr>
              <a:t> : FilterAttribute, </a:t>
            </a:r>
          </a:p>
          <a:p>
            <a:r>
              <a:rPr lang="en-GB" sz="1600" dirty="0" smtClean="0">
                <a:latin typeface="Courier New" pitchFamily="49" charset="0"/>
                <a:cs typeface="Courier New" pitchFamily="49" charset="0"/>
              </a:rPr>
              <a:t>                                             IExceptionFilter</a:t>
            </a:r>
          </a:p>
          <a:p>
            <a:r>
              <a:rPr lang="en-GB" sz="1600" dirty="0" smtClean="0">
                <a:latin typeface="Courier New" pitchFamily="49" charset="0"/>
                <a:cs typeface="Courier New" pitchFamily="49" charset="0"/>
              </a:rPr>
              <a:t>{</a:t>
            </a:r>
          </a:p>
          <a:p>
            <a:r>
              <a:rPr lang="en-GB" sz="1600" b="1" dirty="0" smtClean="0">
                <a:latin typeface="Courier New" pitchFamily="49" charset="0"/>
                <a:cs typeface="Courier New" pitchFamily="49" charset="0"/>
              </a:rPr>
              <a:t>   public void OnException(ExceptionContext context)</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a:t>
            </a:r>
            <a:r>
              <a:rPr lang="en-GB" sz="1600" dirty="0" err="1" smtClean="0">
                <a:latin typeface="Courier New" pitchFamily="49" charset="0"/>
                <a:cs typeface="Courier New" pitchFamily="49" charset="0"/>
              </a:rPr>
              <a:t>Debug.WriteLine</a:t>
            </a:r>
            <a:r>
              <a:rPr lang="en-GB" sz="1600" dirty="0" smtClean="0">
                <a:latin typeface="Courier New" pitchFamily="49" charset="0"/>
                <a:cs typeface="Courier New" pitchFamily="49" charset="0"/>
              </a:rPr>
              <a:t>("Type : " + </a:t>
            </a:r>
            <a:r>
              <a:rPr lang="en-GB" sz="1600" dirty="0" err="1" smtClean="0">
                <a:latin typeface="Courier New" pitchFamily="49" charset="0"/>
                <a:cs typeface="Courier New" pitchFamily="49" charset="0"/>
              </a:rPr>
              <a:t>context.Exception.GetType</a:t>
            </a:r>
            <a:r>
              <a:rPr lang="en-GB" sz="1600" dirty="0" smtClean="0">
                <a:latin typeface="Courier New" pitchFamily="49" charset="0"/>
                <a:cs typeface="Courier New" pitchFamily="49" charset="0"/>
              </a:rPr>
              <a:t>().Name + </a:t>
            </a:r>
          </a:p>
          <a:p>
            <a:r>
              <a:rPr lang="en-GB" sz="1600" dirty="0" smtClean="0">
                <a:latin typeface="Courier New" pitchFamily="49" charset="0"/>
                <a:cs typeface="Courier New" pitchFamily="49" charset="0"/>
              </a:rPr>
              <a:t>          ", message is "+ </a:t>
            </a:r>
            <a:r>
              <a:rPr lang="en-GB" sz="1600" dirty="0" err="1" smtClean="0">
                <a:latin typeface="Courier New" pitchFamily="49" charset="0"/>
                <a:cs typeface="Courier New" pitchFamily="49" charset="0"/>
              </a:rPr>
              <a:t>context.Exception.Message</a:t>
            </a:r>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a:t>
            </a:r>
          </a:p>
        </p:txBody>
      </p:sp>
      <p:sp>
        <p:nvSpPr>
          <p:cNvPr id="5" name="TextBox 4"/>
          <p:cNvSpPr txBox="1"/>
          <p:nvPr/>
        </p:nvSpPr>
        <p:spPr bwMode="gray">
          <a:xfrm>
            <a:off x="1361531" y="4615054"/>
            <a:ext cx="6232796" cy="1815882"/>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sz="1600" dirty="0" smtClean="0">
                <a:latin typeface="Courier New" pitchFamily="49" charset="0"/>
                <a:cs typeface="Courier New" pitchFamily="49" charset="0"/>
              </a:rPr>
              <a:t>public class VideoController : Controller</a:t>
            </a:r>
          </a:p>
          <a:p>
            <a:r>
              <a:rPr lang="en-GB" sz="1600" dirty="0" smtClean="0">
                <a:latin typeface="Courier New" pitchFamily="49" charset="0"/>
                <a:cs typeface="Courier New" pitchFamily="49" charset="0"/>
              </a:rPr>
              <a:t>{</a:t>
            </a:r>
          </a:p>
          <a:p>
            <a:r>
              <a:rPr lang="en-GB" sz="1600" b="1" dirty="0" smtClean="0">
                <a:latin typeface="Courier New" pitchFamily="49" charset="0"/>
                <a:cs typeface="Courier New" pitchFamily="49" charset="0"/>
              </a:rPr>
              <a:t>  [LoggingException] </a:t>
            </a:r>
          </a:p>
          <a:p>
            <a:r>
              <a:rPr lang="en-GB" sz="1600" dirty="0" smtClean="0">
                <a:latin typeface="Courier New" pitchFamily="49" charset="0"/>
                <a:cs typeface="Courier New" pitchFamily="49" charset="0"/>
              </a:rPr>
              <a:t>  public ActionResult Recordings(string category)</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Structure du répertoire des contrôleurs</a:t>
            </a:r>
            <a:endParaRPr lang="fr-FR" noProof="0" dirty="0"/>
          </a:p>
        </p:txBody>
      </p:sp>
      <p:sp>
        <p:nvSpPr>
          <p:cNvPr id="3" name="Content Placeholder 2"/>
          <p:cNvSpPr>
            <a:spLocks noGrp="1"/>
          </p:cNvSpPr>
          <p:nvPr>
            <p:ph idx="1"/>
          </p:nvPr>
        </p:nvSpPr>
        <p:spPr>
          <a:xfrm>
            <a:off x="279400" y="1291090"/>
            <a:ext cx="8455526" cy="646331"/>
          </a:xfrm>
        </p:spPr>
        <p:txBody>
          <a:bodyPr/>
          <a:lstStyle/>
          <a:p>
            <a:r>
              <a:rPr lang="fr-FR" noProof="0" dirty="0" smtClean="0"/>
              <a:t>Les classes contrôleur doivent être dans le répertoire </a:t>
            </a:r>
            <a:r>
              <a:rPr lang="fr-FR" noProof="0" dirty="0" smtClean="0">
                <a:latin typeface="+mj-lt"/>
                <a:cs typeface="Courier New" pitchFamily="49" charset="0"/>
              </a:rPr>
              <a:t>Controllers</a:t>
            </a:r>
            <a:r>
              <a:rPr lang="fr-FR" noProof="0" dirty="0" smtClean="0"/>
              <a:t> </a:t>
            </a:r>
            <a:r>
              <a:rPr lang="fr-FR" dirty="0" smtClean="0"/>
              <a:t>du projet</a:t>
            </a:r>
            <a:endParaRPr lang="fr-FR" noProof="0" dirty="0"/>
          </a:p>
        </p:txBody>
      </p:sp>
      <p:pic>
        <p:nvPicPr>
          <p:cNvPr id="6" name="Picture 5" descr="4-6.JPG"/>
          <p:cNvPicPr>
            <a:picLocks noChangeAspect="1"/>
          </p:cNvPicPr>
          <p:nvPr/>
        </p:nvPicPr>
        <p:blipFill>
          <a:blip r:embed="rId4" cstate="print"/>
          <a:srcRect r="60691" b="-563"/>
          <a:stretch>
            <a:fillRect/>
          </a:stretch>
        </p:blipFill>
        <p:spPr>
          <a:xfrm>
            <a:off x="2988276" y="1667923"/>
            <a:ext cx="2632312" cy="4779362"/>
          </a:xfrm>
          <a:prstGeom prst="rect">
            <a:avLst/>
          </a:prstGeom>
        </p:spPr>
      </p:pic>
      <p:sp>
        <p:nvSpPr>
          <p:cNvPr id="9" name="Rectangular Callout 8"/>
          <p:cNvSpPr/>
          <p:nvPr/>
        </p:nvSpPr>
        <p:spPr bwMode="gray">
          <a:xfrm>
            <a:off x="1080655" y="2321587"/>
            <a:ext cx="1747818" cy="738664"/>
          </a:xfrm>
          <a:prstGeom prst="wedgeRectCallout">
            <a:avLst>
              <a:gd name="adj1" fmla="val 82243"/>
              <a:gd name="adj2" fmla="val 100206"/>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charset="0"/>
              </a:rPr>
              <a:t>Toutes les classes </a:t>
            </a:r>
            <a:r>
              <a:rPr kumimoji="0" lang="en-GB" sz="1400" b="0" i="0" u="none" strike="noStrike" cap="none" normalizeH="0" baseline="0" dirty="0" err="1" smtClean="0">
                <a:ln>
                  <a:noFill/>
                </a:ln>
                <a:solidFill>
                  <a:schemeClr val="tx1"/>
                </a:solidFill>
                <a:effectLst/>
                <a:latin typeface="Arial" charset="0"/>
              </a:rPr>
              <a:t>contrôleur</a:t>
            </a:r>
            <a:r>
              <a:rPr kumimoji="0" lang="en-GB" sz="1400" b="0" i="0" u="none" strike="noStrike" cap="none" normalizeH="0" baseline="0" dirty="0" smtClean="0">
                <a:ln>
                  <a:noFill/>
                </a:ln>
                <a:solidFill>
                  <a:schemeClr val="tx1"/>
                </a:solidFill>
                <a:effectLst/>
                <a:latin typeface="Arial" charset="0"/>
              </a:rPr>
              <a:t> </a:t>
            </a:r>
            <a:r>
              <a:rPr lang="en-GB" dirty="0" smtClean="0"/>
              <a:t>s</a:t>
            </a:r>
            <a:r>
              <a:rPr kumimoji="0" lang="en-GB" sz="1400" b="0" i="0" u="none" strike="noStrike" cap="none" normalizeH="0" baseline="0" dirty="0" smtClean="0">
                <a:ln>
                  <a:noFill/>
                </a:ln>
                <a:solidFill>
                  <a:schemeClr val="tx1"/>
                </a:solidFill>
                <a:effectLst/>
                <a:latin typeface="Arial" charset="0"/>
              </a:rPr>
              <a:t>e </a:t>
            </a:r>
            <a:r>
              <a:rPr kumimoji="0" lang="en-GB" sz="1400" b="0" i="0" u="none" strike="noStrike" cap="none" normalizeH="0" baseline="0" dirty="0" err="1" smtClean="0">
                <a:ln>
                  <a:noFill/>
                </a:ln>
                <a:solidFill>
                  <a:schemeClr val="tx1"/>
                </a:solidFill>
                <a:effectLst/>
                <a:latin typeface="Arial" charset="0"/>
              </a:rPr>
              <a:t>trouvent</a:t>
            </a:r>
            <a:r>
              <a:rPr kumimoji="0" lang="en-GB" sz="1400" b="0" i="0" u="none" strike="noStrike" cap="none" normalizeH="0" baseline="0" dirty="0" smtClean="0">
                <a:ln>
                  <a:noFill/>
                </a:ln>
                <a:solidFill>
                  <a:schemeClr val="tx1"/>
                </a:solidFill>
                <a:effectLst/>
                <a:latin typeface="Arial" charset="0"/>
              </a:rPr>
              <a:t> ici</a:t>
            </a:r>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Créer un filtre d’exceptions personnalisé</a:t>
            </a:r>
            <a:r>
              <a:rPr lang="fr-FR" noProof="0" dirty="0" smtClean="0"/>
              <a:t/>
            </a:r>
            <a:br>
              <a:rPr lang="fr-FR" noProof="0" dirty="0" smtClean="0"/>
            </a:br>
            <a:r>
              <a:rPr lang="fr-FR" noProof="0" dirty="0" smtClean="0"/>
              <a:t>(suite)</a:t>
            </a:r>
            <a:endParaRPr lang="fr-FR" noProof="0" dirty="0"/>
          </a:p>
        </p:txBody>
      </p:sp>
      <p:sp>
        <p:nvSpPr>
          <p:cNvPr id="4" name="TextBox 3"/>
          <p:cNvSpPr txBox="1"/>
          <p:nvPr/>
        </p:nvSpPr>
        <p:spPr bwMode="gray">
          <a:xfrm>
            <a:off x="284677" y="1330940"/>
            <a:ext cx="8577989" cy="2554545"/>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r>
              <a:rPr lang="en-GB" sz="1600" dirty="0" smtClean="0">
                <a:latin typeface="Courier New" pitchFamily="49" charset="0"/>
                <a:cs typeface="Courier New" pitchFamily="49" charset="0"/>
              </a:rPr>
              <a:t>Public Class </a:t>
            </a:r>
            <a:r>
              <a:rPr lang="en-GB" sz="1600" b="1" dirty="0" smtClean="0">
                <a:latin typeface="Courier New" pitchFamily="49" charset="0"/>
                <a:cs typeface="Courier New" pitchFamily="49" charset="0"/>
              </a:rPr>
              <a:t>LoggingExceptionAttribute </a:t>
            </a:r>
          </a:p>
          <a:p>
            <a:r>
              <a:rPr lang="en-GB" sz="1600" dirty="0" smtClean="0">
                <a:latin typeface="Courier New" pitchFamily="49" charset="0"/>
                <a:cs typeface="Courier New" pitchFamily="49" charset="0"/>
              </a:rPr>
              <a:t>		Inherits FilterAttribute</a:t>
            </a:r>
          </a:p>
          <a:p>
            <a:r>
              <a:rPr lang="en-GB" sz="1600" dirty="0" smtClean="0">
                <a:latin typeface="Courier New" pitchFamily="49" charset="0"/>
                <a:cs typeface="Courier New" pitchFamily="49" charset="0"/>
              </a:rPr>
              <a:t>               Implements IExceptionFilter</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a:t>
            </a:r>
            <a:r>
              <a:rPr lang="en-GB" sz="1600" b="1" dirty="0" smtClean="0">
                <a:latin typeface="Courier New" pitchFamily="49" charset="0"/>
                <a:cs typeface="Courier New" pitchFamily="49" charset="0"/>
              </a:rPr>
              <a:t> Sub OnException(ByVal context As ExceptionContext)_</a:t>
            </a:r>
          </a:p>
          <a:p>
            <a:r>
              <a:rPr lang="en-GB" sz="1600" b="1" dirty="0" smtClean="0">
                <a:latin typeface="Courier New" pitchFamily="49" charset="0"/>
                <a:cs typeface="Courier New" pitchFamily="49" charset="0"/>
              </a:rPr>
              <a:t>             Implements IExceptionFilter.OnException</a:t>
            </a:r>
          </a:p>
          <a:p>
            <a:r>
              <a:rPr lang="en-GB" sz="1600" b="1" dirty="0" smtClean="0">
                <a:latin typeface="Courier New" pitchFamily="49" charset="0"/>
                <a:cs typeface="Courier New" pitchFamily="49" charset="0"/>
              </a:rPr>
              <a:t> </a:t>
            </a:r>
            <a:r>
              <a:rPr lang="en-GB" sz="1600" dirty="0" smtClean="0">
                <a:latin typeface="Courier New" pitchFamily="49" charset="0"/>
                <a:cs typeface="Courier New" pitchFamily="49" charset="0"/>
              </a:rPr>
              <a:t>   Debug.WriteLine("Type : " + context.Exception.GetType().Name + _</a:t>
            </a:r>
          </a:p>
          <a:p>
            <a:r>
              <a:rPr lang="en-GB" sz="1600" dirty="0" smtClean="0">
                <a:latin typeface="Courier New" pitchFamily="49" charset="0"/>
                <a:cs typeface="Courier New" pitchFamily="49" charset="0"/>
              </a:rPr>
              <a:t>          ", message is "+ context.Exception.Message)</a:t>
            </a:r>
          </a:p>
          <a:p>
            <a:r>
              <a:rPr lang="en-GB" sz="1600" dirty="0" smtClean="0">
                <a:latin typeface="Courier New" pitchFamily="49" charset="0"/>
                <a:cs typeface="Courier New" pitchFamily="49" charset="0"/>
              </a:rPr>
              <a:t>  </a:t>
            </a:r>
            <a:r>
              <a:rPr lang="en-GB" sz="1600" b="1" dirty="0" smtClean="0">
                <a:latin typeface="Courier New" pitchFamily="49" charset="0"/>
                <a:cs typeface="Courier New" pitchFamily="49" charset="0"/>
              </a:rPr>
              <a:t>End Sub</a:t>
            </a:r>
          </a:p>
          <a:p>
            <a:r>
              <a:rPr lang="en-GB" sz="1600" dirty="0" smtClean="0">
                <a:latin typeface="Courier New" pitchFamily="49" charset="0"/>
                <a:cs typeface="Courier New" pitchFamily="49" charset="0"/>
              </a:rPr>
              <a:t>End Class</a:t>
            </a:r>
          </a:p>
        </p:txBody>
      </p:sp>
      <p:sp>
        <p:nvSpPr>
          <p:cNvPr id="5" name="TextBox 4"/>
          <p:cNvSpPr txBox="1"/>
          <p:nvPr/>
        </p:nvSpPr>
        <p:spPr bwMode="gray">
          <a:xfrm>
            <a:off x="759761" y="4021137"/>
            <a:ext cx="7096815" cy="2062103"/>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r>
              <a:rPr lang="en-GB" sz="1600" dirty="0" smtClean="0">
                <a:latin typeface="Courier New" pitchFamily="49" charset="0"/>
                <a:cs typeface="Courier New" pitchFamily="49" charset="0"/>
              </a:rPr>
              <a:t>Public Class VideoController </a:t>
            </a:r>
          </a:p>
          <a:p>
            <a:r>
              <a:rPr lang="en-GB" sz="1600" dirty="0" smtClean="0">
                <a:latin typeface="Courier New" pitchFamily="49" charset="0"/>
                <a:cs typeface="Courier New" pitchFamily="49" charset="0"/>
              </a:rPr>
              <a:t>		Inherits System.Web.Mvc.Controller</a:t>
            </a:r>
          </a:p>
          <a:p>
            <a:r>
              <a:rPr lang="en-GB" sz="1600" dirty="0" smtClean="0">
                <a:latin typeface="Courier New" pitchFamily="49" charset="0"/>
                <a:cs typeface="Courier New" pitchFamily="49" charset="0"/>
              </a:rPr>
              <a:t>  </a:t>
            </a:r>
            <a:r>
              <a:rPr lang="en-GB" sz="1600" b="1" dirty="0" smtClean="0">
                <a:latin typeface="Courier New" pitchFamily="49" charset="0"/>
                <a:cs typeface="Courier New" pitchFamily="49" charset="0"/>
              </a:rPr>
              <a:t>&lt;LoggingException()&gt; _</a:t>
            </a:r>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Function Recordings(ByVal category As String) _</a:t>
            </a:r>
          </a:p>
          <a:p>
            <a:r>
              <a:rPr lang="en-GB" sz="1600" dirty="0" smtClean="0">
                <a:latin typeface="Courier New" pitchFamily="49" charset="0"/>
                <a:cs typeface="Courier New" pitchFamily="49" charset="0"/>
              </a:rPr>
              <a:t>                                         As ActionResult</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End Class</a:t>
            </a: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Filtre d’action global</a:t>
            </a:r>
            <a:endParaRPr lang="fr-FR" dirty="0"/>
          </a:p>
        </p:txBody>
      </p:sp>
      <p:sp>
        <p:nvSpPr>
          <p:cNvPr id="3" name="Espace réservé du contenu 2"/>
          <p:cNvSpPr>
            <a:spLocks noGrp="1"/>
          </p:cNvSpPr>
          <p:nvPr>
            <p:ph idx="1"/>
          </p:nvPr>
        </p:nvSpPr>
        <p:spPr>
          <a:xfrm>
            <a:off x="279400" y="1312863"/>
            <a:ext cx="8599488" cy="671979"/>
          </a:xfrm>
        </p:spPr>
        <p:txBody>
          <a:bodyPr/>
          <a:lstStyle/>
          <a:p>
            <a:r>
              <a:rPr lang="fr-FR" dirty="0" smtClean="0">
                <a:solidFill>
                  <a:schemeClr val="tx1"/>
                </a:solidFill>
              </a:rPr>
              <a:t>Les filtres peuvent s’appliquer à toutes les actions d’une application</a:t>
            </a:r>
          </a:p>
          <a:p>
            <a:pPr lvl="1"/>
            <a:r>
              <a:rPr lang="fr-FR" dirty="0" smtClean="0">
                <a:solidFill>
                  <a:schemeClr val="tx1"/>
                </a:solidFill>
              </a:rPr>
              <a:t>Enregistrés dans </a:t>
            </a:r>
            <a:r>
              <a:rPr lang="fr-FR" b="1" kern="1200" dirty="0" err="1" smtClean="0">
                <a:solidFill>
                  <a:schemeClr val="tx1"/>
                </a:solidFill>
                <a:latin typeface="Courier New" pitchFamily="49" charset="0"/>
                <a:ea typeface="+mn-ea"/>
                <a:cs typeface="Courier New" pitchFamily="49" charset="0"/>
              </a:rPr>
              <a:t>Global.asax</a:t>
            </a:r>
            <a:endParaRPr lang="fr-FR" sz="1600" b="1" kern="1200" dirty="0">
              <a:solidFill>
                <a:schemeClr val="tx1"/>
              </a:solidFill>
              <a:latin typeface="Courier New" pitchFamily="49" charset="0"/>
              <a:ea typeface="+mn-ea"/>
              <a:cs typeface="Courier New" pitchFamily="49" charset="0"/>
            </a:endParaRPr>
          </a:p>
        </p:txBody>
      </p:sp>
      <p:sp>
        <p:nvSpPr>
          <p:cNvPr id="4" name="TextBox 3"/>
          <p:cNvSpPr txBox="1"/>
          <p:nvPr/>
        </p:nvSpPr>
        <p:spPr bwMode="blackWhite">
          <a:xfrm>
            <a:off x="649705" y="2105878"/>
            <a:ext cx="7220246" cy="2062103"/>
          </a:xfrm>
          <a:prstGeom prst="rect">
            <a:avLst/>
          </a:prstGeom>
          <a:solidFill>
            <a:schemeClr val="accent1"/>
          </a:solidFill>
          <a:ln>
            <a:solidFill>
              <a:schemeClr val="tx1"/>
            </a:solidFill>
          </a:ln>
          <a:effectLst>
            <a:outerShdw dist="35560" dir="2700000" algn="ctr" rotWithShape="0">
              <a:schemeClr val="tx1"/>
            </a:outerShdw>
          </a:effectLst>
        </p:spPr>
        <p:txBody>
          <a:bodyPr wrap="none" rtlCol="0">
            <a:spAutoFit/>
          </a:bodyPr>
          <a:lstStyle/>
          <a:p>
            <a:r>
              <a:rPr lang="en-GB" sz="1600" dirty="0" smtClean="0">
                <a:latin typeface="Courier New" pitchFamily="49" charset="0"/>
                <a:cs typeface="Courier New" pitchFamily="49" charset="0"/>
              </a:rPr>
              <a:t>protected void Application_Start()</a:t>
            </a:r>
          </a:p>
          <a:p>
            <a:r>
              <a:rPr lang="en-GB" sz="1600" dirty="0" smtClean="0">
                <a:latin typeface="Courier New" pitchFamily="49" charset="0"/>
                <a:cs typeface="Courier New" pitchFamily="49" charset="0"/>
              </a:rPr>
              <a:t>{</a:t>
            </a:r>
          </a:p>
          <a:p>
            <a:r>
              <a:rPr lang="en-GB" sz="1600" dirty="0" smtClean="0">
                <a:latin typeface="Courier New" pitchFamily="49" charset="0"/>
                <a:cs typeface="Courier New" pitchFamily="49" charset="0"/>
              </a:rPr>
              <a:t>   ...</a:t>
            </a:r>
          </a:p>
          <a:p>
            <a:r>
              <a:rPr lang="en-GB" sz="1600" b="1" dirty="0" smtClean="0">
                <a:latin typeface="Courier New" pitchFamily="49" charset="0"/>
                <a:cs typeface="Courier New" pitchFamily="49" charset="0"/>
              </a:rPr>
              <a:t>   GlobalFilters.Filters.Add(new MyCustomGlobalFilter());</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RegisterGlobalFilters(GlobalFilters.Filters);</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a:t>
            </a:r>
          </a:p>
        </p:txBody>
      </p:sp>
      <p:sp>
        <p:nvSpPr>
          <p:cNvPr id="5" name="TextBox 4"/>
          <p:cNvSpPr txBox="1"/>
          <p:nvPr/>
        </p:nvSpPr>
        <p:spPr>
          <a:xfrm>
            <a:off x="756797" y="4445424"/>
            <a:ext cx="7096815" cy="1815882"/>
          </a:xfrm>
          <a:prstGeom prst="rect">
            <a:avLst/>
          </a:prstGeom>
          <a:solidFill>
            <a:schemeClr val="tx1">
              <a:lumMod val="20000"/>
              <a:lumOff val="80000"/>
            </a:schemeClr>
          </a:solidFill>
          <a:ln>
            <a:solidFill>
              <a:schemeClr val="tx1"/>
            </a:solidFill>
          </a:ln>
          <a:effectLst>
            <a:outerShdw dist="35560" dir="2700000" algn="ctr" rotWithShape="0">
              <a:schemeClr val="tx1"/>
            </a:outerShdw>
          </a:effectLst>
        </p:spPr>
        <p:txBody>
          <a:bodyPr wrap="none" rtlCol="0">
            <a:spAutoFit/>
          </a:bodyPr>
          <a:lstStyle/>
          <a:p>
            <a:r>
              <a:rPr lang="en-GB" sz="1600" dirty="0" smtClean="0">
                <a:latin typeface="Courier New" pitchFamily="49" charset="0"/>
                <a:cs typeface="Courier New" pitchFamily="49" charset="0"/>
              </a:rPr>
              <a:t>Sub Application_Start()</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a:t>
            </a:r>
            <a:r>
              <a:rPr lang="en-GB" sz="1600" b="1" dirty="0" smtClean="0">
                <a:latin typeface="Courier New" pitchFamily="49" charset="0"/>
                <a:cs typeface="Courier New" pitchFamily="49" charset="0"/>
              </a:rPr>
              <a:t>GlobalFilters.Filters.Add(New MyCustomGlobalFilter())</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RegisterGlobalFilters(GlobalFilters.Filters)</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End Sub</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fr-FR" noProof="0" dirty="0" smtClean="0"/>
              <a:t>HTTP, protocole sans état</a:t>
            </a:r>
            <a:endParaRPr lang="fr-FR" noProof="0" dirty="0"/>
          </a:p>
        </p:txBody>
      </p:sp>
      <p:sp>
        <p:nvSpPr>
          <p:cNvPr id="268291" name="Rectangle 3"/>
          <p:cNvSpPr>
            <a:spLocks noGrp="1" noChangeArrowheads="1"/>
          </p:cNvSpPr>
          <p:nvPr>
            <p:ph idx="1"/>
          </p:nvPr>
        </p:nvSpPr>
        <p:spPr>
          <a:xfrm>
            <a:off x="279400" y="1231583"/>
            <a:ext cx="8599488" cy="4765407"/>
          </a:xfrm>
        </p:spPr>
        <p:txBody>
          <a:bodyPr/>
          <a:lstStyle/>
          <a:p>
            <a:r>
              <a:rPr lang="fr-FR" noProof="0" dirty="0" smtClean="0"/>
              <a:t>HTTP traite les paires de demande et réponse</a:t>
            </a:r>
          </a:p>
          <a:p>
            <a:pPr lvl="1"/>
            <a:r>
              <a:rPr lang="fr-FR" noProof="0" dirty="0" smtClean="0"/>
              <a:t>Demande d’un fichier par son nom (texte, image, PDF)</a:t>
            </a:r>
          </a:p>
          <a:p>
            <a:pPr lvl="1"/>
            <a:r>
              <a:rPr lang="fr-FR" noProof="0" dirty="0" smtClean="0"/>
              <a:t>Réponse avec le contenu du fichier</a:t>
            </a:r>
          </a:p>
          <a:p>
            <a:pPr lvl="1"/>
            <a:r>
              <a:rPr lang="fr-FR" noProof="0" dirty="0" smtClean="0"/>
              <a:t>Correspond aux besoins de navigation simples sur la toile</a:t>
            </a:r>
          </a:p>
          <a:p>
            <a:r>
              <a:rPr lang="fr-FR" noProof="0" dirty="0" smtClean="0"/>
              <a:t>HTTP est un </a:t>
            </a:r>
            <a:r>
              <a:rPr lang="fr-FR" dirty="0" smtClean="0"/>
              <a:t>protocole sans état par conception</a:t>
            </a:r>
            <a:endParaRPr lang="fr-FR" noProof="0" dirty="0" smtClean="0"/>
          </a:p>
          <a:p>
            <a:pPr lvl="1"/>
            <a:r>
              <a:rPr lang="fr-FR" noProof="0" dirty="0" smtClean="0"/>
              <a:t>L’ordre des demandes n’est pas important</a:t>
            </a:r>
          </a:p>
          <a:p>
            <a:pPr lvl="2"/>
            <a:r>
              <a:rPr lang="fr-FR" dirty="0" smtClean="0"/>
              <a:t>Aucun historique n’est maintenu</a:t>
            </a:r>
            <a:endParaRPr lang="fr-FR" noProof="0" dirty="0" smtClean="0"/>
          </a:p>
          <a:p>
            <a:pPr lvl="1"/>
            <a:r>
              <a:rPr lang="fr-FR" noProof="0" dirty="0" smtClean="0"/>
              <a:t>Les demandes sont indépendantes les unes des autres</a:t>
            </a:r>
          </a:p>
          <a:p>
            <a:r>
              <a:rPr lang="fr-FR" noProof="0" dirty="0" smtClean="0"/>
              <a:t>Une application Web doit savoir</a:t>
            </a:r>
          </a:p>
          <a:p>
            <a:pPr lvl="1"/>
            <a:r>
              <a:rPr lang="fr-FR" noProof="0" dirty="0" smtClean="0"/>
              <a:t>Quel utilisateur a </a:t>
            </a:r>
            <a:r>
              <a:rPr lang="fr-FR" dirty="0" smtClean="0"/>
              <a:t>fait la demande courante</a:t>
            </a:r>
            <a:endParaRPr lang="fr-FR" noProof="0" dirty="0" smtClean="0"/>
          </a:p>
          <a:p>
            <a:pPr lvl="1"/>
            <a:r>
              <a:rPr lang="fr-FR" noProof="0" dirty="0" smtClean="0"/>
              <a:t>Quelles demandes l’utilisateur avait faites préalablement</a:t>
            </a:r>
          </a:p>
          <a:p>
            <a:pPr lvl="1"/>
            <a:r>
              <a:rPr lang="fr-FR" noProof="0" dirty="0" smtClean="0"/>
              <a:t>Quel est l’état général de l’application</a:t>
            </a:r>
          </a:p>
          <a:p>
            <a:pPr lvl="2"/>
            <a:r>
              <a:rPr lang="fr-FR" noProof="0" dirty="0" smtClean="0"/>
              <a:t>Nombre de visites, nombre de produits vendus aujourd’hui, etc.</a:t>
            </a:r>
          </a:p>
          <a:p>
            <a:r>
              <a:rPr lang="fr-FR" noProof="0" dirty="0" smtClean="0"/>
              <a:t>Il faut ajouter un mécanisme de gestion de l’état à HTTP</a:t>
            </a:r>
            <a:endParaRPr lang="fr-FR" noProof="0" dirty="0"/>
          </a:p>
        </p:txBody>
      </p:sp>
      <p:sp>
        <p:nvSpPr>
          <p:cNvPr id="4" name="TextBox 3"/>
          <p:cNvSpPr txBox="1"/>
          <p:nvPr/>
        </p:nvSpPr>
        <p:spPr>
          <a:xfrm>
            <a:off x="242598" y="6176096"/>
            <a:ext cx="7492482" cy="307777"/>
          </a:xfrm>
          <a:prstGeom prst="rect">
            <a:avLst/>
          </a:prstGeom>
          <a:noFill/>
          <a:ln>
            <a:noFill/>
          </a:ln>
          <a:effectLst/>
        </p:spPr>
        <p:txBody>
          <a:bodyPr wrap="square" rtlCol="0">
            <a:spAutoFit/>
          </a:bodyPr>
          <a:lstStyle/>
          <a:p>
            <a:r>
              <a:rPr lang="en-US" dirty="0" smtClean="0">
                <a:cs typeface="Courier New" pitchFamily="49" charset="0"/>
              </a:rPr>
              <a:t>PDF = </a:t>
            </a:r>
            <a:r>
              <a:rPr lang="en-US" dirty="0" smtClean="0"/>
              <a:t>Portable Document Format</a:t>
            </a:r>
            <a:endParaRPr lang="en-US" dirty="0" smtClean="0">
              <a:latin typeface="+mj-lt"/>
              <a:cs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1" name="Rectangle 3"/>
          <p:cNvSpPr>
            <a:spLocks noGrp="1" noChangeArrowheads="1"/>
          </p:cNvSpPr>
          <p:nvPr>
            <p:ph type="title"/>
          </p:nvPr>
        </p:nvSpPr>
        <p:spPr/>
        <p:txBody>
          <a:bodyPr/>
          <a:lstStyle/>
          <a:p>
            <a:r>
              <a:rPr lang="fr-FR" noProof="0" dirty="0" smtClean="0"/>
              <a:t>Sessions</a:t>
            </a:r>
            <a:endParaRPr lang="fr-FR" noProof="0" dirty="0"/>
          </a:p>
        </p:txBody>
      </p:sp>
      <p:sp>
        <p:nvSpPr>
          <p:cNvPr id="288770" name="Rectangle 2"/>
          <p:cNvSpPr>
            <a:spLocks noGrp="1" noChangeArrowheads="1"/>
          </p:cNvSpPr>
          <p:nvPr>
            <p:ph idx="1"/>
          </p:nvPr>
        </p:nvSpPr>
        <p:spPr>
          <a:xfrm>
            <a:off x="279400" y="1312863"/>
            <a:ext cx="8599488" cy="4231928"/>
          </a:xfrm>
        </p:spPr>
        <p:txBody>
          <a:bodyPr/>
          <a:lstStyle/>
          <a:p>
            <a:r>
              <a:rPr lang="fr-FR" noProof="0" dirty="0" smtClean="0"/>
              <a:t>On peut définir une session comme une suite d’interactions liées entre un client et un serveur Web</a:t>
            </a:r>
          </a:p>
          <a:p>
            <a:pPr lvl="1"/>
            <a:r>
              <a:rPr lang="fr-FR" noProof="0" dirty="0" smtClean="0"/>
              <a:t>S’étend sur plusieurs demandes HTTP pendant une certaine durée de temps</a:t>
            </a:r>
          </a:p>
          <a:p>
            <a:r>
              <a:rPr lang="fr-FR" noProof="0" dirty="0" smtClean="0"/>
              <a:t>On peut utiliser des sessions pour</a:t>
            </a:r>
          </a:p>
          <a:p>
            <a:pPr lvl="1"/>
            <a:r>
              <a:rPr lang="fr-FR" noProof="0" dirty="0" smtClean="0"/>
              <a:t>Tracer les actions d’un utilisateur donné</a:t>
            </a:r>
          </a:p>
          <a:p>
            <a:pPr lvl="1"/>
            <a:r>
              <a:rPr lang="fr-FR" noProof="0" dirty="0" smtClean="0"/>
              <a:t>Par exemple : </a:t>
            </a:r>
          </a:p>
          <a:p>
            <a:pPr lvl="2"/>
            <a:r>
              <a:rPr lang="fr-FR" noProof="0" dirty="0" smtClean="0"/>
              <a:t>Achats en ligne, comptes bancaires</a:t>
            </a:r>
          </a:p>
          <a:p>
            <a:pPr lvl="2"/>
            <a:r>
              <a:rPr lang="fr-FR" noProof="0" dirty="0" smtClean="0"/>
              <a:t>Traitement des remboursements </a:t>
            </a:r>
            <a:br>
              <a:rPr lang="fr-FR" noProof="0" dirty="0" smtClean="0"/>
            </a:br>
            <a:r>
              <a:rPr lang="fr-FR" noProof="0" dirty="0" smtClean="0"/>
              <a:t>d’assurance</a:t>
            </a:r>
          </a:p>
          <a:p>
            <a:pPr lvl="2"/>
            <a:r>
              <a:rPr lang="fr-FR" noProof="0" dirty="0" smtClean="0"/>
              <a:t>Tests en ligne pour les étudiants</a:t>
            </a:r>
          </a:p>
          <a:p>
            <a:r>
              <a:rPr lang="fr-FR" noProof="0" dirty="0" smtClean="0"/>
              <a:t>Or, HTTP est un protocole sans état</a:t>
            </a:r>
          </a:p>
          <a:p>
            <a:pPr lvl="1"/>
            <a:r>
              <a:rPr lang="fr-FR" noProof="0" dirty="0" smtClean="0"/>
              <a:t>Il faut donc une technique pour le suivi des sessions</a:t>
            </a:r>
            <a:endParaRPr lang="fr-FR" noProof="0" dirty="0"/>
          </a:p>
        </p:txBody>
      </p:sp>
      <p:sp>
        <p:nvSpPr>
          <p:cNvPr id="288772" name="Oval 4"/>
          <p:cNvSpPr>
            <a:spLocks noChangeArrowheads="1"/>
          </p:cNvSpPr>
          <p:nvPr/>
        </p:nvSpPr>
        <p:spPr bwMode="gray">
          <a:xfrm>
            <a:off x="6495098" y="2707005"/>
            <a:ext cx="955675" cy="1871663"/>
          </a:xfrm>
          <a:prstGeom prst="ellipse">
            <a:avLst/>
          </a:prstGeom>
          <a:solidFill>
            <a:schemeClr val="accent1"/>
          </a:solidFill>
          <a:ln w="12700">
            <a:solidFill>
              <a:schemeClr val="tx1"/>
            </a:solidFill>
            <a:round/>
            <a:headEnd/>
            <a:tailEnd/>
          </a:ln>
          <a:effectLst/>
        </p:spPr>
        <p:txBody>
          <a:bodyPr anchor="ctr">
            <a:spAutoFit/>
          </a:bodyPr>
          <a:lstStyle/>
          <a:p>
            <a:endParaRPr lang="en-GB" dirty="0"/>
          </a:p>
        </p:txBody>
      </p:sp>
      <p:sp>
        <p:nvSpPr>
          <p:cNvPr id="288773" name="Line 5"/>
          <p:cNvSpPr>
            <a:spLocks noChangeShapeType="1"/>
          </p:cNvSpPr>
          <p:nvPr/>
        </p:nvSpPr>
        <p:spPr bwMode="gray">
          <a:xfrm>
            <a:off x="6647498" y="3154680"/>
            <a:ext cx="635000" cy="0"/>
          </a:xfrm>
          <a:prstGeom prst="line">
            <a:avLst/>
          </a:prstGeom>
          <a:noFill/>
          <a:ln w="19050">
            <a:solidFill>
              <a:schemeClr val="accent2"/>
            </a:solidFill>
            <a:round/>
            <a:headEnd w="lg" len="lg"/>
            <a:tailEnd type="triangle" w="lg" len="lg"/>
          </a:ln>
        </p:spPr>
        <p:txBody>
          <a:bodyPr/>
          <a:lstStyle/>
          <a:p>
            <a:endParaRPr lang="en-GB" dirty="0"/>
          </a:p>
        </p:txBody>
      </p:sp>
      <p:sp>
        <p:nvSpPr>
          <p:cNvPr id="288774" name="Line 6"/>
          <p:cNvSpPr>
            <a:spLocks noChangeShapeType="1"/>
          </p:cNvSpPr>
          <p:nvPr/>
        </p:nvSpPr>
        <p:spPr bwMode="gray">
          <a:xfrm>
            <a:off x="6647498" y="3294380"/>
            <a:ext cx="635000" cy="0"/>
          </a:xfrm>
          <a:prstGeom prst="line">
            <a:avLst/>
          </a:prstGeom>
          <a:noFill/>
          <a:ln w="19050">
            <a:solidFill>
              <a:schemeClr val="accent2"/>
            </a:solidFill>
            <a:round/>
            <a:headEnd type="triangle" w="lg" len="lg"/>
            <a:tailEnd w="lg" len="lg"/>
          </a:ln>
        </p:spPr>
        <p:txBody>
          <a:bodyPr/>
          <a:lstStyle/>
          <a:p>
            <a:endParaRPr lang="en-GB" dirty="0"/>
          </a:p>
        </p:txBody>
      </p:sp>
      <p:sp>
        <p:nvSpPr>
          <p:cNvPr id="288775" name="Line 7"/>
          <p:cNvSpPr>
            <a:spLocks noChangeShapeType="1"/>
          </p:cNvSpPr>
          <p:nvPr/>
        </p:nvSpPr>
        <p:spPr bwMode="gray">
          <a:xfrm>
            <a:off x="6647498" y="3561080"/>
            <a:ext cx="635000" cy="0"/>
          </a:xfrm>
          <a:prstGeom prst="line">
            <a:avLst/>
          </a:prstGeom>
          <a:noFill/>
          <a:ln w="19050">
            <a:solidFill>
              <a:schemeClr val="accent2"/>
            </a:solidFill>
            <a:round/>
            <a:headEnd w="lg" len="lg"/>
            <a:tailEnd type="triangle" w="lg" len="lg"/>
          </a:ln>
        </p:spPr>
        <p:txBody>
          <a:bodyPr/>
          <a:lstStyle/>
          <a:p>
            <a:endParaRPr lang="en-GB" dirty="0"/>
          </a:p>
        </p:txBody>
      </p:sp>
      <p:sp>
        <p:nvSpPr>
          <p:cNvPr id="288776" name="Line 8"/>
          <p:cNvSpPr>
            <a:spLocks noChangeShapeType="1"/>
          </p:cNvSpPr>
          <p:nvPr/>
        </p:nvSpPr>
        <p:spPr bwMode="gray">
          <a:xfrm>
            <a:off x="6647498" y="3700780"/>
            <a:ext cx="635000" cy="0"/>
          </a:xfrm>
          <a:prstGeom prst="line">
            <a:avLst/>
          </a:prstGeom>
          <a:noFill/>
          <a:ln w="19050">
            <a:solidFill>
              <a:schemeClr val="accent2"/>
            </a:solidFill>
            <a:round/>
            <a:headEnd type="triangle" w="lg" len="lg"/>
            <a:tailEnd w="lg" len="lg"/>
          </a:ln>
        </p:spPr>
        <p:txBody>
          <a:bodyPr/>
          <a:lstStyle/>
          <a:p>
            <a:endParaRPr lang="en-GB" dirty="0"/>
          </a:p>
        </p:txBody>
      </p:sp>
      <p:sp>
        <p:nvSpPr>
          <p:cNvPr id="288777" name="Line 9"/>
          <p:cNvSpPr>
            <a:spLocks noChangeShapeType="1"/>
          </p:cNvSpPr>
          <p:nvPr/>
        </p:nvSpPr>
        <p:spPr bwMode="gray">
          <a:xfrm>
            <a:off x="6647498" y="3967480"/>
            <a:ext cx="635000" cy="0"/>
          </a:xfrm>
          <a:prstGeom prst="line">
            <a:avLst/>
          </a:prstGeom>
          <a:noFill/>
          <a:ln w="19050">
            <a:solidFill>
              <a:schemeClr val="accent2"/>
            </a:solidFill>
            <a:round/>
            <a:headEnd w="lg" len="lg"/>
            <a:tailEnd type="triangle" w="lg" len="lg"/>
          </a:ln>
        </p:spPr>
        <p:txBody>
          <a:bodyPr/>
          <a:lstStyle/>
          <a:p>
            <a:endParaRPr lang="en-GB" dirty="0"/>
          </a:p>
        </p:txBody>
      </p:sp>
      <p:sp>
        <p:nvSpPr>
          <p:cNvPr id="288778" name="Line 10"/>
          <p:cNvSpPr>
            <a:spLocks noChangeShapeType="1"/>
          </p:cNvSpPr>
          <p:nvPr/>
        </p:nvSpPr>
        <p:spPr bwMode="gray">
          <a:xfrm>
            <a:off x="6647498" y="4107180"/>
            <a:ext cx="635000" cy="0"/>
          </a:xfrm>
          <a:prstGeom prst="line">
            <a:avLst/>
          </a:prstGeom>
          <a:noFill/>
          <a:ln w="19050">
            <a:solidFill>
              <a:schemeClr val="accent2"/>
            </a:solidFill>
            <a:round/>
            <a:headEnd type="triangle" w="lg" len="lg"/>
            <a:tailEnd w="lg" len="lg"/>
          </a:ln>
        </p:spPr>
        <p:txBody>
          <a:bodyPr/>
          <a:lstStyle/>
          <a:p>
            <a:endParaRPr lang="en-GB" dirty="0"/>
          </a:p>
        </p:txBody>
      </p:sp>
      <p:grpSp>
        <p:nvGrpSpPr>
          <p:cNvPr id="51" name="Group 50"/>
          <p:cNvGrpSpPr/>
          <p:nvPr/>
        </p:nvGrpSpPr>
        <p:grpSpPr bwMode="gray">
          <a:xfrm>
            <a:off x="5233035" y="3076893"/>
            <a:ext cx="1130300" cy="1268412"/>
            <a:chOff x="5019675" y="2944813"/>
            <a:chExt cx="1130300" cy="1268412"/>
          </a:xfrm>
        </p:grpSpPr>
        <p:sp>
          <p:nvSpPr>
            <p:cNvPr id="288780" name="Freeform 12"/>
            <p:cNvSpPr>
              <a:spLocks/>
            </p:cNvSpPr>
            <p:nvPr/>
          </p:nvSpPr>
          <p:spPr bwMode="gray">
            <a:xfrm>
              <a:off x="5326619" y="3597139"/>
              <a:ext cx="709289" cy="209389"/>
            </a:xfrm>
            <a:custGeom>
              <a:avLst/>
              <a:gdLst/>
              <a:ahLst/>
              <a:cxnLst>
                <a:cxn ang="0">
                  <a:pos x="342" y="51"/>
                </a:cxn>
                <a:cxn ang="0">
                  <a:pos x="340" y="62"/>
                </a:cxn>
                <a:cxn ang="0">
                  <a:pos x="329" y="71"/>
                </a:cxn>
                <a:cxn ang="0">
                  <a:pos x="313" y="80"/>
                </a:cxn>
                <a:cxn ang="0">
                  <a:pos x="291" y="88"/>
                </a:cxn>
                <a:cxn ang="0">
                  <a:pos x="267" y="95"/>
                </a:cxn>
                <a:cxn ang="0">
                  <a:pos x="238" y="99"/>
                </a:cxn>
                <a:cxn ang="0">
                  <a:pos x="205" y="102"/>
                </a:cxn>
                <a:cxn ang="0">
                  <a:pos x="172" y="104"/>
                </a:cxn>
                <a:cxn ang="0">
                  <a:pos x="172" y="104"/>
                </a:cxn>
                <a:cxn ang="0">
                  <a:pos x="137" y="102"/>
                </a:cxn>
                <a:cxn ang="0">
                  <a:pos x="106" y="99"/>
                </a:cxn>
                <a:cxn ang="0">
                  <a:pos x="77" y="95"/>
                </a:cxn>
                <a:cxn ang="0">
                  <a:pos x="51" y="88"/>
                </a:cxn>
                <a:cxn ang="0">
                  <a:pos x="31" y="80"/>
                </a:cxn>
                <a:cxn ang="0">
                  <a:pos x="15" y="71"/>
                </a:cxn>
                <a:cxn ang="0">
                  <a:pos x="4" y="62"/>
                </a:cxn>
                <a:cxn ang="0">
                  <a:pos x="0" y="51"/>
                </a:cxn>
                <a:cxn ang="0">
                  <a:pos x="0" y="51"/>
                </a:cxn>
                <a:cxn ang="0">
                  <a:pos x="4" y="42"/>
                </a:cxn>
                <a:cxn ang="0">
                  <a:pos x="15" y="33"/>
                </a:cxn>
                <a:cxn ang="0">
                  <a:pos x="31" y="25"/>
                </a:cxn>
                <a:cxn ang="0">
                  <a:pos x="51" y="16"/>
                </a:cxn>
                <a:cxn ang="0">
                  <a:pos x="77" y="9"/>
                </a:cxn>
                <a:cxn ang="0">
                  <a:pos x="106" y="5"/>
                </a:cxn>
                <a:cxn ang="0">
                  <a:pos x="137" y="3"/>
                </a:cxn>
                <a:cxn ang="0">
                  <a:pos x="172" y="0"/>
                </a:cxn>
                <a:cxn ang="0">
                  <a:pos x="172" y="0"/>
                </a:cxn>
                <a:cxn ang="0">
                  <a:pos x="205" y="3"/>
                </a:cxn>
                <a:cxn ang="0">
                  <a:pos x="238" y="5"/>
                </a:cxn>
                <a:cxn ang="0">
                  <a:pos x="267" y="9"/>
                </a:cxn>
                <a:cxn ang="0">
                  <a:pos x="291" y="16"/>
                </a:cxn>
                <a:cxn ang="0">
                  <a:pos x="313" y="25"/>
                </a:cxn>
                <a:cxn ang="0">
                  <a:pos x="329" y="33"/>
                </a:cxn>
                <a:cxn ang="0">
                  <a:pos x="340" y="42"/>
                </a:cxn>
                <a:cxn ang="0">
                  <a:pos x="342" y="51"/>
                </a:cxn>
              </a:cxnLst>
              <a:rect l="0" t="0" r="r" b="b"/>
              <a:pathLst>
                <a:path w="342" h="104">
                  <a:moveTo>
                    <a:pt x="342" y="51"/>
                  </a:moveTo>
                  <a:lnTo>
                    <a:pt x="340" y="62"/>
                  </a:lnTo>
                  <a:lnTo>
                    <a:pt x="329" y="71"/>
                  </a:lnTo>
                  <a:lnTo>
                    <a:pt x="313" y="80"/>
                  </a:lnTo>
                  <a:lnTo>
                    <a:pt x="291" y="88"/>
                  </a:lnTo>
                  <a:lnTo>
                    <a:pt x="267" y="95"/>
                  </a:lnTo>
                  <a:lnTo>
                    <a:pt x="238" y="99"/>
                  </a:lnTo>
                  <a:lnTo>
                    <a:pt x="205" y="102"/>
                  </a:lnTo>
                  <a:lnTo>
                    <a:pt x="172" y="104"/>
                  </a:lnTo>
                  <a:lnTo>
                    <a:pt x="172" y="104"/>
                  </a:lnTo>
                  <a:lnTo>
                    <a:pt x="137" y="102"/>
                  </a:lnTo>
                  <a:lnTo>
                    <a:pt x="106" y="99"/>
                  </a:lnTo>
                  <a:lnTo>
                    <a:pt x="77" y="95"/>
                  </a:lnTo>
                  <a:lnTo>
                    <a:pt x="51" y="88"/>
                  </a:lnTo>
                  <a:lnTo>
                    <a:pt x="31" y="80"/>
                  </a:lnTo>
                  <a:lnTo>
                    <a:pt x="15" y="71"/>
                  </a:lnTo>
                  <a:lnTo>
                    <a:pt x="4" y="62"/>
                  </a:lnTo>
                  <a:lnTo>
                    <a:pt x="0" y="51"/>
                  </a:lnTo>
                  <a:lnTo>
                    <a:pt x="0" y="51"/>
                  </a:lnTo>
                  <a:lnTo>
                    <a:pt x="4" y="42"/>
                  </a:lnTo>
                  <a:lnTo>
                    <a:pt x="15" y="33"/>
                  </a:lnTo>
                  <a:lnTo>
                    <a:pt x="31" y="25"/>
                  </a:lnTo>
                  <a:lnTo>
                    <a:pt x="51" y="16"/>
                  </a:lnTo>
                  <a:lnTo>
                    <a:pt x="77" y="9"/>
                  </a:lnTo>
                  <a:lnTo>
                    <a:pt x="106" y="5"/>
                  </a:lnTo>
                  <a:lnTo>
                    <a:pt x="137" y="3"/>
                  </a:lnTo>
                  <a:lnTo>
                    <a:pt x="172" y="0"/>
                  </a:lnTo>
                  <a:lnTo>
                    <a:pt x="172" y="0"/>
                  </a:lnTo>
                  <a:lnTo>
                    <a:pt x="205" y="3"/>
                  </a:lnTo>
                  <a:lnTo>
                    <a:pt x="238" y="5"/>
                  </a:lnTo>
                  <a:lnTo>
                    <a:pt x="267" y="9"/>
                  </a:lnTo>
                  <a:lnTo>
                    <a:pt x="291" y="16"/>
                  </a:lnTo>
                  <a:lnTo>
                    <a:pt x="313" y="25"/>
                  </a:lnTo>
                  <a:lnTo>
                    <a:pt x="329" y="33"/>
                  </a:lnTo>
                  <a:lnTo>
                    <a:pt x="340" y="42"/>
                  </a:lnTo>
                  <a:lnTo>
                    <a:pt x="342" y="51"/>
                  </a:lnTo>
                  <a:close/>
                </a:path>
              </a:pathLst>
            </a:custGeom>
            <a:solidFill>
              <a:srgbClr val="E2EBF1"/>
            </a:solidFill>
            <a:ln w="9525">
              <a:noFill/>
              <a:round/>
              <a:headEnd/>
              <a:tailEnd/>
            </a:ln>
          </p:spPr>
          <p:txBody>
            <a:bodyPr/>
            <a:lstStyle/>
            <a:p>
              <a:endParaRPr lang="en-GB" dirty="0"/>
            </a:p>
          </p:txBody>
        </p:sp>
        <p:sp>
          <p:nvSpPr>
            <p:cNvPr id="288781" name="Freeform 13"/>
            <p:cNvSpPr>
              <a:spLocks/>
            </p:cNvSpPr>
            <p:nvPr/>
          </p:nvSpPr>
          <p:spPr bwMode="gray">
            <a:xfrm>
              <a:off x="5280992" y="2944813"/>
              <a:ext cx="827504" cy="64427"/>
            </a:xfrm>
            <a:custGeom>
              <a:avLst/>
              <a:gdLst/>
              <a:ahLst/>
              <a:cxnLst>
                <a:cxn ang="0">
                  <a:pos x="0" y="16"/>
                </a:cxn>
                <a:cxn ang="0">
                  <a:pos x="61" y="0"/>
                </a:cxn>
                <a:cxn ang="0">
                  <a:pos x="399" y="0"/>
                </a:cxn>
                <a:cxn ang="0">
                  <a:pos x="0" y="16"/>
                </a:cxn>
              </a:cxnLst>
              <a:rect l="0" t="0" r="r" b="b"/>
              <a:pathLst>
                <a:path w="399" h="16">
                  <a:moveTo>
                    <a:pt x="0" y="16"/>
                  </a:moveTo>
                  <a:lnTo>
                    <a:pt x="61" y="0"/>
                  </a:lnTo>
                  <a:lnTo>
                    <a:pt x="399" y="0"/>
                  </a:lnTo>
                  <a:lnTo>
                    <a:pt x="0" y="16"/>
                  </a:lnTo>
                  <a:close/>
                </a:path>
              </a:pathLst>
            </a:custGeom>
            <a:solidFill>
              <a:srgbClr val="FFFFFF"/>
            </a:solidFill>
            <a:ln w="9525">
              <a:noFill/>
              <a:round/>
              <a:headEnd/>
              <a:tailEnd/>
            </a:ln>
          </p:spPr>
          <p:txBody>
            <a:bodyPr/>
            <a:lstStyle/>
            <a:p>
              <a:endParaRPr lang="en-GB" dirty="0"/>
            </a:p>
          </p:txBody>
        </p:sp>
        <p:sp>
          <p:nvSpPr>
            <p:cNvPr id="288782" name="Freeform 14"/>
            <p:cNvSpPr>
              <a:spLocks/>
            </p:cNvSpPr>
            <p:nvPr/>
          </p:nvSpPr>
          <p:spPr bwMode="gray">
            <a:xfrm>
              <a:off x="5280992" y="2964947"/>
              <a:ext cx="827504" cy="32214"/>
            </a:xfrm>
            <a:custGeom>
              <a:avLst/>
              <a:gdLst/>
              <a:ahLst/>
              <a:cxnLst>
                <a:cxn ang="0">
                  <a:pos x="0" y="16"/>
                </a:cxn>
                <a:cxn ang="0">
                  <a:pos x="61" y="0"/>
                </a:cxn>
                <a:cxn ang="0">
                  <a:pos x="399" y="0"/>
                </a:cxn>
              </a:cxnLst>
              <a:rect l="0" t="0" r="r" b="b"/>
              <a:pathLst>
                <a:path w="399" h="16">
                  <a:moveTo>
                    <a:pt x="0" y="16"/>
                  </a:moveTo>
                  <a:lnTo>
                    <a:pt x="61" y="0"/>
                  </a:lnTo>
                  <a:lnTo>
                    <a:pt x="399" y="0"/>
                  </a:lnTo>
                </a:path>
              </a:pathLst>
            </a:custGeom>
            <a:noFill/>
            <a:ln w="6350">
              <a:solidFill>
                <a:srgbClr val="000000"/>
              </a:solidFill>
              <a:prstDash val="solid"/>
              <a:round/>
              <a:headEnd/>
              <a:tailEnd/>
            </a:ln>
          </p:spPr>
          <p:txBody>
            <a:bodyPr/>
            <a:lstStyle/>
            <a:p>
              <a:endParaRPr lang="en-GB" dirty="0"/>
            </a:p>
          </p:txBody>
        </p:sp>
        <p:sp>
          <p:nvSpPr>
            <p:cNvPr id="288783" name="Rectangle 15"/>
            <p:cNvSpPr>
              <a:spLocks noChangeArrowheads="1"/>
            </p:cNvSpPr>
            <p:nvPr/>
          </p:nvSpPr>
          <p:spPr bwMode="gray">
            <a:xfrm>
              <a:off x="5455203" y="3659553"/>
              <a:ext cx="456268" cy="58387"/>
            </a:xfrm>
            <a:prstGeom prst="rect">
              <a:avLst/>
            </a:prstGeom>
            <a:solidFill>
              <a:srgbClr val="EBEBEB"/>
            </a:solidFill>
            <a:ln w="9525">
              <a:noFill/>
              <a:miter lim="800000"/>
              <a:headEnd/>
              <a:tailEnd/>
            </a:ln>
          </p:spPr>
          <p:txBody>
            <a:bodyPr/>
            <a:lstStyle/>
            <a:p>
              <a:endParaRPr lang="en-GB" dirty="0"/>
            </a:p>
          </p:txBody>
        </p:sp>
        <p:sp>
          <p:nvSpPr>
            <p:cNvPr id="288784" name="Rectangle 16"/>
            <p:cNvSpPr>
              <a:spLocks noChangeArrowheads="1"/>
            </p:cNvSpPr>
            <p:nvPr/>
          </p:nvSpPr>
          <p:spPr bwMode="gray">
            <a:xfrm>
              <a:off x="5459351" y="3663580"/>
              <a:ext cx="447972" cy="50334"/>
            </a:xfrm>
            <a:prstGeom prst="rect">
              <a:avLst/>
            </a:prstGeom>
            <a:noFill/>
            <a:ln w="6350">
              <a:solidFill>
                <a:srgbClr val="000000"/>
              </a:solidFill>
              <a:miter lim="800000"/>
              <a:headEnd/>
              <a:tailEnd/>
            </a:ln>
          </p:spPr>
          <p:txBody>
            <a:bodyPr/>
            <a:lstStyle/>
            <a:p>
              <a:endParaRPr lang="en-GB" dirty="0"/>
            </a:p>
          </p:txBody>
        </p:sp>
        <p:sp>
          <p:nvSpPr>
            <p:cNvPr id="288785" name="Freeform 17"/>
            <p:cNvSpPr>
              <a:spLocks/>
            </p:cNvSpPr>
            <p:nvPr/>
          </p:nvSpPr>
          <p:spPr bwMode="gray">
            <a:xfrm>
              <a:off x="6031760" y="3019307"/>
              <a:ext cx="118215" cy="614072"/>
            </a:xfrm>
            <a:custGeom>
              <a:avLst/>
              <a:gdLst/>
              <a:ahLst/>
              <a:cxnLst>
                <a:cxn ang="0">
                  <a:pos x="0" y="0"/>
                </a:cxn>
                <a:cxn ang="0">
                  <a:pos x="57" y="28"/>
                </a:cxn>
                <a:cxn ang="0">
                  <a:pos x="57" y="250"/>
                </a:cxn>
                <a:cxn ang="0">
                  <a:pos x="4" y="305"/>
                </a:cxn>
                <a:cxn ang="0">
                  <a:pos x="0" y="0"/>
                </a:cxn>
              </a:cxnLst>
              <a:rect l="0" t="0" r="r" b="b"/>
              <a:pathLst>
                <a:path w="57" h="305">
                  <a:moveTo>
                    <a:pt x="0" y="0"/>
                  </a:moveTo>
                  <a:lnTo>
                    <a:pt x="57" y="28"/>
                  </a:lnTo>
                  <a:lnTo>
                    <a:pt x="57" y="250"/>
                  </a:lnTo>
                  <a:lnTo>
                    <a:pt x="4" y="305"/>
                  </a:lnTo>
                  <a:lnTo>
                    <a:pt x="0" y="0"/>
                  </a:lnTo>
                  <a:close/>
                </a:path>
              </a:pathLst>
            </a:custGeom>
            <a:solidFill>
              <a:srgbClr val="D7D7D7"/>
            </a:solidFill>
            <a:ln w="9525">
              <a:noFill/>
              <a:round/>
              <a:headEnd/>
              <a:tailEnd/>
            </a:ln>
          </p:spPr>
          <p:txBody>
            <a:bodyPr/>
            <a:lstStyle/>
            <a:p>
              <a:endParaRPr lang="en-GB" dirty="0"/>
            </a:p>
          </p:txBody>
        </p:sp>
        <p:sp>
          <p:nvSpPr>
            <p:cNvPr id="288786" name="Freeform 18"/>
            <p:cNvSpPr>
              <a:spLocks/>
            </p:cNvSpPr>
            <p:nvPr/>
          </p:nvSpPr>
          <p:spPr bwMode="gray">
            <a:xfrm>
              <a:off x="6031760" y="3019307"/>
              <a:ext cx="118215" cy="614072"/>
            </a:xfrm>
            <a:custGeom>
              <a:avLst/>
              <a:gdLst/>
              <a:ahLst/>
              <a:cxnLst>
                <a:cxn ang="0">
                  <a:pos x="0" y="0"/>
                </a:cxn>
                <a:cxn ang="0">
                  <a:pos x="57" y="28"/>
                </a:cxn>
                <a:cxn ang="0">
                  <a:pos x="57" y="250"/>
                </a:cxn>
                <a:cxn ang="0">
                  <a:pos x="4" y="305"/>
                </a:cxn>
                <a:cxn ang="0">
                  <a:pos x="0" y="0"/>
                </a:cxn>
              </a:cxnLst>
              <a:rect l="0" t="0" r="r" b="b"/>
              <a:pathLst>
                <a:path w="57" h="305">
                  <a:moveTo>
                    <a:pt x="0" y="0"/>
                  </a:moveTo>
                  <a:lnTo>
                    <a:pt x="57" y="28"/>
                  </a:lnTo>
                  <a:lnTo>
                    <a:pt x="57" y="250"/>
                  </a:lnTo>
                  <a:lnTo>
                    <a:pt x="4" y="305"/>
                  </a:lnTo>
                  <a:lnTo>
                    <a:pt x="0" y="0"/>
                  </a:lnTo>
                </a:path>
              </a:pathLst>
            </a:custGeom>
            <a:noFill/>
            <a:ln w="6350">
              <a:solidFill>
                <a:srgbClr val="000000"/>
              </a:solidFill>
              <a:prstDash val="solid"/>
              <a:round/>
              <a:headEnd/>
              <a:tailEnd/>
            </a:ln>
          </p:spPr>
          <p:txBody>
            <a:bodyPr/>
            <a:lstStyle/>
            <a:p>
              <a:endParaRPr lang="en-GB" dirty="0"/>
            </a:p>
          </p:txBody>
        </p:sp>
        <p:sp>
          <p:nvSpPr>
            <p:cNvPr id="288787" name="Rectangle 19"/>
            <p:cNvSpPr>
              <a:spLocks noChangeArrowheads="1"/>
            </p:cNvSpPr>
            <p:nvPr/>
          </p:nvSpPr>
          <p:spPr bwMode="gray">
            <a:xfrm>
              <a:off x="5280992" y="2997160"/>
              <a:ext cx="781877" cy="672460"/>
            </a:xfrm>
            <a:prstGeom prst="rect">
              <a:avLst/>
            </a:prstGeom>
            <a:solidFill>
              <a:srgbClr val="EBEBEB"/>
            </a:solidFill>
            <a:ln w="9525">
              <a:noFill/>
              <a:miter lim="800000"/>
              <a:headEnd/>
              <a:tailEnd/>
            </a:ln>
          </p:spPr>
          <p:txBody>
            <a:bodyPr/>
            <a:lstStyle/>
            <a:p>
              <a:endParaRPr lang="en-GB" dirty="0"/>
            </a:p>
          </p:txBody>
        </p:sp>
        <p:sp>
          <p:nvSpPr>
            <p:cNvPr id="288788" name="Rectangle 20"/>
            <p:cNvSpPr>
              <a:spLocks noChangeArrowheads="1"/>
            </p:cNvSpPr>
            <p:nvPr/>
          </p:nvSpPr>
          <p:spPr bwMode="gray">
            <a:xfrm>
              <a:off x="5285140" y="3001187"/>
              <a:ext cx="773581" cy="664406"/>
            </a:xfrm>
            <a:prstGeom prst="rect">
              <a:avLst/>
            </a:prstGeom>
            <a:noFill/>
            <a:ln w="6350">
              <a:solidFill>
                <a:srgbClr val="000000"/>
              </a:solidFill>
              <a:miter lim="800000"/>
              <a:headEnd/>
              <a:tailEnd/>
            </a:ln>
          </p:spPr>
          <p:txBody>
            <a:bodyPr/>
            <a:lstStyle/>
            <a:p>
              <a:endParaRPr lang="en-GB" dirty="0"/>
            </a:p>
          </p:txBody>
        </p:sp>
        <p:sp>
          <p:nvSpPr>
            <p:cNvPr id="288789" name="Freeform 21"/>
            <p:cNvSpPr>
              <a:spLocks/>
            </p:cNvSpPr>
            <p:nvPr/>
          </p:nvSpPr>
          <p:spPr bwMode="gray">
            <a:xfrm>
              <a:off x="6062869" y="2964947"/>
              <a:ext cx="41479" cy="698633"/>
            </a:xfrm>
            <a:custGeom>
              <a:avLst/>
              <a:gdLst/>
              <a:ahLst/>
              <a:cxnLst>
                <a:cxn ang="0">
                  <a:pos x="0" y="16"/>
                </a:cxn>
                <a:cxn ang="0">
                  <a:pos x="20" y="0"/>
                </a:cxn>
                <a:cxn ang="0">
                  <a:pos x="20" y="330"/>
                </a:cxn>
                <a:cxn ang="0">
                  <a:pos x="0" y="347"/>
                </a:cxn>
                <a:cxn ang="0">
                  <a:pos x="0" y="16"/>
                </a:cxn>
              </a:cxnLst>
              <a:rect l="0" t="0" r="r" b="b"/>
              <a:pathLst>
                <a:path w="20" h="347">
                  <a:moveTo>
                    <a:pt x="0" y="16"/>
                  </a:moveTo>
                  <a:lnTo>
                    <a:pt x="20" y="0"/>
                  </a:lnTo>
                  <a:lnTo>
                    <a:pt x="20" y="330"/>
                  </a:lnTo>
                  <a:lnTo>
                    <a:pt x="0" y="347"/>
                  </a:lnTo>
                  <a:lnTo>
                    <a:pt x="0" y="16"/>
                  </a:lnTo>
                  <a:close/>
                </a:path>
              </a:pathLst>
            </a:custGeom>
            <a:solidFill>
              <a:srgbClr val="D7D7D7"/>
            </a:solidFill>
            <a:ln w="9525">
              <a:noFill/>
              <a:round/>
              <a:headEnd/>
              <a:tailEnd/>
            </a:ln>
          </p:spPr>
          <p:txBody>
            <a:bodyPr/>
            <a:lstStyle/>
            <a:p>
              <a:endParaRPr lang="en-GB" dirty="0"/>
            </a:p>
          </p:txBody>
        </p:sp>
        <p:sp>
          <p:nvSpPr>
            <p:cNvPr id="288790" name="Freeform 22"/>
            <p:cNvSpPr>
              <a:spLocks/>
            </p:cNvSpPr>
            <p:nvPr/>
          </p:nvSpPr>
          <p:spPr bwMode="gray">
            <a:xfrm>
              <a:off x="6062869" y="2964947"/>
              <a:ext cx="41479" cy="698633"/>
            </a:xfrm>
            <a:custGeom>
              <a:avLst/>
              <a:gdLst/>
              <a:ahLst/>
              <a:cxnLst>
                <a:cxn ang="0">
                  <a:pos x="0" y="16"/>
                </a:cxn>
                <a:cxn ang="0">
                  <a:pos x="20" y="0"/>
                </a:cxn>
                <a:cxn ang="0">
                  <a:pos x="20" y="330"/>
                </a:cxn>
                <a:cxn ang="0">
                  <a:pos x="0" y="347"/>
                </a:cxn>
                <a:cxn ang="0">
                  <a:pos x="0" y="16"/>
                </a:cxn>
              </a:cxnLst>
              <a:rect l="0" t="0" r="r" b="b"/>
              <a:pathLst>
                <a:path w="20" h="347">
                  <a:moveTo>
                    <a:pt x="0" y="16"/>
                  </a:moveTo>
                  <a:lnTo>
                    <a:pt x="20" y="0"/>
                  </a:lnTo>
                  <a:lnTo>
                    <a:pt x="20" y="330"/>
                  </a:lnTo>
                  <a:lnTo>
                    <a:pt x="0" y="347"/>
                  </a:lnTo>
                  <a:lnTo>
                    <a:pt x="0" y="16"/>
                  </a:lnTo>
                </a:path>
              </a:pathLst>
            </a:custGeom>
            <a:noFill/>
            <a:ln w="6350">
              <a:solidFill>
                <a:srgbClr val="000000"/>
              </a:solidFill>
              <a:prstDash val="solid"/>
              <a:round/>
              <a:headEnd/>
              <a:tailEnd/>
            </a:ln>
          </p:spPr>
          <p:txBody>
            <a:bodyPr/>
            <a:lstStyle/>
            <a:p>
              <a:endParaRPr lang="en-GB" dirty="0"/>
            </a:p>
          </p:txBody>
        </p:sp>
        <p:sp>
          <p:nvSpPr>
            <p:cNvPr id="288791" name="Freeform 23"/>
            <p:cNvSpPr>
              <a:spLocks/>
            </p:cNvSpPr>
            <p:nvPr/>
          </p:nvSpPr>
          <p:spPr bwMode="gray">
            <a:xfrm>
              <a:off x="5019675" y="3784381"/>
              <a:ext cx="1053564" cy="428844"/>
            </a:xfrm>
            <a:custGeom>
              <a:avLst/>
              <a:gdLst/>
              <a:ahLst/>
              <a:cxnLst>
                <a:cxn ang="0">
                  <a:pos x="0" y="138"/>
                </a:cxn>
                <a:cxn ang="0">
                  <a:pos x="0" y="110"/>
                </a:cxn>
                <a:cxn ang="0">
                  <a:pos x="97" y="0"/>
                </a:cxn>
                <a:cxn ang="0">
                  <a:pos x="506" y="50"/>
                </a:cxn>
                <a:cxn ang="0">
                  <a:pos x="508" y="79"/>
                </a:cxn>
                <a:cxn ang="0">
                  <a:pos x="446" y="213"/>
                </a:cxn>
                <a:cxn ang="0">
                  <a:pos x="0" y="138"/>
                </a:cxn>
              </a:cxnLst>
              <a:rect l="0" t="0" r="r" b="b"/>
              <a:pathLst>
                <a:path w="508" h="213">
                  <a:moveTo>
                    <a:pt x="0" y="138"/>
                  </a:moveTo>
                  <a:lnTo>
                    <a:pt x="0" y="110"/>
                  </a:lnTo>
                  <a:lnTo>
                    <a:pt x="97" y="0"/>
                  </a:lnTo>
                  <a:lnTo>
                    <a:pt x="506" y="50"/>
                  </a:lnTo>
                  <a:lnTo>
                    <a:pt x="508" y="79"/>
                  </a:lnTo>
                  <a:lnTo>
                    <a:pt x="446" y="213"/>
                  </a:lnTo>
                  <a:lnTo>
                    <a:pt x="0" y="138"/>
                  </a:lnTo>
                  <a:close/>
                </a:path>
              </a:pathLst>
            </a:custGeom>
            <a:solidFill>
              <a:srgbClr val="EBEBEB"/>
            </a:solidFill>
            <a:ln w="9525">
              <a:noFill/>
              <a:round/>
              <a:headEnd/>
              <a:tailEnd/>
            </a:ln>
          </p:spPr>
          <p:txBody>
            <a:bodyPr/>
            <a:lstStyle/>
            <a:p>
              <a:endParaRPr lang="en-GB" dirty="0"/>
            </a:p>
          </p:txBody>
        </p:sp>
        <p:sp>
          <p:nvSpPr>
            <p:cNvPr id="288792" name="Freeform 24"/>
            <p:cNvSpPr>
              <a:spLocks/>
            </p:cNvSpPr>
            <p:nvPr/>
          </p:nvSpPr>
          <p:spPr bwMode="gray">
            <a:xfrm>
              <a:off x="5019675" y="3784381"/>
              <a:ext cx="1053564" cy="428844"/>
            </a:xfrm>
            <a:custGeom>
              <a:avLst/>
              <a:gdLst/>
              <a:ahLst/>
              <a:cxnLst>
                <a:cxn ang="0">
                  <a:pos x="0" y="138"/>
                </a:cxn>
                <a:cxn ang="0">
                  <a:pos x="0" y="110"/>
                </a:cxn>
                <a:cxn ang="0">
                  <a:pos x="97" y="0"/>
                </a:cxn>
                <a:cxn ang="0">
                  <a:pos x="506" y="50"/>
                </a:cxn>
                <a:cxn ang="0">
                  <a:pos x="508" y="79"/>
                </a:cxn>
                <a:cxn ang="0">
                  <a:pos x="446" y="213"/>
                </a:cxn>
                <a:cxn ang="0">
                  <a:pos x="0" y="138"/>
                </a:cxn>
              </a:cxnLst>
              <a:rect l="0" t="0" r="r" b="b"/>
              <a:pathLst>
                <a:path w="508" h="213">
                  <a:moveTo>
                    <a:pt x="0" y="138"/>
                  </a:moveTo>
                  <a:lnTo>
                    <a:pt x="0" y="110"/>
                  </a:lnTo>
                  <a:lnTo>
                    <a:pt x="97" y="0"/>
                  </a:lnTo>
                  <a:lnTo>
                    <a:pt x="506" y="50"/>
                  </a:lnTo>
                  <a:lnTo>
                    <a:pt x="508" y="79"/>
                  </a:lnTo>
                  <a:lnTo>
                    <a:pt x="446" y="213"/>
                  </a:lnTo>
                  <a:lnTo>
                    <a:pt x="0" y="138"/>
                  </a:lnTo>
                </a:path>
              </a:pathLst>
            </a:custGeom>
            <a:noFill/>
            <a:ln w="6350">
              <a:solidFill>
                <a:srgbClr val="000000"/>
              </a:solidFill>
              <a:prstDash val="solid"/>
              <a:round/>
              <a:headEnd/>
              <a:tailEnd/>
            </a:ln>
          </p:spPr>
          <p:txBody>
            <a:bodyPr/>
            <a:lstStyle/>
            <a:p>
              <a:endParaRPr lang="en-GB" dirty="0"/>
            </a:p>
          </p:txBody>
        </p:sp>
        <p:sp>
          <p:nvSpPr>
            <p:cNvPr id="288793" name="Freeform 25"/>
            <p:cNvSpPr>
              <a:spLocks/>
            </p:cNvSpPr>
            <p:nvPr/>
          </p:nvSpPr>
          <p:spPr bwMode="gray">
            <a:xfrm>
              <a:off x="5936359" y="3885049"/>
              <a:ext cx="132732" cy="324150"/>
            </a:xfrm>
            <a:custGeom>
              <a:avLst/>
              <a:gdLst/>
              <a:ahLst/>
              <a:cxnLst>
                <a:cxn ang="0">
                  <a:pos x="64" y="0"/>
                </a:cxn>
                <a:cxn ang="0">
                  <a:pos x="0" y="132"/>
                </a:cxn>
                <a:cxn ang="0">
                  <a:pos x="2" y="161"/>
                </a:cxn>
                <a:cxn ang="0">
                  <a:pos x="64" y="0"/>
                </a:cxn>
              </a:cxnLst>
              <a:rect l="0" t="0" r="r" b="b"/>
              <a:pathLst>
                <a:path w="64" h="161">
                  <a:moveTo>
                    <a:pt x="64" y="0"/>
                  </a:moveTo>
                  <a:lnTo>
                    <a:pt x="0" y="132"/>
                  </a:lnTo>
                  <a:lnTo>
                    <a:pt x="2" y="161"/>
                  </a:lnTo>
                  <a:lnTo>
                    <a:pt x="64" y="0"/>
                  </a:lnTo>
                  <a:close/>
                </a:path>
              </a:pathLst>
            </a:custGeom>
            <a:solidFill>
              <a:srgbClr val="D7D7D7"/>
            </a:solidFill>
            <a:ln w="9525">
              <a:noFill/>
              <a:round/>
              <a:headEnd/>
              <a:tailEnd/>
            </a:ln>
          </p:spPr>
          <p:txBody>
            <a:bodyPr/>
            <a:lstStyle/>
            <a:p>
              <a:endParaRPr lang="en-GB" dirty="0"/>
            </a:p>
          </p:txBody>
        </p:sp>
        <p:sp>
          <p:nvSpPr>
            <p:cNvPr id="288794" name="Freeform 26"/>
            <p:cNvSpPr>
              <a:spLocks/>
            </p:cNvSpPr>
            <p:nvPr/>
          </p:nvSpPr>
          <p:spPr bwMode="gray">
            <a:xfrm>
              <a:off x="5936359" y="3885049"/>
              <a:ext cx="132732" cy="324150"/>
            </a:xfrm>
            <a:custGeom>
              <a:avLst/>
              <a:gdLst/>
              <a:ahLst/>
              <a:cxnLst>
                <a:cxn ang="0">
                  <a:pos x="64" y="0"/>
                </a:cxn>
                <a:cxn ang="0">
                  <a:pos x="0" y="132"/>
                </a:cxn>
                <a:cxn ang="0">
                  <a:pos x="2" y="161"/>
                </a:cxn>
              </a:cxnLst>
              <a:rect l="0" t="0" r="r" b="b"/>
              <a:pathLst>
                <a:path w="64" h="161">
                  <a:moveTo>
                    <a:pt x="64" y="0"/>
                  </a:moveTo>
                  <a:lnTo>
                    <a:pt x="0" y="132"/>
                  </a:lnTo>
                  <a:lnTo>
                    <a:pt x="2" y="161"/>
                  </a:lnTo>
                </a:path>
              </a:pathLst>
            </a:custGeom>
            <a:noFill/>
            <a:ln w="6350">
              <a:solidFill>
                <a:srgbClr val="000000"/>
              </a:solidFill>
              <a:prstDash val="solid"/>
              <a:round/>
              <a:headEnd/>
              <a:tailEnd/>
            </a:ln>
          </p:spPr>
          <p:txBody>
            <a:bodyPr/>
            <a:lstStyle/>
            <a:p>
              <a:endParaRPr lang="en-GB" dirty="0"/>
            </a:p>
          </p:txBody>
        </p:sp>
        <p:sp>
          <p:nvSpPr>
            <p:cNvPr id="288795" name="Freeform 27"/>
            <p:cNvSpPr>
              <a:spLocks/>
            </p:cNvSpPr>
            <p:nvPr/>
          </p:nvSpPr>
          <p:spPr bwMode="gray">
            <a:xfrm>
              <a:off x="5050784" y="3872968"/>
              <a:ext cx="935349" cy="273816"/>
            </a:xfrm>
            <a:custGeom>
              <a:avLst/>
              <a:gdLst/>
              <a:ahLst/>
              <a:cxnLst>
                <a:cxn ang="0">
                  <a:pos x="64" y="0"/>
                </a:cxn>
                <a:cxn ang="0">
                  <a:pos x="451" y="55"/>
                </a:cxn>
                <a:cxn ang="0">
                  <a:pos x="413" y="136"/>
                </a:cxn>
                <a:cxn ang="0">
                  <a:pos x="0" y="70"/>
                </a:cxn>
                <a:cxn ang="0">
                  <a:pos x="64" y="0"/>
                </a:cxn>
              </a:cxnLst>
              <a:rect l="0" t="0" r="r" b="b"/>
              <a:pathLst>
                <a:path w="451" h="136">
                  <a:moveTo>
                    <a:pt x="64" y="0"/>
                  </a:moveTo>
                  <a:lnTo>
                    <a:pt x="451" y="55"/>
                  </a:lnTo>
                  <a:lnTo>
                    <a:pt x="413" y="136"/>
                  </a:lnTo>
                  <a:lnTo>
                    <a:pt x="0" y="70"/>
                  </a:lnTo>
                  <a:lnTo>
                    <a:pt x="64" y="0"/>
                  </a:lnTo>
                  <a:close/>
                </a:path>
              </a:pathLst>
            </a:custGeom>
            <a:solidFill>
              <a:srgbClr val="C8C8C8"/>
            </a:solidFill>
            <a:ln w="9525">
              <a:noFill/>
              <a:round/>
              <a:headEnd/>
              <a:tailEnd/>
            </a:ln>
          </p:spPr>
          <p:txBody>
            <a:bodyPr/>
            <a:lstStyle/>
            <a:p>
              <a:endParaRPr lang="en-GB" dirty="0"/>
            </a:p>
          </p:txBody>
        </p:sp>
        <p:sp>
          <p:nvSpPr>
            <p:cNvPr id="288796" name="Freeform 28"/>
            <p:cNvSpPr>
              <a:spLocks/>
            </p:cNvSpPr>
            <p:nvPr/>
          </p:nvSpPr>
          <p:spPr bwMode="gray">
            <a:xfrm>
              <a:off x="5050784" y="3872968"/>
              <a:ext cx="935349" cy="273816"/>
            </a:xfrm>
            <a:custGeom>
              <a:avLst/>
              <a:gdLst/>
              <a:ahLst/>
              <a:cxnLst>
                <a:cxn ang="0">
                  <a:pos x="64" y="0"/>
                </a:cxn>
                <a:cxn ang="0">
                  <a:pos x="451" y="55"/>
                </a:cxn>
                <a:cxn ang="0">
                  <a:pos x="413" y="136"/>
                </a:cxn>
                <a:cxn ang="0">
                  <a:pos x="0" y="70"/>
                </a:cxn>
                <a:cxn ang="0">
                  <a:pos x="64" y="0"/>
                </a:cxn>
              </a:cxnLst>
              <a:rect l="0" t="0" r="r" b="b"/>
              <a:pathLst>
                <a:path w="451" h="136">
                  <a:moveTo>
                    <a:pt x="64" y="0"/>
                  </a:moveTo>
                  <a:lnTo>
                    <a:pt x="451" y="55"/>
                  </a:lnTo>
                  <a:lnTo>
                    <a:pt x="413" y="136"/>
                  </a:lnTo>
                  <a:lnTo>
                    <a:pt x="0" y="70"/>
                  </a:lnTo>
                  <a:lnTo>
                    <a:pt x="64" y="0"/>
                  </a:lnTo>
                </a:path>
              </a:pathLst>
            </a:custGeom>
            <a:noFill/>
            <a:ln w="3175">
              <a:solidFill>
                <a:srgbClr val="AAAAAA"/>
              </a:solidFill>
              <a:prstDash val="solid"/>
              <a:round/>
              <a:headEnd/>
              <a:tailEnd/>
            </a:ln>
          </p:spPr>
          <p:txBody>
            <a:bodyPr/>
            <a:lstStyle/>
            <a:p>
              <a:endParaRPr lang="en-GB" dirty="0"/>
            </a:p>
          </p:txBody>
        </p:sp>
        <p:sp>
          <p:nvSpPr>
            <p:cNvPr id="288797" name="Freeform 29"/>
            <p:cNvSpPr>
              <a:spLocks/>
            </p:cNvSpPr>
            <p:nvPr/>
          </p:nvSpPr>
          <p:spPr bwMode="gray">
            <a:xfrm>
              <a:off x="5198034" y="3810555"/>
              <a:ext cx="819208" cy="155028"/>
            </a:xfrm>
            <a:custGeom>
              <a:avLst/>
              <a:gdLst/>
              <a:ahLst/>
              <a:cxnLst>
                <a:cxn ang="0">
                  <a:pos x="15" y="0"/>
                </a:cxn>
                <a:cxn ang="0">
                  <a:pos x="395" y="53"/>
                </a:cxn>
                <a:cxn ang="0">
                  <a:pos x="382" y="77"/>
                </a:cxn>
                <a:cxn ang="0">
                  <a:pos x="0" y="24"/>
                </a:cxn>
                <a:cxn ang="0">
                  <a:pos x="15" y="0"/>
                </a:cxn>
              </a:cxnLst>
              <a:rect l="0" t="0" r="r" b="b"/>
              <a:pathLst>
                <a:path w="395" h="77">
                  <a:moveTo>
                    <a:pt x="15" y="0"/>
                  </a:moveTo>
                  <a:lnTo>
                    <a:pt x="395" y="53"/>
                  </a:lnTo>
                  <a:lnTo>
                    <a:pt x="382" y="77"/>
                  </a:lnTo>
                  <a:lnTo>
                    <a:pt x="0" y="24"/>
                  </a:lnTo>
                  <a:lnTo>
                    <a:pt x="15" y="0"/>
                  </a:lnTo>
                  <a:close/>
                </a:path>
              </a:pathLst>
            </a:custGeom>
            <a:solidFill>
              <a:srgbClr val="C8C8C8"/>
            </a:solidFill>
            <a:ln w="9525">
              <a:noFill/>
              <a:round/>
              <a:headEnd/>
              <a:tailEnd/>
            </a:ln>
          </p:spPr>
          <p:txBody>
            <a:bodyPr/>
            <a:lstStyle/>
            <a:p>
              <a:endParaRPr lang="en-GB" dirty="0"/>
            </a:p>
          </p:txBody>
        </p:sp>
        <p:sp>
          <p:nvSpPr>
            <p:cNvPr id="288798" name="Freeform 30"/>
            <p:cNvSpPr>
              <a:spLocks/>
            </p:cNvSpPr>
            <p:nvPr/>
          </p:nvSpPr>
          <p:spPr bwMode="gray">
            <a:xfrm>
              <a:off x="5198034" y="3810555"/>
              <a:ext cx="819208" cy="155028"/>
            </a:xfrm>
            <a:custGeom>
              <a:avLst/>
              <a:gdLst/>
              <a:ahLst/>
              <a:cxnLst>
                <a:cxn ang="0">
                  <a:pos x="15" y="0"/>
                </a:cxn>
                <a:cxn ang="0">
                  <a:pos x="395" y="53"/>
                </a:cxn>
                <a:cxn ang="0">
                  <a:pos x="382" y="77"/>
                </a:cxn>
                <a:cxn ang="0">
                  <a:pos x="0" y="24"/>
                </a:cxn>
                <a:cxn ang="0">
                  <a:pos x="15" y="0"/>
                </a:cxn>
              </a:cxnLst>
              <a:rect l="0" t="0" r="r" b="b"/>
              <a:pathLst>
                <a:path w="395" h="77">
                  <a:moveTo>
                    <a:pt x="15" y="0"/>
                  </a:moveTo>
                  <a:lnTo>
                    <a:pt x="395" y="53"/>
                  </a:lnTo>
                  <a:lnTo>
                    <a:pt x="382" y="77"/>
                  </a:lnTo>
                  <a:lnTo>
                    <a:pt x="0" y="24"/>
                  </a:lnTo>
                  <a:lnTo>
                    <a:pt x="15" y="0"/>
                  </a:lnTo>
                </a:path>
              </a:pathLst>
            </a:custGeom>
            <a:noFill/>
            <a:ln w="3175">
              <a:solidFill>
                <a:srgbClr val="AAAAAA"/>
              </a:solidFill>
              <a:prstDash val="solid"/>
              <a:round/>
              <a:headEnd/>
              <a:tailEnd/>
            </a:ln>
          </p:spPr>
          <p:txBody>
            <a:bodyPr/>
            <a:lstStyle/>
            <a:p>
              <a:endParaRPr lang="en-GB" dirty="0"/>
            </a:p>
          </p:txBody>
        </p:sp>
        <p:sp>
          <p:nvSpPr>
            <p:cNvPr id="288800" name="Rectangle 32"/>
            <p:cNvSpPr>
              <a:spLocks noChangeArrowheads="1"/>
            </p:cNvSpPr>
            <p:nvPr/>
          </p:nvSpPr>
          <p:spPr bwMode="gray">
            <a:xfrm>
              <a:off x="5378467" y="3075681"/>
              <a:ext cx="595222" cy="497298"/>
            </a:xfrm>
            <a:prstGeom prst="rect">
              <a:avLst/>
            </a:prstGeom>
            <a:noFill/>
            <a:ln w="9525">
              <a:solidFill>
                <a:srgbClr val="AAAAAA"/>
              </a:solidFill>
              <a:miter lim="800000"/>
              <a:headEnd/>
              <a:tailEnd/>
            </a:ln>
          </p:spPr>
          <p:txBody>
            <a:bodyPr/>
            <a:lstStyle/>
            <a:p>
              <a:endParaRPr lang="en-GB" dirty="0"/>
            </a:p>
          </p:txBody>
        </p:sp>
      </p:grpSp>
      <p:sp>
        <p:nvSpPr>
          <p:cNvPr id="288802" name="AutoShape 34"/>
          <p:cNvSpPr>
            <a:spLocks noChangeAspect="1" noChangeArrowheads="1" noTextEdit="1"/>
          </p:cNvSpPr>
          <p:nvPr/>
        </p:nvSpPr>
        <p:spPr bwMode="gray">
          <a:xfrm>
            <a:off x="7679373" y="2640330"/>
            <a:ext cx="836612" cy="1839913"/>
          </a:xfrm>
          <a:prstGeom prst="rect">
            <a:avLst/>
          </a:prstGeom>
          <a:noFill/>
          <a:ln w="9525">
            <a:noFill/>
            <a:miter lim="800000"/>
            <a:headEnd/>
            <a:tailEnd/>
          </a:ln>
        </p:spPr>
        <p:txBody>
          <a:bodyPr/>
          <a:lstStyle/>
          <a:p>
            <a:endParaRPr lang="en-GB" dirty="0"/>
          </a:p>
        </p:txBody>
      </p:sp>
      <p:sp>
        <p:nvSpPr>
          <p:cNvPr id="288803" name="Freeform 35"/>
          <p:cNvSpPr>
            <a:spLocks/>
          </p:cNvSpPr>
          <p:nvPr/>
        </p:nvSpPr>
        <p:spPr bwMode="gray">
          <a:xfrm>
            <a:off x="8122777" y="2727535"/>
            <a:ext cx="370500" cy="1746566"/>
          </a:xfrm>
          <a:custGeom>
            <a:avLst/>
            <a:gdLst/>
            <a:ahLst/>
            <a:cxnLst>
              <a:cxn ang="0">
                <a:pos x="0" y="1422"/>
              </a:cxn>
              <a:cxn ang="0">
                <a:pos x="0" y="321"/>
              </a:cxn>
              <a:cxn ang="0">
                <a:pos x="310" y="0"/>
              </a:cxn>
              <a:cxn ang="0">
                <a:pos x="0" y="1422"/>
              </a:cxn>
            </a:cxnLst>
            <a:rect l="0" t="0" r="r" b="b"/>
            <a:pathLst>
              <a:path w="310" h="1422">
                <a:moveTo>
                  <a:pt x="0" y="1422"/>
                </a:moveTo>
                <a:lnTo>
                  <a:pt x="0" y="321"/>
                </a:lnTo>
                <a:lnTo>
                  <a:pt x="310" y="0"/>
                </a:lnTo>
                <a:lnTo>
                  <a:pt x="0" y="1422"/>
                </a:lnTo>
                <a:close/>
              </a:path>
            </a:pathLst>
          </a:custGeom>
          <a:solidFill>
            <a:srgbClr val="EBEBEB"/>
          </a:solidFill>
          <a:ln w="9525">
            <a:noFill/>
            <a:round/>
            <a:headEnd/>
            <a:tailEnd/>
          </a:ln>
        </p:spPr>
        <p:txBody>
          <a:bodyPr/>
          <a:lstStyle/>
          <a:p>
            <a:endParaRPr lang="en-GB" dirty="0"/>
          </a:p>
        </p:txBody>
      </p:sp>
      <p:sp>
        <p:nvSpPr>
          <p:cNvPr id="288804" name="Freeform 36"/>
          <p:cNvSpPr>
            <a:spLocks/>
          </p:cNvSpPr>
          <p:nvPr/>
        </p:nvSpPr>
        <p:spPr bwMode="gray">
          <a:xfrm>
            <a:off x="8122777" y="2727535"/>
            <a:ext cx="370500" cy="1746566"/>
          </a:xfrm>
          <a:custGeom>
            <a:avLst/>
            <a:gdLst/>
            <a:ahLst/>
            <a:cxnLst>
              <a:cxn ang="0">
                <a:pos x="310" y="0"/>
              </a:cxn>
              <a:cxn ang="0">
                <a:pos x="310" y="1101"/>
              </a:cxn>
              <a:cxn ang="0">
                <a:pos x="0" y="1422"/>
              </a:cxn>
              <a:cxn ang="0">
                <a:pos x="310" y="0"/>
              </a:cxn>
            </a:cxnLst>
            <a:rect l="0" t="0" r="r" b="b"/>
            <a:pathLst>
              <a:path w="310" h="1422">
                <a:moveTo>
                  <a:pt x="310" y="0"/>
                </a:moveTo>
                <a:lnTo>
                  <a:pt x="310" y="1101"/>
                </a:lnTo>
                <a:lnTo>
                  <a:pt x="0" y="1422"/>
                </a:lnTo>
                <a:lnTo>
                  <a:pt x="310" y="0"/>
                </a:lnTo>
                <a:close/>
              </a:path>
            </a:pathLst>
          </a:custGeom>
          <a:solidFill>
            <a:srgbClr val="EBEBEB"/>
          </a:solidFill>
          <a:ln w="9525">
            <a:noFill/>
            <a:round/>
            <a:headEnd/>
            <a:tailEnd/>
          </a:ln>
        </p:spPr>
        <p:txBody>
          <a:bodyPr/>
          <a:lstStyle/>
          <a:p>
            <a:endParaRPr lang="en-GB" dirty="0"/>
          </a:p>
        </p:txBody>
      </p:sp>
      <p:sp>
        <p:nvSpPr>
          <p:cNvPr id="288805" name="Freeform 37"/>
          <p:cNvSpPr>
            <a:spLocks/>
          </p:cNvSpPr>
          <p:nvPr/>
        </p:nvSpPr>
        <p:spPr bwMode="gray">
          <a:xfrm>
            <a:off x="8122777" y="2727535"/>
            <a:ext cx="370500" cy="1746566"/>
          </a:xfrm>
          <a:custGeom>
            <a:avLst/>
            <a:gdLst/>
            <a:ahLst/>
            <a:cxnLst>
              <a:cxn ang="0">
                <a:pos x="310" y="0"/>
              </a:cxn>
              <a:cxn ang="0">
                <a:pos x="310" y="1101"/>
              </a:cxn>
              <a:cxn ang="0">
                <a:pos x="0" y="1422"/>
              </a:cxn>
            </a:cxnLst>
            <a:rect l="0" t="0" r="r" b="b"/>
            <a:pathLst>
              <a:path w="310" h="1422">
                <a:moveTo>
                  <a:pt x="310" y="0"/>
                </a:moveTo>
                <a:lnTo>
                  <a:pt x="310" y="1101"/>
                </a:lnTo>
                <a:lnTo>
                  <a:pt x="0" y="1422"/>
                </a:lnTo>
              </a:path>
            </a:pathLst>
          </a:custGeom>
          <a:noFill/>
          <a:ln w="9525">
            <a:solidFill>
              <a:srgbClr val="000000"/>
            </a:solidFill>
            <a:prstDash val="solid"/>
            <a:round/>
            <a:headEnd/>
            <a:tailEnd/>
          </a:ln>
        </p:spPr>
        <p:txBody>
          <a:bodyPr/>
          <a:lstStyle/>
          <a:p>
            <a:endParaRPr lang="en-GB" dirty="0"/>
          </a:p>
        </p:txBody>
      </p:sp>
      <p:sp>
        <p:nvSpPr>
          <p:cNvPr id="288806" name="Freeform 38"/>
          <p:cNvSpPr>
            <a:spLocks/>
          </p:cNvSpPr>
          <p:nvPr/>
        </p:nvSpPr>
        <p:spPr bwMode="gray">
          <a:xfrm>
            <a:off x="7682958" y="2644015"/>
            <a:ext cx="806733" cy="483929"/>
          </a:xfrm>
          <a:custGeom>
            <a:avLst/>
            <a:gdLst/>
            <a:ahLst/>
            <a:cxnLst>
              <a:cxn ang="0">
                <a:pos x="0" y="286"/>
              </a:cxn>
              <a:cxn ang="0">
                <a:pos x="354" y="0"/>
              </a:cxn>
              <a:cxn ang="0">
                <a:pos x="675" y="68"/>
              </a:cxn>
              <a:cxn ang="0">
                <a:pos x="368" y="394"/>
              </a:cxn>
              <a:cxn ang="0">
                <a:pos x="0" y="286"/>
              </a:cxn>
            </a:cxnLst>
            <a:rect l="0" t="0" r="r" b="b"/>
            <a:pathLst>
              <a:path w="675" h="394">
                <a:moveTo>
                  <a:pt x="0" y="286"/>
                </a:moveTo>
                <a:lnTo>
                  <a:pt x="354" y="0"/>
                </a:lnTo>
                <a:lnTo>
                  <a:pt x="675" y="68"/>
                </a:lnTo>
                <a:lnTo>
                  <a:pt x="368" y="394"/>
                </a:lnTo>
                <a:lnTo>
                  <a:pt x="0" y="286"/>
                </a:lnTo>
                <a:close/>
              </a:path>
            </a:pathLst>
          </a:custGeom>
          <a:solidFill>
            <a:srgbClr val="FFFFFF"/>
          </a:solidFill>
          <a:ln w="9525">
            <a:noFill/>
            <a:round/>
            <a:headEnd/>
            <a:tailEnd/>
          </a:ln>
        </p:spPr>
        <p:txBody>
          <a:bodyPr/>
          <a:lstStyle/>
          <a:p>
            <a:endParaRPr lang="en-GB" dirty="0"/>
          </a:p>
        </p:txBody>
      </p:sp>
      <p:sp>
        <p:nvSpPr>
          <p:cNvPr id="288807" name="Freeform 39"/>
          <p:cNvSpPr>
            <a:spLocks/>
          </p:cNvSpPr>
          <p:nvPr/>
        </p:nvSpPr>
        <p:spPr bwMode="gray">
          <a:xfrm>
            <a:off x="7682958" y="2644015"/>
            <a:ext cx="806733" cy="483929"/>
          </a:xfrm>
          <a:custGeom>
            <a:avLst/>
            <a:gdLst/>
            <a:ahLst/>
            <a:cxnLst>
              <a:cxn ang="0">
                <a:pos x="0" y="286"/>
              </a:cxn>
              <a:cxn ang="0">
                <a:pos x="354" y="0"/>
              </a:cxn>
              <a:cxn ang="0">
                <a:pos x="675" y="68"/>
              </a:cxn>
              <a:cxn ang="0">
                <a:pos x="368" y="394"/>
              </a:cxn>
            </a:cxnLst>
            <a:rect l="0" t="0" r="r" b="b"/>
            <a:pathLst>
              <a:path w="675" h="394">
                <a:moveTo>
                  <a:pt x="0" y="286"/>
                </a:moveTo>
                <a:lnTo>
                  <a:pt x="354" y="0"/>
                </a:lnTo>
                <a:lnTo>
                  <a:pt x="675" y="68"/>
                </a:lnTo>
                <a:lnTo>
                  <a:pt x="368" y="394"/>
                </a:lnTo>
              </a:path>
            </a:pathLst>
          </a:custGeom>
          <a:noFill/>
          <a:ln w="9525">
            <a:solidFill>
              <a:srgbClr val="000000"/>
            </a:solidFill>
            <a:prstDash val="solid"/>
            <a:round/>
            <a:headEnd/>
            <a:tailEnd/>
          </a:ln>
        </p:spPr>
        <p:txBody>
          <a:bodyPr/>
          <a:lstStyle/>
          <a:p>
            <a:endParaRPr lang="en-GB" dirty="0"/>
          </a:p>
        </p:txBody>
      </p:sp>
      <p:sp>
        <p:nvSpPr>
          <p:cNvPr id="288808" name="Freeform 40"/>
          <p:cNvSpPr>
            <a:spLocks/>
          </p:cNvSpPr>
          <p:nvPr/>
        </p:nvSpPr>
        <p:spPr bwMode="gray">
          <a:xfrm>
            <a:off x="7682958" y="2995293"/>
            <a:ext cx="439819" cy="1478809"/>
          </a:xfrm>
          <a:custGeom>
            <a:avLst/>
            <a:gdLst/>
            <a:ahLst/>
            <a:cxnLst>
              <a:cxn ang="0">
                <a:pos x="0" y="0"/>
              </a:cxn>
              <a:cxn ang="0">
                <a:pos x="0" y="1067"/>
              </a:cxn>
              <a:cxn ang="0">
                <a:pos x="368" y="1204"/>
              </a:cxn>
              <a:cxn ang="0">
                <a:pos x="368" y="105"/>
              </a:cxn>
              <a:cxn ang="0">
                <a:pos x="0" y="0"/>
              </a:cxn>
            </a:cxnLst>
            <a:rect l="0" t="0" r="r" b="b"/>
            <a:pathLst>
              <a:path w="368" h="1204">
                <a:moveTo>
                  <a:pt x="0" y="0"/>
                </a:moveTo>
                <a:lnTo>
                  <a:pt x="0" y="1067"/>
                </a:lnTo>
                <a:lnTo>
                  <a:pt x="368" y="1204"/>
                </a:lnTo>
                <a:lnTo>
                  <a:pt x="368" y="105"/>
                </a:lnTo>
                <a:lnTo>
                  <a:pt x="0" y="0"/>
                </a:lnTo>
                <a:close/>
              </a:path>
            </a:pathLst>
          </a:custGeom>
          <a:solidFill>
            <a:srgbClr val="FFFFFF"/>
          </a:solidFill>
          <a:ln w="9525">
            <a:noFill/>
            <a:round/>
            <a:headEnd/>
            <a:tailEnd/>
          </a:ln>
        </p:spPr>
        <p:txBody>
          <a:bodyPr/>
          <a:lstStyle/>
          <a:p>
            <a:endParaRPr lang="en-GB" dirty="0"/>
          </a:p>
        </p:txBody>
      </p:sp>
      <p:sp>
        <p:nvSpPr>
          <p:cNvPr id="288809" name="Freeform 41"/>
          <p:cNvSpPr>
            <a:spLocks/>
          </p:cNvSpPr>
          <p:nvPr/>
        </p:nvSpPr>
        <p:spPr bwMode="gray">
          <a:xfrm>
            <a:off x="7682958" y="2995293"/>
            <a:ext cx="439819" cy="1478809"/>
          </a:xfrm>
          <a:custGeom>
            <a:avLst/>
            <a:gdLst/>
            <a:ahLst/>
            <a:cxnLst>
              <a:cxn ang="0">
                <a:pos x="0" y="0"/>
              </a:cxn>
              <a:cxn ang="0">
                <a:pos x="0" y="1067"/>
              </a:cxn>
              <a:cxn ang="0">
                <a:pos x="368" y="1204"/>
              </a:cxn>
              <a:cxn ang="0">
                <a:pos x="368" y="105"/>
              </a:cxn>
              <a:cxn ang="0">
                <a:pos x="0" y="0"/>
              </a:cxn>
            </a:cxnLst>
            <a:rect l="0" t="0" r="r" b="b"/>
            <a:pathLst>
              <a:path w="368" h="1204">
                <a:moveTo>
                  <a:pt x="0" y="0"/>
                </a:moveTo>
                <a:lnTo>
                  <a:pt x="0" y="1067"/>
                </a:lnTo>
                <a:lnTo>
                  <a:pt x="368" y="1204"/>
                </a:lnTo>
                <a:lnTo>
                  <a:pt x="368" y="105"/>
                </a:lnTo>
                <a:lnTo>
                  <a:pt x="0" y="0"/>
                </a:lnTo>
              </a:path>
            </a:pathLst>
          </a:custGeom>
          <a:noFill/>
          <a:ln w="9525">
            <a:solidFill>
              <a:srgbClr val="000000"/>
            </a:solidFill>
            <a:prstDash val="solid"/>
            <a:round/>
            <a:headEnd/>
            <a:tailEnd/>
          </a:ln>
        </p:spPr>
        <p:txBody>
          <a:bodyPr/>
          <a:lstStyle/>
          <a:p>
            <a:endParaRPr lang="en-GB" dirty="0"/>
          </a:p>
        </p:txBody>
      </p:sp>
      <p:sp>
        <p:nvSpPr>
          <p:cNvPr id="288810" name="Freeform 42"/>
          <p:cNvSpPr>
            <a:spLocks/>
          </p:cNvSpPr>
          <p:nvPr/>
        </p:nvSpPr>
        <p:spPr bwMode="gray">
          <a:xfrm>
            <a:off x="7723594" y="3971749"/>
            <a:ext cx="358548" cy="424973"/>
          </a:xfrm>
          <a:custGeom>
            <a:avLst/>
            <a:gdLst/>
            <a:ahLst/>
            <a:cxnLst>
              <a:cxn ang="0">
                <a:pos x="0" y="0"/>
              </a:cxn>
              <a:cxn ang="0">
                <a:pos x="300" y="105"/>
              </a:cxn>
              <a:cxn ang="0">
                <a:pos x="300" y="346"/>
              </a:cxn>
              <a:cxn ang="0">
                <a:pos x="0" y="241"/>
              </a:cxn>
              <a:cxn ang="0">
                <a:pos x="0" y="0"/>
              </a:cxn>
            </a:cxnLst>
            <a:rect l="0" t="0" r="r" b="b"/>
            <a:pathLst>
              <a:path w="300" h="346">
                <a:moveTo>
                  <a:pt x="0" y="0"/>
                </a:moveTo>
                <a:lnTo>
                  <a:pt x="300" y="105"/>
                </a:lnTo>
                <a:lnTo>
                  <a:pt x="300" y="346"/>
                </a:lnTo>
                <a:lnTo>
                  <a:pt x="0" y="241"/>
                </a:lnTo>
                <a:lnTo>
                  <a:pt x="0" y="0"/>
                </a:lnTo>
                <a:close/>
              </a:path>
            </a:pathLst>
          </a:custGeom>
          <a:solidFill>
            <a:srgbClr val="B4DBAD"/>
          </a:solidFill>
          <a:ln w="9525">
            <a:noFill/>
            <a:round/>
            <a:headEnd/>
            <a:tailEnd/>
          </a:ln>
        </p:spPr>
        <p:txBody>
          <a:bodyPr/>
          <a:lstStyle/>
          <a:p>
            <a:endParaRPr lang="en-GB" dirty="0"/>
          </a:p>
        </p:txBody>
      </p:sp>
      <p:sp>
        <p:nvSpPr>
          <p:cNvPr id="288811" name="Freeform 43"/>
          <p:cNvSpPr>
            <a:spLocks/>
          </p:cNvSpPr>
          <p:nvPr/>
        </p:nvSpPr>
        <p:spPr bwMode="gray">
          <a:xfrm>
            <a:off x="7743912" y="3309724"/>
            <a:ext cx="288034" cy="208802"/>
          </a:xfrm>
          <a:custGeom>
            <a:avLst/>
            <a:gdLst/>
            <a:ahLst/>
            <a:cxnLst>
              <a:cxn ang="0">
                <a:pos x="0" y="0"/>
              </a:cxn>
              <a:cxn ang="0">
                <a:pos x="241" y="88"/>
              </a:cxn>
              <a:cxn ang="0">
                <a:pos x="241" y="170"/>
              </a:cxn>
              <a:cxn ang="0">
                <a:pos x="0" y="82"/>
              </a:cxn>
              <a:cxn ang="0">
                <a:pos x="0" y="0"/>
              </a:cxn>
            </a:cxnLst>
            <a:rect l="0" t="0" r="r" b="b"/>
            <a:pathLst>
              <a:path w="241" h="170">
                <a:moveTo>
                  <a:pt x="0" y="0"/>
                </a:moveTo>
                <a:lnTo>
                  <a:pt x="241" y="88"/>
                </a:lnTo>
                <a:lnTo>
                  <a:pt x="241" y="170"/>
                </a:lnTo>
                <a:lnTo>
                  <a:pt x="0" y="82"/>
                </a:lnTo>
                <a:lnTo>
                  <a:pt x="0" y="0"/>
                </a:lnTo>
                <a:close/>
              </a:path>
            </a:pathLst>
          </a:custGeom>
          <a:solidFill>
            <a:srgbClr val="AAAAAA"/>
          </a:solidFill>
          <a:ln w="9525">
            <a:noFill/>
            <a:round/>
            <a:headEnd/>
            <a:tailEnd/>
          </a:ln>
        </p:spPr>
        <p:txBody>
          <a:bodyPr/>
          <a:lstStyle/>
          <a:p>
            <a:endParaRPr lang="en-GB" dirty="0"/>
          </a:p>
        </p:txBody>
      </p:sp>
      <p:sp>
        <p:nvSpPr>
          <p:cNvPr id="288812" name="Freeform 44"/>
          <p:cNvSpPr>
            <a:spLocks/>
          </p:cNvSpPr>
          <p:nvPr/>
        </p:nvSpPr>
        <p:spPr bwMode="gray">
          <a:xfrm>
            <a:off x="7886136" y="3385876"/>
            <a:ext cx="125492" cy="104401"/>
          </a:xfrm>
          <a:custGeom>
            <a:avLst/>
            <a:gdLst/>
            <a:ahLst/>
            <a:cxnLst>
              <a:cxn ang="0">
                <a:pos x="0" y="0"/>
              </a:cxn>
              <a:cxn ang="0">
                <a:pos x="105" y="37"/>
              </a:cxn>
              <a:cxn ang="0">
                <a:pos x="105" y="85"/>
              </a:cxn>
              <a:cxn ang="0">
                <a:pos x="0" y="49"/>
              </a:cxn>
              <a:cxn ang="0">
                <a:pos x="0" y="0"/>
              </a:cxn>
            </a:cxnLst>
            <a:rect l="0" t="0" r="r" b="b"/>
            <a:pathLst>
              <a:path w="105" h="85">
                <a:moveTo>
                  <a:pt x="0" y="0"/>
                </a:moveTo>
                <a:lnTo>
                  <a:pt x="105" y="37"/>
                </a:lnTo>
                <a:lnTo>
                  <a:pt x="105" y="85"/>
                </a:lnTo>
                <a:lnTo>
                  <a:pt x="0" y="49"/>
                </a:lnTo>
                <a:lnTo>
                  <a:pt x="0" y="0"/>
                </a:lnTo>
                <a:close/>
              </a:path>
            </a:pathLst>
          </a:custGeom>
          <a:solidFill>
            <a:srgbClr val="B4DBAD"/>
          </a:solidFill>
          <a:ln w="9525">
            <a:noFill/>
            <a:round/>
            <a:headEnd/>
            <a:tailEnd/>
          </a:ln>
        </p:spPr>
        <p:txBody>
          <a:bodyPr/>
          <a:lstStyle/>
          <a:p>
            <a:endParaRPr lang="en-GB" dirty="0"/>
          </a:p>
        </p:txBody>
      </p:sp>
      <p:sp>
        <p:nvSpPr>
          <p:cNvPr id="288813" name="Freeform 45"/>
          <p:cNvSpPr>
            <a:spLocks/>
          </p:cNvSpPr>
          <p:nvPr/>
        </p:nvSpPr>
        <p:spPr bwMode="gray">
          <a:xfrm>
            <a:off x="7723594" y="3685568"/>
            <a:ext cx="256959" cy="170726"/>
          </a:xfrm>
          <a:custGeom>
            <a:avLst/>
            <a:gdLst/>
            <a:ahLst/>
            <a:cxnLst>
              <a:cxn ang="0">
                <a:pos x="0" y="0"/>
              </a:cxn>
              <a:cxn ang="0">
                <a:pos x="215" y="77"/>
              </a:cxn>
              <a:cxn ang="0">
                <a:pos x="215" y="139"/>
              </a:cxn>
              <a:cxn ang="0">
                <a:pos x="0" y="63"/>
              </a:cxn>
              <a:cxn ang="0">
                <a:pos x="0" y="0"/>
              </a:cxn>
            </a:cxnLst>
            <a:rect l="0" t="0" r="r" b="b"/>
            <a:pathLst>
              <a:path w="215" h="139">
                <a:moveTo>
                  <a:pt x="0" y="0"/>
                </a:moveTo>
                <a:lnTo>
                  <a:pt x="215" y="77"/>
                </a:lnTo>
                <a:lnTo>
                  <a:pt x="215" y="139"/>
                </a:lnTo>
                <a:lnTo>
                  <a:pt x="0" y="63"/>
                </a:lnTo>
                <a:lnTo>
                  <a:pt x="0" y="0"/>
                </a:lnTo>
                <a:close/>
              </a:path>
            </a:pathLst>
          </a:custGeom>
          <a:solidFill>
            <a:srgbClr val="D7D7D7"/>
          </a:solidFill>
          <a:ln w="9525">
            <a:noFill/>
            <a:round/>
            <a:headEnd/>
            <a:tailEnd/>
          </a:ln>
        </p:spPr>
        <p:txBody>
          <a:bodyPr/>
          <a:lstStyle/>
          <a:p>
            <a:endParaRPr lang="en-GB" dirty="0"/>
          </a:p>
        </p:txBody>
      </p:sp>
      <p:sp>
        <p:nvSpPr>
          <p:cNvPr id="288814" name="Freeform 46"/>
          <p:cNvSpPr>
            <a:spLocks/>
          </p:cNvSpPr>
          <p:nvPr/>
        </p:nvSpPr>
        <p:spPr bwMode="gray">
          <a:xfrm>
            <a:off x="7723594" y="3560287"/>
            <a:ext cx="256959" cy="170726"/>
          </a:xfrm>
          <a:custGeom>
            <a:avLst/>
            <a:gdLst/>
            <a:ahLst/>
            <a:cxnLst>
              <a:cxn ang="0">
                <a:pos x="0" y="0"/>
              </a:cxn>
              <a:cxn ang="0">
                <a:pos x="215" y="77"/>
              </a:cxn>
              <a:cxn ang="0">
                <a:pos x="215" y="139"/>
              </a:cxn>
              <a:cxn ang="0">
                <a:pos x="0" y="63"/>
              </a:cxn>
              <a:cxn ang="0">
                <a:pos x="0" y="0"/>
              </a:cxn>
            </a:cxnLst>
            <a:rect l="0" t="0" r="r" b="b"/>
            <a:pathLst>
              <a:path w="215" h="139">
                <a:moveTo>
                  <a:pt x="0" y="0"/>
                </a:moveTo>
                <a:lnTo>
                  <a:pt x="215" y="77"/>
                </a:lnTo>
                <a:lnTo>
                  <a:pt x="215" y="139"/>
                </a:lnTo>
                <a:lnTo>
                  <a:pt x="0" y="63"/>
                </a:lnTo>
                <a:lnTo>
                  <a:pt x="0" y="0"/>
                </a:lnTo>
                <a:close/>
              </a:path>
            </a:pathLst>
          </a:custGeom>
          <a:solidFill>
            <a:srgbClr val="D7D7D7"/>
          </a:solidFill>
          <a:ln w="9525">
            <a:noFill/>
            <a:round/>
            <a:headEnd/>
            <a:tailEnd/>
          </a:ln>
        </p:spPr>
        <p:txBody>
          <a:bodyPr/>
          <a:lstStyle/>
          <a:p>
            <a:endParaRPr lang="en-GB" dirty="0"/>
          </a:p>
        </p:txBody>
      </p:sp>
      <p:sp>
        <p:nvSpPr>
          <p:cNvPr id="288815" name="Freeform 47"/>
          <p:cNvSpPr>
            <a:spLocks/>
          </p:cNvSpPr>
          <p:nvPr/>
        </p:nvSpPr>
        <p:spPr bwMode="gray">
          <a:xfrm>
            <a:off x="7720008" y="3068988"/>
            <a:ext cx="328669" cy="397952"/>
          </a:xfrm>
          <a:custGeom>
            <a:avLst/>
            <a:gdLst/>
            <a:ahLst/>
            <a:cxnLst>
              <a:cxn ang="0">
                <a:pos x="0" y="324"/>
              </a:cxn>
              <a:cxn ang="0">
                <a:pos x="0" y="0"/>
              </a:cxn>
              <a:cxn ang="0">
                <a:pos x="275" y="77"/>
              </a:cxn>
              <a:cxn ang="0">
                <a:pos x="264" y="91"/>
              </a:cxn>
              <a:cxn ang="0">
                <a:pos x="23" y="23"/>
              </a:cxn>
              <a:cxn ang="0">
                <a:pos x="23" y="298"/>
              </a:cxn>
              <a:cxn ang="0">
                <a:pos x="0" y="324"/>
              </a:cxn>
            </a:cxnLst>
            <a:rect l="0" t="0" r="r" b="b"/>
            <a:pathLst>
              <a:path w="275" h="324">
                <a:moveTo>
                  <a:pt x="0" y="324"/>
                </a:moveTo>
                <a:lnTo>
                  <a:pt x="0" y="0"/>
                </a:lnTo>
                <a:lnTo>
                  <a:pt x="275" y="77"/>
                </a:lnTo>
                <a:lnTo>
                  <a:pt x="264" y="91"/>
                </a:lnTo>
                <a:lnTo>
                  <a:pt x="23" y="23"/>
                </a:lnTo>
                <a:lnTo>
                  <a:pt x="23" y="298"/>
                </a:lnTo>
                <a:lnTo>
                  <a:pt x="0" y="324"/>
                </a:lnTo>
                <a:close/>
              </a:path>
            </a:pathLst>
          </a:custGeom>
          <a:solidFill>
            <a:srgbClr val="000000"/>
          </a:solidFill>
          <a:ln w="9525">
            <a:noFill/>
            <a:round/>
            <a:headEnd/>
            <a:tailEnd/>
          </a:ln>
        </p:spPr>
        <p:txBody>
          <a:bodyPr/>
          <a:lstStyle/>
          <a:p>
            <a:endParaRPr lang="en-GB" dirty="0"/>
          </a:p>
        </p:txBody>
      </p:sp>
      <p:sp>
        <p:nvSpPr>
          <p:cNvPr id="288816" name="Freeform 48"/>
          <p:cNvSpPr>
            <a:spLocks/>
          </p:cNvSpPr>
          <p:nvPr/>
        </p:nvSpPr>
        <p:spPr bwMode="gray">
          <a:xfrm>
            <a:off x="7720008" y="3068988"/>
            <a:ext cx="328669" cy="397952"/>
          </a:xfrm>
          <a:custGeom>
            <a:avLst/>
            <a:gdLst/>
            <a:ahLst/>
            <a:cxnLst>
              <a:cxn ang="0">
                <a:pos x="0" y="324"/>
              </a:cxn>
              <a:cxn ang="0">
                <a:pos x="0" y="0"/>
              </a:cxn>
              <a:cxn ang="0">
                <a:pos x="275" y="77"/>
              </a:cxn>
              <a:cxn ang="0">
                <a:pos x="264" y="91"/>
              </a:cxn>
              <a:cxn ang="0">
                <a:pos x="23" y="23"/>
              </a:cxn>
              <a:cxn ang="0">
                <a:pos x="23" y="298"/>
              </a:cxn>
              <a:cxn ang="0">
                <a:pos x="0" y="324"/>
              </a:cxn>
            </a:cxnLst>
            <a:rect l="0" t="0" r="r" b="b"/>
            <a:pathLst>
              <a:path w="275" h="324">
                <a:moveTo>
                  <a:pt x="0" y="324"/>
                </a:moveTo>
                <a:lnTo>
                  <a:pt x="0" y="0"/>
                </a:lnTo>
                <a:lnTo>
                  <a:pt x="275" y="77"/>
                </a:lnTo>
                <a:lnTo>
                  <a:pt x="264" y="91"/>
                </a:lnTo>
                <a:lnTo>
                  <a:pt x="23" y="23"/>
                </a:lnTo>
                <a:lnTo>
                  <a:pt x="23" y="298"/>
                </a:lnTo>
                <a:lnTo>
                  <a:pt x="0" y="324"/>
                </a:lnTo>
              </a:path>
            </a:pathLst>
          </a:custGeom>
          <a:noFill/>
          <a:ln w="4763">
            <a:solidFill>
              <a:srgbClr val="AAAAAA"/>
            </a:solidFill>
            <a:prstDash val="solid"/>
            <a:round/>
            <a:headEnd/>
            <a:tailEnd/>
          </a:ln>
        </p:spPr>
        <p:txBody>
          <a:bodyPr/>
          <a:lstStyle/>
          <a:p>
            <a:endParaRPr lang="en-GB" dirty="0"/>
          </a:p>
        </p:txBody>
      </p:sp>
      <p:sp>
        <p:nvSpPr>
          <p:cNvPr id="288817" name="Freeform 49"/>
          <p:cNvSpPr>
            <a:spLocks/>
          </p:cNvSpPr>
          <p:nvPr/>
        </p:nvSpPr>
        <p:spPr bwMode="gray">
          <a:xfrm>
            <a:off x="8031945" y="3167248"/>
            <a:ext cx="13147" cy="393039"/>
          </a:xfrm>
          <a:custGeom>
            <a:avLst/>
            <a:gdLst/>
            <a:ahLst/>
            <a:cxnLst>
              <a:cxn ang="0">
                <a:pos x="11" y="315"/>
              </a:cxn>
              <a:cxn ang="0">
                <a:pos x="0" y="320"/>
              </a:cxn>
              <a:cxn ang="0">
                <a:pos x="0" y="11"/>
              </a:cxn>
              <a:cxn ang="0">
                <a:pos x="11" y="0"/>
              </a:cxn>
              <a:cxn ang="0">
                <a:pos x="11" y="315"/>
              </a:cxn>
            </a:cxnLst>
            <a:rect l="0" t="0" r="r" b="b"/>
            <a:pathLst>
              <a:path w="11" h="320">
                <a:moveTo>
                  <a:pt x="11" y="315"/>
                </a:moveTo>
                <a:lnTo>
                  <a:pt x="0" y="320"/>
                </a:lnTo>
                <a:lnTo>
                  <a:pt x="0" y="11"/>
                </a:lnTo>
                <a:lnTo>
                  <a:pt x="11" y="0"/>
                </a:lnTo>
                <a:lnTo>
                  <a:pt x="11" y="315"/>
                </a:lnTo>
                <a:close/>
              </a:path>
            </a:pathLst>
          </a:custGeom>
          <a:solidFill>
            <a:srgbClr val="000000"/>
          </a:solidFill>
          <a:ln w="9525">
            <a:noFill/>
            <a:round/>
            <a:headEnd/>
            <a:tailEnd/>
          </a:ln>
        </p:spPr>
        <p:txBody>
          <a:bodyPr/>
          <a:lstStyle/>
          <a:p>
            <a:endParaRPr lang="en-GB" dirty="0"/>
          </a:p>
        </p:txBody>
      </p:sp>
      <p:sp>
        <p:nvSpPr>
          <p:cNvPr id="288818" name="Freeform 50"/>
          <p:cNvSpPr>
            <a:spLocks/>
          </p:cNvSpPr>
          <p:nvPr/>
        </p:nvSpPr>
        <p:spPr bwMode="gray">
          <a:xfrm>
            <a:off x="8031945" y="3167248"/>
            <a:ext cx="13147" cy="393039"/>
          </a:xfrm>
          <a:custGeom>
            <a:avLst/>
            <a:gdLst/>
            <a:ahLst/>
            <a:cxnLst>
              <a:cxn ang="0">
                <a:pos x="11" y="315"/>
              </a:cxn>
              <a:cxn ang="0">
                <a:pos x="0" y="320"/>
              </a:cxn>
              <a:cxn ang="0">
                <a:pos x="0" y="11"/>
              </a:cxn>
              <a:cxn ang="0">
                <a:pos x="11" y="0"/>
              </a:cxn>
              <a:cxn ang="0">
                <a:pos x="11" y="315"/>
              </a:cxn>
            </a:cxnLst>
            <a:rect l="0" t="0" r="r" b="b"/>
            <a:pathLst>
              <a:path w="11" h="320">
                <a:moveTo>
                  <a:pt x="11" y="315"/>
                </a:moveTo>
                <a:lnTo>
                  <a:pt x="0" y="320"/>
                </a:lnTo>
                <a:lnTo>
                  <a:pt x="0" y="11"/>
                </a:lnTo>
                <a:lnTo>
                  <a:pt x="11" y="0"/>
                </a:lnTo>
                <a:lnTo>
                  <a:pt x="11" y="315"/>
                </a:lnTo>
              </a:path>
            </a:pathLst>
          </a:custGeom>
          <a:noFill/>
          <a:ln w="4763">
            <a:solidFill>
              <a:srgbClr val="000000"/>
            </a:solidFill>
            <a:prstDash val="solid"/>
            <a:round/>
            <a:headEnd/>
            <a:tailEnd/>
          </a:ln>
        </p:spPr>
        <p:txBody>
          <a:bodyPr/>
          <a:lstStyle/>
          <a:p>
            <a:endParaRPr lang="en-GB" dirty="0"/>
          </a:p>
        </p:txBody>
      </p:sp>
      <p:sp>
        <p:nvSpPr>
          <p:cNvPr id="50" name="TextBox 49"/>
          <p:cNvSpPr txBox="1"/>
          <p:nvPr/>
        </p:nvSpPr>
        <p:spPr bwMode="gray">
          <a:xfrm>
            <a:off x="5687883" y="3290917"/>
            <a:ext cx="427512" cy="338554"/>
          </a:xfrm>
          <a:prstGeom prst="rect">
            <a:avLst/>
          </a:prstGeom>
          <a:solidFill>
            <a:schemeClr val="accent1"/>
          </a:solidFill>
          <a:ln>
            <a:solidFill>
              <a:schemeClr val="bg2"/>
            </a:solidFill>
          </a:ln>
          <a:effectLst/>
        </p:spPr>
        <p:txBody>
          <a:bodyPr wrap="square" rtlCol="0">
            <a:spAutoFit/>
          </a:bodyPr>
          <a:lstStyle/>
          <a:p>
            <a:r>
              <a:rPr lang="en-US" sz="1600" dirty="0" smtClean="0">
                <a:latin typeface="+mn-lt"/>
                <a:cs typeface="Courier New" pitchFamily="49" charset="0"/>
              </a:rPr>
              <a:t>IE</a:t>
            </a:r>
          </a:p>
        </p:txBody>
      </p:sp>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901" name="Picture 85"/>
          <p:cNvPicPr>
            <a:picLocks noChangeAspect="1" noChangeArrowheads="1"/>
          </p:cNvPicPr>
          <p:nvPr/>
        </p:nvPicPr>
        <p:blipFill>
          <a:blip r:embed="rId5" cstate="print"/>
          <a:srcRect l="7031" t="17708" r="7813" b="11458"/>
          <a:stretch>
            <a:fillRect/>
          </a:stretch>
        </p:blipFill>
        <p:spPr bwMode="gray">
          <a:xfrm>
            <a:off x="1321664" y="1914525"/>
            <a:ext cx="6019800" cy="3756025"/>
          </a:xfrm>
          <a:prstGeom prst="rect">
            <a:avLst/>
          </a:prstGeom>
          <a:noFill/>
          <a:ln w="9525">
            <a:noFill/>
            <a:miter lim="800000"/>
            <a:headEnd/>
            <a:tailEnd/>
          </a:ln>
          <a:effectLst/>
        </p:spPr>
      </p:pic>
      <p:sp>
        <p:nvSpPr>
          <p:cNvPr id="290820" name="Rectangle 4"/>
          <p:cNvSpPr>
            <a:spLocks noGrp="1" noChangeArrowheads="1"/>
          </p:cNvSpPr>
          <p:nvPr>
            <p:ph type="title"/>
          </p:nvPr>
        </p:nvSpPr>
        <p:spPr/>
        <p:txBody>
          <a:bodyPr/>
          <a:lstStyle/>
          <a:p>
            <a:r>
              <a:rPr lang="fr-FR" noProof="0" dirty="0" smtClean="0"/>
              <a:t>Suivi de la session avec </a:t>
            </a:r>
            <a:r>
              <a:rPr lang="fr-FR" noProof="0" dirty="0" smtClean="0">
                <a:latin typeface="Courier New" pitchFamily="80" charset="0"/>
              </a:rPr>
              <a:t>Session</a:t>
            </a:r>
            <a:endParaRPr lang="fr-FR" noProof="0" dirty="0"/>
          </a:p>
        </p:txBody>
      </p:sp>
      <p:sp>
        <p:nvSpPr>
          <p:cNvPr id="290902" name="Rectangle 86"/>
          <p:cNvSpPr>
            <a:spLocks noChangeArrowheads="1"/>
          </p:cNvSpPr>
          <p:nvPr/>
        </p:nvSpPr>
        <p:spPr bwMode="gray">
          <a:xfrm>
            <a:off x="2439264" y="1949450"/>
            <a:ext cx="4191000" cy="3733800"/>
          </a:xfrm>
          <a:prstGeom prst="rect">
            <a:avLst/>
          </a:prstGeom>
          <a:solidFill>
            <a:srgbClr val="FFFFFF"/>
          </a:solidFill>
          <a:ln w="9525">
            <a:noFill/>
            <a:miter lim="800000"/>
            <a:headEnd/>
            <a:tailEnd/>
          </a:ln>
        </p:spPr>
        <p:txBody>
          <a:bodyPr/>
          <a:lstStyle/>
          <a:p>
            <a:endParaRPr lang="en-GB" dirty="0"/>
          </a:p>
        </p:txBody>
      </p:sp>
      <p:sp>
        <p:nvSpPr>
          <p:cNvPr id="290903" name="Arc 87"/>
          <p:cNvSpPr>
            <a:spLocks/>
          </p:cNvSpPr>
          <p:nvPr/>
        </p:nvSpPr>
        <p:spPr bwMode="gray">
          <a:xfrm rot="5460176">
            <a:off x="2712314" y="1381125"/>
            <a:ext cx="1689100" cy="2238375"/>
          </a:xfrm>
          <a:custGeom>
            <a:avLst/>
            <a:gdLst>
              <a:gd name="G0" fmla="+- 0 0 0"/>
              <a:gd name="G1" fmla="+- 14390 0 0"/>
              <a:gd name="G2" fmla="+- 21600 0 0"/>
              <a:gd name="T0" fmla="*/ 16109 w 21600"/>
              <a:gd name="T1" fmla="*/ 0 h 28210"/>
              <a:gd name="T2" fmla="*/ 16600 w 21600"/>
              <a:gd name="T3" fmla="*/ 28210 h 28210"/>
              <a:gd name="T4" fmla="*/ 0 w 21600"/>
              <a:gd name="T5" fmla="*/ 14390 h 28210"/>
            </a:gdLst>
            <a:ahLst/>
            <a:cxnLst>
              <a:cxn ang="0">
                <a:pos x="T0" y="T1"/>
              </a:cxn>
              <a:cxn ang="0">
                <a:pos x="T2" y="T3"/>
              </a:cxn>
              <a:cxn ang="0">
                <a:pos x="T4" y="T5"/>
              </a:cxn>
            </a:cxnLst>
            <a:rect l="0" t="0" r="r" b="b"/>
            <a:pathLst>
              <a:path w="21600" h="28210" fill="none" extrusionOk="0">
                <a:moveTo>
                  <a:pt x="16108" y="0"/>
                </a:moveTo>
                <a:cubicBezTo>
                  <a:pt x="19645" y="3959"/>
                  <a:pt x="21600" y="9081"/>
                  <a:pt x="21600" y="14390"/>
                </a:cubicBezTo>
                <a:cubicBezTo>
                  <a:pt x="21600" y="19439"/>
                  <a:pt x="19830" y="24329"/>
                  <a:pt x="16600" y="28210"/>
                </a:cubicBezTo>
              </a:path>
              <a:path w="21600" h="28210" stroke="0" extrusionOk="0">
                <a:moveTo>
                  <a:pt x="16108" y="0"/>
                </a:moveTo>
                <a:cubicBezTo>
                  <a:pt x="19645" y="3959"/>
                  <a:pt x="21600" y="9081"/>
                  <a:pt x="21600" y="14390"/>
                </a:cubicBezTo>
                <a:cubicBezTo>
                  <a:pt x="21600" y="19439"/>
                  <a:pt x="19830" y="24329"/>
                  <a:pt x="16600" y="28210"/>
                </a:cubicBezTo>
                <a:lnTo>
                  <a:pt x="0" y="14390"/>
                </a:lnTo>
                <a:close/>
              </a:path>
            </a:pathLst>
          </a:custGeom>
          <a:noFill/>
          <a:ln w="9525">
            <a:solidFill>
              <a:schemeClr val="accent2"/>
            </a:solidFill>
            <a:round/>
            <a:headEnd type="triangle" w="med" len="med"/>
            <a:tailEnd type="triangle" w="med" len="med"/>
          </a:ln>
        </p:spPr>
        <p:txBody>
          <a:bodyPr/>
          <a:lstStyle/>
          <a:p>
            <a:endParaRPr lang="en-GB" dirty="0"/>
          </a:p>
        </p:txBody>
      </p:sp>
      <p:sp>
        <p:nvSpPr>
          <p:cNvPr id="290904" name="Arc 88"/>
          <p:cNvSpPr>
            <a:spLocks/>
          </p:cNvSpPr>
          <p:nvPr/>
        </p:nvSpPr>
        <p:spPr bwMode="gray">
          <a:xfrm rot="16139824" flipV="1">
            <a:off x="2717077" y="3870325"/>
            <a:ext cx="1689100" cy="2238375"/>
          </a:xfrm>
          <a:custGeom>
            <a:avLst/>
            <a:gdLst>
              <a:gd name="G0" fmla="+- 0 0 0"/>
              <a:gd name="G1" fmla="+- 14390 0 0"/>
              <a:gd name="G2" fmla="+- 21600 0 0"/>
              <a:gd name="T0" fmla="*/ 16109 w 21600"/>
              <a:gd name="T1" fmla="*/ 0 h 28210"/>
              <a:gd name="T2" fmla="*/ 16600 w 21600"/>
              <a:gd name="T3" fmla="*/ 28210 h 28210"/>
              <a:gd name="T4" fmla="*/ 0 w 21600"/>
              <a:gd name="T5" fmla="*/ 14390 h 28210"/>
            </a:gdLst>
            <a:ahLst/>
            <a:cxnLst>
              <a:cxn ang="0">
                <a:pos x="T0" y="T1"/>
              </a:cxn>
              <a:cxn ang="0">
                <a:pos x="T2" y="T3"/>
              </a:cxn>
              <a:cxn ang="0">
                <a:pos x="T4" y="T5"/>
              </a:cxn>
            </a:cxnLst>
            <a:rect l="0" t="0" r="r" b="b"/>
            <a:pathLst>
              <a:path w="21600" h="28210" fill="none" extrusionOk="0">
                <a:moveTo>
                  <a:pt x="16108" y="0"/>
                </a:moveTo>
                <a:cubicBezTo>
                  <a:pt x="19645" y="3959"/>
                  <a:pt x="21600" y="9081"/>
                  <a:pt x="21600" y="14390"/>
                </a:cubicBezTo>
                <a:cubicBezTo>
                  <a:pt x="21600" y="19439"/>
                  <a:pt x="19830" y="24329"/>
                  <a:pt x="16600" y="28210"/>
                </a:cubicBezTo>
              </a:path>
              <a:path w="21600" h="28210" stroke="0" extrusionOk="0">
                <a:moveTo>
                  <a:pt x="16108" y="0"/>
                </a:moveTo>
                <a:cubicBezTo>
                  <a:pt x="19645" y="3959"/>
                  <a:pt x="21600" y="9081"/>
                  <a:pt x="21600" y="14390"/>
                </a:cubicBezTo>
                <a:cubicBezTo>
                  <a:pt x="21600" y="19439"/>
                  <a:pt x="19830" y="24329"/>
                  <a:pt x="16600" y="28210"/>
                </a:cubicBezTo>
                <a:lnTo>
                  <a:pt x="0" y="14390"/>
                </a:lnTo>
                <a:close/>
              </a:path>
            </a:pathLst>
          </a:custGeom>
          <a:noFill/>
          <a:ln w="9525">
            <a:solidFill>
              <a:schemeClr val="accent2"/>
            </a:solidFill>
            <a:round/>
            <a:headEnd type="triangle" w="med" len="med"/>
            <a:tailEnd type="triangle" w="med" len="med"/>
          </a:ln>
        </p:spPr>
        <p:txBody>
          <a:bodyPr/>
          <a:lstStyle/>
          <a:p>
            <a:endParaRPr lang="en-GB" dirty="0"/>
          </a:p>
        </p:txBody>
      </p:sp>
      <p:sp>
        <p:nvSpPr>
          <p:cNvPr id="290905" name="Text Box 89"/>
          <p:cNvSpPr txBox="1">
            <a:spLocks noChangeArrowheads="1"/>
          </p:cNvSpPr>
          <p:nvPr/>
        </p:nvSpPr>
        <p:spPr bwMode="gray">
          <a:xfrm>
            <a:off x="4687164" y="5384800"/>
            <a:ext cx="1809750" cy="390525"/>
          </a:xfrm>
          <a:prstGeom prst="rect">
            <a:avLst/>
          </a:prstGeom>
          <a:noFill/>
          <a:ln w="9525">
            <a:noFill/>
            <a:miter lim="800000"/>
            <a:headEnd/>
            <a:tailEnd/>
          </a:ln>
        </p:spPr>
        <p:txBody>
          <a:bodyPr/>
          <a:lstStyle/>
          <a:p>
            <a:r>
              <a:rPr lang="en-US" sz="1200" b="1" dirty="0"/>
              <a:t>Session ID:</a:t>
            </a:r>
          </a:p>
          <a:p>
            <a:r>
              <a:rPr lang="en-US" sz="1200" dirty="0"/>
              <a:t>93965051902929594</a:t>
            </a:r>
          </a:p>
        </p:txBody>
      </p:sp>
      <p:sp>
        <p:nvSpPr>
          <p:cNvPr id="290906" name="Rectangle 90"/>
          <p:cNvSpPr>
            <a:spLocks noChangeArrowheads="1"/>
          </p:cNvSpPr>
          <p:nvPr/>
        </p:nvSpPr>
        <p:spPr bwMode="gray">
          <a:xfrm>
            <a:off x="2007464" y="5073650"/>
            <a:ext cx="838200" cy="381000"/>
          </a:xfrm>
          <a:prstGeom prst="rect">
            <a:avLst/>
          </a:prstGeom>
          <a:solidFill>
            <a:srgbClr val="FFFFFF"/>
          </a:solidFill>
          <a:ln w="9525">
            <a:noFill/>
            <a:miter lim="800000"/>
            <a:headEnd/>
            <a:tailEnd/>
          </a:ln>
        </p:spPr>
        <p:txBody>
          <a:bodyPr/>
          <a:lstStyle/>
          <a:p>
            <a:endParaRPr lang="en-GB" dirty="0"/>
          </a:p>
        </p:txBody>
      </p:sp>
      <p:sp>
        <p:nvSpPr>
          <p:cNvPr id="290907" name="Rectangle 91"/>
          <p:cNvSpPr>
            <a:spLocks noChangeArrowheads="1"/>
          </p:cNvSpPr>
          <p:nvPr/>
        </p:nvSpPr>
        <p:spPr bwMode="gray">
          <a:xfrm>
            <a:off x="1931264" y="2012950"/>
            <a:ext cx="723900" cy="317500"/>
          </a:xfrm>
          <a:prstGeom prst="rect">
            <a:avLst/>
          </a:prstGeom>
          <a:solidFill>
            <a:srgbClr val="FFFFFF"/>
          </a:solidFill>
          <a:ln w="9525">
            <a:noFill/>
            <a:miter lim="800000"/>
            <a:headEnd/>
            <a:tailEnd/>
          </a:ln>
        </p:spPr>
        <p:txBody>
          <a:bodyPr/>
          <a:lstStyle/>
          <a:p>
            <a:endParaRPr lang="en-GB" dirty="0"/>
          </a:p>
        </p:txBody>
      </p:sp>
      <p:sp>
        <p:nvSpPr>
          <p:cNvPr id="290908" name="AutoShape 92"/>
          <p:cNvSpPr>
            <a:spLocks noChangeArrowheads="1"/>
          </p:cNvSpPr>
          <p:nvPr/>
        </p:nvSpPr>
        <p:spPr bwMode="gray">
          <a:xfrm>
            <a:off x="4674464" y="2165350"/>
            <a:ext cx="1485900" cy="1485900"/>
          </a:xfrm>
          <a:prstGeom prst="roundRect">
            <a:avLst>
              <a:gd name="adj" fmla="val 16667"/>
            </a:avLst>
          </a:prstGeom>
          <a:solidFill>
            <a:schemeClr val="folHlink"/>
          </a:solidFill>
          <a:ln w="9525">
            <a:solidFill>
              <a:schemeClr val="tx1"/>
            </a:solidFill>
            <a:round/>
            <a:headEnd/>
            <a:tailEnd/>
          </a:ln>
        </p:spPr>
        <p:txBody>
          <a:bodyPr/>
          <a:lstStyle/>
          <a:p>
            <a:endParaRPr lang="en-GB" dirty="0"/>
          </a:p>
        </p:txBody>
      </p:sp>
      <p:sp>
        <p:nvSpPr>
          <p:cNvPr id="290909" name="AutoShape 93"/>
          <p:cNvSpPr>
            <a:spLocks noChangeArrowheads="1"/>
          </p:cNvSpPr>
          <p:nvPr/>
        </p:nvSpPr>
        <p:spPr bwMode="gray">
          <a:xfrm>
            <a:off x="4674464" y="3879850"/>
            <a:ext cx="1485900" cy="1485900"/>
          </a:xfrm>
          <a:prstGeom prst="roundRect">
            <a:avLst>
              <a:gd name="adj" fmla="val 16667"/>
            </a:avLst>
          </a:prstGeom>
          <a:solidFill>
            <a:schemeClr val="folHlink"/>
          </a:solidFill>
          <a:ln w="9525">
            <a:solidFill>
              <a:schemeClr val="tx1"/>
            </a:solidFill>
            <a:round/>
            <a:headEnd/>
            <a:tailEnd/>
          </a:ln>
        </p:spPr>
        <p:txBody>
          <a:bodyPr/>
          <a:lstStyle/>
          <a:p>
            <a:endParaRPr lang="en-GB" dirty="0"/>
          </a:p>
        </p:txBody>
      </p:sp>
      <p:sp>
        <p:nvSpPr>
          <p:cNvPr id="290910" name="Oval 94"/>
          <p:cNvSpPr>
            <a:spLocks noChangeArrowheads="1"/>
          </p:cNvSpPr>
          <p:nvPr/>
        </p:nvSpPr>
        <p:spPr bwMode="gray">
          <a:xfrm>
            <a:off x="5776189" y="2698750"/>
            <a:ext cx="92075" cy="90488"/>
          </a:xfrm>
          <a:prstGeom prst="ellipse">
            <a:avLst/>
          </a:prstGeom>
          <a:solidFill>
            <a:schemeClr val="accent2"/>
          </a:solidFill>
          <a:ln w="9525">
            <a:solidFill>
              <a:schemeClr val="accent2"/>
            </a:solidFill>
            <a:round/>
            <a:headEnd/>
            <a:tailEnd/>
          </a:ln>
        </p:spPr>
        <p:txBody>
          <a:bodyPr/>
          <a:lstStyle/>
          <a:p>
            <a:endParaRPr lang="en-GB" dirty="0"/>
          </a:p>
        </p:txBody>
      </p:sp>
      <p:sp>
        <p:nvSpPr>
          <p:cNvPr id="290911" name="Oval 95"/>
          <p:cNvSpPr>
            <a:spLocks noChangeArrowheads="1"/>
          </p:cNvSpPr>
          <p:nvPr/>
        </p:nvSpPr>
        <p:spPr bwMode="gray">
          <a:xfrm>
            <a:off x="5776189" y="2933700"/>
            <a:ext cx="92075" cy="90488"/>
          </a:xfrm>
          <a:prstGeom prst="ellipse">
            <a:avLst/>
          </a:prstGeom>
          <a:solidFill>
            <a:schemeClr val="accent2"/>
          </a:solidFill>
          <a:ln w="9525">
            <a:solidFill>
              <a:schemeClr val="accent2"/>
            </a:solidFill>
            <a:round/>
            <a:headEnd/>
            <a:tailEnd/>
          </a:ln>
        </p:spPr>
        <p:txBody>
          <a:bodyPr/>
          <a:lstStyle/>
          <a:p>
            <a:endParaRPr lang="en-GB" dirty="0"/>
          </a:p>
        </p:txBody>
      </p:sp>
      <p:sp>
        <p:nvSpPr>
          <p:cNvPr id="290912" name="Line 96"/>
          <p:cNvSpPr>
            <a:spLocks noChangeShapeType="1"/>
          </p:cNvSpPr>
          <p:nvPr/>
        </p:nvSpPr>
        <p:spPr bwMode="gray">
          <a:xfrm flipV="1">
            <a:off x="5822226" y="2532063"/>
            <a:ext cx="847725" cy="200025"/>
          </a:xfrm>
          <a:prstGeom prst="line">
            <a:avLst/>
          </a:prstGeom>
          <a:noFill/>
          <a:ln w="9525">
            <a:solidFill>
              <a:schemeClr val="accent2"/>
            </a:solidFill>
            <a:round/>
            <a:headEnd/>
            <a:tailEnd type="triangle" w="med" len="med"/>
          </a:ln>
        </p:spPr>
        <p:txBody>
          <a:bodyPr/>
          <a:lstStyle/>
          <a:p>
            <a:endParaRPr lang="en-GB" dirty="0"/>
          </a:p>
        </p:txBody>
      </p:sp>
      <p:sp>
        <p:nvSpPr>
          <p:cNvPr id="290913" name="Line 97"/>
          <p:cNvSpPr>
            <a:spLocks noChangeShapeType="1"/>
          </p:cNvSpPr>
          <p:nvPr/>
        </p:nvSpPr>
        <p:spPr bwMode="gray">
          <a:xfrm>
            <a:off x="5822226" y="2976563"/>
            <a:ext cx="833438" cy="152400"/>
          </a:xfrm>
          <a:prstGeom prst="line">
            <a:avLst/>
          </a:prstGeom>
          <a:noFill/>
          <a:ln w="9525">
            <a:solidFill>
              <a:schemeClr val="accent2"/>
            </a:solidFill>
            <a:round/>
            <a:headEnd/>
            <a:tailEnd type="triangle" w="med" len="med"/>
          </a:ln>
        </p:spPr>
        <p:txBody>
          <a:bodyPr/>
          <a:lstStyle/>
          <a:p>
            <a:endParaRPr lang="en-GB" dirty="0"/>
          </a:p>
        </p:txBody>
      </p:sp>
      <p:sp>
        <p:nvSpPr>
          <p:cNvPr id="290914" name="Oval 98"/>
          <p:cNvSpPr>
            <a:spLocks noChangeArrowheads="1"/>
          </p:cNvSpPr>
          <p:nvPr/>
        </p:nvSpPr>
        <p:spPr bwMode="gray">
          <a:xfrm>
            <a:off x="5785714" y="4394200"/>
            <a:ext cx="92075" cy="90488"/>
          </a:xfrm>
          <a:prstGeom prst="ellipse">
            <a:avLst/>
          </a:prstGeom>
          <a:solidFill>
            <a:schemeClr val="accent2"/>
          </a:solidFill>
          <a:ln w="9525">
            <a:solidFill>
              <a:schemeClr val="accent2"/>
            </a:solidFill>
            <a:round/>
            <a:headEnd/>
            <a:tailEnd/>
          </a:ln>
        </p:spPr>
        <p:txBody>
          <a:bodyPr/>
          <a:lstStyle/>
          <a:p>
            <a:endParaRPr lang="en-GB" dirty="0"/>
          </a:p>
        </p:txBody>
      </p:sp>
      <p:sp>
        <p:nvSpPr>
          <p:cNvPr id="290915" name="Oval 99"/>
          <p:cNvSpPr>
            <a:spLocks noChangeArrowheads="1"/>
          </p:cNvSpPr>
          <p:nvPr/>
        </p:nvSpPr>
        <p:spPr bwMode="gray">
          <a:xfrm>
            <a:off x="5785714" y="4638675"/>
            <a:ext cx="92075" cy="90488"/>
          </a:xfrm>
          <a:prstGeom prst="ellipse">
            <a:avLst/>
          </a:prstGeom>
          <a:solidFill>
            <a:schemeClr val="accent2"/>
          </a:solidFill>
          <a:ln w="9525">
            <a:solidFill>
              <a:schemeClr val="accent2"/>
            </a:solidFill>
            <a:round/>
            <a:headEnd/>
            <a:tailEnd/>
          </a:ln>
        </p:spPr>
        <p:txBody>
          <a:bodyPr/>
          <a:lstStyle/>
          <a:p>
            <a:endParaRPr lang="en-GB" dirty="0"/>
          </a:p>
        </p:txBody>
      </p:sp>
      <p:sp>
        <p:nvSpPr>
          <p:cNvPr id="290916" name="Line 100"/>
          <p:cNvSpPr>
            <a:spLocks noChangeShapeType="1"/>
          </p:cNvSpPr>
          <p:nvPr/>
        </p:nvSpPr>
        <p:spPr bwMode="gray">
          <a:xfrm flipV="1">
            <a:off x="5831751" y="4213225"/>
            <a:ext cx="833438" cy="214313"/>
          </a:xfrm>
          <a:prstGeom prst="line">
            <a:avLst/>
          </a:prstGeom>
          <a:noFill/>
          <a:ln w="9525">
            <a:solidFill>
              <a:schemeClr val="accent2"/>
            </a:solidFill>
            <a:round/>
            <a:headEnd/>
            <a:tailEnd type="triangle" w="med" len="med"/>
          </a:ln>
        </p:spPr>
        <p:txBody>
          <a:bodyPr/>
          <a:lstStyle/>
          <a:p>
            <a:endParaRPr lang="en-GB" dirty="0"/>
          </a:p>
        </p:txBody>
      </p:sp>
      <p:sp>
        <p:nvSpPr>
          <p:cNvPr id="290917" name="Line 101"/>
          <p:cNvSpPr>
            <a:spLocks noChangeShapeType="1"/>
          </p:cNvSpPr>
          <p:nvPr/>
        </p:nvSpPr>
        <p:spPr bwMode="gray">
          <a:xfrm>
            <a:off x="5831751" y="4681538"/>
            <a:ext cx="833438" cy="149225"/>
          </a:xfrm>
          <a:prstGeom prst="line">
            <a:avLst/>
          </a:prstGeom>
          <a:noFill/>
          <a:ln w="9525">
            <a:solidFill>
              <a:schemeClr val="accent2"/>
            </a:solidFill>
            <a:round/>
            <a:headEnd/>
            <a:tailEnd type="triangle" w="med" len="med"/>
          </a:ln>
        </p:spPr>
        <p:txBody>
          <a:bodyPr/>
          <a:lstStyle/>
          <a:p>
            <a:endParaRPr lang="en-GB" dirty="0"/>
          </a:p>
        </p:txBody>
      </p:sp>
      <p:sp>
        <p:nvSpPr>
          <p:cNvPr id="290918" name="Text Box 102"/>
          <p:cNvSpPr txBox="1">
            <a:spLocks noChangeArrowheads="1"/>
          </p:cNvSpPr>
          <p:nvPr/>
        </p:nvSpPr>
        <p:spPr bwMode="gray">
          <a:xfrm>
            <a:off x="1274039" y="1917700"/>
            <a:ext cx="1809750" cy="390525"/>
          </a:xfrm>
          <a:prstGeom prst="rect">
            <a:avLst/>
          </a:prstGeom>
          <a:noFill/>
          <a:ln w="9525">
            <a:noFill/>
            <a:miter lim="800000"/>
            <a:headEnd/>
            <a:tailEnd/>
          </a:ln>
        </p:spPr>
        <p:txBody>
          <a:bodyPr/>
          <a:lstStyle/>
          <a:p>
            <a:r>
              <a:rPr lang="en-US" sz="1200" b="1" dirty="0"/>
              <a:t>Session ID:</a:t>
            </a:r>
          </a:p>
          <a:p>
            <a:r>
              <a:rPr lang="en-US" sz="1200" dirty="0"/>
              <a:t>93965040310326431</a:t>
            </a:r>
          </a:p>
        </p:txBody>
      </p:sp>
      <p:sp>
        <p:nvSpPr>
          <p:cNvPr id="290919" name="Text Box 103"/>
          <p:cNvSpPr txBox="1">
            <a:spLocks noChangeArrowheads="1"/>
          </p:cNvSpPr>
          <p:nvPr/>
        </p:nvSpPr>
        <p:spPr bwMode="gray">
          <a:xfrm>
            <a:off x="1261339" y="5032375"/>
            <a:ext cx="1809750" cy="390525"/>
          </a:xfrm>
          <a:prstGeom prst="rect">
            <a:avLst/>
          </a:prstGeom>
          <a:noFill/>
          <a:ln w="9525">
            <a:noFill/>
            <a:miter lim="800000"/>
            <a:headEnd/>
            <a:tailEnd/>
          </a:ln>
        </p:spPr>
        <p:txBody>
          <a:bodyPr/>
          <a:lstStyle/>
          <a:p>
            <a:r>
              <a:rPr lang="en-US" sz="1200" b="1" dirty="0"/>
              <a:t>Session ID:</a:t>
            </a:r>
          </a:p>
          <a:p>
            <a:r>
              <a:rPr lang="en-US" sz="1200" dirty="0"/>
              <a:t>93965051902929594</a:t>
            </a:r>
          </a:p>
        </p:txBody>
      </p:sp>
      <p:sp>
        <p:nvSpPr>
          <p:cNvPr id="290920" name="Text Box 104"/>
          <p:cNvSpPr txBox="1">
            <a:spLocks noChangeArrowheads="1"/>
          </p:cNvSpPr>
          <p:nvPr/>
        </p:nvSpPr>
        <p:spPr bwMode="gray">
          <a:xfrm>
            <a:off x="4687164" y="1717675"/>
            <a:ext cx="1809750" cy="390525"/>
          </a:xfrm>
          <a:prstGeom prst="rect">
            <a:avLst/>
          </a:prstGeom>
          <a:noFill/>
          <a:ln w="9525">
            <a:noFill/>
            <a:miter lim="800000"/>
            <a:headEnd/>
            <a:tailEnd/>
          </a:ln>
        </p:spPr>
        <p:txBody>
          <a:bodyPr/>
          <a:lstStyle/>
          <a:p>
            <a:r>
              <a:rPr lang="en-US" sz="1200" b="1" dirty="0"/>
              <a:t>Session ID:</a:t>
            </a:r>
          </a:p>
          <a:p>
            <a:r>
              <a:rPr lang="en-US" sz="1200" dirty="0"/>
              <a:t>93965040310326431</a:t>
            </a:r>
          </a:p>
        </p:txBody>
      </p:sp>
      <p:graphicFrame>
        <p:nvGraphicFramePr>
          <p:cNvPr id="290921" name="Object 105"/>
          <p:cNvGraphicFramePr>
            <a:graphicFrameLocks noChangeAspect="1"/>
          </p:cNvGraphicFramePr>
          <p:nvPr/>
        </p:nvGraphicFramePr>
        <p:xfrm>
          <a:off x="3158401" y="2911475"/>
          <a:ext cx="814388" cy="1744663"/>
        </p:xfrm>
        <a:graphic>
          <a:graphicData uri="http://schemas.openxmlformats.org/presentationml/2006/ole">
            <mc:AlternateContent xmlns:mc="http://schemas.openxmlformats.org/markup-compatibility/2006">
              <mc:Choice xmlns:v="urn:schemas-microsoft-com:vml" Requires="v">
                <p:oleObj spid="_x0000_s18484" name="Drawing" r:id="rId6" imgW="749880" imgH="1608120" progId="">
                  <p:embed/>
                </p:oleObj>
              </mc:Choice>
              <mc:Fallback>
                <p:oleObj name="Drawing" r:id="rId6" imgW="749880" imgH="1608120" progId="">
                  <p:embed/>
                  <p:pic>
                    <p:nvPicPr>
                      <p:cNvPr id="0" name="Picture 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8401" y="2911475"/>
                        <a:ext cx="814388" cy="174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0922" name="Group 106"/>
          <p:cNvGraphicFramePr>
            <a:graphicFrameLocks noGrp="1"/>
          </p:cNvGraphicFramePr>
          <p:nvPr>
            <p:extLst>
              <p:ext uri="{D42A27DB-BD31-4B8C-83A1-F6EECF244321}">
                <p14:modId xmlns:p14="http://schemas.microsoft.com/office/powerpoint/2010/main" val="2682470289"/>
              </p:ext>
            </p:extLst>
          </p:nvPr>
        </p:nvGraphicFramePr>
        <p:xfrm>
          <a:off x="4744314" y="2357438"/>
          <a:ext cx="1314450" cy="975360"/>
        </p:xfrm>
        <a:graphic>
          <a:graphicData uri="http://schemas.openxmlformats.org/drawingml/2006/table">
            <a:tbl>
              <a:tblPr/>
              <a:tblGrid>
                <a:gridCol w="698543"/>
                <a:gridCol w="615907"/>
              </a:tblGrid>
              <a:tr h="166688">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Nom</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accent2"/>
                        </a:buClr>
                        <a:buSzPct val="115000"/>
                        <a:buFont typeface="Arial" charset="0"/>
                        <a:buNone/>
                        <a:tabLst/>
                      </a:pPr>
                      <a:r>
                        <a:rPr kumimoji="0" lang="en-US" sz="1000" b="0" i="0" u="none" strike="noStrike" cap="none" normalizeH="0" baseline="0" dirty="0" smtClean="0">
                          <a:ln>
                            <a:noFill/>
                          </a:ln>
                          <a:solidFill>
                            <a:schemeClr val="tx1"/>
                          </a:solidFill>
                          <a:effectLst/>
                          <a:latin typeface="Arial" charset="0"/>
                        </a:rPr>
                        <a:t>Valeur</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5738">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1000" b="0" i="1" u="none" strike="noStrike" cap="none" normalizeH="0" baseline="0" dirty="0" smtClean="0">
                          <a:ln>
                            <a:noFill/>
                          </a:ln>
                          <a:solidFill>
                            <a:schemeClr val="tx1"/>
                          </a:solidFill>
                          <a:effectLst/>
                          <a:latin typeface="Arial" charset="0"/>
                        </a:rPr>
                        <a:t>counter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
                          <a:schemeClr val="accent2"/>
                        </a:buClr>
                        <a:buSzPct val="115000"/>
                        <a:buFont typeface="Arial" charset="0"/>
                        <a:buNone/>
                        <a:tabLst/>
                      </a:pPr>
                      <a:endParaRPr kumimoji="0" lang="en-GB" sz="1000" b="1" i="0" u="none" strike="noStrike" cap="none" normalizeH="0" baseline="0" dirty="0" smtClean="0">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06375">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1000" b="0" i="1" u="none" strike="noStrike" cap="none" normalizeH="0" baseline="0" dirty="0" smtClean="0">
                          <a:ln>
                            <a:noFill/>
                          </a:ln>
                          <a:solidFill>
                            <a:schemeClr val="tx1"/>
                          </a:solidFill>
                          <a:effectLst/>
                          <a:latin typeface="Arial" charset="0"/>
                        </a:rPr>
                        <a:t>shopping </a:t>
                      </a:r>
                      <a:br>
                        <a:rPr kumimoji="0" lang="en-US" sz="1000" b="0" i="1" u="none" strike="noStrike" cap="none" normalizeH="0" baseline="0" dirty="0" smtClean="0">
                          <a:ln>
                            <a:noFill/>
                          </a:ln>
                          <a:solidFill>
                            <a:schemeClr val="tx1"/>
                          </a:solidFill>
                          <a:effectLst/>
                          <a:latin typeface="Arial" charset="0"/>
                        </a:rPr>
                      </a:br>
                      <a:r>
                        <a:rPr kumimoji="0" lang="en-US" sz="1000" b="0" i="1" u="none" strike="noStrike" cap="none" normalizeH="0" baseline="0" dirty="0" smtClean="0">
                          <a:ln>
                            <a:noFill/>
                          </a:ln>
                          <a:solidFill>
                            <a:schemeClr val="tx1"/>
                          </a:solidFill>
                          <a:effectLst/>
                          <a:latin typeface="Arial" charset="0"/>
                        </a:rPr>
                        <a:t>cart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
                          <a:schemeClr val="accent2"/>
                        </a:buClr>
                        <a:buSzPct val="115000"/>
                        <a:buFont typeface="Arial" charset="0"/>
                        <a:buNone/>
                        <a:tabLst/>
                      </a:pPr>
                      <a:endParaRPr kumimoji="0" lang="en-GB" sz="1000" b="1" i="0" u="none" strike="noStrike" cap="none" normalizeH="0" baseline="0" dirty="0" smtClean="0">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66688">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80000"/>
                        </a:lnSpc>
                        <a:spcBef>
                          <a:spcPct val="0"/>
                        </a:spcBef>
                        <a:spcAft>
                          <a:spcPct val="0"/>
                        </a:spcAft>
                        <a:buClr>
                          <a:schemeClr val="accent2"/>
                        </a:buClr>
                        <a:buSzPct val="115000"/>
                        <a:buFont typeface="Arial" charset="0"/>
                        <a:buNone/>
                        <a:tabLst/>
                      </a:pPr>
                      <a:r>
                        <a:rPr kumimoji="0" lang="en-US" sz="1000" b="0" i="0" u="none" strike="noStrike" cap="none" normalizeH="0" baseline="0" dirty="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90942" name="Group 126"/>
          <p:cNvGraphicFramePr>
            <a:graphicFrameLocks noGrp="1"/>
          </p:cNvGraphicFramePr>
          <p:nvPr>
            <p:extLst>
              <p:ext uri="{D42A27DB-BD31-4B8C-83A1-F6EECF244321}">
                <p14:modId xmlns:p14="http://schemas.microsoft.com/office/powerpoint/2010/main" val="3428497702"/>
              </p:ext>
            </p:extLst>
          </p:nvPr>
        </p:nvGraphicFramePr>
        <p:xfrm>
          <a:off x="4768126" y="4052888"/>
          <a:ext cx="1311275" cy="975360"/>
        </p:xfrm>
        <a:graphic>
          <a:graphicData uri="http://schemas.openxmlformats.org/drawingml/2006/table">
            <a:tbl>
              <a:tblPr/>
              <a:tblGrid>
                <a:gridCol w="718274"/>
                <a:gridCol w="593001"/>
              </a:tblGrid>
              <a:tr h="166688">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Nom</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accent2"/>
                        </a:buClr>
                        <a:buSzPct val="115000"/>
                        <a:buFont typeface="Arial" charset="0"/>
                        <a:buNone/>
                        <a:tabLst/>
                      </a:pPr>
                      <a:r>
                        <a:rPr kumimoji="0" lang="en-US" sz="1000" b="0" i="0" u="none" strike="noStrike" cap="none" normalizeH="0" baseline="0" dirty="0" smtClean="0">
                          <a:ln>
                            <a:noFill/>
                          </a:ln>
                          <a:solidFill>
                            <a:schemeClr val="tx1"/>
                          </a:solidFill>
                          <a:effectLst/>
                          <a:latin typeface="Arial" charset="0"/>
                        </a:rPr>
                        <a:t>Valeur</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5738">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1000" b="0" i="1" u="none" strike="noStrike" cap="none" normalizeH="0" baseline="0" dirty="0" smtClean="0">
                          <a:ln>
                            <a:noFill/>
                          </a:ln>
                          <a:solidFill>
                            <a:schemeClr val="tx1"/>
                          </a:solidFill>
                          <a:effectLst/>
                          <a:latin typeface="Arial" charset="0"/>
                        </a:rPr>
                        <a:t>counter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
                          <a:schemeClr val="accent2"/>
                        </a:buClr>
                        <a:buSzPct val="115000"/>
                        <a:buFont typeface="Arial" charset="0"/>
                        <a:buNone/>
                        <a:tabLst/>
                      </a:pPr>
                      <a:endParaRPr kumimoji="0" lang="en-GB" sz="1000" b="1" i="0" u="none" strike="noStrike" cap="none" normalizeH="0" baseline="0" dirty="0" smtClean="0">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06375">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1000" b="0" i="1" u="none" strike="noStrike" cap="none" normalizeH="0" baseline="0" dirty="0" smtClean="0">
                          <a:ln>
                            <a:noFill/>
                          </a:ln>
                          <a:solidFill>
                            <a:schemeClr val="tx1"/>
                          </a:solidFill>
                          <a:effectLst/>
                          <a:latin typeface="Arial" charset="0"/>
                        </a:rPr>
                        <a:t>shopping </a:t>
                      </a:r>
                      <a:br>
                        <a:rPr kumimoji="0" lang="en-US" sz="1000" b="0" i="1" u="none" strike="noStrike" cap="none" normalizeH="0" baseline="0" dirty="0" smtClean="0">
                          <a:ln>
                            <a:noFill/>
                          </a:ln>
                          <a:solidFill>
                            <a:schemeClr val="tx1"/>
                          </a:solidFill>
                          <a:effectLst/>
                          <a:latin typeface="Arial" charset="0"/>
                        </a:rPr>
                      </a:br>
                      <a:r>
                        <a:rPr kumimoji="0" lang="en-US" sz="1000" b="0" i="1" u="none" strike="noStrike" cap="none" normalizeH="0" baseline="0" dirty="0" smtClean="0">
                          <a:ln>
                            <a:noFill/>
                          </a:ln>
                          <a:solidFill>
                            <a:schemeClr val="tx1"/>
                          </a:solidFill>
                          <a:effectLst/>
                          <a:latin typeface="Arial" charset="0"/>
                        </a:rPr>
                        <a:t>cart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
                          <a:schemeClr val="accent2"/>
                        </a:buClr>
                        <a:buSzPct val="115000"/>
                        <a:buFont typeface="Arial" charset="0"/>
                        <a:buNone/>
                        <a:tabLst/>
                      </a:pPr>
                      <a:endParaRPr kumimoji="0" lang="en-GB" sz="1000" b="1" i="0" u="none" strike="noStrike" cap="none" normalizeH="0" baseline="0" dirty="0" smtClean="0">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66688">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80000"/>
                        </a:lnSpc>
                        <a:spcBef>
                          <a:spcPct val="0"/>
                        </a:spcBef>
                        <a:spcAft>
                          <a:spcPct val="0"/>
                        </a:spcAft>
                        <a:buClr>
                          <a:schemeClr val="accent2"/>
                        </a:buClr>
                        <a:buSzPct val="115000"/>
                        <a:buFont typeface="Arial" charset="0"/>
                        <a:buNone/>
                        <a:tabLst/>
                      </a:pPr>
                      <a:r>
                        <a:rPr kumimoji="0" lang="en-US" sz="1000" b="0" i="0" u="none" strike="noStrike" cap="none" normalizeH="0" baseline="0" dirty="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90962" name="Rectangle 146"/>
          <p:cNvSpPr>
            <a:spLocks noChangeArrowheads="1"/>
          </p:cNvSpPr>
          <p:nvPr/>
        </p:nvSpPr>
        <p:spPr bwMode="gray">
          <a:xfrm>
            <a:off x="4085501" y="1663700"/>
            <a:ext cx="3683000" cy="4318000"/>
          </a:xfrm>
          <a:prstGeom prst="rect">
            <a:avLst/>
          </a:prstGeom>
          <a:noFill/>
          <a:ln w="12700">
            <a:solidFill>
              <a:schemeClr val="tx1"/>
            </a:solidFill>
            <a:miter lim="800000"/>
            <a:headEnd/>
            <a:tailEnd/>
          </a:ln>
          <a:effectLst/>
        </p:spPr>
        <p:txBody>
          <a:bodyPr wrap="none" anchor="ctr">
            <a:spAutoFit/>
          </a:bodyPr>
          <a:lstStyle/>
          <a:p>
            <a:endParaRPr lang="en-GB" dirty="0"/>
          </a:p>
        </p:txBody>
      </p:sp>
      <p:sp>
        <p:nvSpPr>
          <p:cNvPr id="290963" name="Text Box 147"/>
          <p:cNvSpPr txBox="1">
            <a:spLocks noChangeArrowheads="1"/>
          </p:cNvSpPr>
          <p:nvPr/>
        </p:nvSpPr>
        <p:spPr bwMode="gray">
          <a:xfrm>
            <a:off x="4042639" y="1358900"/>
            <a:ext cx="2325504" cy="238125"/>
          </a:xfrm>
          <a:prstGeom prst="rect">
            <a:avLst/>
          </a:prstGeom>
          <a:noFill/>
          <a:ln w="9525">
            <a:noFill/>
            <a:miter lim="800000"/>
            <a:headEnd/>
            <a:tailEnd/>
          </a:ln>
        </p:spPr>
        <p:txBody>
          <a:bodyPr/>
          <a:lstStyle/>
          <a:p>
            <a:r>
              <a:rPr lang="en-US" b="1" dirty="0" smtClean="0"/>
              <a:t>Mémoire du serveur</a:t>
            </a:r>
            <a:endParaRPr lang="en-US" dirty="0"/>
          </a:p>
        </p:txBody>
      </p:sp>
      <p:sp>
        <p:nvSpPr>
          <p:cNvPr id="290965" name="Rectangle 149"/>
          <p:cNvSpPr>
            <a:spLocks noChangeArrowheads="1"/>
          </p:cNvSpPr>
          <p:nvPr/>
        </p:nvSpPr>
        <p:spPr bwMode="gray">
          <a:xfrm>
            <a:off x="1358176" y="4098925"/>
            <a:ext cx="1082675" cy="914400"/>
          </a:xfrm>
          <a:prstGeom prst="rect">
            <a:avLst/>
          </a:prstGeom>
          <a:noFill/>
          <a:ln w="12700">
            <a:solidFill>
              <a:schemeClr val="tx1"/>
            </a:solidFill>
            <a:miter lim="800000"/>
            <a:headEnd/>
            <a:tailEnd/>
          </a:ln>
          <a:effectLst/>
        </p:spPr>
        <p:txBody>
          <a:bodyPr anchor="ctr">
            <a:spAutoFit/>
          </a:bodyPr>
          <a:lstStyle/>
          <a:p>
            <a:endParaRPr lang="en-GB" dirty="0"/>
          </a:p>
        </p:txBody>
      </p:sp>
    </p:spTree>
    <p:custDataLst>
      <p:tags r:id="rId2"/>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fr-FR" noProof="0" dirty="0" smtClean="0"/>
              <a:t>Utilisation de la propriété </a:t>
            </a:r>
            <a:r>
              <a:rPr lang="fr-FR" noProof="0" dirty="0" smtClean="0">
                <a:latin typeface="Courier New" pitchFamily="49" charset="0"/>
                <a:cs typeface="Courier New" pitchFamily="49" charset="0"/>
              </a:rPr>
              <a:t>Session</a:t>
            </a:r>
            <a:endParaRPr lang="fr-FR" noProof="0" dirty="0"/>
          </a:p>
        </p:txBody>
      </p:sp>
      <p:sp>
        <p:nvSpPr>
          <p:cNvPr id="299011" name="Rectangle 3"/>
          <p:cNvSpPr>
            <a:spLocks noGrp="1" noChangeArrowheads="1"/>
          </p:cNvSpPr>
          <p:nvPr>
            <p:ph idx="1"/>
          </p:nvPr>
        </p:nvSpPr>
        <p:spPr>
          <a:xfrm>
            <a:off x="279400" y="1312863"/>
            <a:ext cx="8599488" cy="1708160"/>
          </a:xfrm>
        </p:spPr>
        <p:txBody>
          <a:bodyPr/>
          <a:lstStyle/>
          <a:p>
            <a:r>
              <a:rPr lang="fr-FR" noProof="0" dirty="0" smtClean="0"/>
              <a:t>Le suivi de session avec la propriété </a:t>
            </a:r>
            <a:r>
              <a:rPr lang="fr-FR" noProof="0" dirty="0" smtClean="0">
                <a:latin typeface="Courier New" pitchFamily="80" charset="0"/>
              </a:rPr>
              <a:t>Session</a:t>
            </a:r>
            <a:r>
              <a:rPr lang="fr-FR" noProof="0" dirty="0" smtClean="0"/>
              <a:t> comprend deux étapes :</a:t>
            </a:r>
          </a:p>
          <a:p>
            <a:pPr marL="687387" lvl="1" indent="-342900">
              <a:buFont typeface="+mj-lt"/>
              <a:buAutoNum type="arabicPeriod"/>
            </a:pPr>
            <a:r>
              <a:rPr lang="fr-FR" noProof="0" dirty="0" smtClean="0"/>
              <a:t>Obtenir la session de l’utilisateur</a:t>
            </a:r>
          </a:p>
          <a:p>
            <a:pPr marL="687387" lvl="1" indent="-342900">
              <a:buFont typeface="+mj-lt"/>
              <a:buAutoNum type="arabicPeriod"/>
            </a:pPr>
            <a:r>
              <a:rPr lang="fr-FR" noProof="0" dirty="0" smtClean="0"/>
              <a:t>Extraire ou modifier des données dans la session de l’utilisateur</a:t>
            </a:r>
          </a:p>
          <a:p>
            <a:r>
              <a:rPr lang="fr-FR" noProof="0" dirty="0" smtClean="0">
                <a:latin typeface="Courier New" pitchFamily="49" charset="0"/>
                <a:cs typeface="Courier New" pitchFamily="49" charset="0"/>
              </a:rPr>
              <a:t>Session</a:t>
            </a:r>
            <a:r>
              <a:rPr lang="fr-FR" noProof="0" dirty="0" smtClean="0"/>
              <a:t> est disponible en tant que propriété dans les contrôleurs et les vues</a:t>
            </a:r>
            <a:endParaRPr lang="fr-FR" noProof="0" dirty="0"/>
          </a:p>
        </p:txBody>
      </p:sp>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fr-FR" noProof="0" dirty="0" smtClean="0"/>
              <a:t>Exemple de code pour un compteur (C#)</a:t>
            </a:r>
            <a:endParaRPr lang="fr-FR" noProof="0" dirty="0"/>
          </a:p>
        </p:txBody>
      </p:sp>
      <p:sp>
        <p:nvSpPr>
          <p:cNvPr id="303107" name="Rectangle 3"/>
          <p:cNvSpPr>
            <a:spLocks noGrp="1" noChangeArrowheads="1"/>
          </p:cNvSpPr>
          <p:nvPr>
            <p:ph idx="1"/>
          </p:nvPr>
        </p:nvSpPr>
        <p:spPr>
          <a:xfrm>
            <a:off x="279400" y="1300034"/>
            <a:ext cx="8599488" cy="646331"/>
          </a:xfrm>
        </p:spPr>
        <p:txBody>
          <a:bodyPr/>
          <a:lstStyle/>
          <a:p>
            <a:r>
              <a:rPr lang="fr-FR" noProof="0" dirty="0" smtClean="0"/>
              <a:t>Cet exemple simple mémorise un compteur dans l’objet session de l’utilisateur :</a:t>
            </a:r>
            <a:endParaRPr lang="fr-FR" noProof="0" dirty="0"/>
          </a:p>
        </p:txBody>
      </p:sp>
      <p:grpSp>
        <p:nvGrpSpPr>
          <p:cNvPr id="2" name="Group 6"/>
          <p:cNvGrpSpPr>
            <a:grpSpLocks/>
          </p:cNvGrpSpPr>
          <p:nvPr/>
        </p:nvGrpSpPr>
        <p:grpSpPr bwMode="gray">
          <a:xfrm>
            <a:off x="7058025" y="3996550"/>
            <a:ext cx="1654175" cy="1339850"/>
            <a:chOff x="4446" y="2516"/>
            <a:chExt cx="1042" cy="844"/>
          </a:xfrm>
        </p:grpSpPr>
        <p:sp>
          <p:nvSpPr>
            <p:cNvPr id="303111" name="Text Box 7"/>
            <p:cNvSpPr txBox="1">
              <a:spLocks noChangeArrowheads="1"/>
            </p:cNvSpPr>
            <p:nvPr/>
          </p:nvSpPr>
          <p:spPr bwMode="gray">
            <a:xfrm>
              <a:off x="4446" y="2516"/>
              <a:ext cx="1042" cy="844"/>
            </a:xfrm>
            <a:prstGeom prst="rect">
              <a:avLst/>
            </a:prstGeom>
            <a:solidFill>
              <a:schemeClr val="hlink"/>
            </a:solidFill>
            <a:ln w="9525">
              <a:solidFill>
                <a:schemeClr val="tx1"/>
              </a:solidFill>
              <a:miter lim="800000"/>
              <a:headEnd/>
              <a:tailEnd/>
            </a:ln>
          </p:spPr>
          <p:txBody>
            <a:bodyPr/>
            <a:lstStyle/>
            <a:p>
              <a:pPr algn="ctr"/>
              <a:r>
                <a:rPr lang="en-US" sz="1000" dirty="0" smtClean="0"/>
                <a:t>EzCounter</a:t>
              </a:r>
              <a:endParaRPr lang="en-US" sz="1000" dirty="0"/>
            </a:p>
            <a:p>
              <a:pPr algn="ctr"/>
              <a:endParaRPr lang="en-US" sz="1000" dirty="0"/>
            </a:p>
            <a:p>
              <a:pPr algn="ctr"/>
              <a:r>
                <a:rPr lang="en-US" sz="1000" dirty="0"/>
                <a:t>value </a:t>
              </a:r>
            </a:p>
            <a:p>
              <a:pPr algn="ctr"/>
              <a:endParaRPr lang="en-US" sz="1000" dirty="0"/>
            </a:p>
            <a:p>
              <a:pPr algn="ctr"/>
              <a:r>
                <a:rPr lang="en-US" sz="1000" dirty="0" smtClean="0"/>
                <a:t>Increment</a:t>
              </a:r>
              <a:r>
                <a:rPr lang="en-US" sz="1000" dirty="0"/>
                <a:t>() </a:t>
              </a:r>
            </a:p>
            <a:p>
              <a:pPr algn="ctr"/>
              <a:r>
                <a:rPr lang="en-US" sz="1000" dirty="0"/>
                <a:t>decrement() </a:t>
              </a:r>
              <a:endParaRPr lang="en-US" sz="1000" dirty="0" smtClean="0"/>
            </a:p>
            <a:p>
              <a:pPr algn="ctr"/>
              <a:r>
                <a:rPr lang="en-US" sz="1000" dirty="0" smtClean="0"/>
                <a:t>ToString()</a:t>
              </a:r>
              <a:endParaRPr lang="en-US" sz="1000" dirty="0"/>
            </a:p>
            <a:p>
              <a:pPr algn="ctr"/>
              <a:r>
                <a:rPr lang="en-US" sz="1000" dirty="0"/>
                <a:t>…</a:t>
              </a:r>
            </a:p>
          </p:txBody>
        </p:sp>
        <p:sp>
          <p:nvSpPr>
            <p:cNvPr id="303112" name="Rectangle 8"/>
            <p:cNvSpPr>
              <a:spLocks noChangeArrowheads="1"/>
            </p:cNvSpPr>
            <p:nvPr/>
          </p:nvSpPr>
          <p:spPr bwMode="gray">
            <a:xfrm>
              <a:off x="4446" y="2693"/>
              <a:ext cx="1042" cy="198"/>
            </a:xfrm>
            <a:prstGeom prst="rect">
              <a:avLst/>
            </a:prstGeom>
            <a:noFill/>
            <a:ln w="9525">
              <a:solidFill>
                <a:schemeClr val="tx1"/>
              </a:solidFill>
              <a:miter lim="800000"/>
              <a:headEnd/>
              <a:tailEnd/>
            </a:ln>
          </p:spPr>
          <p:txBody>
            <a:bodyPr/>
            <a:lstStyle/>
            <a:p>
              <a:endParaRPr lang="en-GB" dirty="0"/>
            </a:p>
          </p:txBody>
        </p:sp>
      </p:grpSp>
      <p:sp>
        <p:nvSpPr>
          <p:cNvPr id="9" name="TextBox 8"/>
          <p:cNvSpPr txBox="1"/>
          <p:nvPr/>
        </p:nvSpPr>
        <p:spPr bwMode="gray">
          <a:xfrm>
            <a:off x="649705" y="2180122"/>
            <a:ext cx="8207696" cy="1569660"/>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sz="1600" dirty="0" smtClean="0">
                <a:latin typeface="Courier New" pitchFamily="49" charset="0"/>
                <a:cs typeface="Courier New" pitchFamily="49" charset="0"/>
              </a:rPr>
              <a:t>public ActionResult Index()</a:t>
            </a:r>
          </a:p>
          <a:p>
            <a:r>
              <a:rPr lang="en-GB" sz="1600" dirty="0" smtClean="0">
                <a:latin typeface="Courier New" pitchFamily="49" charset="0"/>
                <a:cs typeface="Courier New" pitchFamily="49" charset="0"/>
              </a:rPr>
              <a:t>{</a:t>
            </a:r>
          </a:p>
          <a:p>
            <a:r>
              <a:rPr lang="en-GB" sz="1600" dirty="0" smtClean="0">
                <a:latin typeface="Courier New" pitchFamily="49" charset="0"/>
                <a:cs typeface="Courier New" pitchFamily="49" charset="0"/>
              </a:rPr>
              <a:t>   EzCounter counter = (EzCounter)</a:t>
            </a:r>
            <a:r>
              <a:rPr lang="en-GB" sz="1600" b="1" dirty="0" smtClean="0">
                <a:latin typeface="Courier New" pitchFamily="49" charset="0"/>
                <a:cs typeface="Courier New" pitchFamily="49" charset="0"/>
              </a:rPr>
              <a:t>Session[Constants.COUNTER_KEY]</a:t>
            </a:r>
            <a:r>
              <a:rPr lang="en-GB" sz="1600" dirty="0" smtClean="0">
                <a:latin typeface="Courier New" pitchFamily="49" charset="0"/>
                <a:cs typeface="Courier New" pitchFamily="49" charset="0"/>
              </a:rPr>
              <a:t>;</a:t>
            </a:r>
          </a:p>
          <a:p>
            <a:r>
              <a:rPr lang="en-GB" sz="1600" dirty="0" smtClean="0">
                <a:latin typeface="Courier New" pitchFamily="49" charset="0"/>
                <a:cs typeface="Courier New" pitchFamily="49" charset="0"/>
              </a:rPr>
              <a:t>   counter.Increment();</a:t>
            </a:r>
          </a:p>
          <a:p>
            <a:r>
              <a:rPr lang="en-GB" sz="1600" dirty="0" smtClean="0">
                <a:latin typeface="Courier New" pitchFamily="49" charset="0"/>
                <a:cs typeface="Courier New" pitchFamily="49" charset="0"/>
              </a:rPr>
              <a:t>   return View("Index");</a:t>
            </a:r>
          </a:p>
          <a:p>
            <a:r>
              <a:rPr lang="en-GB" sz="1600" dirty="0" smtClean="0">
                <a:latin typeface="Courier New" pitchFamily="49" charset="0"/>
                <a:cs typeface="Courier New" pitchFamily="49" charset="0"/>
              </a:rPr>
              <a:t>}</a:t>
            </a:r>
          </a:p>
        </p:txBody>
      </p:sp>
      <p:sp>
        <p:nvSpPr>
          <p:cNvPr id="12" name="TextBox 9"/>
          <p:cNvSpPr txBox="1"/>
          <p:nvPr/>
        </p:nvSpPr>
        <p:spPr bwMode="blackWhite">
          <a:xfrm>
            <a:off x="553453" y="4211053"/>
            <a:ext cx="4257897" cy="1323439"/>
          </a:xfrm>
          <a:prstGeom prst="rect">
            <a:avLst/>
          </a:prstGeom>
          <a:solidFill>
            <a:srgbClr val="CCFFCC"/>
          </a:solidFill>
          <a:ln>
            <a:solidFill>
              <a:schemeClr val="tx1"/>
            </a:solidFill>
          </a:ln>
          <a:effectLst>
            <a:outerShdw dist="35560" dir="2700000" algn="ctr" rotWithShape="0">
              <a:schemeClr val="tx1"/>
            </a:outerShdw>
          </a:effectLst>
        </p:spPr>
        <p:txBody>
          <a:bodyPr wrap="none" rtlCol="0">
            <a:spAutoFit/>
          </a:bodyPr>
          <a:lstStyle/>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a:t>
            </a:r>
            <a:r>
              <a:rPr lang="en-GB" sz="1600" b="1" dirty="0" smtClean="0">
                <a:latin typeface="Courier New" pitchFamily="49" charset="0"/>
                <a:cs typeface="Courier New" pitchFamily="49" charset="0"/>
              </a:rPr>
              <a:t>Session[Constants.COUNTER_KEY]</a:t>
            </a:r>
            <a:endParaRPr lang="en-GB" sz="1600" dirty="0" smtClean="0">
              <a:latin typeface="Courier New" pitchFamily="49" charset="0"/>
              <a:cs typeface="Courier New" pitchFamily="49" charset="0"/>
            </a:endParaRP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a:t>
            </a:r>
          </a:p>
        </p:txBody>
      </p:sp>
      <p:sp>
        <p:nvSpPr>
          <p:cNvPr id="13" name="TextBox 10"/>
          <p:cNvSpPr txBox="1"/>
          <p:nvPr/>
        </p:nvSpPr>
        <p:spPr bwMode="blackWhite">
          <a:xfrm>
            <a:off x="3970394" y="4018547"/>
            <a:ext cx="1665841" cy="338554"/>
          </a:xfrm>
          <a:prstGeom prst="rect">
            <a:avLst/>
          </a:prstGeom>
          <a:solidFill>
            <a:srgbClr val="99CCFF"/>
          </a:solidFill>
          <a:ln>
            <a:solidFill>
              <a:schemeClr val="tx1"/>
            </a:solidFill>
          </a:ln>
          <a:effectLst/>
        </p:spPr>
        <p:txBody>
          <a:bodyPr wrap="none" rtlCol="0">
            <a:spAutoFit/>
          </a:bodyPr>
          <a:lstStyle/>
          <a:p>
            <a:r>
              <a:rPr lang="en-GB" sz="1600" dirty="0" smtClean="0">
                <a:latin typeface="Courier New" pitchFamily="49" charset="0"/>
                <a:cs typeface="Courier New" pitchFamily="49" charset="0"/>
              </a:rPr>
              <a:t>Index.cshtml</a:t>
            </a:r>
          </a:p>
        </p:txBody>
      </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fr-FR" dirty="0"/>
              <a:t>Exemple de code pour un </a:t>
            </a:r>
            <a:r>
              <a:rPr lang="fr-FR" dirty="0" smtClean="0"/>
              <a:t>compteur (</a:t>
            </a:r>
            <a:r>
              <a:rPr lang="fr-FR" dirty="0"/>
              <a:t>VB</a:t>
            </a:r>
            <a:r>
              <a:rPr lang="fr-FR" noProof="0" dirty="0" smtClean="0"/>
              <a:t>)</a:t>
            </a:r>
            <a:endParaRPr lang="fr-FR" noProof="0" dirty="0"/>
          </a:p>
        </p:txBody>
      </p:sp>
      <p:sp>
        <p:nvSpPr>
          <p:cNvPr id="303107" name="Rectangle 3"/>
          <p:cNvSpPr>
            <a:spLocks noGrp="1" noChangeArrowheads="1"/>
          </p:cNvSpPr>
          <p:nvPr>
            <p:ph idx="1"/>
          </p:nvPr>
        </p:nvSpPr>
        <p:spPr>
          <a:xfrm>
            <a:off x="279400" y="1300034"/>
            <a:ext cx="8599488" cy="646331"/>
          </a:xfrm>
        </p:spPr>
        <p:txBody>
          <a:bodyPr/>
          <a:lstStyle/>
          <a:p>
            <a:r>
              <a:rPr lang="fr-FR" dirty="0"/>
              <a:t>Cet exemple simple mémorise un compteur dans l’objet session de l’utilisateur :</a:t>
            </a:r>
            <a:endParaRPr lang="fr-FR" noProof="0" dirty="0"/>
          </a:p>
        </p:txBody>
      </p:sp>
      <p:grpSp>
        <p:nvGrpSpPr>
          <p:cNvPr id="2" name="Group 6"/>
          <p:cNvGrpSpPr>
            <a:grpSpLocks/>
          </p:cNvGrpSpPr>
          <p:nvPr/>
        </p:nvGrpSpPr>
        <p:grpSpPr bwMode="gray">
          <a:xfrm>
            <a:off x="7058025" y="3915270"/>
            <a:ext cx="1654175" cy="1339850"/>
            <a:chOff x="4446" y="2516"/>
            <a:chExt cx="1042" cy="844"/>
          </a:xfrm>
        </p:grpSpPr>
        <p:sp>
          <p:nvSpPr>
            <p:cNvPr id="303111" name="Text Box 7"/>
            <p:cNvSpPr txBox="1">
              <a:spLocks noChangeArrowheads="1"/>
            </p:cNvSpPr>
            <p:nvPr/>
          </p:nvSpPr>
          <p:spPr bwMode="gray">
            <a:xfrm>
              <a:off x="4446" y="2516"/>
              <a:ext cx="1042" cy="844"/>
            </a:xfrm>
            <a:prstGeom prst="rect">
              <a:avLst/>
            </a:prstGeom>
            <a:solidFill>
              <a:schemeClr val="hlink"/>
            </a:solidFill>
            <a:ln w="9525">
              <a:solidFill>
                <a:schemeClr val="tx1"/>
              </a:solidFill>
              <a:miter lim="800000"/>
              <a:headEnd/>
              <a:tailEnd/>
            </a:ln>
          </p:spPr>
          <p:txBody>
            <a:bodyPr/>
            <a:lstStyle/>
            <a:p>
              <a:pPr algn="ctr"/>
              <a:r>
                <a:rPr lang="en-US" sz="1000" dirty="0" smtClean="0"/>
                <a:t>EzCounter</a:t>
              </a:r>
              <a:endParaRPr lang="en-US" sz="1000" dirty="0"/>
            </a:p>
            <a:p>
              <a:pPr algn="ctr"/>
              <a:endParaRPr lang="en-US" sz="1000" dirty="0"/>
            </a:p>
            <a:p>
              <a:pPr algn="ctr"/>
              <a:r>
                <a:rPr lang="en-US" sz="1000" dirty="0"/>
                <a:t>value </a:t>
              </a:r>
            </a:p>
            <a:p>
              <a:pPr algn="ctr"/>
              <a:endParaRPr lang="en-US" sz="1000" dirty="0"/>
            </a:p>
            <a:p>
              <a:pPr algn="ctr"/>
              <a:r>
                <a:rPr lang="en-US" sz="1000" dirty="0" smtClean="0"/>
                <a:t>Increment</a:t>
              </a:r>
              <a:r>
                <a:rPr lang="en-US" sz="1000" dirty="0"/>
                <a:t>() </a:t>
              </a:r>
            </a:p>
            <a:p>
              <a:pPr algn="ctr"/>
              <a:r>
                <a:rPr lang="en-US" sz="1000" dirty="0"/>
                <a:t>decrement() </a:t>
              </a:r>
              <a:endParaRPr lang="en-US" sz="1000" dirty="0" smtClean="0"/>
            </a:p>
            <a:p>
              <a:pPr algn="ctr"/>
              <a:r>
                <a:rPr lang="en-US" sz="1000" dirty="0" smtClean="0"/>
                <a:t>ToString()</a:t>
              </a:r>
              <a:endParaRPr lang="en-US" sz="1000" dirty="0"/>
            </a:p>
            <a:p>
              <a:pPr algn="ctr"/>
              <a:r>
                <a:rPr lang="en-US" sz="1000" dirty="0"/>
                <a:t>…</a:t>
              </a:r>
            </a:p>
          </p:txBody>
        </p:sp>
        <p:sp>
          <p:nvSpPr>
            <p:cNvPr id="303112" name="Rectangle 8"/>
            <p:cNvSpPr>
              <a:spLocks noChangeArrowheads="1"/>
            </p:cNvSpPr>
            <p:nvPr/>
          </p:nvSpPr>
          <p:spPr bwMode="gray">
            <a:xfrm>
              <a:off x="4446" y="2693"/>
              <a:ext cx="1042" cy="198"/>
            </a:xfrm>
            <a:prstGeom prst="rect">
              <a:avLst/>
            </a:prstGeom>
            <a:noFill/>
            <a:ln w="9525">
              <a:solidFill>
                <a:schemeClr val="tx1"/>
              </a:solidFill>
              <a:miter lim="800000"/>
              <a:headEnd/>
              <a:tailEnd/>
            </a:ln>
          </p:spPr>
          <p:txBody>
            <a:bodyPr/>
            <a:lstStyle/>
            <a:p>
              <a:endParaRPr lang="en-GB" dirty="0"/>
            </a:p>
          </p:txBody>
        </p:sp>
      </p:grpSp>
      <p:sp>
        <p:nvSpPr>
          <p:cNvPr id="9" name="TextBox 8"/>
          <p:cNvSpPr txBox="1"/>
          <p:nvPr/>
        </p:nvSpPr>
        <p:spPr bwMode="gray">
          <a:xfrm>
            <a:off x="649705" y="2098842"/>
            <a:ext cx="7713971" cy="1569660"/>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r>
              <a:rPr lang="en-GB" sz="1600" dirty="0" smtClean="0">
                <a:latin typeface="Courier New" pitchFamily="49" charset="0"/>
                <a:cs typeface="Courier New" pitchFamily="49" charset="0"/>
              </a:rPr>
              <a:t>Function Index() As ActionResult</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Dim counter As EzCounter = </a:t>
            </a:r>
            <a:r>
              <a:rPr lang="en-GB" sz="1600" b="1" dirty="0" smtClean="0">
                <a:latin typeface="Courier New" pitchFamily="49" charset="0"/>
                <a:cs typeface="Courier New" pitchFamily="49" charset="0"/>
              </a:rPr>
              <a:t>Session(Constants.COUNTER_KEY)</a:t>
            </a:r>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counter.Increment()</a:t>
            </a:r>
          </a:p>
          <a:p>
            <a:r>
              <a:rPr lang="en-GB" sz="1600" dirty="0" smtClean="0">
                <a:latin typeface="Courier New" pitchFamily="49" charset="0"/>
                <a:cs typeface="Courier New" pitchFamily="49" charset="0"/>
              </a:rPr>
              <a:t>   Return View("Index")</a:t>
            </a:r>
          </a:p>
          <a:p>
            <a:r>
              <a:rPr lang="en-GB" sz="1600" dirty="0" smtClean="0">
                <a:latin typeface="Courier New" pitchFamily="49" charset="0"/>
                <a:cs typeface="Courier New" pitchFamily="49" charset="0"/>
              </a:rPr>
              <a:t>End Function</a:t>
            </a:r>
          </a:p>
        </p:txBody>
      </p:sp>
      <p:sp>
        <p:nvSpPr>
          <p:cNvPr id="10" name="TextBox 9"/>
          <p:cNvSpPr txBox="1"/>
          <p:nvPr/>
        </p:nvSpPr>
        <p:spPr bwMode="gray">
          <a:xfrm>
            <a:off x="553453" y="4312653"/>
            <a:ext cx="4998484" cy="1323439"/>
          </a:xfrm>
          <a:prstGeom prst="rect">
            <a:avLst/>
          </a:prstGeom>
          <a:solidFill>
            <a:srgbClr val="CCFFCC"/>
          </a:solidFill>
          <a:ln>
            <a:solidFill>
              <a:schemeClr val="tx1"/>
            </a:solidFill>
          </a:ln>
          <a:effectLst>
            <a:outerShdw dist="53340" dir="2700000" algn="ctr" rotWithShape="0">
              <a:schemeClr val="tx1"/>
            </a:outerShdw>
          </a:effectLst>
        </p:spPr>
        <p:txBody>
          <a:bodyPr wrap="none" rtlCol="0">
            <a:spAutoFit/>
          </a:bodyPr>
          <a:lstStyle/>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&lt;%= </a:t>
            </a:r>
            <a:r>
              <a:rPr lang="en-GB" sz="1600" b="1" dirty="0" smtClean="0">
                <a:latin typeface="Courier New" pitchFamily="49" charset="0"/>
                <a:cs typeface="Courier New" pitchFamily="49" charset="0"/>
              </a:rPr>
              <a:t>Session(Constants.COUNTER_KEY)</a:t>
            </a:r>
            <a:r>
              <a:rPr lang="en-GB" sz="1600" dirty="0" smtClean="0">
                <a:latin typeface="Courier New" pitchFamily="49" charset="0"/>
                <a:cs typeface="Courier New" pitchFamily="49" charset="0"/>
              </a:rPr>
              <a:t> %&gt;</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a:t>
            </a:r>
          </a:p>
        </p:txBody>
      </p:sp>
      <p:sp>
        <p:nvSpPr>
          <p:cNvPr id="11" name="TextBox 10"/>
          <p:cNvSpPr txBox="1"/>
          <p:nvPr/>
        </p:nvSpPr>
        <p:spPr bwMode="gray">
          <a:xfrm>
            <a:off x="3970394" y="4120147"/>
            <a:ext cx="1418978" cy="338554"/>
          </a:xfrm>
          <a:prstGeom prst="rect">
            <a:avLst/>
          </a:prstGeom>
          <a:solidFill>
            <a:srgbClr val="99CCFF"/>
          </a:solidFill>
          <a:ln>
            <a:solidFill>
              <a:schemeClr val="tx1"/>
            </a:solidFill>
          </a:ln>
          <a:effectLst/>
        </p:spPr>
        <p:txBody>
          <a:bodyPr wrap="none" rtlCol="0">
            <a:spAutoFit/>
          </a:bodyPr>
          <a:lstStyle/>
          <a:p>
            <a:r>
              <a:rPr lang="en-GB" sz="1600" dirty="0" smtClean="0">
                <a:latin typeface="Courier New" pitchFamily="49" charset="0"/>
                <a:cs typeface="Courier New" pitchFamily="49" charset="0"/>
              </a:rPr>
              <a:t>Index.aspx</a:t>
            </a:r>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Initialisation de la session</a:t>
            </a:r>
            <a:endParaRPr lang="fr-FR" noProof="0" dirty="0"/>
          </a:p>
        </p:txBody>
      </p:sp>
      <p:sp>
        <p:nvSpPr>
          <p:cNvPr id="3" name="Content Placeholder 2"/>
          <p:cNvSpPr>
            <a:spLocks noGrp="1"/>
          </p:cNvSpPr>
          <p:nvPr>
            <p:ph idx="1"/>
          </p:nvPr>
        </p:nvSpPr>
        <p:spPr>
          <a:xfrm>
            <a:off x="279400" y="1312863"/>
            <a:ext cx="8599488" cy="1251625"/>
          </a:xfrm>
        </p:spPr>
        <p:txBody>
          <a:bodyPr/>
          <a:lstStyle/>
          <a:p>
            <a:r>
              <a:rPr lang="fr-FR" noProof="0" dirty="0" smtClean="0"/>
              <a:t>La session peut être initialisée quand elle est créée</a:t>
            </a:r>
          </a:p>
          <a:p>
            <a:pPr lvl="1"/>
            <a:r>
              <a:rPr lang="fr-FR" noProof="0" dirty="0" smtClean="0"/>
              <a:t>Il faut inscrire un gestionnaire d’événement appelé quand le serveur crée </a:t>
            </a:r>
            <a:r>
              <a:rPr lang="fr-FR" noProof="0" dirty="0" smtClean="0">
                <a:latin typeface="Courier New" pitchFamily="49" charset="0"/>
                <a:cs typeface="Courier New" pitchFamily="49" charset="0"/>
              </a:rPr>
              <a:t>Session</a:t>
            </a:r>
          </a:p>
          <a:p>
            <a:pPr lvl="1"/>
            <a:r>
              <a:rPr lang="fr-FR" noProof="0" dirty="0" smtClean="0">
                <a:cs typeface="Courier New" pitchFamily="49" charset="0"/>
              </a:rPr>
              <a:t>Dans </a:t>
            </a:r>
            <a:r>
              <a:rPr lang="fr-FR" noProof="0" dirty="0" smtClean="0">
                <a:latin typeface="Courier New" pitchFamily="49" charset="0"/>
                <a:cs typeface="Courier New" pitchFamily="49" charset="0"/>
              </a:rPr>
              <a:t>Global.asax.cs</a:t>
            </a:r>
            <a:r>
              <a:rPr lang="fr-FR" noProof="0" dirty="0" smtClean="0">
                <a:cs typeface="Courier New" pitchFamily="49" charset="0"/>
              </a:rPr>
              <a:t>, </a:t>
            </a:r>
            <a:r>
              <a:rPr lang="fr-FR" noProof="0" dirty="0" smtClean="0">
                <a:latin typeface="Courier New" pitchFamily="49" charset="0"/>
                <a:cs typeface="Courier New" pitchFamily="49" charset="0"/>
              </a:rPr>
              <a:t>Global.asax.vb</a:t>
            </a:r>
            <a:endParaRPr lang="fr-FR" noProof="0" dirty="0">
              <a:latin typeface="Courier New" pitchFamily="49" charset="0"/>
              <a:cs typeface="Courier New" pitchFamily="49" charset="0"/>
            </a:endParaRPr>
          </a:p>
        </p:txBody>
      </p:sp>
      <p:sp>
        <p:nvSpPr>
          <p:cNvPr id="4" name="TextBox 3"/>
          <p:cNvSpPr txBox="1"/>
          <p:nvPr/>
        </p:nvSpPr>
        <p:spPr bwMode="gray">
          <a:xfrm>
            <a:off x="733926" y="2911642"/>
            <a:ext cx="7096815" cy="1323439"/>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protected void Session_Start(Object sender, EventArgs e)</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Session[Constants.COUNTER_KEY] = new EzCounter();</a:t>
            </a:r>
          </a:p>
          <a:p>
            <a:r>
              <a:rPr lang="en-GB" sz="1600" dirty="0" smtClean="0">
                <a:latin typeface="Courier New" pitchFamily="49" charset="0"/>
                <a:cs typeface="Courier New" pitchFamily="49" charset="0"/>
              </a:rPr>
              <a:t>}</a:t>
            </a:r>
          </a:p>
        </p:txBody>
      </p:sp>
      <p:sp>
        <p:nvSpPr>
          <p:cNvPr id="5" name="TextBox 4"/>
          <p:cNvSpPr txBox="1"/>
          <p:nvPr/>
        </p:nvSpPr>
        <p:spPr bwMode="gray">
          <a:xfrm>
            <a:off x="693821" y="4580021"/>
            <a:ext cx="7960834" cy="1323439"/>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Sub Session_Start(ByVal sender As Object, ByVal e As EventArgs)</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Session(Constants.COUNTER_KEY) = New EzCounter()</a:t>
            </a:r>
          </a:p>
          <a:p>
            <a:r>
              <a:rPr lang="en-GB" sz="1600" dirty="0" smtClean="0">
                <a:latin typeface="Courier New" pitchFamily="49" charset="0"/>
                <a:cs typeface="Courier New" pitchFamily="49" charset="0"/>
              </a:rPr>
              <a:t>End Sub</a:t>
            </a:r>
          </a:p>
        </p:txBody>
      </p:sp>
      <p:sp>
        <p:nvSpPr>
          <p:cNvPr id="6" name="TextBox 5"/>
          <p:cNvSpPr txBox="1"/>
          <p:nvPr/>
        </p:nvSpPr>
        <p:spPr bwMode="gray">
          <a:xfrm>
            <a:off x="5751094" y="2731167"/>
            <a:ext cx="1912703" cy="338554"/>
          </a:xfrm>
          <a:prstGeom prst="rect">
            <a:avLst/>
          </a:prstGeom>
          <a:solidFill>
            <a:srgbClr val="99CCFF"/>
          </a:solidFill>
          <a:ln>
            <a:solidFill>
              <a:schemeClr val="tx1"/>
            </a:solidFill>
          </a:ln>
          <a:effectLst/>
        </p:spPr>
        <p:txBody>
          <a:bodyPr wrap="none" rtlCol="0">
            <a:spAutoFit/>
          </a:bodyPr>
          <a:lstStyle/>
          <a:p>
            <a:r>
              <a:rPr lang="en-GB" sz="1600" dirty="0" smtClean="0">
                <a:latin typeface="Courier New" pitchFamily="49" charset="0"/>
                <a:cs typeface="Courier New" pitchFamily="49" charset="0"/>
              </a:rPr>
              <a:t>Global.asax.cs</a:t>
            </a:r>
          </a:p>
        </p:txBody>
      </p:sp>
      <p:sp>
        <p:nvSpPr>
          <p:cNvPr id="7" name="TextBox 6"/>
          <p:cNvSpPr txBox="1"/>
          <p:nvPr/>
        </p:nvSpPr>
        <p:spPr bwMode="gray">
          <a:xfrm>
            <a:off x="6324598" y="4423610"/>
            <a:ext cx="1912703" cy="338554"/>
          </a:xfrm>
          <a:prstGeom prst="rect">
            <a:avLst/>
          </a:prstGeom>
          <a:solidFill>
            <a:schemeClr val="accent3"/>
          </a:solidFill>
          <a:ln>
            <a:solidFill>
              <a:schemeClr val="tx1"/>
            </a:solidFill>
          </a:ln>
          <a:effectLst/>
        </p:spPr>
        <p:txBody>
          <a:bodyPr wrap="none" rtlCol="0">
            <a:spAutoFit/>
          </a:bodyPr>
          <a:lstStyle/>
          <a:p>
            <a:r>
              <a:rPr lang="en-GB" sz="1600" dirty="0" smtClean="0">
                <a:latin typeface="Courier New" pitchFamily="49" charset="0"/>
                <a:cs typeface="Courier New" pitchFamily="49" charset="0"/>
              </a:rPr>
              <a:t>Global.asax.vb</a:t>
            </a:r>
          </a:p>
        </p:txBody>
      </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Traiter les demandes MVC</a:t>
            </a:r>
            <a:endParaRPr lang="fr-FR" dirty="0"/>
          </a:p>
        </p:txBody>
      </p:sp>
      <p:sp>
        <p:nvSpPr>
          <p:cNvPr id="3" name="Content Placeholder 2"/>
          <p:cNvSpPr>
            <a:spLocks noGrp="1"/>
          </p:cNvSpPr>
          <p:nvPr>
            <p:ph idx="1"/>
          </p:nvPr>
        </p:nvSpPr>
        <p:spPr>
          <a:xfrm>
            <a:off x="279400" y="1312863"/>
            <a:ext cx="8599488" cy="4662815"/>
          </a:xfrm>
        </p:spPr>
        <p:txBody>
          <a:bodyPr/>
          <a:lstStyle/>
          <a:p>
            <a:r>
              <a:rPr lang="fr-FR" dirty="0" smtClean="0"/>
              <a:t>Le Framework .NET maintient un pool de threads pour le traitement des demandes HTTP</a:t>
            </a:r>
          </a:p>
          <a:p>
            <a:r>
              <a:rPr lang="fr-FR" dirty="0" smtClean="0"/>
              <a:t>Le traitement des demandes fonctionne de la façon suivante :</a:t>
            </a:r>
          </a:p>
          <a:p>
            <a:pPr marL="687387" lvl="1" indent="-342900">
              <a:buFont typeface="+mj-lt"/>
              <a:buAutoNum type="arabicPeriod"/>
            </a:pPr>
            <a:r>
              <a:rPr lang="fr-FR" dirty="0" smtClean="0"/>
              <a:t>La demande arrive</a:t>
            </a:r>
          </a:p>
          <a:p>
            <a:pPr marL="687387" lvl="1" indent="-342900">
              <a:buFont typeface="+mj-lt"/>
              <a:buAutoNum type="arabicPeriod"/>
            </a:pPr>
            <a:r>
              <a:rPr lang="fr-FR" dirty="0" smtClean="0"/>
              <a:t>Un thread du pool de threads HTTP est affecté au traitement de la demande</a:t>
            </a:r>
          </a:p>
          <a:p>
            <a:pPr marL="687387" lvl="1" indent="-342900">
              <a:buFont typeface="+mj-lt"/>
              <a:buAutoNum type="arabicPeriod"/>
            </a:pPr>
            <a:r>
              <a:rPr lang="fr-FR" dirty="0" smtClean="0"/>
              <a:t>La demande est traitée</a:t>
            </a:r>
          </a:p>
          <a:p>
            <a:pPr marL="687387" lvl="1" indent="-342900">
              <a:buFont typeface="+mj-lt"/>
              <a:buAutoNum type="arabicPeriod"/>
            </a:pPr>
            <a:r>
              <a:rPr lang="fr-FR" dirty="0" smtClean="0"/>
              <a:t>Après l’envoi de la réponse, le thread est remis dans le pool, prêt à être réutilisé</a:t>
            </a:r>
          </a:p>
          <a:p>
            <a:pPr marL="231775" indent="-231775"/>
            <a:r>
              <a:rPr lang="fr-FR" dirty="0" smtClean="0"/>
              <a:t>Cela fonctionne bien dans la majorité des situations</a:t>
            </a:r>
          </a:p>
          <a:p>
            <a:pPr marL="231775" indent="-231775"/>
            <a:r>
              <a:rPr lang="fr-FR" dirty="0" smtClean="0"/>
              <a:t>Les demandes qui font des traitements de longue durée accaparent des threads inutilement</a:t>
            </a:r>
          </a:p>
          <a:p>
            <a:pPr marL="687387" lvl="1" indent="-342900"/>
            <a:r>
              <a:rPr lang="fr-FR" dirty="0" smtClean="0"/>
              <a:t>Tous les threads peuvent potentiellement être bloqués pour le traitement de requêtes longues</a:t>
            </a:r>
          </a:p>
          <a:p>
            <a:pPr marL="914400" lvl="2" indent="-238125"/>
            <a:r>
              <a:rPr lang="fr-FR" dirty="0" smtClean="0"/>
              <a:t>Ce qui conduit à un résultat HTTP 503 (Serveur trop occupé)</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Classes de contrôle (C#)</a:t>
            </a:r>
            <a:endParaRPr lang="fr-FR" noProof="0" dirty="0"/>
          </a:p>
        </p:txBody>
      </p:sp>
      <p:sp>
        <p:nvSpPr>
          <p:cNvPr id="3" name="Content Placeholder 2"/>
          <p:cNvSpPr>
            <a:spLocks noGrp="1"/>
          </p:cNvSpPr>
          <p:nvPr>
            <p:ph idx="1"/>
          </p:nvPr>
        </p:nvSpPr>
        <p:spPr>
          <a:xfrm>
            <a:off x="279400" y="1312863"/>
            <a:ext cx="8599488" cy="646331"/>
          </a:xfrm>
        </p:spPr>
        <p:txBody>
          <a:bodyPr/>
          <a:lstStyle/>
          <a:p>
            <a:r>
              <a:rPr lang="fr-FR" noProof="0" dirty="0" smtClean="0"/>
              <a:t>Le code source généré pour le contrôleur définit le comportement par défaut</a:t>
            </a:r>
            <a:endParaRPr lang="fr-FR" noProof="0" dirty="0"/>
          </a:p>
        </p:txBody>
      </p:sp>
      <p:sp>
        <p:nvSpPr>
          <p:cNvPr id="4" name="TextBox 3"/>
          <p:cNvSpPr txBox="1"/>
          <p:nvPr/>
        </p:nvSpPr>
        <p:spPr bwMode="gray">
          <a:xfrm>
            <a:off x="1443778" y="1999209"/>
            <a:ext cx="6109365" cy="4031873"/>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US" sz="1600" dirty="0" smtClean="0">
                <a:latin typeface="Courier New" pitchFamily="49" charset="0"/>
                <a:cs typeface="Courier New" pitchFamily="49" charset="0"/>
              </a:rPr>
              <a:t>using System;</a:t>
            </a:r>
          </a:p>
          <a:p>
            <a:r>
              <a:rPr lang="en-US" sz="1600" dirty="0" smtClean="0">
                <a:latin typeface="Courier New" pitchFamily="49" charset="0"/>
                <a:cs typeface="Courier New" pitchFamily="49" charset="0"/>
              </a:rPr>
              <a:t>using System.Collections.Generic;</a:t>
            </a:r>
          </a:p>
          <a:p>
            <a:r>
              <a:rPr lang="en-US" sz="1600" dirty="0" smtClean="0">
                <a:latin typeface="Courier New" pitchFamily="49" charset="0"/>
                <a:cs typeface="Courier New" pitchFamily="49" charset="0"/>
              </a:rPr>
              <a:t>using System.Linq;</a:t>
            </a:r>
          </a:p>
          <a:p>
            <a:r>
              <a:rPr lang="en-US" sz="1600" dirty="0" smtClean="0">
                <a:latin typeface="Courier New" pitchFamily="49" charset="0"/>
                <a:cs typeface="Courier New" pitchFamily="49" charset="0"/>
              </a:rPr>
              <a:t>using System.Web;</a:t>
            </a:r>
          </a:p>
          <a:p>
            <a:r>
              <a:rPr lang="en-US" sz="1600" dirty="0" smtClean="0">
                <a:latin typeface="Courier New" pitchFamily="49" charset="0"/>
                <a:cs typeface="Courier New" pitchFamily="49" charset="0"/>
              </a:rPr>
              <a:t>using System.Web.Mvc;</a:t>
            </a:r>
          </a:p>
          <a:p>
            <a:r>
              <a:rPr lang="en-US" sz="1600" dirty="0" smtClean="0">
                <a:latin typeface="Courier New" pitchFamily="49" charset="0"/>
                <a:cs typeface="Courier New" pitchFamily="49" charset="0"/>
              </a:rPr>
              <a:t>using System.Web.Mvc.Ajax;</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public class Video</a:t>
            </a:r>
            <a:r>
              <a:rPr lang="en-US" sz="1600" b="1" dirty="0" smtClean="0">
                <a:latin typeface="Courier New" pitchFamily="49" charset="0"/>
                <a:cs typeface="Courier New" pitchFamily="49" charset="0"/>
              </a:rPr>
              <a:t>Controller </a:t>
            </a:r>
            <a:r>
              <a:rPr lang="en-US" sz="1600" dirty="0" smtClean="0">
                <a:latin typeface="Courier New" pitchFamily="49" charset="0"/>
                <a:cs typeface="Courier New" pitchFamily="49" charset="0"/>
              </a:rPr>
              <a:t>: Controller</a:t>
            </a:r>
          </a:p>
          <a:p>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public ActionResult Index()</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 Add action logic here</a:t>
            </a:r>
          </a:p>
          <a:p>
            <a:r>
              <a:rPr lang="en-US" sz="1600" dirty="0" smtClean="0">
                <a:latin typeface="Courier New" pitchFamily="49" charset="0"/>
                <a:cs typeface="Courier New" pitchFamily="49" charset="0"/>
              </a:rPr>
              <a:t>            throw new NotImplementedException();</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a:t>
            </a:r>
          </a:p>
          <a:p>
            <a:endParaRPr lang="en-US" sz="1600" dirty="0"/>
          </a:p>
        </p:txBody>
      </p:sp>
      <p:sp>
        <p:nvSpPr>
          <p:cNvPr id="6" name="Rectangular Callout 5"/>
          <p:cNvSpPr/>
          <p:nvPr/>
        </p:nvSpPr>
        <p:spPr bwMode="gray">
          <a:xfrm>
            <a:off x="5931567" y="2997838"/>
            <a:ext cx="2152559" cy="523220"/>
          </a:xfrm>
          <a:prstGeom prst="wedgeRectCallout">
            <a:avLst>
              <a:gd name="adj1" fmla="val -119802"/>
              <a:gd name="adj2" fmla="val 92328"/>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Le nom de la classe a le suffixe </a:t>
            </a:r>
            <a:r>
              <a:rPr kumimoji="0" lang="en-US" sz="1400" b="0" i="0" u="none" strike="noStrike" cap="none" normalizeH="0" baseline="0" dirty="0" smtClean="0">
                <a:ln>
                  <a:noFill/>
                </a:ln>
                <a:solidFill>
                  <a:schemeClr val="tx1"/>
                </a:solidFill>
                <a:effectLst/>
                <a:latin typeface="Courier New" pitchFamily="49" charset="0"/>
                <a:cs typeface="Courier New" pitchFamily="49" charset="0"/>
              </a:rPr>
              <a:t>Controller</a:t>
            </a:r>
            <a:endParaRPr kumimoji="0" lang="en-US" sz="1400" b="0" i="0" u="none" strike="noStrike" cap="none" normalizeH="0" baseline="0" dirty="0" smtClean="0">
              <a:ln>
                <a:noFill/>
              </a:ln>
              <a:solidFill>
                <a:schemeClr val="tx1"/>
              </a:solidFill>
              <a:effectLst/>
              <a:latin typeface="Arial" charset="0"/>
            </a:endParaRPr>
          </a:p>
        </p:txBody>
      </p:sp>
      <p:sp>
        <p:nvSpPr>
          <p:cNvPr id="7" name="Rectangular Callout 6"/>
          <p:cNvSpPr/>
          <p:nvPr/>
        </p:nvSpPr>
        <p:spPr bwMode="gray">
          <a:xfrm>
            <a:off x="6565231" y="3992447"/>
            <a:ext cx="1633195" cy="307777"/>
          </a:xfrm>
          <a:prstGeom prst="wedgeRectCallout">
            <a:avLst>
              <a:gd name="adj1" fmla="val -132714"/>
              <a:gd name="adj2" fmla="val 63003"/>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Action par défaut</a:t>
            </a:r>
            <a:endParaRPr kumimoji="0" lang="en-US" sz="1400" b="0" i="0" u="none" strike="noStrike" cap="none" normalizeH="0" baseline="0" dirty="0" smtClean="0">
              <a:ln>
                <a:noFill/>
              </a:ln>
              <a:solidFill>
                <a:schemeClr val="tx1"/>
              </a:solidFill>
              <a:effectLst/>
              <a:latin typeface="Arial" charset="0"/>
            </a:endParaRPr>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Contrôleurs asynchrones</a:t>
            </a:r>
            <a:endParaRPr lang="fr-FR" dirty="0"/>
          </a:p>
        </p:txBody>
      </p:sp>
      <p:sp>
        <p:nvSpPr>
          <p:cNvPr id="3" name="Content Placeholder 2"/>
          <p:cNvSpPr>
            <a:spLocks noGrp="1"/>
          </p:cNvSpPr>
          <p:nvPr>
            <p:ph idx="1"/>
          </p:nvPr>
        </p:nvSpPr>
        <p:spPr>
          <a:xfrm>
            <a:off x="279400" y="1312863"/>
            <a:ext cx="8599488" cy="5139869"/>
          </a:xfrm>
        </p:spPr>
        <p:txBody>
          <a:bodyPr/>
          <a:lstStyle/>
          <a:p>
            <a:r>
              <a:rPr lang="fr-FR" dirty="0" smtClean="0"/>
              <a:t>ASP.NET MVC permet l’utilisation asynchrone des contrôleurs</a:t>
            </a:r>
          </a:p>
          <a:p>
            <a:pPr lvl="1"/>
            <a:r>
              <a:rPr lang="fr-FR" dirty="0" smtClean="0"/>
              <a:t>Pour le traitement de demandes longues sans bloquer des threads HTTP inutilement</a:t>
            </a:r>
          </a:p>
          <a:p>
            <a:r>
              <a:rPr lang="fr-FR" dirty="0" smtClean="0"/>
              <a:t>Traitement des demandes asynchrones :</a:t>
            </a:r>
          </a:p>
          <a:p>
            <a:pPr marL="687387" lvl="1" indent="-342900">
              <a:buFont typeface="+mj-lt"/>
              <a:buAutoNum type="arabicPeriod"/>
            </a:pPr>
            <a:r>
              <a:rPr lang="fr-FR" dirty="0" smtClean="0"/>
              <a:t>La demande arrive</a:t>
            </a:r>
          </a:p>
          <a:p>
            <a:pPr marL="687387" lvl="1" indent="-342900">
              <a:buFont typeface="+mj-lt"/>
              <a:buAutoNum type="arabicPeriod"/>
            </a:pPr>
            <a:r>
              <a:rPr lang="fr-FR" dirty="0" smtClean="0"/>
              <a:t>Un thread du pool de threads HTTP est affecté à son traitement</a:t>
            </a:r>
          </a:p>
          <a:p>
            <a:pPr marL="687387" lvl="1" indent="-342900">
              <a:buFont typeface="+mj-lt"/>
              <a:buAutoNum type="arabicPeriod"/>
            </a:pPr>
            <a:r>
              <a:rPr lang="fr-FR" dirty="0" smtClean="0"/>
              <a:t>Une opération asynchrone est démarrée</a:t>
            </a:r>
          </a:p>
          <a:p>
            <a:pPr marL="687387" lvl="1" indent="-342900">
              <a:buFont typeface="+mj-lt"/>
              <a:buAutoNum type="arabicPeriod"/>
            </a:pPr>
            <a:r>
              <a:rPr lang="fr-FR" dirty="0" smtClean="0"/>
              <a:t>Le thread retourne au pool de threads HTTP, prêt à être réutilisé</a:t>
            </a:r>
          </a:p>
          <a:p>
            <a:pPr marL="687387" lvl="1" indent="-342900">
              <a:buFont typeface="+mj-lt"/>
              <a:buAutoNum type="arabicPeriod"/>
            </a:pPr>
            <a:r>
              <a:rPr lang="fr-FR" dirty="0" smtClean="0"/>
              <a:t>L’opération asynchrone </a:t>
            </a:r>
            <a:r>
              <a:rPr lang="fr-FR" dirty="0"/>
              <a:t>prévient le framework </a:t>
            </a:r>
            <a:r>
              <a:rPr lang="fr-FR" dirty="0" smtClean="0"/>
              <a:t>MVC quand elle se termine</a:t>
            </a:r>
          </a:p>
          <a:p>
            <a:pPr marL="687387" lvl="1" indent="-342900">
              <a:buFont typeface="+mj-lt"/>
              <a:buAutoNum type="arabicPeriod"/>
            </a:pPr>
            <a:r>
              <a:rPr lang="fr-FR" dirty="0"/>
              <a:t>Un thread du pool de threads HTTP est </a:t>
            </a:r>
            <a:r>
              <a:rPr lang="fr-FR" dirty="0" smtClean="0"/>
              <a:t>affecté au traitement du reste de la demande</a:t>
            </a:r>
          </a:p>
          <a:p>
            <a:pPr marL="687387" lvl="1" indent="-342900">
              <a:buFont typeface="+mj-lt"/>
              <a:buAutoNum type="arabicPeriod"/>
            </a:pPr>
            <a:r>
              <a:rPr lang="fr-FR" dirty="0"/>
              <a:t>Le thread </a:t>
            </a:r>
            <a:r>
              <a:rPr lang="fr-FR" dirty="0" smtClean="0"/>
              <a:t>est remis dans le </a:t>
            </a:r>
            <a:r>
              <a:rPr lang="fr-FR" dirty="0"/>
              <a:t>pool de threads HTTP, prêt à être </a:t>
            </a:r>
            <a:r>
              <a:rPr lang="fr-FR" dirty="0" smtClean="0"/>
              <a:t>réutilisé, quand la réponse est envoyée</a:t>
            </a:r>
            <a:endParaRPr lang="fr-FR" dirty="0"/>
          </a:p>
          <a:p>
            <a:pPr marL="231775" indent="-342900"/>
            <a:r>
              <a:rPr lang="fr-FR" dirty="0" smtClean="0"/>
              <a:t>Les threads HTTP ne sont ainsi pas bloqués inutilement</a:t>
            </a:r>
          </a:p>
          <a:p>
            <a:pPr marL="687387" lvl="1" indent="-342900"/>
            <a:r>
              <a:rPr lang="fr-FR" dirty="0" smtClean="0"/>
              <a:t>L’application offre alors de meilleures performances globales</a:t>
            </a:r>
          </a:p>
          <a:p>
            <a:pPr marL="687387" lvl="1" indent="-342900">
              <a:buFont typeface="+mj-lt"/>
              <a:buAutoNum type="arabicPeriod"/>
            </a:pPr>
            <a:endParaRPr lang="fr-FR" dirty="0"/>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Actions de contrôleur asynchrones</a:t>
            </a:r>
            <a:endParaRPr lang="fr-FR" dirty="0"/>
          </a:p>
        </p:txBody>
      </p:sp>
      <p:sp>
        <p:nvSpPr>
          <p:cNvPr id="3" name="Content Placeholder 2"/>
          <p:cNvSpPr>
            <a:spLocks noGrp="1"/>
          </p:cNvSpPr>
          <p:nvPr>
            <p:ph idx="1"/>
          </p:nvPr>
        </p:nvSpPr>
        <p:spPr>
          <a:xfrm>
            <a:off x="279400" y="1312863"/>
            <a:ext cx="8712200" cy="974626"/>
          </a:xfrm>
        </p:spPr>
        <p:txBody>
          <a:bodyPr/>
          <a:lstStyle/>
          <a:p>
            <a:r>
              <a:rPr lang="fr-FR" dirty="0" smtClean="0"/>
              <a:t>Chaque action est implémenté dans deux méthodes :</a:t>
            </a:r>
          </a:p>
          <a:p>
            <a:pPr marL="687387" lvl="1" indent="-342900">
              <a:buFont typeface="+mj-lt"/>
              <a:buAutoNum type="arabicPeriod"/>
            </a:pPr>
            <a:r>
              <a:rPr lang="fr-FR" dirty="0" smtClean="0"/>
              <a:t>La première initialise le traitement asynchrone, puis retourne</a:t>
            </a:r>
          </a:p>
          <a:p>
            <a:pPr marL="687387" lvl="1" indent="-342900">
              <a:buFont typeface="+mj-lt"/>
              <a:buAutoNum type="arabicPeriod"/>
            </a:pPr>
            <a:r>
              <a:rPr lang="fr-FR" dirty="0" smtClean="0"/>
              <a:t>La seconde méthode est appelée quand l’opération asynchrone est terminée</a:t>
            </a:r>
            <a:endParaRPr lang="fr-FR" dirty="0"/>
          </a:p>
        </p:txBody>
      </p:sp>
      <p:sp>
        <p:nvSpPr>
          <p:cNvPr id="4" name="TextBox 3"/>
          <p:cNvSpPr txBox="1"/>
          <p:nvPr/>
        </p:nvSpPr>
        <p:spPr bwMode="gray">
          <a:xfrm>
            <a:off x="2095500" y="2809240"/>
            <a:ext cx="2802122" cy="446314"/>
          </a:xfrm>
          <a:prstGeom prst="rect">
            <a:avLst/>
          </a:prstGeom>
          <a:solidFill>
            <a:schemeClr val="accent1"/>
          </a:solidFill>
          <a:ln>
            <a:solidFill>
              <a:schemeClr val="tx1"/>
            </a:solidFill>
          </a:ln>
          <a:effectLst>
            <a:outerShdw dist="50800" dir="2700000" algn="ctr" rotWithShape="0">
              <a:schemeClr val="tx1"/>
            </a:outerShdw>
          </a:effectLst>
        </p:spPr>
        <p:txBody>
          <a:bodyPr wrap="none" rtlCol="0" anchor="ctr" anchorCtr="0">
            <a:noAutofit/>
          </a:bodyPr>
          <a:lstStyle/>
          <a:p>
            <a:pPr algn="ctr"/>
            <a:r>
              <a:rPr lang="en-US" sz="1600" dirty="0" smtClean="0">
                <a:latin typeface="Courier New" pitchFamily="49" charset="0"/>
                <a:cs typeface="Courier New" pitchFamily="49" charset="0"/>
              </a:rPr>
              <a:t>Méthode d’action Un</a:t>
            </a:r>
          </a:p>
        </p:txBody>
      </p:sp>
      <p:sp>
        <p:nvSpPr>
          <p:cNvPr id="5" name="TextBox 4"/>
          <p:cNvSpPr txBox="1"/>
          <p:nvPr/>
        </p:nvSpPr>
        <p:spPr bwMode="gray">
          <a:xfrm>
            <a:off x="2120900" y="4587240"/>
            <a:ext cx="2776722" cy="510032"/>
          </a:xfrm>
          <a:prstGeom prst="rect">
            <a:avLst/>
          </a:prstGeom>
          <a:solidFill>
            <a:schemeClr val="accent1"/>
          </a:solidFill>
          <a:ln>
            <a:solidFill>
              <a:schemeClr val="tx1"/>
            </a:solidFill>
          </a:ln>
          <a:effectLst>
            <a:outerShdw dist="50800" dir="2700000" algn="ctr" rotWithShape="0">
              <a:schemeClr val="tx1"/>
            </a:outerShdw>
          </a:effectLst>
        </p:spPr>
        <p:txBody>
          <a:bodyPr wrap="none" rtlCol="0" anchor="ctr" anchorCtr="0">
            <a:noAutofit/>
          </a:bodyPr>
          <a:lstStyle/>
          <a:p>
            <a:pPr algn="ctr"/>
            <a:r>
              <a:rPr lang="fr-FR" sz="1600" dirty="0" smtClean="0">
                <a:latin typeface="Courier New" pitchFamily="49" charset="0"/>
                <a:cs typeface="Courier New" pitchFamily="49" charset="0"/>
              </a:rPr>
              <a:t>Méthode d’action Deux</a:t>
            </a:r>
          </a:p>
        </p:txBody>
      </p:sp>
      <p:sp>
        <p:nvSpPr>
          <p:cNvPr id="6" name="TextBox 5"/>
          <p:cNvSpPr txBox="1"/>
          <p:nvPr/>
        </p:nvSpPr>
        <p:spPr bwMode="gray">
          <a:xfrm>
            <a:off x="6366772" y="3431540"/>
            <a:ext cx="1789272" cy="1077218"/>
          </a:xfrm>
          <a:prstGeom prst="rect">
            <a:avLst/>
          </a:prstGeom>
          <a:solidFill>
            <a:schemeClr val="accent3"/>
          </a:solidFill>
          <a:ln>
            <a:solidFill>
              <a:schemeClr val="tx1"/>
            </a:solidFill>
          </a:ln>
          <a:effectLst>
            <a:outerShdw dist="50800" dir="2700000" algn="ctr" rotWithShape="0">
              <a:schemeClr val="tx1"/>
            </a:outerShdw>
          </a:effectLst>
        </p:spPr>
        <p:txBody>
          <a:bodyPr wrap="none" rtlCol="0">
            <a:noAutofit/>
          </a:bodyPr>
          <a:lstStyle/>
          <a:p>
            <a:pPr algn="ctr"/>
            <a:endParaRPr lang="fr-FR" sz="1600" dirty="0" smtClean="0">
              <a:latin typeface="Courier New" pitchFamily="49" charset="0"/>
              <a:cs typeface="Courier New" pitchFamily="49" charset="0"/>
            </a:endParaRPr>
          </a:p>
          <a:p>
            <a:pPr algn="ctr"/>
            <a:r>
              <a:rPr lang="fr-FR" sz="1600" dirty="0" smtClean="0">
                <a:latin typeface="Courier New" pitchFamily="49" charset="0"/>
                <a:cs typeface="Courier New" pitchFamily="49" charset="0"/>
              </a:rPr>
              <a:t>Opération </a:t>
            </a:r>
          </a:p>
          <a:p>
            <a:pPr algn="ctr"/>
            <a:r>
              <a:rPr lang="fr-FR" sz="1600" dirty="0" smtClean="0">
                <a:latin typeface="Courier New" pitchFamily="49" charset="0"/>
                <a:cs typeface="Courier New" pitchFamily="49" charset="0"/>
              </a:rPr>
              <a:t>asynchrone</a:t>
            </a:r>
          </a:p>
          <a:p>
            <a:endParaRPr lang="fr-FR" sz="1600" dirty="0" smtClean="0">
              <a:latin typeface="Courier New" pitchFamily="49" charset="0"/>
              <a:cs typeface="Courier New" pitchFamily="49" charset="0"/>
            </a:endParaRPr>
          </a:p>
        </p:txBody>
      </p:sp>
      <p:sp>
        <p:nvSpPr>
          <p:cNvPr id="7" name="Right Arrow 6"/>
          <p:cNvSpPr/>
          <p:nvPr/>
        </p:nvSpPr>
        <p:spPr bwMode="gray">
          <a:xfrm>
            <a:off x="558800" y="2847340"/>
            <a:ext cx="978408" cy="484632"/>
          </a:xfrm>
          <a:prstGeom prst="rightArrow">
            <a:avLst/>
          </a:prstGeom>
          <a:solidFill>
            <a:schemeClr val="accent2"/>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sp>
        <p:nvSpPr>
          <p:cNvPr id="8" name="Right Arrow 7"/>
          <p:cNvSpPr/>
          <p:nvPr/>
        </p:nvSpPr>
        <p:spPr bwMode="gray">
          <a:xfrm flipH="1">
            <a:off x="571500" y="4612640"/>
            <a:ext cx="978408" cy="484632"/>
          </a:xfrm>
          <a:prstGeom prst="rightArrow">
            <a:avLst/>
          </a:prstGeom>
          <a:solidFill>
            <a:schemeClr val="accent2"/>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sp>
        <p:nvSpPr>
          <p:cNvPr id="9" name="Rectangular Callout 8"/>
          <p:cNvSpPr/>
          <p:nvPr/>
        </p:nvSpPr>
        <p:spPr bwMode="gray">
          <a:xfrm>
            <a:off x="5579361" y="2509177"/>
            <a:ext cx="2336800" cy="523220"/>
          </a:xfrm>
          <a:prstGeom prst="wedgeRectCallout">
            <a:avLst>
              <a:gd name="adj1" fmla="val -70833"/>
              <a:gd name="adj2" fmla="val 34991"/>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charset="0"/>
              </a:rPr>
              <a:t>Démarre l’opération asynchrone et retourne</a:t>
            </a:r>
          </a:p>
        </p:txBody>
      </p:sp>
      <p:cxnSp>
        <p:nvCxnSpPr>
          <p:cNvPr id="11" name="Straight Arrow Connector 10"/>
          <p:cNvCxnSpPr>
            <a:stCxn id="4" idx="3"/>
          </p:cNvCxnSpPr>
          <p:nvPr/>
        </p:nvCxnSpPr>
        <p:spPr bwMode="gray">
          <a:xfrm>
            <a:off x="4897622" y="3032397"/>
            <a:ext cx="1388878" cy="564243"/>
          </a:xfrm>
          <a:prstGeom prst="straightConnector1">
            <a:avLst/>
          </a:prstGeom>
          <a:solidFill>
            <a:schemeClr val="accent1"/>
          </a:solidFill>
          <a:ln w="12700" cap="flat" cmpd="sng" algn="ctr">
            <a:solidFill>
              <a:schemeClr val="accent2"/>
            </a:solidFill>
            <a:prstDash val="solid"/>
            <a:round/>
            <a:headEnd type="none" w="med" len="med"/>
            <a:tailEnd type="arrow"/>
          </a:ln>
          <a:effectLst/>
        </p:spPr>
      </p:cxnSp>
      <p:sp>
        <p:nvSpPr>
          <p:cNvPr id="12" name="Rectangular Callout 11"/>
          <p:cNvSpPr/>
          <p:nvPr/>
        </p:nvSpPr>
        <p:spPr bwMode="gray">
          <a:xfrm>
            <a:off x="4673599" y="5438140"/>
            <a:ext cx="2434771" cy="523220"/>
          </a:xfrm>
          <a:prstGeom prst="wedgeRectCallout">
            <a:avLst>
              <a:gd name="adj1" fmla="val -71920"/>
              <a:gd name="adj2" fmla="val -71809"/>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fr-FR" dirty="0" smtClean="0"/>
              <a:t>S’exécute quand l’opération asynchrone se termine</a:t>
            </a:r>
            <a:endParaRPr kumimoji="0" lang="fr-FR" sz="1400" b="0" i="0" u="none" strike="noStrike" cap="none" normalizeH="0" baseline="0" dirty="0" smtClean="0">
              <a:ln>
                <a:noFill/>
              </a:ln>
              <a:solidFill>
                <a:schemeClr val="tx1"/>
              </a:solidFill>
              <a:effectLst/>
              <a:latin typeface="Arial" charset="0"/>
            </a:endParaRPr>
          </a:p>
        </p:txBody>
      </p:sp>
      <p:cxnSp>
        <p:nvCxnSpPr>
          <p:cNvPr id="14" name="Straight Arrow Connector 13"/>
          <p:cNvCxnSpPr>
            <a:endCxn id="5" idx="3"/>
          </p:cNvCxnSpPr>
          <p:nvPr/>
        </p:nvCxnSpPr>
        <p:spPr bwMode="gray">
          <a:xfrm flipH="1">
            <a:off x="4897622" y="4295140"/>
            <a:ext cx="1363478" cy="547116"/>
          </a:xfrm>
          <a:prstGeom prst="straightConnector1">
            <a:avLst/>
          </a:prstGeom>
          <a:solidFill>
            <a:schemeClr val="accent1"/>
          </a:solidFill>
          <a:ln w="12700" cap="flat" cmpd="sng" algn="ctr">
            <a:solidFill>
              <a:schemeClr val="accent2"/>
            </a:solidFill>
            <a:prstDash val="solid"/>
            <a:round/>
            <a:headEnd type="none" w="med" len="med"/>
            <a:tailEnd type="arrow"/>
          </a:ln>
          <a:effectLst/>
        </p:spPr>
      </p:cxn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Développer des contrôleurs asynchrones</a:t>
            </a:r>
            <a:endParaRPr lang="fr-FR" dirty="0"/>
          </a:p>
        </p:txBody>
      </p:sp>
      <p:sp>
        <p:nvSpPr>
          <p:cNvPr id="3" name="Content Placeholder 2"/>
          <p:cNvSpPr>
            <a:spLocks noGrp="1"/>
          </p:cNvSpPr>
          <p:nvPr>
            <p:ph idx="1"/>
          </p:nvPr>
        </p:nvSpPr>
        <p:spPr>
          <a:xfrm>
            <a:off x="279400" y="1180783"/>
            <a:ext cx="8599488" cy="5268109"/>
          </a:xfrm>
        </p:spPr>
        <p:txBody>
          <a:bodyPr/>
          <a:lstStyle/>
          <a:p>
            <a:pPr marL="342900" indent="-342900">
              <a:buSzPct val="100000"/>
              <a:buFont typeface="+mj-lt"/>
              <a:buAutoNum type="arabicPeriod"/>
            </a:pPr>
            <a:r>
              <a:rPr lang="fr-FR" dirty="0" smtClean="0"/>
              <a:t>Définir une classe dérivée de </a:t>
            </a:r>
            <a:r>
              <a:rPr lang="fr-FR" dirty="0" smtClean="0">
                <a:latin typeface="Courier New" pitchFamily="49" charset="0"/>
                <a:cs typeface="Courier New" pitchFamily="49" charset="0"/>
              </a:rPr>
              <a:t>AsyncController</a:t>
            </a:r>
          </a:p>
          <a:p>
            <a:pPr marL="342900" indent="-342900">
              <a:buSzPct val="100000"/>
              <a:buFont typeface="+mj-lt"/>
              <a:buAutoNum type="arabicPeriod"/>
            </a:pPr>
            <a:r>
              <a:rPr lang="fr-FR" dirty="0" smtClean="0"/>
              <a:t>Définir deux méthodes pour l’action :</a:t>
            </a:r>
          </a:p>
          <a:p>
            <a:pPr marL="739775" lvl="1" indent="-285750">
              <a:buFont typeface="+mj-lt"/>
              <a:buAutoNum type="alphaLcPeriod"/>
            </a:pPr>
            <a:r>
              <a:rPr lang="fr-FR" dirty="0" smtClean="0"/>
              <a:t>La première méthode a le nom de l’action avec le suffixe </a:t>
            </a:r>
            <a:r>
              <a:rPr lang="fr-FR" dirty="0" smtClean="0">
                <a:latin typeface="Courier New" pitchFamily="49" charset="0"/>
                <a:cs typeface="Courier New" pitchFamily="49" charset="0"/>
              </a:rPr>
              <a:t>Async</a:t>
            </a:r>
            <a:r>
              <a:rPr lang="fr-FR" dirty="0" smtClean="0"/>
              <a:t> et pas de valeur de retour</a:t>
            </a:r>
          </a:p>
          <a:p>
            <a:pPr marL="1033463" lvl="2" indent="-246063"/>
            <a:r>
              <a:rPr lang="fr-FR" dirty="0" smtClean="0"/>
              <a:t>Cette action initie l’opération asynchrone</a:t>
            </a:r>
          </a:p>
          <a:p>
            <a:pPr marL="739775" lvl="1" indent="-285750">
              <a:buFont typeface="+mj-lt"/>
              <a:buAutoNum type="alphaLcPeriod"/>
            </a:pPr>
            <a:r>
              <a:rPr lang="fr-FR" dirty="0" smtClean="0"/>
              <a:t>La seconde méthode a le nom de l’action avec le suffixe </a:t>
            </a:r>
            <a:r>
              <a:rPr lang="fr-FR" dirty="0" smtClean="0">
                <a:latin typeface="Courier New" pitchFamily="49" charset="0"/>
                <a:cs typeface="Courier New" pitchFamily="49" charset="0"/>
              </a:rPr>
              <a:t>Completed</a:t>
            </a:r>
            <a:endParaRPr lang="fr-FR" dirty="0" smtClean="0"/>
          </a:p>
          <a:p>
            <a:pPr marL="1033463" lvl="2" indent="-246063"/>
            <a:r>
              <a:rPr lang="fr-FR" dirty="0" smtClean="0"/>
              <a:t>Elle est appelée quand l’opération asynchrone est terminée</a:t>
            </a:r>
          </a:p>
          <a:p>
            <a:pPr marL="1033463" lvl="2" indent="-246063"/>
            <a:r>
              <a:rPr lang="fr-FR" dirty="0" smtClean="0"/>
              <a:t>Retourne </a:t>
            </a:r>
            <a:r>
              <a:rPr lang="fr-FR" dirty="0" smtClean="0">
                <a:latin typeface="Courier New" pitchFamily="49" charset="0"/>
                <a:cs typeface="Courier New" pitchFamily="49" charset="0"/>
              </a:rPr>
              <a:t>ActionResult</a:t>
            </a:r>
          </a:p>
          <a:p>
            <a:pPr marL="342900" indent="-342900"/>
            <a:r>
              <a:rPr lang="fr-FR" dirty="0" smtClean="0"/>
              <a:t>Les méthodes d’action doivent notifier le framework MVC du nombre d’opérations en cours</a:t>
            </a:r>
          </a:p>
          <a:p>
            <a:pPr marL="798512" lvl="1" indent="-342900"/>
            <a:r>
              <a:rPr lang="fr-FR" dirty="0" smtClean="0"/>
              <a:t>Incrémenter le compteur fourni par le framework au début d’une opération asynchrone</a:t>
            </a:r>
          </a:p>
          <a:p>
            <a:pPr marL="798512" lvl="1" indent="-342900"/>
            <a:r>
              <a:rPr lang="fr-FR" dirty="0" smtClean="0"/>
              <a:t>Décrémenter </a:t>
            </a:r>
            <a:r>
              <a:rPr lang="fr-FR" dirty="0"/>
              <a:t>le compteur fourni par le framework </a:t>
            </a:r>
            <a:r>
              <a:rPr lang="fr-FR" dirty="0" smtClean="0"/>
              <a:t>quand l’opération </a:t>
            </a:r>
            <a:r>
              <a:rPr lang="fr-FR" dirty="0"/>
              <a:t>asynchrone </a:t>
            </a:r>
            <a:r>
              <a:rPr lang="fr-FR" dirty="0" smtClean="0"/>
              <a:t>se termine</a:t>
            </a:r>
          </a:p>
          <a:p>
            <a:pPr marL="342900" indent="-342900"/>
            <a:r>
              <a:rPr lang="fr-FR" dirty="0" smtClean="0"/>
              <a:t>L’URL est la même pour les actions asynchrones et synchrones</a:t>
            </a:r>
          </a:p>
          <a:p>
            <a:pPr marL="798512" lvl="1" indent="-342900"/>
            <a:r>
              <a:rPr lang="fr-FR" dirty="0" smtClean="0"/>
              <a:t>Elle ne comprend pas </a:t>
            </a:r>
            <a:r>
              <a:rPr lang="fr-FR" dirty="0" smtClean="0">
                <a:latin typeface="Courier New" pitchFamily="49" charset="0"/>
                <a:cs typeface="Courier New" pitchFamily="49" charset="0"/>
              </a:rPr>
              <a:t>Async</a:t>
            </a:r>
            <a:r>
              <a:rPr lang="fr-FR" dirty="0" smtClean="0"/>
              <a:t> dans le nom de l’action</a:t>
            </a:r>
            <a:endParaRPr lang="fr-FR" dirty="0"/>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Exemple de contrôleur asynchrone (C#)</a:t>
            </a:r>
            <a:endParaRPr lang="fr-FR" dirty="0"/>
          </a:p>
        </p:txBody>
      </p:sp>
      <p:sp>
        <p:nvSpPr>
          <p:cNvPr id="4" name="TextBox 3"/>
          <p:cNvSpPr txBox="1"/>
          <p:nvPr/>
        </p:nvSpPr>
        <p:spPr bwMode="gray">
          <a:xfrm>
            <a:off x="340226" y="1209842"/>
            <a:ext cx="8390438" cy="5016758"/>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sz="1600" dirty="0" smtClean="0">
                <a:latin typeface="Courier New" pitchFamily="49" charset="0"/>
                <a:cs typeface="Courier New" pitchFamily="49" charset="0"/>
              </a:rPr>
              <a:t>public class LongRunningController : </a:t>
            </a:r>
            <a:r>
              <a:rPr lang="en-GB" sz="1600" b="1" dirty="0" smtClean="0">
                <a:latin typeface="Courier New" pitchFamily="49" charset="0"/>
                <a:cs typeface="Courier New" pitchFamily="49" charset="0"/>
              </a:rPr>
              <a:t>AsyncController</a:t>
            </a:r>
            <a:r>
              <a:rPr lang="en-GB" sz="1600" dirty="0" smtClean="0">
                <a:latin typeface="Courier New" pitchFamily="49" charset="0"/>
                <a:cs typeface="Courier New" pitchFamily="49" charset="0"/>
              </a:rPr>
              <a:t> </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public void LongRunning</a:t>
            </a:r>
            <a:r>
              <a:rPr lang="en-GB" sz="1600" b="1" dirty="0" smtClean="0">
                <a:latin typeface="Courier New" pitchFamily="49" charset="0"/>
                <a:cs typeface="Courier New" pitchFamily="49" charset="0"/>
              </a:rPr>
              <a:t>Async</a:t>
            </a:r>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AsyncManager.OutstandingOperations.Increment();</a:t>
            </a:r>
          </a:p>
          <a:p>
            <a:r>
              <a:rPr lang="en-GB" sz="1600" dirty="0" smtClean="0">
                <a:latin typeface="Courier New" pitchFamily="49" charset="0"/>
                <a:cs typeface="Courier New" pitchFamily="49" charset="0"/>
              </a:rPr>
              <a:t>	Task.Factory.StartNew(() =&gt; DoWork());</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public ActionResult LongRunning</a:t>
            </a:r>
            <a:r>
              <a:rPr lang="en-GB" sz="1600" b="1" dirty="0" smtClean="0">
                <a:latin typeface="Courier New" pitchFamily="49" charset="0"/>
                <a:cs typeface="Courier New" pitchFamily="49" charset="0"/>
              </a:rPr>
              <a:t>Completed</a:t>
            </a:r>
            <a:r>
              <a:rPr lang="en-GB" sz="1600" dirty="0" smtClean="0">
                <a:latin typeface="Courier New" pitchFamily="49" charset="0"/>
                <a:cs typeface="Courier New" pitchFamily="49" charset="0"/>
              </a:rPr>
              <a:t>(string </a:t>
            </a:r>
            <a:r>
              <a:rPr lang="en-GB" sz="1600" b="1" dirty="0" smtClean="0">
                <a:latin typeface="Courier New" pitchFamily="49" charset="0"/>
                <a:cs typeface="Courier New" pitchFamily="49" charset="0"/>
              </a:rPr>
              <a:t>message</a:t>
            </a:r>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AsyncModel asyncModel = new AsyncModel();</a:t>
            </a:r>
          </a:p>
          <a:p>
            <a:r>
              <a:rPr lang="en-GB" sz="1600" dirty="0" smtClean="0">
                <a:latin typeface="Courier New" pitchFamily="49" charset="0"/>
                <a:cs typeface="Courier New" pitchFamily="49" charset="0"/>
              </a:rPr>
              <a:t>	asyncModel.Message = message;</a:t>
            </a:r>
          </a:p>
          <a:p>
            <a:r>
              <a:rPr lang="en-GB" sz="1600" dirty="0" smtClean="0">
                <a:latin typeface="Courier New" pitchFamily="49" charset="0"/>
                <a:cs typeface="Courier New" pitchFamily="49" charset="0"/>
              </a:rPr>
              <a:t>	return View("LongRunning", asyncModel);</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private void DoWork()</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	Thread.Sleep(5000);</a:t>
            </a:r>
          </a:p>
          <a:p>
            <a:r>
              <a:rPr lang="en-GB" sz="1600" dirty="0" smtClean="0">
                <a:latin typeface="Courier New" pitchFamily="49" charset="0"/>
                <a:cs typeface="Courier New" pitchFamily="49" charset="0"/>
              </a:rPr>
              <a:t>	AsyncManager.Parameters["</a:t>
            </a:r>
            <a:r>
              <a:rPr lang="en-GB" sz="1600" b="1" dirty="0" smtClean="0">
                <a:latin typeface="Courier New" pitchFamily="49" charset="0"/>
                <a:cs typeface="Courier New" pitchFamily="49" charset="0"/>
              </a:rPr>
              <a:t>message</a:t>
            </a:r>
            <a:r>
              <a:rPr lang="en-GB" sz="1600" dirty="0" smtClean="0">
                <a:latin typeface="Courier New" pitchFamily="49" charset="0"/>
                <a:cs typeface="Courier New" pitchFamily="49" charset="0"/>
              </a:rPr>
              <a:t>"] = "Message from DoWork";</a:t>
            </a:r>
          </a:p>
          <a:p>
            <a:r>
              <a:rPr lang="en-GB" sz="1600" dirty="0" smtClean="0">
                <a:latin typeface="Courier New" pitchFamily="49" charset="0"/>
                <a:cs typeface="Courier New" pitchFamily="49" charset="0"/>
              </a:rPr>
              <a:t>	AsyncManager.OutstandingOperations.Decrement();</a:t>
            </a:r>
          </a:p>
          <a:p>
            <a:r>
              <a:rPr lang="en-GB" sz="1600" dirty="0" smtClean="0">
                <a:latin typeface="Courier New" pitchFamily="49" charset="0"/>
                <a:cs typeface="Courier New" pitchFamily="49" charset="0"/>
              </a:rPr>
              <a:t> }</a:t>
            </a:r>
          </a:p>
          <a:p>
            <a:r>
              <a:rPr lang="en-GB" sz="1600" dirty="0" smtClean="0">
                <a:latin typeface="Courier New" pitchFamily="49" charset="0"/>
                <a:cs typeface="Courier New" pitchFamily="49" charset="0"/>
              </a:rPr>
              <a:t>}</a:t>
            </a:r>
          </a:p>
        </p:txBody>
      </p:sp>
      <p:sp>
        <p:nvSpPr>
          <p:cNvPr id="5" name="Rectangular Callout 4"/>
          <p:cNvSpPr/>
          <p:nvPr/>
        </p:nvSpPr>
        <p:spPr bwMode="gray">
          <a:xfrm>
            <a:off x="6101832" y="1501693"/>
            <a:ext cx="2443453" cy="523220"/>
          </a:xfrm>
          <a:prstGeom prst="wedgeRectCallout">
            <a:avLst>
              <a:gd name="adj1" fmla="val -50750"/>
              <a:gd name="adj2" fmla="val 94820"/>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charset="0"/>
              </a:rPr>
              <a:t>Indique que l’opération</a:t>
            </a:r>
            <a:r>
              <a:rPr kumimoji="0" lang="fr-FR" sz="1400" b="0" i="0" u="none" strike="noStrike" cap="none" normalizeH="0" dirty="0" smtClean="0">
                <a:ln>
                  <a:noFill/>
                </a:ln>
                <a:solidFill>
                  <a:schemeClr val="tx1"/>
                </a:solidFill>
                <a:effectLst/>
                <a:latin typeface="Arial" charset="0"/>
              </a:rPr>
              <a:t> asynchrone a commencé</a:t>
            </a:r>
            <a:endParaRPr kumimoji="0" lang="fr-FR" sz="1400" b="0" i="0" u="none" strike="noStrike" cap="none" normalizeH="0" baseline="0" dirty="0" smtClean="0">
              <a:ln>
                <a:noFill/>
              </a:ln>
              <a:solidFill>
                <a:schemeClr val="tx1"/>
              </a:solidFill>
              <a:effectLst/>
              <a:latin typeface="Arial" charset="0"/>
            </a:endParaRPr>
          </a:p>
        </p:txBody>
      </p:sp>
      <p:sp>
        <p:nvSpPr>
          <p:cNvPr id="6" name="Rectangular Callout 5"/>
          <p:cNvSpPr/>
          <p:nvPr/>
        </p:nvSpPr>
        <p:spPr bwMode="gray">
          <a:xfrm>
            <a:off x="3988829" y="4364636"/>
            <a:ext cx="3054228" cy="523220"/>
          </a:xfrm>
          <a:prstGeom prst="wedgeRectCallout">
            <a:avLst>
              <a:gd name="adj1" fmla="val -61667"/>
              <a:gd name="adj2" fmla="val 101118"/>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fr-FR" dirty="0" smtClean="0"/>
              <a:t>Le dictionnaire de données permet de passer les résultats à l’action</a:t>
            </a:r>
            <a:endParaRPr kumimoji="0" lang="fr-FR" sz="1400" b="0" i="0" u="none" strike="noStrike" cap="none" normalizeH="0" baseline="0" dirty="0" smtClean="0">
              <a:ln>
                <a:noFill/>
              </a:ln>
              <a:solidFill>
                <a:schemeClr val="tx1"/>
              </a:solidFill>
              <a:effectLst/>
              <a:latin typeface="Arial" charset="0"/>
            </a:endParaRPr>
          </a:p>
        </p:txBody>
      </p:sp>
      <p:sp>
        <p:nvSpPr>
          <p:cNvPr id="7" name="Rectangular Callout 6"/>
          <p:cNvSpPr/>
          <p:nvPr/>
        </p:nvSpPr>
        <p:spPr bwMode="gray">
          <a:xfrm>
            <a:off x="6302830" y="2584965"/>
            <a:ext cx="2705246" cy="307777"/>
          </a:xfrm>
          <a:prstGeom prst="wedgeRectCallout">
            <a:avLst>
              <a:gd name="adj1" fmla="val -60826"/>
              <a:gd name="adj2" fmla="val -42157"/>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dirty="0" smtClean="0">
                <a:ln>
                  <a:noFill/>
                </a:ln>
                <a:solidFill>
                  <a:schemeClr val="tx1"/>
                </a:solidFill>
                <a:effectLst/>
                <a:latin typeface="Arial" charset="0"/>
              </a:rPr>
              <a:t>Démarrer une opération longue</a:t>
            </a:r>
            <a:endParaRPr kumimoji="0" lang="fr-FR" sz="1400" b="0" i="0" u="none" strike="noStrike" cap="none" normalizeH="0" baseline="0" dirty="0" smtClean="0">
              <a:ln>
                <a:noFill/>
              </a:ln>
              <a:solidFill>
                <a:schemeClr val="tx1"/>
              </a:solidFill>
              <a:effectLst/>
              <a:latin typeface="Arial" charset="0"/>
            </a:endParaRPr>
          </a:p>
        </p:txBody>
      </p:sp>
      <p:sp>
        <p:nvSpPr>
          <p:cNvPr id="8" name="Rectangular Callout 7"/>
          <p:cNvSpPr/>
          <p:nvPr/>
        </p:nvSpPr>
        <p:spPr bwMode="gray">
          <a:xfrm>
            <a:off x="5290408" y="5888339"/>
            <a:ext cx="2253392" cy="523220"/>
          </a:xfrm>
          <a:prstGeom prst="wedgeRectCallout">
            <a:avLst>
              <a:gd name="adj1" fmla="val -37849"/>
              <a:gd name="adj2" fmla="val -87816"/>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fr-FR" dirty="0" smtClean="0"/>
              <a:t>Indique que l’opération asynchrone est terminée</a:t>
            </a:r>
            <a:endParaRPr kumimoji="0" lang="fr-FR" sz="1400" b="0" i="0" u="none" strike="noStrike" cap="none" normalizeH="0" dirty="0" smtClean="0">
              <a:ln>
                <a:noFill/>
              </a:ln>
              <a:solidFill>
                <a:schemeClr val="tx1"/>
              </a:solidFill>
              <a:effectLst/>
              <a:latin typeface="Arial" charset="0"/>
            </a:endParaRPr>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Exemple de contrôleur </a:t>
            </a:r>
            <a:r>
              <a:rPr lang="fr-FR" dirty="0" smtClean="0"/>
              <a:t>asynchrone (</a:t>
            </a:r>
            <a:r>
              <a:rPr lang="fr-FR" dirty="0"/>
              <a:t>VB</a:t>
            </a:r>
            <a:r>
              <a:rPr lang="fr-FR" dirty="0" smtClean="0"/>
              <a:t>)</a:t>
            </a:r>
            <a:endParaRPr lang="fr-FR" dirty="0"/>
          </a:p>
        </p:txBody>
      </p:sp>
      <p:sp>
        <p:nvSpPr>
          <p:cNvPr id="4" name="TextBox 3"/>
          <p:cNvSpPr txBox="1"/>
          <p:nvPr/>
        </p:nvSpPr>
        <p:spPr bwMode="gray">
          <a:xfrm>
            <a:off x="408405" y="1209842"/>
            <a:ext cx="8454559" cy="4770537"/>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r>
              <a:rPr lang="en-GB" sz="1600" dirty="0" smtClean="0">
                <a:latin typeface="Courier New" pitchFamily="49" charset="0"/>
                <a:cs typeface="Courier New" pitchFamily="49" charset="0"/>
              </a:rPr>
              <a:t>Public Class LongRunningController</a:t>
            </a:r>
          </a:p>
          <a:p>
            <a:r>
              <a:rPr lang="en-GB" sz="1600" dirty="0" smtClean="0">
                <a:latin typeface="Courier New" pitchFamily="49" charset="0"/>
                <a:cs typeface="Courier New" pitchFamily="49" charset="0"/>
              </a:rPr>
              <a:t>             </a:t>
            </a:r>
            <a:r>
              <a:rPr lang="en-GB" sz="1600" b="1" dirty="0" smtClean="0">
                <a:latin typeface="Courier New" pitchFamily="49" charset="0"/>
                <a:cs typeface="Courier New" pitchFamily="49" charset="0"/>
              </a:rPr>
              <a:t>Inherits AsyncController</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Public Sub LongRunning</a:t>
            </a:r>
            <a:r>
              <a:rPr lang="en-GB" sz="1600" b="1" dirty="0" smtClean="0">
                <a:latin typeface="Courier New" pitchFamily="49" charset="0"/>
                <a:cs typeface="Courier New" pitchFamily="49" charset="0"/>
              </a:rPr>
              <a:t>Async</a:t>
            </a:r>
            <a:r>
              <a:rPr lang="en-GB" sz="1600" dirty="0" smtClean="0">
                <a:latin typeface="Courier New" pitchFamily="49" charset="0"/>
                <a:cs typeface="Courier New" pitchFamily="49" charset="0"/>
              </a:rPr>
              <a:t>()</a:t>
            </a:r>
          </a:p>
          <a:p>
            <a:r>
              <a:rPr lang="en-GB" sz="1600" dirty="0" smtClean="0">
                <a:latin typeface="Courier New" pitchFamily="49" charset="0"/>
                <a:cs typeface="Courier New" pitchFamily="49" charset="0"/>
              </a:rPr>
              <a:t>	AsyncManager.OutstandingOperations.Increment()</a:t>
            </a:r>
          </a:p>
          <a:p>
            <a:r>
              <a:rPr lang="en-GB" sz="1600" dirty="0" smtClean="0">
                <a:latin typeface="Courier New" pitchFamily="49" charset="0"/>
                <a:cs typeface="Courier New" pitchFamily="49" charset="0"/>
              </a:rPr>
              <a:t>        Task.Factory.StartNew(Sub()DoWork())</a:t>
            </a:r>
          </a:p>
          <a:p>
            <a:r>
              <a:rPr lang="en-GB" sz="1600" dirty="0" smtClean="0">
                <a:latin typeface="Courier New" pitchFamily="49" charset="0"/>
                <a:cs typeface="Courier New" pitchFamily="49" charset="0"/>
              </a:rPr>
              <a:t>     End Sub</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Public Function LongRunningCompleted(ByVal message As String)</a:t>
            </a:r>
          </a:p>
          <a:p>
            <a:r>
              <a:rPr lang="en-GB" sz="1600" dirty="0" smtClean="0">
                <a:latin typeface="Courier New" pitchFamily="49" charset="0"/>
                <a:cs typeface="Courier New" pitchFamily="49" charset="0"/>
              </a:rPr>
              <a:t>        Dim asyncModel As AsyncModel = New AsyncModel()</a:t>
            </a:r>
          </a:p>
          <a:p>
            <a:r>
              <a:rPr lang="en-GB" sz="1600" dirty="0" smtClean="0">
                <a:latin typeface="Courier New" pitchFamily="49" charset="0"/>
                <a:cs typeface="Courier New" pitchFamily="49" charset="0"/>
              </a:rPr>
              <a:t>	asyncModel.Message = message</a:t>
            </a:r>
          </a:p>
          <a:p>
            <a:r>
              <a:rPr lang="en-GB" sz="1600" dirty="0" smtClean="0">
                <a:latin typeface="Courier New" pitchFamily="49" charset="0"/>
                <a:cs typeface="Courier New" pitchFamily="49" charset="0"/>
              </a:rPr>
              <a:t>	Return View("LongRunning", asyncModel)</a:t>
            </a:r>
          </a:p>
          <a:p>
            <a:r>
              <a:rPr lang="en-GB" sz="1600" dirty="0" smtClean="0">
                <a:latin typeface="Courier New" pitchFamily="49" charset="0"/>
                <a:cs typeface="Courier New" pitchFamily="49" charset="0"/>
              </a:rPr>
              <a:t>     End Function</a:t>
            </a: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Private Sub DoWork()</a:t>
            </a:r>
          </a:p>
          <a:p>
            <a:r>
              <a:rPr lang="en-GB" sz="1600" dirty="0" smtClean="0">
                <a:latin typeface="Courier New" pitchFamily="49" charset="0"/>
                <a:cs typeface="Courier New" pitchFamily="49" charset="0"/>
              </a:rPr>
              <a:t>         Thread.Sleep(5000)</a:t>
            </a:r>
          </a:p>
          <a:p>
            <a:r>
              <a:rPr lang="en-GB" sz="1600" dirty="0" smtClean="0">
                <a:latin typeface="Courier New" pitchFamily="49" charset="0"/>
                <a:cs typeface="Courier New" pitchFamily="49" charset="0"/>
              </a:rPr>
              <a:t>         AsyncManager.Parameters("</a:t>
            </a:r>
            <a:r>
              <a:rPr lang="en-GB" sz="1600" b="1" dirty="0" smtClean="0">
                <a:latin typeface="Courier New" pitchFamily="49" charset="0"/>
                <a:cs typeface="Courier New" pitchFamily="49" charset="0"/>
              </a:rPr>
              <a:t>message"</a:t>
            </a:r>
            <a:r>
              <a:rPr lang="en-GB" sz="1600" dirty="0" smtClean="0">
                <a:latin typeface="Courier New" pitchFamily="49" charset="0"/>
                <a:cs typeface="Courier New" pitchFamily="49" charset="0"/>
              </a:rPr>
              <a:t>) = "Message from DoWork"</a:t>
            </a:r>
          </a:p>
          <a:p>
            <a:r>
              <a:rPr lang="en-GB" sz="1600" dirty="0" smtClean="0">
                <a:latin typeface="Courier New" pitchFamily="49" charset="0"/>
                <a:cs typeface="Courier New" pitchFamily="49" charset="0"/>
              </a:rPr>
              <a:t>         AsyncManager.OutstandingOperations.Decrement()</a:t>
            </a:r>
          </a:p>
          <a:p>
            <a:r>
              <a:rPr lang="en-GB" sz="1600" dirty="0" smtClean="0">
                <a:latin typeface="Courier New" pitchFamily="49" charset="0"/>
                <a:cs typeface="Courier New" pitchFamily="49" charset="0"/>
              </a:rPr>
              <a:t>     End SubEnd Class</a:t>
            </a:r>
          </a:p>
        </p:txBody>
      </p:sp>
      <p:sp>
        <p:nvSpPr>
          <p:cNvPr id="9" name="Rectangular Callout 4"/>
          <p:cNvSpPr/>
          <p:nvPr/>
        </p:nvSpPr>
        <p:spPr bwMode="gray">
          <a:xfrm>
            <a:off x="6101832" y="1501693"/>
            <a:ext cx="2443453" cy="523220"/>
          </a:xfrm>
          <a:prstGeom prst="wedgeRectCallout">
            <a:avLst>
              <a:gd name="adj1" fmla="val -50750"/>
              <a:gd name="adj2" fmla="val 94820"/>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charset="0"/>
              </a:rPr>
              <a:t>Indique que l’opération</a:t>
            </a:r>
            <a:r>
              <a:rPr kumimoji="0" lang="fr-FR" sz="1400" b="0" i="0" u="none" strike="noStrike" cap="none" normalizeH="0" dirty="0" smtClean="0">
                <a:ln>
                  <a:noFill/>
                </a:ln>
                <a:solidFill>
                  <a:schemeClr val="tx1"/>
                </a:solidFill>
                <a:effectLst/>
                <a:latin typeface="Arial" charset="0"/>
              </a:rPr>
              <a:t> asynchrone a commencé</a:t>
            </a:r>
            <a:endParaRPr kumimoji="0" lang="fr-FR" sz="1400" b="0" i="0" u="none" strike="noStrike" cap="none" normalizeH="0" baseline="0" dirty="0" smtClean="0">
              <a:ln>
                <a:noFill/>
              </a:ln>
              <a:solidFill>
                <a:schemeClr val="tx1"/>
              </a:solidFill>
              <a:effectLst/>
              <a:latin typeface="Arial" charset="0"/>
            </a:endParaRPr>
          </a:p>
        </p:txBody>
      </p:sp>
      <p:sp>
        <p:nvSpPr>
          <p:cNvPr id="10" name="Rectangular Callout 5"/>
          <p:cNvSpPr/>
          <p:nvPr/>
        </p:nvSpPr>
        <p:spPr bwMode="gray">
          <a:xfrm>
            <a:off x="3988829" y="4364636"/>
            <a:ext cx="3054228" cy="523220"/>
          </a:xfrm>
          <a:prstGeom prst="wedgeRectCallout">
            <a:avLst>
              <a:gd name="adj1" fmla="val -61667"/>
              <a:gd name="adj2" fmla="val 101118"/>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fr-FR" dirty="0" smtClean="0"/>
              <a:t>Le dictionnaire de données permet de passer les résultats à l’action</a:t>
            </a:r>
            <a:endParaRPr kumimoji="0" lang="fr-FR" sz="1400" b="0" i="0" u="none" strike="noStrike" cap="none" normalizeH="0" baseline="0" dirty="0" smtClean="0">
              <a:ln>
                <a:noFill/>
              </a:ln>
              <a:solidFill>
                <a:schemeClr val="tx1"/>
              </a:solidFill>
              <a:effectLst/>
              <a:latin typeface="Arial" charset="0"/>
            </a:endParaRPr>
          </a:p>
        </p:txBody>
      </p:sp>
      <p:sp>
        <p:nvSpPr>
          <p:cNvPr id="11" name="Rectangular Callout 6"/>
          <p:cNvSpPr/>
          <p:nvPr/>
        </p:nvSpPr>
        <p:spPr bwMode="gray">
          <a:xfrm>
            <a:off x="6302830" y="2584965"/>
            <a:ext cx="2705246" cy="307777"/>
          </a:xfrm>
          <a:prstGeom prst="wedgeRectCallout">
            <a:avLst>
              <a:gd name="adj1" fmla="val -60826"/>
              <a:gd name="adj2" fmla="val -42157"/>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dirty="0" smtClean="0">
                <a:ln>
                  <a:noFill/>
                </a:ln>
                <a:solidFill>
                  <a:schemeClr val="tx1"/>
                </a:solidFill>
                <a:effectLst/>
                <a:latin typeface="Arial" charset="0"/>
              </a:rPr>
              <a:t>Démarrer une opération longue</a:t>
            </a:r>
            <a:endParaRPr kumimoji="0" lang="fr-FR" sz="1400" b="0" i="0" u="none" strike="noStrike" cap="none" normalizeH="0" baseline="0" dirty="0" smtClean="0">
              <a:ln>
                <a:noFill/>
              </a:ln>
              <a:solidFill>
                <a:schemeClr val="tx1"/>
              </a:solidFill>
              <a:effectLst/>
              <a:latin typeface="Arial" charset="0"/>
            </a:endParaRPr>
          </a:p>
        </p:txBody>
      </p:sp>
      <p:sp>
        <p:nvSpPr>
          <p:cNvPr id="12" name="Rectangular Callout 7"/>
          <p:cNvSpPr/>
          <p:nvPr/>
        </p:nvSpPr>
        <p:spPr bwMode="gray">
          <a:xfrm>
            <a:off x="5290408" y="5888339"/>
            <a:ext cx="2253392" cy="523220"/>
          </a:xfrm>
          <a:prstGeom prst="wedgeRectCallout">
            <a:avLst>
              <a:gd name="adj1" fmla="val -37849"/>
              <a:gd name="adj2" fmla="val -87816"/>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fr-FR" dirty="0" smtClean="0"/>
              <a:t>Indique que l’opération asynchrone est terminée</a:t>
            </a:r>
            <a:endParaRPr kumimoji="0" lang="fr-FR" sz="1400" b="0" i="0" u="none" strike="noStrike" cap="none" normalizeH="0" dirty="0" smtClean="0">
              <a:ln>
                <a:noFill/>
              </a:ln>
              <a:solidFill>
                <a:schemeClr val="tx1"/>
              </a:solidFill>
              <a:effectLst/>
              <a:latin typeface="Arial"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Classes de </a:t>
            </a:r>
            <a:r>
              <a:rPr lang="fr-FR" dirty="0" smtClean="0"/>
              <a:t>contrôle (</a:t>
            </a:r>
            <a:r>
              <a:rPr lang="fr-FR" dirty="0"/>
              <a:t>VB</a:t>
            </a:r>
            <a:r>
              <a:rPr lang="fr-FR" noProof="0" dirty="0" smtClean="0"/>
              <a:t>)</a:t>
            </a:r>
            <a:endParaRPr lang="fr-FR" noProof="0" dirty="0"/>
          </a:p>
        </p:txBody>
      </p:sp>
      <p:sp>
        <p:nvSpPr>
          <p:cNvPr id="3" name="Content Placeholder 2"/>
          <p:cNvSpPr>
            <a:spLocks noGrp="1"/>
          </p:cNvSpPr>
          <p:nvPr>
            <p:ph idx="1"/>
          </p:nvPr>
        </p:nvSpPr>
        <p:spPr bwMode="gray">
          <a:xfrm>
            <a:off x="279400" y="1316736"/>
            <a:ext cx="8599488" cy="646331"/>
          </a:xfrm>
        </p:spPr>
        <p:txBody>
          <a:bodyPr/>
          <a:lstStyle/>
          <a:p>
            <a:r>
              <a:rPr lang="fr-FR" dirty="0"/>
              <a:t>Le code source généré pour le contrôleur définit le comportement par défaut</a:t>
            </a:r>
            <a:endParaRPr lang="fr-FR" noProof="0" dirty="0"/>
          </a:p>
        </p:txBody>
      </p:sp>
      <p:sp>
        <p:nvSpPr>
          <p:cNvPr id="4" name="TextBox 3"/>
          <p:cNvSpPr txBox="1"/>
          <p:nvPr/>
        </p:nvSpPr>
        <p:spPr bwMode="gray">
          <a:xfrm>
            <a:off x="1742259" y="2758782"/>
            <a:ext cx="5492209" cy="2769989"/>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endParaRPr lang="en-GB" dirty="0" smtClean="0">
              <a:latin typeface="Courier New" pitchFamily="49" charset="0"/>
              <a:cs typeface="Courier New" pitchFamily="49" charset="0"/>
            </a:endParaRPr>
          </a:p>
          <a:p>
            <a:r>
              <a:rPr lang="en-GB" sz="1600" dirty="0" smtClean="0">
                <a:latin typeface="Courier New" pitchFamily="49" charset="0"/>
                <a:cs typeface="Courier New" pitchFamily="49" charset="0"/>
              </a:rPr>
              <a:t>Public Class Video</a:t>
            </a:r>
            <a:r>
              <a:rPr lang="en-GB" sz="1600" b="1" dirty="0" smtClean="0">
                <a:latin typeface="Courier New" pitchFamily="49" charset="0"/>
                <a:cs typeface="Courier New" pitchFamily="49" charset="0"/>
              </a:rPr>
              <a:t>Controller</a:t>
            </a:r>
          </a:p>
          <a:p>
            <a:r>
              <a:rPr lang="en-GB" sz="1600" dirty="0" smtClean="0">
                <a:latin typeface="Courier New" pitchFamily="49" charset="0"/>
                <a:cs typeface="Courier New" pitchFamily="49" charset="0"/>
              </a:rPr>
              <a:t>    Inherits System.Web.Mvc.Controller</a:t>
            </a:r>
          </a:p>
          <a:p>
            <a:endParaRPr lang="en-GB" sz="1600" dirty="0" smtClean="0">
              <a:latin typeface="Courier New" pitchFamily="49" charset="0"/>
              <a:cs typeface="Courier New" pitchFamily="49" charset="0"/>
            </a:endParaRPr>
          </a:p>
          <a:p>
            <a:endParaRPr lang="en-GB" sz="1600" dirty="0" smtClean="0">
              <a:latin typeface="Courier New" pitchFamily="49" charset="0"/>
              <a:cs typeface="Courier New" pitchFamily="49" charset="0"/>
            </a:endParaRPr>
          </a:p>
          <a:p>
            <a:r>
              <a:rPr lang="en-GB" sz="1600" dirty="0" smtClean="0">
                <a:latin typeface="Courier New" pitchFamily="49" charset="0"/>
                <a:cs typeface="Courier New" pitchFamily="49" charset="0"/>
              </a:rPr>
              <a:t>    Function Index() As ActionResult</a:t>
            </a:r>
          </a:p>
          <a:p>
            <a:r>
              <a:rPr lang="en-GB" sz="1600" dirty="0" smtClean="0">
                <a:latin typeface="Courier New" pitchFamily="49" charset="0"/>
                <a:cs typeface="Courier New" pitchFamily="49" charset="0"/>
              </a:rPr>
              <a:t>        ' Add action logic here</a:t>
            </a:r>
          </a:p>
          <a:p>
            <a:r>
              <a:rPr lang="en-GB" sz="1600" dirty="0" smtClean="0">
                <a:latin typeface="Courier New" pitchFamily="49" charset="0"/>
                <a:cs typeface="Courier New" pitchFamily="49" charset="0"/>
              </a:rPr>
              <a:t>        Throw New NotImplementedException()</a:t>
            </a:r>
          </a:p>
          <a:p>
            <a:r>
              <a:rPr lang="en-GB" sz="1600" dirty="0" smtClean="0">
                <a:latin typeface="Courier New" pitchFamily="49" charset="0"/>
                <a:cs typeface="Courier New" pitchFamily="49" charset="0"/>
              </a:rPr>
              <a:t>    End Function</a:t>
            </a:r>
          </a:p>
          <a:p>
            <a:r>
              <a:rPr lang="en-GB" sz="1600" dirty="0" smtClean="0">
                <a:latin typeface="Courier New" pitchFamily="49" charset="0"/>
                <a:cs typeface="Courier New" pitchFamily="49" charset="0"/>
              </a:rPr>
              <a:t>End Class</a:t>
            </a:r>
          </a:p>
          <a:p>
            <a:endParaRPr lang="en-GB" sz="1600" dirty="0">
              <a:latin typeface="Courier New" pitchFamily="49" charset="0"/>
              <a:cs typeface="Courier New" pitchFamily="49" charset="0"/>
            </a:endParaRPr>
          </a:p>
        </p:txBody>
      </p:sp>
      <p:sp>
        <p:nvSpPr>
          <p:cNvPr id="6" name="Rectangular Callout 5"/>
          <p:cNvSpPr/>
          <p:nvPr/>
        </p:nvSpPr>
        <p:spPr bwMode="gray">
          <a:xfrm>
            <a:off x="6232358" y="1921917"/>
            <a:ext cx="2153106" cy="523220"/>
          </a:xfrm>
          <a:prstGeom prst="wedgeRectCallout">
            <a:avLst>
              <a:gd name="adj1" fmla="val -102905"/>
              <a:gd name="adj2" fmla="val 143402"/>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dirty="0"/>
              <a:t>Le nom de la classe a le suffixe </a:t>
            </a:r>
            <a:r>
              <a:rPr lang="en-US" dirty="0">
                <a:latin typeface="Courier New" pitchFamily="49" charset="0"/>
                <a:cs typeface="Courier New" pitchFamily="49" charset="0"/>
              </a:rPr>
              <a:t>Controller</a:t>
            </a:r>
            <a:endParaRPr lang="en-US" dirty="0"/>
          </a:p>
        </p:txBody>
      </p:sp>
      <p:sp>
        <p:nvSpPr>
          <p:cNvPr id="7" name="Rectangular Callout 6"/>
          <p:cNvSpPr/>
          <p:nvPr/>
        </p:nvSpPr>
        <p:spPr bwMode="gray">
          <a:xfrm>
            <a:off x="5650839" y="3602333"/>
            <a:ext cx="1658072" cy="307777"/>
          </a:xfrm>
          <a:prstGeom prst="wedgeRectCallout">
            <a:avLst>
              <a:gd name="adj1" fmla="val -124071"/>
              <a:gd name="adj2" fmla="val 67412"/>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dirty="0"/>
              <a:t>Action par défaut</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Rôle des actions</a:t>
            </a:r>
            <a:endParaRPr lang="fr-FR" noProof="0" dirty="0"/>
          </a:p>
        </p:txBody>
      </p:sp>
      <p:sp>
        <p:nvSpPr>
          <p:cNvPr id="3" name="Content Placeholder 2"/>
          <p:cNvSpPr>
            <a:spLocks noGrp="1"/>
          </p:cNvSpPr>
          <p:nvPr>
            <p:ph idx="1"/>
          </p:nvPr>
        </p:nvSpPr>
        <p:spPr>
          <a:xfrm>
            <a:off x="283464" y="1204976"/>
            <a:ext cx="8599488" cy="5319405"/>
          </a:xfrm>
        </p:spPr>
        <p:txBody>
          <a:bodyPr/>
          <a:lstStyle/>
          <a:p>
            <a:pPr>
              <a:lnSpc>
                <a:spcPts val="2100"/>
              </a:lnSpc>
            </a:pPr>
            <a:r>
              <a:rPr lang="fr-FR" noProof="0" dirty="0" smtClean="0"/>
              <a:t>La classe contrôleur expose les </a:t>
            </a:r>
            <a:r>
              <a:rPr lang="fr-FR" i="1" noProof="0" dirty="0" smtClean="0">
                <a:latin typeface="Century Schoolbook" pitchFamily="18" charset="0"/>
              </a:rPr>
              <a:t>actions</a:t>
            </a:r>
            <a:r>
              <a:rPr lang="fr-FR" dirty="0" smtClean="0"/>
              <a:t> du contrôleur</a:t>
            </a:r>
            <a:endParaRPr lang="fr-FR" i="1" noProof="0" dirty="0" smtClean="0">
              <a:latin typeface="Century Schoolbook" pitchFamily="18" charset="0"/>
            </a:endParaRPr>
          </a:p>
          <a:p>
            <a:pPr>
              <a:lnSpc>
                <a:spcPts val="2100"/>
              </a:lnSpc>
            </a:pPr>
            <a:r>
              <a:rPr lang="fr-FR" noProof="0" dirty="0" smtClean="0"/>
              <a:t>Une action est une méthode du contrôleur appelée pour une URL particulière</a:t>
            </a:r>
          </a:p>
          <a:p>
            <a:pPr lvl="1">
              <a:lnSpc>
                <a:spcPts val="2100"/>
              </a:lnSpc>
            </a:pPr>
            <a:r>
              <a:rPr lang="fr-FR" noProof="0" dirty="0" smtClean="0"/>
              <a:t>La méthode doit être publique</a:t>
            </a:r>
          </a:p>
          <a:p>
            <a:pPr>
              <a:lnSpc>
                <a:spcPts val="2100"/>
              </a:lnSpc>
            </a:pPr>
            <a:r>
              <a:rPr lang="fr-FR" noProof="0" dirty="0" smtClean="0"/>
              <a:t>La </a:t>
            </a:r>
            <a:r>
              <a:rPr lang="fr-FR" dirty="0" smtClean="0"/>
              <a:t>méthode d’action doit</a:t>
            </a:r>
            <a:endParaRPr lang="fr-FR" noProof="0" dirty="0" smtClean="0"/>
          </a:p>
          <a:p>
            <a:pPr marL="687387" lvl="1" indent="-342900">
              <a:lnSpc>
                <a:spcPts val="2100"/>
              </a:lnSpc>
              <a:buFont typeface="+mj-lt"/>
              <a:buAutoNum type="arabicPeriod"/>
            </a:pPr>
            <a:r>
              <a:rPr lang="fr-FR" noProof="0" dirty="0" smtClean="0"/>
              <a:t>Déterminer les besoins en traitement de la requête</a:t>
            </a:r>
          </a:p>
          <a:p>
            <a:pPr marL="687387" lvl="1" indent="-342900">
              <a:lnSpc>
                <a:spcPts val="2100"/>
              </a:lnSpc>
              <a:buFont typeface="+mj-lt"/>
              <a:buAutoNum type="arabicPeriod"/>
            </a:pPr>
            <a:r>
              <a:rPr lang="fr-FR" noProof="0" dirty="0" smtClean="0"/>
              <a:t>Déléguer le traitement de la requête au modèle</a:t>
            </a:r>
          </a:p>
          <a:p>
            <a:pPr marL="687387" lvl="1" indent="-342900">
              <a:lnSpc>
                <a:spcPts val="2100"/>
              </a:lnSpc>
              <a:buFont typeface="+mj-lt"/>
              <a:buAutoNum type="arabicPeriod"/>
            </a:pPr>
            <a:r>
              <a:rPr lang="fr-FR" noProof="0" dirty="0" smtClean="0"/>
              <a:t>Recevoir la réponse du modèle</a:t>
            </a:r>
          </a:p>
          <a:p>
            <a:pPr marL="687387" lvl="1" indent="-342900">
              <a:lnSpc>
                <a:spcPts val="2100"/>
              </a:lnSpc>
              <a:buFont typeface="+mj-lt"/>
              <a:buAutoNum type="arabicPeriod"/>
            </a:pPr>
            <a:r>
              <a:rPr lang="fr-FR" noProof="0" dirty="0" smtClean="0"/>
              <a:t>Sélectionner la vue à afficher </a:t>
            </a:r>
            <a:r>
              <a:rPr lang="fr-FR" dirty="0" smtClean="0"/>
              <a:t>pour la génération de la réponse</a:t>
            </a:r>
            <a:endParaRPr lang="fr-FR" noProof="0" dirty="0" smtClean="0"/>
          </a:p>
          <a:p>
            <a:pPr marL="687387" lvl="1" indent="-342900">
              <a:lnSpc>
                <a:spcPts val="2100"/>
              </a:lnSpc>
              <a:buFont typeface="+mj-lt"/>
              <a:buAutoNum type="arabicPeriod"/>
            </a:pPr>
            <a:r>
              <a:rPr lang="fr-FR" noProof="0" dirty="0" smtClean="0"/>
              <a:t>Rendre les données demandées par la vue disponible pour celle-ci</a:t>
            </a:r>
          </a:p>
          <a:p>
            <a:pPr>
              <a:lnSpc>
                <a:spcPts val="2100"/>
              </a:lnSpc>
            </a:pPr>
            <a:r>
              <a:rPr lang="fr-FR" noProof="0" dirty="0" smtClean="0"/>
              <a:t>Une classe contrôleur a généralement plusieurs méthodes d’action liées</a:t>
            </a:r>
          </a:p>
          <a:p>
            <a:pPr lvl="1">
              <a:lnSpc>
                <a:spcPts val="2100"/>
              </a:lnSpc>
            </a:pPr>
            <a:r>
              <a:rPr lang="fr-FR" noProof="0" dirty="0" smtClean="0"/>
              <a:t>Par exemple, une classe contrôleur </a:t>
            </a:r>
            <a:r>
              <a:rPr lang="fr-FR" noProof="0" dirty="0" smtClean="0">
                <a:latin typeface="Courier New" pitchFamily="49" charset="0"/>
                <a:cs typeface="Courier New" pitchFamily="49" charset="0"/>
              </a:rPr>
              <a:t>ShoppingCart</a:t>
            </a:r>
            <a:r>
              <a:rPr lang="fr-FR" noProof="0" dirty="0" smtClean="0">
                <a:latin typeface="+mj-lt"/>
                <a:cs typeface="Courier New" pitchFamily="49" charset="0"/>
              </a:rPr>
              <a:t> peut avoir des méthodes d’action pour</a:t>
            </a:r>
            <a:endParaRPr lang="fr-FR" noProof="0" dirty="0" smtClean="0"/>
          </a:p>
          <a:p>
            <a:pPr lvl="2">
              <a:lnSpc>
                <a:spcPts val="2100"/>
              </a:lnSpc>
            </a:pPr>
            <a:r>
              <a:rPr lang="fr-FR" noProof="0" dirty="0" smtClean="0"/>
              <a:t>Ajouter un produit au panier</a:t>
            </a:r>
          </a:p>
          <a:p>
            <a:pPr lvl="2">
              <a:lnSpc>
                <a:spcPts val="2100"/>
              </a:lnSpc>
            </a:pPr>
            <a:r>
              <a:rPr lang="fr-FR" noProof="0" dirty="0" smtClean="0"/>
              <a:t>Retirer un produit du panier</a:t>
            </a:r>
          </a:p>
          <a:p>
            <a:pPr lvl="2">
              <a:lnSpc>
                <a:spcPts val="2100"/>
              </a:lnSpc>
            </a:pPr>
            <a:r>
              <a:rPr lang="fr-FR" noProof="0" dirty="0" smtClean="0"/>
              <a:t>Renvoyer le contenu du panier</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Rôle des actions</a:t>
            </a:r>
            <a:r>
              <a:rPr lang="fr-FR" noProof="0" dirty="0" smtClean="0"/>
              <a:t/>
            </a:r>
            <a:br>
              <a:rPr lang="fr-FR" noProof="0" dirty="0" smtClean="0"/>
            </a:br>
            <a:r>
              <a:rPr lang="fr-FR" noProof="0" dirty="0" smtClean="0"/>
              <a:t>(suite)</a:t>
            </a:r>
            <a:endParaRPr lang="fr-FR" noProof="0" dirty="0"/>
          </a:p>
        </p:txBody>
      </p:sp>
      <p:sp>
        <p:nvSpPr>
          <p:cNvPr id="3" name="Content Placeholder 2"/>
          <p:cNvSpPr>
            <a:spLocks noGrp="1"/>
          </p:cNvSpPr>
          <p:nvPr>
            <p:ph idx="1"/>
          </p:nvPr>
        </p:nvSpPr>
        <p:spPr>
          <a:xfrm>
            <a:off x="279399" y="1312863"/>
            <a:ext cx="8781473" cy="4932119"/>
          </a:xfrm>
          <a:ln>
            <a:noFill/>
          </a:ln>
        </p:spPr>
        <p:txBody>
          <a:bodyPr/>
          <a:lstStyle/>
          <a:p>
            <a:r>
              <a:rPr lang="fr-FR" noProof="0" dirty="0" smtClean="0"/>
              <a:t>La structure de l’URL demandée définit la méthode d’action à appeler</a:t>
            </a:r>
          </a:p>
          <a:p>
            <a:r>
              <a:rPr lang="fr-FR" noProof="0" dirty="0" smtClean="0"/>
              <a:t>L’URL suivante :</a:t>
            </a:r>
          </a:p>
          <a:p>
            <a:pPr lvl="1"/>
            <a:r>
              <a:rPr lang="fr-FR" noProof="0" dirty="0" smtClean="0"/>
              <a:t>Demande l’exécution de la méthode </a:t>
            </a:r>
            <a:r>
              <a:rPr lang="fr-FR" noProof="0" dirty="0" smtClean="0">
                <a:latin typeface="Courier New" pitchFamily="49" charset="0"/>
                <a:cs typeface="Courier New" pitchFamily="49" charset="0"/>
              </a:rPr>
              <a:t>Index</a:t>
            </a:r>
            <a:r>
              <a:rPr lang="fr-FR" noProof="0" dirty="0" smtClean="0"/>
              <a:t> de la classe </a:t>
            </a:r>
            <a:r>
              <a:rPr lang="fr-FR" noProof="0" dirty="0" smtClean="0">
                <a:latin typeface="Courier New" pitchFamily="49" charset="0"/>
                <a:cs typeface="Courier New" pitchFamily="49" charset="0"/>
              </a:rPr>
              <a:t>VideoController</a:t>
            </a:r>
            <a:endParaRPr lang="fr-FR" noProof="0" dirty="0" smtClean="0"/>
          </a:p>
          <a:p>
            <a:pPr lvl="1"/>
            <a:endParaRPr lang="fr-FR" noProof="0" dirty="0" smtClean="0"/>
          </a:p>
          <a:p>
            <a:pPr lvl="1"/>
            <a:endParaRPr lang="fr-FR" noProof="0" dirty="0" smtClean="0"/>
          </a:p>
          <a:p>
            <a:pPr lvl="1"/>
            <a:endParaRPr lang="fr-FR" noProof="0" dirty="0" smtClean="0"/>
          </a:p>
          <a:p>
            <a:pPr lvl="1"/>
            <a:endParaRPr lang="fr-FR" noProof="0" dirty="0" smtClean="0"/>
          </a:p>
          <a:p>
            <a:endParaRPr lang="fr-FR" noProof="0" dirty="0" smtClean="0"/>
          </a:p>
          <a:p>
            <a:endParaRPr lang="fr-FR" noProof="0" dirty="0" smtClean="0"/>
          </a:p>
          <a:p>
            <a:r>
              <a:rPr lang="fr-FR" noProof="0" dirty="0" smtClean="0"/>
              <a:t>Dans l’URL suivante :</a:t>
            </a:r>
          </a:p>
          <a:p>
            <a:pPr lvl="1">
              <a:spcBef>
                <a:spcPts val="500"/>
              </a:spcBef>
            </a:pPr>
            <a:r>
              <a:rPr lang="fr-FR" noProof="0" dirty="0" smtClean="0"/>
              <a:t>Quel sont les noms de la classe contrôleur et de la méthode d’action qui traiteront la </a:t>
            </a:r>
            <a:r>
              <a:rPr lang="fr-FR" dirty="0" smtClean="0"/>
              <a:t>requête </a:t>
            </a:r>
            <a:r>
              <a:rPr lang="fr-FR" noProof="0" dirty="0" smtClean="0"/>
              <a:t>?</a:t>
            </a:r>
          </a:p>
          <a:p>
            <a:pPr lvl="1" indent="1588">
              <a:buNone/>
            </a:pPr>
            <a:endParaRPr lang="fr-FR" noProof="0" dirty="0" smtClean="0"/>
          </a:p>
          <a:p>
            <a:pPr lvl="1" indent="1588">
              <a:buNone/>
            </a:pPr>
            <a:r>
              <a:rPr lang="fr-FR" noProof="0" dirty="0" smtClean="0"/>
              <a:t>____________________________________________________________</a:t>
            </a:r>
            <a:endParaRPr lang="fr-FR" noProof="0" dirty="0"/>
          </a:p>
        </p:txBody>
      </p:sp>
      <p:sp>
        <p:nvSpPr>
          <p:cNvPr id="4" name="TextBox 3"/>
          <p:cNvSpPr txBox="1"/>
          <p:nvPr/>
        </p:nvSpPr>
        <p:spPr bwMode="gray">
          <a:xfrm>
            <a:off x="2093496" y="2719139"/>
            <a:ext cx="3191899" cy="307777"/>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http://localhost/Video/Index</a:t>
            </a:r>
            <a:endParaRPr lang="en-GB" dirty="0">
              <a:latin typeface="Courier New" pitchFamily="49" charset="0"/>
              <a:cs typeface="Courier New" pitchFamily="49" charset="0"/>
            </a:endParaRPr>
          </a:p>
        </p:txBody>
      </p:sp>
      <p:sp>
        <p:nvSpPr>
          <p:cNvPr id="5" name="Rectangular Callout 4"/>
          <p:cNvSpPr/>
          <p:nvPr/>
        </p:nvSpPr>
        <p:spPr bwMode="gray">
          <a:xfrm>
            <a:off x="6083973" y="3172290"/>
            <a:ext cx="2488527" cy="307777"/>
          </a:xfrm>
          <a:prstGeom prst="wedgeRectCallout">
            <a:avLst>
              <a:gd name="adj1" fmla="val -86225"/>
              <a:gd name="adj2" fmla="val -116320"/>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t>Nom de la méthode d’action</a:t>
            </a:r>
            <a:endParaRPr kumimoji="0" lang="en-GB" sz="1400" b="0" i="0" u="none" strike="noStrike" cap="none" normalizeH="0" baseline="0" dirty="0" smtClean="0">
              <a:ln>
                <a:noFill/>
              </a:ln>
              <a:solidFill>
                <a:schemeClr val="tx1"/>
              </a:solidFill>
              <a:effectLst/>
              <a:latin typeface="Arial" charset="0"/>
            </a:endParaRPr>
          </a:p>
        </p:txBody>
      </p:sp>
      <p:sp>
        <p:nvSpPr>
          <p:cNvPr id="6" name="Rectangular Callout 5"/>
          <p:cNvSpPr/>
          <p:nvPr/>
        </p:nvSpPr>
        <p:spPr bwMode="gray">
          <a:xfrm>
            <a:off x="1748590" y="3360785"/>
            <a:ext cx="1772658" cy="307777"/>
          </a:xfrm>
          <a:prstGeom prst="wedgeRectCallout">
            <a:avLst>
              <a:gd name="adj1" fmla="val 89121"/>
              <a:gd name="adj2" fmla="val -169983"/>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t>Nom du contrôleur</a:t>
            </a:r>
            <a:endParaRPr kumimoji="0" lang="en-GB" sz="1400" b="0" i="0" u="none" strike="noStrike" cap="none" normalizeH="0" baseline="0" dirty="0" smtClean="0">
              <a:ln>
                <a:noFill/>
              </a:ln>
              <a:solidFill>
                <a:schemeClr val="tx1"/>
              </a:solidFill>
              <a:effectLst/>
              <a:latin typeface="Arial" charset="0"/>
            </a:endParaRPr>
          </a:p>
        </p:txBody>
      </p:sp>
      <p:sp>
        <p:nvSpPr>
          <p:cNvPr id="7" name="TextBox 6"/>
          <p:cNvSpPr txBox="1"/>
          <p:nvPr/>
        </p:nvSpPr>
        <p:spPr bwMode="gray">
          <a:xfrm>
            <a:off x="3521248" y="4412974"/>
            <a:ext cx="3836307" cy="307777"/>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http://localhost/ShoppingCart/Show</a:t>
            </a:r>
            <a:endParaRPr lang="en-GB" dirty="0">
              <a:latin typeface="Courier New" pitchFamily="49" charset="0"/>
              <a:cs typeface="Courier New" pitchFamily="49" charset="0"/>
            </a:endParaRPr>
          </a:p>
        </p:txBody>
      </p:sp>
      <p:grpSp>
        <p:nvGrpSpPr>
          <p:cNvPr id="8" name="Group 1326"/>
          <p:cNvGrpSpPr>
            <a:grpSpLocks/>
          </p:cNvGrpSpPr>
          <p:nvPr/>
        </p:nvGrpSpPr>
        <p:grpSpPr bwMode="gray">
          <a:xfrm>
            <a:off x="129932" y="4609506"/>
            <a:ext cx="374650" cy="269875"/>
            <a:chOff x="590" y="209"/>
            <a:chExt cx="236" cy="170"/>
          </a:xfrm>
        </p:grpSpPr>
        <p:sp>
          <p:nvSpPr>
            <p:cNvPr id="9" name="Oval 1327"/>
            <p:cNvSpPr>
              <a:spLocks noChangeArrowheads="1"/>
            </p:cNvSpPr>
            <p:nvPr/>
          </p:nvSpPr>
          <p:spPr bwMode="gray">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endParaRPr lang="en-US" dirty="0"/>
            </a:p>
          </p:txBody>
        </p:sp>
        <p:sp>
          <p:nvSpPr>
            <p:cNvPr id="10" name="Freeform 1328"/>
            <p:cNvSpPr>
              <a:spLocks/>
            </p:cNvSpPr>
            <p:nvPr/>
          </p:nvSpPr>
          <p:spPr bwMode="gray">
            <a:xfrm>
              <a:off x="688" y="335"/>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rgbClr val="CC3300"/>
            </a:solidFill>
            <a:ln w="9525">
              <a:noFill/>
              <a:round/>
              <a:headEnd/>
              <a:tailEnd/>
            </a:ln>
          </p:spPr>
          <p:txBody>
            <a:bodyPr/>
            <a:lstStyle/>
            <a:p>
              <a:endParaRPr lang="en-US" dirty="0"/>
            </a:p>
          </p:txBody>
        </p:sp>
        <p:sp>
          <p:nvSpPr>
            <p:cNvPr id="11" name="Oval 1329"/>
            <p:cNvSpPr>
              <a:spLocks noChangeArrowheads="1"/>
            </p:cNvSpPr>
            <p:nvPr/>
          </p:nvSpPr>
          <p:spPr bwMode="gray">
            <a:xfrm>
              <a:off x="677" y="216"/>
              <a:ext cx="56" cy="56"/>
            </a:xfrm>
            <a:prstGeom prst="ellipse">
              <a:avLst/>
            </a:prstGeom>
            <a:solidFill>
              <a:srgbClr val="FFFFCC"/>
            </a:solidFill>
            <a:ln w="12700">
              <a:noFill/>
              <a:round/>
              <a:headEnd/>
              <a:tailEnd/>
            </a:ln>
            <a:effectLst/>
          </p:spPr>
          <p:txBody>
            <a:bodyPr wrap="none" anchor="ctr">
              <a:spAutoFit/>
            </a:bodyPr>
            <a:lstStyle/>
            <a:p>
              <a:endParaRPr lang="en-US" dirty="0"/>
            </a:p>
          </p:txBody>
        </p:sp>
        <p:sp>
          <p:nvSpPr>
            <p:cNvPr id="12" name="Freeform 1330"/>
            <p:cNvSpPr>
              <a:spLocks/>
            </p:cNvSpPr>
            <p:nvPr/>
          </p:nvSpPr>
          <p:spPr bwMode="gray">
            <a:xfrm>
              <a:off x="666" y="209"/>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rgbClr val="CC3300"/>
            </a:solidFill>
            <a:ln w="9525">
              <a:noFill/>
              <a:round/>
              <a:headEnd/>
              <a:tailEnd/>
            </a:ln>
          </p:spPr>
          <p:txBody>
            <a:bodyPr/>
            <a:lstStyle/>
            <a:p>
              <a:endParaRPr lang="en-US" dirty="0"/>
            </a:p>
          </p:txBody>
        </p:sp>
      </p:gr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dirty="0" smtClean="0"/>
              <a:t>Structure d’une méthode d’action</a:t>
            </a:r>
            <a:endParaRPr lang="fr-FR" noProof="0" dirty="0"/>
          </a:p>
        </p:txBody>
      </p:sp>
      <p:sp>
        <p:nvSpPr>
          <p:cNvPr id="3" name="Content Placeholder 2"/>
          <p:cNvSpPr>
            <a:spLocks noGrp="1"/>
          </p:cNvSpPr>
          <p:nvPr>
            <p:ph idx="1"/>
          </p:nvPr>
        </p:nvSpPr>
        <p:spPr>
          <a:xfrm>
            <a:off x="279400" y="1312863"/>
            <a:ext cx="8599488" cy="2616101"/>
          </a:xfrm>
        </p:spPr>
        <p:txBody>
          <a:bodyPr/>
          <a:lstStyle/>
          <a:p>
            <a:r>
              <a:rPr lang="fr-FR" noProof="0" dirty="0" smtClean="0"/>
              <a:t>Une méthode d’action retourne normalemen</a:t>
            </a:r>
            <a:r>
              <a:rPr lang="fr-FR" dirty="0" smtClean="0"/>
              <a:t>t un</a:t>
            </a:r>
            <a:r>
              <a:rPr lang="fr-FR" noProof="0" dirty="0" smtClean="0"/>
              <a:t> </a:t>
            </a:r>
            <a:r>
              <a:rPr lang="fr-FR" noProof="0" dirty="0" smtClean="0">
                <a:latin typeface="Courier New" pitchFamily="49" charset="0"/>
                <a:cs typeface="Courier New" pitchFamily="49" charset="0"/>
              </a:rPr>
              <a:t>ViewResult</a:t>
            </a:r>
          </a:p>
          <a:p>
            <a:pPr lvl="1"/>
            <a:r>
              <a:rPr lang="fr-FR" noProof="0" dirty="0" smtClean="0">
                <a:latin typeface="Courier New" pitchFamily="49" charset="0"/>
                <a:cs typeface="Courier New" pitchFamily="49" charset="0"/>
              </a:rPr>
              <a:t>ViewResult</a:t>
            </a:r>
            <a:r>
              <a:rPr lang="fr-FR" noProof="0" dirty="0" smtClean="0">
                <a:cs typeface="Courier New" pitchFamily="49" charset="0"/>
              </a:rPr>
              <a:t> dérive de </a:t>
            </a:r>
            <a:r>
              <a:rPr lang="fr-FR" noProof="0" dirty="0" smtClean="0">
                <a:latin typeface="Courier New" pitchFamily="49" charset="0"/>
                <a:cs typeface="Courier New" pitchFamily="49" charset="0"/>
              </a:rPr>
              <a:t>ActionResult</a:t>
            </a:r>
          </a:p>
          <a:p>
            <a:pPr lvl="1"/>
            <a:r>
              <a:rPr lang="fr-FR" noProof="0" dirty="0" smtClean="0">
                <a:cs typeface="Courier New" pitchFamily="49" charset="0"/>
              </a:rPr>
              <a:t>Il n’est pas </a:t>
            </a:r>
            <a:r>
              <a:rPr lang="fr-FR" dirty="0" smtClean="0">
                <a:cs typeface="Courier New" pitchFamily="49" charset="0"/>
              </a:rPr>
              <a:t>nécessaire de créer explicitement un objet</a:t>
            </a:r>
            <a:r>
              <a:rPr lang="fr-FR" noProof="0" dirty="0" smtClean="0">
                <a:cs typeface="Courier New" pitchFamily="49" charset="0"/>
              </a:rPr>
              <a:t> </a:t>
            </a:r>
            <a:r>
              <a:rPr lang="fr-FR" noProof="0" dirty="0" smtClean="0">
                <a:latin typeface="Courier New" pitchFamily="49" charset="0"/>
                <a:cs typeface="Courier New" pitchFamily="49" charset="0"/>
              </a:rPr>
              <a:t>ViewResult</a:t>
            </a:r>
            <a:endParaRPr lang="fr-FR" noProof="0" dirty="0" smtClean="0">
              <a:cs typeface="Courier New" pitchFamily="49" charset="0"/>
            </a:endParaRPr>
          </a:p>
          <a:p>
            <a:pPr lvl="2"/>
            <a:r>
              <a:rPr lang="fr-FR" noProof="0" dirty="0" smtClean="0">
                <a:cs typeface="Courier New" pitchFamily="49" charset="0"/>
              </a:rPr>
              <a:t>Utiliser la méthode </a:t>
            </a:r>
            <a:r>
              <a:rPr lang="fr-FR" noProof="0" dirty="0" smtClean="0">
                <a:latin typeface="Courier New" pitchFamily="49" charset="0"/>
                <a:cs typeface="Courier New" pitchFamily="49" charset="0"/>
              </a:rPr>
              <a:t>View()</a:t>
            </a:r>
            <a:r>
              <a:rPr lang="fr-FR" noProof="0" dirty="0" smtClean="0">
                <a:cs typeface="Courier New" pitchFamily="49" charset="0"/>
              </a:rPr>
              <a:t> </a:t>
            </a:r>
            <a:r>
              <a:rPr lang="fr-FR" dirty="0" smtClean="0">
                <a:cs typeface="Courier New" pitchFamily="49" charset="0"/>
              </a:rPr>
              <a:t>héritée de</a:t>
            </a:r>
            <a:r>
              <a:rPr lang="fr-FR" noProof="0" dirty="0" smtClean="0">
                <a:cs typeface="Courier New" pitchFamily="49" charset="0"/>
              </a:rPr>
              <a:t> </a:t>
            </a:r>
            <a:r>
              <a:rPr lang="fr-FR" noProof="0" dirty="0" smtClean="0">
                <a:latin typeface="Courier New" pitchFamily="49" charset="0"/>
                <a:cs typeface="Courier New" pitchFamily="49" charset="0"/>
              </a:rPr>
              <a:t>Controller</a:t>
            </a:r>
          </a:p>
          <a:p>
            <a:pPr lvl="3"/>
            <a:r>
              <a:rPr lang="fr-FR" noProof="0" dirty="0" smtClean="0">
                <a:cs typeface="Courier New" pitchFamily="49" charset="0"/>
              </a:rPr>
              <a:t>Renvoie un objet </a:t>
            </a:r>
            <a:r>
              <a:rPr lang="fr-FR" noProof="0" dirty="0" smtClean="0">
                <a:latin typeface="Courier New" pitchFamily="49" charset="0"/>
                <a:cs typeface="Courier New" pitchFamily="49" charset="0"/>
              </a:rPr>
              <a:t>ViewResult</a:t>
            </a:r>
            <a:endParaRPr lang="fr-FR" noProof="0" dirty="0" smtClean="0">
              <a:cs typeface="Courier New" pitchFamily="49" charset="0"/>
            </a:endParaRPr>
          </a:p>
          <a:p>
            <a:r>
              <a:rPr lang="fr-FR" noProof="0" dirty="0" smtClean="0">
                <a:cs typeface="Courier New" pitchFamily="49" charset="0"/>
              </a:rPr>
              <a:t>Le nom de la méthode d’action définit par défaut le nom de la vue à afficher</a:t>
            </a:r>
          </a:p>
          <a:p>
            <a:pPr lvl="1"/>
            <a:r>
              <a:rPr lang="fr-FR" noProof="0" dirty="0" smtClean="0">
                <a:cs typeface="Courier New" pitchFamily="49" charset="0"/>
              </a:rPr>
              <a:t>Dans l’exemple ci-dessous, la vue affichée est </a:t>
            </a:r>
            <a:r>
              <a:rPr lang="fr-FR" noProof="0" dirty="0" smtClean="0">
                <a:latin typeface="Courier New" pitchFamily="49" charset="0"/>
                <a:cs typeface="Courier New" pitchFamily="49" charset="0"/>
              </a:rPr>
              <a:t>Index.aspx</a:t>
            </a:r>
            <a:endParaRPr lang="fr-FR" noProof="0" dirty="0">
              <a:latin typeface="Courier New" pitchFamily="49" charset="0"/>
              <a:cs typeface="Courier New" pitchFamily="49" charset="0"/>
            </a:endParaRPr>
          </a:p>
        </p:txBody>
      </p:sp>
      <p:sp>
        <p:nvSpPr>
          <p:cNvPr id="5" name="TextBox 4"/>
          <p:cNvSpPr txBox="1"/>
          <p:nvPr/>
        </p:nvSpPr>
        <p:spPr bwMode="gray">
          <a:xfrm>
            <a:off x="300779" y="3964184"/>
            <a:ext cx="4588115" cy="1600438"/>
          </a:xfrm>
          <a:prstGeom prst="rect">
            <a:avLst/>
          </a:prstGeom>
          <a:solidFill>
            <a:schemeClr val="accent1"/>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public class VideoController : Controller</a:t>
            </a:r>
          </a:p>
          <a:p>
            <a:r>
              <a:rPr lang="en-GB" dirty="0" smtClean="0">
                <a:latin typeface="Courier New" pitchFamily="49" charset="0"/>
                <a:cs typeface="Courier New" pitchFamily="49" charset="0"/>
              </a:rPr>
              <a:t>{</a:t>
            </a:r>
          </a:p>
          <a:p>
            <a:r>
              <a:rPr lang="en-GB" dirty="0" smtClean="0">
                <a:latin typeface="Courier New" pitchFamily="49" charset="0"/>
                <a:cs typeface="Courier New" pitchFamily="49" charset="0"/>
              </a:rPr>
              <a:t>  public ActionResult Index()</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return View();</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a:t>
            </a:r>
          </a:p>
        </p:txBody>
      </p:sp>
      <p:sp>
        <p:nvSpPr>
          <p:cNvPr id="6" name="TextBox 5"/>
          <p:cNvSpPr txBox="1"/>
          <p:nvPr/>
        </p:nvSpPr>
        <p:spPr bwMode="gray">
          <a:xfrm>
            <a:off x="4533602" y="4337161"/>
            <a:ext cx="4373313" cy="1815882"/>
          </a:xfrm>
          <a:prstGeom prst="rect">
            <a:avLst/>
          </a:prstGeom>
          <a:solidFill>
            <a:schemeClr val="tx1">
              <a:lumMod val="20000"/>
              <a:lumOff val="80000"/>
            </a:schemeClr>
          </a:solidFill>
          <a:ln>
            <a:solidFill>
              <a:schemeClr val="tx1"/>
            </a:solidFill>
          </a:ln>
          <a:effectLst>
            <a:outerShdw dist="53340" dir="2700000" algn="ctr" rotWithShape="0">
              <a:schemeClr val="tx1"/>
            </a:outerShdw>
          </a:effectLst>
        </p:spPr>
        <p:txBody>
          <a:bodyPr wrap="none" rtlCol="0">
            <a:spAutoFit/>
          </a:bodyPr>
          <a:lstStyle/>
          <a:p>
            <a:r>
              <a:rPr lang="en-GB" dirty="0" smtClean="0">
                <a:latin typeface="Courier New" pitchFamily="49" charset="0"/>
                <a:cs typeface="Courier New" pitchFamily="49" charset="0"/>
              </a:rPr>
              <a:t>Public Class VideoController </a:t>
            </a:r>
          </a:p>
          <a:p>
            <a:r>
              <a:rPr lang="en-GB" dirty="0" smtClean="0">
                <a:latin typeface="Courier New" pitchFamily="49" charset="0"/>
                <a:cs typeface="Courier New" pitchFamily="49" charset="0"/>
              </a:rPr>
              <a:t>     Inherits System.Web.Mvc.Controller</a:t>
            </a:r>
          </a:p>
          <a:p>
            <a:r>
              <a:rPr lang="en-GB" dirty="0" smtClean="0">
                <a:latin typeface="Courier New" pitchFamily="49" charset="0"/>
                <a:cs typeface="Courier New" pitchFamily="49" charset="0"/>
              </a:rPr>
              <a:t> </a:t>
            </a:r>
          </a:p>
          <a:p>
            <a:r>
              <a:rPr lang="en-GB" dirty="0" smtClean="0">
                <a:latin typeface="Courier New" pitchFamily="49" charset="0"/>
                <a:cs typeface="Courier New" pitchFamily="49" charset="0"/>
              </a:rPr>
              <a:t>  Function Index() As ActionResult</a:t>
            </a:r>
          </a:p>
          <a:p>
            <a:r>
              <a:rPr lang="en-GB" dirty="0" smtClean="0">
                <a:latin typeface="Courier New" pitchFamily="49" charset="0"/>
                <a:cs typeface="Courier New" pitchFamily="49" charset="0"/>
              </a:rPr>
              <a:t>    Return View()</a:t>
            </a:r>
          </a:p>
          <a:p>
            <a:r>
              <a:rPr lang="en-GB" dirty="0" smtClean="0">
                <a:latin typeface="Courier New" pitchFamily="49" charset="0"/>
                <a:cs typeface="Courier New" pitchFamily="49" charset="0"/>
              </a:rPr>
              <a:t>  End Function</a:t>
            </a:r>
          </a:p>
          <a:p>
            <a:r>
              <a:rPr lang="en-GB" dirty="0" smtClean="0">
                <a:latin typeface="Courier New" pitchFamily="49" charset="0"/>
                <a:cs typeface="Courier New" pitchFamily="49" charset="0"/>
              </a:rPr>
              <a:t>End Class</a:t>
            </a:r>
          </a:p>
          <a:p>
            <a:endParaRPr lang="en-GB" dirty="0">
              <a:latin typeface="Courier New" pitchFamily="49" charset="0"/>
              <a:cs typeface="Courier New" pitchFamily="49" charset="0"/>
            </a:endParaRPr>
          </a:p>
        </p:txBody>
      </p:sp>
      <p:sp>
        <p:nvSpPr>
          <p:cNvPr id="7" name="Rectangular Callout 6"/>
          <p:cNvSpPr/>
          <p:nvPr/>
        </p:nvSpPr>
        <p:spPr bwMode="gray">
          <a:xfrm>
            <a:off x="1735282" y="5343780"/>
            <a:ext cx="2248243" cy="307777"/>
          </a:xfrm>
          <a:prstGeom prst="wedgeRectCallout">
            <a:avLst>
              <a:gd name="adj1" fmla="val -51919"/>
              <a:gd name="adj2" fmla="val -146528"/>
            </a:avLst>
          </a:prstGeom>
          <a:solidFill>
            <a:srgbClr val="99C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t>Retourne </a:t>
            </a:r>
            <a:r>
              <a:rPr lang="en-GB" dirty="0" smtClean="0">
                <a:latin typeface="Courier New" pitchFamily="49" charset="0"/>
                <a:cs typeface="Courier New" pitchFamily="49" charset="0"/>
              </a:rPr>
              <a:t>ActionResult</a:t>
            </a:r>
            <a:endParaRPr kumimoji="0" lang="en-GB" sz="14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8" name="Rectangular Callout 7"/>
          <p:cNvSpPr/>
          <p:nvPr/>
        </p:nvSpPr>
        <p:spPr bwMode="gray">
          <a:xfrm>
            <a:off x="6384760" y="5796964"/>
            <a:ext cx="2353995" cy="307777"/>
          </a:xfrm>
          <a:prstGeom prst="wedgeRectCallout">
            <a:avLst>
              <a:gd name="adj1" fmla="val -51919"/>
              <a:gd name="adj2" fmla="val -146528"/>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t>Retourne </a:t>
            </a:r>
            <a:r>
              <a:rPr lang="en-GB" dirty="0" smtClean="0">
                <a:latin typeface="Courier New" pitchFamily="49" charset="0"/>
                <a:cs typeface="Courier New" pitchFamily="49" charset="0"/>
              </a:rPr>
              <a:t>ActionResult</a:t>
            </a:r>
            <a:endParaRPr kumimoji="0" lang="en-GB" sz="1400" b="0" i="0" u="none" strike="noStrike" cap="none" normalizeH="0" baseline="0" dirty="0" smtClean="0">
              <a:ln>
                <a:noFill/>
              </a:ln>
              <a:solidFill>
                <a:schemeClr val="tx1"/>
              </a:solidFill>
              <a:effectLst/>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EV" val="393737204232"/>
  <p:tag name="TL" val="3432302C3534302C343530"/>
  <p:tag name="IPF" val="422C496D706C656D656E74696E6720436F6E74726F6C6C657273"/>
</p:tagLst>
</file>

<file path=ppt/tags/tag10.xml><?xml version="1.0" encoding="utf-8"?>
<p:tagLst xmlns:a="http://schemas.openxmlformats.org/drawingml/2006/main" xmlns:r="http://schemas.openxmlformats.org/officeDocument/2006/relationships" xmlns:p="http://schemas.openxmlformats.org/presentationml/2006/main">
  <p:tag name="IPF" val="4C2C53656C656374696E67206120566965772046726F6D20616E20416374696F6E"/>
</p:tagLst>
</file>

<file path=ppt/tags/tag11.xml><?xml version="1.0" encoding="utf-8"?>
<p:tagLst xmlns:a="http://schemas.openxmlformats.org/drawingml/2006/main" xmlns:r="http://schemas.openxmlformats.org/officeDocument/2006/relationships" xmlns:p="http://schemas.openxmlformats.org/presentationml/2006/main">
  <p:tag name="IPF" val="522C416374696F6E204D6574686F642052657475726E2056616C756573"/>
</p:tagLst>
</file>

<file path=ppt/tags/tag12.xml><?xml version="1.0" encoding="utf-8"?>
<p:tagLst xmlns:a="http://schemas.openxmlformats.org/drawingml/2006/main" xmlns:r="http://schemas.openxmlformats.org/officeDocument/2006/relationships" xmlns:p="http://schemas.openxmlformats.org/presentationml/2006/main">
  <p:tag name="IPF" val="4C2C436F6E74726F6C6C657220436C61737320416374696F6E526573756C74204D6574686F6473"/>
</p:tagLst>
</file>

<file path=ppt/tags/tag13.xml><?xml version="1.0" encoding="utf-8"?>
<p:tagLst xmlns:a="http://schemas.openxmlformats.org/drawingml/2006/main" xmlns:r="http://schemas.openxmlformats.org/officeDocument/2006/relationships" xmlns:p="http://schemas.openxmlformats.org/presentationml/2006/main">
  <p:tag name="IPF" val="4C2C52657475726E696E672061205265646972656374526573756C74"/>
</p:tagLst>
</file>

<file path=ppt/tags/tag14.xml><?xml version="1.0" encoding="utf-8"?>
<p:tagLst xmlns:a="http://schemas.openxmlformats.org/drawingml/2006/main" xmlns:r="http://schemas.openxmlformats.org/officeDocument/2006/relationships" xmlns:p="http://schemas.openxmlformats.org/presentationml/2006/main">
  <p:tag name="IPF" val="522C52657475726E696E67206120436F6E74656E74526573756C74"/>
</p:tagLst>
</file>

<file path=ppt/tags/tag15.xml><?xml version="1.0" encoding="utf-8"?>
<p:tagLst xmlns:a="http://schemas.openxmlformats.org/drawingml/2006/main" xmlns:r="http://schemas.openxmlformats.org/officeDocument/2006/relationships" xmlns:p="http://schemas.openxmlformats.org/presentationml/2006/main">
  <p:tag name="IPF" val="4C2C52657475726E696E6720612046696C65526573756C74"/>
</p:tagLst>
</file>

<file path=ppt/tags/tag16.xml><?xml version="1.0" encoding="utf-8"?>
<p:tagLst xmlns:a="http://schemas.openxmlformats.org/drawingml/2006/main" xmlns:r="http://schemas.openxmlformats.org/officeDocument/2006/relationships" xmlns:p="http://schemas.openxmlformats.org/presentationml/2006/main">
  <p:tag name="IPF" val="522C43686F6F73696E6720416374696F6E204E616D6573"/>
</p:tagLst>
</file>

<file path=ppt/tags/tag17.xml><?xml version="1.0" encoding="utf-8"?>
<p:tagLst xmlns:a="http://schemas.openxmlformats.org/drawingml/2006/main" xmlns:r="http://schemas.openxmlformats.org/officeDocument/2006/relationships" xmlns:p="http://schemas.openxmlformats.org/presentationml/2006/main">
  <p:tag name="IPF" val="4C2C43686F6F73696E6720416374696F6E204E616D65732028636F6E74696E75656429"/>
</p:tagLst>
</file>

<file path=ppt/tags/tag18.xml><?xml version="1.0" encoding="utf-8"?>
<p:tagLst xmlns:a="http://schemas.openxmlformats.org/drawingml/2006/main" xmlns:r="http://schemas.openxmlformats.org/officeDocument/2006/relationships" xmlns:p="http://schemas.openxmlformats.org/presentationml/2006/main">
  <p:tag name="IPF" val="522C48616E646C696E6720556E6B6E6F776E20416374696F6E73"/>
</p:tagLst>
</file>

<file path=ppt/tags/tag19.xml><?xml version="1.0" encoding="utf-8"?>
<p:tagLst xmlns:a="http://schemas.openxmlformats.org/drawingml/2006/main" xmlns:r="http://schemas.openxmlformats.org/officeDocument/2006/relationships" xmlns:p="http://schemas.openxmlformats.org/presentationml/2006/main">
  <p:tag name="IPF" val="4C2C4D564320526571756573742050726F63657373696E67"/>
</p:tagLst>
</file>

<file path=ppt/tags/tag2.xml><?xml version="1.0" encoding="utf-8"?>
<p:tagLst xmlns:a="http://schemas.openxmlformats.org/drawingml/2006/main" xmlns:r="http://schemas.openxmlformats.org/officeDocument/2006/relationships" xmlns:p="http://schemas.openxmlformats.org/presentationml/2006/main">
  <p:tag name="IPF" val="522C54686520526F6C65206F6620436F6E74726F6C6C657273"/>
</p:tagLst>
</file>

<file path=ppt/tags/tag20.xml><?xml version="1.0" encoding="utf-8"?>
<p:tagLst xmlns:a="http://schemas.openxmlformats.org/drawingml/2006/main" xmlns:r="http://schemas.openxmlformats.org/officeDocument/2006/relationships" xmlns:p="http://schemas.openxmlformats.org/presentationml/2006/main">
  <p:tag name="IPF" val="522C4D564320526571756573742050726F63657373696E672028636F6E74696E75656429"/>
</p:tagLst>
</file>

<file path=ppt/tags/tag21.xml><?xml version="1.0" encoding="utf-8"?>
<p:tagLst xmlns:a="http://schemas.openxmlformats.org/drawingml/2006/main" xmlns:r="http://schemas.openxmlformats.org/officeDocument/2006/relationships" xmlns:p="http://schemas.openxmlformats.org/presentationml/2006/main">
  <p:tag name="IPF" val="4C2C4D617070696E672055524C20506172616D657465727320746F20416374696F6E204D6574686F6473"/>
</p:tagLst>
</file>

<file path=ppt/tags/tag22.xml><?xml version="1.0" encoding="utf-8"?>
<p:tagLst xmlns:a="http://schemas.openxmlformats.org/drawingml/2006/main" xmlns:r="http://schemas.openxmlformats.org/officeDocument/2006/relationships" xmlns:p="http://schemas.openxmlformats.org/presentationml/2006/main">
  <p:tag name="IPF" val="522C4D617070696E672055524C20506172616D657465727320746F20416374696F6E204D6574686F64732028636F6E74696E75656429"/>
</p:tagLst>
</file>

<file path=ppt/tags/tag23.xml><?xml version="1.0" encoding="utf-8"?>
<p:tagLst xmlns:a="http://schemas.openxmlformats.org/drawingml/2006/main" xmlns:r="http://schemas.openxmlformats.org/officeDocument/2006/relationships" xmlns:p="http://schemas.openxmlformats.org/presentationml/2006/main">
  <p:tag name="IPF" val="4C2C50617373696E6720446174612046726F6D20416374696F6E20746F20566965772028432329"/>
</p:tagLst>
</file>

<file path=ppt/tags/tag24.xml><?xml version="1.0" encoding="utf-8"?>
<p:tagLst xmlns:a="http://schemas.openxmlformats.org/drawingml/2006/main" xmlns:r="http://schemas.openxmlformats.org/officeDocument/2006/relationships" xmlns:p="http://schemas.openxmlformats.org/presentationml/2006/main">
  <p:tag name="IPF" val="522C50617373696E6720446174612046726F6D20416374696F6E20746F20566965772028564229"/>
</p:tagLst>
</file>

<file path=ppt/tags/tag25.xml><?xml version="1.0" encoding="utf-8"?>
<p:tagLst xmlns:a="http://schemas.openxmlformats.org/drawingml/2006/main" xmlns:r="http://schemas.openxmlformats.org/officeDocument/2006/relationships" xmlns:p="http://schemas.openxmlformats.org/presentationml/2006/main">
  <p:tag name="IPF" val="4C2C5573696E67205669657744617461"/>
</p:tagLst>
</file>

<file path=ppt/tags/tag26.xml><?xml version="1.0" encoding="utf-8"?>
<p:tagLst xmlns:a="http://schemas.openxmlformats.org/drawingml/2006/main" xmlns:r="http://schemas.openxmlformats.org/officeDocument/2006/relationships" xmlns:p="http://schemas.openxmlformats.org/presentationml/2006/main">
  <p:tag name="IPF" val="522C5573696E672056696577446174612028636F6E74696E75656429"/>
</p:tagLst>
</file>

<file path=ppt/tags/tag27.xml><?xml version="1.0" encoding="utf-8"?>
<p:tagLst xmlns:a="http://schemas.openxmlformats.org/drawingml/2006/main" xmlns:r="http://schemas.openxmlformats.org/officeDocument/2006/relationships" xmlns:p="http://schemas.openxmlformats.org/presentationml/2006/main">
  <p:tag name="IPF" val="522C496E74726F647563696E6720414F50"/>
</p:tagLst>
</file>

<file path=ppt/tags/tag28.xml><?xml version="1.0" encoding="utf-8"?>
<p:tagLst xmlns:a="http://schemas.openxmlformats.org/drawingml/2006/main" xmlns:r="http://schemas.openxmlformats.org/officeDocument/2006/relationships" xmlns:p="http://schemas.openxmlformats.org/presentationml/2006/main">
  <p:tag name="IPF" val="4C2C416374696F6E2046696C746572732028636F6E74696E75656429"/>
</p:tagLst>
</file>

<file path=ppt/tags/tag29.xml><?xml version="1.0" encoding="utf-8"?>
<p:tagLst xmlns:a="http://schemas.openxmlformats.org/drawingml/2006/main" xmlns:r="http://schemas.openxmlformats.org/officeDocument/2006/relationships" xmlns:p="http://schemas.openxmlformats.org/presentationml/2006/main">
  <p:tag name="IPF" val="4C2C5479706573206F6620416374696F6E2046696C74657273"/>
</p:tagLst>
</file>

<file path=ppt/tags/tag3.xml><?xml version="1.0" encoding="utf-8"?>
<p:tagLst xmlns:a="http://schemas.openxmlformats.org/drawingml/2006/main" xmlns:r="http://schemas.openxmlformats.org/officeDocument/2006/relationships" xmlns:p="http://schemas.openxmlformats.org/presentationml/2006/main">
  <p:tag name="IPF" val="4C2C436F6E74726F6C6C657220436C617373657320526571756972656D656E7473"/>
</p:tagLst>
</file>

<file path=ppt/tags/tag30.xml><?xml version="1.0" encoding="utf-8"?>
<p:tagLst xmlns:a="http://schemas.openxmlformats.org/drawingml/2006/main" xmlns:r="http://schemas.openxmlformats.org/officeDocument/2006/relationships" xmlns:p="http://schemas.openxmlformats.org/presentationml/2006/main">
  <p:tag name="IPF" val="522C4275696C742D496E20416374696F6E2046696C746572204578616D706C65"/>
</p:tagLst>
</file>

<file path=ppt/tags/tag31.xml><?xml version="1.0" encoding="utf-8"?>
<p:tagLst xmlns:a="http://schemas.openxmlformats.org/drawingml/2006/main" xmlns:r="http://schemas.openxmlformats.org/officeDocument/2006/relationships" xmlns:p="http://schemas.openxmlformats.org/presentationml/2006/main">
  <p:tag name="IPF" val="4C2C416374696F6E2046696C746572205479706573"/>
</p:tagLst>
</file>

<file path=ppt/tags/tag32.xml><?xml version="1.0" encoding="utf-8"?>
<p:tagLst xmlns:a="http://schemas.openxmlformats.org/drawingml/2006/main" xmlns:r="http://schemas.openxmlformats.org/officeDocument/2006/relationships" xmlns:p="http://schemas.openxmlformats.org/presentationml/2006/main">
  <p:tag name="IPF" val="522C4372656174696E6720437573746F6D20416374696F6E2046696C74657273"/>
</p:tagLst>
</file>

<file path=ppt/tags/tag33.xml><?xml version="1.0" encoding="utf-8"?>
<p:tagLst xmlns:a="http://schemas.openxmlformats.org/drawingml/2006/main" xmlns:r="http://schemas.openxmlformats.org/officeDocument/2006/relationships" xmlns:p="http://schemas.openxmlformats.org/presentationml/2006/main">
  <p:tag name="IPF" val="4C2C437573746F6D20416374696F6E2046696C746572204578616D706C652028432329"/>
</p:tagLst>
</file>

<file path=ppt/tags/tag34.xml><?xml version="1.0" encoding="utf-8"?>
<p:tagLst xmlns:a="http://schemas.openxmlformats.org/drawingml/2006/main" xmlns:r="http://schemas.openxmlformats.org/officeDocument/2006/relationships" xmlns:p="http://schemas.openxmlformats.org/presentationml/2006/main">
  <p:tag name="IPF" val="522C437573746F6D20416374696F6E2046696C746572204578616D706C652028564229"/>
</p:tagLst>
</file>

<file path=ppt/tags/tag35.xml><?xml version="1.0" encoding="utf-8"?>
<p:tagLst xmlns:a="http://schemas.openxmlformats.org/drawingml/2006/main" xmlns:r="http://schemas.openxmlformats.org/officeDocument/2006/relationships" xmlns:p="http://schemas.openxmlformats.org/presentationml/2006/main">
  <p:tag name="IPF" val="4C2C4170706C79696E6720437573746F6D20416374696F6E2046696C74657273"/>
</p:tagLst>
</file>

<file path=ppt/tags/tag36.xml><?xml version="1.0" encoding="utf-8"?>
<p:tagLst xmlns:a="http://schemas.openxmlformats.org/drawingml/2006/main" xmlns:r="http://schemas.openxmlformats.org/officeDocument/2006/relationships" xmlns:p="http://schemas.openxmlformats.org/presentationml/2006/main">
  <p:tag name="IPF" val="522C457863657074696F6E2046696C74657273"/>
</p:tagLst>
</file>

<file path=ppt/tags/tag37.xml><?xml version="1.0" encoding="utf-8"?>
<p:tagLst xmlns:a="http://schemas.openxmlformats.org/drawingml/2006/main" xmlns:r="http://schemas.openxmlformats.org/officeDocument/2006/relationships" xmlns:p="http://schemas.openxmlformats.org/presentationml/2006/main">
  <p:tag name="IPF" val="4C2C5573696E672048616E646C654572726F72417474726962757465"/>
</p:tagLst>
</file>

<file path=ppt/tags/tag38.xml><?xml version="1.0" encoding="utf-8"?>
<p:tagLst xmlns:a="http://schemas.openxmlformats.org/drawingml/2006/main" xmlns:r="http://schemas.openxmlformats.org/officeDocument/2006/relationships" xmlns:p="http://schemas.openxmlformats.org/presentationml/2006/main">
  <p:tag name="IPF" val="522C48616E646C654572726F72417474726962757465205669657773"/>
</p:tagLst>
</file>

<file path=ppt/tags/tag39.xml><?xml version="1.0" encoding="utf-8"?>
<p:tagLst xmlns:a="http://schemas.openxmlformats.org/drawingml/2006/main" xmlns:r="http://schemas.openxmlformats.org/officeDocument/2006/relationships" xmlns:p="http://schemas.openxmlformats.org/presentationml/2006/main">
  <p:tag name="IPF" val="522C4372656174696E67206120437573746F6D20457863657074696F6E2046696C746572"/>
</p:tagLst>
</file>

<file path=ppt/tags/tag4.xml><?xml version="1.0" encoding="utf-8"?>
<p:tagLst xmlns:a="http://schemas.openxmlformats.org/drawingml/2006/main" xmlns:r="http://schemas.openxmlformats.org/officeDocument/2006/relationships" xmlns:p="http://schemas.openxmlformats.org/presentationml/2006/main">
  <p:tag name="IPF" val="522C436F6E74726F6C6C6572204469726563746F727920537472756374757265"/>
</p:tagLst>
</file>

<file path=ppt/tags/tag40.xml><?xml version="1.0" encoding="utf-8"?>
<p:tagLst xmlns:a="http://schemas.openxmlformats.org/drawingml/2006/main" xmlns:r="http://schemas.openxmlformats.org/officeDocument/2006/relationships" xmlns:p="http://schemas.openxmlformats.org/presentationml/2006/main">
  <p:tag name="IPF" val="4C2C4372656174696E67206120437573746F6D20457863657074696F6E2046696C7465722028636F6E74696E75656429"/>
</p:tagLst>
</file>

<file path=ppt/tags/tag41.xml><?xml version="1.0" encoding="utf-8"?>
<p:tagLst xmlns:a="http://schemas.openxmlformats.org/drawingml/2006/main" xmlns:r="http://schemas.openxmlformats.org/officeDocument/2006/relationships" xmlns:p="http://schemas.openxmlformats.org/presentationml/2006/main">
  <p:tag name="IPF" val="522C485454503A205468652053746174656C6573732050726F746F636F6C"/>
</p:tagLst>
</file>

<file path=ppt/tags/tag42.xml><?xml version="1.0" encoding="utf-8"?>
<p:tagLst xmlns:a="http://schemas.openxmlformats.org/drawingml/2006/main" xmlns:r="http://schemas.openxmlformats.org/officeDocument/2006/relationships" xmlns:p="http://schemas.openxmlformats.org/presentationml/2006/main">
  <p:tag name="IPF" val="4C2C53657373696F6E73"/>
</p:tagLst>
</file>

<file path=ppt/tags/tag43.xml><?xml version="1.0" encoding="utf-8"?>
<p:tagLst xmlns:a="http://schemas.openxmlformats.org/drawingml/2006/main" xmlns:r="http://schemas.openxmlformats.org/officeDocument/2006/relationships" xmlns:p="http://schemas.openxmlformats.org/presentationml/2006/main">
  <p:tag name="IPF" val="522C53657373696F6E20547261636B696E6720576974682053657373696F6E"/>
</p:tagLst>
</file>

<file path=ppt/tags/tag44.xml><?xml version="1.0" encoding="utf-8"?>
<p:tagLst xmlns:a="http://schemas.openxmlformats.org/drawingml/2006/main" xmlns:r="http://schemas.openxmlformats.org/officeDocument/2006/relationships" xmlns:p="http://schemas.openxmlformats.org/presentationml/2006/main">
  <p:tag name="IPF" val="522C576F726B696E672057697468207468652053657373696F6E2050726F7065727479"/>
</p:tagLst>
</file>

<file path=ppt/tags/tag45.xml><?xml version="1.0" encoding="utf-8"?>
<p:tagLst xmlns:a="http://schemas.openxmlformats.org/drawingml/2006/main" xmlns:r="http://schemas.openxmlformats.org/officeDocument/2006/relationships" xmlns:p="http://schemas.openxmlformats.org/presentationml/2006/main">
  <p:tag name="IPF" val="4C2C436F756E74657220436F6465204578616D706C652028432329"/>
</p:tagLst>
</file>

<file path=ppt/tags/tag46.xml><?xml version="1.0" encoding="utf-8"?>
<p:tagLst xmlns:a="http://schemas.openxmlformats.org/drawingml/2006/main" xmlns:r="http://schemas.openxmlformats.org/officeDocument/2006/relationships" xmlns:p="http://schemas.openxmlformats.org/presentationml/2006/main">
  <p:tag name="IPF" val="522C436F756E74657220436F6465204578616D706C652028564229"/>
</p:tagLst>
</file>

<file path=ppt/tags/tag47.xml><?xml version="1.0" encoding="utf-8"?>
<p:tagLst xmlns:a="http://schemas.openxmlformats.org/drawingml/2006/main" xmlns:r="http://schemas.openxmlformats.org/officeDocument/2006/relationships" xmlns:p="http://schemas.openxmlformats.org/presentationml/2006/main">
  <p:tag name="IPF" val="4C2C496E697469616C697A696E67207468652053657373696F6E"/>
</p:tagLst>
</file>

<file path=ppt/tags/tag48.xml><?xml version="1.0" encoding="utf-8"?>
<p:tagLst xmlns:a="http://schemas.openxmlformats.org/drawingml/2006/main" xmlns:r="http://schemas.openxmlformats.org/officeDocument/2006/relationships" xmlns:p="http://schemas.openxmlformats.org/presentationml/2006/main">
  <p:tag name="IPF" val="522C4D564320526571756573742050726F63657373696E67"/>
</p:tagLst>
</file>

<file path=ppt/tags/tag49.xml><?xml version="1.0" encoding="utf-8"?>
<p:tagLst xmlns:a="http://schemas.openxmlformats.org/drawingml/2006/main" xmlns:r="http://schemas.openxmlformats.org/officeDocument/2006/relationships" xmlns:p="http://schemas.openxmlformats.org/presentationml/2006/main">
  <p:tag name="IPF" val="4C2C4173796E6368726F6E6F757320436F6E74726F6C6C657273"/>
</p:tagLst>
</file>

<file path=ppt/tags/tag5.xml><?xml version="1.0" encoding="utf-8"?>
<p:tagLst xmlns:a="http://schemas.openxmlformats.org/drawingml/2006/main" xmlns:r="http://schemas.openxmlformats.org/officeDocument/2006/relationships" xmlns:p="http://schemas.openxmlformats.org/presentationml/2006/main">
  <p:tag name="IPF" val="522C436F6E74726F6C6C657220436C61737365732028432329"/>
</p:tagLst>
</file>

<file path=ppt/tags/tag50.xml><?xml version="1.0" encoding="utf-8"?>
<p:tagLst xmlns:a="http://schemas.openxmlformats.org/drawingml/2006/main" xmlns:r="http://schemas.openxmlformats.org/officeDocument/2006/relationships" xmlns:p="http://schemas.openxmlformats.org/presentationml/2006/main">
  <p:tag name="IPF" val="522C4173796E6368726F6E6F757320436F6E74726F6C6C657220416374696F6E73"/>
</p:tagLst>
</file>

<file path=ppt/tags/tag51.xml><?xml version="1.0" encoding="utf-8"?>
<p:tagLst xmlns:a="http://schemas.openxmlformats.org/drawingml/2006/main" xmlns:r="http://schemas.openxmlformats.org/officeDocument/2006/relationships" xmlns:p="http://schemas.openxmlformats.org/presentationml/2006/main">
  <p:tag name="IPF" val="4C2C446576656C6F70696E67204173796E6368726F6E6F757320436F6E74726F6C6C657273"/>
</p:tagLst>
</file>

<file path=ppt/tags/tag52.xml><?xml version="1.0" encoding="utf-8"?>
<p:tagLst xmlns:a="http://schemas.openxmlformats.org/drawingml/2006/main" xmlns:r="http://schemas.openxmlformats.org/officeDocument/2006/relationships" xmlns:p="http://schemas.openxmlformats.org/presentationml/2006/main">
  <p:tag name="IPF" val="522C4173796E6368726F6E6F757320436F6E74726F6C6C6572204578616D706C652028432329"/>
</p:tagLst>
</file>

<file path=ppt/tags/tag53.xml><?xml version="1.0" encoding="utf-8"?>
<p:tagLst xmlns:a="http://schemas.openxmlformats.org/drawingml/2006/main" xmlns:r="http://schemas.openxmlformats.org/officeDocument/2006/relationships" xmlns:p="http://schemas.openxmlformats.org/presentationml/2006/main">
  <p:tag name="IPF" val="4C2C4173796E6368726F6E6F757320436F6E74726F6C6C6572204578616D706C652028564229"/>
</p:tagLst>
</file>

<file path=ppt/tags/tag6.xml><?xml version="1.0" encoding="utf-8"?>
<p:tagLst xmlns:a="http://schemas.openxmlformats.org/drawingml/2006/main" xmlns:r="http://schemas.openxmlformats.org/officeDocument/2006/relationships" xmlns:p="http://schemas.openxmlformats.org/presentationml/2006/main">
  <p:tag name="IPF" val="4C2C436F6E74726F6C6C657220436C61737365732028564229"/>
</p:tagLst>
</file>

<file path=ppt/tags/tag7.xml><?xml version="1.0" encoding="utf-8"?>
<p:tagLst xmlns:a="http://schemas.openxmlformats.org/drawingml/2006/main" xmlns:r="http://schemas.openxmlformats.org/officeDocument/2006/relationships" xmlns:p="http://schemas.openxmlformats.org/presentationml/2006/main">
  <p:tag name="IPF" val="522C54686520526F6C65206F6620416374696F6E73"/>
</p:tagLst>
</file>

<file path=ppt/tags/tag8.xml><?xml version="1.0" encoding="utf-8"?>
<p:tagLst xmlns:a="http://schemas.openxmlformats.org/drawingml/2006/main" xmlns:r="http://schemas.openxmlformats.org/officeDocument/2006/relationships" xmlns:p="http://schemas.openxmlformats.org/presentationml/2006/main">
  <p:tag name="IPF" val="4C2C54686520526F6C65206F6620416374696F6E732028636F6E74696E75656429"/>
</p:tagLst>
</file>

<file path=ppt/tags/tag9.xml><?xml version="1.0" encoding="utf-8"?>
<p:tagLst xmlns:a="http://schemas.openxmlformats.org/drawingml/2006/main" xmlns:r="http://schemas.openxmlformats.org/officeDocument/2006/relationships" xmlns:p="http://schemas.openxmlformats.org/presentationml/2006/main">
  <p:tag name="IPF" val="522C416374696F6E204D6574686F6420537472756374757265"/>
</p:tagLst>
</file>

<file path=ppt/theme/theme1.xml><?xml version="1.0" encoding="utf-8"?>
<a:theme xmlns:a="http://schemas.openxmlformats.org/drawingml/2006/main" name="EPIC">
  <a:themeElements>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Modèle par défaut 1">
        <a:dk1>
          <a:srgbClr val="000080"/>
        </a:dk1>
        <a:lt1>
          <a:srgbClr val="BAB600"/>
        </a:lt1>
        <a:dk2>
          <a:srgbClr val="FFFFFF"/>
        </a:dk2>
        <a:lt2>
          <a:srgbClr val="000000"/>
        </a:lt2>
        <a:accent1>
          <a:srgbClr val="FFFF66"/>
        </a:accent1>
        <a:accent2>
          <a:srgbClr val="B90117"/>
        </a:accent2>
        <a:accent3>
          <a:srgbClr val="D9D7AA"/>
        </a:accent3>
        <a:accent4>
          <a:srgbClr val="00006C"/>
        </a:accent4>
        <a:accent5>
          <a:srgbClr val="FFFFB8"/>
        </a:accent5>
        <a:accent6>
          <a:srgbClr val="A70114"/>
        </a:accent6>
        <a:hlink>
          <a:srgbClr val="3333FF"/>
        </a:hlink>
        <a:folHlink>
          <a:srgbClr val="6699FF"/>
        </a:folHlink>
      </a:clrScheme>
      <a:clrMap bg1="lt1" tx1="dk1" bg2="lt2" tx2="dk2" accent1="accent1" accent2="accent2" accent3="accent3" accent4="accent4" accent5="accent5" accent6="accent6" hlink="hlink" folHlink="folHlink"/>
    </a:extraClrScheme>
    <a:extraClrScheme>
      <a:clrScheme name="Modèle par défaut 2">
        <a:dk1>
          <a:srgbClr val="000080"/>
        </a:dk1>
        <a:lt1>
          <a:srgbClr val="BCD507"/>
        </a:lt1>
        <a:dk2>
          <a:srgbClr val="FFFFFF"/>
        </a:dk2>
        <a:lt2>
          <a:srgbClr val="000000"/>
        </a:lt2>
        <a:accent1>
          <a:srgbClr val="FFFF66"/>
        </a:accent1>
        <a:accent2>
          <a:srgbClr val="B90117"/>
        </a:accent2>
        <a:accent3>
          <a:srgbClr val="DAE7AA"/>
        </a:accent3>
        <a:accent4>
          <a:srgbClr val="00006C"/>
        </a:accent4>
        <a:accent5>
          <a:srgbClr val="FFFFB8"/>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EPIC</Template>
  <TotalTime>9021</TotalTime>
  <Words>4938</Words>
  <Application>Microsoft Office PowerPoint</Application>
  <PresentationFormat>Affichage à l'écran (4:3)</PresentationFormat>
  <Paragraphs>1039</Paragraphs>
  <Slides>54</Slides>
  <Notes>54</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54</vt:i4>
      </vt:variant>
    </vt:vector>
  </HeadingPairs>
  <TitlesOfParts>
    <vt:vector size="56" baseType="lpstr">
      <vt:lpstr>EPIC</vt:lpstr>
      <vt:lpstr>Drawing</vt:lpstr>
      <vt:lpstr>Implémenter des contrôleurs</vt:lpstr>
      <vt:lpstr>Le rôle des contrôleurs</vt:lpstr>
      <vt:lpstr>Caractéristiques des classes contrôleur</vt:lpstr>
      <vt:lpstr>Structure du répertoire des contrôleurs</vt:lpstr>
      <vt:lpstr>Classes de contrôle (C#)</vt:lpstr>
      <vt:lpstr>Classes de contrôle (VB)</vt:lpstr>
      <vt:lpstr>Rôle des actions</vt:lpstr>
      <vt:lpstr>Rôle des actions (suite)</vt:lpstr>
      <vt:lpstr>Structure d’une méthode d’action</vt:lpstr>
      <vt:lpstr>Sélection d’une vue à partir d’une action</vt:lpstr>
      <vt:lpstr>Valeurs de retour des méthodes d’action</vt:lpstr>
      <vt:lpstr>Méthodes ActionResult de la classe Controller</vt:lpstr>
      <vt:lpstr>Retourner un RedirectToRouteResult</vt:lpstr>
      <vt:lpstr>Retourner un ContentResult</vt:lpstr>
      <vt:lpstr>Retourner un FileResult</vt:lpstr>
      <vt:lpstr>Choisir les noms d’actions</vt:lpstr>
      <vt:lpstr>Choisir les noms d’actions (suite)</vt:lpstr>
      <vt:lpstr>Traiter les actions inconnues</vt:lpstr>
      <vt:lpstr>Traitement des requêtes MVC</vt:lpstr>
      <vt:lpstr>Traitement des requêtes MVC (suite)</vt:lpstr>
      <vt:lpstr>Mappage des paramètres d’URL aux méthodes d’action</vt:lpstr>
      <vt:lpstr>Mappage des paramètres d’URL aux méthodes d’action (suite)</vt:lpstr>
      <vt:lpstr>Passage de données de l’action à la vue (C#)</vt:lpstr>
      <vt:lpstr>Passage de données de l’action à la vue (VB)</vt:lpstr>
      <vt:lpstr>Utilisation de ViewData</vt:lpstr>
      <vt:lpstr>Utilisation de ViewData (suite)</vt:lpstr>
      <vt:lpstr>Filtres d’action</vt:lpstr>
      <vt:lpstr>Filtres d’action (suite)</vt:lpstr>
      <vt:lpstr>Types de filtres d’action</vt:lpstr>
      <vt:lpstr>Exemples de filtres d’action intrinsèques</vt:lpstr>
      <vt:lpstr>Types de filtres d’action</vt:lpstr>
      <vt:lpstr>Créer des filtres d’action personnalisés</vt:lpstr>
      <vt:lpstr>Exemple de filtre d’action personnalisé (C#)</vt:lpstr>
      <vt:lpstr>Exemple de filtre d’action personnalisé (VB)</vt:lpstr>
      <vt:lpstr>Appliquer des filtres d’action personnalisés</vt:lpstr>
      <vt:lpstr>Filtre d’exceptions</vt:lpstr>
      <vt:lpstr>Utiliser HandleErrorAttribute</vt:lpstr>
      <vt:lpstr>Vues de HandleErrorAttribute</vt:lpstr>
      <vt:lpstr>Créer un filtre d’exceptions personnalisé</vt:lpstr>
      <vt:lpstr>Créer un filtre d’exceptions personnalisé (suite)</vt:lpstr>
      <vt:lpstr>Filtre d’action global</vt:lpstr>
      <vt:lpstr>HTTP, protocole sans état</vt:lpstr>
      <vt:lpstr>Sessions</vt:lpstr>
      <vt:lpstr>Suivi de la session avec Session</vt:lpstr>
      <vt:lpstr>Utilisation de la propriété Session</vt:lpstr>
      <vt:lpstr>Exemple de code pour un compteur (C#)</vt:lpstr>
      <vt:lpstr>Exemple de code pour un compteur (VB)</vt:lpstr>
      <vt:lpstr>Initialisation de la session</vt:lpstr>
      <vt:lpstr>Traiter les demandes MVC</vt:lpstr>
      <vt:lpstr>Contrôleurs asynchrones</vt:lpstr>
      <vt:lpstr>Actions de contrôleur asynchrones</vt:lpstr>
      <vt:lpstr>Développer des contrôleurs asynchrones</vt:lpstr>
      <vt:lpstr>Exemple de contrôleur asynchrone (C#)</vt:lpstr>
      <vt:lpstr>Exemple de contrôleur asynchrone (VB)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En-Lighten Technology</dc:creator>
  <dc:description>Tagged 6/4/2010 4:02:55 PM</dc:description>
  <cp:lastModifiedBy>Cyril Vincent</cp:lastModifiedBy>
  <cp:revision>798</cp:revision>
  <cp:lastPrinted>2009-03-17T23:31:46Z</cp:lastPrinted>
  <dcterms:created xsi:type="dcterms:W3CDTF">2009-01-20T18:27:25Z</dcterms:created>
  <dcterms:modified xsi:type="dcterms:W3CDTF">2014-11-25T19:31:52Z</dcterms:modified>
</cp:coreProperties>
</file>