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tags/tag31.xml" ContentType="application/vnd.openxmlformats-officedocument.presentationml.tags+xml"/>
  <Override PartName="/ppt/notesSlides/notesSlide31.xml" ContentType="application/vnd.openxmlformats-officedocument.presentationml.notesSlide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ppt/tags/tag33.xml" ContentType="application/vnd.openxmlformats-officedocument.presentationml.tags+xml"/>
  <Override PartName="/ppt/notesSlides/notesSlide33.xml" ContentType="application/vnd.openxmlformats-officedocument.presentationml.notesSlide+xml"/>
  <Override PartName="/ppt/tags/tag34.xml" ContentType="application/vnd.openxmlformats-officedocument.presentationml.tags+xml"/>
  <Override PartName="/ppt/notesSlides/notesSlide34.xml" ContentType="application/vnd.openxmlformats-officedocument.presentationml.notesSlide+xml"/>
  <Override PartName="/ppt/tags/tag35.xml" ContentType="application/vnd.openxmlformats-officedocument.presentationml.tags+xml"/>
  <Override PartName="/ppt/notesSlides/notesSlide35.xml" ContentType="application/vnd.openxmlformats-officedocument.presentationml.notesSlide+xml"/>
  <Override PartName="/ppt/tags/tag36.xml" ContentType="application/vnd.openxmlformats-officedocument.presentationml.tags+xml"/>
  <Override PartName="/ppt/notesSlides/notesSlide36.xml" ContentType="application/vnd.openxmlformats-officedocument.presentationml.notesSlide+xml"/>
  <Override PartName="/ppt/tags/tag37.xml" ContentType="application/vnd.openxmlformats-officedocument.presentationml.tags+xml"/>
  <Override PartName="/ppt/notesSlides/notesSlide37.xml" ContentType="application/vnd.openxmlformats-officedocument.presentationml.notesSlide+xml"/>
  <Override PartName="/ppt/tags/tag38.xml" ContentType="application/vnd.openxmlformats-officedocument.presentationml.tags+xml"/>
  <Override PartName="/ppt/notesSlides/notesSlide38.xml" ContentType="application/vnd.openxmlformats-officedocument.presentationml.notesSlide+xml"/>
  <Override PartName="/ppt/tags/tag39.xml" ContentType="application/vnd.openxmlformats-officedocument.presentationml.tags+xml"/>
  <Override PartName="/ppt/notesSlides/notesSlide39.xml" ContentType="application/vnd.openxmlformats-officedocument.presentationml.notesSlide+xml"/>
  <Override PartName="/ppt/tags/tag40.xml" ContentType="application/vnd.openxmlformats-officedocument.presentationml.tags+xml"/>
  <Override PartName="/ppt/notesSlides/notesSlide40.xml" ContentType="application/vnd.openxmlformats-officedocument.presentationml.notesSlide+xml"/>
  <Override PartName="/ppt/tags/tag41.xml" ContentType="application/vnd.openxmlformats-officedocument.presentationml.tags+xml"/>
  <Override PartName="/ppt/notesSlides/notesSlide41.xml" ContentType="application/vnd.openxmlformats-officedocument.presentationml.notesSlide+xml"/>
  <Override PartName="/ppt/tags/tag42.xml" ContentType="application/vnd.openxmlformats-officedocument.presentationml.tags+xml"/>
  <Override PartName="/ppt/notesSlides/notesSlide42.xml" ContentType="application/vnd.openxmlformats-officedocument.presentationml.notesSlide+xml"/>
  <Override PartName="/ppt/tags/tag43.xml" ContentType="application/vnd.openxmlformats-officedocument.presentationml.tags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5"/>
  </p:notesMasterIdLst>
  <p:handoutMasterIdLst>
    <p:handoutMasterId r:id="rId46"/>
  </p:handoutMasterIdLst>
  <p:sldIdLst>
    <p:sldId id="256" r:id="rId2"/>
    <p:sldId id="262" r:id="rId3"/>
    <p:sldId id="263" r:id="rId4"/>
    <p:sldId id="288" r:id="rId5"/>
    <p:sldId id="267" r:id="rId6"/>
    <p:sldId id="289" r:id="rId7"/>
    <p:sldId id="276" r:id="rId8"/>
    <p:sldId id="268" r:id="rId9"/>
    <p:sldId id="337" r:id="rId10"/>
    <p:sldId id="338" r:id="rId11"/>
    <p:sldId id="339" r:id="rId12"/>
    <p:sldId id="340" r:id="rId13"/>
    <p:sldId id="264" r:id="rId14"/>
    <p:sldId id="270" r:id="rId15"/>
    <p:sldId id="341" r:id="rId16"/>
    <p:sldId id="272" r:id="rId17"/>
    <p:sldId id="342" r:id="rId18"/>
    <p:sldId id="292" r:id="rId19"/>
    <p:sldId id="293" r:id="rId20"/>
    <p:sldId id="273" r:id="rId21"/>
    <p:sldId id="295" r:id="rId22"/>
    <p:sldId id="265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1" r:id="rId31"/>
    <p:sldId id="310" r:id="rId32"/>
    <p:sldId id="311" r:id="rId33"/>
    <p:sldId id="352" r:id="rId34"/>
    <p:sldId id="353" r:id="rId35"/>
    <p:sldId id="354" r:id="rId36"/>
    <p:sldId id="266" r:id="rId37"/>
    <p:sldId id="296" r:id="rId38"/>
    <p:sldId id="299" r:id="rId39"/>
    <p:sldId id="300" r:id="rId40"/>
    <p:sldId id="317" r:id="rId41"/>
    <p:sldId id="318" r:id="rId42"/>
    <p:sldId id="319" r:id="rId43"/>
    <p:sldId id="320" r:id="rId44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97">
          <p15:clr>
            <a:srgbClr val="A4A3A4"/>
          </p15:clr>
        </p15:guide>
        <p15:guide id="2" orient="horz" pos="1439">
          <p15:clr>
            <a:srgbClr val="A4A3A4"/>
          </p15:clr>
        </p15:guide>
        <p15:guide id="3" pos="245">
          <p15:clr>
            <a:srgbClr val="A4A3A4"/>
          </p15:clr>
        </p15:guide>
        <p15:guide id="4" pos="19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9CCFF"/>
    <a:srgbClr val="CCECFF"/>
    <a:srgbClr val="CCFFCC"/>
    <a:srgbClr val="99FF99"/>
    <a:srgbClr val="66CCFF"/>
    <a:srgbClr val="66FF99"/>
    <a:srgbClr val="33CCFF"/>
    <a:srgbClr val="66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8" autoAdjust="0"/>
    <p:restoredTop sz="86469" autoAdjust="0"/>
  </p:normalViewPr>
  <p:slideViewPr>
    <p:cSldViewPr snapToGrid="0">
      <p:cViewPr varScale="1">
        <p:scale>
          <a:sx n="64" d="100"/>
          <a:sy n="64" d="100"/>
        </p:scale>
        <p:origin x="1500" y="72"/>
      </p:cViewPr>
      <p:guideLst>
        <p:guide orient="horz" pos="997"/>
        <p:guide orient="horz" pos="1439"/>
        <p:guide pos="245"/>
        <p:guide pos="1954"/>
      </p:guideLst>
    </p:cSldViewPr>
  </p:slideViewPr>
  <p:outlineViewPr>
    <p:cViewPr>
      <p:scale>
        <a:sx n="33" d="100"/>
        <a:sy n="33" d="100"/>
      </p:scale>
      <p:origin x="0" y="539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notesViewPr>
    <p:cSldViewPr snapToGrid="0">
      <p:cViewPr varScale="1">
        <p:scale>
          <a:sx n="86" d="100"/>
          <a:sy n="86" d="100"/>
        </p:scale>
        <p:origin x="-3810" y="-102"/>
      </p:cViewPr>
      <p:guideLst>
        <p:guide orient="horz" pos="2924"/>
        <p:guide pos="220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2125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6" y="0"/>
            <a:ext cx="3032125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19515"/>
            <a:ext cx="3032125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6" y="8819515"/>
            <a:ext cx="3032125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fld id="{A0E48461-0E6F-4F87-B983-48529DFCA251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30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68488" y="228600"/>
            <a:ext cx="4840287" cy="3630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0" y="8902179"/>
            <a:ext cx="6997700" cy="384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063" tIns="39532" rIns="79063" bIns="39532">
            <a:spAutoFit/>
          </a:bodyPr>
          <a:lstStyle/>
          <a:p>
            <a:pPr marL="176213" defTabSz="889000">
              <a:spcBef>
                <a:spcPct val="50000"/>
              </a:spcBef>
              <a:tabLst>
                <a:tab pos="3411538" algn="ctr"/>
                <a:tab pos="6610350" algn="r"/>
              </a:tabLst>
            </a:pP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900" dirty="0" smtClean="0">
                <a:cs typeface="Times New Roman" pitchFamily="18" charset="0"/>
              </a:rPr>
              <a:t> © </a:t>
            </a:r>
            <a:r>
              <a:rPr lang="en-US" sz="700" dirty="0" smtClean="0">
                <a:solidFill>
                  <a:schemeClr val="tx2"/>
                </a:solidFill>
              </a:rPr>
              <a:t>2010 Learning</a:t>
            </a:r>
            <a:r>
              <a:rPr lang="en-US" sz="700" baseline="0" dirty="0" smtClean="0">
                <a:solidFill>
                  <a:schemeClr val="tx2"/>
                </a:solidFill>
              </a:rPr>
              <a:t> Tree International.</a:t>
            </a:r>
            <a:r>
              <a:rPr lang="en-US" sz="700" dirty="0" smtClean="0">
                <a:solidFill>
                  <a:schemeClr val="tx2"/>
                </a:solidFill>
              </a:rPr>
              <a:t> All rights reserved. Not to be reproduced by any means without prior consent. </a:t>
            </a: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1300" dirty="0" smtClean="0">
                <a:solidFill>
                  <a:schemeClr val="tx2"/>
                </a:solidFill>
              </a:rPr>
              <a:t>977-5-</a:t>
            </a:r>
            <a:fld id="{CBCBECC8-6765-4BC4-914A-D66EC9AEDE7D}" type="slidenum">
              <a:rPr lang="en-US" sz="1300" smtClean="0">
                <a:solidFill>
                  <a:schemeClr val="tx2"/>
                </a:solidFill>
              </a:rPr>
              <a:pPr marL="176213" defTabSz="889000">
                <a:spcBef>
                  <a:spcPct val="50000"/>
                </a:spcBef>
                <a:tabLst>
                  <a:tab pos="3411538" algn="ctr"/>
                  <a:tab pos="6610350" algn="r"/>
                </a:tabLst>
              </a:pPr>
              <a:t>‹N°›</a:t>
            </a:fld>
            <a:r>
              <a:rPr lang="en-US" sz="700" dirty="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306388" y="3734147"/>
            <a:ext cx="51777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1225">
              <a:spcBef>
                <a:spcPct val="50000"/>
              </a:spcBef>
            </a:pPr>
            <a:r>
              <a:rPr lang="en-US" i="1" dirty="0"/>
              <a:t>Notes:</a:t>
            </a: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28601" y="3963059"/>
            <a:ext cx="6488113" cy="122722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70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&lt;*s*o*u*r*c*e*&gt;*9*7*7*b*1*-*5*-*1*&lt;*/*s*o*u*r*c*e*&gt;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9" y="3963060"/>
            <a:ext cx="6459537" cy="27501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54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&lt;*s*o*u*r*c*e*&gt;*9*7*7*f*2*-*5*-*6*&lt;*/*s*o*u*r*c*e*&gt;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1" y="3963059"/>
            <a:ext cx="6488113" cy="996891"/>
          </a:xfrm>
        </p:spPr>
        <p:txBody>
          <a:bodyPr>
            <a:spAutoFit/>
          </a:bodyPr>
          <a:lstStyle/>
          <a:p>
            <a:r>
              <a:rPr lang="en-US" smtClean="0"/>
              <a:t>Jogger text: Razor Example (C#)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31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&lt;*s*o*u*r*c*e*&gt;*9*7*7*f*2*-*5*-*7*&lt;*/*s*o*u*r*c*e*&gt;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1" y="3963059"/>
            <a:ext cx="6488113" cy="996891"/>
          </a:xfrm>
        </p:spPr>
        <p:txBody>
          <a:bodyPr>
            <a:spAutoFit/>
          </a:bodyPr>
          <a:lstStyle/>
          <a:p>
            <a:r>
              <a:rPr lang="en-US" smtClean="0"/>
              <a:t>Jogger text: Razor Example (VB)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936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&lt;*s*o*u*r*c*e*&gt;*9*7*7*f*2*-*5*-*8*&lt;*/*s*o*u*r*c*e*&gt;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1" y="3963059"/>
            <a:ext cx="6488113" cy="1661688"/>
          </a:xfrm>
        </p:spPr>
        <p:txBody>
          <a:bodyPr>
            <a:spAutoFit/>
          </a:bodyPr>
          <a:lstStyle/>
          <a:p>
            <a:r>
              <a:rPr lang="en-US" smtClean="0"/>
              <a:t>Jogger text: Decision Making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  <a:endParaRPr lang="en-US" dirty="0" smtClean="0"/>
          </a:p>
          <a:p>
            <a:r>
              <a:rPr lang="en-GB" dirty="0" smtClean="0"/>
              <a:t>Seems</a:t>
            </a:r>
            <a:r>
              <a:rPr lang="en-GB" baseline="0" dirty="0" smtClean="0"/>
              <a:t> that because vb allows xml inline in code, then need to switch explicitly between code and plain text</a:t>
            </a:r>
          </a:p>
          <a:p>
            <a:r>
              <a:rPr lang="en-GB" baseline="0" dirty="0" smtClean="0"/>
              <a:t>&lt;text&gt; is a marker and is not written to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38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&lt;*s*o*u*r*c*e*&gt;*9*7*7*b*1*-*5*-*1*2*&lt;*/*s*o*u*r*c*e*&gt;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6803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&lt;*s*o*u*r*c*e*&gt;*9*7*7*b*1*-*5*-*1*3*&lt;*/*s*o*u*r*c*e*&gt;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972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&lt;*s*o*u*r*c*e*&gt;*9*7*7*f*2*-*5*-*1*2*&lt;*/*s*o*u*r*c*e*&gt;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1" y="3963059"/>
            <a:ext cx="6488113" cy="996891"/>
          </a:xfrm>
        </p:spPr>
        <p:txBody>
          <a:bodyPr>
            <a:spAutoFit/>
          </a:bodyPr>
          <a:lstStyle/>
          <a:p>
            <a:r>
              <a:rPr lang="en-US" smtClean="0"/>
              <a:t>Jogger text: Presenting Controller-Generated Data Example (VB)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07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&lt;*s*o*u*r*c*e*&gt;*9*7*7*b*1*-*5*-*1*6*&lt;*/*s*o*u*r*c*e*&gt;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4662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&lt;*s*o*u*r*c*e*&gt;*9*7*7*f*2*-*5*-*1*4*&lt;*/*s*o*u*r*c*e*&gt;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1" y="3963059"/>
            <a:ext cx="6488113" cy="996891"/>
          </a:xfrm>
        </p:spPr>
        <p:txBody>
          <a:bodyPr>
            <a:spAutoFit/>
          </a:bodyPr>
          <a:lstStyle/>
          <a:p>
            <a:r>
              <a:rPr lang="en-US" smtClean="0"/>
              <a:t>Jogger text: Type-Safe View Data (continued)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0865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&lt;*s*o*u*r*c*e*&gt;*9*7*7*b*1*-*5*-*1*8*&lt;*/*s*o*u*r*c*e*&gt;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0683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&lt;*s*o*u*r*c*e*&gt;*9*7*7*b*1*-*5*-*1*9*&lt;*/*s*o*u*r*c*e*&gt;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8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&lt;*s*o*u*r*c*e*&gt;*9*7*7*b*1*-*5*-*4*&lt;*/*s*o*u*r*c*e*&gt;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38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&lt;*s*o*u*r*c*e*&gt;*9*7*7*b*1*-*5*-*2*2*&lt;*/*s*o*u*r*c*e*&gt;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5497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&lt;*s*o*u*r*c*e*&gt;*9*7*7*b*1*-*5*-*2*3*&lt;*/*s*o*u*r*c*e*&gt;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7449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&lt;*s*o*u*r*c*e*&gt;*9*7*7*b*1*-*5*-*2*5*&lt;*/*s*o*u*r*c*e*&gt;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Jogger text: Controlling Page Layouts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</a:p>
          <a:p>
            <a:r>
              <a:rPr lang="en-US" smtClean="0"/>
              <a:t>Highlight that we are mixing content with layout. Each page has same layout information but differs only in 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4323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&lt;*s*o*u*r*c*e*&gt;*9*7*7*f*2*-*5*-*2*3*&lt;*/*s*o*u*r*c*e*&gt;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1" y="3963059"/>
            <a:ext cx="6488113" cy="996891"/>
          </a:xfrm>
        </p:spPr>
        <p:txBody>
          <a:bodyPr>
            <a:spAutoFit/>
          </a:bodyPr>
          <a:lstStyle/>
          <a:p>
            <a:r>
              <a:rPr lang="en-US" smtClean="0"/>
              <a:t>Jogger text: View Master Pages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95353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&lt;*s*o*u*r*c*e*&gt;*9*7*7*f*2*-*5*-*2*4*&lt;*/*s*o*u*r*c*e*&gt;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1" y="3963059"/>
            <a:ext cx="6488113" cy="996891"/>
          </a:xfrm>
        </p:spPr>
        <p:txBody>
          <a:bodyPr>
            <a:spAutoFit/>
          </a:bodyPr>
          <a:lstStyle/>
          <a:p>
            <a:r>
              <a:rPr lang="en-US" smtClean="0"/>
              <a:t>Jogger text: Layout Pages With Razor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3170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&lt;*s*o*u*r*c*e*&gt;*9*7*7*f*2*-*5*-*2*5*&lt;*/*s*o*u*r*c*e*&gt;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1" y="3963059"/>
            <a:ext cx="6488113" cy="996891"/>
          </a:xfrm>
        </p:spPr>
        <p:txBody>
          <a:bodyPr>
            <a:spAutoFit/>
          </a:bodyPr>
          <a:lstStyle/>
          <a:p>
            <a:r>
              <a:rPr lang="en-US" smtClean="0"/>
              <a:t>Jogger text: View Master Page Example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64116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&lt;*s*o*u*r*c*e*&gt;*9*7*7*f*2*-*5*-*2*6*&lt;*/*s*o*u*r*c*e*&gt;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1" y="3963059"/>
            <a:ext cx="6488113" cy="996891"/>
          </a:xfrm>
        </p:spPr>
        <p:txBody>
          <a:bodyPr>
            <a:spAutoFit/>
          </a:bodyPr>
          <a:lstStyle/>
          <a:p>
            <a:r>
              <a:rPr lang="en-US" smtClean="0"/>
              <a:t>Jogger text: View Master Page Example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69827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&lt;*s*o*u*r*c*e*&gt;*9*7*7*f*2*-*5*-*2*7*&lt;*/*s*o*u*r*c*e*&gt;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1" y="3963059"/>
            <a:ext cx="6488113" cy="996891"/>
          </a:xfrm>
        </p:spPr>
        <p:txBody>
          <a:bodyPr>
            <a:spAutoFit/>
          </a:bodyPr>
          <a:lstStyle/>
          <a:p>
            <a:r>
              <a:rPr lang="en-US" smtClean="0"/>
              <a:t>Jogger text: View Master Page Example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46875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&lt;*s*o*u*r*c*e*&gt;*9*7*7*f*2*-*5*-*2*8*&lt;*/*s*o*u*r*c*e*&gt;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1" y="3963059"/>
            <a:ext cx="6488113" cy="996891"/>
          </a:xfrm>
        </p:spPr>
        <p:txBody>
          <a:bodyPr>
            <a:spAutoFit/>
          </a:bodyPr>
          <a:lstStyle/>
          <a:p>
            <a:r>
              <a:rPr lang="en-US" smtClean="0"/>
              <a:t>Jogger text: View Master Page Example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72658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&lt;*s*o*u*r*c*e*&gt;*9*7*7*f*2*-*5*-*2*9*&lt;*/*s*o*u*r*c*e*&gt;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1" y="3963059"/>
            <a:ext cx="6488113" cy="996891"/>
          </a:xfrm>
        </p:spPr>
        <p:txBody>
          <a:bodyPr>
            <a:spAutoFit/>
          </a:bodyPr>
          <a:lstStyle/>
          <a:p>
            <a:r>
              <a:rPr lang="en-US" smtClean="0"/>
              <a:t>Jogger text: Creating a View Master Page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37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&lt;*s*o*u*r*c*e*&gt;*9*7*7*b*1*-*5*-*5*&lt;*/*s*o*u*r*c*e*&gt;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30008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&lt;*s*o*u*r*c*e*&gt;*9*7*7*f*2*-*5*-*3*1*&lt;*/*s*o*u*r*c*e*&gt;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1" y="3963059"/>
            <a:ext cx="6488113" cy="996891"/>
          </a:xfrm>
        </p:spPr>
        <p:txBody>
          <a:bodyPr>
            <a:spAutoFit/>
          </a:bodyPr>
          <a:lstStyle/>
          <a:p>
            <a:r>
              <a:rPr lang="en-US" smtClean="0"/>
              <a:t>Jogger text: Overriding Master Page Data Content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87092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&lt;*s*o*u*r*c*e*&gt;*9*7*7*b*1*-*5*-*3*5*&lt;*/*s*o*u*r*c*e*&gt;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01946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&lt;*s*o*u*r*c*e*&gt;*9*7*7*b*1*-*5*-*3*6*&lt;*/*s*o*u*r*c*e*&gt;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10305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&lt;*s*o*u*r*c*e*&gt;*9*7*7*f*2*-*5*-*3*5*&lt;*/*s*o*u*r*c*e*&gt;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1" y="3963059"/>
            <a:ext cx="6488113" cy="996891"/>
          </a:xfrm>
        </p:spPr>
        <p:txBody>
          <a:bodyPr>
            <a:spAutoFit/>
          </a:bodyPr>
          <a:lstStyle/>
          <a:p>
            <a:r>
              <a:rPr lang="en-US" smtClean="0"/>
              <a:t>Jogger text: View User Control Example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8600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&lt;*s*o*u*r*c*e*&gt;*9*7*7*f*2*-*5*-*3*6*&lt;*/*s*o*u*r*c*e*&gt;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1" y="3963059"/>
            <a:ext cx="6488113" cy="996891"/>
          </a:xfrm>
        </p:spPr>
        <p:txBody>
          <a:bodyPr>
            <a:spAutoFit/>
          </a:bodyPr>
          <a:lstStyle/>
          <a:p>
            <a:r>
              <a:rPr lang="en-US" smtClean="0"/>
              <a:t>Jogger text: Passing View Data to User Controls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39426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&lt;*s*o*u*r*c*e*&gt;*9*7*7*f*2*-*5*-*3*7*&lt;*/*s*o*u*r*c*e*&gt;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1" y="3963059"/>
            <a:ext cx="6488113" cy="996891"/>
          </a:xfrm>
        </p:spPr>
        <p:txBody>
          <a:bodyPr>
            <a:spAutoFit/>
          </a:bodyPr>
          <a:lstStyle/>
          <a:p>
            <a:r>
              <a:rPr lang="en-US" smtClean="0"/>
              <a:t>Jogger text: Passing View Data to User Controls: Example (C#)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2401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&lt;*s*o*u*r*c*e*&gt;*9*7*7*b*1*-*5*-*4*4*&lt;*/*s*o*u*r*c*e*&gt;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5543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&lt;*s*o*u*r*c*e*&gt;*9*7*7*b*1*-*5*-*4*5*&lt;*/*s*o*u*r*c*e*&gt;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08180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&lt;*s*o*u*r*c*e*&gt;*9*7*7*b*1*-*5*-*4*8*&lt;*/*s*o*u*r*c*e*&gt;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42584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&lt;*s*o*u*r*c*e*&gt;*9*7*7*b*1*-*5*-*4*9*&lt;*/*s*o*u*r*c*e*&gt;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184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&lt;*s*o*u*r*c*e*&gt;*9*7*7*b*1*-*5*-*6*&lt;*/*s*o*u*r*c*e*&gt;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Jogger text: Selecting a View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</a:p>
          <a:p>
            <a:r>
              <a:rPr lang="en-US" smtClean="0"/>
              <a:t>View will be Index.aspx </a:t>
            </a:r>
          </a:p>
          <a:p>
            <a:endParaRPr lang="en-US" smtClean="0"/>
          </a:p>
          <a:p>
            <a:r>
              <a:rPr lang="en-US" smtClean="0"/>
              <a:t>Directory will be Views/Home/Index.aspx</a:t>
            </a:r>
          </a:p>
          <a:p>
            <a:endParaRPr lang="en-US" smtClean="0"/>
          </a:p>
          <a:p>
            <a:r>
              <a:rPr lang="en-US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14818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&lt;*s*o*u*r*c*e*&gt;*9*7*7*b*1*-*5*-*5*1*&lt;*/*s*o*u*r*c*e*&gt;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11865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&lt;*s*o*u*r*c*e*&gt;*9*7*7*b*1*-*5*-*5*2*&lt;*/*s*o*u*r*c*e*&gt;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9091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&lt;*s*o*u*r*c*e*&gt;*9*7*7*b*1*-*5*-*5*3*&lt;*/*s*o*u*r*c*e*&gt;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40405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&lt;*s*o*u*r*c*e*&gt;*9*7*7*b*1*-*5*-*5*4*&lt;*/*s*o*u*r*c*e*&gt;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6895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&lt;*s*o*u*r*c*e*&gt;*9*7*7*b*1*-*5*-*7*&lt;*/*s*o*u*r*c*e*&gt;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2576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&lt;*s*o*u*r*c*e*&gt;*9*7*7*b*1*-*5*-*8*&lt;*/*s*o*u*r*c*e*&gt;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3952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&lt;*s*o*u*r*c*e*&gt;*9*7*7*b*1*-*5*-*9*&lt;*/*s*o*u*r*c*e*&gt;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9505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&lt;*s*o*u*r*c*e*&gt;*9*7*7*b*1*-*5*-*1*0*&lt;*/*s*o*u*r*c*e*&gt;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6557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&lt;*s*o*u*r*c*e*&gt;*9*7*7*f*2*-*5*-*5*&lt;*/*s*o*u*r*c*e*&gt;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1" y="3963059"/>
            <a:ext cx="6488113" cy="996891"/>
          </a:xfrm>
        </p:spPr>
        <p:txBody>
          <a:bodyPr>
            <a:spAutoFit/>
          </a:bodyPr>
          <a:lstStyle/>
          <a:p>
            <a:r>
              <a:rPr lang="en-US" smtClean="0"/>
              <a:t>Jogger text: The Razor View Engine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8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00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309563" y="1363663"/>
            <a:ext cx="7548562" cy="16383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t"/>
          <a:lstStyle>
            <a:lvl1pPr>
              <a:defRPr sz="3600"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289801" name="Rectangle 9"/>
          <p:cNvSpPr>
            <a:spLocks noGrp="1" noChangeArrowheads="1"/>
          </p:cNvSpPr>
          <p:nvPr>
            <p:ph type="subTitle" sz="quarter" idx="1"/>
          </p:nvPr>
        </p:nvSpPr>
        <p:spPr bwMode="black">
          <a:xfrm>
            <a:off x="322263" y="398463"/>
            <a:ext cx="4267200" cy="1200329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04013" y="160338"/>
            <a:ext cx="2174875" cy="327025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79388" y="160338"/>
            <a:ext cx="6372225" cy="32702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79400" y="1312863"/>
            <a:ext cx="4222750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4550" y="1312863"/>
            <a:ext cx="4224338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white">
          <a:xfrm>
            <a:off x="0" y="1103313"/>
            <a:ext cx="9153525" cy="57546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title"/>
          </p:nvPr>
        </p:nvSpPr>
        <p:spPr bwMode="black">
          <a:xfrm>
            <a:off x="179388" y="160338"/>
            <a:ext cx="7793037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6970713" y="6527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fld id="{EDD3D7A1-5F69-4AA5-8BC6-A71D6D49610E}" type="slidenum">
              <a:rPr lang="en-US" b="1" smtClean="0">
                <a:solidFill>
                  <a:srgbClr val="B90117"/>
                </a:solidFill>
              </a:rPr>
              <a:pPr algn="r">
                <a:spcBef>
                  <a:spcPct val="50000"/>
                </a:spcBef>
              </a:pPr>
              <a:t>‹N°›</a:t>
            </a:fld>
            <a:endParaRPr lang="en-US" b="1" dirty="0">
              <a:solidFill>
                <a:srgbClr val="B90117"/>
              </a:solidFill>
            </a:endParaRPr>
          </a:p>
        </p:txBody>
      </p:sp>
      <p:sp>
        <p:nvSpPr>
          <p:cNvPr id="2887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312863"/>
            <a:ext cx="8599488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88788" name="Text Box 20"/>
          <p:cNvSpPr txBox="1">
            <a:spLocks noChangeArrowheads="1"/>
          </p:cNvSpPr>
          <p:nvPr/>
        </p:nvSpPr>
        <p:spPr bwMode="auto">
          <a:xfrm>
            <a:off x="1371600" y="64770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 dirty="0"/>
          </a:p>
        </p:txBody>
      </p:sp>
      <p:sp>
        <p:nvSpPr>
          <p:cNvPr id="288789" name="Text Box 21"/>
          <p:cNvSpPr txBox="1">
            <a:spLocks noChangeArrowheads="1"/>
          </p:cNvSpPr>
          <p:nvPr/>
        </p:nvSpPr>
        <p:spPr bwMode="auto">
          <a:xfrm>
            <a:off x="304800" y="65532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60" r:id="rId12"/>
    <p:sldLayoutId id="2147483661" r:id="rId13"/>
    <p:sldLayoutId id="2147483662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30188" indent="-230188" algn="l" rtl="0" eaLnBrk="1" fontAlgn="base" hangingPunct="1">
        <a:spcBef>
          <a:spcPts val="1400"/>
        </a:spcBef>
        <a:spcAft>
          <a:spcPct val="0"/>
        </a:spcAft>
        <a:buClr>
          <a:schemeClr val="accent2"/>
        </a:buClr>
        <a:buSzPct val="115000"/>
        <a:buFont typeface="Arial" charset="0"/>
        <a:buChar char="•"/>
        <a:defRPr sz="1800" b="1">
          <a:solidFill>
            <a:srgbClr val="000080"/>
          </a:solidFill>
          <a:latin typeface="+mn-lt"/>
          <a:ea typeface="+mn-ea"/>
          <a:cs typeface="+mn-cs"/>
        </a:defRPr>
      </a:lvl1pPr>
      <a:lvl2pPr marL="685800" indent="-341313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—"/>
        <a:defRPr sz="1800">
          <a:solidFill>
            <a:srgbClr val="000080"/>
          </a:solidFill>
          <a:latin typeface="+mn-lt"/>
        </a:defRPr>
      </a:lvl2pPr>
      <a:lvl3pPr marL="1017588" indent="-217488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3pPr>
      <a:lvl4pPr marL="1363663" indent="-231775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4pPr>
      <a:lvl5pPr marL="21653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25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797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69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41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026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>
              <a:spcBef>
                <a:spcPts val="1100"/>
              </a:spcBef>
            </a:pPr>
            <a:r>
              <a:rPr lang="fr-FR"/>
              <a:t>L</a:t>
            </a:r>
            <a:r>
              <a:rPr lang="fr-FR" smtClean="0"/>
              <a:t>es </a:t>
            </a:r>
            <a:r>
              <a:rPr lang="fr-FR" dirty="0"/>
              <a:t>vues</a:t>
            </a:r>
          </a:p>
        </p:txBody>
      </p:sp>
      <p:sp>
        <p:nvSpPr>
          <p:cNvPr id="244739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2263" y="398463"/>
            <a:ext cx="4267200" cy="461665"/>
          </a:xfrm>
        </p:spPr>
        <p:txBody>
          <a:bodyPr/>
          <a:lstStyle/>
          <a:p>
            <a:r>
              <a:rPr lang="fr-FR" noProof="0" dirty="0" smtClean="0"/>
              <a:t>Chapitre 5		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Razor Example (C#)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blackWhite">
          <a:xfrm>
            <a:off x="211491" y="1237198"/>
            <a:ext cx="7713971" cy="2800767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class VideoController : Controller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public ActionResult Categories()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IList&lt;VideoCategory&gt; categories =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        _videoSearchService.GetVideoCategories();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ViewBag.Categories = categories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return View("Categories");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blackWhite">
          <a:xfrm>
            <a:off x="1875191" y="4564598"/>
            <a:ext cx="6232796" cy="1569660"/>
          </a:xfrm>
          <a:prstGeom prst="rect">
            <a:avLst/>
          </a:prstGeom>
          <a:solidFill>
            <a:srgbClr val="CCFFCC"/>
          </a:solidFill>
          <a:ln>
            <a:solidFill>
              <a:schemeClr val="bg2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&lt;ul&gt;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foreach(var category in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ViewBag.Categories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&lt;li&gt;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category&lt;/li&gt;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&lt;/ul&gt;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blackWhite">
          <a:xfrm>
            <a:off x="6769795" y="4342714"/>
            <a:ext cx="2010487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  <a:effectLst>
            <a:outerShdw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Categories.cshtml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rot="16200000" flipH="1">
            <a:off x="4614047" y="3483747"/>
            <a:ext cx="1520568" cy="1011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15024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Razor Example (VB)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blackWhite">
          <a:xfrm>
            <a:off x="290938" y="1369572"/>
            <a:ext cx="7960834" cy="30469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Class VideoController 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Inherits System.Web.Mvc.Controller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Function Categories() As ActionResult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Dim categoriesList As IList(Of VideoCategory)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categoriesList = _videoSearchService.GetVideoCategories()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ViewBag.Categories = categoriesList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Return View("Categories")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End Function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End Class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blackWhite">
          <a:xfrm>
            <a:off x="2269958" y="4590047"/>
            <a:ext cx="5974713" cy="175432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&lt;ul&gt;</a:t>
            </a:r>
          </a:p>
          <a:p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For Each category In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ViewBag.Categories</a:t>
            </a:r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&lt;li&gt;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category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&lt;/li&gt;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Next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&lt;/ul&gt;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</p:txBody>
      </p:sp>
      <p:sp>
        <p:nvSpPr>
          <p:cNvPr id="6" name="TextBox 5"/>
          <p:cNvSpPr txBox="1"/>
          <p:nvPr/>
        </p:nvSpPr>
        <p:spPr bwMode="blackWhite">
          <a:xfrm>
            <a:off x="6325295" y="4482414"/>
            <a:ext cx="2010487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  <a:effectLst>
            <a:outerShdw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Categories.vbhtml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rot="16200000" flipH="1">
            <a:off x="4791160" y="3623152"/>
            <a:ext cx="1337276" cy="12978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85084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031599"/>
          </a:xfrm>
        </p:spPr>
        <p:txBody>
          <a:bodyPr/>
          <a:lstStyle/>
          <a:p>
            <a:r>
              <a:rPr lang="en-GB" dirty="0" smtClean="0"/>
              <a:t>With </a:t>
            </a:r>
            <a:r>
              <a:rPr lang="en-GB" dirty="0" smtClean="0">
                <a:latin typeface="+mj-lt"/>
                <a:cs typeface="Courier New" pitchFamily="49" charset="0"/>
              </a:rPr>
              <a:t>C#, </a:t>
            </a:r>
            <a:r>
              <a:rPr lang="en-GB" dirty="0" smtClean="0"/>
              <a:t>text content can be embedded within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GB" dirty="0" smtClean="0"/>
              <a:t> statements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spcBef>
                <a:spcPts val="2000"/>
              </a:spcBef>
            </a:pPr>
            <a:r>
              <a:rPr lang="en-GB" dirty="0" smtClean="0"/>
              <a:t>Visual Basic requires using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dirty="0" smtClean="0"/>
              <a:t> to switch between code and text modes</a:t>
            </a:r>
          </a:p>
          <a:p>
            <a:pPr lvl="1"/>
            <a:r>
              <a:rPr lang="en-GB" dirty="0" smtClean="0">
                <a:latin typeface="Courier New" pitchFamily="49" charset="0"/>
                <a:cs typeface="Courier New" pitchFamily="49" charset="0"/>
              </a:rPr>
              <a:t>&lt;text&gt;</a:t>
            </a:r>
            <a:r>
              <a:rPr lang="en-GB" dirty="0" smtClean="0"/>
              <a:t> element used to wrap text content is not rendered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blackWhite">
          <a:xfrm>
            <a:off x="2516892" y="1847803"/>
            <a:ext cx="3270447" cy="156966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@if(item.stockCount == 0{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Sorry Out Of Stock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Stock available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 bwMode="blackWhite">
          <a:xfrm>
            <a:off x="1856219" y="4673585"/>
            <a:ext cx="4751622" cy="1323439"/>
          </a:xfrm>
          <a:prstGeom prst="rect">
            <a:avLst/>
          </a:prstGeom>
          <a:solidFill>
            <a:srgbClr val="CCFFCC"/>
          </a:solidFill>
          <a:ln>
            <a:solidFill>
              <a:schemeClr val="bg2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@If item.stockCount &gt; 0 Then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@&lt;text&gt;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Sorry Out Of Stock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&lt;/text&gt;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Else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@&lt;text&gt;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Stock available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&lt;/text&gt;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7" name="TextBox 6"/>
          <p:cNvSpPr txBox="1"/>
          <p:nvPr/>
        </p:nvSpPr>
        <p:spPr bwMode="blackWhite">
          <a:xfrm>
            <a:off x="5522881" y="1698865"/>
            <a:ext cx="399468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  <a:effectLst>
            <a:outerShdw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C#</a:t>
            </a:r>
          </a:p>
        </p:txBody>
      </p:sp>
      <p:sp>
        <p:nvSpPr>
          <p:cNvPr id="8" name="TextBox 7"/>
          <p:cNvSpPr txBox="1"/>
          <p:nvPr/>
        </p:nvSpPr>
        <p:spPr bwMode="blackWhite">
          <a:xfrm>
            <a:off x="6420623" y="4527901"/>
            <a:ext cx="399468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  <a:effectLst>
            <a:outerShdw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VB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180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Présenter les données générées par le contrôleur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888518"/>
          </a:xfrm>
        </p:spPr>
        <p:txBody>
          <a:bodyPr/>
          <a:lstStyle/>
          <a:p>
            <a:r>
              <a:rPr lang="fr-FR" noProof="0" dirty="0" smtClean="0"/>
              <a:t>Les vues génèrent une réponse à l’aide des données préparées par le contrôleur</a:t>
            </a:r>
          </a:p>
          <a:p>
            <a:r>
              <a:rPr lang="fr-FR" noProof="0" dirty="0" smtClean="0"/>
              <a:t>Le contrôleur met les données dans une variable pour la vue</a:t>
            </a:r>
          </a:p>
          <a:p>
            <a:pPr lvl="1"/>
            <a:r>
              <a:rPr lang="fr-FR" noProof="0" dirty="0" smtClean="0"/>
              <a:t>Dans un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ViewData</a:t>
            </a:r>
          </a:p>
          <a:p>
            <a:pPr lvl="1"/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ViewData</a:t>
            </a:r>
            <a:r>
              <a:rPr lang="fr-FR" noProof="0" dirty="0" smtClean="0">
                <a:cs typeface="Courier New" pitchFamily="49" charset="0"/>
              </a:rPr>
              <a:t> est implémenté sous la forme d’un dictionnaire</a:t>
            </a:r>
          </a:p>
          <a:p>
            <a:pPr lvl="1"/>
            <a:r>
              <a:rPr lang="fr-FR" noProof="0" dirty="0" smtClean="0">
                <a:cs typeface="Courier New" pitchFamily="49" charset="0"/>
              </a:rPr>
              <a:t>Contient des paires clé – valeur</a:t>
            </a:r>
          </a:p>
          <a:p>
            <a:pPr lvl="1"/>
            <a:r>
              <a:rPr lang="fr-FR" noProof="0" dirty="0" smtClean="0">
                <a:cs typeface="Courier New" pitchFamily="49" charset="0"/>
              </a:rPr>
              <a:t>Rempli par les contrôleurs ou les filtres d’action</a:t>
            </a:r>
            <a:endParaRPr lang="fr-FR" noProof="0" dirty="0">
              <a:cs typeface="Courier New" pitchFamily="49" charset="0"/>
            </a:endParaRP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gray">
          <a:xfrm flipH="1">
            <a:off x="1686438" y="4580863"/>
            <a:ext cx="1371602" cy="0"/>
          </a:xfrm>
          <a:prstGeom prst="line">
            <a:avLst/>
          </a:prstGeom>
          <a:noFill/>
          <a:ln w="25400">
            <a:solidFill>
              <a:schemeClr val="accent2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2574758" y="2824802"/>
            <a:ext cx="1141659" cy="830997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lang="en-GB" sz="1600" dirty="0" smtClean="0"/>
          </a:p>
          <a:p>
            <a:r>
              <a:rPr lang="en-GB" sz="1600" dirty="0" smtClean="0"/>
              <a:t>Contrôleur</a:t>
            </a:r>
          </a:p>
          <a:p>
            <a:endParaRPr lang="en-GB" sz="1600" dirty="0"/>
          </a:p>
        </p:txBody>
      </p:sp>
      <p:sp>
        <p:nvSpPr>
          <p:cNvPr id="5" name="TextBox 4"/>
          <p:cNvSpPr txBox="1"/>
          <p:nvPr/>
        </p:nvSpPr>
        <p:spPr bwMode="gray">
          <a:xfrm>
            <a:off x="5269832" y="3432762"/>
            <a:ext cx="1172116" cy="76944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GB" dirty="0" smtClean="0"/>
          </a:p>
          <a:p>
            <a:pPr algn="ctr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ViewData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 bwMode="gray">
          <a:xfrm>
            <a:off x="2598822" y="4184392"/>
            <a:ext cx="1117595" cy="830997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lang="en-GB" sz="1600" dirty="0"/>
          </a:p>
          <a:p>
            <a:r>
              <a:rPr lang="en-GB" sz="1600" dirty="0" smtClean="0"/>
              <a:t>Vue</a:t>
            </a:r>
          </a:p>
          <a:p>
            <a:endParaRPr lang="en-GB" sz="1600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 bwMode="gray">
          <a:xfrm>
            <a:off x="3716417" y="3240301"/>
            <a:ext cx="1553415" cy="5771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" name="Straight Arrow Connector 9"/>
          <p:cNvCxnSpPr>
            <a:stCxn id="5" idx="1"/>
            <a:endCxn id="6" idx="3"/>
          </p:cNvCxnSpPr>
          <p:nvPr/>
        </p:nvCxnSpPr>
        <p:spPr bwMode="gray">
          <a:xfrm flipH="1">
            <a:off x="3716417" y="3817483"/>
            <a:ext cx="1553415" cy="78240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11" name="Line 14"/>
          <p:cNvSpPr>
            <a:spLocks noChangeShapeType="1"/>
          </p:cNvSpPr>
          <p:nvPr/>
        </p:nvSpPr>
        <p:spPr bwMode="gray">
          <a:xfrm>
            <a:off x="1770662" y="3215290"/>
            <a:ext cx="731839" cy="0"/>
          </a:xfrm>
          <a:prstGeom prst="line">
            <a:avLst/>
          </a:prstGeom>
          <a:noFill/>
          <a:ln w="25400">
            <a:solidFill>
              <a:schemeClr val="accent2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gray">
          <a:xfrm>
            <a:off x="715963" y="3058128"/>
            <a:ext cx="107734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 dirty="0" smtClean="0"/>
              <a:t>Demande</a:t>
            </a:r>
            <a:endParaRPr lang="en-US" sz="1600" dirty="0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gray">
          <a:xfrm>
            <a:off x="615951" y="4419606"/>
            <a:ext cx="110014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 dirty="0" smtClean="0"/>
              <a:t>Réponse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 bwMode="gray">
          <a:xfrm>
            <a:off x="3914636" y="2989259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Met les données dans</a:t>
            </a:r>
            <a:endParaRPr lang="en-GB" sz="1600" dirty="0"/>
          </a:p>
        </p:txBody>
      </p:sp>
      <p:sp>
        <p:nvSpPr>
          <p:cNvPr id="16" name="TextBox 15"/>
          <p:cNvSpPr txBox="1"/>
          <p:nvPr/>
        </p:nvSpPr>
        <p:spPr bwMode="gray">
          <a:xfrm>
            <a:off x="3914636" y="4536079"/>
            <a:ext cx="2255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Affiche les données de</a:t>
            </a:r>
            <a:endParaRPr lang="en-GB" sz="16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Exemple de présentation de données générées par le contrôleur (C#)</a:t>
            </a:r>
            <a:endParaRPr lang="fr-FR" noProof="0" dirty="0"/>
          </a:p>
        </p:txBody>
      </p:sp>
      <p:sp>
        <p:nvSpPr>
          <p:cNvPr id="12" name="TextBox 3"/>
          <p:cNvSpPr txBox="1"/>
          <p:nvPr/>
        </p:nvSpPr>
        <p:spPr bwMode="blackWhite">
          <a:xfrm>
            <a:off x="481255" y="1408318"/>
            <a:ext cx="5662127" cy="24622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public class ViewDataExampleController : Controller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public ActionResult Index()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{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ViewBag.M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essageOne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 "Hello";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ViewBag.M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essageTwo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= "World";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return View("Index");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ular Callout 4"/>
          <p:cNvSpPr/>
          <p:nvPr/>
        </p:nvSpPr>
        <p:spPr bwMode="blackWhite">
          <a:xfrm>
            <a:off x="5143970" y="2013687"/>
            <a:ext cx="1034502" cy="307777"/>
          </a:xfrm>
          <a:prstGeom prst="wedgeRectCallout">
            <a:avLst>
              <a:gd name="adj1" fmla="val -94115"/>
              <a:gd name="adj2" fmla="val 89864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Data 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value</a:t>
            </a:r>
          </a:p>
        </p:txBody>
      </p:sp>
      <p:sp>
        <p:nvSpPr>
          <p:cNvPr id="14" name="Rectangular Callout 7"/>
          <p:cNvSpPr/>
          <p:nvPr/>
        </p:nvSpPr>
        <p:spPr bwMode="blackWhite">
          <a:xfrm>
            <a:off x="4014534" y="3160963"/>
            <a:ext cx="1816640" cy="307777"/>
          </a:xfrm>
          <a:prstGeom prst="wedgeRectCallout">
            <a:avLst>
              <a:gd name="adj1" fmla="val -98821"/>
              <a:gd name="adj2" fmla="val -97777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Dynamic property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8"/>
          <p:cNvSpPr txBox="1"/>
          <p:nvPr/>
        </p:nvSpPr>
        <p:spPr bwMode="blackWhite">
          <a:xfrm>
            <a:off x="2562726" y="4344068"/>
            <a:ext cx="3191899" cy="181588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&lt;div&gt;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@ViewBag.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MessageOne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&lt;/div&gt;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&lt;div&gt;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@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ViewBag.MessageTwo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&lt;/div&gt;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&lt;/body&gt;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9"/>
          <p:cNvSpPr txBox="1"/>
          <p:nvPr/>
        </p:nvSpPr>
        <p:spPr bwMode="blackWhite">
          <a:xfrm>
            <a:off x="5364906" y="4199690"/>
            <a:ext cx="1473480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Index.cshtml</a:t>
            </a:r>
            <a:endParaRPr lang="en-GB" dirty="0"/>
          </a:p>
        </p:txBody>
      </p:sp>
      <p:sp>
        <p:nvSpPr>
          <p:cNvPr id="17" name="Rectangular Callout 10"/>
          <p:cNvSpPr/>
          <p:nvPr/>
        </p:nvSpPr>
        <p:spPr bwMode="blackWhite">
          <a:xfrm>
            <a:off x="7051159" y="4776876"/>
            <a:ext cx="1867989" cy="523220"/>
          </a:xfrm>
          <a:prstGeom prst="wedgeRectCallout">
            <a:avLst>
              <a:gd name="adj1" fmla="val -119685"/>
              <a:gd name="adj2" fmla="val -31882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Accessing dynamic property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Presenting Controller-Generated Data Example (VB)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 bwMode="blackWhite">
          <a:xfrm>
            <a:off x="385011" y="1311443"/>
            <a:ext cx="5876930" cy="224676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Public Class ViewDataExampleController      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 Inherits System.Web.Mvc.Controller     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      Function Index()          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           ViewBag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MessageOne = "Hello"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           ViewBag.MessageTwo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"World!"  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           Return View("Index")      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      End Function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End Class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blackWhite">
          <a:xfrm>
            <a:off x="2562726" y="4331368"/>
            <a:ext cx="3299301" cy="181588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&lt;div&gt;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@ViewBag.MessageOne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&lt;/div&gt;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&lt;div&gt;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@ViewBag.MessageTwo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&lt;/div&gt;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&lt;/body&gt;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blackWhite">
          <a:xfrm>
            <a:off x="5919536" y="4186990"/>
            <a:ext cx="1473480" cy="30777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Index.vbhtml</a:t>
            </a:r>
          </a:p>
        </p:txBody>
      </p:sp>
      <p:sp>
        <p:nvSpPr>
          <p:cNvPr id="7" name="Rectangular Callout 6"/>
          <p:cNvSpPr/>
          <p:nvPr/>
        </p:nvSpPr>
        <p:spPr bwMode="blackWhite">
          <a:xfrm>
            <a:off x="6002555" y="1436488"/>
            <a:ext cx="738959" cy="523220"/>
          </a:xfrm>
          <a:prstGeom prst="wedgeRectCallout">
            <a:avLst>
              <a:gd name="adj1" fmla="val -107005"/>
              <a:gd name="adj2" fmla="val 82582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Data 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value</a:t>
            </a:r>
          </a:p>
        </p:txBody>
      </p:sp>
      <p:sp>
        <p:nvSpPr>
          <p:cNvPr id="8" name="Rectangular Callout 7"/>
          <p:cNvSpPr/>
          <p:nvPr/>
        </p:nvSpPr>
        <p:spPr bwMode="blackWhite">
          <a:xfrm>
            <a:off x="5073312" y="2847474"/>
            <a:ext cx="1582321" cy="307777"/>
          </a:xfrm>
          <a:prstGeom prst="wedgeRectCallout">
            <a:avLst>
              <a:gd name="adj1" fmla="val -99827"/>
              <a:gd name="adj2" fmla="val -88675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Dynamic property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ular Callout 8"/>
          <p:cNvSpPr/>
          <p:nvPr/>
        </p:nvSpPr>
        <p:spPr bwMode="blackWhite">
          <a:xfrm>
            <a:off x="6991396" y="4874827"/>
            <a:ext cx="1687908" cy="523220"/>
          </a:xfrm>
          <a:prstGeom prst="wedgeRectCallout">
            <a:avLst>
              <a:gd name="adj1" fmla="val -121023"/>
              <a:gd name="adj2" fmla="val -40477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Access dynamic property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95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Typage des données dans la vue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231928"/>
          </a:xfrm>
        </p:spPr>
        <p:txBody>
          <a:bodyPr/>
          <a:lstStyle/>
          <a:p>
            <a:r>
              <a:rPr lang="fr-FR" noProof="0" dirty="0" smtClean="0"/>
              <a:t>Chaque page de vue dérive de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System.Web.Mvc.ViewPage</a:t>
            </a:r>
          </a:p>
          <a:p>
            <a:pPr lvl="1"/>
            <a:r>
              <a:rPr lang="fr-FR" noProof="0" dirty="0" smtClean="0"/>
              <a:t>Fournit des services à la page, dont la propriété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ViewData</a:t>
            </a:r>
            <a:endParaRPr lang="fr-FR" noProof="0" dirty="0" smtClean="0"/>
          </a:p>
          <a:p>
            <a:r>
              <a:rPr lang="fr-FR" noProof="0" dirty="0" smtClean="0"/>
              <a:t>Visual Studio permet de créer des vues </a:t>
            </a:r>
            <a:r>
              <a:rPr lang="fr-FR" i="1" noProof="0" dirty="0" smtClean="0">
                <a:latin typeface="Century Schoolbook" pitchFamily="18" charset="0"/>
              </a:rPr>
              <a:t>fortement typées</a:t>
            </a:r>
            <a:endParaRPr lang="fr-FR" noProof="0" dirty="0" smtClean="0"/>
          </a:p>
          <a:p>
            <a:pPr lvl="1"/>
            <a:r>
              <a:rPr lang="fr-FR" noProof="0" dirty="0" smtClean="0"/>
              <a:t>Le type de donnée passée par le contrôleur est indiqué lors de la création de la page</a:t>
            </a:r>
          </a:p>
          <a:p>
            <a:pPr lvl="1"/>
            <a:r>
              <a:rPr lang="fr-FR" noProof="0" dirty="0" smtClean="0"/>
              <a:t>La page dérive de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System.Web.Mvc.ViewPage&lt;Type&gt;</a:t>
            </a:r>
          </a:p>
          <a:p>
            <a:r>
              <a:rPr lang="fr-FR" noProof="0" dirty="0" smtClean="0"/>
              <a:t>Les pages de vues fortement typées accèdent aux données via la propriété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Model</a:t>
            </a:r>
            <a:endParaRPr lang="fr-FR" noProof="0" dirty="0" smtClean="0"/>
          </a:p>
          <a:p>
            <a:pPr lvl="1"/>
            <a:r>
              <a:rPr lang="fr-FR" noProof="0" dirty="0" smtClean="0"/>
              <a:t>Le type de la propriété est spécifié à la création de la page de vue</a:t>
            </a:r>
          </a:p>
          <a:p>
            <a:pPr lvl="1"/>
            <a:r>
              <a:rPr lang="fr-FR" noProof="0" dirty="0" smtClean="0"/>
              <a:t>La méthode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View()</a:t>
            </a:r>
            <a:r>
              <a:rPr lang="fr-FR" noProof="0" dirty="0" smtClean="0"/>
              <a:t> passe </a:t>
            </a:r>
            <a:r>
              <a:rPr lang="fr-FR" dirty="0" smtClean="0"/>
              <a:t>les données du contrôleur à la vue</a:t>
            </a:r>
            <a:endParaRPr lang="fr-FR" noProof="0" dirty="0" smtClean="0"/>
          </a:p>
          <a:p>
            <a:pPr lvl="2"/>
            <a:r>
              <a:rPr lang="fr-FR" noProof="0" dirty="0" smtClean="0"/>
              <a:t>On peut définir une classe pour passer plusieurs données</a:t>
            </a:r>
          </a:p>
          <a:p>
            <a:pPr lvl="3"/>
            <a:r>
              <a:rPr lang="fr-FR" noProof="0" dirty="0" smtClean="0"/>
              <a:t>Un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ViewModel</a:t>
            </a:r>
            <a:r>
              <a:rPr lang="fr-FR" noProof="0" dirty="0" smtClean="0"/>
              <a:t> qui contient des propriétés pour chaque donnée passée du contrôleur à la vue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1106905" y="5962786"/>
            <a:ext cx="6801862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View("ViewName", "Data for view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Model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property")</a:t>
            </a:r>
            <a:endParaRPr lang="en-GB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 bwMode="gray">
          <a:xfrm>
            <a:off x="6332838" y="5538103"/>
            <a:ext cx="1171548" cy="307777"/>
          </a:xfrm>
          <a:prstGeom prst="wedgeRectCallout">
            <a:avLst>
              <a:gd name="adj1" fmla="val -52982"/>
              <a:gd name="adj2" fmla="val 119622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ViewModel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Type-Safe View Data</a:t>
            </a:r>
            <a:br>
              <a:rPr lang="en-GB" dirty="0" smtClean="0"/>
            </a:br>
            <a:r>
              <a:rPr lang="en-GB" dirty="0" smtClean="0"/>
              <a:t>(continued)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 bwMode="blackWhite">
          <a:xfrm>
            <a:off x="276719" y="1215096"/>
            <a:ext cx="4373313" cy="138499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public ActionResult Recording(int id)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VideoRecording recording = …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return View("Recording", recording);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blackWhite">
          <a:xfrm>
            <a:off x="4824662" y="1335460"/>
            <a:ext cx="3075153" cy="120032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@Model.Title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ular Callout 5"/>
          <p:cNvSpPr/>
          <p:nvPr/>
        </p:nvSpPr>
        <p:spPr bwMode="blackWhite">
          <a:xfrm>
            <a:off x="2947737" y="2911644"/>
            <a:ext cx="1443789" cy="523220"/>
          </a:xfrm>
          <a:prstGeom prst="wedgeRectCallout">
            <a:avLst>
              <a:gd name="adj1" fmla="val -8728"/>
              <a:gd name="adj2" fmla="val -165154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 for model property of view</a:t>
            </a:r>
          </a:p>
        </p:txBody>
      </p:sp>
      <p:sp>
        <p:nvSpPr>
          <p:cNvPr id="7" name="Rectangular Callout 6"/>
          <p:cNvSpPr/>
          <p:nvPr/>
        </p:nvSpPr>
        <p:spPr bwMode="blackWhite">
          <a:xfrm>
            <a:off x="7455568" y="2546289"/>
            <a:ext cx="1298687" cy="523220"/>
          </a:xfrm>
          <a:prstGeom prst="wedgeRectCallout">
            <a:avLst>
              <a:gd name="adj1" fmla="val -125298"/>
              <a:gd name="adj2" fmla="val -175520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Access title property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 bwMode="blackWhite">
          <a:xfrm>
            <a:off x="248645" y="3785846"/>
            <a:ext cx="4373313" cy="116955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Function Recording(ByVal id As Integer)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Dim recording As VideoRecording = …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Return View("Recording", recording)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End Function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blackWhite">
          <a:xfrm>
            <a:off x="2799349" y="5037174"/>
            <a:ext cx="4216048" cy="9541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@Model.Title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&lt;/p&gt;</a:t>
            </a:r>
          </a:p>
        </p:txBody>
      </p:sp>
      <p:sp>
        <p:nvSpPr>
          <p:cNvPr id="11" name="Rectangular Callout 10"/>
          <p:cNvSpPr/>
          <p:nvPr/>
        </p:nvSpPr>
        <p:spPr bwMode="blackWhite">
          <a:xfrm>
            <a:off x="4868777" y="3797968"/>
            <a:ext cx="1522970" cy="523220"/>
          </a:xfrm>
          <a:prstGeom prst="wedgeRectCallout">
            <a:avLst>
              <a:gd name="adj1" fmla="val -113373"/>
              <a:gd name="adj2" fmla="val 78596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 for model property of view</a:t>
            </a:r>
          </a:p>
        </p:txBody>
      </p:sp>
      <p:sp>
        <p:nvSpPr>
          <p:cNvPr id="12" name="TextBox 11"/>
          <p:cNvSpPr txBox="1"/>
          <p:nvPr/>
        </p:nvSpPr>
        <p:spPr bwMode="blackWhite">
          <a:xfrm>
            <a:off x="7155026" y="1167064"/>
            <a:ext cx="1903085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Recording.cshtml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 bwMode="blackWhite">
          <a:xfrm>
            <a:off x="5522495" y="4860759"/>
            <a:ext cx="1903085" cy="30777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Recording.vbhtml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638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Créer une vue fortement typée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279400" y="1312863"/>
            <a:ext cx="8599488" cy="646331"/>
          </a:xfrm>
        </p:spPr>
        <p:txBody>
          <a:bodyPr/>
          <a:lstStyle/>
          <a:p>
            <a:r>
              <a:rPr lang="fr-FR" noProof="0" dirty="0" smtClean="0"/>
              <a:t>Le type de donnée avec lequel la vue travaille est spécifié lors de la création de la page</a:t>
            </a:r>
            <a:endParaRPr lang="fr-FR" noProof="0" dirty="0"/>
          </a:p>
        </p:txBody>
      </p:sp>
      <p:pic>
        <p:nvPicPr>
          <p:cNvPr id="5" name="Picture 4" descr="4-1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31920" y="2114800"/>
            <a:ext cx="3343275" cy="3590925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 bwMode="gray">
          <a:xfrm>
            <a:off x="6651171" y="2562726"/>
            <a:ext cx="2079172" cy="523220"/>
          </a:xfrm>
          <a:prstGeom prst="wedgeRectCallout">
            <a:avLst>
              <a:gd name="adj1" fmla="val -80360"/>
              <a:gd name="adj2" fmla="val 122155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Type de donnée passé par le contrôleur</a:t>
            </a:r>
          </a:p>
        </p:txBody>
      </p:sp>
      <p:sp>
        <p:nvSpPr>
          <p:cNvPr id="8" name="Rectangular Callout 7"/>
          <p:cNvSpPr/>
          <p:nvPr/>
        </p:nvSpPr>
        <p:spPr bwMode="gray">
          <a:xfrm>
            <a:off x="457200" y="3328737"/>
            <a:ext cx="1800726" cy="523220"/>
          </a:xfrm>
          <a:prstGeom prst="wedgeRectCallout">
            <a:avLst>
              <a:gd name="adj1" fmla="val 95714"/>
              <a:gd name="adj2" fmla="val 126024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Contenu généré par défaut dans la vue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Modèles de vues fortement typées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657685"/>
          </a:xfrm>
        </p:spPr>
        <p:txBody>
          <a:bodyPr/>
          <a:lstStyle/>
          <a:p>
            <a:r>
              <a:rPr lang="fr-FR" noProof="0" dirty="0" smtClean="0"/>
              <a:t>Visual Studio propose des modèles de vues fortement typées</a:t>
            </a:r>
          </a:p>
          <a:p>
            <a:pPr lvl="1"/>
            <a:r>
              <a:rPr lang="fr-FR" noProof="0" dirty="0" smtClean="0"/>
              <a:t>Générées selon le type de donnée reçu par la vue</a:t>
            </a:r>
          </a:p>
          <a:p>
            <a:r>
              <a:rPr lang="fr-FR" noProof="0" dirty="0" smtClean="0"/>
              <a:t>Modèles pour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Création</a:t>
            </a:r>
          </a:p>
          <a:p>
            <a:pPr marL="1019175" lvl="2" indent="-222250"/>
            <a:r>
              <a:rPr lang="fr-FR" noProof="0" dirty="0" smtClean="0"/>
              <a:t>Génère une vue de saisie de données pour toutes les propriétés du type de donnée de la vue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Détails</a:t>
            </a:r>
          </a:p>
          <a:p>
            <a:pPr marL="1019175" lvl="2" indent="-222250"/>
            <a:r>
              <a:rPr lang="fr-FR" dirty="0"/>
              <a:t>Génère une vue </a:t>
            </a:r>
            <a:r>
              <a:rPr lang="fr-FR" dirty="0" smtClean="0"/>
              <a:t>qui affiche toutes </a:t>
            </a:r>
            <a:r>
              <a:rPr lang="fr-FR" dirty="0"/>
              <a:t>les propriétés du type de donnée de la vue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Édition </a:t>
            </a:r>
          </a:p>
          <a:p>
            <a:pPr marL="1019175" lvl="2" indent="-222250"/>
            <a:r>
              <a:rPr lang="fr-FR" dirty="0"/>
              <a:t>Génère une vue de saisie de </a:t>
            </a:r>
            <a:r>
              <a:rPr lang="fr-FR" dirty="0" smtClean="0"/>
              <a:t>données pré-remplie avec l’objet passé par le contrôleur</a:t>
            </a:r>
            <a:endParaRPr lang="fr-FR" noProof="0" dirty="0" smtClean="0"/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Liste</a:t>
            </a:r>
          </a:p>
          <a:p>
            <a:pPr marL="1019175" lvl="2" indent="-222250"/>
            <a:r>
              <a:rPr lang="fr-FR" noProof="0" dirty="0" smtClean="0"/>
              <a:t>Génère une vue tabulaire des données dans le cas où le contrôleur passe une collection d’objets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Le rôle de la vue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142785"/>
            <a:ext cx="8599488" cy="2010807"/>
          </a:xfrm>
        </p:spPr>
        <p:txBody>
          <a:bodyPr/>
          <a:lstStyle/>
          <a:p>
            <a:r>
              <a:rPr lang="fr-FR" noProof="0" dirty="0" smtClean="0"/>
              <a:t>Le rôle de la vue </a:t>
            </a:r>
            <a:r>
              <a:rPr lang="fr-FR" dirty="0"/>
              <a:t>dans ASP.NET </a:t>
            </a:r>
            <a:r>
              <a:rPr lang="fr-FR" dirty="0" smtClean="0"/>
              <a:t>MVC est de générer l’interface utilisateur</a:t>
            </a:r>
            <a:endParaRPr lang="fr-FR" noProof="0" dirty="0" smtClean="0"/>
          </a:p>
          <a:p>
            <a:pPr>
              <a:spcBef>
                <a:spcPts val="1200"/>
              </a:spcBef>
            </a:pPr>
            <a:r>
              <a:rPr lang="fr-FR" noProof="0" dirty="0" smtClean="0"/>
              <a:t>Rappel sur le cycle demande-traitement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Le contrôleur reçoit une demande et délègue le traitement au modèle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Le modèle retourne le </a:t>
            </a:r>
            <a:r>
              <a:rPr lang="fr-FR" dirty="0" smtClean="0"/>
              <a:t>résultat ou les données demandées au contrôleur</a:t>
            </a:r>
            <a:endParaRPr lang="fr-FR" noProof="0" dirty="0" smtClean="0"/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Le contrôleur sélectionne la vue et lui passe les données du modèle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La vue génère la réponse </a:t>
            </a:r>
            <a:r>
              <a:rPr lang="fr-FR" dirty="0" smtClean="0"/>
              <a:t>avec les données générées par le modèle</a:t>
            </a:r>
            <a:endParaRPr lang="fr-FR" noProof="0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gray">
          <a:xfrm>
            <a:off x="2552711" y="4154327"/>
            <a:ext cx="365126" cy="1371601"/>
          </a:xfrm>
          <a:prstGeom prst="curvedRightArrow">
            <a:avLst>
              <a:gd name="adj1" fmla="val 44643"/>
              <a:gd name="adj2" fmla="val 119774"/>
              <a:gd name="adj3" fmla="val 29861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gray">
          <a:xfrm>
            <a:off x="2397770" y="3841932"/>
            <a:ext cx="1279527" cy="59531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200" noProof="1"/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gray">
          <a:xfrm>
            <a:off x="2426811" y="3956232"/>
            <a:ext cx="122144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u="sng" dirty="0" smtClean="0"/>
              <a:t>C</a:t>
            </a:r>
            <a:r>
              <a:rPr lang="en-US" dirty="0" smtClean="0"/>
              <a:t>ontrôleur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gray">
          <a:xfrm>
            <a:off x="4289431" y="3594081"/>
            <a:ext cx="2473329" cy="1493838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gray">
          <a:xfrm flipH="1">
            <a:off x="1663702" y="5813737"/>
            <a:ext cx="1371602" cy="0"/>
          </a:xfrm>
          <a:prstGeom prst="line">
            <a:avLst/>
          </a:prstGeom>
          <a:noFill/>
          <a:ln w="25400">
            <a:solidFill>
              <a:schemeClr val="accent2"/>
            </a:solidFill>
            <a:prstDash val="dash"/>
            <a:round/>
            <a:headEnd w="lg" len="lg"/>
            <a:tailEnd type="triangle" w="lg" len="lg"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gray">
          <a:xfrm>
            <a:off x="715963" y="5688576"/>
            <a:ext cx="102552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dirty="0" smtClean="0"/>
              <a:t>Réponse </a:t>
            </a:r>
            <a:endParaRPr lang="en-US" dirty="0"/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gray">
          <a:xfrm>
            <a:off x="715963" y="4062394"/>
            <a:ext cx="1006476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dirty="0" smtClean="0"/>
              <a:t>Demande</a:t>
            </a:r>
            <a:endParaRPr lang="en-US" dirty="0"/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gray">
          <a:xfrm>
            <a:off x="7499361" y="3934639"/>
            <a:ext cx="639763" cy="641350"/>
          </a:xfrm>
          <a:prstGeom prst="can">
            <a:avLst>
              <a:gd name="adj" fmla="val 25062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gray">
          <a:xfrm>
            <a:off x="4743456" y="4019531"/>
            <a:ext cx="274638" cy="273050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AutoShape 18"/>
          <p:cNvSpPr>
            <a:spLocks noChangeArrowheads="1"/>
          </p:cNvSpPr>
          <p:nvPr/>
        </p:nvSpPr>
        <p:spPr bwMode="gray">
          <a:xfrm>
            <a:off x="5822447" y="4519099"/>
            <a:ext cx="274638" cy="27305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AutoShape 19"/>
          <p:cNvSpPr>
            <a:spLocks noChangeArrowheads="1"/>
          </p:cNvSpPr>
          <p:nvPr/>
        </p:nvSpPr>
        <p:spPr bwMode="gray">
          <a:xfrm>
            <a:off x="5865821" y="3698856"/>
            <a:ext cx="273050" cy="273050"/>
          </a:xfrm>
          <a:prstGeom prst="plus">
            <a:avLst>
              <a:gd name="adj" fmla="val 25000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gray">
          <a:xfrm>
            <a:off x="4419605" y="3641706"/>
            <a:ext cx="96138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   </a:t>
            </a:r>
            <a:r>
              <a:rPr lang="en-US" u="sng" dirty="0" smtClean="0"/>
              <a:t>M</a:t>
            </a:r>
            <a:r>
              <a:rPr lang="en-US" dirty="0" smtClean="0"/>
              <a:t>odèle</a:t>
            </a:r>
            <a:endParaRPr lang="en-US" dirty="0"/>
          </a:p>
        </p:txBody>
      </p:sp>
      <p:sp>
        <p:nvSpPr>
          <p:cNvPr id="18" name="Oval 27"/>
          <p:cNvSpPr>
            <a:spLocks noChangeArrowheads="1"/>
          </p:cNvSpPr>
          <p:nvPr/>
        </p:nvSpPr>
        <p:spPr bwMode="gray">
          <a:xfrm>
            <a:off x="1945444" y="5906240"/>
            <a:ext cx="274638" cy="2746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sz="1000" b="1" dirty="0"/>
              <a:t>4</a:t>
            </a: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gray">
          <a:xfrm>
            <a:off x="1663702" y="4219556"/>
            <a:ext cx="731839" cy="0"/>
          </a:xfrm>
          <a:prstGeom prst="line">
            <a:avLst/>
          </a:prstGeom>
          <a:noFill/>
          <a:ln w="25400">
            <a:solidFill>
              <a:schemeClr val="accent2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43" name="Group 42"/>
          <p:cNvGrpSpPr/>
          <p:nvPr/>
        </p:nvGrpSpPr>
        <p:grpSpPr bwMode="gray">
          <a:xfrm>
            <a:off x="1904230" y="3888713"/>
            <a:ext cx="273050" cy="274638"/>
            <a:chOff x="1904230" y="3888713"/>
            <a:chExt cx="273050" cy="274638"/>
          </a:xfrm>
        </p:grpSpPr>
        <p:sp>
          <p:nvSpPr>
            <p:cNvPr id="39" name="Oval 25"/>
            <p:cNvSpPr>
              <a:spLocks noChangeArrowheads="1"/>
            </p:cNvSpPr>
            <p:nvPr/>
          </p:nvSpPr>
          <p:spPr bwMode="gray">
            <a:xfrm>
              <a:off x="1904230" y="3888713"/>
              <a:ext cx="273050" cy="27463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 b="1" noProof="1"/>
            </a:p>
          </p:txBody>
        </p:sp>
        <p:sp>
          <p:nvSpPr>
            <p:cNvPr id="40" name="Text Box 29"/>
            <p:cNvSpPr txBox="1">
              <a:spLocks noChangeArrowheads="1"/>
            </p:cNvSpPr>
            <p:nvPr/>
          </p:nvSpPr>
          <p:spPr bwMode="gray">
            <a:xfrm>
              <a:off x="1913755" y="3903795"/>
              <a:ext cx="254000" cy="2444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/>
                <a:t>1</a:t>
              </a:r>
            </a:p>
          </p:txBody>
        </p:sp>
      </p:grpSp>
      <p:grpSp>
        <p:nvGrpSpPr>
          <p:cNvPr id="20" name="Group 38"/>
          <p:cNvGrpSpPr>
            <a:grpSpLocks/>
          </p:cNvGrpSpPr>
          <p:nvPr/>
        </p:nvGrpSpPr>
        <p:grpSpPr bwMode="gray">
          <a:xfrm>
            <a:off x="2198690" y="4813282"/>
            <a:ext cx="274638" cy="274638"/>
            <a:chOff x="1305" y="2924"/>
            <a:chExt cx="173" cy="173"/>
          </a:xfrm>
        </p:grpSpPr>
        <p:sp>
          <p:nvSpPr>
            <p:cNvPr id="37" name="Oval 26"/>
            <p:cNvSpPr>
              <a:spLocks noChangeArrowheads="1"/>
            </p:cNvSpPr>
            <p:nvPr/>
          </p:nvSpPr>
          <p:spPr bwMode="gray">
            <a:xfrm>
              <a:off x="1305" y="2924"/>
              <a:ext cx="173" cy="1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000" b="1" noProof="1"/>
            </a:p>
          </p:txBody>
        </p:sp>
        <p:sp>
          <p:nvSpPr>
            <p:cNvPr id="38" name="Text Box 31"/>
            <p:cNvSpPr txBox="1">
              <a:spLocks noChangeArrowheads="1"/>
            </p:cNvSpPr>
            <p:nvPr/>
          </p:nvSpPr>
          <p:spPr bwMode="gray">
            <a:xfrm>
              <a:off x="1312" y="2940"/>
              <a:ext cx="160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/>
                <a:t>3</a:t>
              </a:r>
            </a:p>
          </p:txBody>
        </p:sp>
      </p:grpSp>
      <p:grpSp>
        <p:nvGrpSpPr>
          <p:cNvPr id="21" name="Group 37"/>
          <p:cNvGrpSpPr>
            <a:grpSpLocks/>
          </p:cNvGrpSpPr>
          <p:nvPr/>
        </p:nvGrpSpPr>
        <p:grpSpPr bwMode="gray">
          <a:xfrm>
            <a:off x="3996687" y="3853897"/>
            <a:ext cx="274638" cy="274638"/>
            <a:chOff x="2449" y="2386"/>
            <a:chExt cx="173" cy="173"/>
          </a:xfrm>
        </p:grpSpPr>
        <p:sp>
          <p:nvSpPr>
            <p:cNvPr id="35" name="Oval 24"/>
            <p:cNvSpPr>
              <a:spLocks noChangeArrowheads="1"/>
            </p:cNvSpPr>
            <p:nvPr/>
          </p:nvSpPr>
          <p:spPr bwMode="gray">
            <a:xfrm>
              <a:off x="2449" y="2386"/>
              <a:ext cx="173" cy="1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000" b="1" noProof="1"/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gray">
            <a:xfrm>
              <a:off x="2455" y="2396"/>
              <a:ext cx="160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 b="1" dirty="0"/>
                <a:t>2</a:t>
              </a:r>
            </a:p>
          </p:txBody>
        </p:sp>
      </p:grpSp>
      <p:sp>
        <p:nvSpPr>
          <p:cNvPr id="22" name="AutoShape 27"/>
          <p:cNvSpPr>
            <a:spLocks noChangeArrowheads="1"/>
          </p:cNvSpPr>
          <p:nvPr/>
        </p:nvSpPr>
        <p:spPr bwMode="gray">
          <a:xfrm>
            <a:off x="5114289" y="4451021"/>
            <a:ext cx="266700" cy="2413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23" name="AutoShape 28"/>
          <p:cNvSpPr>
            <a:spLocks noChangeArrowheads="1"/>
          </p:cNvSpPr>
          <p:nvPr/>
        </p:nvSpPr>
        <p:spPr bwMode="gray">
          <a:xfrm>
            <a:off x="4608261" y="4577337"/>
            <a:ext cx="355600" cy="406400"/>
          </a:xfrm>
          <a:prstGeom prst="sun">
            <a:avLst>
              <a:gd name="adj" fmla="val 25000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 bwMode="gray">
          <a:xfrm>
            <a:off x="6758521" y="4276873"/>
            <a:ext cx="72645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25" name="AutoShape 16"/>
          <p:cNvSpPr>
            <a:spLocks noChangeArrowheads="1"/>
          </p:cNvSpPr>
          <p:nvPr/>
        </p:nvSpPr>
        <p:spPr bwMode="gray">
          <a:xfrm>
            <a:off x="6341068" y="4133566"/>
            <a:ext cx="192087" cy="223837"/>
          </a:xfrm>
          <a:prstGeom prst="flowChartMerge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 bwMode="gray">
          <a:xfrm rot="5400000">
            <a:off x="3820453" y="4808097"/>
            <a:ext cx="3322705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gray">
          <a:xfrm rot="5400000">
            <a:off x="5331118" y="4808097"/>
            <a:ext cx="3322705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gray">
          <a:xfrm rot="5400000">
            <a:off x="2309789" y="4808097"/>
            <a:ext cx="3322705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gray">
          <a:xfrm rot="5400000">
            <a:off x="163568" y="4808097"/>
            <a:ext cx="3322705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 bwMode="gray">
          <a:xfrm>
            <a:off x="2014818" y="3143221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Niveau présentation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 bwMode="gray">
          <a:xfrm>
            <a:off x="4130765" y="3143221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Niveau métier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 bwMode="gray">
          <a:xfrm>
            <a:off x="5426809" y="3143221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Niveau intégration</a:t>
            </a:r>
            <a:endParaRPr lang="en-GB" dirty="0"/>
          </a:p>
        </p:txBody>
      </p:sp>
      <p:cxnSp>
        <p:nvCxnSpPr>
          <p:cNvPr id="33" name="Straight Arrow Connector 32"/>
          <p:cNvCxnSpPr/>
          <p:nvPr/>
        </p:nvCxnSpPr>
        <p:spPr bwMode="gray">
          <a:xfrm flipV="1">
            <a:off x="3677297" y="4237017"/>
            <a:ext cx="614046" cy="215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34" name="AutoShape 9"/>
          <p:cNvSpPr>
            <a:spLocks noChangeArrowheads="1"/>
          </p:cNvSpPr>
          <p:nvPr/>
        </p:nvSpPr>
        <p:spPr bwMode="gray">
          <a:xfrm>
            <a:off x="2395540" y="5505676"/>
            <a:ext cx="1279527" cy="5937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200" noProof="1"/>
          </a:p>
        </p:txBody>
      </p:sp>
      <p:sp>
        <p:nvSpPr>
          <p:cNvPr id="41" name="Text Box 10"/>
          <p:cNvSpPr txBox="1">
            <a:spLocks noChangeArrowheads="1"/>
          </p:cNvSpPr>
          <p:nvPr/>
        </p:nvSpPr>
        <p:spPr bwMode="gray">
          <a:xfrm>
            <a:off x="2440784" y="5688238"/>
            <a:ext cx="1189039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u="sng" dirty="0" smtClean="0"/>
              <a:t>V</a:t>
            </a:r>
            <a:r>
              <a:rPr lang="en-US" dirty="0" smtClean="0"/>
              <a:t>ue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Aides HTML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252172"/>
          </a:xfrm>
        </p:spPr>
        <p:txBody>
          <a:bodyPr/>
          <a:lstStyle/>
          <a:p>
            <a:r>
              <a:rPr lang="fr-FR" noProof="0" dirty="0" smtClean="0"/>
              <a:t>Permettent de générer de nombreux éléments HTML standard</a:t>
            </a:r>
          </a:p>
          <a:p>
            <a:pPr lvl="1"/>
            <a:r>
              <a:rPr lang="fr-FR" noProof="0" dirty="0" smtClean="0"/>
              <a:t>Génèrent des attributs pour MVC</a:t>
            </a:r>
          </a:p>
          <a:p>
            <a:pPr lvl="1"/>
            <a:r>
              <a:rPr lang="fr-FR" noProof="0" dirty="0" smtClean="0"/>
              <a:t>Par exemple, les URL dans le bon format</a:t>
            </a:r>
          </a:p>
          <a:p>
            <a:r>
              <a:rPr lang="fr-FR" noProof="0" dirty="0" smtClean="0"/>
              <a:t>Une aide HTML est une méthode qui génère </a:t>
            </a:r>
            <a:r>
              <a:rPr lang="fr-FR" dirty="0" smtClean="0"/>
              <a:t>une chaîne</a:t>
            </a:r>
            <a:endParaRPr lang="fr-FR" noProof="0" dirty="0" smtClean="0"/>
          </a:p>
          <a:p>
            <a:pPr lvl="1"/>
            <a:r>
              <a:rPr lang="fr-FR" noProof="0" dirty="0" smtClean="0"/>
              <a:t>La chaîne est le HTML généré</a:t>
            </a:r>
          </a:p>
          <a:p>
            <a:r>
              <a:rPr lang="fr-FR" noProof="0" dirty="0" smtClean="0"/>
              <a:t>Deux usages principaux des aides HTML :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Génération de formulaires HTML pour les collections de données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Génération d’URL bien structurées afin de les router à la bonne action</a:t>
            </a:r>
          </a:p>
          <a:p>
            <a:pPr marL="231775" indent="-177800"/>
            <a:r>
              <a:rPr lang="fr-FR" noProof="0" dirty="0" smtClean="0"/>
              <a:t>Exemple de génération d’élément de formulaire :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2093495" y="4740441"/>
            <a:ext cx="390683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080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Html.EditorFor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")</a:t>
            </a:r>
            <a:endParaRPr lang="en-GB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gray">
          <a:xfrm>
            <a:off x="276726" y="5811254"/>
            <a:ext cx="845616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080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&lt;input id="userName" name="userName" type="text" value="" /&gt;</a:t>
            </a:r>
          </a:p>
        </p:txBody>
      </p:sp>
      <p:cxnSp>
        <p:nvCxnSpPr>
          <p:cNvPr id="7" name="Straight Arrow Connector 6"/>
          <p:cNvCxnSpPr/>
          <p:nvPr/>
        </p:nvCxnSpPr>
        <p:spPr bwMode="gray">
          <a:xfrm rot="5400000">
            <a:off x="3964405" y="5528510"/>
            <a:ext cx="56548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sp>
        <p:nvSpPr>
          <p:cNvPr id="8" name="Rectangular Callout 7"/>
          <p:cNvSpPr/>
          <p:nvPr/>
        </p:nvSpPr>
        <p:spPr bwMode="gray">
          <a:xfrm>
            <a:off x="1149350" y="5197643"/>
            <a:ext cx="1220626" cy="523220"/>
          </a:xfrm>
          <a:prstGeom prst="wedgeRectCallout">
            <a:avLst>
              <a:gd name="adj1" fmla="val 134368"/>
              <a:gd name="adj2" fmla="val -77772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Méthode d’aide HTML</a:t>
            </a:r>
          </a:p>
        </p:txBody>
      </p:sp>
      <p:sp>
        <p:nvSpPr>
          <p:cNvPr id="9" name="TextBox 8"/>
          <p:cNvSpPr txBox="1"/>
          <p:nvPr/>
        </p:nvSpPr>
        <p:spPr bwMode="gray">
          <a:xfrm>
            <a:off x="4331369" y="5329989"/>
            <a:ext cx="90281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GB" sz="1800" dirty="0" smtClean="0">
                <a:latin typeface="+mn-lt"/>
                <a:cs typeface="Courier New" pitchFamily="49" charset="0"/>
              </a:rPr>
              <a:t>génère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Générer des liens avec les aides HTML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279400" y="1249363"/>
            <a:ext cx="8599488" cy="1682512"/>
          </a:xfrm>
        </p:spPr>
        <p:txBody>
          <a:bodyPr/>
          <a:lstStyle/>
          <a:p>
            <a:r>
              <a:rPr lang="fr-FR" noProof="0" dirty="0" smtClean="0"/>
              <a:t>Les liens doivent respecter une certaine structure</a:t>
            </a:r>
            <a:br>
              <a:rPr lang="fr-FR" noProof="0" dirty="0" smtClean="0"/>
            </a:br>
            <a:r>
              <a:rPr lang="fr-FR" noProof="0" dirty="0" smtClean="0"/>
              <a:t>pour l’application</a:t>
            </a:r>
          </a:p>
          <a:p>
            <a:pPr lvl="1"/>
            <a:r>
              <a:rPr lang="fr-FR" noProof="0" dirty="0" smtClean="0"/>
              <a:t>La structure d’un lien est définie dans la table de routage</a:t>
            </a:r>
          </a:p>
          <a:p>
            <a:r>
              <a:rPr lang="fr-FR" noProof="0" dirty="0" smtClean="0"/>
              <a:t>On peut utiliser des aides HTML pour générer des liens qui respectent la structure définie dans la table de routage</a:t>
            </a:r>
            <a:endParaRPr lang="fr-FR" noProof="0" dirty="0"/>
          </a:p>
        </p:txBody>
      </p:sp>
      <p:sp>
        <p:nvSpPr>
          <p:cNvPr id="10" name="TextBox 9"/>
          <p:cNvSpPr txBox="1"/>
          <p:nvPr/>
        </p:nvSpPr>
        <p:spPr bwMode="gray">
          <a:xfrm>
            <a:off x="132326" y="3013507"/>
            <a:ext cx="8824852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080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Html.ActionLink("Details", "Recording", new { controller="Video",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                                           id=item.Id } );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24158" y="4381120"/>
            <a:ext cx="9071714" cy="5847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5080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Html.ActionLink("Details", "Recording", New With { _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                       .controller="Video", .id=item.Id } )</a:t>
            </a:r>
          </a:p>
        </p:txBody>
      </p:sp>
      <p:sp>
        <p:nvSpPr>
          <p:cNvPr id="12" name="Rectangular Callout 11"/>
          <p:cNvSpPr/>
          <p:nvPr/>
        </p:nvSpPr>
        <p:spPr bwMode="gray">
          <a:xfrm>
            <a:off x="837281" y="5034838"/>
            <a:ext cx="1216105" cy="307777"/>
          </a:xfrm>
          <a:prstGeom prst="wedgeRectCallout">
            <a:avLst>
              <a:gd name="adj1" fmla="val 97956"/>
              <a:gd name="adj2" fmla="val -167813"/>
            </a:avLst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Texte du lien</a:t>
            </a:r>
          </a:p>
        </p:txBody>
      </p:sp>
      <p:sp>
        <p:nvSpPr>
          <p:cNvPr id="13" name="Rectangular Callout 12"/>
          <p:cNvSpPr/>
          <p:nvPr/>
        </p:nvSpPr>
        <p:spPr bwMode="gray">
          <a:xfrm>
            <a:off x="2474495" y="5030826"/>
            <a:ext cx="1601746" cy="307777"/>
          </a:xfrm>
          <a:prstGeom prst="wedgeRectCallout">
            <a:avLst>
              <a:gd name="adj1" fmla="val 53232"/>
              <a:gd name="adj2" fmla="val -175961"/>
            </a:avLst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Action à invoquer</a:t>
            </a:r>
          </a:p>
        </p:txBody>
      </p:sp>
      <p:sp>
        <p:nvSpPr>
          <p:cNvPr id="14" name="Rectangular Callout 13"/>
          <p:cNvSpPr/>
          <p:nvPr/>
        </p:nvSpPr>
        <p:spPr bwMode="gray">
          <a:xfrm>
            <a:off x="5739897" y="5247394"/>
            <a:ext cx="1118102" cy="523220"/>
          </a:xfrm>
          <a:prstGeom prst="wedgeRectCallout">
            <a:avLst>
              <a:gd name="adj1" fmla="val 116459"/>
              <a:gd name="adj2" fmla="val -111344"/>
            </a:avLst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Paramètres du lien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1479884" y="6012821"/>
            <a:ext cx="611257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080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&lt;a href="/Video/Recording/3042"&gt;Details&lt;/a&gt;</a:t>
            </a:r>
          </a:p>
        </p:txBody>
      </p:sp>
      <p:cxnSp>
        <p:nvCxnSpPr>
          <p:cNvPr id="16" name="Straight Arrow Connector 15"/>
          <p:cNvCxnSpPr/>
          <p:nvPr/>
        </p:nvCxnSpPr>
        <p:spPr bwMode="gray">
          <a:xfrm rot="16200000" flipH="1">
            <a:off x="3808922" y="5564147"/>
            <a:ext cx="876642" cy="2229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 bwMode="gray">
          <a:xfrm>
            <a:off x="4331369" y="5363115"/>
            <a:ext cx="90281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GB" sz="1800" dirty="0" smtClean="0">
                <a:latin typeface="+mn-lt"/>
                <a:cs typeface="Courier New" pitchFamily="49" charset="0"/>
              </a:rPr>
              <a:t>génère</a:t>
            </a:r>
          </a:p>
        </p:txBody>
      </p:sp>
      <p:sp>
        <p:nvSpPr>
          <p:cNvPr id="20" name="Rectangular Callout 19"/>
          <p:cNvSpPr/>
          <p:nvPr/>
        </p:nvSpPr>
        <p:spPr bwMode="gray">
          <a:xfrm>
            <a:off x="837282" y="3586982"/>
            <a:ext cx="1216105" cy="307777"/>
          </a:xfrm>
          <a:prstGeom prst="wedgeRectCallout">
            <a:avLst>
              <a:gd name="adj1" fmla="val 111545"/>
              <a:gd name="adj2" fmla="val -146336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Texte du lien</a:t>
            </a:r>
          </a:p>
        </p:txBody>
      </p:sp>
      <p:sp>
        <p:nvSpPr>
          <p:cNvPr id="21" name="Rectangular Callout 20"/>
          <p:cNvSpPr/>
          <p:nvPr/>
        </p:nvSpPr>
        <p:spPr bwMode="gray">
          <a:xfrm>
            <a:off x="2578767" y="3655162"/>
            <a:ext cx="1580147" cy="307777"/>
          </a:xfrm>
          <a:prstGeom prst="wedgeRectCallout">
            <a:avLst>
              <a:gd name="adj1" fmla="val 53232"/>
              <a:gd name="adj2" fmla="val -175961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Action à invoquer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ular Callout 21"/>
          <p:cNvSpPr/>
          <p:nvPr/>
        </p:nvSpPr>
        <p:spPr bwMode="gray">
          <a:xfrm>
            <a:off x="4997091" y="3426546"/>
            <a:ext cx="1267326" cy="523220"/>
          </a:xfrm>
          <a:prstGeom prst="wedgeRectCallout">
            <a:avLst>
              <a:gd name="adj1" fmla="val 79434"/>
              <a:gd name="adj2" fmla="val -72252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Paramètre</a:t>
            </a:r>
            <a:r>
              <a:rPr lang="en-GB" dirty="0" smtClean="0"/>
              <a:t>s du lien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Contrôler la structure des pages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232853"/>
            <a:ext cx="8599488" cy="1733808"/>
          </a:xfrm>
        </p:spPr>
        <p:txBody>
          <a:bodyPr/>
          <a:lstStyle/>
          <a:p>
            <a:r>
              <a:rPr lang="fr-FR" noProof="0" dirty="0" smtClean="0"/>
              <a:t>Les pages Web ont deux composants principaux :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La définition de la structure de la page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Le contenu (les données) à afficher</a:t>
            </a:r>
          </a:p>
          <a:p>
            <a:pPr marL="231775" indent="-231775"/>
            <a:r>
              <a:rPr lang="fr-FR" noProof="0" dirty="0" smtClean="0"/>
              <a:t>Les pages associées doivent partager une structure commune</a:t>
            </a:r>
          </a:p>
          <a:p>
            <a:pPr marL="687387" lvl="1" indent="-342900"/>
            <a:r>
              <a:rPr lang="fr-FR" noProof="0" dirty="0" smtClean="0"/>
              <a:t>Ce qui peut conduire à la répétition du code semblable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517358" y="3198777"/>
            <a:ext cx="3836307" cy="203132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&lt;h1&gt;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Page 1 Details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&lt;div class="column"&gt;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Page 1 left column content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&lt;div class="column"&gt;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Page 1 right column content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&lt;/div&gt;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&lt;/body&gt;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gray">
          <a:xfrm>
            <a:off x="2815392" y="3058415"/>
            <a:ext cx="1473480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Page1.cshtml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gray">
          <a:xfrm>
            <a:off x="5073470" y="3198777"/>
            <a:ext cx="3836307" cy="203132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&lt;h1&gt;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Page 2 Details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&lt;div class="column"&gt;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GB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Page 2 left column content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&lt;div class="column"&gt;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Page 2 right column content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&lt;/div&gt;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&lt;/body&gt;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gray">
          <a:xfrm>
            <a:off x="7323376" y="3054399"/>
            <a:ext cx="1473480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Page2.cshtml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gray">
          <a:xfrm>
            <a:off x="2762656" y="6006164"/>
            <a:ext cx="3693640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La structure est répétée d’une page à l’autre</a:t>
            </a:r>
            <a:endParaRPr lang="en-GB" dirty="0"/>
          </a:p>
        </p:txBody>
      </p:sp>
      <p:cxnSp>
        <p:nvCxnSpPr>
          <p:cNvPr id="10" name="Straight Arrow Connector 9"/>
          <p:cNvCxnSpPr>
            <a:stCxn id="8" idx="0"/>
            <a:endCxn id="6" idx="2"/>
          </p:cNvCxnSpPr>
          <p:nvPr/>
        </p:nvCxnSpPr>
        <p:spPr bwMode="gray">
          <a:xfrm flipV="1">
            <a:off x="4609476" y="5230102"/>
            <a:ext cx="2382148" cy="77606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" name="Straight Arrow Connector 11"/>
          <p:cNvCxnSpPr>
            <a:stCxn id="8" idx="0"/>
            <a:endCxn id="4" idx="2"/>
          </p:cNvCxnSpPr>
          <p:nvPr/>
        </p:nvCxnSpPr>
        <p:spPr bwMode="gray">
          <a:xfrm flipH="1" flipV="1">
            <a:off x="2435512" y="5230102"/>
            <a:ext cx="2173964" cy="77606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View Layouts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944396"/>
          </a:xfrm>
        </p:spPr>
        <p:txBody>
          <a:bodyPr/>
          <a:lstStyle/>
          <a:p>
            <a:r>
              <a:rPr lang="en-GB" dirty="0" smtClean="0"/>
              <a:t>Razor provides view layouts</a:t>
            </a:r>
          </a:p>
          <a:p>
            <a:pPr lvl="1"/>
            <a:r>
              <a:rPr lang="en-GB" dirty="0" smtClean="0"/>
              <a:t>Enables definition of a common page layout</a:t>
            </a:r>
          </a:p>
          <a:p>
            <a:pPr lvl="1"/>
            <a:r>
              <a:rPr lang="en-GB" dirty="0" smtClean="0"/>
              <a:t>Used by multiple pages in application</a:t>
            </a:r>
          </a:p>
          <a:p>
            <a:pPr lvl="1"/>
            <a:r>
              <a:rPr lang="en-GB" dirty="0" smtClean="0"/>
              <a:t>Enables common content to be shared across multiple pages</a:t>
            </a:r>
          </a:p>
          <a:p>
            <a:r>
              <a:rPr lang="en-GB" dirty="0" smtClean="0"/>
              <a:t>Very similar to standard views</a:t>
            </a:r>
          </a:p>
          <a:p>
            <a:pPr lvl="1"/>
            <a:r>
              <a:rPr lang="en-GB" dirty="0" smtClean="0"/>
              <a:t>Rather than include content, they provide placeholders for content</a:t>
            </a:r>
          </a:p>
          <a:p>
            <a:pPr lvl="2"/>
            <a:r>
              <a:rPr lang="en-GB" dirty="0" smtClean="0"/>
              <a:t>Placeholders are marked by tag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@RenderBody</a:t>
            </a:r>
            <a:r>
              <a:rPr lang="en-GB" dirty="0" smtClean="0"/>
              <a:t> or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@RenderSection</a:t>
            </a:r>
          </a:p>
          <a:p>
            <a:pPr lvl="1"/>
            <a:r>
              <a:rPr lang="en-GB" dirty="0" smtClean="0"/>
              <a:t>Actual content is provided by individual views that use the layout</a:t>
            </a:r>
          </a:p>
          <a:p>
            <a:pPr lvl="2"/>
            <a:r>
              <a:rPr lang="en-GB" dirty="0" smtClean="0"/>
              <a:t>Placeholders are populated by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@section</a:t>
            </a:r>
            <a:r>
              <a:rPr lang="en-GB" dirty="0" smtClean="0"/>
              <a:t> segments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084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Layout Pages With Razor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671979"/>
          </a:xfrm>
        </p:spPr>
        <p:txBody>
          <a:bodyPr/>
          <a:lstStyle/>
          <a:p>
            <a:r>
              <a:rPr lang="en-GB" dirty="0" smtClean="0"/>
              <a:t>If individual page does not specify a layout,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_ViewStart.xxhtml</a:t>
            </a:r>
            <a:r>
              <a:rPr lang="en-GB" dirty="0" smtClean="0"/>
              <a:t> is used</a:t>
            </a:r>
          </a:p>
          <a:p>
            <a:pPr lvl="1"/>
            <a:r>
              <a:rPr lang="en-GB" dirty="0" smtClean="0"/>
              <a:t>Provides default layout for application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168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Razor View Layout Page Example (C#)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 bwMode="blackWhite">
          <a:xfrm>
            <a:off x="1039131" y="1551901"/>
            <a:ext cx="3943708" cy="138499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@{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LayoutPage =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SiteMaster.cshtml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Page content here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blackWhite">
          <a:xfrm>
            <a:off x="3919727" y="1413993"/>
            <a:ext cx="1473480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Page1.cshtml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blackWhite">
          <a:xfrm>
            <a:off x="662296" y="4664056"/>
            <a:ext cx="2547492" cy="138499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&lt;div class="body"&gt;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@RenderBody()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&lt;/div&gt;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&lt;/body&gt;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blackWhite">
          <a:xfrm>
            <a:off x="2334011" y="5863244"/>
            <a:ext cx="2010487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SiteLayout.cshtml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blackWhite">
          <a:xfrm>
            <a:off x="5719410" y="2987748"/>
            <a:ext cx="2762295" cy="116955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&lt;div class="body"&gt;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Page content here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&lt;/div&gt;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&lt;/body&gt;    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3295046" y="3692278"/>
            <a:ext cx="2640932" cy="141436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3424473" y="3466033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Uses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4234177" y="3752423"/>
            <a:ext cx="1128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To generate</a:t>
            </a:r>
            <a:endParaRPr lang="en-GB" dirty="0"/>
          </a:p>
        </p:txBody>
      </p:sp>
      <p:sp>
        <p:nvSpPr>
          <p:cNvPr id="28" name="Rectangular Callout 27"/>
          <p:cNvSpPr/>
          <p:nvPr/>
        </p:nvSpPr>
        <p:spPr bwMode="blackWhite">
          <a:xfrm>
            <a:off x="5006199" y="4870690"/>
            <a:ext cx="1397581" cy="738664"/>
          </a:xfrm>
          <a:prstGeom prst="wedgeRectCallout">
            <a:avLst>
              <a:gd name="adj1" fmla="val -191674"/>
              <a:gd name="adj2" fmla="val 5047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Content</a:t>
            </a:r>
            <a:r>
              <a:rPr kumimoji="0" lang="en-GB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of individual page placed here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ular Callout 28"/>
          <p:cNvSpPr/>
          <p:nvPr/>
        </p:nvSpPr>
        <p:spPr bwMode="blackWhite">
          <a:xfrm>
            <a:off x="812525" y="3175574"/>
            <a:ext cx="1696452" cy="523220"/>
          </a:xfrm>
          <a:prstGeom prst="wedgeRectCallout">
            <a:avLst>
              <a:gd name="adj1" fmla="val 61712"/>
              <a:gd name="adj2" fmla="val -96854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Contains content</a:t>
            </a:r>
            <a:r>
              <a:rPr kumimoji="0" lang="en-GB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for master page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rot="10800000" flipV="1">
            <a:off x="1809151" y="2987751"/>
            <a:ext cx="2346154" cy="17927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50063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Razor View Layout Page Example (VB)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 bwMode="blackWhite">
          <a:xfrm>
            <a:off x="1039131" y="1551901"/>
            <a:ext cx="3728906" cy="138499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@Code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LayoutPage =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SiteMaster.vbhtml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End Code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Page content here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blackWhite">
          <a:xfrm>
            <a:off x="3919727" y="1413993"/>
            <a:ext cx="1473480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Page1.vbhtml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blackWhite">
          <a:xfrm>
            <a:off x="662296" y="4664056"/>
            <a:ext cx="2547492" cy="138499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&lt;div class="body"&gt;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@RenderBody()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&lt;/div&gt;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&lt;/body&gt;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blackWhite">
          <a:xfrm>
            <a:off x="2334011" y="5863244"/>
            <a:ext cx="2010487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SiteLayout.vbhtml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blackWhite">
          <a:xfrm>
            <a:off x="5719410" y="2987748"/>
            <a:ext cx="2762295" cy="116955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&lt;div class="body"&gt;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Page content here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&lt;/div&gt;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&lt;/body&gt;    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3295046" y="3692278"/>
            <a:ext cx="2640932" cy="141436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3424473" y="3466033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Uses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4234177" y="3752423"/>
            <a:ext cx="1128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To generate</a:t>
            </a:r>
            <a:endParaRPr lang="en-GB" dirty="0"/>
          </a:p>
        </p:txBody>
      </p:sp>
      <p:sp>
        <p:nvSpPr>
          <p:cNvPr id="28" name="Rectangular Callout 27"/>
          <p:cNvSpPr/>
          <p:nvPr/>
        </p:nvSpPr>
        <p:spPr bwMode="blackWhite">
          <a:xfrm>
            <a:off x="5006199" y="4870690"/>
            <a:ext cx="1397581" cy="738664"/>
          </a:xfrm>
          <a:prstGeom prst="wedgeRectCallout">
            <a:avLst>
              <a:gd name="adj1" fmla="val -191674"/>
              <a:gd name="adj2" fmla="val 5047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Content</a:t>
            </a:r>
            <a:r>
              <a:rPr kumimoji="0" lang="en-GB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of individual page placed here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rot="10800000" flipV="1">
            <a:off x="1809151" y="2987751"/>
            <a:ext cx="2346154" cy="17927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  <p:sp>
        <p:nvSpPr>
          <p:cNvPr id="29" name="Rectangular Callout 28"/>
          <p:cNvSpPr/>
          <p:nvPr/>
        </p:nvSpPr>
        <p:spPr bwMode="blackWhite">
          <a:xfrm>
            <a:off x="812525" y="3175574"/>
            <a:ext cx="1696452" cy="523220"/>
          </a:xfrm>
          <a:prstGeom prst="wedgeRectCallout">
            <a:avLst>
              <a:gd name="adj1" fmla="val 61712"/>
              <a:gd name="adj2" fmla="val -96854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Contains content</a:t>
            </a:r>
            <a:r>
              <a:rPr kumimoji="0" lang="en-GB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for master page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690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Razor View Layout Page Example Two  (C#)</a:t>
            </a:r>
            <a:endParaRPr lang="en-GB" dirty="0"/>
          </a:p>
        </p:txBody>
      </p:sp>
      <p:grpSp>
        <p:nvGrpSpPr>
          <p:cNvPr id="3" name="Group 12"/>
          <p:cNvGrpSpPr/>
          <p:nvPr/>
        </p:nvGrpSpPr>
        <p:grpSpPr>
          <a:xfrm>
            <a:off x="554895" y="1133350"/>
            <a:ext cx="8034211" cy="5281388"/>
            <a:chOff x="224750" y="1133350"/>
            <a:chExt cx="8034211" cy="5281388"/>
          </a:xfrm>
        </p:grpSpPr>
        <p:sp>
          <p:nvSpPr>
            <p:cNvPr id="4" name="TextBox 3"/>
            <p:cNvSpPr txBox="1"/>
            <p:nvPr/>
          </p:nvSpPr>
          <p:spPr bwMode="blackWhite">
            <a:xfrm>
              <a:off x="601585" y="1271258"/>
              <a:ext cx="3943708" cy="224676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>
              <a:outerShdw dist="35560" dir="2700000" algn="ctr" rotWithShape="0">
                <a:schemeClr val="tx1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@{</a:t>
              </a:r>
            </a:p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  LayoutPage = "SiteMaster.cshtml";</a:t>
              </a:r>
            </a:p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GB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Page content here</a:t>
              </a:r>
            </a:p>
            <a:p>
              <a:endParaRPr lang="en-GB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b="1" dirty="0" smtClean="0">
                  <a:latin typeface="Courier New" pitchFamily="49" charset="0"/>
                  <a:cs typeface="Courier New" pitchFamily="49" charset="0"/>
                </a:rPr>
                <a:t>@section footer</a:t>
              </a:r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   This is the footer !</a:t>
              </a:r>
            </a:p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GB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 bwMode="blackWhite">
            <a:xfrm>
              <a:off x="3482181" y="1133350"/>
              <a:ext cx="1473480" cy="307777"/>
            </a:xfrm>
            <a:prstGeom prst="rect">
              <a:avLst/>
            </a:prstGeom>
            <a:solidFill>
              <a:srgbClr val="99CCFF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Page1.cshtml</a:t>
              </a:r>
              <a:endParaRPr lang="en-GB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 bwMode="blackWhite">
            <a:xfrm>
              <a:off x="224750" y="4383413"/>
              <a:ext cx="5125121" cy="203132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>
              <a:outerShdw dist="35560" dir="2700000" algn="ctr" rotWithShape="0">
                <a:schemeClr val="tx1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&lt;body&gt;</a:t>
              </a:r>
            </a:p>
            <a:p>
              <a:r>
                <a:rPr lang="en-GB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 &lt;div class="body"&gt;</a:t>
              </a:r>
            </a:p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GB" b="1" dirty="0" smtClean="0">
                  <a:latin typeface="Courier New" pitchFamily="49" charset="0"/>
                  <a:cs typeface="Courier New" pitchFamily="49" charset="0"/>
                </a:rPr>
                <a:t>@RenderBody()</a:t>
              </a:r>
            </a:p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    &lt;/div&gt;</a:t>
              </a:r>
            </a:p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    &lt;div id="footer_section"&gt;</a:t>
              </a:r>
            </a:p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GB" b="1" dirty="0" smtClean="0">
                  <a:latin typeface="Courier New" pitchFamily="49" charset="0"/>
                  <a:cs typeface="Courier New" pitchFamily="49" charset="0"/>
                </a:rPr>
                <a:t>@RenderSection</a:t>
              </a:r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GB" b="1" dirty="0" smtClean="0">
                  <a:latin typeface="Courier New" pitchFamily="49" charset="0"/>
                  <a:cs typeface="Courier New" pitchFamily="49" charset="0"/>
                </a:rPr>
                <a:t>footer</a:t>
              </a:r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", required:true)</a:t>
              </a:r>
            </a:p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    &lt;/div&gt;</a:t>
              </a:r>
            </a:p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   </a:t>
              </a:r>
            </a:p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&lt;/body&gt;</a:t>
              </a:r>
              <a:endParaRPr lang="en-GB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 bwMode="blackWhite">
            <a:xfrm>
              <a:off x="3725265" y="6065201"/>
              <a:ext cx="2010487" cy="307777"/>
            </a:xfrm>
            <a:prstGeom prst="rect">
              <a:avLst/>
            </a:prstGeom>
            <a:solidFill>
              <a:srgbClr val="99CCFF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SiteLayout.cshtml</a:t>
              </a:r>
              <a:endParaRPr lang="en-GB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 bwMode="blackWhite">
            <a:xfrm>
              <a:off x="5281864" y="2707105"/>
              <a:ext cx="2977097" cy="1815882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>
              <a:outerShdw dist="35560" dir="2700000" algn="ctr" rotWithShape="0">
                <a:schemeClr val="tx1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&lt;body&gt;</a:t>
              </a:r>
            </a:p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   &lt;div class="body"&gt;</a:t>
              </a:r>
            </a:p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       Page content here</a:t>
              </a:r>
            </a:p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   &lt;/div&gt;</a:t>
              </a:r>
            </a:p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   &lt;div id="footer"&gt;</a:t>
              </a:r>
            </a:p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      This is the footer !</a:t>
              </a:r>
            </a:p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   &lt;/div&gt;  </a:t>
              </a:r>
            </a:p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&lt;/body&gt;    </a:t>
              </a:r>
              <a:endParaRPr lang="en-GB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V="1">
              <a:off x="2857500" y="3411635"/>
              <a:ext cx="2640932" cy="141436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2671438" y="3612951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Uses</a:t>
              </a:r>
              <a:endParaRPr lang="en-GB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44231" y="3560680"/>
              <a:ext cx="11281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To generate</a:t>
              </a:r>
              <a:endParaRPr lang="en-GB" dirty="0"/>
            </a:p>
          </p:txBody>
        </p:sp>
        <p:sp>
          <p:nvSpPr>
            <p:cNvPr id="29" name="Rectangular Callout 28"/>
            <p:cNvSpPr/>
            <p:nvPr/>
          </p:nvSpPr>
          <p:spPr bwMode="blackWhite">
            <a:xfrm>
              <a:off x="235279" y="3555331"/>
              <a:ext cx="1696452" cy="523220"/>
            </a:xfrm>
            <a:prstGeom prst="wedgeRectCallout">
              <a:avLst>
                <a:gd name="adj1" fmla="val 61712"/>
                <a:gd name="adj2" fmla="val -96854"/>
              </a:avLst>
            </a:prstGeom>
            <a:solidFill>
              <a:srgbClr val="99CC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Contains content</a:t>
              </a:r>
              <a:r>
                <a:rPr kumimoji="0" lang="en-GB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for master page</a:t>
              </a:r>
              <a:endPara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rot="10800000" flipV="1">
              <a:off x="1765301" y="2707108"/>
              <a:ext cx="1952459" cy="180139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triangle" w="lg" len="lg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97366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Razor View Layout Page Example Two  (VB)</a:t>
            </a:r>
            <a:endParaRPr lang="en-GB" dirty="0"/>
          </a:p>
        </p:txBody>
      </p:sp>
      <p:grpSp>
        <p:nvGrpSpPr>
          <p:cNvPr id="3" name="Group 12"/>
          <p:cNvGrpSpPr/>
          <p:nvPr/>
        </p:nvGrpSpPr>
        <p:grpSpPr>
          <a:xfrm>
            <a:off x="554895" y="1133350"/>
            <a:ext cx="8034211" cy="5281388"/>
            <a:chOff x="224750" y="1133350"/>
            <a:chExt cx="8034211" cy="5281388"/>
          </a:xfrm>
        </p:grpSpPr>
        <p:sp>
          <p:nvSpPr>
            <p:cNvPr id="4" name="TextBox 3"/>
            <p:cNvSpPr txBox="1"/>
            <p:nvPr/>
          </p:nvSpPr>
          <p:spPr bwMode="blackWhite">
            <a:xfrm>
              <a:off x="601585" y="1271258"/>
              <a:ext cx="3943708" cy="2246769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dist="35560" dir="2700000" algn="ctr" rotWithShape="0">
                <a:schemeClr val="tx1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@Code</a:t>
              </a:r>
            </a:p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  LayoutPage = "SiteMaster.cshtml";</a:t>
              </a:r>
            </a:p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End Code</a:t>
              </a:r>
            </a:p>
            <a:p>
              <a:endParaRPr lang="en-GB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Page content here</a:t>
              </a:r>
            </a:p>
            <a:p>
              <a:endParaRPr lang="en-GB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b="1" dirty="0" smtClean="0">
                  <a:latin typeface="Courier New" pitchFamily="49" charset="0"/>
                  <a:cs typeface="Courier New" pitchFamily="49" charset="0"/>
                </a:rPr>
                <a:t>@Section footer</a:t>
              </a:r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   This is the footer !</a:t>
              </a:r>
            </a:p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End Section</a:t>
              </a:r>
            </a:p>
            <a:p>
              <a:endParaRPr lang="en-GB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 bwMode="blackWhite">
            <a:xfrm>
              <a:off x="3482181" y="1133350"/>
              <a:ext cx="1473480" cy="307777"/>
            </a:xfrm>
            <a:prstGeom prst="rect">
              <a:avLst/>
            </a:prstGeom>
            <a:solidFill>
              <a:srgbClr val="99CCFF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Page1.vbhtml</a:t>
              </a:r>
              <a:endParaRPr lang="en-GB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 bwMode="blackWhite">
            <a:xfrm>
              <a:off x="224750" y="4383413"/>
              <a:ext cx="5232523" cy="2031325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dist="35560" dir="2700000" algn="ctr" rotWithShape="0">
                <a:schemeClr val="tx1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&lt;body&gt;</a:t>
              </a:r>
            </a:p>
            <a:p>
              <a:r>
                <a:rPr lang="en-GB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 &lt;div class="body"&gt;</a:t>
              </a:r>
            </a:p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GB" b="1" dirty="0" smtClean="0">
                  <a:latin typeface="Courier New" pitchFamily="49" charset="0"/>
                  <a:cs typeface="Courier New" pitchFamily="49" charset="0"/>
                </a:rPr>
                <a:t>@RenderBody()</a:t>
              </a:r>
            </a:p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    &lt;/div&gt;</a:t>
              </a:r>
            </a:p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    &lt;div id="footer_section"&gt;</a:t>
              </a:r>
            </a:p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GB" b="1" dirty="0" smtClean="0">
                  <a:latin typeface="Courier New" pitchFamily="49" charset="0"/>
                  <a:cs typeface="Courier New" pitchFamily="49" charset="0"/>
                </a:rPr>
                <a:t>@RenderSection</a:t>
              </a:r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GB" b="1" dirty="0" smtClean="0">
                  <a:latin typeface="Courier New" pitchFamily="49" charset="0"/>
                  <a:cs typeface="Courier New" pitchFamily="49" charset="0"/>
                </a:rPr>
                <a:t>footer</a:t>
              </a:r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", required:=True)</a:t>
              </a:r>
            </a:p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    &lt;/div&gt;</a:t>
              </a:r>
            </a:p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   </a:t>
              </a:r>
            </a:p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&lt;/body&gt;</a:t>
              </a:r>
              <a:endParaRPr lang="en-GB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 bwMode="blackWhite">
            <a:xfrm>
              <a:off x="3725265" y="6065201"/>
              <a:ext cx="2010487" cy="307777"/>
            </a:xfrm>
            <a:prstGeom prst="rect">
              <a:avLst/>
            </a:prstGeom>
            <a:solidFill>
              <a:srgbClr val="99CCFF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SiteLayout.vbhtml</a:t>
              </a:r>
              <a:endParaRPr lang="en-GB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 bwMode="blackWhite">
            <a:xfrm>
              <a:off x="5281864" y="2707105"/>
              <a:ext cx="2977097" cy="1815882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>
              <a:outerShdw dist="35560" dir="2700000" algn="ctr" rotWithShape="0">
                <a:schemeClr val="tx1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&lt;body&gt;</a:t>
              </a:r>
            </a:p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   &lt;div class="body"&gt;</a:t>
              </a:r>
            </a:p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       Page content here</a:t>
              </a:r>
            </a:p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   &lt;/div&gt;</a:t>
              </a:r>
            </a:p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   &lt;div id="footer"&gt;</a:t>
              </a:r>
            </a:p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      This is the footer !</a:t>
              </a:r>
            </a:p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   &lt;/div&gt;  </a:t>
              </a:r>
            </a:p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&lt;/body&gt;    </a:t>
              </a:r>
              <a:endParaRPr lang="en-GB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V="1">
              <a:off x="2857500" y="3411635"/>
              <a:ext cx="2640932" cy="141436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2671438" y="3612951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Uses</a:t>
              </a:r>
              <a:endParaRPr lang="en-GB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44231" y="3560680"/>
              <a:ext cx="11281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To generate</a:t>
              </a:r>
              <a:endParaRPr lang="en-GB" dirty="0"/>
            </a:p>
          </p:txBody>
        </p:sp>
        <p:sp>
          <p:nvSpPr>
            <p:cNvPr id="29" name="Rectangular Callout 28"/>
            <p:cNvSpPr/>
            <p:nvPr/>
          </p:nvSpPr>
          <p:spPr bwMode="blackWhite">
            <a:xfrm>
              <a:off x="235279" y="3555331"/>
              <a:ext cx="1696452" cy="523220"/>
            </a:xfrm>
            <a:prstGeom prst="wedgeRectCallout">
              <a:avLst>
                <a:gd name="adj1" fmla="val 61712"/>
                <a:gd name="adj2" fmla="val -96854"/>
              </a:avLst>
            </a:prstGeom>
            <a:solidFill>
              <a:srgbClr val="99CC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Contains content</a:t>
              </a:r>
              <a:r>
                <a:rPr kumimoji="0" lang="en-GB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for master page</a:t>
              </a:r>
              <a:endPara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rot="10800000" flipV="1">
              <a:off x="1765301" y="2707108"/>
              <a:ext cx="1952459" cy="180139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15" name="Rectangular Callout 14"/>
          <p:cNvSpPr/>
          <p:nvPr/>
        </p:nvSpPr>
        <p:spPr bwMode="blackWhite">
          <a:xfrm>
            <a:off x="6584621" y="5262579"/>
            <a:ext cx="1111573" cy="523220"/>
          </a:xfrm>
          <a:prstGeom prst="wedgeRectCallout">
            <a:avLst>
              <a:gd name="adj1" fmla="val -130920"/>
              <a:gd name="adj2" fmla="val 13889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Mandatory section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484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a Layout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50" y="1274763"/>
            <a:ext cx="8599488" cy="1882567"/>
          </a:xfrm>
        </p:spPr>
        <p:txBody>
          <a:bodyPr/>
          <a:lstStyle/>
          <a:p>
            <a:r>
              <a:rPr lang="en-GB" dirty="0" smtClean="0"/>
              <a:t>To add a new view layout page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GB" dirty="0" smtClean="0"/>
              <a:t>Right-click the </a:t>
            </a:r>
            <a:r>
              <a:rPr lang="en-GB" dirty="0" smtClean="0">
                <a:latin typeface="+mj-lt"/>
                <a:cs typeface="Courier New" pitchFamily="49" charset="0"/>
              </a:rPr>
              <a:t>Views | Shared</a:t>
            </a:r>
            <a:r>
              <a:rPr lang="en-GB" dirty="0" smtClean="0"/>
              <a:t> folder in the ASP.NET MVC project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GB" dirty="0" smtClean="0"/>
              <a:t>Select Add | New Item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GB" dirty="0" smtClean="0"/>
              <a:t>Select MVC 4 Layout Page (Razor) from the Templates dialog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GB" dirty="0" smtClean="0"/>
              <a:t>Enter a name for the layout page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GB" dirty="0" smtClean="0"/>
              <a:t>Define page layout </a:t>
            </a:r>
          </a:p>
        </p:txBody>
      </p:sp>
      <p:pic>
        <p:nvPicPr>
          <p:cNvPr id="6" name="Picture 5" descr="5-3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44172" y="2896706"/>
            <a:ext cx="4936001" cy="34112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753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Contenu de la vue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04042"/>
            <a:ext cx="8599488" cy="2467342"/>
          </a:xfrm>
        </p:spPr>
        <p:txBody>
          <a:bodyPr/>
          <a:lstStyle/>
          <a:p>
            <a:r>
              <a:rPr lang="fr-FR" noProof="0" dirty="0" smtClean="0"/>
              <a:t>La vue est un fichier contenant essentiellement des éléments HTML</a:t>
            </a:r>
          </a:p>
          <a:p>
            <a:r>
              <a:rPr lang="fr-FR" noProof="0" dirty="0" smtClean="0"/>
              <a:t>Un </a:t>
            </a:r>
            <a:r>
              <a:rPr lang="fr-FR" dirty="0" smtClean="0"/>
              <a:t>avantage majeur des vues MVC est de laisser un contrôle </a:t>
            </a:r>
            <a:r>
              <a:rPr lang="fr-FR" b="1" i="1" noProof="0" dirty="0" smtClean="0">
                <a:latin typeface="Century Schoolbook" pitchFamily="18" charset="0"/>
              </a:rPr>
              <a:t>total</a:t>
            </a:r>
            <a:r>
              <a:rPr lang="fr-FR" noProof="0" dirty="0" smtClean="0"/>
              <a:t> sur le HTML à utiliser</a:t>
            </a:r>
          </a:p>
          <a:p>
            <a:r>
              <a:rPr lang="fr-FR" noProof="0" dirty="0" smtClean="0"/>
              <a:t>Le code du programme peut être placé dans le fichier vue</a:t>
            </a:r>
          </a:p>
          <a:p>
            <a:pPr lvl="1"/>
            <a:r>
              <a:rPr lang="fr-FR" noProof="0" dirty="0" smtClean="0"/>
              <a:t>En C# ou VB</a:t>
            </a:r>
          </a:p>
          <a:p>
            <a:pPr lvl="1"/>
            <a:r>
              <a:rPr lang="fr-FR" dirty="0" smtClean="0"/>
              <a:t>Doit </a:t>
            </a:r>
            <a:r>
              <a:rPr lang="fr-FR" i="1" noProof="0" dirty="0" smtClean="0">
                <a:latin typeface="Century Schoolbook" pitchFamily="18" charset="0"/>
              </a:rPr>
              <a:t>seulement</a:t>
            </a:r>
            <a:r>
              <a:rPr lang="fr-FR" noProof="0" dirty="0" smtClean="0"/>
              <a:t> aider à générer la vue</a:t>
            </a:r>
          </a:p>
          <a:p>
            <a:pPr lvl="2"/>
            <a:r>
              <a:rPr lang="fr-FR" noProof="0" dirty="0" smtClean="0"/>
              <a:t>Pas de logique métier dans la vue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Overriding Layout Page Data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1277273"/>
          </a:xfrm>
        </p:spPr>
        <p:txBody>
          <a:bodyPr/>
          <a:lstStyle/>
          <a:p>
            <a:pPr marL="230188" lvl="1" indent="-230188">
              <a:spcBef>
                <a:spcPts val="1400"/>
              </a:spcBef>
              <a:buSzPct val="115000"/>
              <a:buFont typeface="Arial" charset="0"/>
              <a:buChar char="•"/>
            </a:pPr>
            <a:r>
              <a:rPr lang="en-GB" b="1" dirty="0" smtClean="0"/>
              <a:t>Master page can include default data content  </a:t>
            </a:r>
          </a:p>
          <a:p>
            <a:pPr lvl="1"/>
            <a:r>
              <a:rPr lang="en-GB" dirty="0" smtClean="0"/>
              <a:t>View page can override content</a:t>
            </a:r>
          </a:p>
          <a:p>
            <a:pPr lvl="2"/>
            <a:r>
              <a:rPr lang="en-GB" dirty="0" smtClean="0"/>
              <a:t>Layout page content will be totally replaced</a:t>
            </a:r>
          </a:p>
          <a:p>
            <a:pPr lvl="1"/>
            <a:r>
              <a:rPr lang="en-GB" dirty="0" smtClean="0"/>
              <a:t>If not overridden, layout page content is output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 bwMode="blackWhite">
          <a:xfrm>
            <a:off x="525540" y="2735079"/>
            <a:ext cx="4695516" cy="22467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&lt;h1&gt; @if (IsSectionDefined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("Header"))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GB" b="1" dirty="0" smtClean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	    @RenderSection(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Header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else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    @*   Default content here   *@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GB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/body&gt;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blackWhite">
          <a:xfrm>
            <a:off x="4961928" y="2594751"/>
            <a:ext cx="2010487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SiteLayout.xxhtml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blackWhite">
          <a:xfrm>
            <a:off x="336885" y="4940950"/>
            <a:ext cx="5325978" cy="138499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@section Header {   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endParaRPr lang="en-GB" b="1" dirty="0" smtClean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 bwMode="blackWhite">
          <a:xfrm>
            <a:off x="5322719" y="6055910"/>
            <a:ext cx="1473480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Page1.xxhtml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blackWhite">
          <a:xfrm>
            <a:off x="1155031" y="5474368"/>
            <a:ext cx="2999539" cy="523220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Page 1 content for Header section</a:t>
            </a:r>
          </a:p>
          <a:p>
            <a:r>
              <a:rPr lang="en-GB" dirty="0" smtClean="0"/>
              <a:t>replaces default in layout page</a:t>
            </a:r>
            <a:endParaRPr lang="en-GB" dirty="0"/>
          </a:p>
        </p:txBody>
      </p:sp>
      <p:cxnSp>
        <p:nvCxnSpPr>
          <p:cNvPr id="11" name="Straight Connector 10"/>
          <p:cNvCxnSpPr>
            <a:stCxn id="9" idx="3"/>
          </p:cNvCxnSpPr>
          <p:nvPr/>
        </p:nvCxnSpPr>
        <p:spPr bwMode="auto">
          <a:xfrm flipV="1">
            <a:off x="4154570" y="4054642"/>
            <a:ext cx="2378577" cy="168133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4684295" y="3400926"/>
            <a:ext cx="1872918" cy="66575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03977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Contrôles utilisateur de </a:t>
            </a:r>
            <a:r>
              <a:rPr lang="fr-FR" dirty="0" smtClean="0"/>
              <a:t>vue</a:t>
            </a:r>
            <a:r>
              <a:rPr lang="fr-FR" noProof="0" dirty="0" smtClean="0"/>
              <a:t>	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1887696"/>
          </a:xfrm>
        </p:spPr>
        <p:txBody>
          <a:bodyPr/>
          <a:lstStyle/>
          <a:p>
            <a:r>
              <a:rPr lang="fr-FR" noProof="0" dirty="0" smtClean="0"/>
              <a:t>Autorisent l’affichage de contenu commun dans plusieurs vues</a:t>
            </a:r>
          </a:p>
          <a:p>
            <a:pPr lvl="1"/>
            <a:r>
              <a:rPr lang="fr-FR" noProof="0" dirty="0" smtClean="0"/>
              <a:t>Peuvent contenir du HTML et des scripts</a:t>
            </a:r>
          </a:p>
          <a:p>
            <a:r>
              <a:rPr lang="fr-FR" noProof="0" dirty="0" smtClean="0"/>
              <a:t>Un contrôle utilisateur est affiché dans une page avec une aide HTML</a:t>
            </a:r>
          </a:p>
          <a:p>
            <a:pPr lvl="1">
              <a:buNone/>
            </a:pPr>
            <a:endParaRPr lang="fr-FR" noProof="0" dirty="0" smtClean="0"/>
          </a:p>
          <a:p>
            <a:endParaRPr lang="fr-FR" noProof="0" dirty="0"/>
          </a:p>
        </p:txBody>
      </p:sp>
      <p:sp>
        <p:nvSpPr>
          <p:cNvPr id="8" name="TextBox 3"/>
          <p:cNvSpPr txBox="1"/>
          <p:nvPr/>
        </p:nvSpPr>
        <p:spPr bwMode="blackWhite">
          <a:xfrm>
            <a:off x="1866765" y="2915247"/>
            <a:ext cx="4871847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@Html.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Partial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("User Control Name")</a:t>
            </a:r>
          </a:p>
        </p:txBody>
      </p:sp>
      <p:sp>
        <p:nvSpPr>
          <p:cNvPr id="9" name="TextBox 4"/>
          <p:cNvSpPr txBox="1"/>
          <p:nvPr/>
        </p:nvSpPr>
        <p:spPr bwMode="blackWhite">
          <a:xfrm>
            <a:off x="1862929" y="3546084"/>
            <a:ext cx="4871847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2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@Html.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Partial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("User Control Name")</a:t>
            </a:r>
          </a:p>
        </p:txBody>
      </p:sp>
      <p:sp>
        <p:nvSpPr>
          <p:cNvPr id="10" name="TextBox 5"/>
          <p:cNvSpPr txBox="1"/>
          <p:nvPr/>
        </p:nvSpPr>
        <p:spPr bwMode="blackWhite">
          <a:xfrm>
            <a:off x="6624472" y="2692691"/>
            <a:ext cx="413896" cy="307777"/>
          </a:xfrm>
          <a:prstGeom prst="rect">
            <a:avLst/>
          </a:prstGeom>
          <a:solidFill>
            <a:srgbClr val="CCECFF"/>
          </a:solidFill>
          <a:ln>
            <a:solidFill>
              <a:schemeClr val="bg2"/>
            </a:solidFill>
          </a:ln>
          <a:effectLst>
            <a:outerShdw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n-lt"/>
                <a:cs typeface="Courier New" pitchFamily="49" charset="0"/>
              </a:rPr>
              <a:t>C#</a:t>
            </a:r>
          </a:p>
        </p:txBody>
      </p:sp>
      <p:sp>
        <p:nvSpPr>
          <p:cNvPr id="11" name="TextBox 6"/>
          <p:cNvSpPr txBox="1"/>
          <p:nvPr/>
        </p:nvSpPr>
        <p:spPr bwMode="blackWhite">
          <a:xfrm>
            <a:off x="6630984" y="3370036"/>
            <a:ext cx="425116" cy="307777"/>
          </a:xfrm>
          <a:prstGeom prst="rect">
            <a:avLst/>
          </a:prstGeom>
          <a:solidFill>
            <a:srgbClr val="CCECFF"/>
          </a:solidFill>
          <a:ln>
            <a:solidFill>
              <a:schemeClr val="bg2"/>
            </a:solidFill>
          </a:ln>
          <a:effectLst>
            <a:outerShdw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n-lt"/>
                <a:cs typeface="Courier New" pitchFamily="49" charset="0"/>
              </a:rPr>
              <a:t>VB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Créer un nouveau contrôle utilisateur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201103"/>
            <a:ext cx="8599488" cy="2108269"/>
          </a:xfrm>
        </p:spPr>
        <p:txBody>
          <a:bodyPr/>
          <a:lstStyle/>
          <a:p>
            <a:r>
              <a:rPr lang="fr-FR" noProof="0" dirty="0" smtClean="0"/>
              <a:t>Pour ajouter un nouveau contrôle utilisateur</a:t>
            </a:r>
          </a:p>
          <a:p>
            <a:pPr marL="687387" lvl="1" indent="-342900">
              <a:spcBef>
                <a:spcPts val="100"/>
              </a:spcBef>
              <a:buFont typeface="+mj-lt"/>
              <a:buAutoNum type="arabicPeriod"/>
            </a:pPr>
            <a:r>
              <a:rPr lang="fr-FR" noProof="0" dirty="0" smtClean="0"/>
              <a:t>Cliquer droit sur le </a:t>
            </a:r>
            <a:r>
              <a:rPr lang="fr-FR" dirty="0" smtClean="0"/>
              <a:t>dossier </a:t>
            </a:r>
            <a:r>
              <a:rPr lang="fr-FR" noProof="0" dirty="0" err="1" smtClean="0">
                <a:latin typeface="+mj-lt"/>
                <a:cs typeface="Courier New" pitchFamily="49" charset="0"/>
              </a:rPr>
              <a:t>Views</a:t>
            </a:r>
            <a:r>
              <a:rPr lang="fr-FR" noProof="0" dirty="0" smtClean="0">
                <a:latin typeface="+mj-lt"/>
                <a:cs typeface="Courier New" pitchFamily="49" charset="0"/>
              </a:rPr>
              <a:t> | </a:t>
            </a:r>
            <a:r>
              <a:rPr lang="fr-FR" noProof="0" dirty="0" err="1" smtClean="0">
                <a:latin typeface="+mj-lt"/>
                <a:cs typeface="Courier New" pitchFamily="49" charset="0"/>
              </a:rPr>
              <a:t>Shared</a:t>
            </a:r>
            <a:r>
              <a:rPr lang="fr-FR" noProof="0" dirty="0" smtClean="0"/>
              <a:t> dans le projet ASP.NET MVC</a:t>
            </a:r>
          </a:p>
          <a:p>
            <a:pPr marL="687387" lvl="1" indent="-342900">
              <a:spcBef>
                <a:spcPts val="100"/>
              </a:spcBef>
              <a:buFont typeface="+mj-lt"/>
              <a:buAutoNum type="arabicPeriod"/>
            </a:pPr>
            <a:r>
              <a:rPr lang="fr-FR" noProof="0" dirty="0" smtClean="0"/>
              <a:t>Sélectionner Add | New Item</a:t>
            </a:r>
          </a:p>
          <a:p>
            <a:pPr marL="687387" lvl="1" indent="-342900">
              <a:spcBef>
                <a:spcPts val="100"/>
              </a:spcBef>
              <a:buFont typeface="+mj-lt"/>
              <a:buAutoNum type="arabicPeriod"/>
            </a:pPr>
            <a:r>
              <a:rPr lang="fr-FR" noProof="0" dirty="0" smtClean="0"/>
              <a:t>Sélectionner Web | MVC 4 </a:t>
            </a:r>
            <a:r>
              <a:rPr lang="fr-FR" dirty="0" smtClean="0"/>
              <a:t>dans le volet de gauche du dialogue</a:t>
            </a:r>
            <a:endParaRPr lang="fr-FR" noProof="0" dirty="0" smtClean="0"/>
          </a:p>
          <a:p>
            <a:pPr marL="687387" lvl="1" indent="-342900">
              <a:spcBef>
                <a:spcPts val="100"/>
              </a:spcBef>
              <a:buFont typeface="+mj-lt"/>
              <a:buAutoNum type="arabicPeriod"/>
            </a:pPr>
            <a:r>
              <a:rPr lang="fr-FR" noProof="0" dirty="0" smtClean="0"/>
              <a:t>Sélectionner MVC 4 Partial Page </a:t>
            </a:r>
            <a:r>
              <a:rPr lang="fr-FR" noProof="0" dirty="0" err="1" smtClean="0"/>
              <a:t>Razor</a:t>
            </a:r>
            <a:r>
              <a:rPr lang="fr-FR" noProof="0" dirty="0" smtClean="0"/>
              <a:t> dans la liste des modèles</a:t>
            </a:r>
          </a:p>
          <a:p>
            <a:pPr marL="687387" lvl="1" indent="-342900">
              <a:spcBef>
                <a:spcPts val="100"/>
              </a:spcBef>
              <a:buFont typeface="+mj-lt"/>
              <a:buAutoNum type="arabicPeriod"/>
            </a:pPr>
            <a:r>
              <a:rPr lang="fr-FR" noProof="0" dirty="0" smtClean="0"/>
              <a:t>Entrer un nom pour le contrôle utilisateur</a:t>
            </a:r>
          </a:p>
          <a:p>
            <a:pPr marL="687387" lvl="1" indent="-342900">
              <a:spcBef>
                <a:spcPts val="100"/>
              </a:spcBef>
              <a:buFont typeface="+mj-lt"/>
              <a:buAutoNum type="arabicPeriod"/>
            </a:pPr>
            <a:r>
              <a:rPr lang="fr-FR" noProof="0" dirty="0" smtClean="0"/>
              <a:t>Définir le contenu du contrôle dans le fichier généré</a:t>
            </a:r>
            <a:endParaRPr lang="fr-FR" noProof="0" dirty="0"/>
          </a:p>
        </p:txBody>
      </p:sp>
      <p:pic>
        <p:nvPicPr>
          <p:cNvPr id="5" name="Picture 4" descr="5-3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05566" y="3434479"/>
            <a:ext cx="5358714" cy="301427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Partial View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227135"/>
            <a:ext cx="8599488" cy="369332"/>
          </a:xfrm>
        </p:spPr>
        <p:txBody>
          <a:bodyPr/>
          <a:lstStyle/>
          <a:p>
            <a:r>
              <a:rPr lang="en-GB" dirty="0" smtClean="0"/>
              <a:t>Consider creating a control that displays the date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 bwMode="blackWhite">
          <a:xfrm>
            <a:off x="1235204" y="1780587"/>
            <a:ext cx="2803973" cy="101566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@DateTime.Now("D") 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blackWhite">
          <a:xfrm>
            <a:off x="1238656" y="4142782"/>
            <a:ext cx="2803973" cy="10772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@DateTime.Now("D") 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blackWhite">
          <a:xfrm>
            <a:off x="4106779" y="2719137"/>
            <a:ext cx="3136703" cy="113877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&lt;p&gt; …</a:t>
            </a:r>
          </a:p>
          <a:p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Html.Partial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Date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blackWhite">
          <a:xfrm>
            <a:off x="3942344" y="5329906"/>
            <a:ext cx="3120193" cy="92333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&lt;p&gt; …</a:t>
            </a:r>
          </a:p>
          <a:p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@Html.Partial("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Date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") </a:t>
            </a:r>
            <a:endParaRPr lang="en-GB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blackWhite">
          <a:xfrm>
            <a:off x="3637314" y="1655906"/>
            <a:ext cx="1523174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  <a:effectLst>
            <a:outerShdw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_Date.cshtml</a:t>
            </a:r>
            <a:r>
              <a:rPr lang="en-GB" dirty="0" smtClean="0">
                <a:latin typeface="+mn-lt"/>
                <a:cs typeface="Courier New" pitchFamily="49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 bwMode="blackWhite">
          <a:xfrm>
            <a:off x="6681527" y="2578768"/>
            <a:ext cx="1795684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  <a:effectLst>
            <a:outerShdw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_ViewOne.cshtml</a:t>
            </a:r>
            <a:endParaRPr lang="en-GB" dirty="0" smtClean="0">
              <a:latin typeface="+mn-lt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blackWhite">
          <a:xfrm>
            <a:off x="3591054" y="4045093"/>
            <a:ext cx="1473480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  <a:effectLst>
            <a:outerShdw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_Date.vbhtml</a:t>
            </a:r>
            <a:endParaRPr lang="en-GB" dirty="0" smtClean="0">
              <a:latin typeface="+mn-lt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blackWhite">
          <a:xfrm>
            <a:off x="6761524" y="5133474"/>
            <a:ext cx="1795684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  <a:effectLst>
            <a:outerShdw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_ViewOne.vbhtml</a:t>
            </a:r>
            <a:endParaRPr lang="en-GB" dirty="0" smtClean="0">
              <a:latin typeface="+mn-lt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496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Passing View Data to Partial Views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671979"/>
          </a:xfrm>
        </p:spPr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Partial</a:t>
            </a:r>
            <a:r>
              <a:rPr lang="en-GB" dirty="0" smtClean="0"/>
              <a:t> view helper allows data to be passed to a user control</a:t>
            </a:r>
          </a:p>
          <a:p>
            <a:pPr lvl="1"/>
            <a:r>
              <a:rPr lang="en-GB" dirty="0" smtClean="0"/>
              <a:t>Data is bound to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Model</a:t>
            </a:r>
            <a:r>
              <a:rPr lang="en-GB" dirty="0" smtClean="0"/>
              <a:t> property of the user control</a:t>
            </a:r>
          </a:p>
        </p:txBody>
      </p:sp>
      <p:sp>
        <p:nvSpPr>
          <p:cNvPr id="4" name="TextBox 3"/>
          <p:cNvSpPr txBox="1"/>
          <p:nvPr/>
        </p:nvSpPr>
        <p:spPr bwMode="blackWhite">
          <a:xfrm>
            <a:off x="613626" y="2666653"/>
            <a:ext cx="6340197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@Html.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Partial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("User Control Name", data)</a:t>
            </a:r>
          </a:p>
        </p:txBody>
      </p:sp>
      <p:sp>
        <p:nvSpPr>
          <p:cNvPr id="5" name="TextBox 4"/>
          <p:cNvSpPr txBox="1"/>
          <p:nvPr/>
        </p:nvSpPr>
        <p:spPr bwMode="blackWhite">
          <a:xfrm>
            <a:off x="1114934" y="3468765"/>
            <a:ext cx="6340197" cy="40011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2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@Html.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Partial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("User Control Name", data)</a:t>
            </a:r>
          </a:p>
        </p:txBody>
      </p:sp>
      <p:sp>
        <p:nvSpPr>
          <p:cNvPr id="6" name="TextBox 5"/>
          <p:cNvSpPr txBox="1"/>
          <p:nvPr/>
        </p:nvSpPr>
        <p:spPr bwMode="blackWhite">
          <a:xfrm>
            <a:off x="6841543" y="2450067"/>
            <a:ext cx="413896" cy="307777"/>
          </a:xfrm>
          <a:prstGeom prst="rect">
            <a:avLst/>
          </a:prstGeom>
          <a:solidFill>
            <a:srgbClr val="CCECFF"/>
          </a:solidFill>
          <a:ln>
            <a:solidFill>
              <a:schemeClr val="bg2"/>
            </a:solidFill>
          </a:ln>
          <a:effectLst>
            <a:outerShdw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n-lt"/>
                <a:cs typeface="Courier New" pitchFamily="49" charset="0"/>
              </a:rPr>
              <a:t>C#</a:t>
            </a:r>
          </a:p>
        </p:txBody>
      </p:sp>
      <p:sp>
        <p:nvSpPr>
          <p:cNvPr id="7" name="TextBox 6"/>
          <p:cNvSpPr txBox="1"/>
          <p:nvPr/>
        </p:nvSpPr>
        <p:spPr bwMode="blackWhite">
          <a:xfrm>
            <a:off x="7311757" y="3259767"/>
            <a:ext cx="425116" cy="307777"/>
          </a:xfrm>
          <a:prstGeom prst="rect">
            <a:avLst/>
          </a:prstGeom>
          <a:solidFill>
            <a:srgbClr val="CCECFF"/>
          </a:solidFill>
          <a:ln>
            <a:solidFill>
              <a:schemeClr val="bg2"/>
            </a:solidFill>
          </a:ln>
          <a:effectLst>
            <a:outerShdw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n-lt"/>
                <a:cs typeface="Courier New" pitchFamily="49" charset="0"/>
              </a:rPr>
              <a:t>VB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794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Passing View Data to Partial Views: Example (C#)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69332"/>
          </a:xfrm>
        </p:spPr>
        <p:txBody>
          <a:bodyPr/>
          <a:lstStyle/>
          <a:p>
            <a:r>
              <a:rPr lang="en-GB" dirty="0" smtClean="0"/>
              <a:t>Consider a control that will display a row of the table of music recordings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 bwMode="blackWhite">
          <a:xfrm>
            <a:off x="360334" y="1876839"/>
            <a:ext cx="4458272" cy="184665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&lt;tr&gt;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&lt;td&gt; @Model.ArtistName&lt;/td&gt;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&lt;tr&gt;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blackWhite">
          <a:xfrm>
            <a:off x="4046028" y="1800726"/>
            <a:ext cx="3147015" cy="338554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  <a:effectLst>
            <a:outerShdw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MusicRecordingRow.cshtml</a:t>
            </a:r>
          </a:p>
        </p:txBody>
      </p:sp>
      <p:sp>
        <p:nvSpPr>
          <p:cNvPr id="6" name="TextBox 5"/>
          <p:cNvSpPr txBox="1"/>
          <p:nvPr/>
        </p:nvSpPr>
        <p:spPr bwMode="blackWhite">
          <a:xfrm>
            <a:off x="592935" y="4291255"/>
            <a:ext cx="6250429" cy="169277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@foreach (var item in Model) {  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@Html.Partial("MusicRecordingRow", item)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GB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blackWhite">
          <a:xfrm>
            <a:off x="5812603" y="4127343"/>
            <a:ext cx="2900153" cy="338554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  <a:effectLst>
            <a:outerShdw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MusicRecordings.cshtml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ular Callout 7"/>
          <p:cNvSpPr/>
          <p:nvPr/>
        </p:nvSpPr>
        <p:spPr bwMode="blackWhite">
          <a:xfrm>
            <a:off x="3211852" y="5751096"/>
            <a:ext cx="3349367" cy="584775"/>
          </a:xfrm>
          <a:prstGeom prst="wedgeRectCallout">
            <a:avLst>
              <a:gd name="adj1" fmla="val 67345"/>
              <a:gd name="adj2" fmla="val -116862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 smtClean="0"/>
              <a:t>Bound to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Model</a:t>
            </a:r>
            <a:r>
              <a:rPr lang="en-GB" sz="1600" dirty="0" smtClean="0"/>
              <a:t> in user control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MusicRecotrdingRow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045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Aides de vue personnalisées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283224"/>
          </a:xfrm>
        </p:spPr>
        <p:txBody>
          <a:bodyPr/>
          <a:lstStyle/>
          <a:p>
            <a:r>
              <a:rPr lang="fr-FR" noProof="0" dirty="0" smtClean="0"/>
              <a:t>Il est possible de créer des aides HTML personnalisées</a:t>
            </a:r>
          </a:p>
          <a:p>
            <a:pPr lvl="1"/>
            <a:r>
              <a:rPr lang="fr-FR" noProof="0" dirty="0" smtClean="0"/>
              <a:t>Contribuent à diminuer la quantité de code dans les vues</a:t>
            </a:r>
          </a:p>
          <a:p>
            <a:pPr lvl="1"/>
            <a:r>
              <a:rPr lang="fr-FR" noProof="0" dirty="0" smtClean="0"/>
              <a:t>Créent des composants réutilisables</a:t>
            </a:r>
          </a:p>
          <a:p>
            <a:r>
              <a:rPr lang="fr-FR" noProof="0" dirty="0" smtClean="0"/>
              <a:t>Deux </a:t>
            </a:r>
            <a:r>
              <a:rPr lang="fr-FR" dirty="0" smtClean="0"/>
              <a:t>façons de développer des aides HTML</a:t>
            </a:r>
            <a:r>
              <a:rPr lang="fr-FR" noProof="0" dirty="0" smtClean="0"/>
              <a:t> :</a:t>
            </a:r>
          </a:p>
          <a:p>
            <a:pPr marL="687388" lvl="1" indent="-342900">
              <a:buFont typeface="+mj-lt"/>
              <a:buAutoNum type="arabicPeriod"/>
            </a:pPr>
            <a:r>
              <a:rPr lang="fr-FR" noProof="0" dirty="0" smtClean="0"/>
              <a:t>Approche simple, selon le langage</a:t>
            </a:r>
          </a:p>
          <a:p>
            <a:pPr marL="1031875" lvl="2" indent="-244475"/>
            <a:r>
              <a:rPr lang="fr-FR" noProof="0" dirty="0" smtClean="0"/>
              <a:t>En C#, utiliser des méthodes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noProof="0" dirty="0" smtClean="0"/>
              <a:t> 	</a:t>
            </a:r>
          </a:p>
          <a:p>
            <a:pPr marL="1031875" lvl="2" indent="-244475"/>
            <a:r>
              <a:rPr lang="fr-FR" noProof="0" dirty="0" smtClean="0"/>
              <a:t>En VB, utiliser des méthodes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shared</a:t>
            </a:r>
            <a:endParaRPr lang="fr-FR" noProof="0" dirty="0" smtClean="0"/>
          </a:p>
          <a:p>
            <a:pPr marL="687388" lvl="1" indent="-342900">
              <a:buFont typeface="+mj-lt"/>
              <a:buAutoNum type="arabicPeriod"/>
            </a:pPr>
            <a:r>
              <a:rPr lang="fr-FR" noProof="0" dirty="0" smtClean="0"/>
              <a:t>Avec des méthodes d’extension</a:t>
            </a:r>
          </a:p>
          <a:p>
            <a:r>
              <a:rPr lang="fr-FR" noProof="0" dirty="0" smtClean="0"/>
              <a:t>Nous allons créer une aide de vue qui affiche un résumé du panier d’achats</a:t>
            </a:r>
          </a:p>
          <a:p>
            <a:pPr lvl="1"/>
            <a:r>
              <a:rPr lang="fr-FR" noProof="0" dirty="0" smtClean="0"/>
              <a:t>Le code se trouve dans une classe, ce qui laisse la vue propre</a:t>
            </a:r>
          </a:p>
          <a:p>
            <a:pPr lvl="1"/>
            <a:r>
              <a:rPr lang="fr-FR" noProof="0" dirty="0" smtClean="0"/>
              <a:t>Peut être réutilisé sur n’importe quelle page de l’application</a:t>
            </a:r>
          </a:p>
          <a:p>
            <a:pPr lvl="2"/>
            <a:r>
              <a:rPr lang="fr-FR" noProof="0" dirty="0" smtClean="0"/>
              <a:t>Ou même </a:t>
            </a:r>
            <a:r>
              <a:rPr lang="fr-FR" dirty="0" smtClean="0"/>
              <a:t>sur plusieurs applications</a:t>
            </a:r>
            <a:endParaRPr lang="fr-FR" noProof="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Aide de vue pour le panier (C#)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279400" y="1312863"/>
            <a:ext cx="8599488" cy="671979"/>
          </a:xfrm>
        </p:spPr>
        <p:txBody>
          <a:bodyPr/>
          <a:lstStyle/>
          <a:p>
            <a:r>
              <a:rPr lang="fr-FR" noProof="0" dirty="0" smtClean="0"/>
              <a:t>Une aide de vue peut être simplement créée avec une méthode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static</a:t>
            </a:r>
            <a:endParaRPr lang="fr-FR" noProof="0" dirty="0" smtClean="0"/>
          </a:p>
          <a:p>
            <a:pPr lvl="1">
              <a:buNone/>
            </a:pP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445169" y="1888957"/>
            <a:ext cx="8239756" cy="375487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080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public class ShoppingCartHelper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HttpSessionState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session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HttpContext.Current.Session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ShoppingCart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cart = (ShoppingCart)session[Constants.SHOPPING_CART_KEY];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StringBuilder response = new StringBuilder("Your basket: ");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response.AppendFormat("{0} {1}",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cart.NumberOfItems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(), "Item");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if(cart.NumberOfItems() &gt; 1 || cart.NumberOfItems() ==0)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response.Append("s");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}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return response.ToString();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 bwMode="gray">
          <a:xfrm>
            <a:off x="1046747" y="5931568"/>
            <a:ext cx="418255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080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ShoppingCartHelper.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Summary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6" name="Rectangular Callout 5"/>
          <p:cNvSpPr/>
          <p:nvPr/>
        </p:nvSpPr>
        <p:spPr bwMode="gray">
          <a:xfrm>
            <a:off x="6244390" y="5125453"/>
            <a:ext cx="1114926" cy="523220"/>
          </a:xfrm>
          <a:prstGeom prst="wedgeRectCallout">
            <a:avLst>
              <a:gd name="adj1" fmla="val -195833"/>
              <a:gd name="adj2" fmla="val 113089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Modèle d’utilisation</a:t>
            </a:r>
          </a:p>
        </p:txBody>
      </p:sp>
      <p:sp>
        <p:nvSpPr>
          <p:cNvPr id="7" name="Right Brace 6"/>
          <p:cNvSpPr/>
          <p:nvPr/>
        </p:nvSpPr>
        <p:spPr bwMode="gray">
          <a:xfrm>
            <a:off x="8422107" y="3043995"/>
            <a:ext cx="228600" cy="1552074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ular Callout 7"/>
          <p:cNvSpPr/>
          <p:nvPr/>
        </p:nvSpPr>
        <p:spPr bwMode="gray">
          <a:xfrm>
            <a:off x="6100011" y="4182985"/>
            <a:ext cx="1259305" cy="738664"/>
          </a:xfrm>
          <a:prstGeom prst="wedgeRectCallout">
            <a:avLst>
              <a:gd name="adj1" fmla="val 134120"/>
              <a:gd name="adj2" fmla="val -104696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Génération de la chaîne de réponse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8257041" cy="725487"/>
          </a:xfrm>
        </p:spPr>
        <p:txBody>
          <a:bodyPr/>
          <a:lstStyle/>
          <a:p>
            <a:r>
              <a:rPr lang="fr-FR" noProof="0" dirty="0" smtClean="0"/>
              <a:t>Créer des aides de vue avec des méthodes d’extension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287806"/>
          </a:xfrm>
        </p:spPr>
        <p:txBody>
          <a:bodyPr/>
          <a:lstStyle/>
          <a:p>
            <a:r>
              <a:rPr lang="fr-FR" noProof="0" dirty="0" smtClean="0"/>
              <a:t>Avec des méthodes d’extension, les aides HTML créées fonctionnent de la même façon que les aides HTML standard</a:t>
            </a:r>
          </a:p>
          <a:p>
            <a:pPr lvl="1"/>
            <a:r>
              <a:rPr lang="fr-FR" dirty="0" smtClean="0"/>
              <a:t>Une méthode d’extension ajoute de nouvelles méthodes à une classe existante</a:t>
            </a:r>
            <a:endParaRPr lang="fr-FR" noProof="0" dirty="0" smtClean="0"/>
          </a:p>
          <a:p>
            <a:r>
              <a:rPr lang="fr-FR" noProof="0" dirty="0" smtClean="0"/>
              <a:t>Les méthodes d’extension ont accès à la propriété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HttpContext</a:t>
            </a:r>
            <a:endParaRPr lang="fr-FR" noProof="0" dirty="0" smtClean="0"/>
          </a:p>
          <a:p>
            <a:pPr lvl="1"/>
            <a:r>
              <a:rPr lang="fr-FR" noProof="0" dirty="0" smtClean="0"/>
              <a:t>Donne accès à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HttpSessionState </a:t>
            </a:r>
          </a:p>
          <a:p>
            <a:pPr lvl="2"/>
            <a:r>
              <a:rPr lang="fr-FR" noProof="0" dirty="0" smtClean="0">
                <a:cs typeface="Courier New" pitchFamily="49" charset="0"/>
              </a:rPr>
              <a:t>Évite les horribles paramètres à passer vus précédemment</a:t>
            </a:r>
            <a:endParaRPr lang="fr-FR" noProof="0" dirty="0"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8760075" cy="725487"/>
          </a:xfrm>
        </p:spPr>
        <p:txBody>
          <a:bodyPr/>
          <a:lstStyle/>
          <a:p>
            <a:r>
              <a:rPr lang="fr-FR" noProof="0" dirty="0" smtClean="0"/>
              <a:t>Aide de vue pour le panier avec des méthodes d’extension</a:t>
            </a:r>
            <a:br>
              <a:rPr lang="fr-FR" noProof="0" dirty="0" smtClean="0"/>
            </a:br>
            <a:r>
              <a:rPr lang="fr-FR" noProof="0" dirty="0" smtClean="0"/>
              <a:t>(C#)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206009" y="1512775"/>
            <a:ext cx="8754320" cy="397031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080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class ShoppingCartHelperExtensions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public static string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ShoppingCartSummary(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this HtmlHelper helper)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ShoppingCart cart = (ShoppingCart)helper.ViewContext.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		     HttpContext.Session[Constants.SHOPPING_CART_KEY];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StringBuilder response = new StringBuilder("Your basket: ");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response.AppendFormat("{0} {1}", cart.NumerOfItems(), "Item");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if(cart.NumberOfItems() &gt; 1 || cart.NumberOfItems() ==0)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response.Append("s");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}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return response.ToString();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 bwMode="gray">
          <a:xfrm>
            <a:off x="1000092" y="5838621"/>
            <a:ext cx="4044697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080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Html.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ShoppingCartSummary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7" name="Rectangular Callout 6"/>
          <p:cNvSpPr/>
          <p:nvPr/>
        </p:nvSpPr>
        <p:spPr bwMode="gray">
          <a:xfrm>
            <a:off x="3743293" y="5050069"/>
            <a:ext cx="3589091" cy="307777"/>
          </a:xfrm>
          <a:prstGeom prst="wedgeRectCallout">
            <a:avLst>
              <a:gd name="adj1" fmla="val -59035"/>
              <a:gd name="adj2" fmla="val 213983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Utilisée comme une aide HTML </a:t>
            </a:r>
            <a:r>
              <a:rPr kumimoji="0" lang="en-GB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standard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ular Callout 7"/>
          <p:cNvSpPr/>
          <p:nvPr/>
        </p:nvSpPr>
        <p:spPr bwMode="gray">
          <a:xfrm>
            <a:off x="5704440" y="1304233"/>
            <a:ext cx="3255889" cy="307777"/>
          </a:xfrm>
          <a:prstGeom prst="wedgeRectCallout">
            <a:avLst>
              <a:gd name="adj1" fmla="val -48316"/>
              <a:gd name="adj2" fmla="val 163908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La méthode fait partie de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HtmlHelper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Sélectionner une vue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934684"/>
          </a:xfrm>
        </p:spPr>
        <p:txBody>
          <a:bodyPr/>
          <a:lstStyle/>
          <a:p>
            <a:r>
              <a:rPr lang="fr-FR" noProof="0" dirty="0" smtClean="0"/>
              <a:t>Dans le contrôleur suivant :</a:t>
            </a:r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r>
              <a:rPr lang="fr-FR" noProof="0" dirty="0" smtClean="0"/>
              <a:t>Quelle vue sera utilisée pour générer la réponse de ce contrôleur ?</a:t>
            </a:r>
          </a:p>
          <a:p>
            <a:pPr>
              <a:buNone/>
            </a:pPr>
            <a:r>
              <a:rPr lang="fr-FR" noProof="0" dirty="0" smtClean="0"/>
              <a:t>   ______________________________________________________________</a:t>
            </a:r>
          </a:p>
          <a:p>
            <a:r>
              <a:rPr lang="fr-FR" noProof="0" dirty="0" smtClean="0"/>
              <a:t>Dans quel répertoire est </a:t>
            </a:r>
            <a:r>
              <a:rPr lang="fr-FR" dirty="0" smtClean="0"/>
              <a:t>située la vue </a:t>
            </a:r>
            <a:r>
              <a:rPr lang="fr-FR" noProof="0" dirty="0" smtClean="0"/>
              <a:t>?</a:t>
            </a:r>
          </a:p>
          <a:p>
            <a:pPr>
              <a:buNone/>
            </a:pPr>
            <a:r>
              <a:rPr lang="fr-FR" noProof="0" dirty="0" smtClean="0"/>
              <a:t>   ______________________________________________________________</a:t>
            </a:r>
          </a:p>
          <a:p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240611" y="1905187"/>
            <a:ext cx="4480714" cy="160043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public class HomeController : Controller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public ActionResult Index()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View()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gray">
          <a:xfrm>
            <a:off x="4664228" y="1431942"/>
            <a:ext cx="4265911" cy="16004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Public Class HomeController 	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Inherits System.Web.Mvc.Controller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Function Index()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View()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latin typeface="Courier New" pitchFamily="49" charset="0"/>
                <a:cs typeface="Courier New" pitchFamily="49" charset="0"/>
              </a:rPr>
              <a:t>    End Class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End Class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1326"/>
          <p:cNvGrpSpPr>
            <a:grpSpLocks/>
          </p:cNvGrpSpPr>
          <p:nvPr/>
        </p:nvGrpSpPr>
        <p:grpSpPr bwMode="gray">
          <a:xfrm>
            <a:off x="165218" y="4032598"/>
            <a:ext cx="374650" cy="269875"/>
            <a:chOff x="590" y="209"/>
            <a:chExt cx="236" cy="170"/>
          </a:xfrm>
        </p:grpSpPr>
        <p:sp>
          <p:nvSpPr>
            <p:cNvPr id="7" name="Oval 1327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Freeform 1328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Oval 1329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Freeform 1330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" name="Group 1326"/>
          <p:cNvGrpSpPr>
            <a:grpSpLocks/>
          </p:cNvGrpSpPr>
          <p:nvPr/>
        </p:nvGrpSpPr>
        <p:grpSpPr bwMode="gray">
          <a:xfrm>
            <a:off x="147438" y="4943277"/>
            <a:ext cx="374650" cy="269875"/>
            <a:chOff x="590" y="209"/>
            <a:chExt cx="236" cy="170"/>
          </a:xfrm>
        </p:grpSpPr>
        <p:sp>
          <p:nvSpPr>
            <p:cNvPr id="21" name="Oval 1327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2" name="Freeform 1328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Oval 1329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Freeform 1330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Créer des aides de vue </a:t>
            </a:r>
            <a:r>
              <a:rPr lang="fr-FR" dirty="0" smtClean="0"/>
              <a:t>qui génèrent des URL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375283"/>
          </a:xfrm>
        </p:spPr>
        <p:txBody>
          <a:bodyPr/>
          <a:lstStyle/>
          <a:p>
            <a:r>
              <a:rPr lang="fr-FR" noProof="0" dirty="0" smtClean="0"/>
              <a:t>Certaines aides de vue doivent générer des URL</a:t>
            </a:r>
          </a:p>
          <a:p>
            <a:pPr lvl="1"/>
            <a:r>
              <a:rPr lang="fr-FR" noProof="0" dirty="0" smtClean="0"/>
              <a:t>Par exemple, une aide de vue qui génère un lien vers une image</a:t>
            </a:r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r>
              <a:rPr lang="fr-FR" noProof="0" dirty="0" smtClean="0"/>
              <a:t>L’</a:t>
            </a:r>
            <a:r>
              <a:rPr lang="fr-FR" dirty="0" smtClean="0"/>
              <a:t>URL doit suivre les règles de routage de l’application</a:t>
            </a:r>
            <a:endParaRPr lang="fr-FR" noProof="0" dirty="0" smtClean="0"/>
          </a:p>
          <a:p>
            <a:r>
              <a:rPr lang="fr-FR" noProof="0" dirty="0" smtClean="0"/>
              <a:t>Il faut résoudre deux problèmes :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Résoudre l’URL par code en respectant les règles de routage de l’application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Passer des valeurs à l’URL et une image à l’aide de vue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493295" y="2081468"/>
            <a:ext cx="8594019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  <a:effectLst>
            <a:outerShdw dist="5080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pPr marL="0" lvl="1"/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&lt;a href="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/controller/action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"&gt;&lt;img src="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url de l’image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"/&gt; &lt;/a&gt;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Générer des URL par code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1733808"/>
          </a:xfrm>
        </p:spPr>
        <p:txBody>
          <a:bodyPr/>
          <a:lstStyle/>
          <a:p>
            <a:r>
              <a:rPr lang="fr-FR" noProof="0" dirty="0" smtClean="0"/>
              <a:t>La classe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UrlHelper</a:t>
            </a:r>
            <a:r>
              <a:rPr lang="fr-FR" dirty="0" smtClean="0"/>
              <a:t>  </a:t>
            </a:r>
            <a:r>
              <a:rPr lang="fr-FR" noProof="0" dirty="0" smtClean="0"/>
              <a:t>de ASP.NET MVC permet de générer des URL</a:t>
            </a:r>
          </a:p>
          <a:p>
            <a:pPr lvl="1"/>
            <a:r>
              <a:rPr lang="fr-FR" dirty="0" smtClean="0"/>
              <a:t>Elle utilise les règles de routage de l’application</a:t>
            </a:r>
            <a:endParaRPr lang="fr-FR" noProof="0" dirty="0" smtClean="0"/>
          </a:p>
          <a:p>
            <a:r>
              <a:rPr lang="fr-FR" noProof="0" dirty="0" smtClean="0"/>
              <a:t>La méthode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RouteUrl</a:t>
            </a:r>
            <a:r>
              <a:rPr lang="fr-FR" noProof="0" dirty="0" smtClean="0"/>
              <a:t> prend un type anonyme et génère l’URL en chaîne</a:t>
            </a:r>
          </a:p>
          <a:p>
            <a:pPr lvl="1"/>
            <a:r>
              <a:rPr lang="fr-FR" noProof="0" dirty="0" smtClean="0"/>
              <a:t>Les valeurs de la route sont les propriétés du type anonyme</a:t>
            </a:r>
          </a:p>
          <a:p>
            <a:pPr lvl="2"/>
            <a:r>
              <a:rPr lang="fr-FR" noProof="0" dirty="0" smtClean="0"/>
              <a:t>Contrôleur, action, paramètres de l’action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481227" y="3220418"/>
            <a:ext cx="8024954" cy="138499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UrlHelper urlHelper = new UrlHelper(RequestContext);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string url = urlHelper.RouteUrl(new {controller="Home", action="Index"});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// Generates /Home/Index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gray">
          <a:xfrm>
            <a:off x="814102" y="5021114"/>
            <a:ext cx="7702750" cy="116955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Dim urlHelper = New UrlHelper(RequestContext)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Dim url As String = urlHelper.RouteUrl(New With {.controller="Home", _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                                     .action="Index"})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‘ Generates /Home/Index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gray">
          <a:xfrm>
            <a:off x="8107589" y="3052057"/>
            <a:ext cx="532518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bg2"/>
            </a:solidFill>
          </a:ln>
          <a:effectLst>
            <a:outerShdw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n-lt"/>
                <a:cs typeface="Courier New" pitchFamily="49" charset="0"/>
              </a:rPr>
              <a:t>(C#)</a:t>
            </a:r>
          </a:p>
        </p:txBody>
      </p:sp>
      <p:sp>
        <p:nvSpPr>
          <p:cNvPr id="7" name="TextBox 6"/>
          <p:cNvSpPr txBox="1"/>
          <p:nvPr/>
        </p:nvSpPr>
        <p:spPr bwMode="gray">
          <a:xfrm>
            <a:off x="8181531" y="4868796"/>
            <a:ext cx="425116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bg2"/>
            </a:solidFill>
          </a:ln>
          <a:effectLst>
            <a:outerShdw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n-lt"/>
                <a:cs typeface="Courier New" pitchFamily="49" charset="0"/>
              </a:rPr>
              <a:t>VB</a:t>
            </a:r>
          </a:p>
        </p:txBody>
      </p:sp>
      <p:sp>
        <p:nvSpPr>
          <p:cNvPr id="8" name="Rectangular Callout 7"/>
          <p:cNvSpPr/>
          <p:nvPr/>
        </p:nvSpPr>
        <p:spPr bwMode="gray">
          <a:xfrm>
            <a:off x="5945073" y="4420414"/>
            <a:ext cx="1574664" cy="307777"/>
          </a:xfrm>
          <a:prstGeom prst="wedgeRectCallout">
            <a:avLst>
              <a:gd name="adj1" fmla="val -59927"/>
              <a:gd name="adj2" fmla="val 272675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Type anonyme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ular Callout 8"/>
          <p:cNvSpPr/>
          <p:nvPr/>
        </p:nvSpPr>
        <p:spPr bwMode="gray">
          <a:xfrm>
            <a:off x="6302010" y="2780109"/>
            <a:ext cx="1574664" cy="307777"/>
          </a:xfrm>
          <a:prstGeom prst="wedgeRectCallout">
            <a:avLst>
              <a:gd name="adj1" fmla="val -59927"/>
              <a:gd name="adj2" fmla="val 272675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Type anonyme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Passer des paramètres aux aides de vue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948978"/>
          </a:xfrm>
        </p:spPr>
        <p:txBody>
          <a:bodyPr/>
          <a:lstStyle/>
          <a:p>
            <a:r>
              <a:rPr lang="fr-FR" dirty="0" smtClean="0"/>
              <a:t>On peut passer des paramètres aux méthodes d’extension qui définissent les aides de vue</a:t>
            </a:r>
            <a:endParaRPr lang="fr-FR" noProof="0" dirty="0" smtClean="0"/>
          </a:p>
          <a:p>
            <a:pPr lvl="1"/>
            <a:r>
              <a:rPr lang="fr-FR" noProof="0" dirty="0" smtClean="0"/>
              <a:t>Autant de paramètres que nécessaire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1527975" y="2389252"/>
            <a:ext cx="6628738" cy="138499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public static string ViewHelperName(this HtmlHelper helper,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                   TypeTwo ParameterTwo,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                   TypeThree ParameterThree) {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 bwMode="gray">
          <a:xfrm>
            <a:off x="814102" y="4262138"/>
            <a:ext cx="6628738" cy="16004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Public Function ViewHelperName(ByVal helper As HtmlHelper, _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          ParameterTwo As TypeTwo, _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	  ParameterThree As TypeThree)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End Function                  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gray">
          <a:xfrm>
            <a:off x="7976964" y="2293081"/>
            <a:ext cx="532518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bg2"/>
            </a:solidFill>
          </a:ln>
          <a:effectLst>
            <a:outerShdw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n-lt"/>
                <a:cs typeface="Courier New" pitchFamily="49" charset="0"/>
              </a:rPr>
              <a:t>(C#)</a:t>
            </a:r>
          </a:p>
        </p:txBody>
      </p:sp>
      <p:sp>
        <p:nvSpPr>
          <p:cNvPr id="7" name="TextBox 6"/>
          <p:cNvSpPr txBox="1"/>
          <p:nvPr/>
        </p:nvSpPr>
        <p:spPr bwMode="gray">
          <a:xfrm>
            <a:off x="7303195" y="4109820"/>
            <a:ext cx="425116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bg2"/>
            </a:solidFill>
          </a:ln>
          <a:effectLst>
            <a:outerShdw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n-lt"/>
                <a:cs typeface="Courier New" pitchFamily="49" charset="0"/>
              </a:rPr>
              <a:t>VB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Exemple d’aide de vue pour un lien image (C#)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195473"/>
          </a:xfrm>
        </p:spPr>
        <p:txBody>
          <a:bodyPr/>
          <a:lstStyle/>
          <a:p>
            <a:r>
              <a:rPr lang="fr-FR" noProof="0" dirty="0" smtClean="0"/>
              <a:t>L’exemple montre une aide de vue utilisée ainsi</a:t>
            </a:r>
          </a:p>
          <a:p>
            <a:endParaRPr lang="fr-FR" noProof="0" dirty="0" smtClean="0"/>
          </a:p>
          <a:p>
            <a:endParaRPr lang="fr-FR" noProof="0" dirty="0" smtClean="0"/>
          </a:p>
          <a:p>
            <a:r>
              <a:rPr lang="fr-FR" noProof="0" dirty="0" smtClean="0"/>
              <a:t>Et qui génère</a:t>
            </a:r>
          </a:p>
          <a:p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445167" y="1732552"/>
            <a:ext cx="8554453" cy="738664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  <a:effectLst>
            <a:outerShdw dist="50800" dir="27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marL="0" lvl="1"/>
            <a:r>
              <a:rPr lang="en-GB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Html.ImageLink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("music.gif", </a:t>
            </a:r>
          </a:p>
          <a:p>
            <a:pPr marL="0" lvl="1"/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       new { controller="ShoppingCart", action="Add", id=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item.Id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})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gray">
          <a:xfrm>
            <a:off x="577516" y="3104152"/>
            <a:ext cx="7640052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  <a:effectLst>
            <a:outerShdw dist="50800" dir="27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marL="0" lvl="1"/>
            <a:r>
              <a:rPr lang="en-GB" dirty="0" smtClean="0">
                <a:latin typeface="Courier New" pitchFamily="49" charset="0"/>
                <a:cs typeface="Courier New" pitchFamily="49" charset="0"/>
              </a:rPr>
              <a:t>&lt;a href="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/ShoppingCart/Add/2001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"&gt;&lt;img src="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music.gif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"/&gt;&lt;/a&gt;</a:t>
            </a:r>
          </a:p>
        </p:txBody>
      </p:sp>
      <p:sp>
        <p:nvSpPr>
          <p:cNvPr id="6" name="TextBox 5"/>
          <p:cNvSpPr txBox="1"/>
          <p:nvPr/>
        </p:nvSpPr>
        <p:spPr bwMode="gray">
          <a:xfrm>
            <a:off x="116297" y="3809997"/>
            <a:ext cx="8884163" cy="2246769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  <a:effectLst>
            <a:outerShdw dist="5080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public static string ImageLink(this HtmlHelper helper,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                                 string imageUrl, object routeValues)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UrlHelper urlHelper = new UrlHelper(helper.ViewContext.RequestContext);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string url = urlHelper.RouteUrl(routeValues);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StringBuilder response = new StringBuilder();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response.AppendFormat("&lt;a href=\"{0}\"&gt;&lt;img src=\"{1}\"/&gt;&lt;/a&gt;", url, imageUrl);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return response.ToString();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Convention de sélection de la vue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862596"/>
          </a:xfrm>
        </p:spPr>
        <p:txBody>
          <a:bodyPr/>
          <a:lstStyle/>
          <a:p>
            <a:r>
              <a:rPr lang="fr-FR" dirty="0" smtClean="0"/>
              <a:t>L’action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Index()</a:t>
            </a:r>
            <a:r>
              <a:rPr lang="fr-FR" noProof="0" dirty="0" smtClean="0"/>
              <a:t> retourne un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ActionResult</a:t>
            </a:r>
            <a:r>
              <a:rPr lang="fr-FR" noProof="0" dirty="0" smtClean="0"/>
              <a:t> généré par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View()</a:t>
            </a:r>
            <a:endParaRPr lang="fr-FR" noProof="0" dirty="0" smtClean="0">
              <a:cs typeface="Courier New" pitchFamily="49" charset="0"/>
            </a:endParaRPr>
          </a:p>
          <a:p>
            <a:pPr lvl="1"/>
            <a:r>
              <a:rPr lang="fr-FR" noProof="0" dirty="0" smtClean="0">
                <a:cs typeface="Courier New" pitchFamily="49" charset="0"/>
              </a:rPr>
              <a:t>Définit la page qui </a:t>
            </a:r>
            <a:r>
              <a:rPr lang="fr-FR" dirty="0" smtClean="0">
                <a:cs typeface="Courier New" pitchFamily="49" charset="0"/>
              </a:rPr>
              <a:t>génère la réponse</a:t>
            </a:r>
            <a:endParaRPr lang="fr-FR" noProof="0" dirty="0" smtClean="0">
              <a:cs typeface="Courier New" pitchFamily="49" charset="0"/>
            </a:endParaRPr>
          </a:p>
          <a:p>
            <a:r>
              <a:rPr lang="fr-FR" noProof="0" dirty="0" smtClean="0">
                <a:cs typeface="Courier New" pitchFamily="49" charset="0"/>
              </a:rPr>
              <a:t>Conventions pour le nom des vues et l’emplacement des pages</a:t>
            </a:r>
          </a:p>
          <a:p>
            <a:pPr lvl="1"/>
            <a:r>
              <a:rPr lang="fr-FR" noProof="0" dirty="0" smtClean="0">
                <a:cs typeface="Courier New" pitchFamily="49" charset="0"/>
              </a:rPr>
              <a:t>Le nom de la vue est le nom de la méthode d’action</a:t>
            </a:r>
          </a:p>
          <a:p>
            <a:pPr lvl="1"/>
            <a:r>
              <a:rPr lang="fr-FR" noProof="0" dirty="0" smtClean="0">
                <a:cs typeface="Courier New" pitchFamily="49" charset="0"/>
              </a:rPr>
              <a:t>L’emplacement de la vue est un sous-répertoire avec le</a:t>
            </a:r>
            <a:r>
              <a:rPr lang="fr-FR" dirty="0" smtClean="0">
                <a:cs typeface="Courier New" pitchFamily="49" charset="0"/>
              </a:rPr>
              <a:t> nom du contrôleur</a:t>
            </a:r>
            <a:endParaRPr lang="fr-FR" noProof="0" dirty="0" smtClean="0">
              <a:cs typeface="Courier New" pitchFamily="49" charset="0"/>
            </a:endParaRPr>
          </a:p>
          <a:p>
            <a:pPr lvl="2"/>
            <a:r>
              <a:rPr lang="fr-FR" noProof="0" dirty="0" smtClean="0">
                <a:cs typeface="Courier New" pitchFamily="49" charset="0"/>
              </a:rPr>
              <a:t>Toutes les vues sont dans un répertoire appelé Views</a:t>
            </a:r>
          </a:p>
          <a:p>
            <a:r>
              <a:rPr lang="fr-FR" noProof="0" dirty="0" smtClean="0">
                <a:cs typeface="Courier New" pitchFamily="49" charset="0"/>
              </a:rPr>
              <a:t>Pour l’action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Index()</a:t>
            </a:r>
            <a:r>
              <a:rPr lang="fr-FR" noProof="0" dirty="0" smtClean="0">
                <a:cs typeface="Courier New" pitchFamily="49" charset="0"/>
              </a:rPr>
              <a:t>, le nom et l’emplacement de la vue sont</a:t>
            </a:r>
          </a:p>
          <a:p>
            <a:endParaRPr lang="fr-FR" noProof="0" dirty="0" smtClean="0">
              <a:cs typeface="Courier New" pitchFamily="49" charset="0"/>
            </a:endParaRPr>
          </a:p>
          <a:p>
            <a:endParaRPr lang="fr-FR" noProof="0" dirty="0" smtClean="0">
              <a:cs typeface="Courier New" pitchFamily="49" charset="0"/>
            </a:endParaRPr>
          </a:p>
          <a:p>
            <a:r>
              <a:rPr lang="fr-FR" noProof="0" dirty="0" smtClean="0">
                <a:cs typeface="Courier New" pitchFamily="49" charset="0"/>
              </a:rPr>
              <a:t>Structure générale du nom et du chemin de la vue :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2550721" y="3910304"/>
            <a:ext cx="294183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Views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\Home\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Index.xx</a:t>
            </a:r>
            <a:endParaRPr lang="en-GB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gray">
          <a:xfrm>
            <a:off x="2558742" y="5301961"/>
            <a:ext cx="5561138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\Views\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NomClasseContrôleur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NomAction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.xx</a:t>
            </a:r>
            <a:endParaRPr lang="en-GB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ular Callout 10"/>
          <p:cNvSpPr/>
          <p:nvPr/>
        </p:nvSpPr>
        <p:spPr bwMode="gray">
          <a:xfrm>
            <a:off x="6460957" y="4367463"/>
            <a:ext cx="1431185" cy="307777"/>
          </a:xfrm>
          <a:prstGeom prst="wedgeRectCallout">
            <a:avLst>
              <a:gd name="adj1" fmla="val -102021"/>
              <a:gd name="adj2" fmla="val -132959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Nom de la vue</a:t>
            </a:r>
          </a:p>
        </p:txBody>
      </p:sp>
      <p:sp>
        <p:nvSpPr>
          <p:cNvPr id="13" name="Rectangular Callout 12"/>
          <p:cNvSpPr/>
          <p:nvPr/>
        </p:nvSpPr>
        <p:spPr bwMode="gray">
          <a:xfrm>
            <a:off x="838200" y="4481282"/>
            <a:ext cx="1614527" cy="307777"/>
          </a:xfrm>
          <a:prstGeom prst="wedgeRectCallout">
            <a:avLst>
              <a:gd name="adj1" fmla="val 107274"/>
              <a:gd name="adj2" fmla="val -59468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Chemin de la vue</a:t>
            </a:r>
          </a:p>
        </p:txBody>
      </p:sp>
      <p:sp>
        <p:nvSpPr>
          <p:cNvPr id="14" name="Left Brace 13"/>
          <p:cNvSpPr/>
          <p:nvPr/>
        </p:nvSpPr>
        <p:spPr bwMode="gray">
          <a:xfrm rot="16200000">
            <a:off x="3368843" y="3946358"/>
            <a:ext cx="155448" cy="914400"/>
          </a:xfrm>
          <a:prstGeom prst="leftBrace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ular Callout 8"/>
          <p:cNvSpPr/>
          <p:nvPr/>
        </p:nvSpPr>
        <p:spPr bwMode="gray">
          <a:xfrm>
            <a:off x="2117558" y="6035842"/>
            <a:ext cx="2706369" cy="307777"/>
          </a:xfrm>
          <a:prstGeom prst="wedgeRectCallout">
            <a:avLst>
              <a:gd name="adj1" fmla="val 30439"/>
              <a:gd name="adj2" fmla="val -194448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Sans le mot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Controller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Casser la convention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1277273"/>
          </a:xfrm>
        </p:spPr>
        <p:txBody>
          <a:bodyPr/>
          <a:lstStyle/>
          <a:p>
            <a:r>
              <a:rPr lang="fr-FR" noProof="0" dirty="0" smtClean="0">
                <a:cs typeface="Courier New" pitchFamily="49" charset="0"/>
              </a:rPr>
              <a:t>On peut changer le nom de la vue en passant un autre nom à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View()</a:t>
            </a:r>
            <a:endParaRPr lang="fr-FR" noProof="0" dirty="0" smtClean="0">
              <a:cs typeface="Courier New" pitchFamily="49" charset="0"/>
            </a:endParaRPr>
          </a:p>
          <a:p>
            <a:pPr lvl="1"/>
            <a:r>
              <a:rPr lang="fr-FR" noProof="0" dirty="0" smtClean="0">
                <a:cs typeface="Courier New" pitchFamily="49" charset="0"/>
              </a:rPr>
              <a:t>Il est recommandé de toujours passer le nom de la vue, car cela</a:t>
            </a:r>
          </a:p>
          <a:p>
            <a:pPr marL="1147763" lvl="2" indent="-347663">
              <a:buFont typeface="+mj-lt"/>
              <a:buAutoNum type="arabicPeriod"/>
            </a:pPr>
            <a:r>
              <a:rPr lang="fr-FR" noProof="0" dirty="0" smtClean="0">
                <a:cs typeface="Courier New" pitchFamily="49" charset="0"/>
              </a:rPr>
              <a:t>Rend le code plus clair</a:t>
            </a:r>
          </a:p>
          <a:p>
            <a:pPr marL="1147763" lvl="2" indent="-347663">
              <a:buFont typeface="+mj-lt"/>
              <a:buAutoNum type="arabicPeriod"/>
            </a:pPr>
            <a:r>
              <a:rPr lang="fr-FR" noProof="0" dirty="0" smtClean="0">
                <a:cs typeface="Courier New" pitchFamily="49" charset="0"/>
              </a:rPr>
              <a:t>Est nécessaire </a:t>
            </a:r>
            <a:r>
              <a:rPr lang="fr-FR" dirty="0" smtClean="0">
                <a:cs typeface="Courier New" pitchFamily="49" charset="0"/>
              </a:rPr>
              <a:t>pour les tests unitaires</a:t>
            </a:r>
            <a:endParaRPr lang="fr-FR" noProof="0" dirty="0"/>
          </a:p>
        </p:txBody>
      </p:sp>
      <p:sp>
        <p:nvSpPr>
          <p:cNvPr id="6" name="TextBox 5"/>
          <p:cNvSpPr txBox="1"/>
          <p:nvPr/>
        </p:nvSpPr>
        <p:spPr bwMode="gray">
          <a:xfrm>
            <a:off x="4227189" y="5719004"/>
            <a:ext cx="3514104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\Views\Home\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ViewNameRequired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.xx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gray">
          <a:xfrm>
            <a:off x="240611" y="3465075"/>
            <a:ext cx="4544834" cy="160043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3340" dir="2700000" algn="t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public class HomeController : Controller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public ActionResult Index()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View("ViewNameRequired")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gray">
          <a:xfrm>
            <a:off x="4628016" y="2991830"/>
            <a:ext cx="4437433" cy="16004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Public Class HomeController 	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Inherits System.Web.Mvc.Controller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Function Index()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View("ViewNameRequired")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latin typeface="Courier New" pitchFamily="49" charset="0"/>
                <a:cs typeface="Courier New" pitchFamily="49" charset="0"/>
              </a:rPr>
              <a:t>    End Class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End Class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gray">
          <a:xfrm>
            <a:off x="3380874" y="4596063"/>
            <a:ext cx="2731168" cy="109487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19" name="Rectangular Callout 18"/>
          <p:cNvSpPr/>
          <p:nvPr/>
        </p:nvSpPr>
        <p:spPr bwMode="gray">
          <a:xfrm>
            <a:off x="693825" y="4868778"/>
            <a:ext cx="1471859" cy="523220"/>
          </a:xfrm>
          <a:prstGeom prst="wedgeRectCallout">
            <a:avLst>
              <a:gd name="adj1" fmla="val 109230"/>
              <a:gd name="adj2" fmla="val -98927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Nom de la vue à utiliser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ular Callout 19"/>
          <p:cNvSpPr/>
          <p:nvPr/>
        </p:nvSpPr>
        <p:spPr bwMode="gray">
          <a:xfrm>
            <a:off x="5171947" y="4682822"/>
            <a:ext cx="1471859" cy="523220"/>
          </a:xfrm>
          <a:prstGeom prst="wedgeRectCallout">
            <a:avLst>
              <a:gd name="adj1" fmla="val 110448"/>
              <a:gd name="adj2" fmla="val -148485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Nom de la vue à utiliser</a:t>
            </a:r>
          </a:p>
        </p:txBody>
      </p:sp>
      <p:cxnSp>
        <p:nvCxnSpPr>
          <p:cNvPr id="8" name="Straight Arrow Connector 7"/>
          <p:cNvCxnSpPr/>
          <p:nvPr/>
        </p:nvCxnSpPr>
        <p:spPr bwMode="gray">
          <a:xfrm rot="10800000" flipV="1">
            <a:off x="6112042" y="4126832"/>
            <a:ext cx="2057400" cy="15761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Structure du répertoire Views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2"/>
            <a:ext cx="4894179" cy="3672800"/>
          </a:xfrm>
        </p:spPr>
        <p:txBody>
          <a:bodyPr/>
          <a:lstStyle/>
          <a:p>
            <a:r>
              <a:rPr lang="fr-FR" noProof="0" dirty="0" smtClean="0"/>
              <a:t>Les vues d’un contrôleur spécifique sont placées par Visual Studio dans un sous-répertoire, sous la racine Views</a:t>
            </a:r>
          </a:p>
          <a:p>
            <a:pPr lvl="1"/>
            <a:r>
              <a:rPr lang="fr-FR" noProof="0" dirty="0" smtClean="0"/>
              <a:t>Le nom du répertoire est par défaut celui de la classe contrôleur</a:t>
            </a:r>
          </a:p>
          <a:p>
            <a:pPr lvl="1"/>
            <a:r>
              <a:rPr lang="fr-FR" noProof="0" dirty="0" smtClean="0"/>
              <a:t>Le nom du fichier de la vue est le nom de l’action à </a:t>
            </a:r>
            <a:r>
              <a:rPr lang="fr-FR" dirty="0" smtClean="0"/>
              <a:t>laquelle elle correspond</a:t>
            </a:r>
            <a:endParaRPr lang="fr-FR" noProof="0" dirty="0" smtClean="0"/>
          </a:p>
          <a:p>
            <a:r>
              <a:rPr lang="fr-FR" noProof="0" dirty="0" smtClean="0"/>
              <a:t>Visual Studio crée un répertoire partagé Shared sous le répertoire Views</a:t>
            </a:r>
          </a:p>
          <a:p>
            <a:pPr lvl="1"/>
            <a:r>
              <a:rPr lang="fr-FR" noProof="0" dirty="0" smtClean="0"/>
              <a:t>Il est recommandé d’y placer les pages maître et les vues partagées par l’application</a:t>
            </a:r>
            <a:endParaRPr lang="fr-FR" noProof="0" dirty="0"/>
          </a:p>
        </p:txBody>
      </p:sp>
      <p:pic>
        <p:nvPicPr>
          <p:cNvPr id="16" name="Picture 15" descr="5-9.JPG"/>
          <p:cNvPicPr>
            <a:picLocks noChangeAspect="1"/>
          </p:cNvPicPr>
          <p:nvPr/>
        </p:nvPicPr>
        <p:blipFill>
          <a:blip r:embed="rId4" cstate="print"/>
          <a:srcRect r="60450" b="-394"/>
          <a:stretch>
            <a:fillRect/>
          </a:stretch>
        </p:blipFill>
        <p:spPr>
          <a:xfrm>
            <a:off x="5434914" y="1160119"/>
            <a:ext cx="2374557" cy="4277967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 bwMode="gray">
          <a:xfrm>
            <a:off x="6959346" y="2355479"/>
            <a:ext cx="1371600" cy="523220"/>
          </a:xfrm>
          <a:prstGeom prst="wedgeRectCallout">
            <a:avLst>
              <a:gd name="adj1" fmla="val -82902"/>
              <a:gd name="adj2" fmla="val 7359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Toutes les</a:t>
            </a:r>
            <a:r>
              <a:rPr kumimoji="0" lang="en-GB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vues sont ici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ular Callout 9"/>
          <p:cNvSpPr/>
          <p:nvPr/>
        </p:nvSpPr>
        <p:spPr bwMode="gray">
          <a:xfrm>
            <a:off x="7278889" y="3291124"/>
            <a:ext cx="1748591" cy="307777"/>
          </a:xfrm>
          <a:prstGeom prst="wedgeRectCallout">
            <a:avLst>
              <a:gd name="adj1" fmla="val -91885"/>
              <a:gd name="adj2" fmla="val -2350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Vues partagées ici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Créer une vue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462213"/>
          </a:xfrm>
        </p:spPr>
        <p:txBody>
          <a:bodyPr/>
          <a:lstStyle/>
          <a:p>
            <a:r>
              <a:rPr lang="fr-FR" noProof="0" dirty="0" smtClean="0"/>
              <a:t>On peut ajouter une vue à un projet</a:t>
            </a:r>
            <a:r>
              <a:rPr lang="fr-FR" dirty="0" smtClean="0"/>
              <a:t> de deux façons</a:t>
            </a:r>
            <a:r>
              <a:rPr lang="fr-FR" noProof="0" dirty="0" smtClean="0"/>
              <a:t> :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Sélectionner un répertoire vue</a:t>
            </a:r>
          </a:p>
          <a:p>
            <a:pPr marL="1019175" lvl="2" indent="-273050"/>
            <a:r>
              <a:rPr lang="fr-FR" noProof="0" dirty="0" smtClean="0"/>
              <a:t>Cliquer droit et sélectionner Add | View</a:t>
            </a:r>
          </a:p>
          <a:p>
            <a:pPr marL="1019175" lvl="2" indent="-273050"/>
            <a:r>
              <a:rPr lang="fr-FR" noProof="0" dirty="0" smtClean="0"/>
              <a:t>Remplir le dialogue affiché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>
                <a:cs typeface="Courier New" pitchFamily="49" charset="0"/>
              </a:rPr>
              <a:t>Placer le curseur dans le code source</a:t>
            </a:r>
            <a:br>
              <a:rPr lang="fr-FR" noProof="0" dirty="0" smtClean="0">
                <a:cs typeface="Courier New" pitchFamily="49" charset="0"/>
              </a:rPr>
            </a:br>
            <a:r>
              <a:rPr lang="fr-FR" noProof="0" dirty="0" smtClean="0">
                <a:cs typeface="Courier New" pitchFamily="49" charset="0"/>
              </a:rPr>
              <a:t>de la méthode d’action</a:t>
            </a:r>
          </a:p>
          <a:p>
            <a:pPr marL="1019175" lvl="2" indent="-273050"/>
            <a:r>
              <a:rPr lang="fr-FR" dirty="0" smtClean="0">
                <a:cs typeface="Courier New" pitchFamily="49" charset="0"/>
              </a:rPr>
              <a:t>Cliquer droit et sélectionner </a:t>
            </a:r>
            <a:r>
              <a:rPr lang="fr-FR" dirty="0" err="1" smtClean="0">
                <a:cs typeface="Courier New" pitchFamily="49" charset="0"/>
              </a:rPr>
              <a:t>Add</a:t>
            </a:r>
            <a:r>
              <a:rPr lang="fr-FR" dirty="0" smtClean="0">
                <a:cs typeface="Courier New" pitchFamily="49" charset="0"/>
              </a:rPr>
              <a:t> </a:t>
            </a:r>
            <a:r>
              <a:rPr lang="fr-FR" dirty="0" err="1" smtClean="0">
                <a:cs typeface="Courier New" pitchFamily="49" charset="0"/>
              </a:rPr>
              <a:t>View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marL="1019175" lvl="2" indent="-273050"/>
            <a:r>
              <a:rPr lang="fr-FR" dirty="0" smtClean="0"/>
              <a:t>Remplir le dialogue affiché</a:t>
            </a:r>
            <a:endParaRPr lang="fr-FR" dirty="0"/>
          </a:p>
        </p:txBody>
      </p:sp>
      <p:pic>
        <p:nvPicPr>
          <p:cNvPr id="6" name="Picture 5" descr="4-10.JPG"/>
          <p:cNvPicPr>
            <a:picLocks noChangeAspect="1"/>
          </p:cNvPicPr>
          <p:nvPr/>
        </p:nvPicPr>
        <p:blipFill>
          <a:blip r:embed="rId4" cstate="print"/>
          <a:srcRect t="145"/>
          <a:stretch>
            <a:fillRect/>
          </a:stretch>
        </p:blipFill>
        <p:spPr>
          <a:xfrm>
            <a:off x="5591566" y="2431557"/>
            <a:ext cx="3276600" cy="3500126"/>
          </a:xfrm>
          <a:prstGeom prst="rect">
            <a:avLst/>
          </a:prstGeom>
          <a:ln>
            <a:solidFill>
              <a:schemeClr val="accent4"/>
            </a:solidFill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Razor View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016484"/>
          </a:xfrm>
        </p:spPr>
        <p:txBody>
          <a:bodyPr/>
          <a:lstStyle/>
          <a:p>
            <a:r>
              <a:rPr lang="en-GB" dirty="0" smtClean="0"/>
              <a:t>ASP.NET MVC uses Razor view engine by default</a:t>
            </a:r>
          </a:p>
          <a:p>
            <a:pPr lvl="1"/>
            <a:r>
              <a:rPr lang="en-GB" dirty="0" smtClean="0"/>
              <a:t>Code-focused approach to HTML generation</a:t>
            </a:r>
          </a:p>
          <a:p>
            <a:r>
              <a:rPr lang="en-GB" dirty="0" smtClean="0"/>
              <a:t>Designed to be simple to use and to help build clean views</a:t>
            </a:r>
          </a:p>
          <a:p>
            <a:r>
              <a:rPr lang="en-GB" dirty="0"/>
              <a:t>Views are HTML pages with server code snippets embedded</a:t>
            </a:r>
          </a:p>
          <a:p>
            <a:r>
              <a:rPr lang="en-GB" dirty="0"/>
              <a:t>Code is embedded using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dirty="0"/>
              <a:t> character</a:t>
            </a:r>
          </a:p>
          <a:p>
            <a:pPr lvl="1"/>
            <a:r>
              <a:rPr lang="en-GB" dirty="0"/>
              <a:t>Razor engine parses code </a:t>
            </a:r>
          </a:p>
          <a:p>
            <a:pPr lvl="1"/>
            <a:r>
              <a:rPr lang="en-GB" dirty="0"/>
              <a:t>Determines start and end of code</a:t>
            </a:r>
          </a:p>
          <a:p>
            <a:r>
              <a:rPr lang="en-GB" dirty="0"/>
              <a:t>View files have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.cshtml</a:t>
            </a:r>
            <a:r>
              <a:rPr lang="en-GB" dirty="0"/>
              <a:t> or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.vbhtml</a:t>
            </a:r>
            <a:r>
              <a:rPr lang="en-GB" dirty="0"/>
              <a:t> extension</a:t>
            </a:r>
          </a:p>
          <a:p>
            <a:r>
              <a:rPr lang="en-GB" dirty="0"/>
              <a:t>Consider the following example:</a:t>
            </a:r>
            <a:endParaRPr lang="en-US" dirty="0"/>
          </a:p>
          <a:p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 bwMode="blackWhite">
          <a:xfrm>
            <a:off x="3031570" y="5055918"/>
            <a:ext cx="3329758" cy="132343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@DateTime.Now.Year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&lt;/body&gt;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 bwMode="blackWhite">
          <a:xfrm>
            <a:off x="4306320" y="4550875"/>
            <a:ext cx="1634610" cy="307777"/>
          </a:xfrm>
          <a:prstGeom prst="wedgeRectCallout">
            <a:avLst>
              <a:gd name="adj1" fmla="val -59927"/>
              <a:gd name="adj2" fmla="val 272675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Start of code block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ular Callout 5"/>
          <p:cNvSpPr/>
          <p:nvPr/>
        </p:nvSpPr>
        <p:spPr bwMode="blackWhite">
          <a:xfrm>
            <a:off x="7103066" y="5020090"/>
            <a:ext cx="1146497" cy="738664"/>
          </a:xfrm>
          <a:prstGeom prst="wedgeRectCallout">
            <a:avLst>
              <a:gd name="adj1" fmla="val -107186"/>
              <a:gd name="adj2" fmla="val 38264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View file with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.xxhtml </a:t>
            </a:r>
            <a:r>
              <a:rPr lang="en-GB" dirty="0" smtClean="0"/>
              <a:t>extension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884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93737204232"/>
  <p:tag name="TL" val="3639302C3534302C343530"/>
  <p:tag name="IPF" val="4C522C47656E65726174696E6720566965777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2617A6F72204578616D706C65202843232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2617A6F72204578616D706C65202856422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465636973696F6E204D616B696E6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0726573656E74696E6720436F6E74726F6C6C65722D47656E657261746564204461746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0726573656E74696E6720436F6E74726F6C6C65722D47656E6572617465642044617461204578616D706C65202843232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0726573656E74696E6720436F6E74726F6C6C65722D47656E6572617465642044617461204578616D706C65202856422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47970652D536166652056696577204461746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47970652D53616665205669657720446174612028636F6E74696E7565642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72656174696E672061205374726F6E676C79205479706564205669657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74726F6E676C7920547970656420566965772054656D706C6174657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4686520526F6C65206F6620746865205669657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8544D4C2048656C7065727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7656E65726174696E67204C696E6B7320576974682048544D4C2048656C7065727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6F6E74726F6C6C696E672050616765204C61796F75747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6696577204D617374657220506167657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C61796F757420506167657320576974682052617A6F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6696577204D61737465722050616765204578616D706C6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6696577204D61737465722050616765204578616D706C6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6696577204D61737465722050616765204578616D706C6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6696577204D61737465722050616765204578616D706C6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72656174696E6720612056696577204D6173746572205061676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669657720436F6E74656E7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F766572726964696E67204D61737465722050616765204461746120436F6E74656E7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6696577205573657220436F6E74726F6C7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72656174696E6720612056696577204D6173746572205061676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6696577205573657220436F6E74726F6C204578616D706C6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0617373696E672056696577204461746120746F205573657220436F6E74726F6C7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0617373696E672056696577204461746120746F205573657220436F6E74726F6C733A204578616D706C65202843232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7573746F6D20566965772048656C7065727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686F7070696E67204361727420566965772048656C706572202843232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72656174696E672048544D4C2048656C70657273205769746820457874656E73696F6E204D6574686F647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686F7070696E67204361727420566965772048656C706572205573696E6720457874656E73696F6E20204D6574686F64732028432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656C656374696E672061205669657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275696C64696E6720566965772048656C7065727320746861742047656E65726174652055524C7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7656E65726174696E672055524C7320696E20436F646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0617373696E6720506172616D657465727320746F20566965772048656C7065727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96D616765204C696E6B20566965772048656C706572204578616D706C65202843232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66965772053656C656374696F6E20436F6E76656E74696F6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27265616B696E6720436F6E76656E74696F6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6696577204469726563746F72792053747275637475726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72656174696E672061205669657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468652052617A6F72205669657720456E67696E65"/>
</p:tagLst>
</file>

<file path=ppt/theme/theme1.xml><?xml version="1.0" encoding="utf-8"?>
<a:theme xmlns:a="http://schemas.openxmlformats.org/drawingml/2006/main" name="EPIC">
  <a:themeElements>
    <a:clrScheme name="Modèle par défaut 3">
      <a:dk1>
        <a:srgbClr val="000080"/>
      </a:dk1>
      <a:lt1>
        <a:srgbClr val="BCD507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DAE7A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80"/>
        </a:dk1>
        <a:lt1>
          <a:srgbClr val="BAB600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9D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3333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EPIC</Template>
  <TotalTime>4731</TotalTime>
  <Words>3938</Words>
  <Application>Microsoft Office PowerPoint</Application>
  <PresentationFormat>Affichage à l'écran (4:3)</PresentationFormat>
  <Paragraphs>813</Paragraphs>
  <Slides>43</Slides>
  <Notes>43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48" baseType="lpstr">
      <vt:lpstr>Arial</vt:lpstr>
      <vt:lpstr>Century Schoolbook</vt:lpstr>
      <vt:lpstr>Courier New</vt:lpstr>
      <vt:lpstr>Times New Roman</vt:lpstr>
      <vt:lpstr>EPIC</vt:lpstr>
      <vt:lpstr>Les vues</vt:lpstr>
      <vt:lpstr>Le rôle de la vue</vt:lpstr>
      <vt:lpstr>Contenu de la vue</vt:lpstr>
      <vt:lpstr>Sélectionner une vue</vt:lpstr>
      <vt:lpstr>Convention de sélection de la vue</vt:lpstr>
      <vt:lpstr>Casser la convention</vt:lpstr>
      <vt:lpstr>Structure du répertoire Views</vt:lpstr>
      <vt:lpstr>Créer une vue</vt:lpstr>
      <vt:lpstr>The Razor View Engine</vt:lpstr>
      <vt:lpstr>Razor Example (C#)</vt:lpstr>
      <vt:lpstr>Razor Example (VB)</vt:lpstr>
      <vt:lpstr>Decision Making</vt:lpstr>
      <vt:lpstr>Présenter les données générées par le contrôleur</vt:lpstr>
      <vt:lpstr>Exemple de présentation de données générées par le contrôleur (C#)</vt:lpstr>
      <vt:lpstr>Presenting Controller-Generated Data Example (VB)</vt:lpstr>
      <vt:lpstr>Typage des données dans la vue</vt:lpstr>
      <vt:lpstr>Type-Safe View Data (continued)</vt:lpstr>
      <vt:lpstr>Créer une vue fortement typée</vt:lpstr>
      <vt:lpstr>Modèles de vues fortement typées</vt:lpstr>
      <vt:lpstr>Aides HTML</vt:lpstr>
      <vt:lpstr>Générer des liens avec les aides HTML</vt:lpstr>
      <vt:lpstr>Contrôler la structure des pages</vt:lpstr>
      <vt:lpstr>View Layouts</vt:lpstr>
      <vt:lpstr>Layout Pages With Razor</vt:lpstr>
      <vt:lpstr>Razor View Layout Page Example (C#)</vt:lpstr>
      <vt:lpstr>Razor View Layout Page Example (VB)</vt:lpstr>
      <vt:lpstr>Razor View Layout Page Example Two  (C#)</vt:lpstr>
      <vt:lpstr>Razor View Layout Page Example Two  (VB)</vt:lpstr>
      <vt:lpstr>Creating a Layout Page</vt:lpstr>
      <vt:lpstr>Overriding Layout Page Data Content</vt:lpstr>
      <vt:lpstr>Contrôles utilisateur de vue </vt:lpstr>
      <vt:lpstr>Créer un nouveau contrôle utilisateur</vt:lpstr>
      <vt:lpstr>Partial View Example</vt:lpstr>
      <vt:lpstr>Passing View Data to Partial Views</vt:lpstr>
      <vt:lpstr>Passing View Data to Partial Views: Example (C#)</vt:lpstr>
      <vt:lpstr>Aides de vue personnalisées</vt:lpstr>
      <vt:lpstr>Aide de vue pour le panier (C#)</vt:lpstr>
      <vt:lpstr>Créer des aides de vue avec des méthodes d’extension</vt:lpstr>
      <vt:lpstr>Aide de vue pour le panier avec des méthodes d’extension (C#)</vt:lpstr>
      <vt:lpstr>Créer des aides de vue qui génèrent des URL</vt:lpstr>
      <vt:lpstr>Générer des URL par code</vt:lpstr>
      <vt:lpstr>Passer des paramètres aux aides de vue</vt:lpstr>
      <vt:lpstr>Exemple d’aide de vue pour un lien image (C#)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En-Lighten Technology</dc:creator>
  <dc:description>Tagged 6/4/2010 4:04:52 PM</dc:description>
  <cp:lastModifiedBy>Cyril Vincent</cp:lastModifiedBy>
  <cp:revision>714</cp:revision>
  <cp:lastPrinted>2016-05-19T09:24:40Z</cp:lastPrinted>
  <dcterms:created xsi:type="dcterms:W3CDTF">2009-01-20T18:26:21Z</dcterms:created>
  <dcterms:modified xsi:type="dcterms:W3CDTF">2016-05-19T09:24:41Z</dcterms:modified>
</cp:coreProperties>
</file>