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8" r:id="rId12"/>
    <p:sldId id="273" r:id="rId13"/>
    <p:sldId id="280" r:id="rId14"/>
    <p:sldId id="281" r:id="rId15"/>
    <p:sldId id="274" r:id="rId16"/>
    <p:sldId id="282" r:id="rId17"/>
    <p:sldId id="297" r:id="rId18"/>
    <p:sldId id="275" r:id="rId19"/>
    <p:sldId id="298" r:id="rId20"/>
    <p:sldId id="311" r:id="rId21"/>
    <p:sldId id="276" r:id="rId22"/>
    <p:sldId id="305" r:id="rId23"/>
    <p:sldId id="306" r:id="rId24"/>
    <p:sldId id="310" r:id="rId25"/>
    <p:sldId id="277" r:id="rId26"/>
    <p:sldId id="288" r:id="rId27"/>
    <p:sldId id="289" r:id="rId28"/>
    <p:sldId id="290" r:id="rId29"/>
    <p:sldId id="318" r:id="rId30"/>
    <p:sldId id="316" r:id="rId31"/>
    <p:sldId id="283" r:id="rId32"/>
    <p:sldId id="284" r:id="rId33"/>
    <p:sldId id="299" r:id="rId34"/>
    <p:sldId id="300" r:id="rId35"/>
    <p:sldId id="302" r:id="rId36"/>
    <p:sldId id="303" r:id="rId37"/>
  </p:sldIdLst>
  <p:sldSz cx="9144000" cy="6858000" type="screen4x3"/>
  <p:notesSz cx="71882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FF"/>
    <a:srgbClr val="FFCCCC"/>
    <a:srgbClr val="CCFFCC"/>
    <a:srgbClr val="CCECFF"/>
    <a:srgbClr val="FFCC99"/>
    <a:srgbClr val="FF9966"/>
    <a:srgbClr val="99CCFF"/>
    <a:srgbClr val="9999FF"/>
    <a:srgbClr val="FFFF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1" autoAdjust="0"/>
    <p:restoredTop sz="86446" autoAdjust="0"/>
  </p:normalViewPr>
  <p:slideViewPr>
    <p:cSldViewPr snapToGrid="0">
      <p:cViewPr varScale="1">
        <p:scale>
          <a:sx n="75" d="100"/>
          <a:sy n="75" d="100"/>
        </p:scale>
        <p:origin x="-312" y="-96"/>
      </p:cViewPr>
      <p:guideLst>
        <p:guide orient="horz" pos="997"/>
        <p:guide orient="horz" pos="1621"/>
        <p:guide pos="244"/>
        <p:guide pos="1838"/>
      </p:guideLst>
    </p:cSldViewPr>
  </p:slideViewPr>
  <p:outlineViewPr>
    <p:cViewPr>
      <p:scale>
        <a:sx n="33" d="100"/>
        <a:sy n="33" d="100"/>
      </p:scale>
      <p:origin x="0" y="42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Grid="0">
      <p:cViewPr varScale="1">
        <p:scale>
          <a:sx n="46" d="100"/>
          <a:sy n="46" d="100"/>
        </p:scale>
        <p:origin x="-2646" y="-90"/>
      </p:cViewPr>
      <p:guideLst>
        <p:guide orient="horz" pos="2976"/>
        <p:guide pos="226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t" anchorCtr="0" compatLnSpc="1">
            <a:prstTxWarp prst="textNoShape">
              <a:avLst/>
            </a:prstTxWarp>
          </a:bodyPr>
          <a:lstStyle>
            <a:lvl1pPr defTabSz="94731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3532" y="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t" anchorCtr="0" compatLnSpc="1">
            <a:prstTxWarp prst="textNoShape">
              <a:avLst/>
            </a:prstTxWarp>
          </a:bodyPr>
          <a:lstStyle>
            <a:lvl1pPr algn="r" defTabSz="94731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97636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b" anchorCtr="0" compatLnSpc="1">
            <a:prstTxWarp prst="textNoShape">
              <a:avLst/>
            </a:prstTxWarp>
          </a:bodyPr>
          <a:lstStyle>
            <a:lvl1pPr defTabSz="94731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3532" y="897636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b" anchorCtr="0" compatLnSpc="1">
            <a:prstTxWarp prst="textNoShape">
              <a:avLst/>
            </a:prstTxWarp>
          </a:bodyPr>
          <a:lstStyle>
            <a:lvl1pPr algn="r" defTabSz="947311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95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3100" y="233363"/>
            <a:ext cx="4924425" cy="3694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060495"/>
            <a:ext cx="7188200" cy="39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787" tIns="40394" rIns="80787" bIns="40394">
            <a:spAutoFit/>
          </a:bodyPr>
          <a:lstStyle/>
          <a:p>
            <a:pPr marL="180054" defTabSz="908380">
              <a:spcBef>
                <a:spcPct val="50000"/>
              </a:spcBef>
              <a:tabLst>
                <a:tab pos="3485910" algn="ctr"/>
                <a:tab pos="6754456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 smtClean="0">
                <a:cs typeface="Times New Roman" pitchFamily="18" charset="0"/>
              </a:rPr>
              <a:t> © </a:t>
            </a:r>
            <a:r>
              <a:rPr lang="en-US" sz="700" dirty="0" smtClean="0">
                <a:solidFill>
                  <a:schemeClr val="tx2"/>
                </a:solidFill>
              </a:rPr>
              <a:t>2010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International.</a:t>
            </a:r>
            <a:r>
              <a:rPr lang="en-US" sz="700" dirty="0" smtClean="0">
                <a:solidFill>
                  <a:schemeClr val="tx2"/>
                </a:solidFill>
              </a:rPr>
              <a:t> All rights reserved. Not to be reproduced by any means without prior consent. </a:t>
            </a: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1300" dirty="0" smtClean="0">
                <a:solidFill>
                  <a:schemeClr val="tx2"/>
                </a:solidFill>
              </a:rPr>
              <a:t>977-6-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80054" defTabSz="908380">
                <a:spcBef>
                  <a:spcPct val="50000"/>
                </a:spcBef>
                <a:tabLst>
                  <a:tab pos="3485910" algn="ctr"/>
                  <a:tab pos="6754456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14729" y="3800555"/>
            <a:ext cx="531865" cy="2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31090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34825" y="4033538"/>
            <a:ext cx="6664740" cy="12490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3125" tIns="46562" rIns="93125" bIns="465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8275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456" y="4033539"/>
            <a:ext cx="6635386" cy="27990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&lt;*s*o*u*r*c*e*&gt;*9*7*7*b*1*-*6*-*3*2*&lt;*/*s*o*u*r*c*e*&gt;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&lt;*s*o*u*r*c*e*&gt;*9*7*7*b*1*-*6*-*3*3*&lt;*/*s*o*u*r*c*e*&gt;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&lt;*s*o*u*r*c*e*&gt;*9*7*7*b*1*-*6*-*3*4*&lt;*/*s*o*u*r*c*e*&gt;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46313" y="374953"/>
            <a:ext cx="3743854" cy="212024"/>
          </a:xfrm>
          <a:prstGeom prst="rect">
            <a:avLst/>
          </a:prstGeom>
          <a:noFill/>
        </p:spPr>
        <p:txBody>
          <a:bodyPr vert="horz" lIns="89922" tIns="44961" rIns="89922" bIns="44961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&lt;*s*o*u*r*c*e*&gt;*9*7*7*f*2*-*6*-*3*5*&lt;*/*s*o*u*r*c*e*&gt;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4825" y="4033539"/>
            <a:ext cx="6664740" cy="1959159"/>
          </a:xfrm>
        </p:spPr>
        <p:txBody>
          <a:bodyPr>
            <a:spAutoFit/>
          </a:bodyPr>
          <a:lstStyle/>
          <a:p>
            <a:r>
              <a:rPr lang="en-GB" smtClean="0"/>
              <a:t>Jogger text: Client-Side Validation</a:t>
            </a:r>
          </a:p>
          <a:p>
            <a:r>
              <a:rPr lang="en-GB" smtClean="0"/>
              <a:t>Direction: Right</a:t>
            </a:r>
          </a:p>
          <a:p>
            <a:r>
              <a:rPr lang="en-GB" smtClean="0"/>
              <a:t>Instructor notes:</a:t>
            </a:r>
            <a:endParaRPr lang="en-GB" dirty="0" smtClean="0"/>
          </a:p>
          <a:p>
            <a:r>
              <a:rPr lang="en-GB" dirty="0" smtClean="0"/>
              <a:t>In MVC 3 client side validation is added automatically</a:t>
            </a:r>
          </a:p>
          <a:p>
            <a:r>
              <a:rPr lang="en-GB" dirty="0" smtClean="0"/>
              <a:t>To disable set up in web.config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&lt;*s*o*u*r*c*e*&gt;*9*7*7*b*1*-*6*-*4*0*&lt;*/*s*o*u*r*c*e*&gt;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&lt;*s*o*u*r*c*e*&gt;*9*7*7*b*1*-*6*-*4*1*&lt;*/*s*o*u*r*c*e*&gt;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&lt;*s*o*u*r*c*e*&gt;*9*7*7*b*1*-*6*-*4*3*&lt;*/*s*o*u*r*c*e*&gt;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&lt;*s*o*u*r*c*e*&gt;*9*7*7*b*1*-*6*-*4*4*&lt;*/*s*o*u*r*c*e*&gt;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mtClean="0"/>
              <a:t>Jogger text: Form Processing Example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2 views and 2 actions</a:t>
            </a:r>
          </a:p>
          <a:p>
            <a:endParaRPr lang="en-US" smtClean="0"/>
          </a:p>
          <a:p>
            <a:r>
              <a:rPr lang="en-US" smtClean="0"/>
              <a:t>1 view for input, same view displays errors</a:t>
            </a:r>
          </a:p>
          <a:p>
            <a:r>
              <a:rPr lang="en-US" smtClean="0"/>
              <a:t>1 view for success/confirmation</a:t>
            </a:r>
          </a:p>
          <a:p>
            <a:r>
              <a:rPr lang="en-US" smtClean="0"/>
              <a:t> </a:t>
            </a:r>
          </a:p>
          <a:p>
            <a:r>
              <a:rPr lang="en-US" smtClean="0"/>
              <a:t>1 action to show initial empty view</a:t>
            </a:r>
          </a:p>
          <a:p>
            <a:endParaRPr lang="en-US" smtClean="0"/>
          </a:p>
          <a:p>
            <a:r>
              <a:rPr lang="en-US" smtClean="0"/>
              <a:t>1 action to process form and display success</a:t>
            </a:r>
          </a:p>
          <a:p>
            <a:endParaRPr lang="en-US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&lt;*s*o*u*r*c*e*&gt;*9*7*7*b*1*-*6*-*1*4*&lt;*/*s*o*u*r*c*e*&gt;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DD3D7A1-5F69-4AA5-8BC6-A71D6D49610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noProof="0" dirty="0" smtClean="0"/>
              <a:t>Traiter les formulaires</a:t>
            </a:r>
            <a:endParaRPr lang="fr-FR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 smtClean="0"/>
              <a:t>Chapitre 6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291950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3 </a:t>
            </a:r>
            <a:r>
              <a:rPr lang="fr-FR" noProof="0" dirty="0" smtClean="0"/>
              <a:t>: </a:t>
            </a:r>
            <a:br>
              <a:rPr lang="fr-FR" noProof="0" dirty="0" smtClean="0"/>
            </a:br>
            <a:r>
              <a:rPr lang="fr-FR" dirty="0" smtClean="0"/>
              <a:t>Définir </a:t>
            </a:r>
            <a:r>
              <a:rPr lang="fr-FR" dirty="0"/>
              <a:t>la méthode d’action dans la classe </a:t>
            </a:r>
            <a:r>
              <a:rPr lang="fr-FR" dirty="0" smtClean="0"/>
              <a:t>contrôleur 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339102"/>
          </a:xfrm>
        </p:spPr>
        <p:txBody>
          <a:bodyPr/>
          <a:lstStyle/>
          <a:p>
            <a:r>
              <a:rPr lang="fr-FR" noProof="0" dirty="0" smtClean="0"/>
              <a:t>L’action </a:t>
            </a:r>
            <a:r>
              <a:rPr lang="fr-FR" dirty="0" smtClean="0"/>
              <a:t>initiale affiche un formulaire de saisie vide</a:t>
            </a:r>
            <a:endParaRPr lang="fr-FR" noProof="0" dirty="0" smtClean="0"/>
          </a:p>
          <a:p>
            <a:pPr lvl="1"/>
            <a:r>
              <a:rPr lang="fr-FR" noProof="0" dirty="0" smtClean="0"/>
              <a:t>Une seconde action traite les données envoyées</a:t>
            </a:r>
          </a:p>
          <a:p>
            <a:r>
              <a:rPr lang="fr-FR" noProof="0" dirty="0" smtClean="0"/>
              <a:t>Dans MVC, plus d’une action peuvent être accédées par la même URL</a:t>
            </a:r>
          </a:p>
          <a:p>
            <a:pPr lvl="1"/>
            <a:r>
              <a:rPr lang="fr-FR" noProof="0" dirty="0" smtClean="0"/>
              <a:t>L’action sélectionnée dépend </a:t>
            </a:r>
            <a:r>
              <a:rPr lang="fr-FR" dirty="0" smtClean="0"/>
              <a:t>du verbe </a:t>
            </a:r>
            <a:r>
              <a:rPr lang="fr-FR" noProof="0" dirty="0" smtClean="0"/>
              <a:t>HTTP de la demande</a:t>
            </a:r>
          </a:p>
          <a:p>
            <a:pPr lvl="1"/>
            <a:r>
              <a:rPr lang="fr-FR" noProof="0" dirty="0" smtClean="0"/>
              <a:t>On peut utiliser :</a:t>
            </a:r>
          </a:p>
          <a:p>
            <a:pPr lvl="2"/>
            <a:r>
              <a:rPr lang="fr-FR" noProof="0" dirty="0" smtClean="0"/>
              <a:t>HTTP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noProof="0" dirty="0" smtClean="0"/>
              <a:t> pour afficher un formulaire de saisie vide</a:t>
            </a:r>
          </a:p>
          <a:p>
            <a:pPr lvl="2"/>
            <a:r>
              <a:rPr lang="fr-FR" noProof="0" dirty="0" smtClean="0"/>
              <a:t>HTTP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fr-FR" noProof="0" dirty="0" smtClean="0"/>
              <a:t> pour traiter les données envoyées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3898175" y="4078699"/>
            <a:ext cx="2332690" cy="9541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+mn-lt"/>
                <a:cs typeface="Courier New" pitchFamily="49" charset="0"/>
              </a:rPr>
              <a:t>Action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GB" dirty="0" smtClean="0">
                <a:latin typeface="+mn-lt"/>
                <a:cs typeface="Courier New" pitchFamily="49" charset="0"/>
              </a:rPr>
              <a:t> </a:t>
            </a:r>
            <a:br>
              <a:rPr lang="en-GB" dirty="0" smtClean="0">
                <a:latin typeface="+mn-lt"/>
                <a:cs typeface="Courier New" pitchFamily="49" charset="0"/>
              </a:rPr>
            </a:b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VideoAdminController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3906191" y="5301947"/>
            <a:ext cx="2581156" cy="9541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GB" dirty="0" smtClean="0"/>
          </a:p>
          <a:p>
            <a:r>
              <a:rPr lang="en-GB" dirty="0" smtClean="0">
                <a:latin typeface="+mn-lt"/>
                <a:cs typeface="Courier New" pitchFamily="49" charset="0"/>
              </a:rPr>
              <a:t>Action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GB" dirty="0" smtClean="0">
                <a:latin typeface="+mn-lt"/>
                <a:cs typeface="Courier New" pitchFamily="49" charset="0"/>
              </a:rPr>
              <a:t> </a:t>
            </a:r>
            <a:br>
              <a:rPr lang="en-GB" dirty="0" smtClean="0">
                <a:latin typeface="+mn-lt"/>
                <a:cs typeface="Courier New" pitchFamily="49" charset="0"/>
              </a:rPr>
            </a:br>
            <a:r>
              <a:rPr lang="en-GB" dirty="0" smtClean="0">
                <a:latin typeface="+mn-lt"/>
                <a:cs typeface="Courier New" pitchFamily="49" charset="0"/>
              </a:rPr>
              <a:t>de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VideoAdminController</a:t>
            </a:r>
          </a:p>
          <a:p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 bwMode="gray">
          <a:xfrm>
            <a:off x="1359530" y="4271217"/>
            <a:ext cx="2538663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" name="Straight Arrow Connector 6"/>
          <p:cNvCxnSpPr>
            <a:stCxn id="10" idx="2"/>
          </p:cNvCxnSpPr>
          <p:nvPr/>
        </p:nvCxnSpPr>
        <p:spPr bwMode="gray">
          <a:xfrm>
            <a:off x="2125032" y="4831651"/>
            <a:ext cx="1793209" cy="6764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Straight Arrow Connector 7"/>
          <p:cNvCxnSpPr>
            <a:endCxn id="10" idx="3"/>
          </p:cNvCxnSpPr>
          <p:nvPr/>
        </p:nvCxnSpPr>
        <p:spPr bwMode="gray">
          <a:xfrm flipH="1">
            <a:off x="3022874" y="4669847"/>
            <a:ext cx="875321" cy="79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Straight Arrow Connector 8"/>
          <p:cNvCxnSpPr>
            <a:endCxn id="11" idx="3"/>
          </p:cNvCxnSpPr>
          <p:nvPr/>
        </p:nvCxnSpPr>
        <p:spPr bwMode="gray">
          <a:xfrm flipH="1">
            <a:off x="2337240" y="5905127"/>
            <a:ext cx="1581008" cy="79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 bwMode="gray">
          <a:xfrm>
            <a:off x="1227190" y="4523874"/>
            <a:ext cx="1795684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Formulaire de saisie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 bwMode="gray">
          <a:xfrm>
            <a:off x="790022" y="5759154"/>
            <a:ext cx="1547218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Page de réponse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 bwMode="gray">
          <a:xfrm>
            <a:off x="2189713" y="3958389"/>
            <a:ext cx="1021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Get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1852817" y="5185609"/>
            <a:ext cx="1128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Post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ular Callout 13"/>
          <p:cNvSpPr/>
          <p:nvPr/>
        </p:nvSpPr>
        <p:spPr bwMode="gray">
          <a:xfrm>
            <a:off x="6448886" y="4776529"/>
            <a:ext cx="1704514" cy="523220"/>
          </a:xfrm>
          <a:prstGeom prst="wedgeRectCallout">
            <a:avLst>
              <a:gd name="adj1" fmla="val -95169"/>
              <a:gd name="adj2" fmla="val 62500"/>
            </a:avLst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Traite les données envoyées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964612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3 </a:t>
            </a:r>
            <a:r>
              <a:rPr lang="fr-FR" noProof="0" dirty="0" smtClean="0"/>
              <a:t>: </a:t>
            </a:r>
            <a:br>
              <a:rPr lang="fr-FR" noProof="0" dirty="0" smtClean="0"/>
            </a:br>
            <a:r>
              <a:rPr lang="fr-FR" dirty="0" smtClean="0"/>
              <a:t>Définir </a:t>
            </a:r>
            <a:r>
              <a:rPr lang="fr-FR" dirty="0"/>
              <a:t>la méthode d’action dans la classe contrôleur </a:t>
            </a: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46331"/>
          </a:xfrm>
        </p:spPr>
        <p:txBody>
          <a:bodyPr/>
          <a:lstStyle/>
          <a:p>
            <a:r>
              <a:rPr lang="fr-FR" dirty="0" smtClean="0"/>
              <a:t>L’attribut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AcceptVerbs</a:t>
            </a:r>
            <a:r>
              <a:rPr lang="fr-FR" noProof="0" dirty="0" smtClean="0"/>
              <a:t> permet de </a:t>
            </a:r>
            <a:r>
              <a:rPr lang="fr-FR" dirty="0" smtClean="0"/>
              <a:t>limiter l’action à certaines demandes </a:t>
            </a:r>
            <a:r>
              <a:rPr lang="fr-FR" noProof="0" dirty="0" smtClean="0"/>
              <a:t>HTTP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745958" y="2177716"/>
            <a:ext cx="5125121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VideoAdminController : Controller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[HttpGet()]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public ActionResult Create()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return View("Create");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gray">
          <a:xfrm>
            <a:off x="5281861" y="2574758"/>
            <a:ext cx="1554367" cy="523220"/>
          </a:xfrm>
          <a:prstGeom prst="wedgeRectCallout">
            <a:avLst>
              <a:gd name="adj1" fmla="val -118662"/>
              <a:gd name="adj2" fmla="val 3030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N’appeler que pour HTTP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Get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2233876" y="3906251"/>
            <a:ext cx="5682966" cy="20313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VideoAdminController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	Inherits System.Web.Mvc.Controller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&lt;HttpGet()&gt; _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Function Create() As ActionResult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Return View("Create")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End Function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964612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4 </a:t>
            </a:r>
            <a:r>
              <a:rPr lang="fr-FR" noProof="0" dirty="0" smtClean="0"/>
              <a:t>: </a:t>
            </a:r>
            <a:r>
              <a:rPr lang="fr-FR" dirty="0" smtClean="0"/>
              <a:t>Créer </a:t>
            </a:r>
            <a:r>
              <a:rPr lang="fr-FR" dirty="0"/>
              <a:t>la vue qui affiche le formulaire de saisie vide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918748"/>
          </a:xfrm>
        </p:spPr>
        <p:txBody>
          <a:bodyPr/>
          <a:lstStyle/>
          <a:p>
            <a:r>
              <a:rPr lang="fr-FR" noProof="0" dirty="0" smtClean="0"/>
              <a:t>MVC fournit </a:t>
            </a:r>
            <a:r>
              <a:rPr lang="fr-FR" dirty="0" smtClean="0"/>
              <a:t>des aides de vue pour générer le </a:t>
            </a:r>
            <a:r>
              <a:rPr lang="fr-FR" noProof="0" dirty="0" smtClean="0"/>
              <a:t>HTML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BeginForm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EndForm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CheckBox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RadioButton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ListBox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Password</a:t>
            </a:r>
          </a:p>
          <a:p>
            <a:r>
              <a:rPr lang="fr-FR" noProof="0" dirty="0" smtClean="0"/>
              <a:t>Par exemple, l’aide de vue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TextBox</a:t>
            </a:r>
            <a:r>
              <a:rPr lang="fr-FR" noProof="0" dirty="0" smtClean="0"/>
              <a:t> génère un élément HTML de saisie de texte</a:t>
            </a:r>
            <a:endParaRPr lang="fr-FR" noProof="0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572348" y="5398244"/>
            <a:ext cx="7467109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&lt;input id="Director" name="Director" type="text" value=""/&gt;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 bwMode="gray">
          <a:xfrm flipH="1">
            <a:off x="4305903" y="4682029"/>
            <a:ext cx="490232" cy="7162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TextBox 8"/>
          <p:cNvSpPr txBox="1"/>
          <p:nvPr/>
        </p:nvSpPr>
        <p:spPr bwMode="gray">
          <a:xfrm>
            <a:off x="4486639" y="48366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génère</a:t>
            </a:r>
            <a:endParaRPr lang="en-GB" sz="180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2296893" y="4343475"/>
            <a:ext cx="4998484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Html.EditorFor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(model=&gt;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model.Director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964612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4 </a:t>
            </a:r>
            <a:r>
              <a:rPr lang="fr-FR" noProof="0" dirty="0" smtClean="0"/>
              <a:t>: </a:t>
            </a:r>
            <a:r>
              <a:rPr lang="fr-FR" dirty="0" smtClean="0"/>
              <a:t>Créer </a:t>
            </a:r>
            <a:r>
              <a:rPr lang="fr-FR" dirty="0"/>
              <a:t>la vue qui affiche le formulaire de saisie </a:t>
            </a:r>
            <a:r>
              <a:rPr lang="fr-FR" dirty="0" smtClean="0"/>
              <a:t>vide (suite</a:t>
            </a:r>
            <a:r>
              <a:rPr lang="fr-FR" noProof="0" dirty="0" smtClean="0"/>
              <a:t>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251625"/>
          </a:xfrm>
        </p:spPr>
        <p:txBody>
          <a:bodyPr/>
          <a:lstStyle/>
          <a:p>
            <a:r>
              <a:rPr lang="fr-FR" noProof="0" dirty="0" smtClean="0"/>
              <a:t>La fonctionnalité Add View de MVC crée un écran de saisie modèle</a:t>
            </a:r>
          </a:p>
          <a:p>
            <a:pPr lvl="1"/>
            <a:r>
              <a:rPr lang="fr-FR" noProof="0" dirty="0" smtClean="0"/>
              <a:t>Nécessite une vue fortement </a:t>
            </a:r>
            <a:r>
              <a:rPr lang="fr-FR" dirty="0" smtClean="0"/>
              <a:t>typée</a:t>
            </a:r>
            <a:endParaRPr lang="fr-FR" noProof="0" dirty="0" smtClean="0"/>
          </a:p>
          <a:p>
            <a:pPr lvl="1"/>
            <a:r>
              <a:rPr lang="fr-FR" dirty="0"/>
              <a:t>D</a:t>
            </a:r>
            <a:r>
              <a:rPr lang="fr-FR" noProof="0" dirty="0" smtClean="0"/>
              <a:t>es champs des saisie sont générés pour chaque propriété de la classe de données de la vue</a:t>
            </a:r>
            <a:endParaRPr lang="fr-FR" noProof="0" dirty="0"/>
          </a:p>
        </p:txBody>
      </p:sp>
      <p:pic>
        <p:nvPicPr>
          <p:cNvPr id="5" name="Picture 4" descr="2-17.JPG"/>
          <p:cNvPicPr>
            <a:picLocks noChangeAspect="1"/>
          </p:cNvPicPr>
          <p:nvPr/>
        </p:nvPicPr>
        <p:blipFill>
          <a:blip r:embed="rId4" cstate="print"/>
          <a:srcRect r="50641" b="15053"/>
          <a:stretch>
            <a:fillRect/>
          </a:stretch>
        </p:blipFill>
        <p:spPr>
          <a:xfrm>
            <a:off x="914400" y="2699035"/>
            <a:ext cx="3195873" cy="345564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gray">
          <a:xfrm>
            <a:off x="4993102" y="4156361"/>
            <a:ext cx="2169698" cy="954107"/>
          </a:xfrm>
          <a:prstGeom prst="wedgeRectCallout">
            <a:avLst>
              <a:gd name="adj1" fmla="val -117400"/>
              <a:gd name="adj2" fmla="val 528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Génère des champs de saisie pour toutes les propriétés de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VideoRecording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Vue de saisie générée</a:t>
            </a:r>
            <a:endParaRPr lang="fr-FR" noProof="0" dirty="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864137" y="1120052"/>
            <a:ext cx="6258557" cy="5328000"/>
            <a:chOff x="864137" y="1120052"/>
            <a:chExt cx="6258557" cy="5328000"/>
          </a:xfrm>
        </p:grpSpPr>
        <p:pic>
          <p:nvPicPr>
            <p:cNvPr id="5" name="Picture 4" descr="2-18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gray">
            <a:xfrm>
              <a:off x="864137" y="1120052"/>
              <a:ext cx="5163054" cy="5328000"/>
            </a:xfrm>
            <a:prstGeom prst="rect">
              <a:avLst/>
            </a:prstGeom>
          </p:spPr>
        </p:pic>
        <p:sp>
          <p:nvSpPr>
            <p:cNvPr id="6" name="Right Brace 5"/>
            <p:cNvSpPr/>
            <p:nvPr/>
          </p:nvSpPr>
          <p:spPr bwMode="gray">
            <a:xfrm>
              <a:off x="3441032" y="2633770"/>
              <a:ext cx="228600" cy="3128211"/>
            </a:xfrm>
            <a:prstGeom prst="rightBrace">
              <a:avLst/>
            </a:prstGeom>
            <a:noFill/>
            <a:ln w="1905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ular Callout 6"/>
            <p:cNvSpPr/>
            <p:nvPr/>
          </p:nvSpPr>
          <p:spPr bwMode="gray">
            <a:xfrm>
              <a:off x="5366081" y="3544160"/>
              <a:ext cx="1756613" cy="1169551"/>
            </a:xfrm>
            <a:prstGeom prst="wedgeRectCallout">
              <a:avLst>
                <a:gd name="adj1" fmla="val -140981"/>
                <a:gd name="adj2" fmla="val 6422"/>
              </a:avLst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dirty="0" smtClean="0"/>
                <a:t>Champs </a:t>
              </a:r>
              <a:r>
                <a:rPr lang="en-GB" dirty="0"/>
                <a:t>de saisie </a:t>
              </a:r>
              <a:r>
                <a:rPr lang="en-GB" dirty="0" smtClean="0"/>
                <a:t>automatiquement générés depuis les </a:t>
              </a:r>
              <a:r>
                <a:rPr lang="en-GB" dirty="0"/>
                <a:t>propriétés de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VideoRecording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363033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5 </a:t>
            </a:r>
            <a:r>
              <a:rPr lang="fr-FR" noProof="0" dirty="0" smtClean="0"/>
              <a:t>: </a:t>
            </a:r>
            <a:r>
              <a:rPr lang="fr-FR" dirty="0" smtClean="0"/>
              <a:t>Définir l’action du contrôleur qui traite les données du formulaire envoyées (C</a:t>
            </a:r>
            <a:r>
              <a:rPr lang="fr-FR" noProof="0" dirty="0" smtClean="0"/>
              <a:t>#)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579920"/>
          </a:xfrm>
        </p:spPr>
        <p:txBody>
          <a:bodyPr/>
          <a:lstStyle/>
          <a:p>
            <a:r>
              <a:rPr lang="fr-FR" noProof="0" dirty="0" smtClean="0"/>
              <a:t>L’action reçoit les données envoyées par l’utilisateur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Les données peuvent être liées aux propriétés d’un objet personnalisé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Le nom des propriétés doit correspondre à celui des champs de saisie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Des règles de validation simples sont appliquées 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Pour vérifier le type des données</a:t>
            </a:r>
            <a:endParaRPr lang="fr-FR" noProof="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709863" y="3001617"/>
            <a:ext cx="6091732" cy="33239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VideoAdminController : Controller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[HttpPost()]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public ActionResult Create(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VideoRecording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recording)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ModelState.IsValid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return View("CreateSucceeded", recording);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else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return View("Create", recording);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gray">
          <a:xfrm>
            <a:off x="6136113" y="2965529"/>
            <a:ext cx="1821344" cy="523220"/>
          </a:xfrm>
          <a:prstGeom prst="wedgeRectCallout">
            <a:avLst>
              <a:gd name="adj1" fmla="val -163285"/>
              <a:gd name="adj2" fmla="val 5954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Appelée uniquement pour HTTP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Post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6801595" y="3839824"/>
            <a:ext cx="2072297" cy="738664"/>
          </a:xfrm>
          <a:prstGeom prst="wedgeRectCallout">
            <a:avLst>
              <a:gd name="adj1" fmla="val -131422"/>
              <a:gd name="adj2" fmla="val -2276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Propriétés de l’objet initialisées avec les données du formulaire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6962280" y="4790318"/>
            <a:ext cx="1911611" cy="523220"/>
          </a:xfrm>
          <a:prstGeom prst="wedgeRectCallout">
            <a:avLst>
              <a:gd name="adj1" fmla="val -192704"/>
              <a:gd name="adj2" fmla="val -4787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Transfert à la page de confirmation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6264450" y="5596434"/>
            <a:ext cx="1834521" cy="523220"/>
          </a:xfrm>
          <a:prstGeom prst="wedgeRectCallout">
            <a:avLst>
              <a:gd name="adj1" fmla="val -145941"/>
              <a:gd name="adj2" fmla="val -45359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Réaffichage de la page en cas d’erreur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363033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5 </a:t>
            </a:r>
            <a:r>
              <a:rPr lang="fr-FR" noProof="0" dirty="0" smtClean="0"/>
              <a:t>: </a:t>
            </a:r>
            <a:r>
              <a:rPr lang="fr-FR" dirty="0"/>
              <a:t>Définir l’action du contrôleur qui traite les données du formulaire envoyées </a:t>
            </a:r>
            <a:r>
              <a:rPr lang="fr-FR" noProof="0" dirty="0" smtClean="0"/>
              <a:t>(VB)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579920"/>
          </a:xfrm>
        </p:spPr>
        <p:txBody>
          <a:bodyPr/>
          <a:lstStyle/>
          <a:p>
            <a:r>
              <a:rPr lang="fr-FR" dirty="0"/>
              <a:t>L’action reçoit les données envoyées par l’utilisateur</a:t>
            </a:r>
          </a:p>
          <a:p>
            <a:pPr lvl="1"/>
            <a:r>
              <a:rPr lang="fr-FR" dirty="0">
                <a:cs typeface="Courier New" pitchFamily="49" charset="0"/>
              </a:rPr>
              <a:t>Les données peuvent être liées aux propriétés d’un objet personnalisé</a:t>
            </a:r>
          </a:p>
          <a:p>
            <a:pPr lvl="1"/>
            <a:r>
              <a:rPr lang="fr-FR" dirty="0">
                <a:cs typeface="Courier New" pitchFamily="49" charset="0"/>
              </a:rPr>
              <a:t>Le nom des propriétés doit correspondre à celui des champs de saisie</a:t>
            </a:r>
          </a:p>
          <a:p>
            <a:pPr lvl="1"/>
            <a:r>
              <a:rPr lang="fr-FR" dirty="0">
                <a:cs typeface="Courier New" pitchFamily="49" charset="0"/>
              </a:rPr>
              <a:t>Des règles de validation simples sont appliquées </a:t>
            </a:r>
          </a:p>
          <a:p>
            <a:pPr lvl="2"/>
            <a:r>
              <a:rPr lang="fr-FR" dirty="0">
                <a:cs typeface="Courier New" pitchFamily="49" charset="0"/>
              </a:rPr>
              <a:t>Pour vérifier le type des données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709863" y="3031987"/>
            <a:ext cx="7595349" cy="31085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VideoAdminController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	Inherits System.Web.Mvc.Controller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&lt;HttpPost()&gt; _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Function Create(ByVal recording As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VideoRecording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As ActionResult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ModelState.IsValid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Return View("CreateSucceeded", recording)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Else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Return View("Create", recording)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End If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End Function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gray">
          <a:xfrm>
            <a:off x="130629" y="3334013"/>
            <a:ext cx="1959427" cy="523220"/>
          </a:xfrm>
          <a:prstGeom prst="wedgeRectCallout">
            <a:avLst>
              <a:gd name="adj1" fmla="val 62435"/>
              <a:gd name="adj2" fmla="val 53014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Appelée uniquement pour HTTP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Post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6792686" y="3380179"/>
            <a:ext cx="2050524" cy="738664"/>
          </a:xfrm>
          <a:prstGeom prst="wedgeRectCallout">
            <a:avLst>
              <a:gd name="adj1" fmla="val -115555"/>
              <a:gd name="adj2" fmla="val 48411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Propriétés de l’objet initialisées avec les données du formulaire</a:t>
            </a:r>
          </a:p>
        </p:txBody>
      </p:sp>
      <p:sp>
        <p:nvSpPr>
          <p:cNvPr id="7" name="Rectangular Callout 6"/>
          <p:cNvSpPr/>
          <p:nvPr/>
        </p:nvSpPr>
        <p:spPr bwMode="gray">
          <a:xfrm>
            <a:off x="7097486" y="5001163"/>
            <a:ext cx="1805881" cy="523220"/>
          </a:xfrm>
          <a:prstGeom prst="wedgeRectCallout">
            <a:avLst>
              <a:gd name="adj1" fmla="val -177634"/>
              <a:gd name="adj2" fmla="val -52038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Transfert à la page de confirmation</a:t>
            </a:r>
          </a:p>
        </p:txBody>
      </p:sp>
      <p:sp>
        <p:nvSpPr>
          <p:cNvPr id="8" name="Rectangular Callout 7"/>
          <p:cNvSpPr/>
          <p:nvPr/>
        </p:nvSpPr>
        <p:spPr bwMode="gray">
          <a:xfrm>
            <a:off x="5831298" y="5686964"/>
            <a:ext cx="1443791" cy="738664"/>
          </a:xfrm>
          <a:prstGeom prst="wedgeRectCallout">
            <a:avLst>
              <a:gd name="adj1" fmla="val -171871"/>
              <a:gd name="adj2" fmla="val -82370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Réaffichage de la page en cas d’erreur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Liaison aux données avec ASP.NET MVC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170099"/>
          </a:xfrm>
        </p:spPr>
        <p:txBody>
          <a:bodyPr/>
          <a:lstStyle/>
          <a:p>
            <a:r>
              <a:rPr lang="fr-FR" noProof="0" dirty="0" smtClean="0"/>
              <a:t>ASP.NET MVC propose un mécanisme de liaison qui crée un ou plusieurs objets et les remplit avec les données des valeurs demandées</a:t>
            </a:r>
          </a:p>
          <a:p>
            <a:r>
              <a:rPr lang="fr-FR" noProof="0" dirty="0" smtClean="0"/>
              <a:t>Les types de données traitées par la liaison intégrée comprennent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Les types primitifs tels que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DateTime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Les types utilisateur tels que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MusicRecording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Les tableaux de types primitifs ou utilisateur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Les collections telles que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IEnumerable&lt;T&gt;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ICollection&lt;T&gt;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IList&lt;T&gt;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T[]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Collection&lt;T&gt;</a:t>
            </a:r>
            <a:r>
              <a:rPr lang="fr-FR" noProof="0" dirty="0" smtClean="0"/>
              <a:t> 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List&lt;T&gt;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Les dictionnaires tels que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IDictionary&lt;TKey, TValue&gt;</a:t>
            </a:r>
            <a:r>
              <a:rPr lang="fr-FR" noProof="0" dirty="0" smtClean="0"/>
              <a:t> 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Dictionary&lt;TKey, TValue&gt;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7" y="160338"/>
            <a:ext cx="8471317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6 </a:t>
            </a:r>
            <a:r>
              <a:rPr lang="fr-FR" noProof="0" dirty="0" smtClean="0"/>
              <a:t>: </a:t>
            </a:r>
            <a:r>
              <a:rPr lang="fr-FR" dirty="0"/>
              <a:t>Créer la vue qui génère la page de confirmation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93259"/>
            <a:ext cx="8599488" cy="1251625"/>
          </a:xfrm>
        </p:spPr>
        <p:txBody>
          <a:bodyPr/>
          <a:lstStyle/>
          <a:p>
            <a:r>
              <a:rPr lang="fr-FR" noProof="0" dirty="0" smtClean="0"/>
              <a:t>La vue génère une </a:t>
            </a:r>
            <a:r>
              <a:rPr lang="fr-FR" dirty="0" smtClean="0"/>
              <a:t>confirmation pour l’utilisateur, indiquant que l’enregistrement vidéo a bien été écrit dans la base de données</a:t>
            </a:r>
            <a:endParaRPr lang="fr-FR" noProof="0" dirty="0" smtClean="0"/>
          </a:p>
          <a:p>
            <a:pPr lvl="1"/>
            <a:r>
              <a:rPr lang="fr-FR" noProof="0" dirty="0" smtClean="0"/>
              <a:t>L’assistant Add View peut créer une page de détails</a:t>
            </a:r>
          </a:p>
          <a:p>
            <a:pPr lvl="2"/>
            <a:r>
              <a:rPr lang="fr-FR" noProof="0" dirty="0" smtClean="0"/>
              <a:t>Affiche les propriétés des valeurs saisies</a:t>
            </a:r>
            <a:endParaRPr lang="fr-FR" noProof="0" dirty="0"/>
          </a:p>
        </p:txBody>
      </p:sp>
      <p:pic>
        <p:nvPicPr>
          <p:cNvPr id="5" name="Picture 4" descr="7-21.JPG"/>
          <p:cNvPicPr>
            <a:picLocks noChangeAspect="1"/>
          </p:cNvPicPr>
          <p:nvPr/>
        </p:nvPicPr>
        <p:blipFill>
          <a:blip r:embed="rId4" cstate="print"/>
          <a:srcRect r="10499"/>
          <a:stretch>
            <a:fillRect/>
          </a:stretch>
        </p:blipFill>
        <p:spPr>
          <a:xfrm>
            <a:off x="2599203" y="2527770"/>
            <a:ext cx="3945594" cy="388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Contrôle de la liaison avec l’attribut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Bind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29738"/>
            <a:ext cx="8599488" cy="974626"/>
          </a:xfrm>
        </p:spPr>
        <p:txBody>
          <a:bodyPr/>
          <a:lstStyle/>
          <a:p>
            <a:r>
              <a:rPr lang="fr-FR" dirty="0" smtClean="0"/>
              <a:t>L’attribut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fr-FR" noProof="0" dirty="0" smtClean="0"/>
              <a:t> </a:t>
            </a:r>
            <a:r>
              <a:rPr lang="fr-FR" dirty="0" smtClean="0"/>
              <a:t>contrôle la liaison des données demandées aux objets</a:t>
            </a:r>
            <a:endParaRPr lang="fr-FR" noProof="0" dirty="0" smtClean="0"/>
          </a:p>
          <a:p>
            <a:pPr lvl="1"/>
            <a:r>
              <a:rPr lang="fr-FR" noProof="0" dirty="0" smtClean="0"/>
              <a:t>Pour exclure des propriétés de la liaison</a:t>
            </a:r>
          </a:p>
          <a:p>
            <a:pPr lvl="1"/>
            <a:r>
              <a:rPr lang="fr-FR" noProof="0" dirty="0" smtClean="0"/>
              <a:t>Sous la forme d’une liste séparée par des virgules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36884" y="3947013"/>
            <a:ext cx="8454559" cy="22467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VideoAdminController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	Inherits System.Web.Mvc.Controller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&lt;AcceptVerbs(HttpVerbs.Post)&gt; _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Function Create(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&lt;Bind(Exclude:="Id")&gt;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ByVal recording As VideoRecording) _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                                    As ActionResult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End Function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gray">
          <a:xfrm>
            <a:off x="5752241" y="4463139"/>
            <a:ext cx="1335504" cy="307777"/>
          </a:xfrm>
          <a:prstGeom prst="wedgeRectCallout">
            <a:avLst>
              <a:gd name="adj1" fmla="val -154579"/>
              <a:gd name="adj2" fmla="val 124368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ourier New" pitchFamily="49" charset="0"/>
              </a:rPr>
              <a:t>Ne pas lier Id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517351" y="2208133"/>
            <a:ext cx="8239756" cy="16004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VideoAdminController : Controller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[AcceptVerbs(HttpVerbs.Post)]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public ActionResult Create(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[Bind(Exclude="Id")]VideoRecording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recording)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6677527" y="2250009"/>
            <a:ext cx="1335503" cy="307777"/>
          </a:xfrm>
          <a:prstGeom prst="wedgeRectCallout">
            <a:avLst>
              <a:gd name="adj1" fmla="val -138345"/>
              <a:gd name="adj2" fmla="val 155390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Ne pas lier Id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Formulaires HTML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590453"/>
          </a:xfrm>
        </p:spPr>
        <p:txBody>
          <a:bodyPr/>
          <a:lstStyle/>
          <a:p>
            <a:r>
              <a:rPr lang="fr-FR" noProof="0" dirty="0" smtClean="0"/>
              <a:t>Une application Web typique a plusieurs formulaires que</a:t>
            </a:r>
            <a:r>
              <a:rPr lang="fr-FR" dirty="0" smtClean="0"/>
              <a:t> l’utilisateur peut remplir</a:t>
            </a:r>
            <a:endParaRPr lang="fr-FR" noProof="0" dirty="0" smtClean="0"/>
          </a:p>
          <a:p>
            <a:pPr lvl="1"/>
            <a:r>
              <a:rPr lang="fr-FR" noProof="0" dirty="0" smtClean="0"/>
              <a:t>Adresse et informations de paiement</a:t>
            </a:r>
          </a:p>
          <a:p>
            <a:pPr lvl="1"/>
            <a:r>
              <a:rPr lang="fr-FR" noProof="0" dirty="0" smtClean="0"/>
              <a:t>Création d’un compte pour des applications personnalisées</a:t>
            </a:r>
          </a:p>
          <a:p>
            <a:pPr lvl="1"/>
            <a:r>
              <a:rPr lang="fr-FR" noProof="0" dirty="0" smtClean="0"/>
              <a:t>Formulaire de connexion demandant le nom et le mot de passe</a:t>
            </a:r>
          </a:p>
          <a:p>
            <a:r>
              <a:rPr lang="fr-FR" noProof="0" dirty="0" smtClean="0"/>
              <a:t>Les formulaires HTML permettent à l’utilisateur d’entrer leurs données dans des contrôles graphiques</a:t>
            </a:r>
          </a:p>
          <a:p>
            <a:pPr lvl="1"/>
            <a:r>
              <a:rPr lang="fr-FR" noProof="0" dirty="0" smtClean="0"/>
              <a:t>Mécanisme intégré pour l’envoi de données à un script côté serveur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Aides de vue fortement typées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529171"/>
          </a:xfrm>
        </p:spPr>
        <p:txBody>
          <a:bodyPr/>
          <a:lstStyle/>
          <a:p>
            <a:r>
              <a:rPr lang="fr-FR" noProof="0" dirty="0" smtClean="0"/>
              <a:t>Pour une meilleure vérification des types de la vue à la compilation</a:t>
            </a:r>
          </a:p>
          <a:p>
            <a:pPr lvl="1"/>
            <a:r>
              <a:rPr lang="fr-FR" noProof="0" dirty="0" smtClean="0"/>
              <a:t>Et une meilleure prise en charge d’IntelliSense</a:t>
            </a:r>
          </a:p>
          <a:p>
            <a:r>
              <a:rPr lang="fr-FR" noProof="0" dirty="0" smtClean="0"/>
              <a:t>Utiliser des expressions lambda fortement typées pour référencer le modèle de la vue</a:t>
            </a:r>
          </a:p>
          <a:p>
            <a:r>
              <a:rPr lang="fr-FR" noProof="0" dirty="0" smtClean="0"/>
              <a:t>Une aide de vue </a:t>
            </a:r>
            <a:r>
              <a:rPr lang="fr-FR" dirty="0" smtClean="0"/>
              <a:t>standard pour un</a:t>
            </a:r>
            <a:r>
              <a:rPr lang="fr-FR" noProof="0" dirty="0" smtClean="0"/>
              <a:t> TextBox</a:t>
            </a:r>
          </a:p>
          <a:p>
            <a:pPr lvl="1"/>
            <a:r>
              <a:rPr lang="fr-FR" noProof="0" dirty="0" smtClean="0"/>
              <a:t>Pas de complétion automatique des noms de propriétés du modèle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r>
              <a:rPr lang="fr-FR" noProof="0" dirty="0" smtClean="0"/>
              <a:t>Des aides de vue fortement typées </a:t>
            </a:r>
            <a:r>
              <a:rPr lang="fr-FR" dirty="0" smtClean="0"/>
              <a:t>résolvent cela</a:t>
            </a:r>
            <a:endParaRPr lang="fr-FR" noProof="0" dirty="0" smtClean="0"/>
          </a:p>
          <a:p>
            <a:pPr lvl="1"/>
            <a:r>
              <a:rPr lang="fr-FR" noProof="0" dirty="0" smtClean="0"/>
              <a:t>Toutes ont un </a:t>
            </a:r>
            <a:r>
              <a:rPr lang="fr-FR" dirty="0" smtClean="0"/>
              <a:t>nom qui se termine par</a:t>
            </a:r>
            <a:r>
              <a:rPr lang="fr-FR" noProof="0" dirty="0" smtClean="0"/>
              <a:t> 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For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355681" y="3551965"/>
            <a:ext cx="3079689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Html.TextBox("Title")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1431881" y="4990240"/>
            <a:ext cx="3906839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Html.TextBox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(c=&gt;c.Title)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1650956" y="5799865"/>
            <a:ext cx="5147563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Html.TextBox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(Function(m) m.Title)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75">
              <a:spcBef>
                <a:spcPts val="3000"/>
              </a:spcBef>
            </a:pPr>
            <a:r>
              <a:rPr lang="fr-FR" dirty="0"/>
              <a:t>Valider les données saisies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929281"/>
          </a:xfrm>
        </p:spPr>
        <p:txBody>
          <a:bodyPr/>
          <a:lstStyle/>
          <a:p>
            <a:r>
              <a:rPr lang="fr-FR" noProof="0" dirty="0" smtClean="0"/>
              <a:t>Les données peuvent être validées dans le contrôleur</a:t>
            </a:r>
          </a:p>
          <a:p>
            <a:pPr lvl="1"/>
            <a:r>
              <a:rPr lang="fr-FR" noProof="0" dirty="0" smtClean="0"/>
              <a:t>Le format des données et les validation des plages</a:t>
            </a:r>
          </a:p>
          <a:p>
            <a:pPr lvl="1"/>
            <a:r>
              <a:rPr lang="fr-FR" noProof="0" dirty="0" smtClean="0"/>
              <a:t>Les validations liées aux règles métier doivent être faites dans le niveau métier</a:t>
            </a:r>
          </a:p>
          <a:p>
            <a:pPr lvl="2"/>
            <a:r>
              <a:rPr lang="fr-FR" noProof="0" dirty="0" smtClean="0"/>
              <a:t>Par exemple, on ne peut pas commander des produits qui n’existent plus</a:t>
            </a:r>
          </a:p>
          <a:p>
            <a:r>
              <a:rPr lang="fr-FR" noProof="0" dirty="0" smtClean="0"/>
              <a:t>Des règles simples </a:t>
            </a:r>
            <a:r>
              <a:rPr lang="fr-FR" dirty="0" smtClean="0"/>
              <a:t>sont appliquées lors de la liaison des données saisie aux objets de l’application</a:t>
            </a:r>
            <a:endParaRPr lang="fr-FR" noProof="0" dirty="0" smtClean="0"/>
          </a:p>
          <a:p>
            <a:pPr lvl="1"/>
            <a:r>
              <a:rPr lang="fr-FR" noProof="0" dirty="0" smtClean="0"/>
              <a:t>Le type de la donnée saisie correspond aux type de la propriété</a:t>
            </a:r>
          </a:p>
          <a:p>
            <a:r>
              <a:rPr lang="fr-FR" dirty="0" smtClean="0"/>
              <a:t>On peut appliquer des règles de validation spécifiques dans la classe contrôleur</a:t>
            </a:r>
            <a:endParaRPr lang="fr-FR" noProof="0" dirty="0" smtClean="0"/>
          </a:p>
          <a:p>
            <a:pPr lvl="1"/>
            <a:r>
              <a:rPr lang="fr-FR" noProof="0" dirty="0" smtClean="0"/>
              <a:t>En définissant un message d’erreur en cas d’échec de la validation</a:t>
            </a:r>
          </a:p>
          <a:p>
            <a:pPr lvl="1"/>
            <a:r>
              <a:rPr lang="fr-FR" noProof="0" dirty="0" smtClean="0"/>
              <a:t>Avec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AddModelError</a:t>
            </a:r>
            <a:r>
              <a:rPr lang="fr-FR" noProof="0" dirty="0" smtClean="0"/>
              <a:t> sur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ModelState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498431" y="5338596"/>
            <a:ext cx="845616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AddModelError("NomPropriété", "Message d’erreur à afficher")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avec DataAnnotation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769989"/>
          </a:xfrm>
        </p:spPr>
        <p:txBody>
          <a:bodyPr/>
          <a:lstStyle/>
          <a:p>
            <a:r>
              <a:rPr lang="fr-FR" noProof="0" dirty="0" smtClean="0"/>
              <a:t>On peut faire des validations avec des annotations de données</a:t>
            </a:r>
          </a:p>
          <a:p>
            <a:pPr lvl="1"/>
            <a:r>
              <a:rPr lang="fr-FR" noProof="0" dirty="0" smtClean="0"/>
              <a:t>Ajoutées aux classes du modèle</a:t>
            </a:r>
          </a:p>
          <a:p>
            <a:r>
              <a:rPr lang="fr-FR" noProof="0" dirty="0" smtClean="0"/>
              <a:t>Quatre règles de validation sont fournies :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Required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StringLength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fr-FR" noProof="0" dirty="0" smtClean="0"/>
              <a:t> 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RegularExpression</a:t>
            </a:r>
          </a:p>
          <a:p>
            <a:r>
              <a:rPr lang="fr-FR" noProof="0" dirty="0" smtClean="0"/>
              <a:t>Il est recommandé de définir une classe modèle de vue</a:t>
            </a:r>
          </a:p>
          <a:p>
            <a:pPr lvl="1"/>
            <a:r>
              <a:rPr lang="fr-FR" noProof="0" dirty="0" smtClean="0"/>
              <a:t>Les attributs de validation sont ajoutés à cette classe, par aux objets du niveau métier</a:t>
            </a:r>
          </a:p>
          <a:p>
            <a:pPr lvl="2"/>
            <a:r>
              <a:rPr lang="fr-FR" noProof="0" dirty="0" smtClean="0"/>
              <a:t>Pour séparer les responsabilités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validation avec DataAnnotation </a:t>
            </a:r>
            <a:r>
              <a:rPr lang="fr-FR" dirty="0"/>
              <a:t>(</a:t>
            </a:r>
            <a:r>
              <a:rPr lang="fr-FR" noProof="0" dirty="0" smtClean="0"/>
              <a:t>C#)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 smtClean="0"/>
              <a:t>Les règles de validation sont automatiquement appliquées</a:t>
            </a:r>
          </a:p>
          <a:p>
            <a:pPr lvl="1"/>
            <a:r>
              <a:rPr lang="fr-FR" noProof="0" dirty="0" smtClean="0"/>
              <a:t>Quand les données demandées sont liées au modèle de vue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225199" y="2093526"/>
            <a:ext cx="6628738" cy="37548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using System.ComponentModel.DataAnnotations;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VideoRecordingViewModel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[Required(ErrorMessage = "Title is required")]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public string Title		{get; set;}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[Range(0,100,ErrorMessage = "Invalid number of tracks")]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public int    NumTracks	{get; set;}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[Required(ErrorMessage = "Price is required")]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public double Price		{get; set;}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...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validation avec </a:t>
            </a:r>
            <a:r>
              <a:rPr lang="fr-FR" noProof="0" dirty="0" smtClean="0"/>
              <a:t>DataAnnotation (VB)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/>
              <a:t>Les règles de validation sont automatiquement appliquées</a:t>
            </a:r>
          </a:p>
          <a:p>
            <a:pPr lvl="1"/>
            <a:r>
              <a:rPr lang="fr-FR" dirty="0"/>
              <a:t>Quand les données demandées sont liées au modèle de vue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178544" y="2093526"/>
            <a:ext cx="6521337" cy="3539430"/>
          </a:xfrm>
          <a:prstGeom prst="rect">
            <a:avLst/>
          </a:prstGeom>
          <a:solidFill>
            <a:srgbClr val="B3B3FF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Imports System.ComponentModel.DataAnnotations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VideoRecordingViewModel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&lt;Required(ErrorMessage:="Title is required")&gt;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Public Property Title As String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&lt;Range(0,100,ErrorMessage:="Invalid number of tracks")&gt;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Public Property NumTracks As Integer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&lt;Required(ErrorMessage:="Price is required")&gt;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Public Property Price As Double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...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de validation de la saisie (C#)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noProof="0" dirty="0" smtClean="0"/>
              <a:t>Les actions utilisent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fr-FR" noProof="0" dirty="0" smtClean="0"/>
              <a:t> pour vérifier les erreurs de validation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734555" y="1976898"/>
            <a:ext cx="7058343" cy="33239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VideoAdminController : Controller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[AcceptVerbs(HttpVerbs.Post)]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public ActionResult Create(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VideoRecordingViewModel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recording)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 if(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ModelState.IsValid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return View("CreateSucceeded", recording);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else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return View("Create", recording);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gray">
          <a:xfrm>
            <a:off x="7242828" y="3117398"/>
            <a:ext cx="1563739" cy="523220"/>
          </a:xfrm>
          <a:prstGeom prst="wedgeRectCallout">
            <a:avLst>
              <a:gd name="adj1" fmla="val -229326"/>
              <a:gd name="adj2" fmla="val -36729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Des erreurs de validation 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validation de la </a:t>
            </a:r>
            <a:r>
              <a:rPr lang="fr-FR" dirty="0" smtClean="0"/>
              <a:t>saisie (</a:t>
            </a:r>
            <a:r>
              <a:rPr lang="fr-FR" dirty="0"/>
              <a:t>VB</a:t>
            </a:r>
            <a:r>
              <a:rPr lang="fr-FR" noProof="0" dirty="0" smtClean="0"/>
              <a:t>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dirty="0"/>
              <a:t>Les actions utilisent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fr-FR" dirty="0"/>
              <a:t> pour vérifier les erreurs de validation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46702" y="1864926"/>
            <a:ext cx="8561959" cy="3108543"/>
          </a:xfrm>
          <a:prstGeom prst="rect">
            <a:avLst/>
          </a:prstGeom>
          <a:solidFill>
            <a:srgbClr val="B3B3FF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VideoAdminController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	Inherits System.Web.Mvc.Controller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&lt;AcceptVerbs(HttpVerbs.Post)&gt; _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Function Create(ByVal recording As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VideoRecordingViewModel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As ActionResult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If ModelState.IsValid Then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Return View("CreateSucceeded", recording)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Else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Return View("Create", recording)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End If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End Function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gray">
          <a:xfrm>
            <a:off x="6797849" y="3403620"/>
            <a:ext cx="1513231" cy="523220"/>
          </a:xfrm>
          <a:prstGeom prst="wedgeRectCallout">
            <a:avLst>
              <a:gd name="adj1" fmla="val -235924"/>
              <a:gd name="adj2" fmla="val -22218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Des erreurs de validation 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Afficher les erreurs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744889"/>
          </a:xfrm>
        </p:spPr>
        <p:txBody>
          <a:bodyPr/>
          <a:lstStyle/>
          <a:p>
            <a:r>
              <a:rPr lang="fr-FR" noProof="0" dirty="0" smtClean="0"/>
              <a:t>Les aides de vue HTML permettent d’afficher les messages de validation des erreurs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ValidationSummary()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Liste tous les messages d’erreur dans une liste non triée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ValidationMessage() 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Appliquée à des champs de saisie spécifiques</a:t>
            </a:r>
          </a:p>
          <a:p>
            <a:r>
              <a:rPr lang="fr-FR" noProof="0" dirty="0" smtClean="0">
                <a:cs typeface="Courier New" pitchFamily="49" charset="0"/>
              </a:rPr>
              <a:t>Ne génèrent les messages qui si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fr-FR" noProof="0" dirty="0" smtClean="0">
                <a:cs typeface="Courier New" pitchFamily="49" charset="0"/>
              </a:rPr>
              <a:t> a des erreurs</a:t>
            </a:r>
          </a:p>
          <a:p>
            <a:endParaRPr lang="fr-FR" noProof="0" dirty="0" smtClean="0">
              <a:cs typeface="Courier New" pitchFamily="49" charset="0"/>
            </a:endParaRPr>
          </a:p>
          <a:p>
            <a:endParaRPr lang="fr-FR" noProof="0" dirty="0" smtClean="0">
              <a:cs typeface="Courier New" pitchFamily="49" charset="0"/>
            </a:endParaRPr>
          </a:p>
          <a:p>
            <a:endParaRPr lang="fr-FR" noProof="0" dirty="0" smtClean="0">
              <a:cs typeface="Courier New" pitchFamily="49" charset="0"/>
            </a:endParaRPr>
          </a:p>
          <a:p>
            <a:r>
              <a:rPr lang="fr-FR" noProof="0" dirty="0" smtClean="0">
                <a:cs typeface="Courier New" pitchFamily="49" charset="0"/>
              </a:rPr>
              <a:t>Les messages d’erreur utilisent des styles CSS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validation-summary-errors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Input-validation-error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854242" y="3633537"/>
            <a:ext cx="7077579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Html.EditorFor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(model=&gt;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model.Director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Html.ValidationMessageFor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(model=&gt;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model.Director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sp>
        <p:nvSpPr>
          <p:cNvPr id="5" name="Rectangular Callout 4"/>
          <p:cNvSpPr/>
          <p:nvPr/>
        </p:nvSpPr>
        <p:spPr bwMode="gray">
          <a:xfrm>
            <a:off x="6821912" y="4499847"/>
            <a:ext cx="1876919" cy="738664"/>
          </a:xfrm>
          <a:prstGeom prst="wedgeRectCallout">
            <a:avLst>
              <a:gd name="adj1" fmla="val -142384"/>
              <a:gd name="adj2" fmla="val -86719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Affiche le message d’erreur de la propriété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Director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6011786" y="5686962"/>
            <a:ext cx="2087185" cy="523220"/>
          </a:xfrm>
          <a:prstGeom prst="wedgeRectCallout">
            <a:avLst>
              <a:gd name="adj1" fmla="val -118393"/>
              <a:gd name="adj2" fmla="val -49270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Se trouvent par défaut dans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site.css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261249" y="6192162"/>
            <a:ext cx="40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 = Cascading Style Sheets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d’affichage d’erreurs</a:t>
            </a:r>
            <a:endParaRPr lang="fr-FR" noProof="0" dirty="0"/>
          </a:p>
        </p:txBody>
      </p:sp>
      <p:pic>
        <p:nvPicPr>
          <p:cNvPr id="5" name="Content Placeholder 4" descr="7-26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983235" y="1192313"/>
            <a:ext cx="5067465" cy="5166000"/>
          </a:xfrm>
        </p:spPr>
      </p:pic>
      <p:sp>
        <p:nvSpPr>
          <p:cNvPr id="6" name="Rectangular Callout 5"/>
          <p:cNvSpPr/>
          <p:nvPr/>
        </p:nvSpPr>
        <p:spPr bwMode="gray">
          <a:xfrm>
            <a:off x="4776543" y="1479686"/>
            <a:ext cx="2791319" cy="523220"/>
          </a:xfrm>
          <a:prstGeom prst="wedgeRectCallout">
            <a:avLst>
              <a:gd name="adj1" fmla="val -122987"/>
              <a:gd name="adj2" fmla="val 8344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Généré par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Html.ValidationSummary()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5133480" y="2943528"/>
            <a:ext cx="3276594" cy="523220"/>
          </a:xfrm>
          <a:prstGeom prst="wedgeRectCallout">
            <a:avLst>
              <a:gd name="adj1" fmla="val -103590"/>
              <a:gd name="adj2" fmla="val -38429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Généré par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Html.ValidationMessage("Id")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036455"/>
          </a:xfrm>
        </p:spPr>
        <p:txBody>
          <a:bodyPr/>
          <a:lstStyle/>
          <a:p>
            <a:r>
              <a:rPr lang="en-US" dirty="0" smtClean="0"/>
              <a:t>DataAnnotation attributes also support client-side validation</a:t>
            </a:r>
          </a:p>
          <a:p>
            <a:pPr lvl="1"/>
            <a:r>
              <a:rPr lang="en-US" dirty="0" smtClean="0"/>
              <a:t>Uses JavaScript to implement client-side validation</a:t>
            </a:r>
          </a:p>
          <a:p>
            <a:r>
              <a:rPr lang="en-US" dirty="0" smtClean="0"/>
              <a:t>To enable client side validation 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GB" dirty="0" smtClean="0"/>
              <a:t>In the Add View dialog, enable reference script libraries</a:t>
            </a:r>
            <a:endParaRPr lang="en-US" dirty="0" smtClean="0"/>
          </a:p>
          <a:p>
            <a:pPr marL="687387" lvl="1" indent="-342900">
              <a:buFont typeface="+mj-lt"/>
              <a:buAutoNum type="arabicPeriod"/>
            </a:pPr>
            <a:r>
              <a:rPr lang="en-GB" dirty="0" smtClean="0"/>
              <a:t>Enable client-side validation in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Web.config</a:t>
            </a:r>
          </a:p>
          <a:p>
            <a:pPr marL="1019175" lvl="2" indent="-342900"/>
            <a:r>
              <a:rPr lang="en-GB" dirty="0" smtClean="0">
                <a:cs typeface="Courier New" pitchFamily="49" charset="0"/>
              </a:rPr>
              <a:t>Is enabled by default in new projects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444135" y="3427667"/>
            <a:ext cx="5189241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@section Scripts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@Scripts.Render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("~/bundles/jqueryval")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 bwMode="blackWhite">
          <a:xfrm>
            <a:off x="5926963" y="3418762"/>
            <a:ext cx="1684437" cy="523220"/>
          </a:xfrm>
          <a:prstGeom prst="wedgeRectCallout">
            <a:avLst>
              <a:gd name="adj1" fmla="val -78590"/>
              <a:gd name="adj2" fmla="val 7917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+mn-lt"/>
                <a:cs typeface="Courier New" pitchFamily="49" charset="0"/>
              </a:rPr>
              <a:t>Automatically added to view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blackWhite">
          <a:xfrm>
            <a:off x="501942" y="4610080"/>
            <a:ext cx="5189241" cy="7386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@Section Scripts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@Scripts.Render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("~/bundles/jqueryval")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 Section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44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Balises des formulaires HTML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831818"/>
          </a:xfrm>
        </p:spPr>
        <p:txBody>
          <a:bodyPr/>
          <a:lstStyle/>
          <a:p>
            <a:r>
              <a:rPr lang="fr-FR" noProof="0" dirty="0" smtClean="0"/>
              <a:t>La balise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&lt;form&gt;</a:t>
            </a:r>
            <a:r>
              <a:rPr lang="fr-FR" noProof="0" dirty="0" smtClean="0"/>
              <a:t> définit un formulaire</a:t>
            </a:r>
          </a:p>
          <a:p>
            <a:pPr lvl="1"/>
            <a:r>
              <a:rPr lang="fr-FR" noProof="0" dirty="0" smtClean="0"/>
              <a:t>Un formulaire comprend divers éléments pour faciliter la saisie</a:t>
            </a:r>
          </a:p>
          <a:p>
            <a:r>
              <a:rPr lang="fr-FR" noProof="0" dirty="0" smtClean="0"/>
              <a:t>La balise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&lt;input&gt;</a:t>
            </a:r>
            <a:r>
              <a:rPr lang="fr-FR" noProof="0" dirty="0" smtClean="0"/>
              <a:t> définit les types de base d’éléments de saisie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text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password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checkbox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radio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submit</a:t>
            </a:r>
          </a:p>
          <a:p>
            <a:r>
              <a:rPr lang="fr-FR" noProof="0" dirty="0" smtClean="0"/>
              <a:t>La balise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&lt;textarea&gt;</a:t>
            </a:r>
            <a:r>
              <a:rPr lang="fr-FR" noProof="0" dirty="0" smtClean="0"/>
              <a:t> est utilisée pour la saisie de texte sur plusieurs lignes</a:t>
            </a:r>
          </a:p>
          <a:p>
            <a:r>
              <a:rPr lang="fr-FR" noProof="0" dirty="0" smtClean="0"/>
              <a:t>La balise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&lt;select&gt;</a:t>
            </a:r>
            <a:r>
              <a:rPr lang="fr-FR" noProof="0" dirty="0" smtClean="0"/>
              <a:t> définit une liste déroulante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 bwMode="blackWhite">
          <a:xfrm>
            <a:off x="433395" y="2258199"/>
            <a:ext cx="7837402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&lt;configuration&gt;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&lt;appSettings&gt;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&lt;add key="ClientValidationEnabled" value="true"/&gt;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&lt;add key="UnobtrusiveJavaScriptEnabled" value="true"/&gt;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&lt;/appSettings&gt;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&lt;/configuration&gt;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côté client</a:t>
            </a:r>
            <a:br>
              <a:rPr lang="fr-FR" dirty="0" smtClean="0"/>
            </a:br>
            <a:r>
              <a:rPr lang="fr-FR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46331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Les paramètres pour la validation client automatique dans </a:t>
            </a:r>
            <a:r>
              <a:rPr lang="fr-FR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Web.config</a:t>
            </a:r>
            <a:r>
              <a:rPr lang="fr-FR" dirty="0" smtClean="0">
                <a:solidFill>
                  <a:schemeClr val="tx1"/>
                </a:solidFill>
              </a:rPr>
              <a:t> sont les suivants :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 bwMode="gray">
          <a:xfrm>
            <a:off x="4059586" y="4267849"/>
            <a:ext cx="2730642" cy="523220"/>
          </a:xfrm>
          <a:prstGeom prst="wedgeRectCallout">
            <a:avLst>
              <a:gd name="adj1" fmla="val -27118"/>
              <a:gd name="adj2" fmla="val -22753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err="1" smtClean="0">
                <a:latin typeface="+mn-lt"/>
                <a:cs typeface="Courier New" pitchFamily="49" charset="0"/>
              </a:rPr>
              <a:t>Maintient</a:t>
            </a:r>
            <a:r>
              <a:rPr lang="en-GB" dirty="0" smtClean="0">
                <a:latin typeface="+mn-lt"/>
                <a:cs typeface="Courier New" pitchFamily="49" charset="0"/>
              </a:rPr>
              <a:t> le JavaScript </a:t>
            </a:r>
            <a:r>
              <a:rPr lang="en-GB" dirty="0" err="1" smtClean="0">
                <a:latin typeface="+mn-lt"/>
                <a:cs typeface="Courier New" pitchFamily="49" charset="0"/>
              </a:rPr>
              <a:t>généré</a:t>
            </a:r>
            <a:r>
              <a:rPr lang="en-GB" dirty="0" smtClean="0">
                <a:latin typeface="+mn-lt"/>
                <a:cs typeface="Courier New" pitchFamily="49" charset="0"/>
              </a:rPr>
              <a:t> à distance du HTML</a:t>
            </a:r>
            <a:endParaRPr kumimoji="0" lang="en-GB" sz="1400" b="0" i="0" u="none" strike="noStrike" cap="none" normalizeH="0" baseline="0" dirty="0" smtClean="0">
              <a:ln>
                <a:noFill/>
              </a:ln>
              <a:effectLst/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Autoriser la modification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283224"/>
          </a:xfrm>
        </p:spPr>
        <p:txBody>
          <a:bodyPr/>
          <a:lstStyle/>
          <a:p>
            <a:r>
              <a:rPr lang="fr-FR" noProof="0" dirty="0" smtClean="0"/>
              <a:t>Pouvoir modifier les données implique que le formulaire soit pré-rempli avec les données de l’objet</a:t>
            </a:r>
          </a:p>
          <a:p>
            <a:pPr lvl="1"/>
            <a:r>
              <a:rPr lang="fr-FR" noProof="0" dirty="0" smtClean="0"/>
              <a:t>La méthode d’action retrouve l’objet et le passe à la vue</a:t>
            </a:r>
          </a:p>
          <a:p>
            <a:r>
              <a:rPr lang="fr-FR" noProof="0" dirty="0" smtClean="0"/>
              <a:t>Les modifications sont renvoyées à l’action</a:t>
            </a:r>
          </a:p>
          <a:p>
            <a:pPr lvl="1"/>
            <a:r>
              <a:rPr lang="fr-FR" noProof="0" dirty="0" smtClean="0"/>
              <a:t>Les nouvelles données doivent</a:t>
            </a:r>
            <a:r>
              <a:rPr lang="fr-FR" dirty="0" smtClean="0"/>
              <a:t> être fusionnées à l’objet</a:t>
            </a:r>
            <a:endParaRPr lang="fr-FR" noProof="0" dirty="0" smtClean="0"/>
          </a:p>
          <a:p>
            <a:pPr lvl="1"/>
            <a:r>
              <a:rPr lang="fr-FR" noProof="0" dirty="0" smtClean="0"/>
              <a:t>Seuls les champs modifiables doivent être fusionnés</a:t>
            </a:r>
          </a:p>
          <a:p>
            <a:r>
              <a:rPr lang="fr-FR" noProof="0" dirty="0" smtClean="0"/>
              <a:t>La méthode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UpdateModel</a:t>
            </a:r>
            <a:r>
              <a:rPr lang="fr-FR" noProof="0" dirty="0" smtClean="0">
                <a:cs typeface="Courier New" pitchFamily="49" charset="0"/>
              </a:rPr>
              <a:t> du contrôleur fusionne les modifications</a:t>
            </a:r>
            <a:endParaRPr lang="fr-FR" noProof="0" dirty="0" smtClean="0"/>
          </a:p>
          <a:p>
            <a:pPr lvl="1"/>
            <a:r>
              <a:rPr lang="fr-FR" noProof="0" dirty="0" smtClean="0"/>
              <a:t>Fusion des données saisies par l’utilisateur et des données </a:t>
            </a:r>
            <a:r>
              <a:rPr lang="fr-FR" dirty="0" smtClean="0"/>
              <a:t>d’origine</a:t>
            </a:r>
            <a:endParaRPr lang="fr-FR" noProof="0" dirty="0" smtClean="0"/>
          </a:p>
          <a:p>
            <a:pPr lvl="1"/>
            <a:r>
              <a:rPr lang="fr-FR" noProof="0" dirty="0" smtClean="0"/>
              <a:t>Le développeur fournit une liste des propriétés à fusionner</a:t>
            </a:r>
          </a:p>
          <a:p>
            <a:pPr lvl="2"/>
            <a:r>
              <a:rPr lang="fr-FR" noProof="0" dirty="0" smtClean="0"/>
              <a:t>Seules les propriétés de la liste sont fusionnées</a:t>
            </a:r>
          </a:p>
          <a:p>
            <a:pPr lvl="3"/>
            <a:r>
              <a:rPr lang="fr-FR" noProof="0" dirty="0" smtClean="0"/>
              <a:t>Les autres sont ignorées</a:t>
            </a:r>
          </a:p>
          <a:p>
            <a:pPr lvl="1"/>
            <a:r>
              <a:rPr lang="fr-FR" noProof="0" dirty="0" smtClean="0"/>
              <a:t>Ne modifie que l’objet en mémoire</a:t>
            </a:r>
          </a:p>
          <a:p>
            <a:pPr lvl="1"/>
            <a:r>
              <a:rPr lang="fr-FR" noProof="0" dirty="0" smtClean="0"/>
              <a:t>Il faut toujours l’enregistrer dans la base de données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de modification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VideoRecording</a:t>
            </a:r>
            <a:r>
              <a:rPr lang="fr-FR" noProof="0" dirty="0" smtClean="0"/>
              <a:t>  (C#)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46702" y="1186732"/>
            <a:ext cx="8816323" cy="54698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VideoAdminController : Controller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[HttpGet()]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public ActionResult Edit(int id)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VideoRecordingViewModel viewModelRecording = ...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return View("Edit", viewModelRecording);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[HttpPost()]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public ActionResult Edit(VideoRecordingViewModel recording)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VideoRecording original =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_videoSearchService.GetVideoRecording(recording.Id);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var editableData = new[] {"Duration", "Rating", "Price", "StockCount"};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try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UpdateModel(original,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editableData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videoRepository.saveRecording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(original);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6725659" y="1161440"/>
            <a:ext cx="2045117" cy="738664"/>
          </a:xfrm>
          <a:prstGeom prst="wedgeRectCallout">
            <a:avLst>
              <a:gd name="adj1" fmla="val -82333"/>
              <a:gd name="adj2" fmla="val 115239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L’enregistrement vidéo utilisé pour remplir les champs du formulaire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6890657" y="4892489"/>
            <a:ext cx="2012711" cy="523220"/>
          </a:xfrm>
          <a:prstGeom prst="wedgeRectCallout">
            <a:avLst>
              <a:gd name="adj1" fmla="val -139179"/>
              <a:gd name="adj2" fmla="val -9591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Définition des propriétés modifiables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4133097" y="5694075"/>
            <a:ext cx="2248752" cy="954107"/>
          </a:xfrm>
          <a:prstGeom prst="wedgeRectCallout">
            <a:avLst>
              <a:gd name="adj1" fmla="val -90735"/>
              <a:gd name="adj2" fmla="val -6645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Fusion des données envoyées dans les propriétés modifiables de l’enregistrement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Affichage d’une liste déroulante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82229"/>
            <a:ext cx="8599488" cy="5227072"/>
          </a:xfrm>
        </p:spPr>
        <p:txBody>
          <a:bodyPr/>
          <a:lstStyle/>
          <a:p>
            <a:r>
              <a:rPr lang="fr-FR" noProof="0" dirty="0" smtClean="0"/>
              <a:t>L’aide de vue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HtmlDropDownList()</a:t>
            </a:r>
            <a:r>
              <a:rPr lang="fr-FR" noProof="0" dirty="0" smtClean="0"/>
              <a:t> génère une balise HTML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pPr lvl="1"/>
            <a:endParaRPr lang="fr-FR" noProof="0" dirty="0" smtClean="0"/>
          </a:p>
          <a:p>
            <a:r>
              <a:rPr lang="fr-FR" noProof="0" dirty="0" smtClean="0"/>
              <a:t>On peut passer les paramètres suivants à l’aide de vue :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Un objet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SelectList</a:t>
            </a:r>
            <a:r>
              <a:rPr lang="fr-FR" noProof="0" dirty="0" smtClean="0">
                <a:cs typeface="Courier New" pitchFamily="49" charset="0"/>
              </a:rPr>
              <a:t> pour générer les valeurs dans la liste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Nom de la propriété des objets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SelectList</a:t>
            </a:r>
            <a:r>
              <a:rPr lang="fr-FR" noProof="0" dirty="0" smtClean="0"/>
              <a:t> pour la valeur des éléments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dirty="0"/>
              <a:t>Nom de la propriété des objets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SelectList</a:t>
            </a:r>
            <a:r>
              <a:rPr lang="fr-FR" noProof="0" dirty="0" smtClean="0"/>
              <a:t> pour le texte des éléments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L’élément à sélectionner dans la liste</a:t>
            </a:r>
          </a:p>
          <a:p>
            <a:pPr marL="231775" indent="-342900"/>
            <a:r>
              <a:rPr lang="fr-FR" noProof="0" dirty="0" smtClean="0"/>
              <a:t>Le contrôleur génère un objet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SelectList</a:t>
            </a:r>
            <a:endParaRPr lang="fr-FR" noProof="0" dirty="0" smtClean="0"/>
          </a:p>
          <a:p>
            <a:pPr marL="687387" lvl="1" indent="-342900"/>
            <a:r>
              <a:rPr lang="fr-FR" noProof="0" dirty="0" smtClean="0"/>
              <a:t>Le </a:t>
            </a:r>
            <a:r>
              <a:rPr lang="fr-FR" dirty="0" smtClean="0"/>
              <a:t>met dans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ViewData</a:t>
            </a:r>
            <a:r>
              <a:rPr lang="fr-FR" noProof="0" dirty="0" smtClean="0"/>
              <a:t> pour l’aide de vue</a:t>
            </a:r>
          </a:p>
          <a:p>
            <a:pPr marL="687387" lvl="1" indent="-342900"/>
            <a:r>
              <a:rPr lang="fr-FR" noProof="0" dirty="0" smtClean="0"/>
              <a:t>Peut aussi être généré par un filtre d’action</a:t>
            </a:r>
            <a:endParaRPr lang="fr-FR" noProof="0" dirty="0"/>
          </a:p>
        </p:txBody>
      </p:sp>
      <p:pic>
        <p:nvPicPr>
          <p:cNvPr id="4" name="Picture 3" descr="dem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gray">
          <a:xfrm>
            <a:off x="451936" y="1802981"/>
            <a:ext cx="2200275" cy="1495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gray">
          <a:xfrm>
            <a:off x="3102169" y="1726241"/>
            <a:ext cx="5232523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&lt;form action="/Video/Recordings" method="post"&gt;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&lt;select name="category"&gt;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..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&lt;option value="Comedy"&gt;Comedy&lt;/option&gt;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&lt;option value="Drama"&gt;Drama&lt;/option&gt;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&lt;/select&gt;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4632168" y="3121918"/>
            <a:ext cx="1550918" cy="307777"/>
          </a:xfrm>
          <a:prstGeom prst="wedgeRectCallout">
            <a:avLst>
              <a:gd name="adj1" fmla="val 4292"/>
              <a:gd name="adj2" fmla="val -148673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+mn-lt"/>
                <a:cs typeface="Courier New" pitchFamily="49" charset="0"/>
              </a:rPr>
              <a:t>Valeur renvoyée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6432871" y="3105881"/>
            <a:ext cx="1455819" cy="307777"/>
          </a:xfrm>
          <a:prstGeom prst="wedgeRectCallout">
            <a:avLst>
              <a:gd name="adj1" fmla="val -56039"/>
              <a:gd name="adj2" fmla="val -13694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+mn-lt"/>
                <a:cs typeface="Courier New" pitchFamily="49" charset="0"/>
              </a:rPr>
              <a:t>Texte affiché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de liste déroulante (C#) </a:t>
            </a:r>
            <a:endParaRPr lang="fr-FR" noProof="0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788083" y="4248866"/>
            <a:ext cx="7467109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&lt;form action="&lt;%=Url.Action("Recordings")%&gt;" method="post"&gt;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Html.DropDownList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("category")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&lt;input type="submit" value="Search"/&gt;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198536" y="1325191"/>
            <a:ext cx="8561959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ActionResult Categories()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Ilist&lt;VideoCategory&gt; categories = _videoSearchService.GetVideoCategories();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ViewData[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"category"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= new SelectList(categories, "Name", "Name");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return View("Categories");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4054643" y="2785029"/>
            <a:ext cx="1660357" cy="738664"/>
          </a:xfrm>
          <a:prstGeom prst="wedgeRectCallout">
            <a:avLst>
              <a:gd name="adj1" fmla="val 83110"/>
              <a:gd name="adj2" fmla="val -9166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ourier New" pitchFamily="49" charset="0"/>
              </a:rPr>
              <a:t>Propriété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VideoCategory</a:t>
            </a:r>
            <a:r>
              <a:rPr lang="en-GB" dirty="0">
                <a:cs typeface="Courier New" pitchFamily="49" charset="0"/>
              </a:rPr>
              <a:t> pour la valeur</a:t>
            </a:r>
          </a:p>
        </p:txBody>
      </p:sp>
      <p:sp>
        <p:nvSpPr>
          <p:cNvPr id="8" name="Rectangular Callout 7"/>
          <p:cNvSpPr/>
          <p:nvPr/>
        </p:nvSpPr>
        <p:spPr bwMode="gray">
          <a:xfrm>
            <a:off x="6637423" y="2768987"/>
            <a:ext cx="1724524" cy="738664"/>
          </a:xfrm>
          <a:prstGeom prst="wedgeRectCallout">
            <a:avLst>
              <a:gd name="adj1" fmla="val -11411"/>
              <a:gd name="adj2" fmla="val -8840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ourier New" pitchFamily="49" charset="0"/>
              </a:rPr>
              <a:t>Propriété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VideoCategory</a:t>
            </a:r>
            <a:r>
              <a:rPr lang="en-GB" dirty="0">
                <a:cs typeface="Courier New" pitchFamily="49" charset="0"/>
              </a:rPr>
              <a:t> pour le texte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Envoyer un fichier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noProof="0" dirty="0" smtClean="0"/>
              <a:t>Une liaison d’ASP.NET MVC passe un fichier envoyé à une action de contrôleur</a:t>
            </a:r>
          </a:p>
          <a:p>
            <a:pPr lvl="1"/>
            <a:r>
              <a:rPr lang="fr-FR" noProof="0" dirty="0" smtClean="0"/>
              <a:t>Appelée liaison de fichier posté HTTP</a:t>
            </a:r>
            <a:endParaRPr lang="fr-FR" noProof="0" dirty="0"/>
          </a:p>
        </p:txBody>
      </p:sp>
      <p:pic>
        <p:nvPicPr>
          <p:cNvPr id="4" name="Picture 3" descr="fi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gray">
          <a:xfrm>
            <a:off x="1688682" y="2508584"/>
            <a:ext cx="4010025" cy="68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gray">
          <a:xfrm>
            <a:off x="276830" y="3506917"/>
            <a:ext cx="8701421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&lt;form action="/Video/Image"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    method="post" enctype="multipart/form-data"&gt;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&lt;input type="file" name="uploadFile"/&gt;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&lt;input type="submit" value="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Upload File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  <p:cxnSp>
        <p:nvCxnSpPr>
          <p:cNvPr id="7" name="Straight Arrow Connector 6"/>
          <p:cNvCxnSpPr/>
          <p:nvPr/>
        </p:nvCxnSpPr>
        <p:spPr bwMode="gray">
          <a:xfrm rot="16200000" flipV="1">
            <a:off x="3392905" y="3176337"/>
            <a:ext cx="517358" cy="12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Recevoir un fichier dans un contrôleur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 smtClean="0"/>
              <a:t>Le fichier envoyé est lié </a:t>
            </a:r>
            <a:r>
              <a:rPr lang="fr-FR" dirty="0" smtClean="0"/>
              <a:t>au paramètre d’action du contrôleur</a:t>
            </a:r>
            <a:endParaRPr lang="fr-FR" noProof="0" dirty="0" smtClean="0"/>
          </a:p>
          <a:p>
            <a:pPr lvl="1"/>
            <a:r>
              <a:rPr lang="fr-FR" noProof="0" dirty="0" smtClean="0"/>
              <a:t>Peut être traité dans l’action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204641" y="2160007"/>
            <a:ext cx="8701421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[AcceptVerbs(HttpVerbs.Post)]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ActionResult Image(HttpPostedFileBase uploadFile)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var fileName = Path.GetFileName(uploadFile.FileName);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uploadFile.SaveAs(Server.MapPath("~/Images/Uploaded/" + fileName));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return View("Image");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168443" y="4357775"/>
            <a:ext cx="8824852" cy="18158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&lt;AcceptVerbs(HttpVerbs.Post)&gt;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Function Image(ByVal uploadFile As HttpPostedFileBase) As ActionResult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Dim fileName = Path.GetFileName(uploadFile.FileName)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uploadFile.SaveAs(Server.MapPath("~/Images/Uploaded/" &amp; fileName))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Return View("Image")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Function 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8157444" y="1997879"/>
            <a:ext cx="532518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bg2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  <a:cs typeface="Courier New" pitchFamily="49" charset="0"/>
              </a:rPr>
              <a:t>(C#)</a:t>
            </a:r>
          </a:p>
        </p:txBody>
      </p:sp>
      <p:sp>
        <p:nvSpPr>
          <p:cNvPr id="7" name="TextBox 6"/>
          <p:cNvSpPr txBox="1"/>
          <p:nvPr/>
        </p:nvSpPr>
        <p:spPr bwMode="gray">
          <a:xfrm>
            <a:off x="8458267" y="4319962"/>
            <a:ext cx="425116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bg2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  <a:cs typeface="Courier New" pitchFamily="49" charset="0"/>
              </a:rPr>
              <a:t>VB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Extrait de code de formulaire HTML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228600" y="1347526"/>
            <a:ext cx="7165744" cy="44012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&lt;form action="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/VideoAdmin/Create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 method="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&lt;p&gt;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id="Id"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name="Id"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type="text" value ="" /&gt;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&lt;p&gt;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id="Director"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name="Director"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type="text" value ="" /&gt;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&lt;p&gt;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id="Title"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name="Title"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type="text" value ="" /&gt;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&lt;p&gt;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id="Category"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name="Category"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type="text" value ="" /&gt;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&lt;p&gt;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type="submit"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value="Create"/&gt;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&lt;/form&gt;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6184232" y="1251283"/>
            <a:ext cx="2117887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/VideoAdmin/Create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Content Placeholder 6" descr="2-6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 bwMode="gray">
          <a:xfrm>
            <a:off x="4390538" y="3520036"/>
            <a:ext cx="3702428" cy="2746808"/>
          </a:xfr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Envoi des données du formulaire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49492"/>
            <a:ext cx="8599488" cy="5227072"/>
          </a:xfrm>
        </p:spPr>
        <p:txBody>
          <a:bodyPr/>
          <a:lstStyle/>
          <a:p>
            <a:r>
              <a:rPr lang="fr-FR" noProof="0" dirty="0" smtClean="0"/>
              <a:t>Les attributs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&lt;form&gt;</a:t>
            </a:r>
            <a:r>
              <a:rPr lang="fr-FR" noProof="0" dirty="0" smtClean="0"/>
              <a:t> permettent de configurer l’envoi des données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action</a:t>
            </a:r>
          </a:p>
          <a:p>
            <a:pPr lvl="2"/>
            <a:r>
              <a:rPr lang="fr-FR" noProof="0" dirty="0" smtClean="0"/>
              <a:t>L’URL où envoyer les données du formulaire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method</a:t>
            </a:r>
          </a:p>
          <a:p>
            <a:pPr lvl="2"/>
            <a:r>
              <a:rPr lang="fr-FR" noProof="0" dirty="0" smtClean="0"/>
              <a:t>La méthode HTTP d’envoi (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fr-FR" noProof="0" dirty="0" smtClean="0"/>
              <a:t>)</a:t>
            </a:r>
          </a:p>
          <a:p>
            <a:r>
              <a:rPr lang="fr-FR" noProof="0" dirty="0" smtClean="0"/>
              <a:t>Syntaxe de base :</a:t>
            </a:r>
          </a:p>
          <a:p>
            <a:pPr>
              <a:buNone/>
            </a:pPr>
            <a:r>
              <a:rPr lang="fr-FR" noProof="0" dirty="0" smtClean="0"/>
              <a:t>	</a:t>
            </a:r>
            <a:r>
              <a:rPr lang="fr-FR" b="0" noProof="0" dirty="0" smtClean="0">
                <a:latin typeface="Courier New" pitchFamily="49" charset="0"/>
                <a:cs typeface="Courier New" pitchFamily="49" charset="0"/>
              </a:rPr>
              <a:t>&lt;form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action="L’URL" method="La méthode"</a:t>
            </a:r>
            <a:r>
              <a:rPr lang="fr-FR" b="0" noProof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    …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éléments du formulaire</a:t>
            </a:r>
          </a:p>
          <a:p>
            <a:pPr>
              <a:buNone/>
            </a:pPr>
            <a:r>
              <a:rPr lang="fr-FR" noProof="0" dirty="0" smtClean="0"/>
              <a:t>          </a:t>
            </a:r>
            <a:r>
              <a:rPr lang="fr-FR" b="0" noProof="0" dirty="0" smtClean="0">
                <a:latin typeface="Courier New" pitchFamily="49" charset="0"/>
                <a:cs typeface="Courier New" pitchFamily="49" charset="0"/>
              </a:rPr>
              <a:t>&lt;input type="submit" value="Create"/&gt;</a:t>
            </a:r>
          </a:p>
          <a:p>
            <a:pPr>
              <a:buNone/>
            </a:pPr>
            <a:r>
              <a:rPr lang="fr-FR" b="0" noProof="0" dirty="0" smtClean="0">
                <a:latin typeface="Courier New" pitchFamily="49" charset="0"/>
                <a:cs typeface="Courier New" pitchFamily="49" charset="0"/>
              </a:rPr>
              <a:t>  &lt;/form&gt;</a:t>
            </a:r>
          </a:p>
          <a:p>
            <a:r>
              <a:rPr lang="fr-FR" noProof="0" dirty="0" smtClean="0">
                <a:cs typeface="Courier New" pitchFamily="49" charset="0"/>
              </a:rPr>
              <a:t>Les données sont envoyées lors d’un clic sur le bouton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submit</a:t>
            </a:r>
            <a:endParaRPr lang="fr-FR" noProof="0" dirty="0" smtClean="0">
              <a:cs typeface="Courier New" pitchFamily="49" charset="0"/>
            </a:endParaRPr>
          </a:p>
          <a:p>
            <a:pPr lvl="1"/>
            <a:r>
              <a:rPr lang="fr-FR" noProof="0" dirty="0" smtClean="0">
                <a:cs typeface="Courier New" pitchFamily="49" charset="0"/>
              </a:rPr>
              <a:t>Les données sont envoyées dans une série de paires </a:t>
            </a:r>
            <a:r>
              <a:rPr lang="fr-FR" i="1" noProof="0" dirty="0" smtClean="0">
                <a:latin typeface="Century Schoolbook" pitchFamily="18" charset="0"/>
                <a:cs typeface="Courier New" pitchFamily="49" charset="0"/>
              </a:rPr>
              <a:t>nom=valeur</a:t>
            </a:r>
            <a:endParaRPr lang="fr-FR" noProof="0" dirty="0" smtClean="0">
              <a:cs typeface="Courier New" pitchFamily="49" charset="0"/>
            </a:endParaRPr>
          </a:p>
          <a:p>
            <a:pPr lvl="2"/>
            <a:r>
              <a:rPr lang="fr-FR" b="0" noProof="0" dirty="0" smtClean="0">
                <a:cs typeface="Courier New" pitchFamily="49" charset="0"/>
              </a:rPr>
              <a:t>Le nom est celui du champ de saisie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La valeur est celle saisie par l’utilisateur</a:t>
            </a:r>
            <a:endParaRPr lang="fr-FR" b="0" noProof="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332749" y="4580818"/>
            <a:ext cx="3655880" cy="6256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de traitement de formulaire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903633"/>
          </a:xfrm>
        </p:spPr>
        <p:txBody>
          <a:bodyPr/>
          <a:lstStyle/>
          <a:p>
            <a:r>
              <a:rPr lang="fr-FR" noProof="0" dirty="0" smtClean="0"/>
              <a:t>Séquence des événements pour ajouter un enregistrement vidéo à la base de données rainforest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Afficher un formulaire de saisie à l’utilisateur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L’utilisateur remplit le formulaire et l’envoie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Le script côté serveur reçoit les données envoyées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Si tout va bien, insérer l’enregistrement vidéo dans la base de données et afficher un message de confirmation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En cas d’erreurs, afficher à nouveau la page de saisie avec les </a:t>
            </a:r>
            <a:r>
              <a:rPr lang="fr-FR" dirty="0" smtClean="0"/>
              <a:t>erreurs en évidence</a:t>
            </a:r>
            <a:endParaRPr lang="fr-FR" noProof="0" dirty="0" smtClean="0"/>
          </a:p>
          <a:p>
            <a:pPr marL="227013" indent="-227013"/>
            <a:r>
              <a:rPr lang="fr-FR" noProof="0" dirty="0" smtClean="0"/>
              <a:t>Combien de vues et d’action sont </a:t>
            </a:r>
            <a:r>
              <a:rPr lang="fr-FR" dirty="0" smtClean="0"/>
              <a:t>nécessaire pour mettre en œuvre cette séquence ?</a:t>
            </a:r>
            <a:endParaRPr lang="fr-FR" noProof="0" dirty="0" smtClean="0"/>
          </a:p>
          <a:p>
            <a:pPr marL="342900" indent="-342900">
              <a:buNone/>
            </a:pPr>
            <a:r>
              <a:rPr lang="fr-FR" b="0" noProof="0" dirty="0" smtClean="0"/>
              <a:t>    _______________________________________________________________   </a:t>
            </a:r>
            <a:endParaRPr lang="fr-FR" b="0" noProof="0" dirty="0"/>
          </a:p>
        </p:txBody>
      </p:sp>
      <p:grpSp>
        <p:nvGrpSpPr>
          <p:cNvPr id="4" name="Group 1326"/>
          <p:cNvGrpSpPr>
            <a:grpSpLocks/>
          </p:cNvGrpSpPr>
          <p:nvPr/>
        </p:nvGrpSpPr>
        <p:grpSpPr bwMode="gray">
          <a:xfrm>
            <a:off x="157317" y="4759078"/>
            <a:ext cx="374650" cy="269875"/>
            <a:chOff x="590" y="209"/>
            <a:chExt cx="236" cy="170"/>
          </a:xfrm>
        </p:grpSpPr>
        <p:sp>
          <p:nvSpPr>
            <p:cNvPr id="5" name="Oval 132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Freeform 132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Oval 132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Freeform 133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964612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1 </a:t>
            </a:r>
            <a:r>
              <a:rPr lang="fr-FR" noProof="0" dirty="0" smtClean="0"/>
              <a:t>: </a:t>
            </a:r>
            <a:r>
              <a:rPr lang="fr-FR" dirty="0" smtClean="0"/>
              <a:t>Dessiner </a:t>
            </a:r>
            <a:r>
              <a:rPr lang="fr-FR" dirty="0"/>
              <a:t>le flux de l’application et les écrans HTML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673770" y="1648326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+mn-lt"/>
                <a:cs typeface="Courier New" pitchFamily="49" charset="0"/>
              </a:rPr>
              <a:t>Demande d’ajout </a:t>
            </a:r>
            <a:br>
              <a:rPr lang="fr-FR" sz="1600" dirty="0" smtClean="0">
                <a:latin typeface="+mn-lt"/>
                <a:cs typeface="Courier New" pitchFamily="49" charset="0"/>
              </a:rPr>
            </a:br>
            <a:r>
              <a:rPr lang="fr-FR" sz="1600" dirty="0" smtClean="0">
                <a:latin typeface="+mn-lt"/>
                <a:cs typeface="Courier New" pitchFamily="49" charset="0"/>
              </a:rPr>
              <a:t>d’enregistrements vidéos</a:t>
            </a:r>
            <a:endParaRPr lang="fr-FR" sz="1600" dirty="0">
              <a:latin typeface="+mn-lt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5618748" y="1624263"/>
            <a:ext cx="1973617" cy="1077218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fr-FR" sz="1600" dirty="0" smtClean="0"/>
          </a:p>
          <a:p>
            <a:r>
              <a:rPr lang="fr-FR" sz="1600" i="1" dirty="0" smtClean="0">
                <a:latin typeface="Century Schoolbook" pitchFamily="18" charset="0"/>
              </a:rPr>
              <a:t>Action </a:t>
            </a:r>
            <a:r>
              <a:rPr lang="fr-FR" sz="1600" dirty="0" smtClean="0"/>
              <a:t>d’affichage </a:t>
            </a:r>
            <a:br>
              <a:rPr lang="fr-FR" sz="1600" dirty="0" smtClean="0"/>
            </a:br>
            <a:r>
              <a:rPr lang="fr-FR" sz="1600" dirty="0" smtClean="0"/>
              <a:t>d‘un formulaire vide</a:t>
            </a:r>
            <a:endParaRPr lang="fr-FR" sz="1600" i="1" dirty="0" smtClean="0">
              <a:latin typeface="Century Schoolbook" pitchFamily="18" charset="0"/>
            </a:endParaRPr>
          </a:p>
          <a:p>
            <a:endParaRPr lang="fr-FR" sz="1600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914399" y="2658983"/>
            <a:ext cx="1255472" cy="830997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smtClean="0"/>
              <a:t>Formulaire</a:t>
            </a:r>
            <a:br>
              <a:rPr lang="fr-FR" sz="1600" dirty="0" smtClean="0"/>
            </a:br>
            <a:r>
              <a:rPr lang="fr-FR" sz="1600" dirty="0" smtClean="0"/>
              <a:t>de saisie</a:t>
            </a:r>
            <a:br>
              <a:rPr lang="fr-FR" sz="1600" dirty="0" smtClean="0"/>
            </a:br>
            <a:r>
              <a:rPr lang="fr-FR" sz="1600" dirty="0" smtClean="0"/>
              <a:t>de données</a:t>
            </a:r>
            <a:endParaRPr lang="fr-FR" sz="1600" dirty="0"/>
          </a:p>
        </p:txBody>
      </p:sp>
      <p:sp>
        <p:nvSpPr>
          <p:cNvPr id="7" name="TextBox 6"/>
          <p:cNvSpPr txBox="1"/>
          <p:nvPr/>
        </p:nvSpPr>
        <p:spPr bwMode="gray">
          <a:xfrm>
            <a:off x="5614736" y="3328742"/>
            <a:ext cx="2292615" cy="1077218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fr-FR" sz="1600" dirty="0" smtClean="0"/>
          </a:p>
          <a:p>
            <a:r>
              <a:rPr lang="fr-FR" sz="1600" i="1" dirty="0" smtClean="0">
                <a:latin typeface="Century Schoolbook" pitchFamily="18" charset="0"/>
              </a:rPr>
              <a:t>Action</a:t>
            </a:r>
            <a:r>
              <a:rPr lang="fr-FR" sz="1600" dirty="0" smtClean="0"/>
              <a:t> de traitement</a:t>
            </a:r>
            <a:br>
              <a:rPr lang="fr-FR" sz="1600" dirty="0" smtClean="0"/>
            </a:br>
            <a:r>
              <a:rPr lang="fr-FR" sz="1600" dirty="0" smtClean="0"/>
              <a:t>des données envoyées</a:t>
            </a:r>
          </a:p>
          <a:p>
            <a:endParaRPr lang="fr-FR" sz="1600" dirty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910390" y="5133477"/>
            <a:ext cx="2122697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fr-FR" sz="1600" dirty="0" smtClean="0"/>
          </a:p>
          <a:p>
            <a:r>
              <a:rPr lang="fr-FR" sz="1600" dirty="0" smtClean="0"/>
              <a:t>Page de confirmation</a:t>
            </a:r>
          </a:p>
          <a:p>
            <a:endParaRPr lang="fr-FR" sz="1600" dirty="0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 bwMode="gray">
          <a:xfrm flipV="1">
            <a:off x="3137906" y="1902578"/>
            <a:ext cx="2504906" cy="38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Straight Arrow Connector 12"/>
          <p:cNvCxnSpPr>
            <a:stCxn id="5" idx="2"/>
            <a:endCxn id="6" idx="3"/>
          </p:cNvCxnSpPr>
          <p:nvPr/>
        </p:nvCxnSpPr>
        <p:spPr bwMode="gray">
          <a:xfrm flipH="1">
            <a:off x="2169871" y="2701481"/>
            <a:ext cx="4435686" cy="373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>
            <a:endCxn id="7" idx="1"/>
          </p:cNvCxnSpPr>
          <p:nvPr/>
        </p:nvCxnSpPr>
        <p:spPr bwMode="gray">
          <a:xfrm>
            <a:off x="2169871" y="3415004"/>
            <a:ext cx="3444865" cy="4523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Connector 25"/>
          <p:cNvCxnSpPr>
            <a:stCxn id="7" idx="2"/>
          </p:cNvCxnSpPr>
          <p:nvPr/>
        </p:nvCxnSpPr>
        <p:spPr bwMode="gray">
          <a:xfrm flipH="1">
            <a:off x="6473006" y="4405960"/>
            <a:ext cx="288038" cy="10684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28" name="Straight Arrow Connector 27"/>
          <p:cNvCxnSpPr>
            <a:endCxn id="9" idx="3"/>
          </p:cNvCxnSpPr>
          <p:nvPr/>
        </p:nvCxnSpPr>
        <p:spPr bwMode="gray">
          <a:xfrm flipH="1">
            <a:off x="3033087" y="5510462"/>
            <a:ext cx="3415844" cy="385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gray">
          <a:xfrm rot="10800000">
            <a:off x="1443790" y="4078705"/>
            <a:ext cx="4162927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/>
          <p:cNvCxnSpPr>
            <a:endCxn id="6" idx="2"/>
          </p:cNvCxnSpPr>
          <p:nvPr/>
        </p:nvCxnSpPr>
        <p:spPr bwMode="gray">
          <a:xfrm flipV="1">
            <a:off x="1419733" y="3489980"/>
            <a:ext cx="122402" cy="5887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TextBox 40"/>
          <p:cNvSpPr txBox="1"/>
          <p:nvPr/>
        </p:nvSpPr>
        <p:spPr bwMode="gray">
          <a:xfrm>
            <a:off x="705755" y="4174952"/>
            <a:ext cx="493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Erreurs de saisie, affichage à nouveau du formulaire</a:t>
            </a:r>
            <a:endParaRPr lang="fr-FR" sz="1600" dirty="0"/>
          </a:p>
        </p:txBody>
      </p:sp>
      <p:sp>
        <p:nvSpPr>
          <p:cNvPr id="42" name="TextBox 41"/>
          <p:cNvSpPr txBox="1"/>
          <p:nvPr/>
        </p:nvSpPr>
        <p:spPr bwMode="gray">
          <a:xfrm>
            <a:off x="3332747" y="3272585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Données envoyées</a:t>
            </a:r>
            <a:endParaRPr lang="fr-FR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Données HTML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093154"/>
          </a:xfrm>
        </p:spPr>
        <p:txBody>
          <a:bodyPr/>
          <a:lstStyle/>
          <a:p>
            <a:r>
              <a:rPr lang="fr-FR" noProof="0" dirty="0" smtClean="0"/>
              <a:t>Quelles données </a:t>
            </a:r>
            <a:r>
              <a:rPr lang="fr-FR" dirty="0" smtClean="0"/>
              <a:t>doivent être saisies pour un enregistrement vidéo </a:t>
            </a:r>
            <a:r>
              <a:rPr lang="fr-FR" noProof="0" dirty="0" smtClean="0"/>
              <a:t>?</a:t>
            </a:r>
          </a:p>
          <a:p>
            <a:pPr lvl="1"/>
            <a:r>
              <a:rPr lang="fr-FR" noProof="0" dirty="0" smtClean="0"/>
              <a:t>Director</a:t>
            </a:r>
          </a:p>
          <a:p>
            <a:pPr lvl="1"/>
            <a:r>
              <a:rPr lang="fr-FR" noProof="0" dirty="0" smtClean="0"/>
              <a:t>Title</a:t>
            </a:r>
          </a:p>
          <a:p>
            <a:pPr lvl="1"/>
            <a:r>
              <a:rPr lang="fr-FR" noProof="0" dirty="0" smtClean="0"/>
              <a:t>Category</a:t>
            </a:r>
          </a:p>
          <a:p>
            <a:pPr lvl="1"/>
            <a:r>
              <a:rPr lang="fr-FR" noProof="0" dirty="0" smtClean="0"/>
              <a:t>Image name</a:t>
            </a:r>
          </a:p>
          <a:p>
            <a:pPr lvl="1"/>
            <a:r>
              <a:rPr lang="fr-FR" noProof="0" dirty="0" smtClean="0"/>
              <a:t>Duration</a:t>
            </a:r>
          </a:p>
          <a:p>
            <a:pPr lvl="1"/>
            <a:r>
              <a:rPr lang="fr-FR" noProof="0" dirty="0" smtClean="0"/>
              <a:t>Rating</a:t>
            </a:r>
          </a:p>
          <a:p>
            <a:pPr lvl="1"/>
            <a:r>
              <a:rPr lang="fr-FR" noProof="0" dirty="0" smtClean="0"/>
              <a:t>Year released</a:t>
            </a:r>
          </a:p>
          <a:p>
            <a:pPr lvl="1"/>
            <a:r>
              <a:rPr lang="fr-FR" noProof="0" dirty="0" smtClean="0"/>
              <a:t>Price</a:t>
            </a:r>
          </a:p>
          <a:p>
            <a:pPr lvl="1"/>
            <a:r>
              <a:rPr lang="fr-FR" noProof="0" dirty="0" smtClean="0"/>
              <a:t>Stock count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944979" y="5342021"/>
            <a:ext cx="3198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Screen shot of Create video recording</a:t>
            </a:r>
            <a:endParaRPr lang="en-GB" dirty="0"/>
          </a:p>
        </p:txBody>
      </p:sp>
      <p:pic>
        <p:nvPicPr>
          <p:cNvPr id="5" name="Picture 4" descr="2-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7889" y="1708484"/>
            <a:ext cx="4883970" cy="46923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2 </a:t>
            </a:r>
            <a:r>
              <a:rPr lang="fr-FR" noProof="0" dirty="0" smtClean="0"/>
              <a:t>: </a:t>
            </a:r>
            <a:r>
              <a:rPr lang="fr-FR" dirty="0"/>
              <a:t>Définir une classe dans l’application MVC contenant les données saisies par l’utilisateur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867452"/>
          </a:xfrm>
        </p:spPr>
        <p:txBody>
          <a:bodyPr/>
          <a:lstStyle/>
          <a:p>
            <a:r>
              <a:rPr lang="fr-FR" dirty="0" smtClean="0"/>
              <a:t>Les données envoyées arrivent sous la forme de paires nom – valeur sur le serveur</a:t>
            </a:r>
            <a:endParaRPr lang="fr-FR" noProof="0" dirty="0" smtClean="0"/>
          </a:p>
          <a:p>
            <a:pPr lvl="1"/>
            <a:r>
              <a:rPr lang="fr-FR" noProof="0" dirty="0" smtClean="0"/>
              <a:t>Toutes les données sont de type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r>
              <a:rPr lang="fr-FR" noProof="0" dirty="0" smtClean="0"/>
              <a:t>Les données doivent être extraites de la demande</a:t>
            </a:r>
          </a:p>
          <a:p>
            <a:pPr lvl="1"/>
            <a:r>
              <a:rPr lang="fr-FR" noProof="0" dirty="0" smtClean="0"/>
              <a:t>Utilisées pour définir les propriétés d’un objet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VideoRecording</a:t>
            </a:r>
            <a:endParaRPr lang="fr-FR" noProof="0" dirty="0" smtClean="0"/>
          </a:p>
          <a:p>
            <a:pPr lvl="2"/>
            <a:r>
              <a:rPr lang="fr-FR" noProof="0" dirty="0" smtClean="0"/>
              <a:t>Les données doivent être converties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noProof="0" dirty="0" smtClean="0"/>
              <a:t> en le type de la propriété</a:t>
            </a:r>
          </a:p>
          <a:p>
            <a:pPr lvl="1"/>
            <a:r>
              <a:rPr lang="fr-FR" dirty="0" smtClean="0"/>
              <a:t>L’objet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VideoRecording</a:t>
            </a:r>
            <a:r>
              <a:rPr lang="fr-FR" noProof="0" dirty="0" smtClean="0"/>
              <a:t> peut alors être inséré dans la base de données par le modèle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7204232"/>
  <p:tag name="TL" val="3930302C3534302C343530"/>
  <p:tag name="IPF" val="4C522C50726F63657373696E6720466F726D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33A20446566696E6520416374696F6E20696E20436F6E74726F6C6C657220436C6173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33A20446566696E6520416374696F6E20696E20436F6E74726F6C6C657220436C617373202028636F6E74696E7565642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43A204372656174652056696577205468617420446973706C61797320456D70747920466F726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43A204372656174652056696577205468617420446973706C61797320456D70747920466F726D2028636F6E74696E7565642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6E65726174656420496E707574205669657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53A20446566696E6520416374696F6E20696E20436F6E74726F6C6C657220746F2050726F6365737320205375626D697474656420466F726D204461746120284323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53A20446566696E6520416374696F6E20696E20436F6E74726F6C6C657220746F2050726F6365737320205375626D697474656420466F726D204461746120285642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174612042696E64696E672057697468204153502E4E4554204D564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63A20437265617465205669657720546861742057696C6C2047656E65726174652020436F6E6669726D6174696F6E205061676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E74726F6C6C696E672042696E64696E672057697468207468652042696E64204174747269627574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8544D4C20466F726D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726F6E676C7920547970656420566965772048656C706572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16C69646174696E67204461746120496E70757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17461416E6E6F746174696F6E2056616C69646174696F6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17461416E6E6F746174696F6E2056616C69646174696F6E204578616D706C6520284323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17461416E6E6F746174696F6E2056616C69646174696F6E204578616D706C65202856422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16C69646174696E67204461746120496E707574204578616D706C65202843232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16C69646174696E67204461746120496E707574204578616D706C65202856422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706F7274696E67204572726F72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5706F7274696E67204572726F7273204578616D706C6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C69656E742D536964652056616C69646174696F6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8544D4C20466F726D20546167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726F766964696E6720616E204564697420466163696C69747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564697420566964656F5265636F7264696E67204578616D706C65202843232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E646572696E6720612044726F702D446F776E204C69737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726F702D446F776E204C697374204578616D706C65202843232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5706C6F6164696E6720612046696C6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3656976696E6720612046696C6520696E206120436F6E74726F6C6C65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8544D4C20466F726D20436F646520467261676D656E7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56E64696E672074686520466F726D204461746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6F726D2050726F63657373696E67204578616D706C6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13A20536B6574636820746865204170706C69636174696F6E20466C6F7720616E64202048544D4C2053637265656E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8544D4C204461746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23A20446566696E65206120436C61737320746F20486F6C642074686520446174612020456E746572656420627920612055736572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2144</TotalTime>
  <Words>2933</Words>
  <Application>Microsoft Office PowerPoint</Application>
  <PresentationFormat>Affichage à l'écran (4:3)</PresentationFormat>
  <Paragraphs>548</Paragraphs>
  <Slides>36</Slides>
  <Notes>36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EPIC</vt:lpstr>
      <vt:lpstr>Traiter les formulaires</vt:lpstr>
      <vt:lpstr>Formulaires HTML</vt:lpstr>
      <vt:lpstr>Balises des formulaires HTML</vt:lpstr>
      <vt:lpstr>Extrait de code de formulaire HTML</vt:lpstr>
      <vt:lpstr>Envoi des données du formulaire</vt:lpstr>
      <vt:lpstr>Exemple de traitement de formulaire</vt:lpstr>
      <vt:lpstr>Étape 1 : Dessiner le flux de l’application et les écrans HTML</vt:lpstr>
      <vt:lpstr>Données HTML</vt:lpstr>
      <vt:lpstr>Étape 2 : Définir une classe dans l’application MVC contenant les données saisies par l’utilisateur</vt:lpstr>
      <vt:lpstr>Étape 3 :  Définir la méthode d’action dans la classe contrôleur </vt:lpstr>
      <vt:lpstr>Étape 3 :  Définir la méthode d’action dans la classe contrôleur (suite)</vt:lpstr>
      <vt:lpstr>Étape 4 : Créer la vue qui affiche le formulaire de saisie vide</vt:lpstr>
      <vt:lpstr>Étape 4 : Créer la vue qui affiche le formulaire de saisie vide (suite)</vt:lpstr>
      <vt:lpstr>Vue de saisie générée</vt:lpstr>
      <vt:lpstr>Étape 5 : Définir l’action du contrôleur qui traite les données du formulaire envoyées (C#)</vt:lpstr>
      <vt:lpstr>Étape 5 : Définir l’action du contrôleur qui traite les données du formulaire envoyées (VB)</vt:lpstr>
      <vt:lpstr>Liaison aux données avec ASP.NET MVC</vt:lpstr>
      <vt:lpstr>Étape 6 : Créer la vue qui génère la page de confirmation</vt:lpstr>
      <vt:lpstr>Contrôle de la liaison avec l’attribut Bind</vt:lpstr>
      <vt:lpstr>Aides de vue fortement typées</vt:lpstr>
      <vt:lpstr>Valider les données saisies</vt:lpstr>
      <vt:lpstr>Validation avec DataAnnotation</vt:lpstr>
      <vt:lpstr>Exemple de validation avec DataAnnotation (C#)</vt:lpstr>
      <vt:lpstr>Exemple de validation avec DataAnnotation (VB)</vt:lpstr>
      <vt:lpstr>Exemple de validation de la saisie (C#)</vt:lpstr>
      <vt:lpstr>Exemple de validation de la saisie (VB)</vt:lpstr>
      <vt:lpstr>Afficher les erreurs</vt:lpstr>
      <vt:lpstr>Exemple d’affichage d’erreurs</vt:lpstr>
      <vt:lpstr>Client-Side Validation</vt:lpstr>
      <vt:lpstr>Validation côté client (suite)</vt:lpstr>
      <vt:lpstr>Autoriser la modification</vt:lpstr>
      <vt:lpstr>Exemple de modification de VideoRecording  (C#)</vt:lpstr>
      <vt:lpstr>Affichage d’une liste déroulante</vt:lpstr>
      <vt:lpstr>Exemple de liste déroulante (C#) </vt:lpstr>
      <vt:lpstr>Envoyer un fichier</vt:lpstr>
      <vt:lpstr>Recevoir un fichier dans un contrôleur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En-Lighten Technology</dc:creator>
  <dc:description>Tagged 6/4/2010 4:06:42 PM</dc:description>
  <cp:lastModifiedBy>Cyril Vincent</cp:lastModifiedBy>
  <cp:revision>453</cp:revision>
  <cp:lastPrinted>2009-03-17T21:05:53Z</cp:lastPrinted>
  <dcterms:created xsi:type="dcterms:W3CDTF">2009-01-29T23:33:32Z</dcterms:created>
  <dcterms:modified xsi:type="dcterms:W3CDTF">2015-04-01T07:53:47Z</dcterms:modified>
</cp:coreProperties>
</file>