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6"/>
  </p:notesMasterIdLst>
  <p:handoutMasterIdLst>
    <p:handoutMasterId r:id="rId27"/>
  </p:handoutMasterIdLst>
  <p:sldIdLst>
    <p:sldId id="256" r:id="rId2"/>
    <p:sldId id="262" r:id="rId3"/>
    <p:sldId id="263" r:id="rId4"/>
    <p:sldId id="276" r:id="rId5"/>
    <p:sldId id="277" r:id="rId6"/>
    <p:sldId id="278" r:id="rId7"/>
    <p:sldId id="279" r:id="rId8"/>
    <p:sldId id="280" r:id="rId9"/>
    <p:sldId id="281" r:id="rId10"/>
    <p:sldId id="264" r:id="rId11"/>
    <p:sldId id="265" r:id="rId12"/>
    <p:sldId id="288" r:id="rId13"/>
    <p:sldId id="289" r:id="rId14"/>
    <p:sldId id="269" r:id="rId15"/>
    <p:sldId id="270" r:id="rId16"/>
    <p:sldId id="271" r:id="rId17"/>
    <p:sldId id="272" r:id="rId18"/>
    <p:sldId id="273" r:id="rId19"/>
    <p:sldId id="290" r:id="rId20"/>
    <p:sldId id="291" r:id="rId21"/>
    <p:sldId id="293" r:id="rId22"/>
    <p:sldId id="292" r:id="rId23"/>
    <p:sldId id="286" r:id="rId24"/>
    <p:sldId id="287" r:id="rId25"/>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97">
          <p15:clr>
            <a:srgbClr val="A4A3A4"/>
          </p15:clr>
        </p15:guide>
        <p15:guide id="2" orient="horz" pos="1847">
          <p15:clr>
            <a:srgbClr val="A4A3A4"/>
          </p15:clr>
        </p15:guide>
        <p15:guide id="3" pos="388">
          <p15:clr>
            <a:srgbClr val="A4A3A4"/>
          </p15:clr>
        </p15:guide>
        <p15:guide id="4" pos="257">
          <p15:clr>
            <a:srgbClr val="A4A3A4"/>
          </p15:clr>
        </p15:guide>
        <p15:guide id="5" pos="451">
          <p15:clr>
            <a:srgbClr val="A4A3A4"/>
          </p15:clr>
        </p15:guide>
        <p15:guide id="6" pos="673">
          <p15:clr>
            <a:srgbClr val="A4A3A4"/>
          </p15:clr>
        </p15:guide>
        <p15:guide id="7" pos="879">
          <p15:clr>
            <a:srgbClr val="A4A3A4"/>
          </p15:clr>
        </p15:guide>
        <p15:guide id="8" pos="725">
          <p15:clr>
            <a:srgbClr val="A4A3A4"/>
          </p15:clr>
        </p15:guide>
        <p15:guide id="9" pos="5161">
          <p15:clr>
            <a:srgbClr val="A4A3A4"/>
          </p15:clr>
        </p15:guide>
        <p15:guide id="10" pos="2076">
          <p15:clr>
            <a:srgbClr val="A4A3A4"/>
          </p15:clr>
        </p15:guide>
      </p15:sldGuideLst>
    </p:ext>
    <p:ext uri="{2D200454-40CA-4A62-9FC3-DE9A4176ACB9}">
      <p15:notesGuideLst xmlns:p15="http://schemas.microsoft.com/office/powerpoint/2012/main">
        <p15:guide id="1" orient="horz" pos="2920">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CC99"/>
    <a:srgbClr val="CCECFF"/>
    <a:srgbClr val="CCFFCC"/>
    <a:srgbClr val="FF9966"/>
    <a:srgbClr val="BFEAF3"/>
    <a:srgbClr val="DDDDDD"/>
    <a:srgbClr val="663300"/>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2" autoAdjust="0"/>
    <p:restoredTop sz="86469" autoAdjust="0"/>
  </p:normalViewPr>
  <p:slideViewPr>
    <p:cSldViewPr snapToGrid="0">
      <p:cViewPr varScale="1">
        <p:scale>
          <a:sx n="64" d="100"/>
          <a:sy n="64" d="100"/>
        </p:scale>
        <p:origin x="1734" y="72"/>
      </p:cViewPr>
      <p:guideLst>
        <p:guide orient="horz" pos="997"/>
        <p:guide orient="horz" pos="1847"/>
        <p:guide pos="388"/>
        <p:guide pos="257"/>
        <p:guide pos="451"/>
        <p:guide pos="673"/>
        <p:guide pos="879"/>
        <p:guide pos="725"/>
        <p:guide pos="5161"/>
        <p:guide pos="2076"/>
      </p:guideLst>
    </p:cSldViewPr>
  </p:slideViewPr>
  <p:outlineViewPr>
    <p:cViewPr>
      <p:scale>
        <a:sx n="33" d="100"/>
        <a:sy n="33" d="100"/>
      </p:scale>
      <p:origin x="0" y="28002"/>
    </p:cViewPr>
  </p:outlineViewPr>
  <p:notesTextViewPr>
    <p:cViewPr>
      <p:scale>
        <a:sx n="100" d="100"/>
        <a:sy n="100" d="100"/>
      </p:scale>
      <p:origin x="0" y="0"/>
    </p:cViewPr>
  </p:notesTextViewPr>
  <p:sorterViewPr>
    <p:cViewPr>
      <p:scale>
        <a:sx n="100" d="100"/>
        <a:sy n="100" d="100"/>
      </p:scale>
      <p:origin x="0" y="9114"/>
    </p:cViewPr>
  </p:sorterViewPr>
  <p:notesViewPr>
    <p:cSldViewPr snapToGrid="0">
      <p:cViewPr varScale="1">
        <p:scale>
          <a:sx n="79" d="100"/>
          <a:sy n="79" d="100"/>
        </p:scale>
        <p:origin x="-1872" y="-78"/>
      </p:cViewPr>
      <p:guideLst>
        <p:guide orient="horz" pos="2920"/>
        <p:guide pos="220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2"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7"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algn="r" defTabSz="926281">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2"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7"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algn="r" defTabSz="926281">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736388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6" name="Text Box 8"/>
          <p:cNvSpPr txBox="1">
            <a:spLocks noChangeArrowheads="1"/>
          </p:cNvSpPr>
          <p:nvPr/>
        </p:nvSpPr>
        <p:spPr bwMode="auto">
          <a:xfrm>
            <a:off x="0" y="8890002"/>
            <a:ext cx="6997700" cy="384174"/>
          </a:xfrm>
          <a:prstGeom prst="rect">
            <a:avLst/>
          </a:prstGeom>
          <a:noFill/>
          <a:ln w="9525">
            <a:noFill/>
            <a:miter lim="800000"/>
            <a:headEnd/>
            <a:tailEnd/>
          </a:ln>
          <a:effectLst/>
        </p:spPr>
        <p:txBody>
          <a:bodyPr lIns="78994" tIns="39497" rIns="78994" bIns="39497">
            <a:spAutoFit/>
          </a:bodyPr>
          <a:lstStyle/>
          <a:p>
            <a:pPr marL="176057" defTabSz="888214">
              <a:spcBef>
                <a:spcPct val="50000"/>
              </a:spcBef>
              <a:tabLst>
                <a:tab pos="3408523" algn="ctr"/>
                <a:tab pos="6604507" algn="r"/>
              </a:tabLst>
            </a:pPr>
            <a:r>
              <a:rPr lang="en-US" sz="700" dirty="0">
                <a:solidFill>
                  <a:schemeClr val="tx2"/>
                </a:solidFill>
              </a:rPr>
              <a:t>	</a:t>
            </a:r>
            <a:r>
              <a:rPr lang="en-US" sz="900" dirty="0" smtClean="0">
                <a:cs typeface="Times New Roman" pitchFamily="18" charset="0"/>
              </a:rPr>
              <a:t> © </a:t>
            </a:r>
            <a:r>
              <a:rPr lang="en-US" sz="700" dirty="0" smtClean="0">
                <a:solidFill>
                  <a:schemeClr val="tx2"/>
                </a:solidFill>
              </a:rPr>
              <a:t>2010 Learning</a:t>
            </a:r>
            <a:r>
              <a:rPr lang="en-US" sz="700" baseline="0" dirty="0" smtClean="0">
                <a:solidFill>
                  <a:schemeClr val="tx2"/>
                </a:solidFill>
              </a:rPr>
              <a:t> Tree International.</a:t>
            </a:r>
            <a:r>
              <a:rPr lang="en-US" sz="700" dirty="0" smtClean="0">
                <a:solidFill>
                  <a:schemeClr val="tx2"/>
                </a:solidFill>
              </a:rPr>
              <a:t> All rights reserved. Not to be reproduced by any means without prior consent. </a:t>
            </a:r>
            <a:r>
              <a:rPr lang="en-US" sz="700" dirty="0">
                <a:solidFill>
                  <a:schemeClr val="tx2"/>
                </a:solidFill>
              </a:rPr>
              <a:t>	</a:t>
            </a:r>
            <a:r>
              <a:rPr lang="en-US" sz="1300" dirty="0" smtClean="0">
                <a:solidFill>
                  <a:schemeClr val="tx2"/>
                </a:solidFill>
              </a:rPr>
              <a:t>977-7-</a:t>
            </a:r>
            <a:fld id="{CBCBECC8-6765-4BC4-914A-D66EC9AEDE7D}" type="slidenum">
              <a:rPr lang="en-US" sz="1300" smtClean="0">
                <a:solidFill>
                  <a:schemeClr val="tx2"/>
                </a:solidFill>
              </a:rPr>
              <a:pPr marL="176057" defTabSz="888214">
                <a:spcBef>
                  <a:spcPct val="50000"/>
                </a:spcBef>
                <a:tabLst>
                  <a:tab pos="3408523" algn="ctr"/>
                  <a:tab pos="6604507" algn="r"/>
                </a:tabLst>
              </a:pPr>
              <a:t>‹N°›</a:t>
            </a:fld>
            <a:r>
              <a:rPr lang="en-US" sz="700" dirty="0">
                <a:solidFill>
                  <a:schemeClr val="tx2"/>
                </a:solidFill>
              </a:rPr>
              <a:t>		</a:t>
            </a:r>
          </a:p>
        </p:txBody>
      </p:sp>
      <p:sp>
        <p:nvSpPr>
          <p:cNvPr id="181257" name="Text Box 9"/>
          <p:cNvSpPr txBox="1">
            <a:spLocks noChangeArrowheads="1"/>
          </p:cNvSpPr>
          <p:nvPr/>
        </p:nvSpPr>
        <p:spPr bwMode="auto">
          <a:xfrm>
            <a:off x="306388" y="3729040"/>
            <a:ext cx="517770" cy="215149"/>
          </a:xfrm>
          <a:prstGeom prst="rect">
            <a:avLst/>
          </a:prstGeom>
          <a:noFill/>
          <a:ln w="9525">
            <a:noFill/>
            <a:miter lim="800000"/>
            <a:headEnd/>
            <a:tailEnd/>
          </a:ln>
          <a:effectLst/>
        </p:spPr>
        <p:txBody>
          <a:bodyPr wrap="none" lIns="0" tIns="0" rIns="0" bIns="0">
            <a:spAutoFit/>
          </a:bodyPr>
          <a:lstStyle/>
          <a:p>
            <a:pPr defTabSz="910420">
              <a:spcBef>
                <a:spcPct val="50000"/>
              </a:spcBef>
            </a:pPr>
            <a:r>
              <a:rPr lang="en-US" i="1" dirty="0"/>
              <a:t>Notes:</a:t>
            </a:r>
          </a:p>
        </p:txBody>
      </p:sp>
      <p:sp>
        <p:nvSpPr>
          <p:cNvPr id="181270" name="Rectangle 22"/>
          <p:cNvSpPr>
            <a:spLocks noGrp="1" noChangeArrowheads="1"/>
          </p:cNvSpPr>
          <p:nvPr>
            <p:ph type="body" sz="quarter" idx="3"/>
          </p:nvPr>
        </p:nvSpPr>
        <p:spPr bwMode="gray">
          <a:xfrm>
            <a:off x="228602" y="3957638"/>
            <a:ext cx="6488113" cy="1225550"/>
          </a:xfrm>
          <a:prstGeom prst="rect">
            <a:avLst/>
          </a:prstGeom>
          <a:solidFill>
            <a:srgbClr val="FFFFFF"/>
          </a:solidFill>
          <a:ln w="9525">
            <a:noFill/>
            <a:miter lim="800000"/>
            <a:headEnd/>
            <a:tailEnd/>
          </a:ln>
          <a:effectLst/>
        </p:spPr>
        <p:txBody>
          <a:bodyPr vert="horz" wrap="square" lIns="91058" tIns="45528" rIns="91058" bIns="45528"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Image Placeholder 5"/>
          <p:cNvSpPr>
            <a:spLocks noGrp="1" noRot="1" noChangeAspect="1"/>
          </p:cNvSpPr>
          <p:nvPr>
            <p:ph type="sldImg" idx="2"/>
          </p:nvPr>
        </p:nvSpPr>
        <p:spPr>
          <a:xfrm>
            <a:off x="2082800" y="250825"/>
            <a:ext cx="4635500" cy="3476625"/>
          </a:xfrm>
          <a:prstGeom prst="rect">
            <a:avLst/>
          </a:prstGeom>
          <a:noFill/>
          <a:ln w="12700">
            <a:solidFill>
              <a:prstClr val="black"/>
            </a:solidFill>
          </a:ln>
        </p:spPr>
        <p:txBody>
          <a:bodyPr vert="horz" lIns="91359" tIns="45680" rIns="91359" bIns="45680" rtlCol="0" anchor="ctr"/>
          <a:lstStyle/>
          <a:p>
            <a:endParaRPr lang="en-US" dirty="0"/>
          </a:p>
        </p:txBody>
      </p:sp>
    </p:spTree>
    <p:extLst>
      <p:ext uri="{BB962C8B-B14F-4D97-AF65-F5344CB8AC3E}">
        <p14:creationId xmlns:p14="http://schemas.microsoft.com/office/powerpoint/2010/main" val="40967470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xfrm>
            <a:off x="1873250" y="228600"/>
            <a:ext cx="4830763" cy="3624263"/>
          </a:xfrm>
          <a:prstGeom prst="rect">
            <a:avLst/>
          </a:prstGeom>
          <a:ln/>
        </p:spPr>
      </p:sp>
      <p:sp>
        <p:nvSpPr>
          <p:cNvPr id="247811" name="Rectangle 3"/>
          <p:cNvSpPr>
            <a:spLocks noGrp="1" noChangeArrowheads="1"/>
          </p:cNvSpPr>
          <p:nvPr>
            <p:ph type="body" idx="1"/>
          </p:nvPr>
        </p:nvSpPr>
        <p:spPr>
          <a:xfrm>
            <a:off x="230189" y="3957639"/>
            <a:ext cx="6459537" cy="274637"/>
          </a:xfrm>
        </p:spPr>
        <p:txBody>
          <a:bodyPr/>
          <a:lstStyle/>
          <a:p>
            <a:endParaRPr lang="en-US" dirty="0"/>
          </a:p>
        </p:txBody>
      </p:sp>
    </p:spTree>
    <p:extLst>
      <p:ext uri="{BB962C8B-B14F-4D97-AF65-F5344CB8AC3E}">
        <p14:creationId xmlns:p14="http://schemas.microsoft.com/office/powerpoint/2010/main" val="275121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93811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43379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58822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171556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66951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805174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54582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467152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Autofit/>
          </a:bodyPr>
          <a:lstStyle/>
          <a:p>
            <a:r>
              <a:rPr lang="en-US" smtClean="0"/>
              <a:t>Jogger text: Parameter Constraints Example</a:t>
            </a:r>
          </a:p>
          <a:p>
            <a:r>
              <a:rPr lang="en-US" smtClean="0"/>
              <a:t>Direction: Right</a:t>
            </a:r>
          </a:p>
          <a:p>
            <a:r>
              <a:rPr lang="en-US" smtClean="0"/>
              <a:t>Instructor notes:</a:t>
            </a:r>
          </a:p>
          <a:p>
            <a:r>
              <a:rPr lang="en-US" smtClean="0"/>
              <a:t> This is the essence of the routing.</a:t>
            </a:r>
          </a:p>
          <a:p>
            <a:endParaRPr lang="en-US" smtClean="0"/>
          </a:p>
          <a:p>
            <a:r>
              <a:rPr lang="en-US" smtClean="0"/>
              <a:t>You need to understand regular expressions to apply the constraints.</a:t>
            </a:r>
          </a:p>
          <a:p>
            <a:endParaRPr lang="en-US" smtClean="0"/>
          </a:p>
          <a:p>
            <a:r>
              <a:rPr lang="en-US" smtClean="0"/>
              <a:t>The exercise will hopefully give them a good idea of how this works.</a:t>
            </a:r>
            <a:endParaRPr lang="en-GB" dirty="0"/>
          </a:p>
        </p:txBody>
      </p:sp>
    </p:spTree>
    <p:extLst>
      <p:ext uri="{BB962C8B-B14F-4D97-AF65-F5344CB8AC3E}">
        <p14:creationId xmlns:p14="http://schemas.microsoft.com/office/powerpoint/2010/main" val="402934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mtClean="0"/>
              <a:t>Jogger text: HTTP Method Parameter Constraints</a:t>
            </a:r>
          </a:p>
          <a:p>
            <a:r>
              <a:rPr lang="en-US" smtClean="0"/>
              <a:t>Direction: Left</a:t>
            </a:r>
          </a:p>
          <a:p>
            <a:r>
              <a:rPr lang="en-US" smtClean="0"/>
              <a:t>Instructor notes:</a:t>
            </a:r>
          </a:p>
          <a:p>
            <a:r>
              <a:rPr lang="en-US" smtClean="0"/>
              <a:t> Should anybody ask about how this compares with the AcceptVerb attribute, then the route constraint occurs at the beginning of the URL request processing cycle the AcceptVerb attribute is much further don the processing cycle. Also, this parameter constraint can also cover many actions with one definition whereas the attribute has to be applied to each action separately</a:t>
            </a:r>
            <a:endParaRPr lang="en-GB" dirty="0"/>
          </a:p>
        </p:txBody>
      </p:sp>
    </p:spTree>
    <p:extLst>
      <p:ext uri="{BB962C8B-B14F-4D97-AF65-F5344CB8AC3E}">
        <p14:creationId xmlns:p14="http://schemas.microsoft.com/office/powerpoint/2010/main" val="398200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01009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17314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83321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821795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959941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&lt;*s*o*u*r*c*e*&gt;*9*7*7*b*1*-*7*-*2*7*&lt;*/*s*o*u*r*c*e*&gt;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77471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179895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776808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&lt;*s*o*u*r*c*e*&gt;*9*7*7*b*1*-*7*-*7*&lt;*/*s*o*u*r*c*e*&gt;</a:t>
            </a:r>
            <a:endParaRPr lang="en-US" sz="800" dirty="0">
              <a:solidFill>
                <a:srgbClr val="000000"/>
              </a:solidFill>
              <a:latin typeface="Arial"/>
            </a:endParaRPr>
          </a:p>
        </p:txBody>
      </p:sp>
      <p:sp>
        <p:nvSpPr>
          <p:cNvPr id="3" name="Notes Placeholder 2"/>
          <p:cNvSpPr>
            <a:spLocks noGrp="1"/>
          </p:cNvSpPr>
          <p:nvPr>
            <p:ph type="body" idx="1"/>
          </p:nvPr>
        </p:nvSpPr>
        <p:spPr/>
        <p:txBody>
          <a:bodyPr>
            <a:normAutofit fontScale="85000" lnSpcReduction="20000"/>
          </a:bodyPr>
          <a:lstStyle/>
          <a:p>
            <a:r>
              <a:rPr lang="en-US" smtClean="0"/>
              <a:t>Jogger text: Request Processing Using Routing Table (continued)</a:t>
            </a:r>
          </a:p>
          <a:p>
            <a:r>
              <a:rPr lang="en-US" smtClean="0"/>
              <a:t>Direction: Right</a:t>
            </a:r>
          </a:p>
          <a:p>
            <a:r>
              <a:rPr lang="en-US" smtClean="0"/>
              <a:t>Instructor notes:</a:t>
            </a:r>
          </a:p>
          <a:p>
            <a:r>
              <a:rPr lang="en-US" smtClean="0"/>
              <a:t>They should know this but it’s a recap before we dig into details</a:t>
            </a:r>
          </a:p>
          <a:p>
            <a:endParaRPr lang="en-US" smtClean="0"/>
          </a:p>
          <a:p>
            <a:endParaRPr lang="en-US" smtClean="0"/>
          </a:p>
          <a:p>
            <a:r>
              <a:rPr lang="en-US" smtClean="0"/>
              <a:t>HomeController   Index()</a:t>
            </a:r>
          </a:p>
          <a:p>
            <a:endParaRPr lang="en-US" smtClean="0"/>
          </a:p>
          <a:p>
            <a:endParaRPr lang="en-GB"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3501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Autofit/>
          </a:bodyPr>
          <a:lstStyle/>
          <a:p>
            <a:r>
              <a:rPr lang="en-US" smtClean="0"/>
              <a:t>Jogger text: Routing Quiz</a:t>
            </a:r>
          </a:p>
          <a:p>
            <a:r>
              <a:rPr lang="en-US" smtClean="0"/>
              <a:t>Direction: Left</a:t>
            </a:r>
          </a:p>
          <a:p>
            <a:r>
              <a:rPr lang="en-US" smtClean="0"/>
              <a:t>Instructor notes:</a:t>
            </a:r>
          </a:p>
          <a:p>
            <a:r>
              <a:rPr lang="en-US" smtClean="0"/>
              <a:t>MusicController Categories()</a:t>
            </a:r>
          </a:p>
          <a:p>
            <a:endParaRPr lang="en-US" smtClean="0"/>
          </a:p>
          <a:p>
            <a:r>
              <a:rPr lang="en-US" smtClean="0"/>
              <a:t>MusicController    Categories(string category)</a:t>
            </a:r>
          </a:p>
          <a:p>
            <a:endParaRPr lang="en-US" smtClean="0"/>
          </a:p>
          <a:p>
            <a:r>
              <a:rPr lang="en-US" smtClean="0"/>
              <a:t>MusicController  Recording(int id)</a:t>
            </a:r>
          </a:p>
          <a:p>
            <a:endParaRPr lang="en-US" smtClean="0"/>
          </a:p>
          <a:p>
            <a:endParaRPr lang="en-GB" dirty="0"/>
          </a:p>
        </p:txBody>
      </p:sp>
    </p:spTree>
    <p:extLst>
      <p:ext uri="{BB962C8B-B14F-4D97-AF65-F5344CB8AC3E}">
        <p14:creationId xmlns:p14="http://schemas.microsoft.com/office/powerpoint/2010/main" val="147649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37435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98669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&lt;*s*o*u*r*c*e*&gt;*9*7*7*b*1*-*7*-*1*1*&lt;*/*s*o*u*r*c*e*&gt;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a:xfrm>
            <a:off x="1873250" y="228600"/>
            <a:ext cx="4830763" cy="3624263"/>
          </a:xfrm>
          <a:prstGeom prst="rect">
            <a:avLst/>
          </a:prstGeo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76656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dirty="0"/>
          </a:p>
        </p:txBody>
      </p:sp>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EDD3D7A1-5F69-4AA5-8BC6-A71D6D49610E}" type="slidenum">
              <a:rPr lang="en-US" b="1" smtClean="0">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sz="quarter"/>
          </p:nvPr>
        </p:nvSpPr>
        <p:spPr/>
        <p:txBody>
          <a:bodyPr/>
          <a:lstStyle/>
          <a:p>
            <a:r>
              <a:rPr lang="fr-FR" noProof="0" smtClean="0"/>
              <a:t>Le </a:t>
            </a:r>
            <a:r>
              <a:rPr lang="fr-FR" noProof="0" smtClean="0"/>
              <a:t>routage </a:t>
            </a:r>
            <a:r>
              <a:rPr lang="fr-FR" noProof="0" dirty="0" smtClean="0"/>
              <a:t>d'URL</a:t>
            </a:r>
            <a:endParaRPr lang="fr-FR" noProof="0" dirty="0"/>
          </a:p>
        </p:txBody>
      </p:sp>
      <p:sp>
        <p:nvSpPr>
          <p:cNvPr id="244739" name="Rectangle 1027"/>
          <p:cNvSpPr>
            <a:spLocks noGrp="1" noChangeArrowheads="1"/>
          </p:cNvSpPr>
          <p:nvPr>
            <p:ph type="subTitle" sz="quarter" idx="1"/>
          </p:nvPr>
        </p:nvSpPr>
        <p:spPr>
          <a:xfrm>
            <a:off x="322263" y="398463"/>
            <a:ext cx="4267200" cy="461665"/>
          </a:xfrm>
        </p:spPr>
        <p:txBody>
          <a:bodyPr/>
          <a:lstStyle/>
          <a:p>
            <a:r>
              <a:rPr lang="fr-FR" noProof="0" dirty="0" smtClean="0"/>
              <a:t>Chapitre 7</a:t>
            </a:r>
            <a:endParaRPr lang="fr-FR" noProof="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La table de routage par défaut</a:t>
            </a:r>
            <a:endParaRPr lang="fr-FR" noProof="0" dirty="0"/>
          </a:p>
        </p:txBody>
      </p:sp>
      <p:sp>
        <p:nvSpPr>
          <p:cNvPr id="3" name="Content Placeholder 2"/>
          <p:cNvSpPr>
            <a:spLocks noGrp="1"/>
          </p:cNvSpPr>
          <p:nvPr>
            <p:ph idx="1"/>
          </p:nvPr>
        </p:nvSpPr>
        <p:spPr>
          <a:xfrm>
            <a:off x="279400" y="1312863"/>
            <a:ext cx="8599488" cy="3826689"/>
          </a:xfrm>
        </p:spPr>
        <p:txBody>
          <a:bodyPr/>
          <a:lstStyle/>
          <a:p>
            <a:r>
              <a:rPr lang="fr-FR" noProof="0" dirty="0" smtClean="0">
                <a:latin typeface="Courier New" pitchFamily="49" charset="0"/>
                <a:cs typeface="Courier New" pitchFamily="49" charset="0"/>
              </a:rPr>
              <a:t>Global.asax</a:t>
            </a:r>
            <a:r>
              <a:rPr lang="fr-FR" noProof="0" dirty="0" smtClean="0"/>
              <a:t> contient des gestionnaires d’événements pour les événements du cycle de vie de l’application</a:t>
            </a:r>
          </a:p>
          <a:p>
            <a:r>
              <a:rPr lang="fr-FR" noProof="0" dirty="0" smtClean="0"/>
              <a:t>Une collection d’objets </a:t>
            </a:r>
            <a:r>
              <a:rPr lang="fr-FR" noProof="0" dirty="0" smtClean="0">
                <a:latin typeface="Courier New" pitchFamily="49" charset="0"/>
                <a:cs typeface="Courier New" pitchFamily="49" charset="0"/>
              </a:rPr>
              <a:t>Route</a:t>
            </a:r>
            <a:r>
              <a:rPr lang="fr-FR" noProof="0" dirty="0" smtClean="0"/>
              <a:t> est créée </a:t>
            </a:r>
            <a:r>
              <a:rPr lang="fr-FR" dirty="0" smtClean="0"/>
              <a:t>au démarrage de l’application</a:t>
            </a:r>
            <a:endParaRPr lang="fr-FR" noProof="0" dirty="0" smtClean="0"/>
          </a:p>
          <a:p>
            <a:pPr lvl="1"/>
            <a:r>
              <a:rPr lang="fr-FR" noProof="0" dirty="0" smtClean="0"/>
              <a:t>Chaque objet route a des propriétés pouvant être initialisées</a:t>
            </a:r>
          </a:p>
          <a:p>
            <a:pPr marL="1084263" lvl="2" indent="-284163">
              <a:buFont typeface="+mj-lt"/>
              <a:buAutoNum type="arabicPeriod"/>
            </a:pPr>
            <a:r>
              <a:rPr lang="fr-FR" noProof="0" dirty="0" smtClean="0"/>
              <a:t>Nom de la route</a:t>
            </a:r>
          </a:p>
          <a:p>
            <a:pPr marL="1084263" lvl="2" indent="-284163">
              <a:buFont typeface="+mj-lt"/>
              <a:buAutoNum type="arabicPeriod"/>
            </a:pPr>
            <a:r>
              <a:rPr lang="fr-FR" noProof="0" dirty="0" smtClean="0"/>
              <a:t>Structure de l’URL avec d’éventuels paramètres</a:t>
            </a:r>
          </a:p>
          <a:p>
            <a:pPr marL="1084263" lvl="2" indent="-284163">
              <a:buFont typeface="+mj-lt"/>
              <a:buAutoNum type="arabicPeriod"/>
            </a:pPr>
            <a:r>
              <a:rPr lang="fr-FR" dirty="0" smtClean="0"/>
              <a:t>Valeurs par défaut des paramètres</a:t>
            </a:r>
            <a:endParaRPr lang="fr-FR" noProof="0" dirty="0" smtClean="0"/>
          </a:p>
          <a:p>
            <a:pPr marL="1084263" lvl="2" indent="-284163">
              <a:buFont typeface="+mj-lt"/>
              <a:buAutoNum type="arabicPeriod"/>
            </a:pPr>
            <a:r>
              <a:rPr lang="fr-FR" noProof="0" dirty="0" smtClean="0"/>
              <a:t>Contraintes de la route</a:t>
            </a:r>
          </a:p>
          <a:p>
            <a:pPr marL="1371600" lvl="3" indent="-225425"/>
            <a:r>
              <a:rPr lang="fr-FR" noProof="0" dirty="0" smtClean="0"/>
              <a:t>Expressions régulières définissant la structure des paramètres</a:t>
            </a:r>
          </a:p>
          <a:p>
            <a:pPr marL="1371600" lvl="3" indent="-225425"/>
            <a:r>
              <a:rPr lang="fr-FR" noProof="0" dirty="0" smtClean="0"/>
              <a:t>Méthode HTTP</a:t>
            </a:r>
          </a:p>
          <a:p>
            <a:pPr marL="1371600" lvl="3" indent="-225425"/>
            <a:r>
              <a:rPr lang="fr-FR" noProof="0" dirty="0" smtClean="0"/>
              <a:t>Contrainte personnalisée</a:t>
            </a:r>
          </a:p>
          <a:p>
            <a:pPr marL="1430338" lvl="3" indent="-284163"/>
            <a:endParaRPr lang="fr-FR" noProof="0"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Exemple de table de routage par défaut</a:t>
            </a:r>
            <a:endParaRPr lang="fr-FR" noProof="0" dirty="0"/>
          </a:p>
        </p:txBody>
      </p:sp>
      <p:sp>
        <p:nvSpPr>
          <p:cNvPr id="3" name="Content Placeholder 2"/>
          <p:cNvSpPr>
            <a:spLocks noGrp="1"/>
          </p:cNvSpPr>
          <p:nvPr>
            <p:ph idx="1"/>
          </p:nvPr>
        </p:nvSpPr>
        <p:spPr>
          <a:xfrm>
            <a:off x="279400" y="1312863"/>
            <a:ext cx="8599488" cy="369332"/>
          </a:xfrm>
        </p:spPr>
        <p:txBody>
          <a:bodyPr/>
          <a:lstStyle/>
          <a:p>
            <a:r>
              <a:rPr lang="fr-FR" noProof="0" dirty="0" smtClean="0"/>
              <a:t>Structure des routes par défaut :</a:t>
            </a:r>
            <a:endParaRPr lang="fr-FR" noProof="0" dirty="0"/>
          </a:p>
        </p:txBody>
      </p:sp>
      <p:sp>
        <p:nvSpPr>
          <p:cNvPr id="4" name="TextBox 3"/>
          <p:cNvSpPr txBox="1"/>
          <p:nvPr/>
        </p:nvSpPr>
        <p:spPr bwMode="gray">
          <a:xfrm>
            <a:off x="854241" y="4247148"/>
            <a:ext cx="7156126" cy="160043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Shared Sub RegisterRoutes(ByVal routes As RouteCollection)</a:t>
            </a:r>
          </a:p>
          <a:p>
            <a:r>
              <a:rPr lang="en-GB" dirty="0" smtClean="0">
                <a:latin typeface="Courier New" pitchFamily="49" charset="0"/>
                <a:cs typeface="Courier New" pitchFamily="49" charset="0"/>
              </a:rPr>
              <a:t>   routes.MapRoute( _</a:t>
            </a:r>
          </a:p>
          <a:p>
            <a:r>
              <a:rPr lang="en-GB" dirty="0" smtClean="0">
                <a:latin typeface="Courier New" pitchFamily="49" charset="0"/>
                <a:cs typeface="Courier New" pitchFamily="49" charset="0"/>
              </a:rPr>
              <a:t>       "Default", _</a:t>
            </a:r>
          </a:p>
          <a:p>
            <a:r>
              <a:rPr lang="en-GB" dirty="0" smtClean="0">
                <a:latin typeface="Courier New" pitchFamily="49" charset="0"/>
                <a:cs typeface="Courier New" pitchFamily="49" charset="0"/>
              </a:rPr>
              <a:t>       "{controller}/{action}/{id}", _</a:t>
            </a:r>
          </a:p>
          <a:p>
            <a:r>
              <a:rPr lang="en-GB" dirty="0" smtClean="0">
                <a:latin typeface="Courier New" pitchFamily="49" charset="0"/>
                <a:cs typeface="Courier New" pitchFamily="49" charset="0"/>
              </a:rPr>
              <a:t>        New With {.controller="Home", .action="Index", .id=</a:t>
            </a:r>
            <a:r>
              <a:rPr lang="fr-FR" dirty="0" smtClean="0"/>
              <a:t> " "</a:t>
            </a:r>
            <a:r>
              <a:rPr lang="en-GB" dirty="0" smtClean="0">
                <a:latin typeface="Courier New" pitchFamily="49" charset="0"/>
                <a:cs typeface="Courier New" pitchFamily="49" charset="0"/>
              </a:rPr>
              <a:t>} _</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End Sub</a:t>
            </a:r>
            <a:endParaRPr lang="en-GB" dirty="0">
              <a:latin typeface="Courier New" pitchFamily="49" charset="0"/>
              <a:cs typeface="Courier New" pitchFamily="49" charset="0"/>
            </a:endParaRPr>
          </a:p>
        </p:txBody>
      </p:sp>
      <p:sp>
        <p:nvSpPr>
          <p:cNvPr id="5" name="TextBox 4"/>
          <p:cNvSpPr txBox="1"/>
          <p:nvPr/>
        </p:nvSpPr>
        <p:spPr bwMode="gray">
          <a:xfrm>
            <a:off x="938463" y="1900990"/>
            <a:ext cx="6306535"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static void RegisterRoutes(RouteCollection routes)</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routes.MapRoute(</a:t>
            </a:r>
          </a:p>
          <a:p>
            <a:r>
              <a:rPr lang="en-GB" dirty="0" smtClean="0">
                <a:latin typeface="Courier New" pitchFamily="49" charset="0"/>
                <a:cs typeface="Courier New" pitchFamily="49" charset="0"/>
              </a:rPr>
              <a:t>    "Default",</a:t>
            </a:r>
          </a:p>
          <a:p>
            <a:r>
              <a:rPr lang="en-GB" dirty="0" smtClean="0">
                <a:latin typeface="Courier New" pitchFamily="49" charset="0"/>
                <a:cs typeface="Courier New" pitchFamily="49" charset="0"/>
              </a:rPr>
              <a:t>    "{controller}/{action}/{id}",</a:t>
            </a:r>
          </a:p>
          <a:p>
            <a:r>
              <a:rPr lang="en-GB" dirty="0" smtClean="0">
                <a:latin typeface="Courier New" pitchFamily="49" charset="0"/>
                <a:cs typeface="Courier New" pitchFamily="49" charset="0"/>
              </a:rPr>
              <a:t>    new {controller="Home", action="Index", id=""}</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p:txBody>
      </p:sp>
      <p:cxnSp>
        <p:nvCxnSpPr>
          <p:cNvPr id="7" name="Straight Arrow Connector 6"/>
          <p:cNvCxnSpPr>
            <a:stCxn id="13" idx="1"/>
          </p:cNvCxnSpPr>
          <p:nvPr/>
        </p:nvCxnSpPr>
        <p:spPr bwMode="gray">
          <a:xfrm flipH="1">
            <a:off x="2538666" y="2451921"/>
            <a:ext cx="2911640" cy="207058"/>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8" name="Straight Arrow Connector 7"/>
          <p:cNvCxnSpPr>
            <a:stCxn id="14" idx="1"/>
          </p:cNvCxnSpPr>
          <p:nvPr/>
        </p:nvCxnSpPr>
        <p:spPr bwMode="gray">
          <a:xfrm rot="10800000" flipV="1">
            <a:off x="4676279" y="2676510"/>
            <a:ext cx="2732440" cy="219088"/>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9" name="Straight Arrow Connector 8"/>
          <p:cNvCxnSpPr>
            <a:stCxn id="18" idx="1"/>
          </p:cNvCxnSpPr>
          <p:nvPr/>
        </p:nvCxnSpPr>
        <p:spPr bwMode="gray">
          <a:xfrm flipH="1">
            <a:off x="3239852" y="4633898"/>
            <a:ext cx="2741027" cy="23526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0" name="Straight Arrow Connector 9"/>
          <p:cNvCxnSpPr/>
          <p:nvPr/>
        </p:nvCxnSpPr>
        <p:spPr bwMode="gray">
          <a:xfrm rot="10800000" flipV="1">
            <a:off x="5262665" y="4959637"/>
            <a:ext cx="1915175" cy="15711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1" name="Straight Arrow Connector 10"/>
          <p:cNvCxnSpPr>
            <a:stCxn id="21" idx="1"/>
          </p:cNvCxnSpPr>
          <p:nvPr/>
        </p:nvCxnSpPr>
        <p:spPr bwMode="gray">
          <a:xfrm flipH="1" flipV="1">
            <a:off x="4590048" y="5327174"/>
            <a:ext cx="1385637" cy="759469"/>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2" name="Straight Arrow Connector 11"/>
          <p:cNvCxnSpPr>
            <a:stCxn id="15" idx="1"/>
          </p:cNvCxnSpPr>
          <p:nvPr/>
        </p:nvCxnSpPr>
        <p:spPr bwMode="gray">
          <a:xfrm flipH="1" flipV="1">
            <a:off x="3994486" y="3268571"/>
            <a:ext cx="2152034" cy="153889"/>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13" name="TextBox 12"/>
          <p:cNvSpPr txBox="1"/>
          <p:nvPr/>
        </p:nvSpPr>
        <p:spPr bwMode="gray">
          <a:xfrm>
            <a:off x="5450306" y="2298032"/>
            <a:ext cx="1457450" cy="307777"/>
          </a:xfrm>
          <a:prstGeom prst="rect">
            <a:avLst/>
          </a:prstGeom>
          <a:solidFill>
            <a:srgbClr val="BFEAF3"/>
          </a:solidFill>
          <a:ln>
            <a:solidFill>
              <a:schemeClr val="tx1"/>
            </a:solidFill>
          </a:ln>
        </p:spPr>
        <p:txBody>
          <a:bodyPr wrap="none" rtlCol="0">
            <a:spAutoFit/>
          </a:bodyPr>
          <a:lstStyle/>
          <a:p>
            <a:r>
              <a:rPr lang="en-GB" dirty="0" smtClean="0"/>
              <a:t>Nom de la route</a:t>
            </a:r>
            <a:endParaRPr lang="en-GB" dirty="0"/>
          </a:p>
        </p:txBody>
      </p:sp>
      <p:sp>
        <p:nvSpPr>
          <p:cNvPr id="14" name="TextBox 13"/>
          <p:cNvSpPr txBox="1"/>
          <p:nvPr/>
        </p:nvSpPr>
        <p:spPr bwMode="gray">
          <a:xfrm>
            <a:off x="7408719" y="2522621"/>
            <a:ext cx="1651414" cy="307777"/>
          </a:xfrm>
          <a:prstGeom prst="rect">
            <a:avLst/>
          </a:prstGeom>
          <a:solidFill>
            <a:srgbClr val="BFEAF3"/>
          </a:solidFill>
          <a:ln>
            <a:solidFill>
              <a:schemeClr val="tx1"/>
            </a:solidFill>
          </a:ln>
        </p:spPr>
        <p:txBody>
          <a:bodyPr wrap="none" rtlCol="0">
            <a:spAutoFit/>
          </a:bodyPr>
          <a:lstStyle/>
          <a:p>
            <a:r>
              <a:rPr lang="en-GB" dirty="0" smtClean="0"/>
              <a:t>Paramètres d’URL</a:t>
            </a:r>
            <a:endParaRPr lang="en-GB" dirty="0"/>
          </a:p>
        </p:txBody>
      </p:sp>
      <p:sp>
        <p:nvSpPr>
          <p:cNvPr id="15" name="TextBox 14"/>
          <p:cNvSpPr txBox="1"/>
          <p:nvPr/>
        </p:nvSpPr>
        <p:spPr bwMode="gray">
          <a:xfrm>
            <a:off x="6146520" y="3268571"/>
            <a:ext cx="2925288" cy="307777"/>
          </a:xfrm>
          <a:prstGeom prst="rect">
            <a:avLst/>
          </a:prstGeom>
          <a:solidFill>
            <a:srgbClr val="BFEAF3"/>
          </a:solidFill>
          <a:ln>
            <a:solidFill>
              <a:schemeClr val="tx1"/>
            </a:solidFill>
          </a:ln>
        </p:spPr>
        <p:txBody>
          <a:bodyPr wrap="none" rtlCol="0">
            <a:spAutoFit/>
          </a:bodyPr>
          <a:lstStyle/>
          <a:p>
            <a:r>
              <a:rPr lang="en-GB" dirty="0" smtClean="0"/>
              <a:t>Valeurs par défaut des paramètres</a:t>
            </a:r>
            <a:endParaRPr lang="en-GB" dirty="0"/>
          </a:p>
        </p:txBody>
      </p:sp>
      <p:sp>
        <p:nvSpPr>
          <p:cNvPr id="18" name="TextBox 17"/>
          <p:cNvSpPr txBox="1"/>
          <p:nvPr/>
        </p:nvSpPr>
        <p:spPr bwMode="gray">
          <a:xfrm>
            <a:off x="5980879" y="4480009"/>
            <a:ext cx="1457450" cy="307777"/>
          </a:xfrm>
          <a:prstGeom prst="rect">
            <a:avLst/>
          </a:prstGeom>
          <a:solidFill>
            <a:schemeClr val="accent3"/>
          </a:solidFill>
          <a:ln>
            <a:solidFill>
              <a:schemeClr val="tx1"/>
            </a:solidFill>
          </a:ln>
        </p:spPr>
        <p:txBody>
          <a:bodyPr wrap="none" rtlCol="0">
            <a:spAutoFit/>
          </a:bodyPr>
          <a:lstStyle/>
          <a:p>
            <a:r>
              <a:rPr lang="en-GB" dirty="0"/>
              <a:t>Nom de la route</a:t>
            </a:r>
          </a:p>
        </p:txBody>
      </p:sp>
      <p:sp>
        <p:nvSpPr>
          <p:cNvPr id="19" name="TextBox 18"/>
          <p:cNvSpPr txBox="1"/>
          <p:nvPr/>
        </p:nvSpPr>
        <p:spPr bwMode="gray">
          <a:xfrm>
            <a:off x="7177839" y="4815476"/>
            <a:ext cx="1690868" cy="307777"/>
          </a:xfrm>
          <a:prstGeom prst="rect">
            <a:avLst/>
          </a:prstGeom>
          <a:solidFill>
            <a:schemeClr val="accent3"/>
          </a:solidFill>
          <a:ln>
            <a:solidFill>
              <a:schemeClr val="tx1"/>
            </a:solidFill>
          </a:ln>
        </p:spPr>
        <p:txBody>
          <a:bodyPr wrap="square" rtlCol="0">
            <a:spAutoFit/>
          </a:bodyPr>
          <a:lstStyle/>
          <a:p>
            <a:r>
              <a:rPr lang="en-GB" dirty="0"/>
              <a:t>Paramètres d’URL</a:t>
            </a:r>
          </a:p>
        </p:txBody>
      </p:sp>
      <p:sp>
        <p:nvSpPr>
          <p:cNvPr id="21" name="TextBox 20"/>
          <p:cNvSpPr txBox="1"/>
          <p:nvPr/>
        </p:nvSpPr>
        <p:spPr bwMode="gray">
          <a:xfrm>
            <a:off x="5975685" y="5932754"/>
            <a:ext cx="2925288" cy="307777"/>
          </a:xfrm>
          <a:prstGeom prst="rect">
            <a:avLst/>
          </a:prstGeom>
          <a:solidFill>
            <a:schemeClr val="accent3"/>
          </a:solidFill>
          <a:ln>
            <a:solidFill>
              <a:schemeClr val="tx1"/>
            </a:solidFill>
          </a:ln>
        </p:spPr>
        <p:txBody>
          <a:bodyPr wrap="none" rtlCol="0">
            <a:spAutoFit/>
          </a:bodyPr>
          <a:lstStyle/>
          <a:p>
            <a:r>
              <a:rPr lang="en-GB" dirty="0"/>
              <a:t>Valeurs par défaut des paramètres</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Routage entrant</a:t>
            </a:r>
            <a:endParaRPr lang="fr-FR" noProof="0" dirty="0"/>
          </a:p>
        </p:txBody>
      </p:sp>
      <p:sp>
        <p:nvSpPr>
          <p:cNvPr id="3" name="Content Placeholder 2"/>
          <p:cNvSpPr>
            <a:spLocks noGrp="1"/>
          </p:cNvSpPr>
          <p:nvPr>
            <p:ph idx="1"/>
          </p:nvPr>
        </p:nvSpPr>
        <p:spPr>
          <a:xfrm>
            <a:off x="279400" y="1312863"/>
            <a:ext cx="8599488" cy="2164695"/>
          </a:xfrm>
        </p:spPr>
        <p:txBody>
          <a:bodyPr/>
          <a:lstStyle/>
          <a:p>
            <a:r>
              <a:rPr lang="fr-FR" noProof="0" dirty="0" smtClean="0"/>
              <a:t>Une URL entrante est traitée en tant que chaîne de caractères</a:t>
            </a:r>
          </a:p>
          <a:p>
            <a:pPr lvl="1"/>
            <a:r>
              <a:rPr lang="fr-FR" noProof="0" dirty="0" smtClean="0"/>
              <a:t>La chaîne est comparée aux règles de la table de routage</a:t>
            </a:r>
          </a:p>
          <a:p>
            <a:r>
              <a:rPr lang="fr-FR" noProof="0" dirty="0" smtClean="0"/>
              <a:t>Le chemin en entrée doit </a:t>
            </a:r>
            <a:r>
              <a:rPr lang="fr-FR" dirty="0" smtClean="0"/>
              <a:t>avoir des valeurs pour toutes les variables dans une règle de routage pour correspondre</a:t>
            </a:r>
            <a:endParaRPr lang="fr-FR" noProof="0" dirty="0" smtClean="0"/>
          </a:p>
          <a:p>
            <a:pPr lvl="1"/>
            <a:r>
              <a:rPr lang="fr-FR" dirty="0" smtClean="0"/>
              <a:t>À moins que les </a:t>
            </a:r>
            <a:r>
              <a:rPr lang="fr-FR" noProof="0" dirty="0" smtClean="0"/>
              <a:t>variables aient des valeurs par défaut</a:t>
            </a:r>
          </a:p>
          <a:p>
            <a:r>
              <a:rPr lang="fr-FR" noProof="0" dirty="0" smtClean="0"/>
              <a:t>Pour la règle de routage suivante :</a:t>
            </a:r>
          </a:p>
        </p:txBody>
      </p:sp>
      <p:sp>
        <p:nvSpPr>
          <p:cNvPr id="4" name="TextBox 3"/>
          <p:cNvSpPr txBox="1"/>
          <p:nvPr/>
        </p:nvSpPr>
        <p:spPr bwMode="gray">
          <a:xfrm>
            <a:off x="548319" y="3559102"/>
            <a:ext cx="5554726" cy="1169551"/>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"Default",</a:t>
            </a:r>
          </a:p>
          <a:p>
            <a:r>
              <a:rPr lang="en-GB" dirty="0" smtClean="0">
                <a:latin typeface="Courier New" pitchFamily="49" charset="0"/>
                <a:cs typeface="Courier New" pitchFamily="49" charset="0"/>
              </a:rPr>
              <a:t>    "{controller}/{action}/{id}",</a:t>
            </a:r>
          </a:p>
          <a:p>
            <a:r>
              <a:rPr lang="en-GB" dirty="0" smtClean="0">
                <a:latin typeface="Courier New" pitchFamily="49" charset="0"/>
                <a:cs typeface="Courier New" pitchFamily="49" charset="0"/>
              </a:rPr>
              <a:t>    new {controller="Home", action="Index", id=""}</a:t>
            </a:r>
          </a:p>
          <a:p>
            <a:r>
              <a:rPr lang="en-GB" dirty="0" smtClean="0">
                <a:latin typeface="Courier New" pitchFamily="49" charset="0"/>
                <a:cs typeface="Courier New" pitchFamily="49" charset="0"/>
              </a:rPr>
              <a:t>  );</a:t>
            </a:r>
          </a:p>
        </p:txBody>
      </p:sp>
      <p:sp>
        <p:nvSpPr>
          <p:cNvPr id="5" name="TextBox 4"/>
          <p:cNvSpPr txBox="1"/>
          <p:nvPr/>
        </p:nvSpPr>
        <p:spPr bwMode="gray">
          <a:xfrm>
            <a:off x="683553" y="4929900"/>
            <a:ext cx="7178568" cy="1384995"/>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"Default", _</a:t>
            </a:r>
          </a:p>
          <a:p>
            <a:r>
              <a:rPr lang="en-GB" dirty="0" smtClean="0">
                <a:latin typeface="Courier New" pitchFamily="49" charset="0"/>
                <a:cs typeface="Courier New" pitchFamily="49" charset="0"/>
              </a:rPr>
              <a:t>       "{controller}/{action}/{id}", _</a:t>
            </a:r>
          </a:p>
          <a:p>
            <a:r>
              <a:rPr lang="en-GB" dirty="0" smtClean="0">
                <a:latin typeface="Courier New" pitchFamily="49" charset="0"/>
                <a:cs typeface="Courier New" pitchFamily="49" charset="0"/>
              </a:rPr>
              <a:t>        New With {.controller="Home", .action="Index", .id=</a:t>
            </a:r>
            <a:r>
              <a:rPr lang="fr-FR" dirty="0" smtClean="0"/>
              <a:t> " "</a:t>
            </a:r>
            <a:r>
              <a:rPr lang="en-GB" dirty="0" smtClean="0">
                <a:latin typeface="Courier New" pitchFamily="49" charset="0"/>
                <a:cs typeface="Courier New" pitchFamily="49" charset="0"/>
              </a:rPr>
              <a:t>} _</a:t>
            </a:r>
          </a:p>
          <a:p>
            <a:r>
              <a:rPr lang="en-GB" dirty="0" smtClean="0">
                <a:latin typeface="Courier New" pitchFamily="49" charset="0"/>
                <a:cs typeface="Courier New" pitchFamily="49" charset="0"/>
              </a:rPr>
              <a:t>   )</a:t>
            </a:r>
          </a:p>
          <a:p>
            <a:endParaRPr lang="en-GB" dirty="0">
              <a:latin typeface="Courier New" pitchFamily="49" charset="0"/>
              <a:cs typeface="Courier New" pitchFamily="49"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Routage entrant</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400" y="1312863"/>
            <a:ext cx="8599488" cy="4909036"/>
          </a:xfrm>
        </p:spPr>
        <p:txBody>
          <a:bodyPr/>
          <a:lstStyle/>
          <a:p>
            <a:r>
              <a:rPr lang="fr-FR" noProof="0" dirty="0" smtClean="0"/>
              <a:t>Les URL entrantes suivantes correspondent aux règles  :</a:t>
            </a:r>
          </a:p>
          <a:p>
            <a:pPr lvl="1"/>
            <a:r>
              <a:rPr lang="fr-FR" noProof="0" dirty="0" smtClean="0">
                <a:latin typeface="Courier New" pitchFamily="49" charset="0"/>
                <a:cs typeface="Courier New" pitchFamily="49" charset="0"/>
              </a:rPr>
              <a:t>/Home</a:t>
            </a:r>
          </a:p>
          <a:p>
            <a:pPr lvl="2"/>
            <a:r>
              <a:rPr lang="fr-FR" noProof="0" dirty="0" smtClean="0"/>
              <a:t>Correspond à</a:t>
            </a:r>
          </a:p>
          <a:p>
            <a:pPr lvl="3"/>
            <a:r>
              <a:rPr lang="fr-FR" noProof="0" dirty="0" smtClean="0"/>
              <a:t> </a:t>
            </a:r>
            <a:r>
              <a:rPr lang="fr-FR" i="1" noProof="0" dirty="0" smtClean="0">
                <a:latin typeface="Courier New" pitchFamily="49" charset="0"/>
                <a:cs typeface="Courier New" pitchFamily="49" charset="0"/>
              </a:rPr>
              <a:t>controller</a:t>
            </a:r>
            <a:r>
              <a:rPr lang="fr-FR" noProof="0" dirty="0" smtClean="0">
                <a:latin typeface="Courier New" pitchFamily="49" charset="0"/>
                <a:cs typeface="Courier New" pitchFamily="49" charset="0"/>
              </a:rPr>
              <a:t>=Home</a:t>
            </a:r>
          </a:p>
          <a:p>
            <a:pPr lvl="3"/>
            <a:r>
              <a:rPr lang="fr-FR" noProof="0" dirty="0" smtClean="0"/>
              <a:t> </a:t>
            </a:r>
            <a:r>
              <a:rPr lang="fr-FR" i="1" noProof="0" dirty="0" smtClean="0">
                <a:latin typeface="Courier New" pitchFamily="49" charset="0"/>
                <a:cs typeface="Courier New" pitchFamily="49" charset="0"/>
              </a:rPr>
              <a:t>action</a:t>
            </a:r>
            <a:r>
              <a:rPr lang="fr-FR" noProof="0" dirty="0" smtClean="0">
                <a:latin typeface="Courier New" pitchFamily="49" charset="0"/>
                <a:cs typeface="Courier New" pitchFamily="49" charset="0"/>
              </a:rPr>
              <a:t>=Index</a:t>
            </a:r>
          </a:p>
          <a:p>
            <a:pPr lvl="3"/>
            <a:r>
              <a:rPr lang="fr-FR" noProof="0" dirty="0" smtClean="0"/>
              <a:t> </a:t>
            </a:r>
            <a:r>
              <a:rPr lang="fr-FR" i="1" noProof="0" dirty="0" smtClean="0">
                <a:latin typeface="Courier New" pitchFamily="49" charset="0"/>
                <a:cs typeface="Courier New" pitchFamily="49" charset="0"/>
              </a:rPr>
              <a:t>id</a:t>
            </a:r>
            <a:r>
              <a:rPr lang="fr-FR" noProof="0" dirty="0" smtClean="0">
                <a:latin typeface="Courier New" pitchFamily="49" charset="0"/>
                <a:cs typeface="Courier New" pitchFamily="49" charset="0"/>
              </a:rPr>
              <a:t>=""</a:t>
            </a:r>
          </a:p>
          <a:p>
            <a:pPr lvl="1"/>
            <a:r>
              <a:rPr lang="fr-FR" noProof="0" dirty="0" smtClean="0">
                <a:latin typeface="Courier New" pitchFamily="49" charset="0"/>
                <a:cs typeface="Courier New" pitchFamily="49" charset="0"/>
              </a:rPr>
              <a:t>/Music/Recordings/Jazz</a:t>
            </a:r>
          </a:p>
          <a:p>
            <a:pPr lvl="2"/>
            <a:r>
              <a:rPr lang="fr-FR" dirty="0"/>
              <a:t>Correspond à</a:t>
            </a:r>
            <a:endParaRPr lang="fr-FR" noProof="0" dirty="0" smtClean="0"/>
          </a:p>
          <a:p>
            <a:pPr lvl="3"/>
            <a:r>
              <a:rPr lang="fr-FR" noProof="0" dirty="0" smtClean="0"/>
              <a:t> </a:t>
            </a:r>
            <a:r>
              <a:rPr lang="fr-FR" i="1" noProof="0" dirty="0" smtClean="0">
                <a:latin typeface="Courier New" pitchFamily="49" charset="0"/>
                <a:cs typeface="Courier New" pitchFamily="49" charset="0"/>
              </a:rPr>
              <a:t>controller</a:t>
            </a:r>
            <a:r>
              <a:rPr lang="fr-FR" noProof="0" dirty="0" smtClean="0">
                <a:latin typeface="Courier New" pitchFamily="49" charset="0"/>
                <a:cs typeface="Courier New" pitchFamily="49" charset="0"/>
              </a:rPr>
              <a:t>=Music</a:t>
            </a:r>
          </a:p>
          <a:p>
            <a:pPr lvl="3"/>
            <a:r>
              <a:rPr lang="fr-FR" noProof="0" dirty="0" smtClean="0"/>
              <a:t> </a:t>
            </a:r>
            <a:r>
              <a:rPr lang="fr-FR" i="1" noProof="0" dirty="0" smtClean="0">
                <a:latin typeface="Courier New" pitchFamily="49" charset="0"/>
                <a:cs typeface="Courier New" pitchFamily="49" charset="0"/>
              </a:rPr>
              <a:t>action</a:t>
            </a:r>
            <a:r>
              <a:rPr lang="fr-FR" noProof="0" dirty="0" smtClean="0">
                <a:latin typeface="Courier New" pitchFamily="49" charset="0"/>
                <a:cs typeface="Courier New" pitchFamily="49" charset="0"/>
              </a:rPr>
              <a:t>=Recordings</a:t>
            </a:r>
          </a:p>
          <a:p>
            <a:pPr lvl="3"/>
            <a:r>
              <a:rPr lang="fr-FR" noProof="0" dirty="0" smtClean="0"/>
              <a:t> </a:t>
            </a:r>
            <a:r>
              <a:rPr lang="fr-FR" i="1" noProof="0" dirty="0" smtClean="0">
                <a:latin typeface="Courier New" pitchFamily="49" charset="0"/>
                <a:cs typeface="Courier New" pitchFamily="49" charset="0"/>
              </a:rPr>
              <a:t>id</a:t>
            </a:r>
            <a:r>
              <a:rPr lang="fr-FR" noProof="0" dirty="0" smtClean="0">
                <a:latin typeface="Courier New" pitchFamily="49" charset="0"/>
                <a:cs typeface="Courier New" pitchFamily="49" charset="0"/>
              </a:rPr>
              <a:t>=Jazz</a:t>
            </a:r>
          </a:p>
          <a:p>
            <a:pPr lvl="1"/>
            <a:r>
              <a:rPr lang="fr-FR" noProof="0" dirty="0" smtClean="0">
                <a:latin typeface="Courier New" pitchFamily="49" charset="0"/>
                <a:cs typeface="Courier New" pitchFamily="49" charset="0"/>
              </a:rPr>
              <a:t> /Video/Categories/10/20/30</a:t>
            </a:r>
          </a:p>
          <a:p>
            <a:pPr lvl="2"/>
            <a:r>
              <a:rPr lang="fr-FR" dirty="0"/>
              <a:t>Correspond à</a:t>
            </a:r>
            <a:endParaRPr lang="fr-FR" noProof="0" dirty="0" smtClean="0"/>
          </a:p>
          <a:p>
            <a:pPr lvl="3"/>
            <a:r>
              <a:rPr lang="fr-FR" noProof="0" dirty="0" smtClean="0"/>
              <a:t> </a:t>
            </a:r>
            <a:r>
              <a:rPr lang="fr-FR" i="1" noProof="0" dirty="0" smtClean="0">
                <a:latin typeface="Courier New" pitchFamily="49" charset="0"/>
                <a:cs typeface="Courier New" pitchFamily="49" charset="0"/>
              </a:rPr>
              <a:t>controller</a:t>
            </a:r>
            <a:r>
              <a:rPr lang="fr-FR" noProof="0" dirty="0" smtClean="0">
                <a:latin typeface="Courier New" pitchFamily="49" charset="0"/>
                <a:cs typeface="Courier New" pitchFamily="49" charset="0"/>
              </a:rPr>
              <a:t>=Video</a:t>
            </a:r>
          </a:p>
          <a:p>
            <a:pPr lvl="3"/>
            <a:r>
              <a:rPr lang="fr-FR" noProof="0" dirty="0" smtClean="0"/>
              <a:t> </a:t>
            </a:r>
            <a:r>
              <a:rPr lang="fr-FR" i="1" noProof="0" dirty="0" smtClean="0">
                <a:latin typeface="Courier New" pitchFamily="49" charset="0"/>
                <a:cs typeface="Courier New" pitchFamily="49" charset="0"/>
              </a:rPr>
              <a:t>action</a:t>
            </a:r>
            <a:r>
              <a:rPr lang="fr-FR" noProof="0" dirty="0" smtClean="0">
                <a:latin typeface="Courier New" pitchFamily="49" charset="0"/>
                <a:cs typeface="Courier New" pitchFamily="49" charset="0"/>
              </a:rPr>
              <a:t>=Categories</a:t>
            </a:r>
          </a:p>
          <a:p>
            <a:pPr lvl="3"/>
            <a:r>
              <a:rPr lang="fr-FR" noProof="0" dirty="0" smtClean="0"/>
              <a:t> </a:t>
            </a:r>
            <a:r>
              <a:rPr lang="fr-FR" i="1" noProof="0" dirty="0" smtClean="0">
                <a:latin typeface="Courier New" pitchFamily="49" charset="0"/>
                <a:cs typeface="Courier New" pitchFamily="49" charset="0"/>
              </a:rPr>
              <a:t>id</a:t>
            </a:r>
            <a:r>
              <a:rPr lang="fr-FR" noProof="0" dirty="0" smtClean="0">
                <a:latin typeface="Courier New" pitchFamily="49" charset="0"/>
                <a:cs typeface="Courier New" pitchFamily="49" charset="0"/>
              </a:rPr>
              <a:t>=10</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Ajouter de nouvelles routes</a:t>
            </a:r>
            <a:endParaRPr lang="fr-FR" noProof="0" dirty="0"/>
          </a:p>
        </p:txBody>
      </p:sp>
      <p:sp>
        <p:nvSpPr>
          <p:cNvPr id="3" name="Content Placeholder 2"/>
          <p:cNvSpPr>
            <a:spLocks noGrp="1"/>
          </p:cNvSpPr>
          <p:nvPr>
            <p:ph idx="1"/>
          </p:nvPr>
        </p:nvSpPr>
        <p:spPr>
          <a:xfrm>
            <a:off x="279399" y="1312863"/>
            <a:ext cx="8562943" cy="3831818"/>
          </a:xfrm>
        </p:spPr>
        <p:txBody>
          <a:bodyPr/>
          <a:lstStyle/>
          <a:p>
            <a:r>
              <a:rPr lang="fr-FR" noProof="0" dirty="0" smtClean="0"/>
              <a:t>On peut ajouter de nouvelles routes à la table de routage</a:t>
            </a:r>
          </a:p>
          <a:p>
            <a:pPr lvl="1"/>
            <a:r>
              <a:rPr lang="fr-FR" noProof="0" dirty="0" smtClean="0"/>
              <a:t>Et fournir des valeurs par défaut </a:t>
            </a:r>
            <a:r>
              <a:rPr lang="fr-FR" dirty="0" smtClean="0"/>
              <a:t>pour les paramètres</a:t>
            </a:r>
            <a:endParaRPr lang="fr-FR" noProof="0" dirty="0" smtClean="0"/>
          </a:p>
          <a:p>
            <a:pPr lvl="2"/>
            <a:r>
              <a:rPr lang="fr-FR" noProof="0" dirty="0" smtClean="0">
                <a:latin typeface="Courier New" pitchFamily="49" charset="0"/>
                <a:cs typeface="Courier New" pitchFamily="49" charset="0"/>
              </a:rPr>
              <a:t>UrlParameter.Optional</a:t>
            </a:r>
            <a:r>
              <a:rPr lang="fr-FR" noProof="0" dirty="0" smtClean="0"/>
              <a:t> pour les paramètres optionnels</a:t>
            </a:r>
          </a:p>
          <a:p>
            <a:r>
              <a:rPr lang="fr-FR" noProof="0" dirty="0" smtClean="0"/>
              <a:t>Les routes </a:t>
            </a:r>
            <a:r>
              <a:rPr lang="fr-FR" dirty="0" smtClean="0"/>
              <a:t>sont évaluées dans leur ordre de création pour les demandes entrantes</a:t>
            </a:r>
            <a:endParaRPr lang="fr-FR" noProof="0" dirty="0" smtClean="0"/>
          </a:p>
          <a:p>
            <a:pPr lvl="1"/>
            <a:r>
              <a:rPr lang="fr-FR" noProof="0" dirty="0" smtClean="0"/>
              <a:t>La demande est transmise à la première route trouvée</a:t>
            </a:r>
          </a:p>
          <a:p>
            <a:pPr lvl="1"/>
            <a:r>
              <a:rPr lang="fr-FR" noProof="0" dirty="0" smtClean="0"/>
              <a:t>Pas d’algorithme de recherche de la meilleure correspondance</a:t>
            </a:r>
          </a:p>
          <a:p>
            <a:r>
              <a:rPr lang="fr-FR" noProof="0" dirty="0" smtClean="0"/>
              <a:t>Pour ajouter une nouvelle route autorisant l’URL suivante :</a:t>
            </a:r>
          </a:p>
          <a:p>
            <a:endParaRPr lang="fr-FR" noProof="0" dirty="0" smtClean="0"/>
          </a:p>
          <a:p>
            <a:pPr lvl="1"/>
            <a:endParaRPr lang="fr-FR" noProof="0" dirty="0" smtClean="0"/>
          </a:p>
          <a:p>
            <a:pPr lvl="1"/>
            <a:r>
              <a:rPr lang="fr-FR" noProof="0" dirty="0" smtClean="0"/>
              <a:t>Mappée à :</a:t>
            </a:r>
            <a:endParaRPr lang="fr-FR" noProof="0" dirty="0"/>
          </a:p>
        </p:txBody>
      </p:sp>
      <p:sp>
        <p:nvSpPr>
          <p:cNvPr id="4" name="TextBox 3"/>
          <p:cNvSpPr txBox="1"/>
          <p:nvPr/>
        </p:nvSpPr>
        <p:spPr bwMode="gray">
          <a:xfrm>
            <a:off x="2217890" y="4243989"/>
            <a:ext cx="4051109" cy="307777"/>
          </a:xfrm>
          <a:prstGeom prst="rect">
            <a:avLst/>
          </a:prstGeom>
          <a:solidFill>
            <a:srgbClr val="FFCC99"/>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/Music/Recordings?category=Classical</a:t>
            </a:r>
            <a:endParaRPr lang="en-GB" dirty="0">
              <a:latin typeface="Courier New" pitchFamily="49" charset="0"/>
              <a:cs typeface="Courier New" pitchFamily="49" charset="0"/>
            </a:endParaRPr>
          </a:p>
        </p:txBody>
      </p:sp>
      <p:sp>
        <p:nvSpPr>
          <p:cNvPr id="5" name="TextBox 4"/>
          <p:cNvSpPr txBox="1"/>
          <p:nvPr/>
        </p:nvSpPr>
        <p:spPr bwMode="gray">
          <a:xfrm>
            <a:off x="2217891" y="5174970"/>
            <a:ext cx="3084499" cy="307777"/>
          </a:xfrm>
          <a:prstGeom prst="rect">
            <a:avLst/>
          </a:prstGeom>
          <a:solidFill>
            <a:srgbClr val="FFCC99"/>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/Music/Recordings/Classical</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gray">
          <a:xfrm>
            <a:off x="336884" y="1718511"/>
            <a:ext cx="6199133" cy="2246769"/>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b="1" dirty="0" smtClean="0">
                <a:latin typeface="Courier New" pitchFamily="49" charset="0"/>
                <a:cs typeface="Courier New" pitchFamily="49" charset="0"/>
              </a:rPr>
              <a:t>routes.MapRoute(</a:t>
            </a:r>
          </a:p>
          <a:p>
            <a:r>
              <a:rPr lang="en-GB" b="1" dirty="0" smtClean="0">
                <a:latin typeface="Courier New" pitchFamily="49" charset="0"/>
                <a:cs typeface="Courier New" pitchFamily="49" charset="0"/>
              </a:rPr>
              <a:t>    "Categories",</a:t>
            </a:r>
          </a:p>
          <a:p>
            <a:r>
              <a:rPr lang="en-GB" b="1" dirty="0" smtClean="0">
                <a:latin typeface="Courier New" pitchFamily="49" charset="0"/>
                <a:cs typeface="Courier New" pitchFamily="49" charset="0"/>
              </a:rPr>
              <a:t>    "{controller}/{action}/{category}",</a:t>
            </a:r>
          </a:p>
          <a:p>
            <a:r>
              <a:rPr lang="en-GB" b="1" dirty="0" smtClean="0">
                <a:latin typeface="Courier New" pitchFamily="49" charset="0"/>
                <a:cs typeface="Courier New" pitchFamily="49" charset="0"/>
              </a:rPr>
              <a:t>    new {controller="Home", action="Index", category=""}</a:t>
            </a:r>
          </a:p>
          <a:p>
            <a:r>
              <a:rPr lang="en-GB" b="1" dirty="0" smtClean="0">
                <a:latin typeface="Courier New" pitchFamily="49" charset="0"/>
                <a:cs typeface="Courier New" pitchFamily="49" charset="0"/>
              </a:rPr>
              <a:t>);</a:t>
            </a:r>
          </a:p>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"Default",</a:t>
            </a:r>
          </a:p>
          <a:p>
            <a:r>
              <a:rPr lang="en-GB" dirty="0" smtClean="0">
                <a:latin typeface="Courier New" pitchFamily="49" charset="0"/>
                <a:cs typeface="Courier New" pitchFamily="49" charset="0"/>
              </a:rPr>
              <a:t>    "{controller}/{action}/{id}",</a:t>
            </a:r>
          </a:p>
          <a:p>
            <a:r>
              <a:rPr lang="en-GB" dirty="0" smtClean="0">
                <a:latin typeface="Courier New" pitchFamily="49" charset="0"/>
                <a:cs typeface="Courier New" pitchFamily="49" charset="0"/>
              </a:rPr>
              <a:t>    new {controller="Home", action="Index", id=""}</a:t>
            </a:r>
          </a:p>
          <a:p>
            <a:r>
              <a:rPr lang="en-GB" dirty="0"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fr-FR" dirty="0" smtClean="0"/>
              <a:t>Ajouter </a:t>
            </a:r>
            <a:r>
              <a:rPr lang="fr-FR" dirty="0"/>
              <a:t>de nouvelles routes</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400" y="1262063"/>
            <a:ext cx="8599488" cy="369332"/>
          </a:xfrm>
        </p:spPr>
        <p:txBody>
          <a:bodyPr/>
          <a:lstStyle/>
          <a:p>
            <a:r>
              <a:rPr lang="fr-FR" noProof="0" dirty="0" smtClean="0"/>
              <a:t>Les éléments de table de routage suivants mettent en œuvre </a:t>
            </a:r>
            <a:r>
              <a:rPr lang="fr-FR" dirty="0" smtClean="0"/>
              <a:t>ce mappage </a:t>
            </a:r>
            <a:r>
              <a:rPr lang="fr-FR" noProof="0" dirty="0" smtClean="0"/>
              <a:t>:</a:t>
            </a:r>
            <a:endParaRPr lang="fr-FR" noProof="0" dirty="0"/>
          </a:p>
        </p:txBody>
      </p:sp>
      <p:sp>
        <p:nvSpPr>
          <p:cNvPr id="4" name="TextBox 3"/>
          <p:cNvSpPr txBox="1"/>
          <p:nvPr/>
        </p:nvSpPr>
        <p:spPr bwMode="gray">
          <a:xfrm>
            <a:off x="782043" y="3739812"/>
            <a:ext cx="7702750" cy="2462213"/>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b="1" dirty="0" smtClean="0">
                <a:latin typeface="Courier New" pitchFamily="49" charset="0"/>
                <a:cs typeface="Courier New" pitchFamily="49" charset="0"/>
              </a:rPr>
              <a:t>routes.MapRoute( _</a:t>
            </a:r>
          </a:p>
          <a:p>
            <a:r>
              <a:rPr lang="en-GB" b="1" dirty="0" smtClean="0">
                <a:latin typeface="Courier New" pitchFamily="49" charset="0"/>
                <a:cs typeface="Courier New" pitchFamily="49" charset="0"/>
              </a:rPr>
              <a:t>       "Categories", _</a:t>
            </a:r>
          </a:p>
          <a:p>
            <a:r>
              <a:rPr lang="en-GB" b="1" dirty="0" smtClean="0">
                <a:latin typeface="Courier New" pitchFamily="49" charset="0"/>
                <a:cs typeface="Courier New" pitchFamily="49" charset="0"/>
              </a:rPr>
              <a:t>       "{controller}/{action}/{category}", _</a:t>
            </a:r>
          </a:p>
          <a:p>
            <a:r>
              <a:rPr lang="en-GB" b="1" dirty="0" smtClean="0">
                <a:latin typeface="Courier New" pitchFamily="49" charset="0"/>
                <a:cs typeface="Courier New" pitchFamily="49" charset="0"/>
              </a:rPr>
              <a:t>        New With {.controller="Home", .action="Index", .category=""} _</a:t>
            </a:r>
          </a:p>
          <a:p>
            <a:r>
              <a:rPr lang="en-GB" b="1"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"Default", _</a:t>
            </a:r>
          </a:p>
          <a:p>
            <a:r>
              <a:rPr lang="en-GB" dirty="0" smtClean="0">
                <a:latin typeface="Courier New" pitchFamily="49" charset="0"/>
                <a:cs typeface="Courier New" pitchFamily="49" charset="0"/>
              </a:rPr>
              <a:t>       "{controller}/{action}/{id}", _</a:t>
            </a:r>
          </a:p>
          <a:p>
            <a:r>
              <a:rPr lang="en-GB" dirty="0" smtClean="0">
                <a:latin typeface="Courier New" pitchFamily="49" charset="0"/>
                <a:cs typeface="Courier New" pitchFamily="49" charset="0"/>
              </a:rPr>
              <a:t>        New With {.controller="Home", .action="Index", .id=</a:t>
            </a:r>
            <a:r>
              <a:rPr lang="en-GB" b="1" dirty="0" smtClean="0">
                <a:latin typeface="Courier New" pitchFamily="49" charset="0"/>
                <a:cs typeface="Courier New" pitchFamily="49" charset="0"/>
              </a:rPr>
              <a:t>""</a:t>
            </a:r>
            <a:r>
              <a:rPr lang="en-GB" dirty="0" smtClean="0">
                <a:latin typeface="Courier New" pitchFamily="49" charset="0"/>
                <a:cs typeface="Courier New" pitchFamily="49" charset="0"/>
              </a:rPr>
              <a:t>} _</a:t>
            </a:r>
          </a:p>
          <a:p>
            <a:r>
              <a:rPr lang="en-GB" dirty="0" smtClean="0">
                <a:latin typeface="Courier New" pitchFamily="49" charset="0"/>
                <a:cs typeface="Courier New" pitchFamily="49" charset="0"/>
              </a:rPr>
              <a:t>)</a:t>
            </a:r>
          </a:p>
        </p:txBody>
      </p:sp>
      <p:sp>
        <p:nvSpPr>
          <p:cNvPr id="6" name="Rectangular Callout 5"/>
          <p:cNvSpPr/>
          <p:nvPr/>
        </p:nvSpPr>
        <p:spPr bwMode="gray">
          <a:xfrm>
            <a:off x="5626759" y="1594185"/>
            <a:ext cx="909258" cy="523220"/>
          </a:xfrm>
          <a:prstGeom prst="wedgeRectCallout">
            <a:avLst>
              <a:gd name="adj1" fmla="val -157676"/>
              <a:gd name="adj2" fmla="val 73766"/>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Nouvelle route</a:t>
            </a:r>
            <a:endParaRPr kumimoji="0" lang="en-GB"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6609348" y="3599448"/>
            <a:ext cx="934452" cy="523220"/>
          </a:xfrm>
          <a:prstGeom prst="wedgeRectCallout">
            <a:avLst>
              <a:gd name="adj1" fmla="val -157676"/>
              <a:gd name="adj2" fmla="val 73766"/>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Nouvelle route</a:t>
            </a:r>
          </a:p>
        </p:txBody>
      </p:sp>
      <p:sp>
        <p:nvSpPr>
          <p:cNvPr id="8" name="Rectangular Callout 7"/>
          <p:cNvSpPr/>
          <p:nvPr/>
        </p:nvSpPr>
        <p:spPr bwMode="gray">
          <a:xfrm>
            <a:off x="5261801" y="2673016"/>
            <a:ext cx="1030715" cy="523220"/>
          </a:xfrm>
          <a:prstGeom prst="wedgeRectCallout">
            <a:avLst>
              <a:gd name="adj1" fmla="val -157676"/>
              <a:gd name="adj2" fmla="val 73766"/>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Route originale</a:t>
            </a:r>
            <a:endParaRPr kumimoji="0" lang="en-GB" sz="1400" b="0" i="0" u="none" strike="noStrike" cap="none" normalizeH="0" baseline="0" dirty="0" smtClean="0">
              <a:ln>
                <a:noFill/>
              </a:ln>
              <a:solidFill>
                <a:schemeClr val="tx1"/>
              </a:solidFill>
              <a:effectLst/>
              <a:latin typeface="Arial" charset="0"/>
            </a:endParaRPr>
          </a:p>
        </p:txBody>
      </p:sp>
      <p:sp>
        <p:nvSpPr>
          <p:cNvPr id="9" name="Rectangular Callout 8"/>
          <p:cNvSpPr/>
          <p:nvPr/>
        </p:nvSpPr>
        <p:spPr bwMode="gray">
          <a:xfrm>
            <a:off x="6003749" y="4870784"/>
            <a:ext cx="920425" cy="523220"/>
          </a:xfrm>
          <a:prstGeom prst="wedgeRectCallout">
            <a:avLst>
              <a:gd name="adj1" fmla="val -215375"/>
              <a:gd name="adj2" fmla="val 65114"/>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Route originale</a:t>
            </a:r>
            <a:endParaRPr kumimoji="0" lang="en-GB" sz="1400" b="0" i="0" u="none" strike="noStrike" cap="none" normalizeH="0" baseline="0" dirty="0" smtClean="0">
              <a:ln>
                <a:noFill/>
              </a:ln>
              <a:solidFill>
                <a:schemeClr val="tx1"/>
              </a:solidFill>
              <a:effectLst/>
              <a:latin typeface="Arial"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Évaluer la nouvelle route</a:t>
            </a:r>
            <a:endParaRPr lang="fr-FR" noProof="0" dirty="0"/>
          </a:p>
        </p:txBody>
      </p:sp>
      <p:sp>
        <p:nvSpPr>
          <p:cNvPr id="3" name="Content Placeholder 2"/>
          <p:cNvSpPr>
            <a:spLocks noGrp="1"/>
          </p:cNvSpPr>
          <p:nvPr>
            <p:ph idx="1"/>
          </p:nvPr>
        </p:nvSpPr>
        <p:spPr>
          <a:xfrm>
            <a:off x="279400" y="1312863"/>
            <a:ext cx="8599488" cy="5057795"/>
          </a:xfrm>
          <a:ln>
            <a:headEnd type="none" w="med" len="med"/>
            <a:tailEnd type="triangle" w="med" len="med"/>
          </a:ln>
        </p:spPr>
        <p:txBody>
          <a:bodyPr/>
          <a:lstStyle/>
          <a:p>
            <a:r>
              <a:rPr lang="fr-FR" noProof="0" dirty="0" smtClean="0"/>
              <a:t>Que signifie le modèle d’URL dans la nouvelle route ?</a:t>
            </a:r>
          </a:p>
          <a:p>
            <a:endParaRPr lang="fr-FR" noProof="0" dirty="0" smtClean="0"/>
          </a:p>
          <a:p>
            <a:r>
              <a:rPr lang="fr-FR" noProof="0" dirty="0" smtClean="0"/>
              <a:t>Il correspond à toutes les URL suivantes :</a:t>
            </a:r>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r>
              <a:rPr lang="fr-FR" noProof="0" dirty="0" smtClean="0"/>
              <a:t>Cette route empêche l’application de tout élément ultérieur de la table de routage</a:t>
            </a:r>
          </a:p>
          <a:p>
            <a:pPr lvl="1"/>
            <a:r>
              <a:rPr lang="fr-FR" noProof="0" dirty="0" smtClean="0"/>
              <a:t>Il faut appliquer des contraintes aux paramètres</a:t>
            </a:r>
          </a:p>
        </p:txBody>
      </p:sp>
      <p:sp>
        <p:nvSpPr>
          <p:cNvPr id="4" name="TextBox 3"/>
          <p:cNvSpPr txBox="1"/>
          <p:nvPr/>
        </p:nvSpPr>
        <p:spPr bwMode="gray">
          <a:xfrm>
            <a:off x="1929126" y="1738530"/>
            <a:ext cx="3621504" cy="307777"/>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{controller}/{action}/{category}</a:t>
            </a:r>
            <a:endParaRPr lang="en-GB" dirty="0">
              <a:latin typeface="Courier New" pitchFamily="49" charset="0"/>
              <a:cs typeface="Courier New"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55350337"/>
              </p:ext>
            </p:extLst>
          </p:nvPr>
        </p:nvGraphicFramePr>
        <p:xfrm>
          <a:off x="757991" y="2658980"/>
          <a:ext cx="7054515" cy="1545656"/>
        </p:xfrm>
        <a:graphic>
          <a:graphicData uri="http://schemas.openxmlformats.org/drawingml/2006/table">
            <a:tbl>
              <a:tblPr firstRow="1" bandRow="1">
                <a:effectLst/>
                <a:tableStyleId>{5C22544A-7EE6-4342-B048-85BDC9FD1C3A}</a:tableStyleId>
              </a:tblPr>
              <a:tblGrid>
                <a:gridCol w="2743198"/>
                <a:gridCol w="1959812"/>
                <a:gridCol w="2351505"/>
              </a:tblGrid>
              <a:tr h="433136">
                <a:tc>
                  <a:txBody>
                    <a:bodyPr/>
                    <a:lstStyle/>
                    <a:p>
                      <a:pPr algn="ctr"/>
                      <a:r>
                        <a:rPr lang="en-GB" sz="1600" b="0" baseline="0" dirty="0" smtClean="0">
                          <a:ln>
                            <a:solidFill>
                              <a:schemeClr val="tx1"/>
                            </a:solidFill>
                          </a:ln>
                          <a:solidFill>
                            <a:schemeClr val="tx1"/>
                          </a:solidFill>
                          <a:latin typeface="+mn-lt"/>
                        </a:rPr>
                        <a:t>URL</a:t>
                      </a:r>
                      <a:endParaRPr lang="en-GB" sz="1600" b="0" baseline="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baseline="0" dirty="0" smtClean="0">
                          <a:ln>
                            <a:solidFill>
                              <a:schemeClr val="tx1"/>
                            </a:solidFill>
                          </a:ln>
                          <a:solidFill>
                            <a:schemeClr val="tx1"/>
                          </a:solidFill>
                          <a:latin typeface="+mn-lt"/>
                        </a:rPr>
                        <a:t>Contrôleur</a:t>
                      </a:r>
                      <a:endParaRPr lang="en-GB" sz="1600" b="0" baseline="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baseline="0" dirty="0" smtClean="0">
                          <a:ln>
                            <a:solidFill>
                              <a:schemeClr val="tx1"/>
                            </a:solidFill>
                          </a:ln>
                          <a:solidFill>
                            <a:schemeClr val="tx1"/>
                          </a:solidFill>
                          <a:latin typeface="+mn-lt"/>
                        </a:rPr>
                        <a:t>Action</a:t>
                      </a:r>
                      <a:endParaRPr lang="en-GB" sz="1600" b="0" baseline="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400" b="0" dirty="0" smtClean="0">
                          <a:ln>
                            <a:solidFill>
                              <a:schemeClr val="tx1"/>
                            </a:solidFill>
                          </a:ln>
                          <a:solidFill>
                            <a:schemeClr val="tx1"/>
                          </a:solidFill>
                          <a:latin typeface="Courier New" pitchFamily="49" charset="0"/>
                          <a:cs typeface="Courier New" pitchFamily="49" charset="0"/>
                        </a:rPr>
                        <a:t>/Home</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HomeController</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Index</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GB" sz="1400" b="0" dirty="0" smtClean="0">
                          <a:ln>
                            <a:solidFill>
                              <a:schemeClr val="tx1"/>
                            </a:solidFill>
                          </a:ln>
                          <a:solidFill>
                            <a:schemeClr val="tx1"/>
                          </a:solidFill>
                          <a:latin typeface="Courier New" pitchFamily="49" charset="0"/>
                          <a:cs typeface="Courier New" pitchFamily="49" charset="0"/>
                        </a:rPr>
                        <a:t>/Music/Categories</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MusicController</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Categories</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GB" sz="1400" b="0" dirty="0" smtClean="0">
                          <a:ln>
                            <a:solidFill>
                              <a:schemeClr val="tx1"/>
                            </a:solidFill>
                          </a:ln>
                          <a:solidFill>
                            <a:schemeClr val="tx1"/>
                          </a:solidFill>
                          <a:latin typeface="Courier New" pitchFamily="49" charset="0"/>
                          <a:cs typeface="Courier New" pitchFamily="49" charset="0"/>
                        </a:rPr>
                        <a:t>/Music/Recordings/Jazz</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MusicController</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GB" sz="1400" b="0" dirty="0" smtClean="0">
                          <a:ln>
                            <a:solidFill>
                              <a:schemeClr val="tx1"/>
                            </a:solidFill>
                          </a:ln>
                          <a:solidFill>
                            <a:schemeClr val="tx1"/>
                          </a:solidFill>
                          <a:latin typeface="Courier New" pitchFamily="49" charset="0"/>
                          <a:cs typeface="Courier New" pitchFamily="49" charset="0"/>
                        </a:rPr>
                        <a:t>Recordings </a:t>
                      </a:r>
                      <a:endParaRPr lang="en-GB" sz="1400" b="0" dirty="0">
                        <a:ln>
                          <a:solidFill>
                            <a:schemeClr val="tx1"/>
                          </a:solidFill>
                        </a:ln>
                        <a:solidFill>
                          <a:schemeClr val="tx1"/>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9" name="Straight Arrow Connector 8"/>
          <p:cNvCxnSpPr/>
          <p:nvPr/>
        </p:nvCxnSpPr>
        <p:spPr bwMode="gray">
          <a:xfrm rot="16200000" flipV="1">
            <a:off x="2797343" y="4349416"/>
            <a:ext cx="529389" cy="1203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1" name="Straight Arrow Connector 10"/>
          <p:cNvCxnSpPr/>
          <p:nvPr/>
        </p:nvCxnSpPr>
        <p:spPr bwMode="gray">
          <a:xfrm rot="5400000" flipH="1" flipV="1">
            <a:off x="5589599" y="4270343"/>
            <a:ext cx="509542" cy="15033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7" name="TextBox 6"/>
          <p:cNvSpPr txBox="1"/>
          <p:nvPr/>
        </p:nvSpPr>
        <p:spPr bwMode="gray">
          <a:xfrm>
            <a:off x="2707105" y="4596065"/>
            <a:ext cx="3599062" cy="523220"/>
          </a:xfrm>
          <a:prstGeom prst="rect">
            <a:avLst/>
          </a:prstGeom>
          <a:solidFill>
            <a:srgbClr val="CCECFF"/>
          </a:solidFill>
          <a:ln>
            <a:solidFill>
              <a:schemeClr val="tx1"/>
            </a:solidFill>
          </a:ln>
        </p:spPr>
        <p:txBody>
          <a:bodyPr wrap="none" rtlCol="0">
            <a:spAutoFit/>
          </a:bodyPr>
          <a:lstStyle/>
          <a:p>
            <a:r>
              <a:rPr lang="en-GB" dirty="0" smtClean="0">
                <a:latin typeface="Courier New" pitchFamily="49" charset="0"/>
                <a:cs typeface="Courier New" pitchFamily="49" charset="0"/>
              </a:rPr>
              <a:t>Jazz</a:t>
            </a:r>
            <a:r>
              <a:rPr lang="en-GB" dirty="0" smtClean="0"/>
              <a:t> n’est passé à l’action </a:t>
            </a:r>
            <a:r>
              <a:rPr lang="en-GB" dirty="0" smtClean="0">
                <a:latin typeface="Courier New" pitchFamily="49" charset="0"/>
                <a:cs typeface="Courier New" pitchFamily="49" charset="0"/>
              </a:rPr>
              <a:t>Recordings </a:t>
            </a:r>
          </a:p>
          <a:p>
            <a:r>
              <a:rPr lang="en-GB" dirty="0" smtClean="0"/>
              <a:t>que si le nom du paramètre est </a:t>
            </a:r>
            <a:r>
              <a:rPr lang="en-GB" dirty="0" smtClean="0">
                <a:latin typeface="Courier New" pitchFamily="49" charset="0"/>
                <a:cs typeface="Courier New" pitchFamily="49" charset="0"/>
              </a:rPr>
              <a:t>category</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Appliquer des </a:t>
            </a:r>
            <a:r>
              <a:rPr lang="fr-FR" dirty="0" smtClean="0"/>
              <a:t>contraintes de paramètre de routage</a:t>
            </a:r>
            <a:endParaRPr lang="fr-FR" noProof="0" dirty="0"/>
          </a:p>
        </p:txBody>
      </p:sp>
      <p:sp>
        <p:nvSpPr>
          <p:cNvPr id="3" name="Content Placeholder 2"/>
          <p:cNvSpPr>
            <a:spLocks noGrp="1"/>
          </p:cNvSpPr>
          <p:nvPr>
            <p:ph idx="1"/>
          </p:nvPr>
        </p:nvSpPr>
        <p:spPr>
          <a:xfrm>
            <a:off x="279400" y="1312863"/>
            <a:ext cx="8599488" cy="4688463"/>
          </a:xfrm>
        </p:spPr>
        <p:txBody>
          <a:bodyPr/>
          <a:lstStyle/>
          <a:p>
            <a:r>
              <a:rPr lang="fr-FR" noProof="0" dirty="0" smtClean="0"/>
              <a:t>Il faut que le nouvel élément de la table de routage ne s’applique que si la troisième partie de l’URL est la catégorie</a:t>
            </a:r>
          </a:p>
          <a:p>
            <a:pPr lvl="1"/>
            <a:r>
              <a:rPr lang="fr-FR" noProof="0" dirty="0" smtClean="0"/>
              <a:t>Une séquence de caractères alphabétiques, y compris l’espace et </a:t>
            </a:r>
            <a:r>
              <a:rPr lang="fr-FR" noProof="0" dirty="0" smtClean="0">
                <a:latin typeface="Courier New" pitchFamily="49" charset="0"/>
                <a:cs typeface="Courier New" pitchFamily="49" charset="0"/>
              </a:rPr>
              <a:t>&amp;</a:t>
            </a:r>
          </a:p>
          <a:p>
            <a:endParaRPr lang="fr-FR" noProof="0" dirty="0" smtClean="0"/>
          </a:p>
          <a:p>
            <a:r>
              <a:rPr lang="fr-FR" noProof="0" dirty="0" smtClean="0"/>
              <a:t>Sinon, appliquer la route originale pour toutes les autres valeurs</a:t>
            </a:r>
          </a:p>
          <a:p>
            <a:pPr lvl="1"/>
            <a:r>
              <a:rPr lang="fr-FR" noProof="0" dirty="0" smtClean="0"/>
              <a:t>L’URL des enregistrements individuels comprend l’id en tant qu’entier en troisième paramètre</a:t>
            </a:r>
          </a:p>
          <a:p>
            <a:pPr lvl="1"/>
            <a:endParaRPr lang="fr-FR" noProof="0" dirty="0" smtClean="0"/>
          </a:p>
          <a:p>
            <a:pPr lvl="1"/>
            <a:endParaRPr lang="fr-FR" noProof="0" dirty="0" smtClean="0"/>
          </a:p>
          <a:p>
            <a:r>
              <a:rPr lang="fr-FR" noProof="0" dirty="0" smtClean="0"/>
              <a:t>Avec la méthode </a:t>
            </a:r>
            <a:r>
              <a:rPr lang="fr-FR" noProof="0" dirty="0" smtClean="0">
                <a:latin typeface="Courier New" pitchFamily="49" charset="0"/>
                <a:cs typeface="Courier New" pitchFamily="49" charset="0"/>
              </a:rPr>
              <a:t>MapRoute</a:t>
            </a:r>
            <a:r>
              <a:rPr lang="fr-FR" noProof="0" dirty="0" smtClean="0"/>
              <a:t>, on peut définir les </a:t>
            </a:r>
            <a:r>
              <a:rPr lang="fr-FR" dirty="0" smtClean="0"/>
              <a:t>contraintes de méthodes en utilisant</a:t>
            </a:r>
            <a:endParaRPr lang="fr-FR" noProof="0" dirty="0" smtClean="0"/>
          </a:p>
          <a:p>
            <a:pPr marL="687387" lvl="1" indent="-342900">
              <a:buFont typeface="+mj-lt"/>
              <a:buAutoNum type="arabicPeriod"/>
            </a:pPr>
            <a:r>
              <a:rPr lang="fr-FR" dirty="0" smtClean="0"/>
              <a:t>Des expressions régulières</a:t>
            </a:r>
            <a:endParaRPr lang="fr-FR" noProof="0" dirty="0" smtClean="0"/>
          </a:p>
          <a:p>
            <a:pPr marL="687387" lvl="1" indent="-342900">
              <a:buFont typeface="+mj-lt"/>
              <a:buAutoNum type="arabicPeriod"/>
            </a:pPr>
            <a:r>
              <a:rPr lang="fr-FR" noProof="0" dirty="0" smtClean="0"/>
              <a:t>La méthode HTTP</a:t>
            </a:r>
          </a:p>
          <a:p>
            <a:pPr marL="687387" lvl="1" indent="-342900">
              <a:buFont typeface="+mj-lt"/>
              <a:buAutoNum type="arabicPeriod"/>
            </a:pPr>
            <a:r>
              <a:rPr lang="fr-FR" noProof="0" dirty="0" smtClean="0"/>
              <a:t>Des contraintes personnalisées</a:t>
            </a:r>
            <a:endParaRPr lang="fr-FR" noProof="0" dirty="0"/>
          </a:p>
        </p:txBody>
      </p:sp>
      <p:sp>
        <p:nvSpPr>
          <p:cNvPr id="4" name="TextBox 3"/>
          <p:cNvSpPr txBox="1"/>
          <p:nvPr/>
        </p:nvSpPr>
        <p:spPr bwMode="gray">
          <a:xfrm>
            <a:off x="2281987" y="3882217"/>
            <a:ext cx="2440092" cy="307777"/>
          </a:xfrm>
          <a:prstGeom prst="rect">
            <a:avLst/>
          </a:prstGeom>
          <a:solidFill>
            <a:srgbClr val="FFCC99"/>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/Music/Recording/2020</a:t>
            </a:r>
            <a:endParaRPr lang="en-GB" dirty="0">
              <a:latin typeface="Courier New" pitchFamily="49" charset="0"/>
              <a:cs typeface="Courier New" pitchFamily="49" charset="0"/>
            </a:endParaRPr>
          </a:p>
        </p:txBody>
      </p:sp>
      <p:sp>
        <p:nvSpPr>
          <p:cNvPr id="5" name="TextBox 4"/>
          <p:cNvSpPr txBox="1"/>
          <p:nvPr/>
        </p:nvSpPr>
        <p:spPr bwMode="gray">
          <a:xfrm>
            <a:off x="2061480" y="2362202"/>
            <a:ext cx="3084499" cy="307777"/>
          </a:xfrm>
          <a:prstGeom prst="rect">
            <a:avLst/>
          </a:prstGeom>
          <a:solidFill>
            <a:srgbClr val="FFCC99"/>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/Music/Recordings/Classical</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Contrainte de paramètre : Expression régulière</a:t>
            </a:r>
            <a:endParaRPr lang="fr-FR" noProof="0" dirty="0"/>
          </a:p>
        </p:txBody>
      </p:sp>
      <p:sp>
        <p:nvSpPr>
          <p:cNvPr id="4" name="TextBox 3"/>
          <p:cNvSpPr txBox="1"/>
          <p:nvPr/>
        </p:nvSpPr>
        <p:spPr bwMode="gray">
          <a:xfrm>
            <a:off x="336884" y="1175748"/>
            <a:ext cx="6306535" cy="2462213"/>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"Categories",</a:t>
            </a:r>
          </a:p>
          <a:p>
            <a:r>
              <a:rPr lang="en-GB" dirty="0" smtClean="0">
                <a:latin typeface="Courier New" pitchFamily="49" charset="0"/>
                <a:cs typeface="Courier New" pitchFamily="49" charset="0"/>
              </a:rPr>
              <a:t>    "{controller}/{action}/{category}",</a:t>
            </a:r>
          </a:p>
          <a:p>
            <a:r>
              <a:rPr lang="en-GB" dirty="0" smtClean="0">
                <a:latin typeface="Courier New" pitchFamily="49" charset="0"/>
                <a:cs typeface="Courier New" pitchFamily="49" charset="0"/>
              </a:rPr>
              <a:t>    new {controller="Home", action="Index", category=""},</a:t>
            </a:r>
          </a:p>
          <a:p>
            <a:r>
              <a:rPr lang="en-GB" b="1" dirty="0" smtClean="0">
                <a:latin typeface="Courier New" pitchFamily="49" charset="0"/>
                <a:cs typeface="Courier New" pitchFamily="49" charset="0"/>
              </a:rPr>
              <a:t>    new {category=@"\w[A-</a:t>
            </a:r>
            <a:r>
              <a:rPr lang="en-GB" b="1" dirty="0" err="1" smtClean="0">
                <a:latin typeface="Courier New" pitchFamily="49" charset="0"/>
                <a:cs typeface="Courier New" pitchFamily="49" charset="0"/>
              </a:rPr>
              <a:t>Za</a:t>
            </a:r>
            <a:r>
              <a:rPr lang="en-GB" b="1" dirty="0" smtClean="0">
                <a:latin typeface="Courier New" pitchFamily="49" charset="0"/>
                <a:cs typeface="Courier New" pitchFamily="49" charset="0"/>
              </a:rPr>
              <a:t>-z &amp;=-]{2,50}"}</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"Default",</a:t>
            </a:r>
          </a:p>
          <a:p>
            <a:r>
              <a:rPr lang="en-GB" dirty="0" smtClean="0">
                <a:latin typeface="Courier New" pitchFamily="49" charset="0"/>
                <a:cs typeface="Courier New" pitchFamily="49" charset="0"/>
              </a:rPr>
              <a:t>    "{controller}/{action}/{id}",</a:t>
            </a:r>
          </a:p>
          <a:p>
            <a:r>
              <a:rPr lang="en-GB" dirty="0" smtClean="0">
                <a:latin typeface="Courier New" pitchFamily="49" charset="0"/>
                <a:cs typeface="Courier New" pitchFamily="49" charset="0"/>
              </a:rPr>
              <a:t>    new {controller="Home", action="Index", id=""}</a:t>
            </a:r>
          </a:p>
          <a:p>
            <a:r>
              <a:rPr lang="en-GB" dirty="0" smtClean="0">
                <a:latin typeface="Courier New" pitchFamily="49" charset="0"/>
                <a:cs typeface="Courier New" pitchFamily="49" charset="0"/>
              </a:rPr>
              <a:t>);</a:t>
            </a:r>
          </a:p>
        </p:txBody>
      </p:sp>
      <p:sp>
        <p:nvSpPr>
          <p:cNvPr id="5" name="TextBox 4"/>
          <p:cNvSpPr txBox="1"/>
          <p:nvPr/>
        </p:nvSpPr>
        <p:spPr bwMode="gray">
          <a:xfrm>
            <a:off x="782043" y="3545977"/>
            <a:ext cx="7702750" cy="2677656"/>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"Categories", _</a:t>
            </a:r>
          </a:p>
          <a:p>
            <a:r>
              <a:rPr lang="en-GB" dirty="0" smtClean="0">
                <a:latin typeface="Courier New" pitchFamily="49" charset="0"/>
                <a:cs typeface="Courier New" pitchFamily="49" charset="0"/>
              </a:rPr>
              <a:t>       "{controller}/{action}/{category}", _</a:t>
            </a:r>
          </a:p>
          <a:p>
            <a:r>
              <a:rPr lang="en-GB" dirty="0" smtClean="0">
                <a:latin typeface="Courier New" pitchFamily="49" charset="0"/>
                <a:cs typeface="Courier New" pitchFamily="49" charset="0"/>
              </a:rPr>
              <a:t>        New With {.controller="Home", .action="Index", .category=""} _</a:t>
            </a:r>
          </a:p>
          <a:p>
            <a:r>
              <a:rPr lang="en-GB" b="1" dirty="0" smtClean="0">
                <a:latin typeface="Courier New" pitchFamily="49" charset="0"/>
                <a:cs typeface="Courier New" pitchFamily="49" charset="0"/>
              </a:rPr>
              <a:t>        New With {.category = "\w[A-</a:t>
            </a:r>
            <a:r>
              <a:rPr lang="en-GB" b="1" dirty="0" err="1" smtClean="0">
                <a:latin typeface="Courier New" pitchFamily="49" charset="0"/>
                <a:cs typeface="Courier New" pitchFamily="49" charset="0"/>
              </a:rPr>
              <a:t>Za</a:t>
            </a:r>
            <a:r>
              <a:rPr lang="en-GB" b="1" dirty="0" smtClean="0">
                <a:latin typeface="Courier New" pitchFamily="49" charset="0"/>
                <a:cs typeface="Courier New" pitchFamily="49" charset="0"/>
              </a:rPr>
              <a:t>-z &amp;=-]{2,50}"} _</a:t>
            </a:r>
          </a:p>
          <a:p>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"Default", _</a:t>
            </a:r>
          </a:p>
          <a:p>
            <a:r>
              <a:rPr lang="en-GB" dirty="0" smtClean="0">
                <a:latin typeface="Courier New" pitchFamily="49" charset="0"/>
                <a:cs typeface="Courier New" pitchFamily="49" charset="0"/>
              </a:rPr>
              <a:t>       "{controller}/{action}/{id}", _</a:t>
            </a:r>
          </a:p>
          <a:p>
            <a:r>
              <a:rPr lang="en-GB" dirty="0" smtClean="0">
                <a:latin typeface="Courier New" pitchFamily="49" charset="0"/>
                <a:cs typeface="Courier New" pitchFamily="49" charset="0"/>
              </a:rPr>
              <a:t>        New With {.controller="Home", .action="Index", .id=""} _</a:t>
            </a:r>
          </a:p>
          <a:p>
            <a:r>
              <a:rPr lang="en-GB" dirty="0" smtClean="0">
                <a:latin typeface="Courier New" pitchFamily="49" charset="0"/>
                <a:cs typeface="Courier New" pitchFamily="49" charset="0"/>
              </a:rPr>
              <a:t>)</a:t>
            </a:r>
          </a:p>
        </p:txBody>
      </p:sp>
      <p:sp>
        <p:nvSpPr>
          <p:cNvPr id="6" name="Rectangular Callout 5"/>
          <p:cNvSpPr/>
          <p:nvPr/>
        </p:nvSpPr>
        <p:spPr bwMode="gray">
          <a:xfrm>
            <a:off x="5776127" y="2218285"/>
            <a:ext cx="1974502" cy="738664"/>
          </a:xfrm>
          <a:prstGeom prst="wedgeRectCallout">
            <a:avLst>
              <a:gd name="adj1" fmla="val -124709"/>
              <a:gd name="adj2" fmla="val -41880"/>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Séquence de 2 à 50 caractères, y compris l’espace, &amp; et -</a:t>
            </a:r>
            <a:endParaRPr kumimoji="0" lang="fr-FR"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6293157" y="4720637"/>
            <a:ext cx="2012643" cy="738664"/>
          </a:xfrm>
          <a:prstGeom prst="wedgeRectCallout">
            <a:avLst>
              <a:gd name="adj1" fmla="val -98711"/>
              <a:gd name="adj2" fmla="val -5816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Séquence de 2 à 50 caractères, y compris l’espace, &amp; et -</a:t>
            </a:r>
            <a:endParaRPr lang="fr-FR"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Contrainte </a:t>
            </a:r>
            <a:r>
              <a:rPr lang="fr-FR" dirty="0"/>
              <a:t>de </a:t>
            </a:r>
            <a:r>
              <a:rPr lang="fr-FR" dirty="0" smtClean="0"/>
              <a:t>paramètre : Méthode HTTP</a:t>
            </a:r>
            <a:endParaRPr lang="fr-FR" noProof="0" dirty="0"/>
          </a:p>
        </p:txBody>
      </p:sp>
      <p:sp>
        <p:nvSpPr>
          <p:cNvPr id="3" name="Content Placeholder 2"/>
          <p:cNvSpPr>
            <a:spLocks noGrp="1"/>
          </p:cNvSpPr>
          <p:nvPr>
            <p:ph idx="1"/>
          </p:nvPr>
        </p:nvSpPr>
        <p:spPr>
          <a:xfrm>
            <a:off x="279400" y="1312863"/>
            <a:ext cx="8599488" cy="1405513"/>
          </a:xfrm>
        </p:spPr>
        <p:txBody>
          <a:bodyPr/>
          <a:lstStyle/>
          <a:p>
            <a:r>
              <a:rPr lang="fr-FR" noProof="0" dirty="0" smtClean="0"/>
              <a:t>Une contrainte de méthode HTTP permet de faire correspondre une route à une opération ou ensemble d’opérations HTTP</a:t>
            </a:r>
          </a:p>
          <a:p>
            <a:r>
              <a:rPr lang="fr-FR" noProof="0" dirty="0" smtClean="0"/>
              <a:t>Restreindre la règle </a:t>
            </a:r>
            <a:r>
              <a:rPr lang="fr-FR" dirty="0" smtClean="0"/>
              <a:t>aux demandes </a:t>
            </a:r>
            <a:r>
              <a:rPr lang="fr-FR" noProof="0" dirty="0" smtClean="0"/>
              <a:t>HTTP Get seulement</a:t>
            </a:r>
          </a:p>
          <a:p>
            <a:pPr lvl="1"/>
            <a:r>
              <a:rPr lang="fr-FR" noProof="0" dirty="0" smtClean="0"/>
              <a:t>Utiliser la propriété </a:t>
            </a:r>
            <a:r>
              <a:rPr lang="fr-FR" noProof="0" dirty="0" smtClean="0">
                <a:latin typeface="Courier New" pitchFamily="49" charset="0"/>
                <a:cs typeface="Courier New" pitchFamily="49" charset="0"/>
              </a:rPr>
              <a:t>httpMethod</a:t>
            </a:r>
            <a:r>
              <a:rPr lang="fr-FR" noProof="0" dirty="0" smtClean="0"/>
              <a:t> dans les contraintes</a:t>
            </a:r>
          </a:p>
        </p:txBody>
      </p:sp>
      <p:sp>
        <p:nvSpPr>
          <p:cNvPr id="4" name="TextBox 3"/>
          <p:cNvSpPr txBox="1"/>
          <p:nvPr/>
        </p:nvSpPr>
        <p:spPr bwMode="gray">
          <a:xfrm>
            <a:off x="678260" y="2870436"/>
            <a:ext cx="6306535" cy="1384995"/>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"Categories",</a:t>
            </a:r>
          </a:p>
          <a:p>
            <a:r>
              <a:rPr lang="en-GB" dirty="0" smtClean="0">
                <a:latin typeface="Courier New" pitchFamily="49" charset="0"/>
                <a:cs typeface="Courier New" pitchFamily="49" charset="0"/>
              </a:rPr>
              <a:t>    "{controller}/{action}/{category}",</a:t>
            </a:r>
          </a:p>
          <a:p>
            <a:r>
              <a:rPr lang="en-GB" dirty="0" smtClean="0">
                <a:latin typeface="Courier New" pitchFamily="49" charset="0"/>
                <a:cs typeface="Courier New" pitchFamily="49" charset="0"/>
              </a:rPr>
              <a:t>    new {controller="Home", action="Index", category=""},</a:t>
            </a:r>
          </a:p>
          <a:p>
            <a:r>
              <a:rPr lang="en-GB" b="1" dirty="0" smtClean="0">
                <a:latin typeface="Courier New" pitchFamily="49" charset="0"/>
                <a:cs typeface="Courier New" pitchFamily="49" charset="0"/>
              </a:rPr>
              <a:t>    new {httpMethod=new HttpMethodConstraint("GET")}</a:t>
            </a:r>
          </a:p>
          <a:p>
            <a:r>
              <a:rPr lang="en-GB" dirty="0" smtClean="0">
                <a:latin typeface="Courier New" pitchFamily="49" charset="0"/>
                <a:cs typeface="Courier New" pitchFamily="49" charset="0"/>
              </a:rPr>
              <a:t>);</a:t>
            </a:r>
          </a:p>
        </p:txBody>
      </p:sp>
      <p:sp>
        <p:nvSpPr>
          <p:cNvPr id="5" name="TextBox 4"/>
          <p:cNvSpPr txBox="1"/>
          <p:nvPr/>
        </p:nvSpPr>
        <p:spPr bwMode="gray">
          <a:xfrm>
            <a:off x="550395" y="4557913"/>
            <a:ext cx="7702750" cy="160043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"Categories", _</a:t>
            </a:r>
          </a:p>
          <a:p>
            <a:r>
              <a:rPr lang="en-GB" dirty="0" smtClean="0">
                <a:latin typeface="Courier New" pitchFamily="49" charset="0"/>
                <a:cs typeface="Courier New" pitchFamily="49" charset="0"/>
              </a:rPr>
              <a:t>       "{controller}/{action}/{category}", _</a:t>
            </a:r>
          </a:p>
          <a:p>
            <a:r>
              <a:rPr lang="en-GB" dirty="0" smtClean="0">
                <a:latin typeface="Courier New" pitchFamily="49" charset="0"/>
                <a:cs typeface="Courier New" pitchFamily="49" charset="0"/>
              </a:rPr>
              <a:t>        New With {.controller="Home", .action="Index", .category=""} _</a:t>
            </a:r>
          </a:p>
          <a:p>
            <a:r>
              <a:rPr lang="en-GB" b="1" dirty="0" smtClean="0">
                <a:latin typeface="Courier New" pitchFamily="49" charset="0"/>
                <a:cs typeface="Courier New" pitchFamily="49" charset="0"/>
              </a:rPr>
              <a:t>        New With {.httpMethod = New HttpMethodConstraint("GET")} _</a:t>
            </a:r>
          </a:p>
          <a:p>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Horribles URL</a:t>
            </a:r>
            <a:endParaRPr lang="fr-FR" noProof="0" dirty="0"/>
          </a:p>
        </p:txBody>
      </p:sp>
      <p:sp>
        <p:nvSpPr>
          <p:cNvPr id="3" name="Content Placeholder 2"/>
          <p:cNvSpPr>
            <a:spLocks noGrp="1"/>
          </p:cNvSpPr>
          <p:nvPr>
            <p:ph idx="1"/>
          </p:nvPr>
        </p:nvSpPr>
        <p:spPr>
          <a:xfrm>
            <a:off x="279400" y="1312863"/>
            <a:ext cx="8599488" cy="4437112"/>
          </a:xfrm>
        </p:spPr>
        <p:txBody>
          <a:bodyPr/>
          <a:lstStyle/>
          <a:p>
            <a:r>
              <a:rPr lang="fr-FR" noProof="0" dirty="0" smtClean="0"/>
              <a:t>Beaucoup d’applications Web utilisent d’horribles URL</a:t>
            </a:r>
          </a:p>
          <a:p>
            <a:pPr lvl="1"/>
            <a:r>
              <a:rPr lang="fr-FR" noProof="0" dirty="0" smtClean="0"/>
              <a:t>Avec la plupart des technologies Web, pas seulement ASP.NET</a:t>
            </a:r>
          </a:p>
          <a:p>
            <a:pPr lvl="1"/>
            <a:endParaRPr lang="fr-FR" noProof="0" dirty="0" smtClean="0"/>
          </a:p>
          <a:p>
            <a:pPr lvl="1"/>
            <a:endParaRPr lang="fr-FR" noProof="0" dirty="0" smtClean="0"/>
          </a:p>
          <a:p>
            <a:endParaRPr lang="fr-FR" noProof="0" dirty="0" smtClean="0"/>
          </a:p>
          <a:p>
            <a:endParaRPr lang="fr-FR" noProof="0" dirty="0" smtClean="0"/>
          </a:p>
          <a:p>
            <a:r>
              <a:rPr lang="fr-FR" noProof="0" dirty="0" smtClean="0"/>
              <a:t>Ce type d’URL présente des inconvénients</a:t>
            </a:r>
          </a:p>
          <a:p>
            <a:pPr lvl="1"/>
            <a:r>
              <a:rPr lang="fr-FR" noProof="0" dirty="0" smtClean="0"/>
              <a:t>Une modification de l’application peut impliquer un changement d’URL</a:t>
            </a:r>
          </a:p>
          <a:p>
            <a:pPr lvl="1"/>
            <a:r>
              <a:rPr lang="fr-FR" dirty="0" smtClean="0"/>
              <a:t>La structure des </a:t>
            </a:r>
            <a:r>
              <a:rPr lang="fr-FR" noProof="0" dirty="0" smtClean="0"/>
              <a:t>URL affecte l’optimisation des moteurs de recherche</a:t>
            </a:r>
          </a:p>
          <a:p>
            <a:pPr lvl="2"/>
            <a:r>
              <a:rPr lang="fr-FR" noProof="0" dirty="0" smtClean="0"/>
              <a:t>Les moteurs de recherche donnent un poids important aux mots-clés utilisés dans les URL</a:t>
            </a:r>
          </a:p>
          <a:p>
            <a:pPr lvl="1"/>
            <a:r>
              <a:rPr lang="fr-FR" noProof="0" dirty="0" smtClean="0"/>
              <a:t>Expose la structure et la technologie de l’implémentation de l’application</a:t>
            </a:r>
          </a:p>
          <a:p>
            <a:pPr lvl="2"/>
            <a:r>
              <a:rPr lang="fr-FR" noProof="0" dirty="0" smtClean="0"/>
              <a:t>Peut affecter la sécurité du système</a:t>
            </a:r>
          </a:p>
        </p:txBody>
      </p:sp>
      <p:sp>
        <p:nvSpPr>
          <p:cNvPr id="4" name="TextBox 3"/>
          <p:cNvSpPr txBox="1"/>
          <p:nvPr/>
        </p:nvSpPr>
        <p:spPr bwMode="gray">
          <a:xfrm>
            <a:off x="246031" y="2911657"/>
            <a:ext cx="8669361" cy="307777"/>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http://www.yourdomain.com/</a:t>
            </a:r>
            <a:r>
              <a:rPr lang="en-GB" b="1" dirty="0" smtClean="0">
                <a:latin typeface="Courier New" pitchFamily="49" charset="0"/>
                <a:cs typeface="Courier New" pitchFamily="49" charset="0"/>
              </a:rPr>
              <a:t>recordings/details.aspx</a:t>
            </a:r>
            <a:r>
              <a:rPr lang="en-GB" dirty="0" smtClean="0">
                <a:latin typeface="Courier New" pitchFamily="49" charset="0"/>
                <a:cs typeface="Courier New" pitchFamily="49" charset="0"/>
              </a:rPr>
              <a:t>?productId=2009&amp;category=Music</a:t>
            </a:r>
            <a:endParaRPr lang="en-GB" dirty="0">
              <a:latin typeface="Courier New" pitchFamily="49" charset="0"/>
              <a:cs typeface="Courier New" pitchFamily="49" charset="0"/>
            </a:endParaRPr>
          </a:p>
        </p:txBody>
      </p:sp>
      <p:sp>
        <p:nvSpPr>
          <p:cNvPr id="5" name="Rectangular Callout 4"/>
          <p:cNvSpPr/>
          <p:nvPr/>
        </p:nvSpPr>
        <p:spPr bwMode="gray">
          <a:xfrm>
            <a:off x="3067481" y="2069431"/>
            <a:ext cx="1156176" cy="307777"/>
          </a:xfrm>
          <a:prstGeom prst="wedgeRectCallout">
            <a:avLst>
              <a:gd name="adj1" fmla="val -3728"/>
              <a:gd name="adj2" fmla="val 242322"/>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Répertoire</a:t>
            </a:r>
            <a:endParaRPr kumimoji="0" lang="en-GB" sz="1400" b="0" i="0" u="none" strike="noStrike" cap="none" normalizeH="0" baseline="0" dirty="0" smtClean="0">
              <a:ln>
                <a:noFill/>
              </a:ln>
              <a:solidFill>
                <a:schemeClr val="tx1"/>
              </a:solidFill>
              <a:effectLst/>
              <a:latin typeface="Arial" charset="0"/>
            </a:endParaRPr>
          </a:p>
        </p:txBody>
      </p:sp>
      <p:sp>
        <p:nvSpPr>
          <p:cNvPr id="6" name="Rectangular Callout 5"/>
          <p:cNvSpPr/>
          <p:nvPr/>
        </p:nvSpPr>
        <p:spPr bwMode="gray">
          <a:xfrm>
            <a:off x="5422232" y="2113548"/>
            <a:ext cx="914400" cy="523220"/>
          </a:xfrm>
          <a:prstGeom prst="wedgeRectCallout">
            <a:avLst>
              <a:gd name="adj1" fmla="val -95834"/>
              <a:gd name="adj2" fmla="val 112858"/>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Page à exécuter</a:t>
            </a:r>
            <a:endParaRPr kumimoji="0" lang="en-GB" sz="1400" b="0" i="0" u="none" strike="noStrike" cap="none" normalizeH="0" baseline="0" dirty="0" smtClean="0">
              <a:ln>
                <a:noFill/>
              </a:ln>
              <a:solidFill>
                <a:schemeClr val="tx1"/>
              </a:solidFill>
              <a:effectLst/>
              <a:latin typeface="Arial"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Contraintes personnalisées</a:t>
            </a:r>
            <a:endParaRPr lang="fr-FR" noProof="0" dirty="0"/>
          </a:p>
        </p:txBody>
      </p:sp>
      <p:sp>
        <p:nvSpPr>
          <p:cNvPr id="3" name="Content Placeholder 2"/>
          <p:cNvSpPr>
            <a:spLocks noGrp="1"/>
          </p:cNvSpPr>
          <p:nvPr>
            <p:ph idx="1"/>
          </p:nvPr>
        </p:nvSpPr>
        <p:spPr>
          <a:xfrm>
            <a:off x="279400" y="1312863"/>
            <a:ext cx="8599488" cy="3046988"/>
          </a:xfrm>
        </p:spPr>
        <p:txBody>
          <a:bodyPr/>
          <a:lstStyle/>
          <a:p>
            <a:r>
              <a:rPr lang="fr-FR" noProof="0" dirty="0" smtClean="0"/>
              <a:t>Une contrainte personnalisée implémente </a:t>
            </a:r>
            <a:r>
              <a:rPr lang="fr-FR" noProof="0" dirty="0" smtClean="0">
                <a:latin typeface="Courier New" pitchFamily="49" charset="0"/>
                <a:cs typeface="Courier New" pitchFamily="49" charset="0"/>
              </a:rPr>
              <a:t>IRouteConstraint</a:t>
            </a:r>
          </a:p>
          <a:p>
            <a:pPr lvl="1"/>
            <a:r>
              <a:rPr lang="fr-FR" noProof="0" dirty="0" smtClean="0"/>
              <a:t>Permet de faire correspondre à n’importe quelle donnée de la demande, y compris des variables de l’en-tête HTTP</a:t>
            </a:r>
          </a:p>
          <a:p>
            <a:r>
              <a:rPr lang="fr-FR" noProof="0" dirty="0" smtClean="0"/>
              <a:t>L’interface définit une méthode, </a:t>
            </a:r>
            <a:r>
              <a:rPr lang="fr-FR" noProof="0" dirty="0" smtClean="0">
                <a:latin typeface="Courier New" pitchFamily="49" charset="0"/>
                <a:cs typeface="Courier New" pitchFamily="49" charset="0"/>
              </a:rPr>
              <a:t>Match</a:t>
            </a:r>
            <a:r>
              <a:rPr lang="fr-FR" noProof="0" dirty="0" smtClean="0"/>
              <a:t>, qui retourne un </a:t>
            </a:r>
            <a:r>
              <a:rPr lang="fr-FR" noProof="0" dirty="0" smtClean="0">
                <a:latin typeface="Courier New" pitchFamily="49" charset="0"/>
                <a:cs typeface="Courier New" pitchFamily="49" charset="0"/>
              </a:rPr>
              <a:t>boolean</a:t>
            </a:r>
          </a:p>
          <a:p>
            <a:pPr lvl="1"/>
            <a:r>
              <a:rPr lang="fr-FR" noProof="0" dirty="0" smtClean="0"/>
              <a:t>La valeur de retour </a:t>
            </a:r>
            <a:r>
              <a:rPr lang="fr-FR" noProof="0" dirty="0" smtClean="0">
                <a:latin typeface="Courier New" pitchFamily="49" charset="0"/>
                <a:cs typeface="Courier New" pitchFamily="49" charset="0"/>
              </a:rPr>
              <a:t>true</a:t>
            </a:r>
            <a:r>
              <a:rPr lang="fr-FR" noProof="0" dirty="0" smtClean="0"/>
              <a:t> indique que la contrainte est respectée</a:t>
            </a:r>
          </a:p>
          <a:p>
            <a:r>
              <a:rPr lang="fr-FR" noProof="0" dirty="0" smtClean="0"/>
              <a:t>Une </a:t>
            </a:r>
            <a:r>
              <a:rPr lang="fr-FR" dirty="0" smtClean="0"/>
              <a:t>contrainte qui correspond aux demandes faites depuis un type particulier de navigateur</a:t>
            </a:r>
            <a:endParaRPr lang="fr-FR" noProof="0" dirty="0" smtClean="0"/>
          </a:p>
          <a:p>
            <a:pPr lvl="1"/>
            <a:r>
              <a:rPr lang="fr-FR" noProof="0" dirty="0" smtClean="0"/>
              <a:t>Ne peut pas être exprimée en tant qu’expression régulière</a:t>
            </a:r>
          </a:p>
          <a:p>
            <a:pPr lvl="1"/>
            <a:r>
              <a:rPr lang="fr-FR" noProof="0" dirty="0" smtClean="0"/>
              <a:t>Doit être définie avec une contrainte personnalisée</a:t>
            </a:r>
            <a:endParaRPr lang="fr-FR" noProof="0" dirty="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a:t>
            </a:r>
            <a:r>
              <a:rPr lang="fr-FR" dirty="0" smtClean="0"/>
              <a:t>contrainte personnalisée </a:t>
            </a:r>
            <a:r>
              <a:rPr lang="fr-FR" dirty="0"/>
              <a:t>(C</a:t>
            </a:r>
            <a:r>
              <a:rPr lang="fr-FR" noProof="0" dirty="0" smtClean="0"/>
              <a:t>#)</a:t>
            </a:r>
            <a:endParaRPr lang="fr-FR" noProof="0" dirty="0"/>
          </a:p>
        </p:txBody>
      </p:sp>
      <p:sp>
        <p:nvSpPr>
          <p:cNvPr id="4" name="TextBox 3"/>
          <p:cNvSpPr txBox="1"/>
          <p:nvPr/>
        </p:nvSpPr>
        <p:spPr bwMode="gray">
          <a:xfrm>
            <a:off x="678260" y="1151364"/>
            <a:ext cx="7917552" cy="3754874"/>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BrowserConstraint : IRouteConstraint</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private string _browser;</a:t>
            </a:r>
          </a:p>
          <a:p>
            <a:r>
              <a:rPr lang="en-GB" dirty="0" smtClean="0">
                <a:latin typeface="Courier New" pitchFamily="49" charset="0"/>
                <a:cs typeface="Courier New" pitchFamily="49" charset="0"/>
              </a:rPr>
              <a:t>  public BrowserConstraint(string browser)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_browser = browser;</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bool Match(HttpContextBase httpContext, Route route, </a:t>
            </a:r>
          </a:p>
          <a:p>
            <a:r>
              <a:rPr lang="en-GB" dirty="0" smtClean="0">
                <a:latin typeface="Courier New" pitchFamily="49" charset="0"/>
                <a:cs typeface="Courier New" pitchFamily="49" charset="0"/>
              </a:rPr>
              <a:t>       string parameterName, RouteValueDictionary values, </a:t>
            </a:r>
          </a:p>
          <a:p>
            <a:r>
              <a:rPr lang="en-GB" dirty="0" smtClean="0">
                <a:latin typeface="Courier New" pitchFamily="49" charset="0"/>
                <a:cs typeface="Courier New" pitchFamily="49" charset="0"/>
              </a:rPr>
              <a:t>                                          RouteDirection routeDirection)</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if(httpContext.Request.UserAgent == null)</a:t>
            </a:r>
          </a:p>
          <a:p>
            <a:r>
              <a:rPr lang="en-GB" dirty="0" smtClean="0">
                <a:latin typeface="Courier New" pitchFamily="49" charset="0"/>
                <a:cs typeface="Courier New" pitchFamily="49" charset="0"/>
              </a:rPr>
              <a:t>         return false;</a:t>
            </a:r>
          </a:p>
          <a:p>
            <a:r>
              <a:rPr lang="en-GB" dirty="0" smtClean="0">
                <a:latin typeface="Courier New" pitchFamily="49" charset="0"/>
                <a:cs typeface="Courier New" pitchFamily="49" charset="0"/>
              </a:rPr>
              <a:t>     return httpContext.Request.UserAgent.Contains(_browser);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6" name="TextBox 5"/>
          <p:cNvSpPr txBox="1"/>
          <p:nvPr/>
        </p:nvSpPr>
        <p:spPr bwMode="gray">
          <a:xfrm>
            <a:off x="275924" y="5016228"/>
            <a:ext cx="6306535" cy="1384995"/>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"Categories",</a:t>
            </a:r>
          </a:p>
          <a:p>
            <a:r>
              <a:rPr lang="en-GB" dirty="0" smtClean="0">
                <a:latin typeface="Courier New" pitchFamily="49" charset="0"/>
                <a:cs typeface="Courier New" pitchFamily="49" charset="0"/>
              </a:rPr>
              <a:t>    "{controller}/{action}/{category}",</a:t>
            </a:r>
          </a:p>
          <a:p>
            <a:r>
              <a:rPr lang="en-GB" dirty="0" smtClean="0">
                <a:latin typeface="Courier New" pitchFamily="49" charset="0"/>
                <a:cs typeface="Courier New" pitchFamily="49" charset="0"/>
              </a:rPr>
              <a:t>    new {controller="Home", action="Index", category=""},</a:t>
            </a:r>
          </a:p>
          <a:p>
            <a:r>
              <a:rPr lang="en-GB" b="1" dirty="0" smtClean="0">
                <a:latin typeface="Courier New" pitchFamily="49" charset="0"/>
                <a:cs typeface="Courier New" pitchFamily="49" charset="0"/>
              </a:rPr>
              <a:t>    new {browser = new BrowserConstraint("iPhone")}</a:t>
            </a:r>
          </a:p>
          <a:p>
            <a:r>
              <a:rPr lang="en-GB" dirty="0" smtClean="0">
                <a:latin typeface="Courier New" pitchFamily="49" charset="0"/>
                <a:cs typeface="Courier New" pitchFamily="49" charset="0"/>
              </a:rPr>
              <a:t>);</a:t>
            </a:r>
          </a:p>
        </p:txBody>
      </p:sp>
      <p:sp>
        <p:nvSpPr>
          <p:cNvPr id="9" name="Rectangular Callout 8"/>
          <p:cNvSpPr/>
          <p:nvPr/>
        </p:nvSpPr>
        <p:spPr bwMode="gray">
          <a:xfrm>
            <a:off x="6843310" y="5574445"/>
            <a:ext cx="2148289" cy="523220"/>
          </a:xfrm>
          <a:prstGeom prst="wedgeRectCallout">
            <a:avLst>
              <a:gd name="adj1" fmla="val -82742"/>
              <a:gd name="adj2" fmla="val 38248"/>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Application de la contrainte personnalisée</a:t>
            </a:r>
            <a:endParaRPr kumimoji="0" lang="en-GB" sz="1400" b="0" i="0" u="none" strike="noStrike" cap="none" normalizeH="0" baseline="0" dirty="0" smtClean="0">
              <a:ln>
                <a:noFill/>
              </a:ln>
              <a:solidFill>
                <a:schemeClr val="tx1"/>
              </a:solidFill>
              <a:effectLst/>
              <a:latin typeface="Arial"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de contrainte personnalisée </a:t>
            </a:r>
            <a:r>
              <a:rPr lang="fr-FR" noProof="0" dirty="0" smtClean="0"/>
              <a:t>(VB)</a:t>
            </a:r>
            <a:endParaRPr lang="fr-FR" noProof="0" dirty="0"/>
          </a:p>
        </p:txBody>
      </p:sp>
      <p:sp>
        <p:nvSpPr>
          <p:cNvPr id="5" name="TextBox 4"/>
          <p:cNvSpPr txBox="1"/>
          <p:nvPr/>
        </p:nvSpPr>
        <p:spPr bwMode="gray">
          <a:xfrm>
            <a:off x="72644" y="1150581"/>
            <a:ext cx="6950942" cy="397031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BrowserConstraint </a:t>
            </a:r>
          </a:p>
          <a:p>
            <a:r>
              <a:rPr lang="en-GB" dirty="0" smtClean="0">
                <a:latin typeface="Courier New" pitchFamily="49" charset="0"/>
                <a:cs typeface="Courier New" pitchFamily="49" charset="0"/>
              </a:rPr>
              <a:t>             Implements IRouteConstraint</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Private _browser As String</a:t>
            </a:r>
          </a:p>
          <a:p>
            <a:r>
              <a:rPr lang="en-GB" dirty="0" smtClean="0">
                <a:latin typeface="Courier New" pitchFamily="49" charset="0"/>
                <a:cs typeface="Courier New" pitchFamily="49" charset="0"/>
              </a:rPr>
              <a:t>  Sub New(ByVal browserAs String)</a:t>
            </a:r>
          </a:p>
          <a:p>
            <a:r>
              <a:rPr lang="en-GB" dirty="0" smtClean="0">
                <a:latin typeface="Courier New" pitchFamily="49" charset="0"/>
                <a:cs typeface="Courier New" pitchFamily="49" charset="0"/>
              </a:rPr>
              <a:t>    _browser = browser</a:t>
            </a:r>
          </a:p>
          <a:p>
            <a:r>
              <a:rPr lang="en-GB" dirty="0" smtClean="0">
                <a:latin typeface="Courier New" pitchFamily="49" charset="0"/>
                <a:cs typeface="Courier New" pitchFamily="49" charset="0"/>
              </a:rPr>
              <a:t>  End Sub</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Function Match(ByVal httpContext As HttpContextBase, _</a:t>
            </a:r>
          </a:p>
          <a:p>
            <a:r>
              <a:rPr lang="en-GB" dirty="0" smtClean="0">
                <a:latin typeface="Courier New" pitchFamily="49" charset="0"/>
                <a:cs typeface="Courier New" pitchFamily="49" charset="0"/>
              </a:rPr>
              <a:t>        ByVal route As Route, ByVal parameterName As String, _</a:t>
            </a:r>
          </a:p>
          <a:p>
            <a:r>
              <a:rPr lang="en-GB" dirty="0" smtClean="0">
                <a:latin typeface="Courier New" pitchFamily="49" charset="0"/>
                <a:cs typeface="Courier New" pitchFamily="49" charset="0"/>
              </a:rPr>
              <a:t>        ByVal values As RouteValueDictionary,	_</a:t>
            </a:r>
          </a:p>
          <a:p>
            <a:r>
              <a:rPr lang="en-GB" dirty="0" smtClean="0">
                <a:latin typeface="Courier New" pitchFamily="49" charset="0"/>
                <a:cs typeface="Courier New" pitchFamily="49" charset="0"/>
              </a:rPr>
              <a:t>        ByVal routedirection As RouteDirection) _As Boolean</a:t>
            </a:r>
          </a:p>
          <a:p>
            <a:r>
              <a:rPr lang="en-GB" dirty="0" smtClean="0">
                <a:latin typeface="Courier New" pitchFamily="49" charset="0"/>
                <a:cs typeface="Courier New" pitchFamily="49" charset="0"/>
              </a:rPr>
              <a:t>     If httpContext.Request.UserAgent = Nothing Then</a:t>
            </a:r>
          </a:p>
          <a:p>
            <a:r>
              <a:rPr lang="en-GB" dirty="0" smtClean="0">
                <a:latin typeface="Courier New" pitchFamily="49" charset="0"/>
                <a:cs typeface="Courier New" pitchFamily="49" charset="0"/>
              </a:rPr>
              <a:t>         Return false</a:t>
            </a:r>
          </a:p>
          <a:p>
            <a:r>
              <a:rPr lang="en-GB" dirty="0" smtClean="0">
                <a:latin typeface="Courier New" pitchFamily="49" charset="0"/>
                <a:cs typeface="Courier New" pitchFamily="49" charset="0"/>
              </a:rPr>
              <a:t>     End If</a:t>
            </a:r>
          </a:p>
          <a:p>
            <a:r>
              <a:rPr lang="en-GB" dirty="0" smtClean="0">
                <a:latin typeface="Courier New" pitchFamily="49" charset="0"/>
                <a:cs typeface="Courier New" pitchFamily="49" charset="0"/>
              </a:rPr>
              <a:t>     Return httpContext.Request.UserAgent.Contains(_browser)</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p:txBody>
      </p:sp>
      <p:sp>
        <p:nvSpPr>
          <p:cNvPr id="4" name="TextBox 3"/>
          <p:cNvSpPr txBox="1"/>
          <p:nvPr/>
        </p:nvSpPr>
        <p:spPr bwMode="gray">
          <a:xfrm>
            <a:off x="1732511" y="4624242"/>
            <a:ext cx="7058343" cy="160043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"Categories", _</a:t>
            </a:r>
          </a:p>
          <a:p>
            <a:r>
              <a:rPr lang="en-GB" dirty="0" smtClean="0">
                <a:latin typeface="Courier New" pitchFamily="49" charset="0"/>
                <a:cs typeface="Courier New" pitchFamily="49" charset="0"/>
              </a:rPr>
              <a:t>  {controller}/{action}/{category}", _</a:t>
            </a:r>
          </a:p>
          <a:p>
            <a:r>
              <a:rPr lang="en-GB" dirty="0" smtClean="0">
                <a:latin typeface="Courier New" pitchFamily="49" charset="0"/>
                <a:cs typeface="Courier New" pitchFamily="49" charset="0"/>
              </a:rPr>
              <a:t>  New With {.controller="Home", .action="Index", .category=""} _</a:t>
            </a:r>
          </a:p>
          <a:p>
            <a:r>
              <a:rPr lang="en-GB" b="1" dirty="0" smtClean="0">
                <a:latin typeface="Courier New" pitchFamily="49" charset="0"/>
                <a:cs typeface="Courier New" pitchFamily="49" charset="0"/>
              </a:rPr>
              <a:t>  New With {.browser = New BrowserConstraint("iPhone")} _</a:t>
            </a:r>
          </a:p>
          <a:p>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p:txBody>
      </p:sp>
      <p:sp>
        <p:nvSpPr>
          <p:cNvPr id="6" name="Rectangular Callout 5"/>
          <p:cNvSpPr/>
          <p:nvPr/>
        </p:nvSpPr>
        <p:spPr bwMode="gray">
          <a:xfrm>
            <a:off x="3102429" y="5907545"/>
            <a:ext cx="2222721" cy="523220"/>
          </a:xfrm>
          <a:prstGeom prst="wedgeRectCallout">
            <a:avLst>
              <a:gd name="adj1" fmla="val 74939"/>
              <a:gd name="adj2" fmla="val -90791"/>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Application de la contrainte personnalisée</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Intercepter toutes les routes</a:t>
            </a:r>
            <a:endParaRPr lang="fr-FR" noProof="0" dirty="0"/>
          </a:p>
        </p:txBody>
      </p:sp>
      <p:sp>
        <p:nvSpPr>
          <p:cNvPr id="3" name="Content Placeholder 2"/>
          <p:cNvSpPr>
            <a:spLocks noGrp="1"/>
          </p:cNvSpPr>
          <p:nvPr>
            <p:ph idx="1"/>
          </p:nvPr>
        </p:nvSpPr>
        <p:spPr>
          <a:xfrm>
            <a:off x="279400" y="1312863"/>
            <a:ext cx="8599488" cy="5216813"/>
          </a:xfrm>
        </p:spPr>
        <p:txBody>
          <a:bodyPr/>
          <a:lstStyle/>
          <a:p>
            <a:r>
              <a:rPr lang="fr-FR" noProof="0" dirty="0" smtClean="0"/>
              <a:t>On peut définir une règle de routage qui intercepte toutes les demandes</a:t>
            </a:r>
          </a:p>
          <a:p>
            <a:pPr lvl="1"/>
            <a:r>
              <a:rPr lang="fr-FR" noProof="0" dirty="0" smtClean="0"/>
              <a:t>Correspond à toutes les URL, quel que soit </a:t>
            </a:r>
            <a:r>
              <a:rPr lang="fr-FR" dirty="0" smtClean="0"/>
              <a:t>le nombre de segments</a:t>
            </a:r>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r>
              <a:rPr lang="fr-FR" noProof="0" dirty="0" smtClean="0"/>
              <a:t>Le paramètre de routage </a:t>
            </a:r>
            <a:r>
              <a:rPr lang="fr-FR" noProof="0" dirty="0" smtClean="0">
                <a:latin typeface="Courier New" pitchFamily="49" charset="0"/>
                <a:cs typeface="Courier New" pitchFamily="49" charset="0"/>
              </a:rPr>
              <a:t>*values</a:t>
            </a:r>
            <a:r>
              <a:rPr lang="fr-FR" noProof="0" dirty="0" smtClean="0"/>
              <a:t> </a:t>
            </a:r>
            <a:r>
              <a:rPr lang="fr-FR" dirty="0" smtClean="0"/>
              <a:t>intercepte toutes les valeurs</a:t>
            </a:r>
            <a:endParaRPr lang="fr-FR" noProof="0" dirty="0" smtClean="0"/>
          </a:p>
          <a:p>
            <a:r>
              <a:rPr lang="fr-FR" noProof="0" dirty="0" smtClean="0"/>
              <a:t>Exemples de routes interceptées</a:t>
            </a:r>
          </a:p>
          <a:p>
            <a:pPr lvl="1"/>
            <a:r>
              <a:rPr lang="fr-FR" noProof="0" dirty="0" smtClean="0">
                <a:latin typeface="Courier New" pitchFamily="49" charset="0"/>
                <a:cs typeface="Courier New" pitchFamily="49" charset="0"/>
              </a:rPr>
              <a:t>/Home</a:t>
            </a:r>
          </a:p>
          <a:p>
            <a:pPr lvl="1"/>
            <a:r>
              <a:rPr lang="fr-FR" noProof="0" dirty="0" smtClean="0">
                <a:latin typeface="Courier New" pitchFamily="49" charset="0"/>
                <a:cs typeface="Courier New" pitchFamily="49" charset="0"/>
              </a:rPr>
              <a:t>/Home/Some/Thing/Or/The/Other</a:t>
            </a:r>
          </a:p>
          <a:p>
            <a:pPr lvl="1"/>
            <a:r>
              <a:rPr lang="fr-FR" noProof="0" dirty="0" smtClean="0">
                <a:latin typeface="Courier New" pitchFamily="49" charset="0"/>
                <a:cs typeface="Courier New" pitchFamily="49" charset="0"/>
              </a:rPr>
              <a:t>/Home/Recordings/Jazz</a:t>
            </a:r>
            <a:endParaRPr lang="fr-FR" noProof="0" dirty="0">
              <a:latin typeface="Courier New" pitchFamily="49" charset="0"/>
              <a:cs typeface="Courier New" pitchFamily="49" charset="0"/>
            </a:endParaRPr>
          </a:p>
        </p:txBody>
      </p:sp>
      <p:sp>
        <p:nvSpPr>
          <p:cNvPr id="4" name="TextBox 3"/>
          <p:cNvSpPr txBox="1"/>
          <p:nvPr/>
        </p:nvSpPr>
        <p:spPr bwMode="gray">
          <a:xfrm>
            <a:off x="336884" y="2074126"/>
            <a:ext cx="4910319" cy="1169551"/>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a:t>
            </a:r>
          </a:p>
          <a:p>
            <a:r>
              <a:rPr lang="en-GB" dirty="0" smtClean="0">
                <a:latin typeface="Courier New" pitchFamily="49" charset="0"/>
                <a:cs typeface="Courier New" pitchFamily="49" charset="0"/>
              </a:rPr>
              <a:t>    "All Routes",</a:t>
            </a:r>
          </a:p>
          <a:p>
            <a:r>
              <a:rPr lang="en-GB" dirty="0" smtClean="0">
                <a:latin typeface="Courier New" pitchFamily="49" charset="0"/>
                <a:cs typeface="Courier New" pitchFamily="49" charset="0"/>
              </a:rPr>
              <a:t>    "{controller}/</a:t>
            </a:r>
            <a:r>
              <a:rPr lang="en-GB" b="1" dirty="0" smtClean="0">
                <a:latin typeface="Courier New" pitchFamily="49" charset="0"/>
                <a:cs typeface="Courier New" pitchFamily="49" charset="0"/>
              </a:rPr>
              <a:t>{*values}</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new {controller="Home", action="Index"}</a:t>
            </a:r>
          </a:p>
          <a:p>
            <a:r>
              <a:rPr lang="en-GB" dirty="0" smtClean="0">
                <a:latin typeface="Courier New" pitchFamily="49" charset="0"/>
                <a:cs typeface="Courier New" pitchFamily="49" charset="0"/>
              </a:rPr>
              <a:t>);</a:t>
            </a:r>
          </a:p>
        </p:txBody>
      </p:sp>
      <p:sp>
        <p:nvSpPr>
          <p:cNvPr id="5" name="TextBox 4"/>
          <p:cNvSpPr txBox="1"/>
          <p:nvPr/>
        </p:nvSpPr>
        <p:spPr bwMode="gray">
          <a:xfrm>
            <a:off x="2159739" y="3164195"/>
            <a:ext cx="6306535" cy="1384995"/>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routes.MapRoute( _</a:t>
            </a:r>
          </a:p>
          <a:p>
            <a:r>
              <a:rPr lang="en-GB" dirty="0" smtClean="0">
                <a:latin typeface="Courier New" pitchFamily="49" charset="0"/>
                <a:cs typeface="Courier New" pitchFamily="49" charset="0"/>
              </a:rPr>
              <a:t>       "Categories", _</a:t>
            </a:r>
          </a:p>
          <a:p>
            <a:r>
              <a:rPr lang="en-GB" dirty="0" smtClean="0">
                <a:latin typeface="Courier New" pitchFamily="49" charset="0"/>
                <a:cs typeface="Courier New" pitchFamily="49" charset="0"/>
              </a:rPr>
              <a:t>       "{controller}/{</a:t>
            </a:r>
            <a:r>
              <a:rPr lang="en-GB" b="1" dirty="0" smtClean="0">
                <a:latin typeface="Courier New" pitchFamily="49" charset="0"/>
                <a:cs typeface="Courier New" pitchFamily="49" charset="0"/>
              </a:rPr>
              <a:t>*values</a:t>
            </a:r>
            <a:r>
              <a:rPr lang="en-GB" dirty="0" smtClean="0">
                <a:latin typeface="Courier New" pitchFamily="49" charset="0"/>
                <a:cs typeface="Courier New" pitchFamily="49" charset="0"/>
              </a:rPr>
              <a:t>}", _</a:t>
            </a:r>
          </a:p>
          <a:p>
            <a:r>
              <a:rPr lang="en-GB" dirty="0" smtClean="0">
                <a:latin typeface="Courier New" pitchFamily="49" charset="0"/>
                <a:cs typeface="Courier New" pitchFamily="49" charset="0"/>
              </a:rPr>
              <a:t>        New With {.controller="Home", .action="Index"} _ </a:t>
            </a:r>
          </a:p>
          <a:p>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Contrôleur d’interception globale</a:t>
            </a:r>
            <a:endParaRPr lang="fr-FR" noProof="0" dirty="0"/>
          </a:p>
        </p:txBody>
      </p:sp>
      <p:sp>
        <p:nvSpPr>
          <p:cNvPr id="3" name="Content Placeholder 2"/>
          <p:cNvSpPr>
            <a:spLocks noGrp="1"/>
          </p:cNvSpPr>
          <p:nvPr>
            <p:ph idx="1"/>
          </p:nvPr>
        </p:nvSpPr>
        <p:spPr>
          <a:xfrm>
            <a:off x="279400" y="1312863"/>
            <a:ext cx="8712200" cy="948978"/>
          </a:xfrm>
        </p:spPr>
        <p:txBody>
          <a:bodyPr/>
          <a:lstStyle/>
          <a:p>
            <a:r>
              <a:rPr lang="fr-FR" noProof="0" dirty="0" smtClean="0"/>
              <a:t>Le contrôleur correspondant doit avoir un paramètre d’action appelé </a:t>
            </a:r>
            <a:r>
              <a:rPr lang="fr-FR" noProof="0" dirty="0" smtClean="0">
                <a:latin typeface="Courier New" pitchFamily="49" charset="0"/>
                <a:cs typeface="Courier New" pitchFamily="49" charset="0"/>
              </a:rPr>
              <a:t>values</a:t>
            </a:r>
          </a:p>
          <a:p>
            <a:pPr lvl="1"/>
            <a:r>
              <a:rPr lang="fr-FR" noProof="0" dirty="0" smtClean="0"/>
              <a:t>Chaîne contenant tous les segments du chemin</a:t>
            </a:r>
            <a:endParaRPr lang="fr-FR" noProof="0" dirty="0"/>
          </a:p>
        </p:txBody>
      </p:sp>
      <p:sp>
        <p:nvSpPr>
          <p:cNvPr id="4" name="TextBox 3"/>
          <p:cNvSpPr txBox="1"/>
          <p:nvPr/>
        </p:nvSpPr>
        <p:spPr bwMode="gray">
          <a:xfrm>
            <a:off x="336884" y="2357280"/>
            <a:ext cx="4802918"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HomeController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Index(string </a:t>
            </a:r>
            <a:r>
              <a:rPr lang="en-GB" b="1" dirty="0" smtClean="0">
                <a:latin typeface="Courier New" pitchFamily="49" charset="0"/>
                <a:cs typeface="Courier New" pitchFamily="49" charset="0"/>
              </a:rPr>
              <a:t>values</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var pathValues = values.Split('/');</a:t>
            </a:r>
          </a:p>
          <a:p>
            <a:r>
              <a:rPr lang="en-GB" dirty="0" smtClean="0">
                <a:latin typeface="Courier New" pitchFamily="49" charset="0"/>
                <a:cs typeface="Courier New" pitchFamily="49" charset="0"/>
              </a:rPr>
              <a:t>     return View("Index", pathValues);</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5" name="TextBox 4"/>
          <p:cNvSpPr txBox="1"/>
          <p:nvPr/>
        </p:nvSpPr>
        <p:spPr bwMode="gray">
          <a:xfrm>
            <a:off x="1638531" y="4041709"/>
            <a:ext cx="7165744" cy="2031325"/>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SortController </a:t>
            </a:r>
          </a:p>
          <a:p>
            <a:r>
              <a:rPr lang="en-GB" dirty="0" smtClean="0">
                <a:latin typeface="Courier New" pitchFamily="49" charset="0"/>
                <a:cs typeface="Courier New" pitchFamily="49" charset="0"/>
              </a:rPr>
              <a:t>              Inherits Controller</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Function Index(ByVal </a:t>
            </a:r>
            <a:r>
              <a:rPr lang="en-GB" b="1" dirty="0" smtClean="0">
                <a:latin typeface="Courier New" pitchFamily="49" charset="0"/>
                <a:cs typeface="Courier New" pitchFamily="49" charset="0"/>
              </a:rPr>
              <a:t>values</a:t>
            </a:r>
            <a:r>
              <a:rPr lang="en-GB" dirty="0" smtClean="0">
                <a:latin typeface="Courier New" pitchFamily="49" charset="0"/>
                <a:cs typeface="Courier New" pitchFamily="49" charset="0"/>
              </a:rPr>
              <a:t> As String) As ActionResult</a:t>
            </a:r>
          </a:p>
          <a:p>
            <a:r>
              <a:rPr lang="en-GB" dirty="0" smtClean="0">
                <a:latin typeface="Courier New" pitchFamily="49" charset="0"/>
                <a:cs typeface="Courier New" pitchFamily="49" charset="0"/>
              </a:rPr>
              <a:t>       Dim pathValues = values.Split("/"c)</a:t>
            </a:r>
          </a:p>
          <a:p>
            <a:r>
              <a:rPr lang="en-GB" dirty="0" smtClean="0">
                <a:latin typeface="Courier New" pitchFamily="49" charset="0"/>
                <a:cs typeface="Courier New" pitchFamily="49" charset="0"/>
              </a:rPr>
              <a:t>       Return View("Index", pathValues)</a:t>
            </a:r>
          </a:p>
          <a:p>
            <a:r>
              <a:rPr lang="en-GB" dirty="0" smtClean="0">
                <a:latin typeface="Courier New" pitchFamily="49" charset="0"/>
                <a:cs typeface="Courier New" pitchFamily="49" charset="0"/>
              </a:rPr>
              <a:t>    End Function</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End Class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Le système de routage de MVC</a:t>
            </a:r>
            <a:endParaRPr lang="fr-FR" noProof="0" dirty="0"/>
          </a:p>
        </p:txBody>
      </p:sp>
      <p:sp>
        <p:nvSpPr>
          <p:cNvPr id="3" name="Content Placeholder 2"/>
          <p:cNvSpPr>
            <a:spLocks noGrp="1"/>
          </p:cNvSpPr>
          <p:nvPr>
            <p:ph idx="1"/>
          </p:nvPr>
        </p:nvSpPr>
        <p:spPr>
          <a:xfrm>
            <a:off x="279400" y="1312863"/>
            <a:ext cx="8696158" cy="3980577"/>
          </a:xfrm>
        </p:spPr>
        <p:txBody>
          <a:bodyPr/>
          <a:lstStyle/>
          <a:p>
            <a:r>
              <a:rPr lang="fr-FR" noProof="0" dirty="0" smtClean="0"/>
              <a:t>A pour objectif la fourniture d’</a:t>
            </a:r>
            <a:r>
              <a:rPr lang="fr-FR" dirty="0" smtClean="0"/>
              <a:t>URL adaptées aux moteurs de recherche</a:t>
            </a:r>
            <a:endParaRPr lang="fr-FR" noProof="0" dirty="0" smtClean="0"/>
          </a:p>
          <a:p>
            <a:pPr lvl="1"/>
            <a:r>
              <a:rPr lang="fr-FR" noProof="0" dirty="0" smtClean="0"/>
              <a:t>Découple les URL de la logique applicative	</a:t>
            </a:r>
          </a:p>
          <a:p>
            <a:r>
              <a:rPr lang="fr-FR" noProof="0" dirty="0" smtClean="0"/>
              <a:t>Deux fonctionnalités principales :</a:t>
            </a:r>
          </a:p>
          <a:p>
            <a:pPr marL="687387" lvl="1" indent="-342900">
              <a:buFont typeface="+mj-lt"/>
              <a:buAutoNum type="arabicPeriod"/>
            </a:pPr>
            <a:r>
              <a:rPr lang="fr-FR" noProof="0" dirty="0" smtClean="0"/>
              <a:t>Mappage des URL entrantes </a:t>
            </a:r>
            <a:r>
              <a:rPr lang="fr-FR" dirty="0" smtClean="0"/>
              <a:t>à un contrôleur / action</a:t>
            </a:r>
            <a:endParaRPr lang="fr-FR" noProof="0" dirty="0" smtClean="0"/>
          </a:p>
          <a:p>
            <a:pPr marL="1033463" lvl="2" indent="-238125"/>
            <a:r>
              <a:rPr lang="fr-FR" noProof="0" dirty="0" smtClean="0"/>
              <a:t>Routage entrant</a:t>
            </a:r>
          </a:p>
          <a:p>
            <a:pPr marL="687387" lvl="1" indent="-342900">
              <a:buFont typeface="+mj-lt"/>
              <a:buAutoNum type="arabicPeriod"/>
            </a:pPr>
            <a:r>
              <a:rPr lang="fr-FR" noProof="0" dirty="0" smtClean="0"/>
              <a:t>Génération d’URL en sortie pouvant être utilisées pour rappeler les contrôleurs / actions</a:t>
            </a:r>
          </a:p>
          <a:p>
            <a:pPr marL="1033463" lvl="2" indent="-238125"/>
            <a:r>
              <a:rPr lang="fr-FR" noProof="0" dirty="0" smtClean="0"/>
              <a:t>Routage sortant ou génération de liens</a:t>
            </a:r>
          </a:p>
          <a:p>
            <a:r>
              <a:rPr lang="fr-FR" noProof="0" dirty="0" smtClean="0"/>
              <a:t>Augmente la flexibilité du système</a:t>
            </a:r>
          </a:p>
          <a:p>
            <a:pPr marL="687387" lvl="1" indent="-342900"/>
            <a:r>
              <a:rPr lang="fr-FR" noProof="0" dirty="0" smtClean="0"/>
              <a:t>La structure des URL de l’application peut être changée</a:t>
            </a:r>
          </a:p>
          <a:p>
            <a:pPr marL="1019175" lvl="2" indent="-222250"/>
            <a:r>
              <a:rPr lang="fr-FR" noProof="0" dirty="0" smtClean="0"/>
              <a:t>Pas de modifications au code de l’application ni aux vues associées</a:t>
            </a:r>
          </a:p>
          <a:p>
            <a:pPr marL="687387" lvl="1" indent="-342900"/>
            <a:r>
              <a:rPr lang="fr-FR" noProof="0" dirty="0" smtClean="0"/>
              <a:t>Changement de la structure de l’application sans changement d’URL</a:t>
            </a:r>
            <a:endParaRPr lang="fr-FR" noProof="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Traitement des requêtes avec la table de routage</a:t>
            </a:r>
            <a:endParaRPr lang="fr-FR" noProof="0" dirty="0"/>
          </a:p>
        </p:txBody>
      </p:sp>
      <p:sp>
        <p:nvSpPr>
          <p:cNvPr id="3" name="Content Placeholder 2"/>
          <p:cNvSpPr>
            <a:spLocks noGrp="1"/>
          </p:cNvSpPr>
          <p:nvPr>
            <p:ph idx="1"/>
          </p:nvPr>
        </p:nvSpPr>
        <p:spPr bwMode="gray">
          <a:xfrm>
            <a:off x="279400" y="1312863"/>
            <a:ext cx="8599488" cy="369332"/>
          </a:xfrm>
        </p:spPr>
        <p:txBody>
          <a:bodyPr/>
          <a:lstStyle/>
          <a:p>
            <a:r>
              <a:rPr lang="fr-FR" noProof="0" dirty="0" smtClean="0"/>
              <a:t>Traitement des requêtes dans MVC :</a:t>
            </a:r>
            <a:endParaRPr lang="fr-FR" noProof="0" dirty="0"/>
          </a:p>
        </p:txBody>
      </p:sp>
      <p:pic>
        <p:nvPicPr>
          <p:cNvPr id="5" name="Picture 4" descr="2-6.JPG"/>
          <p:cNvPicPr>
            <a:picLocks noChangeAspect="1"/>
          </p:cNvPicPr>
          <p:nvPr/>
        </p:nvPicPr>
        <p:blipFill>
          <a:blip r:embed="rId4" cstate="print"/>
          <a:stretch>
            <a:fillRect/>
          </a:stretch>
        </p:blipFill>
        <p:spPr bwMode="gray">
          <a:xfrm>
            <a:off x="336492" y="1821698"/>
            <a:ext cx="1936627" cy="1508961"/>
          </a:xfrm>
          <a:prstGeom prst="rect">
            <a:avLst/>
          </a:prstGeom>
        </p:spPr>
      </p:pic>
      <p:sp>
        <p:nvSpPr>
          <p:cNvPr id="6" name="Rectangle 5"/>
          <p:cNvSpPr/>
          <p:nvPr/>
        </p:nvSpPr>
        <p:spPr bwMode="gray">
          <a:xfrm>
            <a:off x="4901721" y="2198756"/>
            <a:ext cx="1535202" cy="738664"/>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dirty="0" smtClean="0"/>
          </a:p>
          <a:p>
            <a:pPr marL="0" marR="0" indent="0" algn="ctr" defTabSz="914400" rtl="0" eaLnBrk="0" fontAlgn="base" latinLnBrk="0" hangingPunct="0">
              <a:lnSpc>
                <a:spcPct val="100000"/>
              </a:lnSpc>
              <a:spcBef>
                <a:spcPct val="0"/>
              </a:spcBef>
              <a:spcAft>
                <a:spcPct val="0"/>
              </a:spcAft>
              <a:buClrTx/>
              <a:buSzTx/>
              <a:buFontTx/>
              <a:buNone/>
              <a:tabLst/>
            </a:pPr>
            <a:r>
              <a:rPr lang="fr-FR" dirty="0" smtClean="0"/>
              <a:t>Table de routage</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ndParaRPr>
          </a:p>
        </p:txBody>
      </p:sp>
      <p:sp>
        <p:nvSpPr>
          <p:cNvPr id="7" name="Rectangle 6"/>
          <p:cNvSpPr/>
          <p:nvPr/>
        </p:nvSpPr>
        <p:spPr bwMode="gray">
          <a:xfrm>
            <a:off x="4941003" y="3557338"/>
            <a:ext cx="1383631" cy="738664"/>
          </a:xfrm>
          <a:prstGeom prst="rect">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8" name="Rectangle 7"/>
          <p:cNvSpPr/>
          <p:nvPr/>
        </p:nvSpPr>
        <p:spPr bwMode="gray">
          <a:xfrm>
            <a:off x="4997147" y="3613482"/>
            <a:ext cx="1383631" cy="738664"/>
          </a:xfrm>
          <a:prstGeom prst="rect">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9" name="Rectangle 8"/>
          <p:cNvSpPr/>
          <p:nvPr/>
        </p:nvSpPr>
        <p:spPr bwMode="gray">
          <a:xfrm>
            <a:off x="5053291" y="3669626"/>
            <a:ext cx="1383631" cy="738664"/>
          </a:xfrm>
          <a:prstGeom prst="rect">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0" name="Rectangle 9"/>
          <p:cNvSpPr/>
          <p:nvPr/>
        </p:nvSpPr>
        <p:spPr bwMode="gray">
          <a:xfrm>
            <a:off x="5109435" y="3713738"/>
            <a:ext cx="1383631" cy="738664"/>
          </a:xfrm>
          <a:prstGeom prst="rect">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1" name="Rectangle 10"/>
          <p:cNvSpPr/>
          <p:nvPr/>
        </p:nvSpPr>
        <p:spPr bwMode="gray">
          <a:xfrm>
            <a:off x="5177611" y="3781914"/>
            <a:ext cx="1383631" cy="738664"/>
          </a:xfrm>
          <a:prstGeom prst="rect">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Contrôleur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pic>
        <p:nvPicPr>
          <p:cNvPr id="16" name="Picture 15" descr="7-26.JPG"/>
          <p:cNvPicPr>
            <a:picLocks noChangeAspect="1"/>
          </p:cNvPicPr>
          <p:nvPr/>
        </p:nvPicPr>
        <p:blipFill>
          <a:blip r:embed="rId5" cstate="print"/>
          <a:stretch>
            <a:fillRect/>
          </a:stretch>
        </p:blipFill>
        <p:spPr bwMode="gray">
          <a:xfrm>
            <a:off x="426351" y="4042616"/>
            <a:ext cx="2124344" cy="1636294"/>
          </a:xfrm>
          <a:prstGeom prst="rect">
            <a:avLst/>
          </a:prstGeom>
        </p:spPr>
      </p:pic>
      <p:sp>
        <p:nvSpPr>
          <p:cNvPr id="17" name="Rectangle 16"/>
          <p:cNvSpPr/>
          <p:nvPr/>
        </p:nvSpPr>
        <p:spPr bwMode="gray">
          <a:xfrm>
            <a:off x="3240475" y="4876842"/>
            <a:ext cx="1383631" cy="73866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8" name="Rectangle 17"/>
          <p:cNvSpPr/>
          <p:nvPr/>
        </p:nvSpPr>
        <p:spPr bwMode="gray">
          <a:xfrm>
            <a:off x="3296619" y="4932986"/>
            <a:ext cx="1383631" cy="73866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9" name="Rectangle 18"/>
          <p:cNvSpPr/>
          <p:nvPr/>
        </p:nvSpPr>
        <p:spPr bwMode="gray">
          <a:xfrm>
            <a:off x="3352763" y="4989130"/>
            <a:ext cx="1383631" cy="73866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0" name="Rectangle 19"/>
          <p:cNvSpPr/>
          <p:nvPr/>
        </p:nvSpPr>
        <p:spPr bwMode="gray">
          <a:xfrm>
            <a:off x="3408907" y="5033242"/>
            <a:ext cx="1383631" cy="73866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r>
              <a:rPr lang="en-GB" dirty="0" smtClean="0"/>
              <a:t>Controller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1" name="Rectangle 20"/>
          <p:cNvSpPr/>
          <p:nvPr/>
        </p:nvSpPr>
        <p:spPr bwMode="gray">
          <a:xfrm>
            <a:off x="3477083" y="5101418"/>
            <a:ext cx="1383631" cy="73866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dirty="0" smtClean="0"/>
          </a:p>
          <a:p>
            <a:pPr marL="0" marR="0" indent="0" algn="ctr" defTabSz="914400" rtl="0" eaLnBrk="0" fontAlgn="base" latinLnBrk="0" hangingPunct="0">
              <a:lnSpc>
                <a:spcPct val="100000"/>
              </a:lnSpc>
              <a:spcBef>
                <a:spcPct val="0"/>
              </a:spcBef>
              <a:spcAft>
                <a:spcPct val="0"/>
              </a:spcAft>
              <a:buClrTx/>
              <a:buSzTx/>
              <a:buFontTx/>
              <a:buNone/>
              <a:tabLst/>
            </a:pPr>
            <a:r>
              <a:rPr lang="fr-FR" dirty="0" smtClean="0"/>
              <a:t>Vue</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ndParaRPr>
          </a:p>
        </p:txBody>
      </p:sp>
      <p:sp>
        <p:nvSpPr>
          <p:cNvPr id="22" name="Rectangle 21"/>
          <p:cNvSpPr/>
          <p:nvPr/>
        </p:nvSpPr>
        <p:spPr bwMode="gray">
          <a:xfrm>
            <a:off x="7034496" y="5013158"/>
            <a:ext cx="1383631" cy="738664"/>
          </a:xfrm>
          <a:prstGeom prst="rect">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dirty="0" smtClean="0"/>
          </a:p>
          <a:p>
            <a:pPr marL="0" marR="0" indent="0" algn="ctr" defTabSz="914400" rtl="0" eaLnBrk="0" fontAlgn="base" latinLnBrk="0" hangingPunct="0">
              <a:lnSpc>
                <a:spcPct val="100000"/>
              </a:lnSpc>
              <a:spcBef>
                <a:spcPct val="0"/>
              </a:spcBef>
              <a:spcAft>
                <a:spcPct val="0"/>
              </a:spcAft>
              <a:buClrTx/>
              <a:buSzTx/>
              <a:buFontTx/>
              <a:buNone/>
              <a:tabLst/>
            </a:pPr>
            <a:r>
              <a:rPr lang="fr-FR" dirty="0" smtClean="0"/>
              <a:t>Modèle</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ndParaRPr>
          </a:p>
        </p:txBody>
      </p:sp>
      <p:cxnSp>
        <p:nvCxnSpPr>
          <p:cNvPr id="36" name="Straight Arrow Connector 35"/>
          <p:cNvCxnSpPr>
            <a:stCxn id="5" idx="3"/>
            <a:endCxn id="6" idx="1"/>
          </p:cNvCxnSpPr>
          <p:nvPr/>
        </p:nvCxnSpPr>
        <p:spPr bwMode="gray">
          <a:xfrm flipV="1">
            <a:off x="2273119" y="2568088"/>
            <a:ext cx="2628602" cy="8091"/>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38" name="Straight Arrow Connector 37"/>
          <p:cNvCxnSpPr>
            <a:stCxn id="6" idx="2"/>
          </p:cNvCxnSpPr>
          <p:nvPr/>
        </p:nvCxnSpPr>
        <p:spPr bwMode="gray">
          <a:xfrm flipH="1">
            <a:off x="5667390" y="2937420"/>
            <a:ext cx="1932" cy="648830"/>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40" name="Straight Arrow Connector 39"/>
          <p:cNvCxnSpPr/>
          <p:nvPr/>
        </p:nvCxnSpPr>
        <p:spPr bwMode="gray">
          <a:xfrm>
            <a:off x="6629411" y="4511834"/>
            <a:ext cx="565484" cy="336884"/>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42" name="Straight Arrow Connector 41"/>
          <p:cNvCxnSpPr/>
          <p:nvPr/>
        </p:nvCxnSpPr>
        <p:spPr bwMode="gray">
          <a:xfrm rot="10800000">
            <a:off x="6304536" y="4692324"/>
            <a:ext cx="457200" cy="312821"/>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44" name="Straight Arrow Connector 43"/>
          <p:cNvCxnSpPr/>
          <p:nvPr/>
        </p:nvCxnSpPr>
        <p:spPr bwMode="gray">
          <a:xfrm rot="5400000">
            <a:off x="4728411" y="4584031"/>
            <a:ext cx="264695" cy="24063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46" name="Straight Arrow Connector 45"/>
          <p:cNvCxnSpPr/>
          <p:nvPr/>
        </p:nvCxnSpPr>
        <p:spPr bwMode="gray">
          <a:xfrm rot="10800000">
            <a:off x="2346158" y="5197642"/>
            <a:ext cx="745958" cy="1203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47" name="Oval 46"/>
          <p:cNvSpPr/>
          <p:nvPr/>
        </p:nvSpPr>
        <p:spPr bwMode="gray">
          <a:xfrm>
            <a:off x="3453063" y="2021305"/>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8" name="TextBox 47"/>
          <p:cNvSpPr txBox="1"/>
          <p:nvPr/>
        </p:nvSpPr>
        <p:spPr bwMode="gray">
          <a:xfrm>
            <a:off x="3557684" y="2083813"/>
            <a:ext cx="284052" cy="307777"/>
          </a:xfrm>
          <a:prstGeom prst="rect">
            <a:avLst/>
          </a:prstGeom>
          <a:noFill/>
        </p:spPr>
        <p:txBody>
          <a:bodyPr wrap="none" rtlCol="0">
            <a:spAutoFit/>
          </a:bodyPr>
          <a:lstStyle/>
          <a:p>
            <a:r>
              <a:rPr lang="en-GB" dirty="0" smtClean="0"/>
              <a:t>1</a:t>
            </a:r>
            <a:endParaRPr lang="en-GB" dirty="0"/>
          </a:p>
        </p:txBody>
      </p:sp>
      <p:sp>
        <p:nvSpPr>
          <p:cNvPr id="49" name="Oval 48"/>
          <p:cNvSpPr/>
          <p:nvPr/>
        </p:nvSpPr>
        <p:spPr bwMode="gray">
          <a:xfrm>
            <a:off x="6986337" y="4182978"/>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50" name="Oval 49"/>
          <p:cNvSpPr/>
          <p:nvPr/>
        </p:nvSpPr>
        <p:spPr bwMode="gray">
          <a:xfrm>
            <a:off x="6164179" y="4948989"/>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51" name="Oval 50"/>
          <p:cNvSpPr/>
          <p:nvPr/>
        </p:nvSpPr>
        <p:spPr bwMode="gray">
          <a:xfrm>
            <a:off x="5775157" y="3019926"/>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52" name="Oval 51"/>
          <p:cNvSpPr/>
          <p:nvPr/>
        </p:nvSpPr>
        <p:spPr bwMode="gray">
          <a:xfrm>
            <a:off x="4351421" y="4195011"/>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53" name="Oval 52"/>
          <p:cNvSpPr/>
          <p:nvPr/>
        </p:nvSpPr>
        <p:spPr bwMode="gray">
          <a:xfrm>
            <a:off x="2482516" y="4660231"/>
            <a:ext cx="493295" cy="432792"/>
          </a:xfrm>
          <a:prstGeom prst="ellipse">
            <a:avLst/>
          </a:prstGeom>
          <a:solidFill>
            <a:schemeClr val="tx2">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54" name="TextBox 53"/>
          <p:cNvSpPr txBox="1"/>
          <p:nvPr/>
        </p:nvSpPr>
        <p:spPr bwMode="gray">
          <a:xfrm>
            <a:off x="5879778" y="3082434"/>
            <a:ext cx="284052" cy="307777"/>
          </a:xfrm>
          <a:prstGeom prst="rect">
            <a:avLst/>
          </a:prstGeom>
          <a:noFill/>
        </p:spPr>
        <p:txBody>
          <a:bodyPr wrap="none" rtlCol="0">
            <a:spAutoFit/>
          </a:bodyPr>
          <a:lstStyle/>
          <a:p>
            <a:r>
              <a:rPr lang="en-GB" dirty="0" smtClean="0"/>
              <a:t>2</a:t>
            </a:r>
            <a:endParaRPr lang="en-GB" dirty="0"/>
          </a:p>
        </p:txBody>
      </p:sp>
      <p:sp>
        <p:nvSpPr>
          <p:cNvPr id="55" name="TextBox 54"/>
          <p:cNvSpPr txBox="1"/>
          <p:nvPr/>
        </p:nvSpPr>
        <p:spPr bwMode="gray">
          <a:xfrm>
            <a:off x="7090958" y="4245486"/>
            <a:ext cx="284052" cy="307777"/>
          </a:xfrm>
          <a:prstGeom prst="rect">
            <a:avLst/>
          </a:prstGeom>
          <a:noFill/>
        </p:spPr>
        <p:txBody>
          <a:bodyPr wrap="none" rtlCol="0">
            <a:spAutoFit/>
          </a:bodyPr>
          <a:lstStyle/>
          <a:p>
            <a:r>
              <a:rPr lang="en-GB" dirty="0" smtClean="0"/>
              <a:t>3</a:t>
            </a:r>
            <a:endParaRPr lang="en-GB" dirty="0"/>
          </a:p>
        </p:txBody>
      </p:sp>
      <p:sp>
        <p:nvSpPr>
          <p:cNvPr id="56" name="TextBox 55"/>
          <p:cNvSpPr txBox="1"/>
          <p:nvPr/>
        </p:nvSpPr>
        <p:spPr bwMode="gray">
          <a:xfrm>
            <a:off x="6268800" y="5011497"/>
            <a:ext cx="284052" cy="307777"/>
          </a:xfrm>
          <a:prstGeom prst="rect">
            <a:avLst/>
          </a:prstGeom>
          <a:noFill/>
        </p:spPr>
        <p:txBody>
          <a:bodyPr wrap="none" rtlCol="0">
            <a:spAutoFit/>
          </a:bodyPr>
          <a:lstStyle/>
          <a:p>
            <a:r>
              <a:rPr lang="en-GB" dirty="0" smtClean="0"/>
              <a:t>4</a:t>
            </a:r>
            <a:endParaRPr lang="en-GB" dirty="0"/>
          </a:p>
        </p:txBody>
      </p:sp>
      <p:sp>
        <p:nvSpPr>
          <p:cNvPr id="57" name="TextBox 56"/>
          <p:cNvSpPr txBox="1"/>
          <p:nvPr/>
        </p:nvSpPr>
        <p:spPr bwMode="gray">
          <a:xfrm>
            <a:off x="4456042" y="4257519"/>
            <a:ext cx="284052" cy="307777"/>
          </a:xfrm>
          <a:prstGeom prst="rect">
            <a:avLst/>
          </a:prstGeom>
          <a:noFill/>
        </p:spPr>
        <p:txBody>
          <a:bodyPr wrap="none" rtlCol="0">
            <a:spAutoFit/>
          </a:bodyPr>
          <a:lstStyle/>
          <a:p>
            <a:r>
              <a:rPr lang="en-GB" dirty="0" smtClean="0"/>
              <a:t>5</a:t>
            </a:r>
            <a:endParaRPr lang="en-GB" dirty="0"/>
          </a:p>
        </p:txBody>
      </p:sp>
      <p:sp>
        <p:nvSpPr>
          <p:cNvPr id="58" name="TextBox 57"/>
          <p:cNvSpPr txBox="1"/>
          <p:nvPr/>
        </p:nvSpPr>
        <p:spPr bwMode="gray">
          <a:xfrm>
            <a:off x="2587137" y="4722739"/>
            <a:ext cx="284052" cy="307777"/>
          </a:xfrm>
          <a:prstGeom prst="rect">
            <a:avLst/>
          </a:prstGeom>
          <a:noFill/>
        </p:spPr>
        <p:txBody>
          <a:bodyPr wrap="none" rtlCol="0">
            <a:spAutoFit/>
          </a:bodyPr>
          <a:lstStyle/>
          <a:p>
            <a:r>
              <a:rPr lang="en-GB" dirty="0" smtClean="0"/>
              <a:t>6</a:t>
            </a:r>
            <a:endParaRPr lang="en-GB" dirty="0"/>
          </a:p>
        </p:txBody>
      </p:sp>
      <p:cxnSp>
        <p:nvCxnSpPr>
          <p:cNvPr id="39" name="Straight Arrow Connector 38"/>
          <p:cNvCxnSpPr/>
          <p:nvPr/>
        </p:nvCxnSpPr>
        <p:spPr bwMode="gray">
          <a:xfrm flipV="1">
            <a:off x="3681984" y="2937420"/>
            <a:ext cx="1315163" cy="1622388"/>
          </a:xfrm>
          <a:prstGeom prst="straightConnector1">
            <a:avLst/>
          </a:prstGeom>
          <a:solidFill>
            <a:schemeClr val="accent1"/>
          </a:solidFill>
          <a:ln w="25400" cap="flat" cmpd="sng" algn="ctr">
            <a:solidFill>
              <a:srgbClr val="C00000"/>
            </a:solidFill>
            <a:prstDash val="sysDash"/>
            <a:round/>
            <a:headEnd type="none" w="med" len="med"/>
            <a:tailEnd type="arrow"/>
          </a:ln>
          <a:effectLst/>
        </p:spPr>
      </p:cxnSp>
      <p:sp>
        <p:nvSpPr>
          <p:cNvPr id="41" name="Rectangular Callout 40"/>
          <p:cNvSpPr/>
          <p:nvPr/>
        </p:nvSpPr>
        <p:spPr bwMode="gray">
          <a:xfrm>
            <a:off x="5626759" y="1315293"/>
            <a:ext cx="3297785" cy="738664"/>
          </a:xfrm>
          <a:prstGeom prst="wedgeRectCallout">
            <a:avLst>
              <a:gd name="adj1" fmla="val -98154"/>
              <a:gd name="adj2" fmla="val 62213"/>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Routage entrant</a:t>
            </a:r>
            <a:r>
              <a:rPr kumimoji="0" lang="fr-FR" sz="1400" b="0" i="0" u="none" strike="noStrike" cap="none" normalizeH="0" dirty="0" smtClean="0">
                <a:ln>
                  <a:noFill/>
                </a:ln>
                <a:solidFill>
                  <a:schemeClr val="tx1"/>
                </a:solidFill>
                <a:effectLst/>
                <a:latin typeface="Arial" charset="0"/>
              </a:rPr>
              <a:t> : L’URL est comparée aux règles de routage pour déterminer le contrôleur et l’action</a:t>
            </a:r>
            <a:endParaRPr kumimoji="0" lang="fr-FR" sz="1400" b="0" i="0" u="none" strike="noStrike" cap="none" normalizeH="0" baseline="0" dirty="0" smtClean="0">
              <a:ln>
                <a:noFill/>
              </a:ln>
              <a:solidFill>
                <a:schemeClr val="tx1"/>
              </a:solidFill>
              <a:effectLst/>
              <a:latin typeface="Arial" charset="0"/>
            </a:endParaRPr>
          </a:p>
        </p:txBody>
      </p:sp>
      <p:sp>
        <p:nvSpPr>
          <p:cNvPr id="43" name="Rectangular Callout 42"/>
          <p:cNvSpPr/>
          <p:nvPr/>
        </p:nvSpPr>
        <p:spPr bwMode="gray">
          <a:xfrm>
            <a:off x="947057" y="3156285"/>
            <a:ext cx="3015344" cy="738664"/>
          </a:xfrm>
          <a:prstGeom prst="wedgeRectCallout">
            <a:avLst>
              <a:gd name="adj1" fmla="val 48842"/>
              <a:gd name="adj2" fmla="val 85320"/>
            </a:avLst>
          </a:prstGeom>
          <a:solidFill>
            <a:srgbClr val="BFEAF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Routage sortant : Les règles de routage sont utilisées pour générer l’URL des liens sur la page</a:t>
            </a:r>
            <a:endParaRPr kumimoji="0" lang="fr-FR" sz="1400" b="0" i="0" u="none" strike="noStrike" cap="none" normalizeH="0" baseline="0" dirty="0" smtClean="0">
              <a:ln>
                <a:noFill/>
              </a:ln>
              <a:solidFill>
                <a:schemeClr val="tx1"/>
              </a:solidFill>
              <a:effectLst/>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Traitement des requêtes avec la table de routage</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400" y="1312863"/>
            <a:ext cx="8599488" cy="3960058"/>
          </a:xfrm>
        </p:spPr>
        <p:txBody>
          <a:bodyPr/>
          <a:lstStyle/>
          <a:p>
            <a:r>
              <a:rPr lang="fr-FR" noProof="0" dirty="0" smtClean="0"/>
              <a:t>Au cœur du routage se trouve la table de routage</a:t>
            </a:r>
          </a:p>
          <a:p>
            <a:pPr lvl="1"/>
            <a:r>
              <a:rPr lang="fr-FR" dirty="0" smtClean="0"/>
              <a:t>Mappe une URL entrante à un contrôleur et une méthode d’action</a:t>
            </a:r>
            <a:endParaRPr lang="fr-FR" noProof="0" dirty="0" smtClean="0"/>
          </a:p>
          <a:p>
            <a:r>
              <a:rPr lang="fr-FR" noProof="0" dirty="0" smtClean="0"/>
              <a:t>Une nouvelle application MVC </a:t>
            </a:r>
            <a:r>
              <a:rPr lang="fr-FR" dirty="0" smtClean="0"/>
              <a:t>a des règles par défaut dans sa table de routage</a:t>
            </a:r>
            <a:endParaRPr lang="fr-FR" noProof="0" dirty="0" smtClean="0"/>
          </a:p>
          <a:p>
            <a:pPr lvl="1"/>
            <a:r>
              <a:rPr lang="fr-FR" noProof="0" dirty="0" smtClean="0"/>
              <a:t>La règle générale est basée sur des URL de la forme suivante :</a:t>
            </a:r>
          </a:p>
          <a:p>
            <a:pPr lvl="1"/>
            <a:endParaRPr lang="fr-FR" noProof="0" dirty="0" smtClean="0"/>
          </a:p>
          <a:p>
            <a:pPr lvl="1"/>
            <a:endParaRPr lang="fr-FR" noProof="0" dirty="0" smtClean="0"/>
          </a:p>
          <a:p>
            <a:r>
              <a:rPr lang="fr-FR" dirty="0" smtClean="0"/>
              <a:t>Selon </a:t>
            </a:r>
            <a:r>
              <a:rPr lang="fr-FR" noProof="0" dirty="0" smtClean="0"/>
              <a:t>cette structure, quel est le nom de la classe et de la méthode d’action qui traitera la demande suivante ?</a:t>
            </a:r>
          </a:p>
          <a:p>
            <a:endParaRPr lang="fr-FR" noProof="0" dirty="0" smtClean="0"/>
          </a:p>
          <a:p>
            <a:pPr>
              <a:buNone/>
            </a:pPr>
            <a:r>
              <a:rPr lang="fr-FR" b="0" noProof="0" dirty="0" smtClean="0"/>
              <a:t>    ________________________________________________________________ </a:t>
            </a:r>
          </a:p>
        </p:txBody>
      </p:sp>
      <p:sp>
        <p:nvSpPr>
          <p:cNvPr id="4" name="TextBox 3"/>
          <p:cNvSpPr txBox="1"/>
          <p:nvPr/>
        </p:nvSpPr>
        <p:spPr bwMode="gray">
          <a:xfrm>
            <a:off x="2598821" y="3171293"/>
            <a:ext cx="3728906"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/ControllerClassName/ActionMethod</a:t>
            </a:r>
            <a:endParaRPr lang="en-GB" dirty="0">
              <a:latin typeface="Courier New" pitchFamily="49" charset="0"/>
              <a:cs typeface="Courier New" pitchFamily="49" charset="0"/>
            </a:endParaRPr>
          </a:p>
        </p:txBody>
      </p:sp>
      <p:grpSp>
        <p:nvGrpSpPr>
          <p:cNvPr id="5" name="Group 1326"/>
          <p:cNvGrpSpPr>
            <a:grpSpLocks/>
          </p:cNvGrpSpPr>
          <p:nvPr/>
        </p:nvGrpSpPr>
        <p:grpSpPr bwMode="gray">
          <a:xfrm>
            <a:off x="139445" y="3701613"/>
            <a:ext cx="374650" cy="269875"/>
            <a:chOff x="590" y="209"/>
            <a:chExt cx="236" cy="170"/>
          </a:xfrm>
        </p:grpSpPr>
        <p:sp>
          <p:nvSpPr>
            <p:cNvPr id="6" name="Oval 132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7" name="Freeform 1328"/>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en-US" dirty="0"/>
            </a:p>
          </p:txBody>
        </p:sp>
        <p:sp>
          <p:nvSpPr>
            <p:cNvPr id="8" name="Oval 1329"/>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9" name="Freeform 1330"/>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en-US" dirty="0"/>
            </a:p>
          </p:txBody>
        </p:sp>
      </p:grpSp>
      <p:sp>
        <p:nvSpPr>
          <p:cNvPr id="10" name="TextBox 9"/>
          <p:cNvSpPr txBox="1"/>
          <p:nvPr/>
        </p:nvSpPr>
        <p:spPr bwMode="gray">
          <a:xfrm>
            <a:off x="5868724" y="4089621"/>
            <a:ext cx="1366080"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/Home/Index</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Questions sur le routage</a:t>
            </a:r>
            <a:endParaRPr lang="fr-FR" noProof="0" dirty="0"/>
          </a:p>
        </p:txBody>
      </p:sp>
      <p:sp>
        <p:nvSpPr>
          <p:cNvPr id="3" name="Content Placeholder 2"/>
          <p:cNvSpPr>
            <a:spLocks noGrp="1"/>
          </p:cNvSpPr>
          <p:nvPr>
            <p:ph idx="1"/>
          </p:nvPr>
        </p:nvSpPr>
        <p:spPr>
          <a:xfrm>
            <a:off x="279400" y="1252703"/>
            <a:ext cx="8599488" cy="4111382"/>
          </a:xfrm>
        </p:spPr>
        <p:txBody>
          <a:bodyPr/>
          <a:lstStyle/>
          <a:p>
            <a:r>
              <a:rPr lang="fr-FR" noProof="0" dirty="0" smtClean="0"/>
              <a:t>Déterminez la classe et la méthode d’action qui traiteront les demandes suivantes (avec la règle par défaut)</a:t>
            </a:r>
          </a:p>
          <a:p>
            <a:pPr lvl="1"/>
            <a:r>
              <a:rPr lang="fr-FR" noProof="0" dirty="0" smtClean="0"/>
              <a:t>Toutes les URL de demande sont générées par l’aide HTML </a:t>
            </a:r>
            <a:r>
              <a:rPr lang="fr-FR" noProof="0" dirty="0" smtClean="0">
                <a:latin typeface="Courier New" pitchFamily="49" charset="0"/>
                <a:cs typeface="Courier New" pitchFamily="49" charset="0"/>
              </a:rPr>
              <a:t>ActionLink</a:t>
            </a:r>
            <a:endParaRPr lang="fr-FR" noProof="0" dirty="0" smtClean="0"/>
          </a:p>
          <a:p>
            <a:pPr marL="342900" indent="-342900">
              <a:buSzPct val="100000"/>
              <a:buFont typeface="+mj-lt"/>
              <a:buAutoNum type="arabicPeriod"/>
            </a:pPr>
            <a:r>
              <a:rPr lang="fr-FR" noProof="0" dirty="0" smtClean="0"/>
              <a:t> </a:t>
            </a:r>
          </a:p>
          <a:p>
            <a:pPr marL="342900" indent="-342900">
              <a:spcBef>
                <a:spcPts val="2500"/>
              </a:spcBef>
              <a:buNone/>
            </a:pPr>
            <a:r>
              <a:rPr lang="fr-FR" b="0" noProof="0" dirty="0" smtClean="0"/>
              <a:t>   	___________________________________________________________</a:t>
            </a:r>
          </a:p>
          <a:p>
            <a:pPr marL="342900" indent="-342900">
              <a:buSzPct val="100000"/>
              <a:buFont typeface="+mj-lt"/>
              <a:buAutoNum type="arabicPeriod" startAt="2"/>
            </a:pPr>
            <a:r>
              <a:rPr lang="fr-FR" noProof="0" dirty="0" smtClean="0"/>
              <a:t> </a:t>
            </a:r>
          </a:p>
          <a:p>
            <a:pPr marL="342900" indent="-342900">
              <a:spcBef>
                <a:spcPts val="2500"/>
              </a:spcBef>
              <a:buNone/>
            </a:pPr>
            <a:r>
              <a:rPr lang="fr-FR" b="0" noProof="0" dirty="0" smtClean="0"/>
              <a:t>   	___________________________________________________________</a:t>
            </a:r>
          </a:p>
          <a:p>
            <a:pPr marL="342900" indent="-342900">
              <a:buSzPct val="100000"/>
              <a:buFont typeface="+mj-lt"/>
              <a:buAutoNum type="arabicPeriod" startAt="3"/>
            </a:pPr>
            <a:r>
              <a:rPr lang="fr-FR" noProof="0" dirty="0" smtClean="0"/>
              <a:t> </a:t>
            </a:r>
          </a:p>
          <a:p>
            <a:pPr marL="342900" indent="-342900">
              <a:spcBef>
                <a:spcPts val="2500"/>
              </a:spcBef>
              <a:buNone/>
            </a:pPr>
            <a:r>
              <a:rPr lang="fr-FR" b="0" noProof="0" dirty="0" smtClean="0"/>
              <a:t>   	___________________________________________________________</a:t>
            </a:r>
          </a:p>
        </p:txBody>
      </p:sp>
      <p:sp>
        <p:nvSpPr>
          <p:cNvPr id="4" name="TextBox 3"/>
          <p:cNvSpPr txBox="1"/>
          <p:nvPr/>
        </p:nvSpPr>
        <p:spPr bwMode="gray">
          <a:xfrm>
            <a:off x="732390" y="4417958"/>
            <a:ext cx="2440092"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/Music/Recording/2020</a:t>
            </a:r>
            <a:endParaRPr lang="en-GB" dirty="0">
              <a:latin typeface="Courier New" pitchFamily="49" charset="0"/>
              <a:cs typeface="Courier New" pitchFamily="49" charset="0"/>
            </a:endParaRPr>
          </a:p>
        </p:txBody>
      </p:sp>
      <p:sp>
        <p:nvSpPr>
          <p:cNvPr id="5" name="TextBox 4"/>
          <p:cNvSpPr txBox="1"/>
          <p:nvPr/>
        </p:nvSpPr>
        <p:spPr bwMode="gray">
          <a:xfrm>
            <a:off x="732390" y="3372265"/>
            <a:ext cx="4051109"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/Music/Recordings?category=Classical</a:t>
            </a:r>
            <a:endParaRPr lang="en-GB" dirty="0">
              <a:latin typeface="Courier New" pitchFamily="49" charset="0"/>
              <a:cs typeface="Courier New" pitchFamily="49" charset="0"/>
            </a:endParaRPr>
          </a:p>
        </p:txBody>
      </p:sp>
      <p:sp>
        <p:nvSpPr>
          <p:cNvPr id="6" name="TextBox 5"/>
          <p:cNvSpPr txBox="1"/>
          <p:nvPr/>
        </p:nvSpPr>
        <p:spPr bwMode="gray">
          <a:xfrm>
            <a:off x="732390" y="2314210"/>
            <a:ext cx="2010487"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/Music/Categories</a:t>
            </a:r>
            <a:endParaRPr lang="en-GB" dirty="0">
              <a:latin typeface="Courier New" pitchFamily="49" charset="0"/>
              <a:cs typeface="Courier New" pitchFamily="49" charset="0"/>
            </a:endParaRPr>
          </a:p>
        </p:txBody>
      </p:sp>
      <p:grpSp>
        <p:nvGrpSpPr>
          <p:cNvPr id="7" name="Group 5"/>
          <p:cNvGrpSpPr>
            <a:grpSpLocks/>
          </p:cNvGrpSpPr>
          <p:nvPr/>
        </p:nvGrpSpPr>
        <p:grpSpPr bwMode="gray">
          <a:xfrm>
            <a:off x="130133" y="1264336"/>
            <a:ext cx="374650" cy="269875"/>
            <a:chOff x="590" y="209"/>
            <a:chExt cx="236" cy="170"/>
          </a:xfrm>
        </p:grpSpPr>
        <p:sp>
          <p:nvSpPr>
            <p:cNvPr id="8" name="Oval 6"/>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GB" dirty="0"/>
            </a:p>
          </p:txBody>
        </p:sp>
        <p:sp>
          <p:nvSpPr>
            <p:cNvPr id="9" name="Freeform 7"/>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en-GB" dirty="0"/>
            </a:p>
          </p:txBody>
        </p:sp>
        <p:sp>
          <p:nvSpPr>
            <p:cNvPr id="10" name="Oval 8"/>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p>
              <a:endParaRPr lang="en-GB" dirty="0"/>
            </a:p>
          </p:txBody>
        </p:sp>
        <p:sp>
          <p:nvSpPr>
            <p:cNvPr id="11" name="Freeform 9"/>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en-GB" dirty="0"/>
            </a:p>
          </p:txBody>
        </p:sp>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Structure de l’action du contrôleur</a:t>
            </a:r>
            <a:endParaRPr lang="fr-FR" noProof="0" dirty="0"/>
          </a:p>
        </p:txBody>
      </p:sp>
      <p:sp>
        <p:nvSpPr>
          <p:cNvPr id="3" name="Content Placeholder 2"/>
          <p:cNvSpPr>
            <a:spLocks noGrp="1"/>
          </p:cNvSpPr>
          <p:nvPr>
            <p:ph idx="1"/>
          </p:nvPr>
        </p:nvSpPr>
        <p:spPr>
          <a:xfrm>
            <a:off x="279400" y="1312863"/>
            <a:ext cx="8599488" cy="369332"/>
          </a:xfrm>
        </p:spPr>
        <p:txBody>
          <a:bodyPr/>
          <a:lstStyle/>
          <a:p>
            <a:r>
              <a:rPr lang="fr-FR" dirty="0" smtClean="0"/>
              <a:t>Méthodes d’action du contrôleur qui traitent les demandes précédentes </a:t>
            </a:r>
            <a:r>
              <a:rPr lang="fr-FR" noProof="0" dirty="0" smtClean="0"/>
              <a:t>:</a:t>
            </a:r>
            <a:endParaRPr lang="fr-FR" noProof="0" dirty="0"/>
          </a:p>
        </p:txBody>
      </p:sp>
      <p:sp>
        <p:nvSpPr>
          <p:cNvPr id="4" name="TextBox 3"/>
          <p:cNvSpPr txBox="1"/>
          <p:nvPr/>
        </p:nvSpPr>
        <p:spPr bwMode="gray">
          <a:xfrm>
            <a:off x="372980" y="1888958"/>
            <a:ext cx="5876930"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MusicController : Controller </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Categories()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ActionResult Recordings(string </a:t>
            </a:r>
            <a:r>
              <a:rPr lang="en-GB" b="1" dirty="0" smtClean="0">
                <a:latin typeface="Courier New" pitchFamily="49" charset="0"/>
                <a:cs typeface="Courier New" pitchFamily="49" charset="0"/>
              </a:rPr>
              <a:t>category</a:t>
            </a:r>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ActionResult Recording(long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r>
              <a:rPr lang="en-GB" dirty="0" smtClean="0"/>
              <a:t> </a:t>
            </a:r>
            <a:endParaRPr lang="en-GB" dirty="0"/>
          </a:p>
        </p:txBody>
      </p:sp>
      <p:sp>
        <p:nvSpPr>
          <p:cNvPr id="5" name="TextBox 4"/>
          <p:cNvSpPr txBox="1"/>
          <p:nvPr/>
        </p:nvSpPr>
        <p:spPr bwMode="gray">
          <a:xfrm>
            <a:off x="1078832" y="4182979"/>
            <a:ext cx="5876930" cy="2031325"/>
          </a:xfrm>
          <a:prstGeom prst="rect">
            <a:avLst/>
          </a:prstGeom>
          <a:solidFill>
            <a:schemeClr val="tx1">
              <a:lumMod val="20000"/>
              <a:lumOff val="80000"/>
            </a:schemeClr>
          </a:solidFill>
          <a:ln>
            <a:solidFill>
              <a:schemeClr val="tx1"/>
            </a:solidFill>
          </a:ln>
          <a:effectLst>
            <a:outerShdw dist="5461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MusicController </a:t>
            </a:r>
          </a:p>
          <a:p>
            <a:r>
              <a:rPr lang="en-GB" dirty="0" smtClean="0">
                <a:latin typeface="Courier New" pitchFamily="49" charset="0"/>
                <a:cs typeface="Courier New" pitchFamily="49" charset="0"/>
              </a:rPr>
              <a:t>                Inherits System.Web.mvc.Controller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Categories()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Recordings(ByVal category As </a:t>
            </a:r>
            <a:r>
              <a:rPr lang="en-GB" b="1" dirty="0" smtClean="0">
                <a:latin typeface="Courier New" pitchFamily="49" charset="0"/>
                <a:cs typeface="Courier New" pitchFamily="49" charset="0"/>
              </a:rPr>
              <a:t>String</a:t>
            </a:r>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Recording(ByVal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As long) …</a:t>
            </a:r>
          </a:p>
          <a:p>
            <a:r>
              <a:rPr lang="en-GB" dirty="0" smtClean="0">
                <a:latin typeface="Courier New" pitchFamily="49" charset="0"/>
                <a:cs typeface="Courier New" pitchFamily="49" charset="0"/>
              </a:rPr>
              <a:t>End Class</a:t>
            </a:r>
            <a:r>
              <a:rPr lang="en-GB" dirty="0" smtClean="0"/>
              <a:t> </a:t>
            </a:r>
            <a:endParaRPr lang="en-GB"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Structure de l’URL</a:t>
            </a:r>
            <a:endParaRPr lang="fr-FR" noProof="0" dirty="0"/>
          </a:p>
        </p:txBody>
      </p:sp>
      <p:sp>
        <p:nvSpPr>
          <p:cNvPr id="3" name="Content Placeholder 2"/>
          <p:cNvSpPr>
            <a:spLocks noGrp="1"/>
          </p:cNvSpPr>
          <p:nvPr>
            <p:ph idx="1"/>
          </p:nvPr>
        </p:nvSpPr>
        <p:spPr>
          <a:xfrm>
            <a:off x="279400" y="1225299"/>
            <a:ext cx="8599488" cy="948978"/>
          </a:xfrm>
        </p:spPr>
        <p:txBody>
          <a:bodyPr/>
          <a:lstStyle/>
          <a:p>
            <a:r>
              <a:rPr lang="fr-FR" noProof="0" dirty="0" smtClean="0"/>
              <a:t>La structure de l’URL est contrôlée par la table de routage</a:t>
            </a:r>
          </a:p>
          <a:p>
            <a:pPr lvl="1"/>
            <a:r>
              <a:rPr lang="fr-FR" noProof="0" dirty="0" smtClean="0"/>
              <a:t>Les éléments de la table indiquent si des paramètres sont ajoutés à l’URL en tant que nom – valeur ou dans l’URL elle-même</a:t>
            </a:r>
          </a:p>
        </p:txBody>
      </p:sp>
      <p:sp>
        <p:nvSpPr>
          <p:cNvPr id="4" name="TextBox 3"/>
          <p:cNvSpPr txBox="1"/>
          <p:nvPr/>
        </p:nvSpPr>
        <p:spPr bwMode="gray">
          <a:xfrm>
            <a:off x="3673712" y="3080789"/>
            <a:ext cx="4051109"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/Music/Recordings?category=Classical</a:t>
            </a:r>
            <a:endParaRPr lang="en-GB" dirty="0">
              <a:latin typeface="Courier New" pitchFamily="49" charset="0"/>
              <a:cs typeface="Courier New" pitchFamily="49" charset="0"/>
            </a:endParaRPr>
          </a:p>
        </p:txBody>
      </p:sp>
      <p:sp>
        <p:nvSpPr>
          <p:cNvPr id="5" name="TextBox 4"/>
          <p:cNvSpPr txBox="1"/>
          <p:nvPr/>
        </p:nvSpPr>
        <p:spPr bwMode="gray">
          <a:xfrm>
            <a:off x="1130980" y="3594129"/>
            <a:ext cx="5769528"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MusicController : Controller </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public ActionResult Recordings(string </a:t>
            </a:r>
            <a:r>
              <a:rPr lang="en-GB" b="1" dirty="0" smtClean="0">
                <a:latin typeface="Courier New" pitchFamily="49" charset="0"/>
                <a:cs typeface="Courier New" pitchFamily="49" charset="0"/>
              </a:rPr>
              <a:t>category</a:t>
            </a:r>
            <a:r>
              <a:rPr lang="en-GB" dirty="0" smtClean="0">
                <a:latin typeface="Courier New" pitchFamily="49" charset="0"/>
                <a:cs typeface="Courier New" pitchFamily="49" charset="0"/>
              </a:rPr>
              <a:t>)…</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ActionResult Recording(long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r>
              <a:rPr lang="en-GB" dirty="0" smtClean="0"/>
              <a:t> </a:t>
            </a:r>
            <a:endParaRPr lang="en-GB" dirty="0"/>
          </a:p>
        </p:txBody>
      </p:sp>
      <p:cxnSp>
        <p:nvCxnSpPr>
          <p:cNvPr id="7" name="Straight Arrow Connector 6"/>
          <p:cNvCxnSpPr/>
          <p:nvPr/>
        </p:nvCxnSpPr>
        <p:spPr bwMode="gray">
          <a:xfrm rot="10800000" flipV="1">
            <a:off x="3789948" y="3365529"/>
            <a:ext cx="1239252" cy="926430"/>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0" name="Straight Arrow Connector 9"/>
          <p:cNvCxnSpPr/>
          <p:nvPr/>
        </p:nvCxnSpPr>
        <p:spPr bwMode="gray">
          <a:xfrm rot="10800000" flipV="1">
            <a:off x="3188370" y="3341464"/>
            <a:ext cx="986589" cy="32485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2" name="Straight Arrow Connector 11"/>
          <p:cNvCxnSpPr/>
          <p:nvPr/>
        </p:nvCxnSpPr>
        <p:spPr bwMode="gray">
          <a:xfrm rot="5400000">
            <a:off x="5474370" y="3618192"/>
            <a:ext cx="998621" cy="372979"/>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13" name="TextBox 12"/>
          <p:cNvSpPr txBox="1"/>
          <p:nvPr/>
        </p:nvSpPr>
        <p:spPr bwMode="gray">
          <a:xfrm>
            <a:off x="2510588" y="5430965"/>
            <a:ext cx="2440092"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/Music/Recording/2020</a:t>
            </a:r>
            <a:endParaRPr lang="en-GB" dirty="0">
              <a:latin typeface="Courier New" pitchFamily="49" charset="0"/>
              <a:cs typeface="Courier New" pitchFamily="49" charset="0"/>
            </a:endParaRPr>
          </a:p>
        </p:txBody>
      </p:sp>
      <p:cxnSp>
        <p:nvCxnSpPr>
          <p:cNvPr id="15" name="Straight Arrow Connector 14"/>
          <p:cNvCxnSpPr/>
          <p:nvPr/>
        </p:nvCxnSpPr>
        <p:spPr bwMode="gray">
          <a:xfrm rot="5400000" flipH="1" flipV="1">
            <a:off x="3663631" y="5164237"/>
            <a:ext cx="589517" cy="2406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7" name="Straight Arrow Connector 16"/>
          <p:cNvCxnSpPr/>
          <p:nvPr/>
        </p:nvCxnSpPr>
        <p:spPr bwMode="gray">
          <a:xfrm rot="5400000" flipH="1" flipV="1">
            <a:off x="4547951" y="5001809"/>
            <a:ext cx="553424" cy="433137"/>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18" name="TextBox 17"/>
          <p:cNvSpPr txBox="1"/>
          <p:nvPr/>
        </p:nvSpPr>
        <p:spPr bwMode="gray">
          <a:xfrm>
            <a:off x="601579" y="2270628"/>
            <a:ext cx="7917552" cy="523220"/>
          </a:xfrm>
          <a:prstGeom prst="rect">
            <a:avLst/>
          </a:prstGeom>
          <a:solidFill>
            <a:schemeClr val="tx2">
              <a:lumMod val="85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Html.ActionLink("link text", "</a:t>
            </a:r>
            <a:r>
              <a:rPr lang="en-GB" b="1" dirty="0" smtClean="0">
                <a:latin typeface="Courier New" pitchFamily="49" charset="0"/>
                <a:cs typeface="Courier New" pitchFamily="49" charset="0"/>
              </a:rPr>
              <a:t>Recordings</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new {controller="</a:t>
            </a:r>
            <a:r>
              <a:rPr lang="en-GB" b="1" dirty="0" smtClean="0">
                <a:latin typeface="Courier New" pitchFamily="49" charset="0"/>
                <a:cs typeface="Courier New" pitchFamily="49" charset="0"/>
              </a:rPr>
              <a:t>Music</a:t>
            </a:r>
            <a:r>
              <a:rPr lang="en-GB" dirty="0" smtClean="0">
                <a:latin typeface="Courier New" pitchFamily="49" charset="0"/>
                <a:cs typeface="Courier New" pitchFamily="49" charset="0"/>
              </a:rPr>
              <a:t>", </a:t>
            </a:r>
            <a:r>
              <a:rPr lang="en-GB" b="1" dirty="0" smtClean="0">
                <a:latin typeface="Courier New" pitchFamily="49" charset="0"/>
                <a:cs typeface="Courier New" pitchFamily="49" charset="0"/>
              </a:rPr>
              <a:t>category</a:t>
            </a:r>
            <a:r>
              <a:rPr lang="en-GB" dirty="0" smtClean="0">
                <a:latin typeface="Courier New" pitchFamily="49" charset="0"/>
                <a:cs typeface="Courier New" pitchFamily="49" charset="0"/>
              </a:rPr>
              <a:t>="Classical"})</a:t>
            </a:r>
            <a:endParaRPr lang="en-GB" dirty="0">
              <a:latin typeface="Courier New" pitchFamily="49" charset="0"/>
              <a:cs typeface="Courier New" pitchFamily="49" charset="0"/>
            </a:endParaRPr>
          </a:p>
        </p:txBody>
      </p:sp>
      <p:sp>
        <p:nvSpPr>
          <p:cNvPr id="21" name="TextBox 20"/>
          <p:cNvSpPr txBox="1"/>
          <p:nvPr/>
        </p:nvSpPr>
        <p:spPr bwMode="gray">
          <a:xfrm>
            <a:off x="224590" y="5827965"/>
            <a:ext cx="6628738" cy="523220"/>
          </a:xfrm>
          <a:prstGeom prst="rect">
            <a:avLst/>
          </a:prstGeom>
          <a:solidFill>
            <a:schemeClr val="tx2">
              <a:lumMod val="85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Html.ActionLink("link text", "</a:t>
            </a:r>
            <a:r>
              <a:rPr lang="en-GB" b="1" dirty="0" smtClean="0">
                <a:latin typeface="Courier New" pitchFamily="49" charset="0"/>
                <a:cs typeface="Courier New" pitchFamily="49" charset="0"/>
              </a:rPr>
              <a:t>Recording</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new {controller="</a:t>
            </a:r>
            <a:r>
              <a:rPr lang="en-GB" b="1" dirty="0" smtClean="0">
                <a:latin typeface="Courier New" pitchFamily="49" charset="0"/>
                <a:cs typeface="Courier New" pitchFamily="49" charset="0"/>
              </a:rPr>
              <a:t>Music</a:t>
            </a:r>
            <a:r>
              <a:rPr lang="en-GB" dirty="0" smtClean="0">
                <a:latin typeface="Courier New" pitchFamily="49" charset="0"/>
                <a:cs typeface="Courier New" pitchFamily="49" charset="0"/>
              </a:rPr>
              <a:t>", id="2020"})</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 de l’URL</a:t>
            </a:r>
            <a:r>
              <a:rPr lang="fr-FR" noProof="0" dirty="0" smtClean="0"/>
              <a:t/>
            </a:r>
            <a:br>
              <a:rPr lang="fr-FR" noProof="0" dirty="0" smtClean="0"/>
            </a:br>
            <a:r>
              <a:rPr lang="fr-FR" noProof="0" dirty="0" smtClean="0"/>
              <a:t>(suite)</a:t>
            </a:r>
            <a:endParaRPr lang="fr-FR" b="0" noProof="0" dirty="0"/>
          </a:p>
        </p:txBody>
      </p:sp>
      <p:sp>
        <p:nvSpPr>
          <p:cNvPr id="4" name="TextBox 3"/>
          <p:cNvSpPr txBox="1"/>
          <p:nvPr/>
        </p:nvSpPr>
        <p:spPr bwMode="gray">
          <a:xfrm>
            <a:off x="3697775" y="2025313"/>
            <a:ext cx="4051109"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/Music/Recordings?category=Classical</a:t>
            </a:r>
            <a:endParaRPr lang="en-GB" dirty="0">
              <a:latin typeface="Courier New" pitchFamily="49" charset="0"/>
              <a:cs typeface="Courier New" pitchFamily="49" charset="0"/>
            </a:endParaRPr>
          </a:p>
        </p:txBody>
      </p:sp>
      <p:sp>
        <p:nvSpPr>
          <p:cNvPr id="5" name="TextBox 4"/>
          <p:cNvSpPr txBox="1"/>
          <p:nvPr/>
        </p:nvSpPr>
        <p:spPr bwMode="gray">
          <a:xfrm>
            <a:off x="1155043" y="2538653"/>
            <a:ext cx="5984331" cy="160043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MusicController </a:t>
            </a:r>
          </a:p>
          <a:p>
            <a:r>
              <a:rPr lang="en-GB" dirty="0" smtClean="0">
                <a:latin typeface="Courier New" pitchFamily="49" charset="0"/>
                <a:cs typeface="Courier New" pitchFamily="49" charset="0"/>
              </a:rPr>
              <a:t>                   Inherits System.Web.Mvc.Controller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Recordings(ByVal category As </a:t>
            </a:r>
            <a:r>
              <a:rPr lang="en-GB" b="1" dirty="0" smtClean="0">
                <a:latin typeface="Courier New" pitchFamily="49" charset="0"/>
                <a:cs typeface="Courier New" pitchFamily="49" charset="0"/>
              </a:rPr>
              <a:t>String</a:t>
            </a:r>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Recording(ByVal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As long) …}</a:t>
            </a:r>
            <a:r>
              <a:rPr lang="en-GB" dirty="0" smtClean="0"/>
              <a:t> </a:t>
            </a:r>
            <a:endParaRPr lang="en-GB" dirty="0"/>
          </a:p>
        </p:txBody>
      </p:sp>
      <p:cxnSp>
        <p:nvCxnSpPr>
          <p:cNvPr id="6" name="Straight Arrow Connector 5"/>
          <p:cNvCxnSpPr/>
          <p:nvPr/>
        </p:nvCxnSpPr>
        <p:spPr bwMode="gray">
          <a:xfrm rot="10800000" flipV="1">
            <a:off x="3501189" y="2310051"/>
            <a:ext cx="1552076" cy="1167087"/>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7" name="Straight Arrow Connector 6"/>
          <p:cNvCxnSpPr/>
          <p:nvPr/>
        </p:nvCxnSpPr>
        <p:spPr bwMode="gray">
          <a:xfrm rot="10800000" flipV="1">
            <a:off x="3212433" y="2285988"/>
            <a:ext cx="986589" cy="32485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8" name="Straight Arrow Connector 7"/>
          <p:cNvCxnSpPr/>
          <p:nvPr/>
        </p:nvCxnSpPr>
        <p:spPr bwMode="gray">
          <a:xfrm rot="5400000">
            <a:off x="5017159" y="2322095"/>
            <a:ext cx="1143023" cy="1118939"/>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9" name="TextBox 8"/>
          <p:cNvSpPr txBox="1"/>
          <p:nvPr/>
        </p:nvSpPr>
        <p:spPr bwMode="gray">
          <a:xfrm>
            <a:off x="1836796" y="5025217"/>
            <a:ext cx="2440092" cy="307777"/>
          </a:xfrm>
          <a:prstGeom prst="rect">
            <a:avLst/>
          </a:prstGeom>
          <a:solidFill>
            <a:schemeClr val="bg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/Music/Recording/2020</a:t>
            </a:r>
            <a:endParaRPr lang="en-GB" dirty="0">
              <a:latin typeface="Courier New" pitchFamily="49" charset="0"/>
              <a:cs typeface="Courier New" pitchFamily="49" charset="0"/>
            </a:endParaRPr>
          </a:p>
        </p:txBody>
      </p:sp>
      <p:cxnSp>
        <p:nvCxnSpPr>
          <p:cNvPr id="10" name="Straight Arrow Connector 9"/>
          <p:cNvCxnSpPr/>
          <p:nvPr/>
        </p:nvCxnSpPr>
        <p:spPr bwMode="gray">
          <a:xfrm rot="16200000" flipV="1">
            <a:off x="2875524" y="4559968"/>
            <a:ext cx="914400" cy="2406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1" name="Straight Arrow Connector 10"/>
          <p:cNvCxnSpPr/>
          <p:nvPr/>
        </p:nvCxnSpPr>
        <p:spPr bwMode="gray">
          <a:xfrm rot="5400000" flipH="1" flipV="1">
            <a:off x="3723750" y="4373478"/>
            <a:ext cx="866274" cy="46923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15" name="TextBox 14"/>
          <p:cNvSpPr txBox="1"/>
          <p:nvPr/>
        </p:nvSpPr>
        <p:spPr bwMode="gray">
          <a:xfrm>
            <a:off x="502283" y="1283383"/>
            <a:ext cx="8454559" cy="523220"/>
          </a:xfrm>
          <a:prstGeom prst="rect">
            <a:avLst/>
          </a:prstGeom>
          <a:solidFill>
            <a:schemeClr val="tx2">
              <a:lumMod val="85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Html.ActionLink("link text", "</a:t>
            </a:r>
            <a:r>
              <a:rPr lang="en-GB" b="1" dirty="0" smtClean="0">
                <a:latin typeface="Courier New" pitchFamily="49" charset="0"/>
                <a:cs typeface="Courier New" pitchFamily="49" charset="0"/>
              </a:rPr>
              <a:t>Recordings</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New With{.controller="</a:t>
            </a:r>
            <a:r>
              <a:rPr lang="en-GB" b="1" dirty="0" smtClean="0">
                <a:latin typeface="Courier New" pitchFamily="49" charset="0"/>
                <a:cs typeface="Courier New" pitchFamily="49" charset="0"/>
              </a:rPr>
              <a:t>Music</a:t>
            </a:r>
            <a:r>
              <a:rPr lang="en-GB" dirty="0" smtClean="0">
                <a:latin typeface="Courier New" pitchFamily="49" charset="0"/>
                <a:cs typeface="Courier New" pitchFamily="49" charset="0"/>
              </a:rPr>
              <a:t>", .category</a:t>
            </a:r>
            <a:r>
              <a:rPr lang="fr-FR" dirty="0" smtClean="0">
                <a:latin typeface="Courier New" pitchFamily="49" charset="0"/>
                <a:cs typeface="Courier New" pitchFamily="49" charset="0"/>
              </a:rPr>
              <a:t>="</a:t>
            </a:r>
            <a:r>
              <a:rPr lang="en-GB" dirty="0" smtClean="0">
                <a:latin typeface="Courier New" pitchFamily="49" charset="0"/>
                <a:cs typeface="Courier New" pitchFamily="49" charset="0"/>
              </a:rPr>
              <a:t>Classical"})</a:t>
            </a:r>
            <a:endParaRPr lang="en-GB" dirty="0">
              <a:latin typeface="Courier New" pitchFamily="49" charset="0"/>
              <a:cs typeface="Courier New" pitchFamily="49" charset="0"/>
            </a:endParaRPr>
          </a:p>
        </p:txBody>
      </p:sp>
      <p:sp>
        <p:nvSpPr>
          <p:cNvPr id="16" name="TextBox 15"/>
          <p:cNvSpPr txBox="1"/>
          <p:nvPr/>
        </p:nvSpPr>
        <p:spPr bwMode="gray">
          <a:xfrm>
            <a:off x="489285" y="5590675"/>
            <a:ext cx="7273145" cy="523220"/>
          </a:xfrm>
          <a:prstGeom prst="rect">
            <a:avLst/>
          </a:prstGeom>
          <a:solidFill>
            <a:schemeClr val="tx2">
              <a:lumMod val="85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Html.ActionLink("link text", "</a:t>
            </a:r>
            <a:r>
              <a:rPr lang="en-GB" b="1" dirty="0" smtClean="0">
                <a:latin typeface="Courier New" pitchFamily="49" charset="0"/>
                <a:cs typeface="Courier New" pitchFamily="49" charset="0"/>
              </a:rPr>
              <a:t>Recording</a:t>
            </a:r>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New With{.controller="</a:t>
            </a:r>
            <a:r>
              <a:rPr lang="en-GB" b="1" dirty="0" smtClean="0">
                <a:latin typeface="Courier New" pitchFamily="49" charset="0"/>
                <a:cs typeface="Courier New" pitchFamily="49" charset="0"/>
              </a:rPr>
              <a:t>Music</a:t>
            </a:r>
            <a:r>
              <a:rPr lang="en-GB" dirty="0" smtClean="0">
                <a:latin typeface="Courier New" pitchFamily="49" charset="0"/>
                <a:cs typeface="Courier New" pitchFamily="49" charset="0"/>
              </a:rPr>
              <a:t>", .id="2020"})</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93737204232"/>
  <p:tag name="TL" val="313035302C3534302C343530"/>
  <p:tag name="IPF" val="4C522C55524C20526F7574696E67"/>
</p:tagLst>
</file>

<file path=ppt/tags/tag10.xml><?xml version="1.0" encoding="utf-8"?>
<p:tagLst xmlns:a="http://schemas.openxmlformats.org/drawingml/2006/main" xmlns:r="http://schemas.openxmlformats.org/officeDocument/2006/relationships" xmlns:p="http://schemas.openxmlformats.org/presentationml/2006/main">
  <p:tag name="IPF" val="4C2C5468652044656661756C7420526F757465205461626C65"/>
</p:tagLst>
</file>

<file path=ppt/tags/tag11.xml><?xml version="1.0" encoding="utf-8"?>
<p:tagLst xmlns:a="http://schemas.openxmlformats.org/drawingml/2006/main" xmlns:r="http://schemas.openxmlformats.org/officeDocument/2006/relationships" xmlns:p="http://schemas.openxmlformats.org/presentationml/2006/main">
  <p:tag name="IPF" val="522C5468652044656661756C7420526F757465205461626C65204578616D706C65"/>
</p:tagLst>
</file>

<file path=ppt/tags/tag12.xml><?xml version="1.0" encoding="utf-8"?>
<p:tagLst xmlns:a="http://schemas.openxmlformats.org/drawingml/2006/main" xmlns:r="http://schemas.openxmlformats.org/officeDocument/2006/relationships" xmlns:p="http://schemas.openxmlformats.org/presentationml/2006/main">
  <p:tag name="IPF" val="4C2C496E626F756E6420526F7574696E67"/>
</p:tagLst>
</file>

<file path=ppt/tags/tag13.xml><?xml version="1.0" encoding="utf-8"?>
<p:tagLst xmlns:a="http://schemas.openxmlformats.org/drawingml/2006/main" xmlns:r="http://schemas.openxmlformats.org/officeDocument/2006/relationships" xmlns:p="http://schemas.openxmlformats.org/presentationml/2006/main">
  <p:tag name="IPF" val="522C496E626F756E6420526F7574696E672028636F6E74696E75656429"/>
</p:tagLst>
</file>

<file path=ppt/tags/tag14.xml><?xml version="1.0" encoding="utf-8"?>
<p:tagLst xmlns:a="http://schemas.openxmlformats.org/drawingml/2006/main" xmlns:r="http://schemas.openxmlformats.org/officeDocument/2006/relationships" xmlns:p="http://schemas.openxmlformats.org/presentationml/2006/main">
  <p:tag name="IPF" val="522C416464696E67204E657720526F75746573"/>
</p:tagLst>
</file>

<file path=ppt/tags/tag15.xml><?xml version="1.0" encoding="utf-8"?>
<p:tagLst xmlns:a="http://schemas.openxmlformats.org/drawingml/2006/main" xmlns:r="http://schemas.openxmlformats.org/officeDocument/2006/relationships" xmlns:p="http://schemas.openxmlformats.org/presentationml/2006/main">
  <p:tag name="IPF" val="4C2C416464696E67204E657720526F75746573202028636F6E74696E75656429"/>
</p:tagLst>
</file>

<file path=ppt/tags/tag16.xml><?xml version="1.0" encoding="utf-8"?>
<p:tagLst xmlns:a="http://schemas.openxmlformats.org/drawingml/2006/main" xmlns:r="http://schemas.openxmlformats.org/officeDocument/2006/relationships" xmlns:p="http://schemas.openxmlformats.org/presentationml/2006/main">
  <p:tag name="IPF" val="522C4576616C756174696E6720746865204E657720526F757465"/>
</p:tagLst>
</file>

<file path=ppt/tags/tag17.xml><?xml version="1.0" encoding="utf-8"?>
<p:tagLst xmlns:a="http://schemas.openxmlformats.org/drawingml/2006/main" xmlns:r="http://schemas.openxmlformats.org/officeDocument/2006/relationships" xmlns:p="http://schemas.openxmlformats.org/presentationml/2006/main">
  <p:tag name="IPF" val="4C2C4170706C79696E6720526F75746520506172616D6574657220436F6E73747261696E7473"/>
</p:tagLst>
</file>

<file path=ppt/tags/tag18.xml><?xml version="1.0" encoding="utf-8"?>
<p:tagLst xmlns:a="http://schemas.openxmlformats.org/drawingml/2006/main" xmlns:r="http://schemas.openxmlformats.org/officeDocument/2006/relationships" xmlns:p="http://schemas.openxmlformats.org/presentationml/2006/main">
  <p:tag name="IPF" val="522C506172616D6574657220436F6E73747261696E7473204578616D706C65"/>
</p:tagLst>
</file>

<file path=ppt/tags/tag19.xml><?xml version="1.0" encoding="utf-8"?>
<p:tagLst xmlns:a="http://schemas.openxmlformats.org/drawingml/2006/main" xmlns:r="http://schemas.openxmlformats.org/officeDocument/2006/relationships" xmlns:p="http://schemas.openxmlformats.org/presentationml/2006/main">
  <p:tag name="IPF" val="4C2C48545450204D6574686F6420506172616D6574657220436F6E73747261696E7473"/>
</p:tagLst>
</file>

<file path=ppt/tags/tag2.xml><?xml version="1.0" encoding="utf-8"?>
<p:tagLst xmlns:a="http://schemas.openxmlformats.org/drawingml/2006/main" xmlns:r="http://schemas.openxmlformats.org/officeDocument/2006/relationships" xmlns:p="http://schemas.openxmlformats.org/presentationml/2006/main">
  <p:tag name="IPF" val="4C2C55676C792055524C73"/>
</p:tagLst>
</file>

<file path=ppt/tags/tag20.xml><?xml version="1.0" encoding="utf-8"?>
<p:tagLst xmlns:a="http://schemas.openxmlformats.org/drawingml/2006/main" xmlns:r="http://schemas.openxmlformats.org/officeDocument/2006/relationships" xmlns:p="http://schemas.openxmlformats.org/presentationml/2006/main">
  <p:tag name="IPF" val="522C437573746F6D20436F6E73747261696E7473"/>
</p:tagLst>
</file>

<file path=ppt/tags/tag21.xml><?xml version="1.0" encoding="utf-8"?>
<p:tagLst xmlns:a="http://schemas.openxmlformats.org/drawingml/2006/main" xmlns:r="http://schemas.openxmlformats.org/officeDocument/2006/relationships" xmlns:p="http://schemas.openxmlformats.org/presentationml/2006/main">
  <p:tag name="IPF" val="4C2C437573746F6D20436F6E73747261696E74204578616D706C652028432329"/>
</p:tagLst>
</file>

<file path=ppt/tags/tag22.xml><?xml version="1.0" encoding="utf-8"?>
<p:tagLst xmlns:a="http://schemas.openxmlformats.org/drawingml/2006/main" xmlns:r="http://schemas.openxmlformats.org/officeDocument/2006/relationships" xmlns:p="http://schemas.openxmlformats.org/presentationml/2006/main">
  <p:tag name="IPF" val="522C437573746F6D20436F6E73747261696E74204578616D706C652028564229"/>
</p:tagLst>
</file>

<file path=ppt/tags/tag23.xml><?xml version="1.0" encoding="utf-8"?>
<p:tagLst xmlns:a="http://schemas.openxmlformats.org/drawingml/2006/main" xmlns:r="http://schemas.openxmlformats.org/officeDocument/2006/relationships" xmlns:p="http://schemas.openxmlformats.org/presentationml/2006/main">
  <p:tag name="IPF" val="4C2C436174636820416C6C20526F75746573"/>
</p:tagLst>
</file>

<file path=ppt/tags/tag24.xml><?xml version="1.0" encoding="utf-8"?>
<p:tagLst xmlns:a="http://schemas.openxmlformats.org/drawingml/2006/main" xmlns:r="http://schemas.openxmlformats.org/officeDocument/2006/relationships" xmlns:p="http://schemas.openxmlformats.org/presentationml/2006/main">
  <p:tag name="IPF" val="522C436174636820416C6C20436F6E74726F6C6C657273"/>
</p:tagLst>
</file>

<file path=ppt/tags/tag3.xml><?xml version="1.0" encoding="utf-8"?>
<p:tagLst xmlns:a="http://schemas.openxmlformats.org/drawingml/2006/main" xmlns:r="http://schemas.openxmlformats.org/officeDocument/2006/relationships" xmlns:p="http://schemas.openxmlformats.org/presentationml/2006/main">
  <p:tag name="IPF" val="522C4D564320526F7574696E672053797374656D"/>
</p:tagLst>
</file>

<file path=ppt/tags/tag4.xml><?xml version="1.0" encoding="utf-8"?>
<p:tagLst xmlns:a="http://schemas.openxmlformats.org/drawingml/2006/main" xmlns:r="http://schemas.openxmlformats.org/officeDocument/2006/relationships" xmlns:p="http://schemas.openxmlformats.org/presentationml/2006/main">
  <p:tag name="IPF" val="4C2C526571756573742050726F63657373696E67205573696E6720526F7574696E67205461626C65"/>
</p:tagLst>
</file>

<file path=ppt/tags/tag5.xml><?xml version="1.0" encoding="utf-8"?>
<p:tagLst xmlns:a="http://schemas.openxmlformats.org/drawingml/2006/main" xmlns:r="http://schemas.openxmlformats.org/officeDocument/2006/relationships" xmlns:p="http://schemas.openxmlformats.org/presentationml/2006/main">
  <p:tag name="IPF" val="522C526571756573742050726F63657373696E67205573696E6720526F7574696E67205461626C652028636F6E74696E75656429"/>
</p:tagLst>
</file>

<file path=ppt/tags/tag6.xml><?xml version="1.0" encoding="utf-8"?>
<p:tagLst xmlns:a="http://schemas.openxmlformats.org/drawingml/2006/main" xmlns:r="http://schemas.openxmlformats.org/officeDocument/2006/relationships" xmlns:p="http://schemas.openxmlformats.org/presentationml/2006/main">
  <p:tag name="IPF" val="4C2C526F7574696E67205175697A"/>
</p:tagLst>
</file>

<file path=ppt/tags/tag7.xml><?xml version="1.0" encoding="utf-8"?>
<p:tagLst xmlns:a="http://schemas.openxmlformats.org/drawingml/2006/main" xmlns:r="http://schemas.openxmlformats.org/officeDocument/2006/relationships" xmlns:p="http://schemas.openxmlformats.org/presentationml/2006/main">
  <p:tag name="IPF" val="522C436F6E74726F6C6C657220416374696F6E20537472756374757265"/>
</p:tagLst>
</file>

<file path=ppt/tags/tag8.xml><?xml version="1.0" encoding="utf-8"?>
<p:tagLst xmlns:a="http://schemas.openxmlformats.org/drawingml/2006/main" xmlns:r="http://schemas.openxmlformats.org/officeDocument/2006/relationships" xmlns:p="http://schemas.openxmlformats.org/presentationml/2006/main">
  <p:tag name="IPF" val="4C2C55524C20537472756374757265"/>
</p:tagLst>
</file>

<file path=ppt/tags/tag9.xml><?xml version="1.0" encoding="utf-8"?>
<p:tagLst xmlns:a="http://schemas.openxmlformats.org/drawingml/2006/main" xmlns:r="http://schemas.openxmlformats.org/officeDocument/2006/relationships" xmlns:p="http://schemas.openxmlformats.org/presentationml/2006/main">
  <p:tag name="IPF" val="522C55524C205374727563747572652028636F6E74696E75656429"/>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2235</TotalTime>
  <Words>2545</Words>
  <Application>Microsoft Office PowerPoint</Application>
  <PresentationFormat>Affichage à l'écran (4:3)</PresentationFormat>
  <Paragraphs>484</Paragraphs>
  <Slides>24</Slides>
  <Notes>24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Courier New</vt:lpstr>
      <vt:lpstr>Times New Roman</vt:lpstr>
      <vt:lpstr>EPIC</vt:lpstr>
      <vt:lpstr>Le routage d'URL</vt:lpstr>
      <vt:lpstr>Horribles URL</vt:lpstr>
      <vt:lpstr>Le système de routage de MVC</vt:lpstr>
      <vt:lpstr>Traitement des requêtes avec la table de routage</vt:lpstr>
      <vt:lpstr>Traitement des requêtes avec la table de routage (suite)</vt:lpstr>
      <vt:lpstr>Questions sur le routage</vt:lpstr>
      <vt:lpstr>Structure de l’action du contrôleur</vt:lpstr>
      <vt:lpstr>Structure de l’URL</vt:lpstr>
      <vt:lpstr>Structure de l’URL (suite)</vt:lpstr>
      <vt:lpstr>La table de routage par défaut</vt:lpstr>
      <vt:lpstr>Exemple de table de routage par défaut</vt:lpstr>
      <vt:lpstr>Routage entrant</vt:lpstr>
      <vt:lpstr>Routage entrant (suite)</vt:lpstr>
      <vt:lpstr>Ajouter de nouvelles routes</vt:lpstr>
      <vt:lpstr>Ajouter de nouvelles routes (suite)</vt:lpstr>
      <vt:lpstr>Évaluer la nouvelle route</vt:lpstr>
      <vt:lpstr>Appliquer des contraintes de paramètre de routage</vt:lpstr>
      <vt:lpstr>Contrainte de paramètre : Expression régulière</vt:lpstr>
      <vt:lpstr>Contrainte de paramètre : Méthode HTTP</vt:lpstr>
      <vt:lpstr>Contraintes personnalisées</vt:lpstr>
      <vt:lpstr>Exemple de contrainte personnalisée (C#)</vt:lpstr>
      <vt:lpstr>Exemple de contrainte personnalisée (VB)</vt:lpstr>
      <vt:lpstr>Intercepter toutes les routes</vt:lpstr>
      <vt:lpstr>Contrôleur d’interception globale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En-Lighten Technology</dc:creator>
  <dc:description>Tagged 6/4/2010 4:08:13 PM</dc:description>
  <cp:lastModifiedBy>Cyril Vincent</cp:lastModifiedBy>
  <cp:revision>385</cp:revision>
  <cp:lastPrinted>2009-03-17T23:46:01Z</cp:lastPrinted>
  <dcterms:created xsi:type="dcterms:W3CDTF">2009-01-20T18:22:05Z</dcterms:created>
  <dcterms:modified xsi:type="dcterms:W3CDTF">2016-05-18T10:20:35Z</dcterms:modified>
</cp:coreProperties>
</file>