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9" r:id="rId12"/>
    <p:sldId id="271" r:id="rId13"/>
    <p:sldId id="272" r:id="rId14"/>
    <p:sldId id="273" r:id="rId15"/>
    <p:sldId id="274" r:id="rId16"/>
    <p:sldId id="28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91" r:id="rId26"/>
    <p:sldId id="286" r:id="rId27"/>
    <p:sldId id="293" r:id="rId28"/>
    <p:sldId id="290" r:id="rId29"/>
    <p:sldId id="292" r:id="rId30"/>
    <p:sldId id="287" r:id="rId31"/>
    <p:sldId id="294" r:id="rId32"/>
    <p:sldId id="300" r:id="rId33"/>
    <p:sldId id="288" r:id="rId34"/>
    <p:sldId id="295" r:id="rId35"/>
    <p:sldId id="301" r:id="rId3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7">
          <p15:clr>
            <a:srgbClr val="A4A3A4"/>
          </p15:clr>
        </p15:guide>
        <p15:guide id="2" orient="horz" pos="1984">
          <p15:clr>
            <a:srgbClr val="A4A3A4"/>
          </p15:clr>
        </p15:guide>
        <p15:guide id="3" pos="257">
          <p15:clr>
            <a:srgbClr val="A4A3A4"/>
          </p15:clr>
        </p15:guide>
        <p15:guide id="4" pos="388">
          <p15:clr>
            <a:srgbClr val="A4A3A4"/>
          </p15:clr>
        </p15:guide>
        <p15:guide id="5" pos="451">
          <p15:clr>
            <a:srgbClr val="A4A3A4"/>
          </p15:clr>
        </p15:guide>
        <p15:guide id="6" pos="673">
          <p15:clr>
            <a:srgbClr val="A4A3A4"/>
          </p15:clr>
        </p15:guide>
        <p15:guide id="7" pos="725">
          <p15:clr>
            <a:srgbClr val="A4A3A4"/>
          </p15:clr>
        </p15:guide>
        <p15:guide id="8" pos="1774">
          <p15:clr>
            <a:srgbClr val="A4A3A4"/>
          </p15:clr>
        </p15:guide>
        <p15:guide id="9" pos="884">
          <p15:clr>
            <a:srgbClr val="A4A3A4"/>
          </p15:clr>
        </p15:guide>
        <p15:guide id="10" pos="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99"/>
    <a:srgbClr val="99CCFF"/>
    <a:srgbClr val="CCECFF"/>
    <a:srgbClr val="DDDDDD"/>
    <a:srgbClr val="663300"/>
    <a:srgbClr val="0033CC"/>
    <a:srgbClr val="FFFF66"/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5" autoAdjust="0"/>
    <p:restoredTop sz="86469" autoAdjust="0"/>
  </p:normalViewPr>
  <p:slideViewPr>
    <p:cSldViewPr snapToGrid="0">
      <p:cViewPr varScale="1">
        <p:scale>
          <a:sx n="64" d="100"/>
          <a:sy n="64" d="100"/>
        </p:scale>
        <p:origin x="1650" y="72"/>
      </p:cViewPr>
      <p:guideLst>
        <p:guide orient="horz" pos="997"/>
        <p:guide orient="horz" pos="1984"/>
        <p:guide pos="257"/>
        <p:guide pos="388"/>
        <p:guide pos="451"/>
        <p:guide pos="673"/>
        <p:guide pos="725"/>
        <p:guide pos="1774"/>
        <p:guide pos="884"/>
        <p:guide pos="947"/>
      </p:guideLst>
    </p:cSldViewPr>
  </p:slideViewPr>
  <p:outlineViewPr>
    <p:cViewPr>
      <p:scale>
        <a:sx n="33" d="100"/>
        <a:sy n="33" d="100"/>
      </p:scale>
      <p:origin x="0" y="30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552"/>
    </p:cViewPr>
  </p:sorterViewPr>
  <p:notesViewPr>
    <p:cSldViewPr snapToGrid="0">
      <p:cViewPr varScale="1">
        <p:scale>
          <a:sx n="86" d="100"/>
          <a:sy n="86" d="100"/>
        </p:scale>
        <p:origin x="-3810" y="-102"/>
      </p:cViewPr>
      <p:guideLst>
        <p:guide orient="horz" pos="2924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6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6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5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68488" y="228600"/>
            <a:ext cx="4840287" cy="363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902179"/>
            <a:ext cx="6997700" cy="3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977-8-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34147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1" y="3963059"/>
            <a:ext cx="6488113" cy="12272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127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9" y="3963060"/>
            <a:ext cx="6459537" cy="275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2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16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60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41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9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44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32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3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415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56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20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569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11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5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Jogger text: Testing Error Conditions Example (C#)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Highlight that the test gives an indication of what method should do</a:t>
            </a:r>
          </a:p>
          <a:p>
            <a:r>
              <a:rPr lang="en-US" smtClean="0"/>
              <a:t>If value to increment is &lt; 0 then an exception should be generated</a:t>
            </a:r>
          </a:p>
          <a:p>
            <a:r>
              <a:rPr lang="en-US" smtClean="0"/>
              <a:t>One of the benefits of tdd is that the tests help with the documentation/understanding of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980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3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79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72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91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55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984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02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9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138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768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24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175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554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8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2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59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Jogger text: Tool Support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I have put visual studio professional instead of a version for incorporating visual studio test</a:t>
            </a:r>
          </a:p>
          <a:p>
            <a:endParaRPr lang="en-US" smtClean="0"/>
          </a:p>
          <a:p>
            <a:r>
              <a:rPr lang="en-US" smtClean="0"/>
              <a:t>Its incorporated in visual 2008 and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7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32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834437" cy="1638300"/>
          </a:xfrm>
        </p:spPr>
        <p:txBody>
          <a:bodyPr/>
          <a:lstStyle/>
          <a:p>
            <a:r>
              <a:rPr lang="fr-FR" noProof="0" smtClean="0"/>
              <a:t>Le </a:t>
            </a:r>
            <a:r>
              <a:rPr lang="fr-FR" noProof="0" smtClean="0"/>
              <a:t>développement </a:t>
            </a:r>
            <a:r>
              <a:rPr lang="fr-FR" noProof="0" dirty="0" smtClean="0"/>
              <a:t>piloté par les tests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8	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1 : Écrire le test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375283"/>
          </a:xfrm>
        </p:spPr>
        <p:txBody>
          <a:bodyPr/>
          <a:lstStyle/>
          <a:p>
            <a:r>
              <a:rPr lang="fr-FR" noProof="0" dirty="0" smtClean="0"/>
              <a:t>Le processus d’écriture d’un test dans Visual Studio Test est le suivant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Écrire une classe de test</a:t>
            </a:r>
          </a:p>
          <a:p>
            <a:pPr marL="1031875" lvl="2" indent="-234950"/>
            <a:r>
              <a:rPr lang="fr-FR" noProof="0" dirty="0" smtClean="0"/>
              <a:t>La marquer avec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TestClass</a:t>
            </a:r>
            <a:endParaRPr lang="fr-FR" noProof="0" dirty="0" smtClean="0"/>
          </a:p>
          <a:p>
            <a:pPr marL="1031875" lvl="2" indent="-234950"/>
            <a:r>
              <a:rPr lang="fr-FR" noProof="0" dirty="0" smtClean="0"/>
              <a:t>Définir et marquer le code d’initialisation avec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TestInitialize</a:t>
            </a:r>
            <a:endParaRPr lang="fr-FR" noProof="0" dirty="0" smtClean="0"/>
          </a:p>
          <a:p>
            <a:pPr marL="1031875" lvl="2" indent="-234950"/>
            <a:r>
              <a:rPr lang="fr-FR" dirty="0"/>
              <a:t>Définir et marquer </a:t>
            </a:r>
            <a:r>
              <a:rPr lang="fr-FR" dirty="0" smtClean="0"/>
              <a:t>les méthodes de test avec l’attribut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TestMethod</a:t>
            </a:r>
            <a:endParaRPr lang="fr-FR" noProof="0" dirty="0" smtClean="0"/>
          </a:p>
          <a:p>
            <a:pPr marL="1031875" lvl="2" indent="-234950"/>
            <a:r>
              <a:rPr lang="fr-FR" dirty="0"/>
              <a:t>Définir et marquer </a:t>
            </a:r>
            <a:r>
              <a:rPr lang="fr-FR" dirty="0" smtClean="0"/>
              <a:t>la méthode de nettoyage avec l’attribut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TestCleanup</a:t>
            </a:r>
            <a:endParaRPr lang="fr-FR" noProof="0" dirty="0" smtClean="0"/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Dans les méthodes de test, appliquer les tests avec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 smtClean="0"/>
          </a:p>
          <a:p>
            <a:pPr marL="227013" indent="-227013"/>
            <a:r>
              <a:rPr lang="fr-FR" noProof="0" dirty="0" smtClean="0"/>
              <a:t>Les méthodes d’initialisation et de nettoyage sont optionnelles</a:t>
            </a:r>
          </a:p>
          <a:p>
            <a:pPr marL="227013" indent="-227013"/>
            <a:r>
              <a:rPr lang="fr-FR" noProof="0" dirty="0" smtClean="0"/>
              <a:t>La première chose à tester est la création de l’objet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Flux d’exécution d’un test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262063"/>
            <a:ext cx="8599488" cy="369332"/>
          </a:xfrm>
        </p:spPr>
        <p:txBody>
          <a:bodyPr/>
          <a:lstStyle/>
          <a:p>
            <a:r>
              <a:rPr lang="fr-FR" noProof="0" dirty="0" smtClean="0"/>
              <a:t>L’exécution d’un test se déroule ainsi :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02302" y="2424567"/>
            <a:ext cx="2398413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/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TestMethodOne()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TestMethodTwo()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TestMethodThree()</a:t>
            </a:r>
            <a:r>
              <a:rPr lang="en-GB" sz="1600" dirty="0" smtClean="0"/>
              <a:t>  </a:t>
            </a: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945133" y="1400905"/>
            <a:ext cx="2529860" cy="4770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TestMethodOne()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TestMethodTwo()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TestMethodThree()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878304" y="1816769"/>
            <a:ext cx="1396810" cy="307777"/>
          </a:xfrm>
          <a:prstGeom prst="wedgeRectCallout">
            <a:avLst>
              <a:gd name="adj1" fmla="val -3629"/>
              <a:gd name="adj2" fmla="val 16023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Classe de test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581400" y="1668380"/>
            <a:ext cx="1816769" cy="523220"/>
          </a:xfrm>
          <a:prstGeom prst="wedgeRectCallout">
            <a:avLst>
              <a:gd name="adj1" fmla="val 98522"/>
              <a:gd name="adj2" fmla="val 386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Appelée avant toute méthode de test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3412967" y="5514475"/>
            <a:ext cx="1985201" cy="523220"/>
          </a:xfrm>
          <a:prstGeom prst="wedgeRectCallout">
            <a:avLst>
              <a:gd name="adj1" fmla="val 94684"/>
              <a:gd name="adj2" fmla="val 8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Appelée après chaque méthode de test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gray">
          <a:xfrm rot="5400000">
            <a:off x="3826042" y="3946358"/>
            <a:ext cx="291164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 bwMode="gray">
          <a:xfrm>
            <a:off x="3255890" y="3561347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Flux d’exécution du test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</a:t>
            </a:r>
            <a:r>
              <a:rPr lang="fr-FR" noProof="0" dirty="0" smtClean="0"/>
              <a:t>: Écrire le test 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663357" y="1758770"/>
            <a:ext cx="5698996" cy="36933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[TestClass]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[TestMethod]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void TestCreate()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Counter counter = new Counter(0);</a:t>
            </a: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Assert.IsNotNull(counter);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221716" y="2695063"/>
            <a:ext cx="2049942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méthode peut avoir n’importe quel nom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4953064" y="4892847"/>
            <a:ext cx="2166193" cy="738664"/>
          </a:xfrm>
          <a:prstGeom prst="wedgeRectCallout">
            <a:avLst>
              <a:gd name="adj1" fmla="val -101444"/>
              <a:gd name="adj2" fmla="val -92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Applique une assertion et lève une exception en cas d’échec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</a:t>
            </a:r>
            <a:r>
              <a:rPr lang="fr-FR" noProof="0" dirty="0" smtClean="0"/>
              <a:t>: </a:t>
            </a:r>
            <a:r>
              <a:rPr lang="fr-FR" dirty="0"/>
              <a:t>Écrire le test (</a:t>
            </a:r>
            <a:r>
              <a:rPr lang="fr-FR" noProof="0" dirty="0" smtClean="0"/>
              <a:t>VB)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711496" y="2035506"/>
            <a:ext cx="5147563" cy="313932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&lt;TestClass()&gt;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&lt;TestMethod()&gt;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Sub TestCreate()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Dim counter As New Counter(0)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Assert.IsNotNull(counter)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5450355" y="2586788"/>
            <a:ext cx="2006359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La méthode peut avoir n’importe quel nom</a:t>
            </a:r>
            <a:endParaRPr lang="fr-FR" dirty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5253864" y="4555951"/>
            <a:ext cx="1996022" cy="738664"/>
          </a:xfrm>
          <a:prstGeom prst="wedgeRectCallout">
            <a:avLst>
              <a:gd name="adj1" fmla="val -109720"/>
              <a:gd name="adj2" fmla="val -8064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Applique une assertion et lève une exception en cas d’échec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 </a:t>
            </a:r>
            <a:r>
              <a:rPr lang="fr-FR" noProof="0" dirty="0" smtClean="0"/>
              <a:t>: Écrire du code qui réussit le test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06049" y="1406311"/>
            <a:ext cx="514756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public long Count { get; set; }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public Counter(long count)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Count = count;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3729789" y="5017168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VB Equivalent to go here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034940" y="3864297"/>
            <a:ext cx="5423280" cy="23083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Property Count As Long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Sub New(ByVal count As Long)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smtClean="0">
                <a:latin typeface="Courier New" pitchFamily="49" charset="0"/>
                <a:cs typeface="Courier New" pitchFamily="49" charset="0"/>
              </a:rPr>
              <a:t>Me.Count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count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5293905" y="2728768"/>
            <a:ext cx="2271666" cy="523220"/>
          </a:xfrm>
          <a:prstGeom prst="wedgeRectCallout">
            <a:avLst>
              <a:gd name="adj1" fmla="val -78846"/>
              <a:gd name="adj2" fmla="val 159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Juste assez de code pour que le test réussisse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6705600" y="5145495"/>
            <a:ext cx="2220686" cy="523220"/>
          </a:xfrm>
          <a:prstGeom prst="wedgeRectCallout">
            <a:avLst>
              <a:gd name="adj1" fmla="val -69412"/>
              <a:gd name="adj2" fmla="val -39253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Juste assez de code pour que le test réussisse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Exécuter les tests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02866"/>
          </a:xfrm>
        </p:spPr>
        <p:txBody>
          <a:bodyPr/>
          <a:lstStyle/>
          <a:p>
            <a:r>
              <a:rPr lang="fr-FR" noProof="0" dirty="0" smtClean="0"/>
              <a:t>Les tests peuvent être exécutés 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&lt;Ctrl&gt;&lt;R&gt;&lt;A&gt;</a:t>
            </a:r>
          </a:p>
          <a:p>
            <a:r>
              <a:rPr lang="fr-FR" noProof="0" dirty="0" smtClean="0">
                <a:cs typeface="Courier New" pitchFamily="49" charset="0"/>
              </a:rPr>
              <a:t>On peut voir le détail de l’exécution de chaque test en double-cliquant </a:t>
            </a:r>
            <a:r>
              <a:rPr lang="fr-FR" dirty="0" smtClean="0">
                <a:cs typeface="Courier New" pitchFamily="49" charset="0"/>
              </a:rPr>
              <a:t>dessus dans la fenêtre</a:t>
            </a:r>
            <a:r>
              <a:rPr lang="fr-FR" noProof="0" dirty="0" smtClean="0">
                <a:cs typeface="Courier New" pitchFamily="49" charset="0"/>
              </a:rPr>
              <a:t> Test Results</a:t>
            </a:r>
            <a:endParaRPr lang="fr-FR" noProof="0" dirty="0"/>
          </a:p>
        </p:txBody>
      </p:sp>
      <p:pic>
        <p:nvPicPr>
          <p:cNvPr id="6" name="Picture 5" descr="8-33-27-really.JPG"/>
          <p:cNvPicPr>
            <a:picLocks noChangeAspect="1"/>
          </p:cNvPicPr>
          <p:nvPr/>
        </p:nvPicPr>
        <p:blipFill>
          <a:blip r:embed="rId4" cstate="print"/>
          <a:srcRect r="166" b="54084"/>
          <a:stretch>
            <a:fillRect/>
          </a:stretch>
        </p:blipFill>
        <p:spPr bwMode="gray">
          <a:xfrm>
            <a:off x="317671" y="2612168"/>
            <a:ext cx="7112858" cy="196807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 bwMode="gray">
          <a:xfrm>
            <a:off x="4162502" y="4762110"/>
            <a:ext cx="2141611" cy="523220"/>
          </a:xfrm>
          <a:prstGeom prst="wedgeRectCallout">
            <a:avLst>
              <a:gd name="adj1" fmla="val -132065"/>
              <a:gd name="adj2" fmla="val -2678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Double-cliquer ici pour les détails de l’exécution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avec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noProof="0" dirty="0" smtClean="0"/>
              <a:t>Les tests utilisent les méthodes statiques de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fr-FR" noProof="0" dirty="0" smtClean="0"/>
              <a:t> pour faire des </a:t>
            </a:r>
            <a:r>
              <a:rPr lang="fr-FR" i="1" noProof="0" dirty="0" smtClean="0">
                <a:latin typeface="Century Schoolbook" pitchFamily="18" charset="0"/>
              </a:rPr>
              <a:t>assertions</a:t>
            </a:r>
          </a:p>
          <a:p>
            <a:r>
              <a:rPr lang="fr-FR" noProof="0" dirty="0" smtClean="0"/>
              <a:t>La forme générale </a:t>
            </a:r>
            <a:r>
              <a:rPr lang="fr-FR" dirty="0" smtClean="0"/>
              <a:t>est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Assert.MethodName(expected, actual)</a:t>
            </a:r>
          </a:p>
          <a:p>
            <a:pPr lvl="1"/>
            <a:r>
              <a:rPr lang="fr-FR" noProof="0" dirty="0" smtClean="0"/>
              <a:t>Sil l’assertion échoue,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AssertFailedException</a:t>
            </a:r>
            <a:r>
              <a:rPr lang="fr-FR" noProof="0" dirty="0" smtClean="0"/>
              <a:t> est générée</a:t>
            </a:r>
          </a:p>
          <a:p>
            <a:pPr lvl="2"/>
            <a:r>
              <a:rPr lang="fr-FR" noProof="0" dirty="0" smtClean="0"/>
              <a:t>Interceptée par l’infrastructure de test et affichée à l’utilisateur</a:t>
            </a:r>
          </a:p>
          <a:p>
            <a:r>
              <a:rPr lang="fr-FR" noProof="0" dirty="0" smtClean="0"/>
              <a:t>Les méthodes fournies comprennent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AreEqual(Object, Object)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AreNotEqual(Object, Object)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AreNotSame(Object, Object)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AreSame(Object, Object)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IsInstanceOfType(Object, Type)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IsNotInstanceOfType(Object, Type)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IsFalse(Boolean)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Cycles courts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Une idée forte du TDD est « peu et souvent »</a:t>
            </a:r>
          </a:p>
          <a:p>
            <a:pPr lvl="1"/>
            <a:r>
              <a:rPr lang="fr-FR" noProof="0" dirty="0" smtClean="0"/>
              <a:t>Le code est développé en petits incréments et testé fréquemment</a:t>
            </a:r>
          </a:p>
          <a:p>
            <a:pPr lvl="2"/>
            <a:r>
              <a:rPr lang="fr-FR" noProof="0" dirty="0" smtClean="0"/>
              <a:t>Le code peut facilement être ramené à un état antérieur</a:t>
            </a:r>
          </a:p>
          <a:p>
            <a:r>
              <a:rPr lang="fr-FR" noProof="0" dirty="0" smtClean="0"/>
              <a:t>Ne pas écrire tous les tests dès le début</a:t>
            </a:r>
          </a:p>
          <a:p>
            <a:pPr lvl="1"/>
            <a:r>
              <a:rPr lang="fr-FR" dirty="0" smtClean="0"/>
              <a:t>Juste assez pour commencer</a:t>
            </a:r>
            <a:endParaRPr lang="fr-FR" noProof="0" dirty="0" smtClean="0"/>
          </a:p>
          <a:p>
            <a:pPr lvl="1"/>
            <a:r>
              <a:rPr lang="fr-FR" noProof="0" dirty="0" smtClean="0"/>
              <a:t>Écrire le code qui réussit les tests</a:t>
            </a:r>
          </a:p>
          <a:p>
            <a:pPr lvl="1"/>
            <a:r>
              <a:rPr lang="fr-FR" noProof="0" dirty="0" smtClean="0"/>
              <a:t>Passer à la fonctionnalité suivante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Itération suivante pour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r>
              <a:rPr lang="fr-FR" noProof="0" dirty="0" smtClean="0"/>
              <a:t>Écrire le test de 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Increment()</a:t>
            </a:r>
            <a:endParaRPr lang="fr-FR" noProof="0" dirty="0" smtClean="0"/>
          </a:p>
          <a:p>
            <a:r>
              <a:rPr lang="fr-FR" noProof="0" dirty="0" smtClean="0"/>
              <a:t>La méthode de test a besoin d’un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noProof="0" dirty="0" smtClean="0"/>
              <a:t> à incrémenter</a:t>
            </a:r>
          </a:p>
          <a:p>
            <a:pPr lvl="1"/>
            <a:r>
              <a:rPr lang="fr-FR" noProof="0" dirty="0" smtClean="0"/>
              <a:t>Les tests ultérieurs auront aussi besoin d’un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Counter</a:t>
            </a:r>
            <a:endParaRPr lang="fr-FR" noProof="0" dirty="0" smtClean="0"/>
          </a:p>
          <a:p>
            <a:pPr lvl="1"/>
            <a:r>
              <a:rPr lang="fr-FR" noProof="0" dirty="0" smtClean="0"/>
              <a:t>Créer l’objet avec une méthode ayant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TestInitialize</a:t>
            </a:r>
            <a:endParaRPr lang="fr-FR" noProof="0" dirty="0" smtClean="0"/>
          </a:p>
          <a:p>
            <a:pPr lvl="2"/>
            <a:r>
              <a:rPr lang="fr-FR" noProof="0" dirty="0" smtClean="0"/>
              <a:t>Le code de création / initialisation n’est alors écrit qu’une seule fois</a:t>
            </a:r>
          </a:p>
          <a:p>
            <a:pPr lvl="2"/>
            <a:r>
              <a:rPr lang="fr-FR" noProof="0" dirty="0" smtClean="0"/>
              <a:t>Utilisé automatiquement pour chaque méthode de test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Code de test modifié (C#)</a:t>
            </a:r>
            <a:endParaRPr lang="fr-FR" noProof="0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1702464" y="1290825"/>
            <a:ext cx="5873993" cy="5016758"/>
            <a:chOff x="496277" y="1319700"/>
            <a:chExt cx="5873993" cy="5016758"/>
          </a:xfrm>
        </p:grpSpPr>
        <p:sp>
          <p:nvSpPr>
            <p:cNvPr id="4" name="TextBox 3"/>
            <p:cNvSpPr txBox="1"/>
            <p:nvPr/>
          </p:nvSpPr>
          <p:spPr bwMode="gray">
            <a:xfrm>
              <a:off x="496277" y="1319700"/>
              <a:ext cx="5739072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dist="5334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[TestClass]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public class CounterTest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private Counter _counterOne;</a:t>
              </a:r>
            </a:p>
            <a:p>
              <a:endParaRPr lang="en-GB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[TestInitialize]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public void Init()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{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   _counterOne = new Counter(10);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endParaRPr lang="en-GB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[TestMethod]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public void TestIncrement()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{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   _counterOne.Increment(15);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   Assert.AreEqual(25, _counterOne.Count);</a:t>
              </a:r>
            </a:p>
            <a:p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  }</a:t>
              </a:r>
              <a:endParaRPr lang="en-GB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" name="Rectangular Callout 4"/>
            <p:cNvSpPr/>
            <p:nvPr/>
          </p:nvSpPr>
          <p:spPr bwMode="gray">
            <a:xfrm>
              <a:off x="3822107" y="2414330"/>
              <a:ext cx="1564706" cy="738664"/>
            </a:xfrm>
            <a:prstGeom prst="wedgeRectCallout">
              <a:avLst>
                <a:gd name="adj1" fmla="val -99375"/>
                <a:gd name="adj2" fmla="val -7348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/>
                <a:t>Appelée avant chaque méthode de test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ular Callout 5"/>
            <p:cNvSpPr/>
            <p:nvPr/>
          </p:nvSpPr>
          <p:spPr bwMode="gray">
            <a:xfrm>
              <a:off x="4588116" y="4166931"/>
              <a:ext cx="1782154" cy="738664"/>
            </a:xfrm>
            <a:prstGeom prst="wedgeRectCallout">
              <a:avLst>
                <a:gd name="adj1" fmla="val -68825"/>
                <a:gd name="adj2" fmla="val 92011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/>
                <a:t>Exécuter la nouvelle méthode et tester le résultat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Développement logiciel Agile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546967" cy="4837222"/>
          </a:xfrm>
        </p:spPr>
        <p:txBody>
          <a:bodyPr/>
          <a:lstStyle/>
          <a:p>
            <a:r>
              <a:rPr lang="fr-FR" noProof="0" dirty="0" smtClean="0"/>
              <a:t>La </a:t>
            </a:r>
            <a:r>
              <a:rPr lang="fr-FR" dirty="0" smtClean="0"/>
              <a:t>tendance de ces dernières années est d’aller vers le développement Agile</a:t>
            </a:r>
            <a:endParaRPr lang="fr-FR" noProof="0" dirty="0" smtClean="0"/>
          </a:p>
          <a:p>
            <a:pPr lvl="1"/>
            <a:r>
              <a:rPr lang="fr-FR" noProof="0" dirty="0" smtClean="0"/>
              <a:t>Des cycles de développement courts</a:t>
            </a:r>
          </a:p>
          <a:p>
            <a:pPr lvl="1"/>
            <a:r>
              <a:rPr lang="fr-FR" noProof="0" dirty="0" smtClean="0"/>
              <a:t>Un processus de développement itératif, à comparer au traitement séquentiel traditionnel</a:t>
            </a:r>
          </a:p>
          <a:p>
            <a:pPr lvl="1"/>
            <a:r>
              <a:rPr lang="fr-FR" noProof="0" dirty="0" smtClean="0"/>
              <a:t>Les modifications sont intégrées aux structures logicielles avec un minimum de perturbations</a:t>
            </a:r>
          </a:p>
          <a:p>
            <a:r>
              <a:rPr lang="fr-FR" noProof="0" dirty="0" smtClean="0"/>
              <a:t>L’objectif est de produire un logiciel qui</a:t>
            </a:r>
          </a:p>
          <a:p>
            <a:pPr lvl="1"/>
            <a:r>
              <a:rPr lang="fr-FR" noProof="0" dirty="0" smtClean="0"/>
              <a:t>Fonctionne</a:t>
            </a:r>
          </a:p>
          <a:p>
            <a:pPr lvl="1"/>
            <a:r>
              <a:rPr lang="fr-FR" noProof="0" dirty="0" smtClean="0"/>
              <a:t>Répond au cahier des charges</a:t>
            </a:r>
          </a:p>
          <a:p>
            <a:pPr lvl="1"/>
            <a:r>
              <a:rPr lang="fr-FR" noProof="0" dirty="0" smtClean="0"/>
              <a:t>Est bien structuré</a:t>
            </a:r>
          </a:p>
          <a:p>
            <a:pPr lvl="1"/>
            <a:r>
              <a:rPr lang="fr-FR" noProof="0" dirty="0" smtClean="0"/>
              <a:t>Est facile à modifier</a:t>
            </a:r>
          </a:p>
          <a:p>
            <a:pPr lvl="1"/>
            <a:r>
              <a:rPr lang="fr-FR" noProof="0" dirty="0" smtClean="0"/>
              <a:t>Est extensible</a:t>
            </a:r>
          </a:p>
          <a:p>
            <a:pPr lvl="1"/>
            <a:r>
              <a:rPr lang="fr-FR" noProof="0" dirty="0" smtClean="0"/>
              <a:t>A un minimum de bogues</a:t>
            </a:r>
          </a:p>
          <a:p>
            <a:r>
              <a:rPr lang="fr-FR" noProof="0" dirty="0" smtClean="0"/>
              <a:t>Cela semble familier 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de test </a:t>
            </a:r>
            <a:r>
              <a:rPr lang="fr-FR" dirty="0" smtClean="0"/>
              <a:t>modifié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821129" y="1385790"/>
            <a:ext cx="6388287" cy="48013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&lt;TestClass()&gt;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Private _counterOne As Counter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&lt;TestInitialize()&gt; _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Sub Init()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_counterOne = New Counter(10)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&lt;TestMethod()&gt;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Sub TestIncrement()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_counterOne.Increment(15)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Assert.AreEqual(25L, _counterOne.Count)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</p:txBody>
      </p:sp>
      <p:sp>
        <p:nvSpPr>
          <p:cNvPr id="4" name="Rectangular Callout 3"/>
          <p:cNvSpPr/>
          <p:nvPr/>
        </p:nvSpPr>
        <p:spPr bwMode="gray">
          <a:xfrm>
            <a:off x="4748570" y="2582778"/>
            <a:ext cx="1499829" cy="738664"/>
          </a:xfrm>
          <a:prstGeom prst="wedgeRectCallout">
            <a:avLst>
              <a:gd name="adj1" fmla="val -99375"/>
              <a:gd name="adj2" fmla="val -734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Appelée avant chaque méthode de test</a:t>
            </a:r>
            <a:endParaRPr lang="fr-FR" dirty="0"/>
          </a:p>
        </p:txBody>
      </p:sp>
      <p:sp>
        <p:nvSpPr>
          <p:cNvPr id="5" name="Rectangular Callout 4"/>
          <p:cNvSpPr/>
          <p:nvPr/>
        </p:nvSpPr>
        <p:spPr bwMode="gray">
          <a:xfrm>
            <a:off x="5490516" y="3830035"/>
            <a:ext cx="1900883" cy="738664"/>
          </a:xfrm>
          <a:prstGeom prst="wedgeRectCallout">
            <a:avLst>
              <a:gd name="adj1" fmla="val -68825"/>
              <a:gd name="adj2" fmla="val 9201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Exécuter la nouvelle méthode et tester le résultat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Autres attributs de Visual Studio Test</a:t>
            </a:r>
            <a:endParaRPr lang="fr-F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05513"/>
          </a:xfrm>
        </p:spPr>
        <p:txBody>
          <a:bodyPr/>
          <a:lstStyle/>
          <a:p>
            <a:r>
              <a:rPr lang="fr-FR" noProof="0" dirty="0" smtClean="0"/>
              <a:t>Il faut aussi tester les cas d’erreurs ou d’échecs</a:t>
            </a:r>
          </a:p>
          <a:p>
            <a:pPr lvl="1"/>
            <a:r>
              <a:rPr lang="fr-FR" noProof="0" dirty="0" smtClean="0"/>
              <a:t>Pas seulement les bonnes réponses</a:t>
            </a:r>
          </a:p>
          <a:p>
            <a:r>
              <a:rPr lang="fr-FR" noProof="0" dirty="0" smtClean="0"/>
              <a:t>Le tableau ci-dessous montre des attributs qui peuvent contribuer à l’écriture de tests complets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0457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400"/>
              </a:spcBef>
              <a:buClr>
                <a:schemeClr val="accent2"/>
              </a:buClr>
              <a:buSzPct val="115000"/>
            </a:pPr>
            <a:endParaRPr lang="en-GB" dirty="0" smtClean="0">
              <a:latin typeface="Courier New" pitchFamily="49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79322"/>
              </p:ext>
            </p:extLst>
          </p:nvPr>
        </p:nvGraphicFramePr>
        <p:xfrm>
          <a:off x="642257" y="2928225"/>
          <a:ext cx="8120743" cy="2768906"/>
        </p:xfrm>
        <a:graphic>
          <a:graphicData uri="http://schemas.openxmlformats.org/drawingml/2006/table">
            <a:tbl>
              <a:tblPr>
                <a:effectLst>
                  <a:outerShdw dist="53340" dir="2700000" algn="ctr" rotWithShape="0">
                    <a:schemeClr val="tx1"/>
                  </a:outerShdw>
                </a:effectLst>
              </a:tblPr>
              <a:tblGrid>
                <a:gridCol w="2427514"/>
                <a:gridCol w="5693229"/>
              </a:tblGrid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classe contient des tests unitaires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méthode est un test unitaire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24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TestInitialize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avant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TestCleanup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après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ExpectedException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résultat attendu est une 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Ignore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test est temporairement inactif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test de condition d’erreur (C#)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940777" y="1127188"/>
            <a:ext cx="7096815" cy="5262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[TestClass]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private Counter _counterOne;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[ExpectedException(typeof(InvalidArgumentException))]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[TestMethod]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void TestIncrement()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_counterOne.Increment(15);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Assert.AreEqual(25, _counterOne.Count);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_counterOne.Increment(-10);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[Ignore]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[TestMethod]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void TestDecrement()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373543" y="1884946"/>
            <a:ext cx="2313967" cy="738664"/>
          </a:xfrm>
          <a:prstGeom prst="wedgeRectCallout">
            <a:avLst>
              <a:gd name="adj1" fmla="val -101877"/>
              <a:gd name="adj2" fmla="val 7735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La méthode de test doit générer cette exception, sinon le test échoue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5798561" y="4549606"/>
            <a:ext cx="2186797" cy="954107"/>
          </a:xfrm>
          <a:prstGeom prst="wedgeRectCallout">
            <a:avLst>
              <a:gd name="adj1" fmla="val -80751"/>
              <a:gd name="adj2" fmla="val -544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L’exécution de la méthode avec cette valeur de paramètre doit lever une exception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3428437" y="4872772"/>
            <a:ext cx="1535957" cy="307777"/>
          </a:xfrm>
          <a:prstGeom prst="wedgeRectCallout">
            <a:avLst>
              <a:gd name="adj1" fmla="val -118958"/>
              <a:gd name="adj2" fmla="val 3230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Ignorer ce test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test de condition </a:t>
            </a:r>
            <a:r>
              <a:rPr lang="fr-FR" dirty="0" smtClean="0"/>
              <a:t>d’erreur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147358" y="1133126"/>
            <a:ext cx="8731878" cy="50783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&lt;TestClass()&gt;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Private _counterOne As Counter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&lt;ExpectedException(GetType(InvalidArgumentException))&gt; _  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&lt;TestMethod()&gt; _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Sub TestIncrement()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_counterOne.Increment(15)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Assert.AreEqual(25L, _counterOne.Count)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_counterOne.Increment(-10)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&lt;Ignore()&gt; _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&lt;TestMethod()&gt; _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Sub TestDecrement()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5314067" y="1572114"/>
            <a:ext cx="2313967" cy="738664"/>
          </a:xfrm>
          <a:prstGeom prst="wedgeRectCallout">
            <a:avLst>
              <a:gd name="adj1" fmla="val -101877"/>
              <a:gd name="adj2" fmla="val 7735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La méthode de test doit générer cette exception, sinon le test échoue</a:t>
            </a:r>
            <a:endParaRPr lang="fr-FR" dirty="0"/>
          </a:p>
        </p:txBody>
      </p:sp>
      <p:sp>
        <p:nvSpPr>
          <p:cNvPr id="9" name="Rectangular Callout 8"/>
          <p:cNvSpPr/>
          <p:nvPr/>
        </p:nvSpPr>
        <p:spPr bwMode="gray">
          <a:xfrm>
            <a:off x="5406295" y="4251130"/>
            <a:ext cx="2115734" cy="954107"/>
          </a:xfrm>
          <a:prstGeom prst="wedgeRectCallout">
            <a:avLst>
              <a:gd name="adj1" fmla="val -88662"/>
              <a:gd name="adj2" fmla="val -6240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L’exécution de la méthode avec cette valeur de paramètre doit lever une exception</a:t>
            </a:r>
            <a:endParaRPr lang="fr-FR" dirty="0"/>
          </a:p>
        </p:txBody>
      </p:sp>
      <p:sp>
        <p:nvSpPr>
          <p:cNvPr id="7" name="Rectangular Callout 6"/>
          <p:cNvSpPr/>
          <p:nvPr/>
        </p:nvSpPr>
        <p:spPr bwMode="gray">
          <a:xfrm>
            <a:off x="2574863" y="4523856"/>
            <a:ext cx="1535957" cy="307777"/>
          </a:xfrm>
          <a:prstGeom prst="wedgeRectCallout">
            <a:avLst>
              <a:gd name="adj1" fmla="val -84492"/>
              <a:gd name="adj2" fmla="val 59664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Ignorer ce test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TDD avec ASP.NET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 smtClean="0"/>
              <a:t>Un des avantages de l’architecture</a:t>
            </a:r>
            <a:r>
              <a:rPr lang="fr-FR" dirty="0" smtClean="0"/>
              <a:t> de </a:t>
            </a:r>
            <a:r>
              <a:rPr lang="fr-FR" noProof="0" dirty="0" smtClean="0"/>
              <a:t>ASP.NET MVC est de faciliter le développement piloté par les tests</a:t>
            </a:r>
          </a:p>
          <a:p>
            <a:r>
              <a:rPr lang="fr-FR" noProof="0" dirty="0" smtClean="0"/>
              <a:t>Les tests se concentrent généralement sur le modèle et le contrôleur</a:t>
            </a:r>
          </a:p>
          <a:p>
            <a:pPr lvl="1"/>
            <a:r>
              <a:rPr lang="fr-FR" noProof="0" dirty="0" smtClean="0"/>
              <a:t>Il faut générer la vue pour la tester</a:t>
            </a:r>
          </a:p>
          <a:p>
            <a:r>
              <a:rPr lang="fr-FR" noProof="0" dirty="0" smtClean="0"/>
              <a:t>Le test du contrôleur se concentre sur trois éléments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Tester la vue renvoyée par un contrôleur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Tester </a:t>
            </a:r>
            <a:r>
              <a:rPr lang="fr-FR" dirty="0" smtClean="0"/>
              <a:t>les données passées du contrôleur à la vue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Tester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fr-FR" noProof="0" dirty="0" smtClean="0"/>
              <a:t> retourné par le contrôleur </a:t>
            </a:r>
            <a:r>
              <a:rPr lang="fr-FR" dirty="0" smtClean="0"/>
              <a:t>lors d’une redirection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L’approche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03578"/>
          </a:xfrm>
        </p:spPr>
        <p:txBody>
          <a:bodyPr/>
          <a:lstStyle/>
          <a:p>
            <a:r>
              <a:rPr lang="fr-FR" noProof="0" dirty="0" smtClean="0"/>
              <a:t>Rappelez-vous la philosophie du TDD : </a:t>
            </a:r>
            <a:r>
              <a:rPr lang="fr-FR" i="1" noProof="0" dirty="0" smtClean="0">
                <a:latin typeface="Century Schoolbook" pitchFamily="18" charset="0"/>
              </a:rPr>
              <a:t>« peu et souvent »</a:t>
            </a:r>
          </a:p>
          <a:p>
            <a:r>
              <a:rPr lang="fr-FR" noProof="0" dirty="0" smtClean="0"/>
              <a:t>Nos exemples vont développer une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VideoController</a:t>
            </a:r>
            <a:endParaRPr lang="fr-FR" noProof="0" dirty="0" smtClean="0"/>
          </a:p>
          <a:p>
            <a:pPr lvl="1"/>
            <a:r>
              <a:rPr lang="fr-FR" noProof="0" dirty="0" smtClean="0"/>
              <a:t>Comprend des actions qui retournent :</a:t>
            </a:r>
          </a:p>
          <a:p>
            <a:pPr marL="1033463" lvl="2" indent="-233363">
              <a:buFont typeface="+mj-lt"/>
              <a:buAutoNum type="arabicPeriod"/>
            </a:pPr>
            <a:r>
              <a:rPr lang="fr-FR" noProof="0" dirty="0" smtClean="0"/>
              <a:t>La liste des catégories de vidéos</a:t>
            </a:r>
          </a:p>
          <a:p>
            <a:pPr marL="1033463" lvl="2" indent="-233363">
              <a:buFont typeface="+mj-lt"/>
              <a:buAutoNum type="arabicPeriod"/>
            </a:pPr>
            <a:r>
              <a:rPr lang="fr-FR" noProof="0" dirty="0" smtClean="0"/>
              <a:t>La liste des enregistrements vidéo dans une catégorie</a:t>
            </a:r>
          </a:p>
          <a:p>
            <a:pPr marL="1033463" lvl="2" indent="-233363">
              <a:buFont typeface="+mj-lt"/>
              <a:buAutoNum type="arabicPeriod"/>
            </a:pPr>
            <a:r>
              <a:rPr lang="fr-FR" noProof="0" dirty="0" smtClean="0"/>
              <a:t>Un enregistrement vidéo correspondant à l’id fourni</a:t>
            </a:r>
          </a:p>
          <a:p>
            <a:r>
              <a:rPr lang="fr-FR" noProof="0" dirty="0" smtClean="0"/>
              <a:t>L’approche pour développer est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Écrire le test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Écrire le code qui </a:t>
            </a:r>
            <a:r>
              <a:rPr lang="fr-FR" dirty="0" smtClean="0"/>
              <a:t>réussit le test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dirty="0" smtClean="0"/>
              <a:t>Exécuter le</a:t>
            </a:r>
            <a:r>
              <a:rPr lang="fr-FR" noProof="0" dirty="0" smtClean="0"/>
              <a:t> test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Répéter jusqu’à ce que le contrôleur soit terminé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la </a:t>
            </a:r>
            <a:r>
              <a:rPr lang="fr-FR" dirty="0" smtClean="0"/>
              <a:t>vue retournée par le contrôleur</a:t>
            </a:r>
            <a:r>
              <a:rPr lang="fr-FR" noProof="0" dirty="0" smtClean="0"/>
              <a:t>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3991"/>
            <a:ext cx="8599488" cy="646331"/>
          </a:xfrm>
        </p:spPr>
        <p:txBody>
          <a:bodyPr/>
          <a:lstStyle/>
          <a:p>
            <a:r>
              <a:rPr lang="fr-FR" noProof="0" dirty="0" smtClean="0"/>
              <a:t>Nous allons commencer par tester que 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Categories</a:t>
            </a:r>
            <a:r>
              <a:rPr lang="fr-FR" noProof="0" dirty="0" smtClean="0"/>
              <a:t> du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VideoController</a:t>
            </a:r>
            <a:r>
              <a:rPr lang="fr-FR" noProof="0" dirty="0" smtClean="0"/>
              <a:t> retourne la vue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Categories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07516" y="1836095"/>
            <a:ext cx="8084264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[TestClass]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VideoControllerTest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private VideoController _controller;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[TestInitialize]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Init()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_controller = new VideoController();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[TestMethod]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public void TestVideoCategoriesView()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var result = _controller.Categories() as ViewResult;    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Assert.AreEqual("Categories", result.ViewName);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5931568" y="4362478"/>
            <a:ext cx="1655465" cy="523220"/>
          </a:xfrm>
          <a:prstGeom prst="wedgeRectCallout">
            <a:avLst>
              <a:gd name="adj1" fmla="val -83733"/>
              <a:gd name="adj2" fmla="val 12104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Appeler</a:t>
            </a:r>
            <a:r>
              <a:rPr lang="en-GB" dirty="0" smtClean="0"/>
              <a:t> la méthode d’action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926177" y="5766165"/>
            <a:ext cx="1564679" cy="307777"/>
          </a:xfrm>
          <a:prstGeom prst="wedgeRectCallout">
            <a:avLst>
              <a:gd name="adj1" fmla="val -105955"/>
              <a:gd name="adj2" fmla="val -2152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Tester la réponse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la vue retournée par le </a:t>
            </a:r>
            <a:r>
              <a:rPr lang="fr-FR" dirty="0" smtClean="0"/>
              <a:t>contrôleur </a:t>
            </a:r>
            <a:r>
              <a:rPr lang="fr-FR" noProof="0" dirty="0" smtClean="0"/>
              <a:t>(VB)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02866"/>
          </a:xfrm>
        </p:spPr>
        <p:txBody>
          <a:bodyPr/>
          <a:lstStyle/>
          <a:p>
            <a:r>
              <a:rPr lang="fr-FR" dirty="0"/>
              <a:t>Nous allons commencer par tester que l’action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Categories</a:t>
            </a:r>
            <a:r>
              <a:rPr lang="fr-FR" dirty="0"/>
              <a:t> du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VideoController</a:t>
            </a:r>
            <a:r>
              <a:rPr lang="fr-FR" dirty="0"/>
              <a:t> retourne la vue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Categories</a:t>
            </a:r>
            <a:endParaRPr lang="fr-FR" dirty="0"/>
          </a:p>
          <a:p>
            <a:pPr>
              <a:buNone/>
            </a:pP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07516" y="2125823"/>
            <a:ext cx="8331127" cy="4031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&lt;TestClass()&gt;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VideoControllerTest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Private _controller As VideoController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&lt;TestInitialize()&gt; _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Sub Init()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_controller = new VideoController();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&lt;TestMethod()&gt; _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Public Sub TestVideoCategoriesView()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Dim result As ViewResult =  _controller.Categories()    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Assert.AreEqual("Categories", result.ViewName)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End Sub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5979696" y="4194990"/>
            <a:ext cx="1651190" cy="523220"/>
          </a:xfrm>
          <a:prstGeom prst="wedgeRectCallout">
            <a:avLst>
              <a:gd name="adj1" fmla="val -83733"/>
              <a:gd name="adj2" fmla="val 12104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Appeler la méthode d’action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769762" y="5706965"/>
            <a:ext cx="1601352" cy="307777"/>
          </a:xfrm>
          <a:prstGeom prst="wedgeRectCallout">
            <a:avLst>
              <a:gd name="adj1" fmla="val -92992"/>
              <a:gd name="adj2" fmla="val -7625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Tester la réponse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Écrire le code </a:t>
            </a:r>
            <a:r>
              <a:rPr lang="fr-FR" dirty="0" smtClean="0"/>
              <a:t>qui réussit le </a:t>
            </a:r>
            <a:r>
              <a:rPr lang="fr-FR" noProof="0" dirty="0" smtClean="0"/>
              <a:t>test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Il s’agit maintenant de développement piloté par les tests !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56432" y="1885178"/>
            <a:ext cx="4134465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return View("Categories");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80230" y="4131072"/>
            <a:ext cx="5245347" cy="1077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Function Categories() As ActionResult 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Return View("Categories")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109812" y="1848832"/>
            <a:ext cx="1642597" cy="523220"/>
          </a:xfrm>
          <a:prstGeom prst="wedgeRectCallout">
            <a:avLst>
              <a:gd name="adj1" fmla="val -98548"/>
              <a:gd name="adj2" fmla="val 8425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Juste le code qui réussit le test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5398168" y="4323327"/>
            <a:ext cx="1612232" cy="523220"/>
          </a:xfrm>
          <a:prstGeom prst="wedgeRectCallout">
            <a:avLst>
              <a:gd name="adj1" fmla="val -102715"/>
              <a:gd name="adj2" fmla="val 38259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Juste le code qui réussit le test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Exécuter les tests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102866"/>
          </a:xfrm>
        </p:spPr>
        <p:txBody>
          <a:bodyPr/>
          <a:lstStyle/>
          <a:p>
            <a:r>
              <a:rPr lang="fr-FR" noProof="0" dirty="0" smtClean="0"/>
              <a:t>On peut exécuter les tests 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&lt;Ctrl&gt;&lt;R&gt;&lt;A&gt;</a:t>
            </a:r>
          </a:p>
          <a:p>
            <a:r>
              <a:rPr lang="fr-FR" noProof="0" dirty="0" smtClean="0">
                <a:cs typeface="Courier New" pitchFamily="49" charset="0"/>
              </a:rPr>
              <a:t>Le détail de l’exécution de chaque test peut être obtenu en double-cliquant dessus dans la fenêtre Test Results</a:t>
            </a:r>
            <a:endParaRPr lang="fr-FR" noProof="0" dirty="0"/>
          </a:p>
        </p:txBody>
      </p:sp>
      <p:pic>
        <p:nvPicPr>
          <p:cNvPr id="5" name="Picture 4" descr="8-17.JPG"/>
          <p:cNvPicPr>
            <a:picLocks noChangeAspect="1"/>
          </p:cNvPicPr>
          <p:nvPr/>
        </p:nvPicPr>
        <p:blipFill>
          <a:blip r:embed="rId4" cstate="print"/>
          <a:srcRect r="51" b="54276"/>
          <a:stretch>
            <a:fillRect/>
          </a:stretch>
        </p:blipFill>
        <p:spPr>
          <a:xfrm>
            <a:off x="713088" y="2809875"/>
            <a:ext cx="7121096" cy="19598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Développements pilotés par les tests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616101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 smtClean="0">
                <a:latin typeface="Century Schoolbook" pitchFamily="18" charset="0"/>
                <a:cs typeface="Courier New" pitchFamily="49" charset="0"/>
              </a:rPr>
              <a:t>développements </a:t>
            </a:r>
            <a:r>
              <a:rPr lang="fr-FR" i="1" dirty="0">
                <a:latin typeface="Century Schoolbook" pitchFamily="18" charset="0"/>
                <a:cs typeface="Courier New" pitchFamily="49" charset="0"/>
              </a:rPr>
              <a:t>pilotés par les tests  </a:t>
            </a:r>
            <a:r>
              <a:rPr lang="fr-FR" dirty="0" smtClean="0"/>
              <a:t>font partie du processus Agile </a:t>
            </a:r>
            <a:r>
              <a:rPr lang="fr-FR" noProof="0" dirty="0" smtClean="0"/>
              <a:t>(</a:t>
            </a:r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test-driven development</a:t>
            </a:r>
            <a:r>
              <a:rPr lang="fr-FR" i="1" dirty="0" smtClean="0"/>
              <a:t>, </a:t>
            </a:r>
            <a:r>
              <a:rPr lang="fr-FR" noProof="0" dirty="0" smtClean="0"/>
              <a:t>TDD)</a:t>
            </a:r>
          </a:p>
          <a:p>
            <a:pPr lvl="1"/>
            <a:r>
              <a:rPr lang="fr-FR" noProof="0" dirty="0" smtClean="0"/>
              <a:t>Processus de développement incrémental</a:t>
            </a:r>
          </a:p>
          <a:p>
            <a:r>
              <a:rPr lang="fr-FR" noProof="0" dirty="0" smtClean="0"/>
              <a:t>Le point de départ est le cahier des charges</a:t>
            </a:r>
          </a:p>
          <a:p>
            <a:pPr lvl="1"/>
            <a:r>
              <a:rPr lang="fr-FR" noProof="0" dirty="0" smtClean="0"/>
              <a:t>Les tests logiciels sont écrits selon ce cahier des charges</a:t>
            </a:r>
          </a:p>
          <a:p>
            <a:pPr lvl="2"/>
            <a:r>
              <a:rPr lang="fr-FR" noProof="0" dirty="0" smtClean="0"/>
              <a:t>Le processus fait partie de la conception du logiciel</a:t>
            </a:r>
          </a:p>
          <a:p>
            <a:pPr lvl="1"/>
            <a:r>
              <a:rPr lang="fr-FR" noProof="0" dirty="0" smtClean="0"/>
              <a:t>Le code qui réussit les tests est alors développé</a:t>
            </a:r>
          </a:p>
          <a:p>
            <a:pPr lvl="2"/>
            <a:r>
              <a:rPr lang="fr-FR" noProof="0" dirty="0" smtClean="0"/>
              <a:t>Le code </a:t>
            </a:r>
            <a:r>
              <a:rPr lang="fr-FR" dirty="0" smtClean="0"/>
              <a:t>qui répond au cahier des charges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les données de vue retournées par le contrôleur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974626"/>
          </a:xfrm>
        </p:spPr>
        <p:txBody>
          <a:bodyPr/>
          <a:lstStyle/>
          <a:p>
            <a:r>
              <a:rPr lang="fr-FR" dirty="0" smtClean="0"/>
              <a:t>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Categories</a:t>
            </a:r>
            <a:r>
              <a:rPr lang="fr-FR" noProof="0" dirty="0" smtClean="0"/>
              <a:t> passe une collection d’objets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VideoCategory</a:t>
            </a:r>
            <a:r>
              <a:rPr lang="fr-FR" noProof="0" dirty="0" smtClean="0"/>
              <a:t> à la vue</a:t>
            </a:r>
          </a:p>
          <a:p>
            <a:pPr lvl="1"/>
            <a:r>
              <a:rPr lang="fr-FR" noProof="0" dirty="0" smtClean="0"/>
              <a:t>Tester que la collection n’est pas nulle</a:t>
            </a:r>
          </a:p>
          <a:p>
            <a:pPr lvl="1"/>
            <a:r>
              <a:rPr lang="fr-FR" noProof="0" dirty="0" smtClean="0"/>
              <a:t>Tester que la collection contient des données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75958" y="2631142"/>
            <a:ext cx="8084264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[TestMethod]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TestVideoCategoriesData()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var result = _controller.Categories() as ViewResult;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var categories = (IList&lt;VideoCategory&gt;)result.ViewData.Model;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Assert.IsNotNull(categories);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Assert.IsTrue(categories.Count &gt; 0);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172201" y="4616095"/>
            <a:ext cx="2394856" cy="523220"/>
          </a:xfrm>
          <a:prstGeom prst="wedgeRectCallout">
            <a:avLst>
              <a:gd name="adj1" fmla="val 3952"/>
              <a:gd name="adj2" fmla="val -14110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Accéder aux données retournées par le contrôleur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données de vue retournées par </a:t>
            </a:r>
            <a:r>
              <a:rPr lang="fr-FR" dirty="0" smtClean="0"/>
              <a:t>le contrôleur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1708160"/>
          </a:xfrm>
        </p:spPr>
        <p:txBody>
          <a:bodyPr/>
          <a:lstStyle/>
          <a:p>
            <a:r>
              <a:rPr lang="fr-FR" dirty="0"/>
              <a:t>L’action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Categories</a:t>
            </a:r>
            <a:r>
              <a:rPr lang="fr-FR" dirty="0"/>
              <a:t> passe une collection d’objets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VideoCategory</a:t>
            </a:r>
            <a:r>
              <a:rPr lang="fr-FR" dirty="0"/>
              <a:t> à la vue</a:t>
            </a:r>
          </a:p>
          <a:p>
            <a:pPr lvl="1"/>
            <a:r>
              <a:rPr lang="fr-FR" dirty="0"/>
              <a:t>Tester que la collection n’est pas nulle</a:t>
            </a:r>
          </a:p>
          <a:p>
            <a:pPr lvl="1"/>
            <a:r>
              <a:rPr lang="fr-FR" dirty="0"/>
              <a:t>Tester que la collection contient des données</a:t>
            </a:r>
          </a:p>
          <a:p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43606" y="2631142"/>
            <a:ext cx="8701421" cy="28007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&lt;TestMethod()&gt;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Sub TestVideoCategoriesData()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Dim result As ViewResult = _controller.Categories()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Dim categories As IList(Of VideoCategory) = result.ViewData.Model;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Assert.IsNotNull(categories);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Assert.IsTrue(categories.Count &gt; 0);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Sub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313713" y="4616095"/>
            <a:ext cx="2481943" cy="523220"/>
          </a:xfrm>
          <a:prstGeom prst="wedgeRectCallout">
            <a:avLst>
              <a:gd name="adj1" fmla="val 3952"/>
              <a:gd name="adj2" fmla="val -141104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Accéder aux données retournées par le contrôleur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Écrire le code qui réussit le test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 smtClean="0"/>
              <a:t>Les tests vérifient si un nouveau code a perturbé des fonctionnalités existantes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56432" y="1966063"/>
            <a:ext cx="7837402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Ilist&lt;VideoCategory&gt; categoryList =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            _videoSearchService.GetVideoCategories();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return View("Categories",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504294" y="4211957"/>
            <a:ext cx="8084264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Function Categories() As ActionResult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Dim categoryList As Ilist(Of VideoCategory) =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               _videoSearchService.GetVideoCategories()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Return View("Categories",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categoryList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316579" y="1785338"/>
            <a:ext cx="2077255" cy="523220"/>
          </a:xfrm>
          <a:prstGeom prst="wedgeRectCallout">
            <a:avLst>
              <a:gd name="adj1" fmla="val -98548"/>
              <a:gd name="adj2" fmla="val 8425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Nouveau code qui doit réussir le prochain test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988630" y="3766538"/>
            <a:ext cx="2068284" cy="523220"/>
          </a:xfrm>
          <a:prstGeom prst="wedgeRectCallout">
            <a:avLst>
              <a:gd name="adj1" fmla="val -98548"/>
              <a:gd name="adj2" fmla="val 84250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Nouveau code qui doit réussir le prochain test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082869" cy="725487"/>
          </a:xfrm>
        </p:spPr>
        <p:txBody>
          <a:bodyPr/>
          <a:lstStyle/>
          <a:p>
            <a:r>
              <a:rPr lang="fr-FR" noProof="0" dirty="0" smtClean="0"/>
              <a:t>Tester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fr-FR" noProof="0" dirty="0" smtClean="0"/>
              <a:t> retourné par le contrôleur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Recording</a:t>
            </a:r>
            <a:r>
              <a:rPr lang="fr-FR" noProof="0" dirty="0" smtClean="0"/>
              <a:t> doit rediriger vers 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fr-FR" noProof="0" dirty="0" smtClean="0"/>
              <a:t>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HomeController</a:t>
            </a:r>
            <a:r>
              <a:rPr lang="fr-FR" noProof="0" dirty="0" smtClean="0"/>
              <a:t> si l’id du produit reçu est inférieur à 0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55638" y="2339042"/>
            <a:ext cx="870142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[TestMethod]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TestVideoProductRedirectToRoute()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var result = _controller.Recording(-1) as RedirectToRouteResult;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Assert.AreEqual("Index", result.RouteValues["action"]);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Assert.AreEqual("Home", result.RouteValues["controller"]);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379030" y="4071331"/>
            <a:ext cx="2391992" cy="307777"/>
          </a:xfrm>
          <a:prstGeom prst="wedgeRectCallout">
            <a:avLst>
              <a:gd name="adj1" fmla="val -43940"/>
              <a:gd name="adj2" fmla="val -12348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Accéder au nom de l’action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161314" y="5210321"/>
            <a:ext cx="2609707" cy="307777"/>
          </a:xfrm>
          <a:prstGeom prst="wedgeRectCallout">
            <a:avLst>
              <a:gd name="adj1" fmla="val -42577"/>
              <a:gd name="adj2" fmla="val -16946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Accéder au nom du contrôleur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224383" cy="725487"/>
          </a:xfrm>
        </p:spPr>
        <p:txBody>
          <a:bodyPr/>
          <a:lstStyle/>
          <a:p>
            <a:r>
              <a:rPr lang="fr-FR" dirty="0"/>
              <a:t>Tester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fr-FR" dirty="0"/>
              <a:t> retourné par le </a:t>
            </a:r>
            <a:r>
              <a:rPr lang="fr-FR" dirty="0" smtClean="0"/>
              <a:t>contrôleur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/>
              <a:t>L’action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Recording</a:t>
            </a:r>
            <a:r>
              <a:rPr lang="fr-FR" dirty="0"/>
              <a:t> doit rediriger vers l’action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fr-FR" dirty="0"/>
              <a:t> de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HomeController</a:t>
            </a:r>
            <a:r>
              <a:rPr lang="fr-FR" dirty="0"/>
              <a:t> si l’id du produit reçu est inférieur à 0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11518" y="2313642"/>
            <a:ext cx="8577989" cy="30469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&lt;TestMethod()&gt;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Sub TestVideoProductRedirectToRoute()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Dim result As RedirectToRouteResult = _controller.Recording(-1)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Assert.AreEqual("Index", result.RouteValues("action"))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Assert.AreEqual("Home", result.RouteValues("controller"))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433457" y="4045931"/>
            <a:ext cx="2413765" cy="307777"/>
          </a:xfrm>
          <a:prstGeom prst="wedgeRectCallout">
            <a:avLst>
              <a:gd name="adj1" fmla="val -47671"/>
              <a:gd name="adj2" fmla="val -12702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Accéder au nom de l’action</a:t>
            </a:r>
            <a:endParaRPr lang="fr-FR" dirty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6281057" y="5124761"/>
            <a:ext cx="2688772" cy="307777"/>
          </a:xfrm>
          <a:prstGeom prst="wedgeRectCallout">
            <a:avLst>
              <a:gd name="adj1" fmla="val -43828"/>
              <a:gd name="adj2" fmla="val -155317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Accéder au nom du contrôleur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Écrire du code qui réussit le test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912557" y="1331697"/>
            <a:ext cx="5304657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Recording(long 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if(id &lt; 0)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RedirectToAction("Index", "Home");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return View("Recording");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860419" y="4191223"/>
            <a:ext cx="7343677" cy="206210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Function Recording(ByVal id As Integer) As ActionResult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If id &lt; 0 Then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  RedirectToAction("Index", "Home")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End If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Return View("Recording")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878651" y="5253764"/>
            <a:ext cx="1828435" cy="307777"/>
          </a:xfrm>
          <a:prstGeom prst="wedgeRectCallout">
            <a:avLst>
              <a:gd name="adj1" fmla="val -54448"/>
              <a:gd name="adj2" fmla="val -15122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Nom du contrôleur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015105" y="5265796"/>
            <a:ext cx="1437152" cy="307777"/>
          </a:xfrm>
          <a:prstGeom prst="wedgeRectCallout">
            <a:avLst>
              <a:gd name="adj1" fmla="val 65633"/>
              <a:gd name="adj2" fmla="val -15122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Nom de l’action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5140662" y="2987727"/>
            <a:ext cx="1804424" cy="307777"/>
          </a:xfrm>
          <a:prstGeom prst="wedgeRectCallout">
            <a:avLst>
              <a:gd name="adj1" fmla="val -30184"/>
              <a:gd name="adj2" fmla="val -17858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Nom du contrôleur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gray">
          <a:xfrm>
            <a:off x="2942915" y="2867413"/>
            <a:ext cx="1509342" cy="307777"/>
          </a:xfrm>
          <a:prstGeom prst="wedgeRectCallout">
            <a:avLst>
              <a:gd name="adj1" fmla="val 55955"/>
              <a:gd name="adj2" fmla="val -13949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Nom de l’action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529183" cy="725487"/>
          </a:xfrm>
        </p:spPr>
        <p:txBody>
          <a:bodyPr/>
          <a:lstStyle/>
          <a:p>
            <a:r>
              <a:rPr lang="fr-FR" noProof="0" dirty="0" smtClean="0"/>
              <a:t>Le code de test pilote le processus de développement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77930"/>
          </a:xfrm>
        </p:spPr>
        <p:txBody>
          <a:bodyPr/>
          <a:lstStyle/>
          <a:p>
            <a:r>
              <a:rPr lang="fr-FR" noProof="0" dirty="0" smtClean="0"/>
              <a:t>Dans l’approche classique du développement logiciel, le développeur écrit le code</a:t>
            </a:r>
          </a:p>
          <a:p>
            <a:pPr lvl="1"/>
            <a:r>
              <a:rPr lang="fr-FR" noProof="0" dirty="0" smtClean="0"/>
              <a:t>Puis songe éventuellement à le tester</a:t>
            </a:r>
          </a:p>
          <a:p>
            <a:r>
              <a:rPr lang="fr-FR" noProof="0" dirty="0" smtClean="0"/>
              <a:t>TDD inverse le processus</a:t>
            </a:r>
          </a:p>
          <a:p>
            <a:r>
              <a:rPr lang="fr-FR" noProof="0" dirty="0" smtClean="0"/>
              <a:t>Le code de test est obligatoire, il </a:t>
            </a:r>
            <a:r>
              <a:rPr lang="fr-FR" dirty="0" smtClean="0"/>
              <a:t>vaut donc mieux l’écrire en premier</a:t>
            </a:r>
            <a:endParaRPr lang="fr-FR" noProof="0" dirty="0" smtClean="0"/>
          </a:p>
          <a:p>
            <a:pPr lvl="1"/>
            <a:r>
              <a:rPr lang="fr-FR" noProof="0" dirty="0" smtClean="0"/>
              <a:t>Aide à clarifier le cahier des charges</a:t>
            </a:r>
          </a:p>
          <a:p>
            <a:pPr lvl="1"/>
            <a:r>
              <a:rPr lang="fr-FR" noProof="0" dirty="0" smtClean="0"/>
              <a:t>Pour savoir ce que le </a:t>
            </a:r>
            <a:r>
              <a:rPr lang="fr-FR" dirty="0" smtClean="0"/>
              <a:t>code doit</a:t>
            </a:r>
            <a:r>
              <a:rPr lang="fr-FR" noProof="0" dirty="0" smtClean="0"/>
              <a:t> </a:t>
            </a:r>
            <a:r>
              <a:rPr lang="fr-FR" i="1" noProof="0" dirty="0" smtClean="0">
                <a:latin typeface="Century Schoolbook" pitchFamily="18" charset="0"/>
              </a:rPr>
              <a:t>faire</a:t>
            </a:r>
            <a:endParaRPr lang="fr-FR" noProof="0" dirty="0" smtClean="0">
              <a:latin typeface="Century Schoolbook" pitchFamily="18" charset="0"/>
            </a:endParaRPr>
          </a:p>
          <a:p>
            <a:pPr lvl="2"/>
            <a:r>
              <a:rPr lang="fr-FR" noProof="0" dirty="0" smtClean="0"/>
              <a:t>Comment les méthodes sont appelées</a:t>
            </a:r>
          </a:p>
          <a:p>
            <a:pPr lvl="2"/>
            <a:r>
              <a:rPr lang="fr-FR" noProof="0" dirty="0" smtClean="0"/>
              <a:t>Quels paramètres les méthodes reçoivent</a:t>
            </a:r>
          </a:p>
          <a:p>
            <a:pPr lvl="2"/>
            <a:r>
              <a:rPr lang="fr-FR" dirty="0" smtClean="0"/>
              <a:t>Quelles valeurs elles retournent</a:t>
            </a:r>
            <a:endParaRPr lang="fr-FR" noProof="0" dirty="0" smtClean="0"/>
          </a:p>
          <a:p>
            <a:pPr lvl="2"/>
            <a:r>
              <a:rPr lang="fr-FR" noProof="0" dirty="0" smtClean="0"/>
              <a:t>Comment les erreurs sont renvoyées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Cycle de codage de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90508"/>
          </a:xfrm>
        </p:spPr>
        <p:txBody>
          <a:bodyPr/>
          <a:lstStyle/>
          <a:p>
            <a:r>
              <a:rPr lang="fr-FR" noProof="0" dirty="0" smtClean="0"/>
              <a:t>Étapes du développement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Écrire le code de test selon le cahier des charges, puis compiler</a:t>
            </a:r>
          </a:p>
          <a:p>
            <a:pPr marL="1031875" lvl="2" indent="-234950"/>
            <a:r>
              <a:rPr lang="fr-FR" noProof="0" dirty="0" smtClean="0"/>
              <a:t>Aide à la définition des interfaces des classes</a:t>
            </a:r>
          </a:p>
          <a:p>
            <a:pPr marL="1031875" lvl="2" indent="-234950"/>
            <a:r>
              <a:rPr lang="fr-FR" noProof="0" dirty="0" smtClean="0"/>
              <a:t>Nécessite une implémentation minimale de ces interfaces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Exécuter le code de test et voir où il échoue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Écrire le code de l’application qui passe les tests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Exécuter les tests et vérifier qu’ils réussissent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Examiner le code et l’améliorer (refactoriser)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Exécuter à nouveau les tests et vérifier qu’ils réussissent toujours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Avantages du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8284"/>
          </a:xfrm>
        </p:spPr>
        <p:txBody>
          <a:bodyPr/>
          <a:lstStyle/>
          <a:p>
            <a:r>
              <a:rPr lang="fr-FR" noProof="0" dirty="0" smtClean="0"/>
              <a:t>Le </a:t>
            </a:r>
            <a:r>
              <a:rPr lang="fr-FR" dirty="0" smtClean="0"/>
              <a:t>code de test peut être réutilisé</a:t>
            </a:r>
            <a:endParaRPr lang="fr-FR" noProof="0" dirty="0" smtClean="0"/>
          </a:p>
          <a:p>
            <a:pPr lvl="1"/>
            <a:r>
              <a:rPr lang="fr-FR" noProof="0" dirty="0" smtClean="0"/>
              <a:t>Les développeurs </a:t>
            </a:r>
            <a:r>
              <a:rPr lang="fr-FR" dirty="0" smtClean="0"/>
              <a:t>suppriment souvent leur code de test</a:t>
            </a:r>
            <a:endParaRPr lang="fr-FR" noProof="0" dirty="0" smtClean="0"/>
          </a:p>
          <a:p>
            <a:pPr lvl="1"/>
            <a:r>
              <a:rPr lang="fr-FR" noProof="0" dirty="0" smtClean="0"/>
              <a:t>Ou il n’est pas réutilisable</a:t>
            </a:r>
          </a:p>
          <a:p>
            <a:r>
              <a:rPr lang="fr-FR" noProof="0" dirty="0" smtClean="0"/>
              <a:t>Automatise les tests et les vérifications, ce qui apporte</a:t>
            </a:r>
          </a:p>
          <a:p>
            <a:pPr lvl="1"/>
            <a:r>
              <a:rPr lang="fr-FR" noProof="0" dirty="0" smtClean="0"/>
              <a:t>Une confiance mesurable dans le travail</a:t>
            </a:r>
          </a:p>
          <a:p>
            <a:pPr lvl="1"/>
            <a:r>
              <a:rPr lang="fr-FR" noProof="0" dirty="0" smtClean="0"/>
              <a:t>Un retour immédiat sur l’avancement du travail</a:t>
            </a:r>
          </a:p>
          <a:p>
            <a:r>
              <a:rPr lang="fr-FR" noProof="0" dirty="0" smtClean="0"/>
              <a:t>Les tests sont permanents et sans efforts</a:t>
            </a:r>
          </a:p>
          <a:p>
            <a:pPr lvl="1"/>
            <a:r>
              <a:rPr lang="fr-FR" noProof="0" dirty="0" smtClean="0"/>
              <a:t>Produisent un code de meilleure </a:t>
            </a:r>
            <a:r>
              <a:rPr lang="fr-FR" dirty="0" smtClean="0"/>
              <a:t>qualité</a:t>
            </a:r>
            <a:endParaRPr lang="fr-FR" noProof="0" dirty="0" smtClean="0"/>
          </a:p>
          <a:p>
            <a:pPr lvl="1"/>
            <a:r>
              <a:rPr lang="fr-FR" noProof="0" dirty="0" smtClean="0"/>
              <a:t>Moins d’erreurs dans les version déployées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Outils du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49525"/>
          </a:xfrm>
        </p:spPr>
        <p:txBody>
          <a:bodyPr/>
          <a:lstStyle/>
          <a:p>
            <a:r>
              <a:rPr lang="fr-FR" noProof="0" dirty="0" smtClean="0"/>
              <a:t>Il faut des outils pour le TDD</a:t>
            </a:r>
          </a:p>
          <a:p>
            <a:pPr lvl="1"/>
            <a:r>
              <a:rPr lang="fr-FR" noProof="0" dirty="0" smtClean="0"/>
              <a:t>Le processu</a:t>
            </a:r>
            <a:r>
              <a:rPr lang="fr-FR" dirty="0" smtClean="0"/>
              <a:t>s doit être simple</a:t>
            </a:r>
            <a:endParaRPr lang="fr-FR" noProof="0" dirty="0" smtClean="0"/>
          </a:p>
          <a:p>
            <a:pPr lvl="1"/>
            <a:r>
              <a:rPr lang="fr-FR" noProof="0" dirty="0" smtClean="0"/>
              <a:t>Facile à utiliser, sinon les développeurs ne l’utiliseront pas</a:t>
            </a:r>
          </a:p>
          <a:p>
            <a:r>
              <a:rPr lang="fr-FR" noProof="0" dirty="0" err="1" smtClean="0"/>
              <a:t>NUnit</a:t>
            </a:r>
            <a:r>
              <a:rPr lang="fr-FR" noProof="0" dirty="0" smtClean="0"/>
              <a:t> est un outil open-source</a:t>
            </a:r>
          </a:p>
          <a:p>
            <a:pPr lvl="1"/>
            <a:r>
              <a:rPr lang="fr-FR" noProof="0" dirty="0" smtClean="0"/>
              <a:t>Approche simple qui a fait ses preuves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www.nunit.org</a:t>
            </a:r>
          </a:p>
          <a:p>
            <a:r>
              <a:rPr lang="fr-FR" noProof="0" dirty="0" smtClean="0"/>
              <a:t>Visual Studio professional comprend </a:t>
            </a:r>
            <a:r>
              <a:rPr lang="fr-FR" i="1" noProof="0" dirty="0" smtClean="0">
                <a:latin typeface="Century Schoolbook" pitchFamily="18" charset="0"/>
              </a:rPr>
              <a:t>Visual Studio Test</a:t>
            </a:r>
          </a:p>
          <a:p>
            <a:r>
              <a:rPr lang="fr-FR" noProof="0" dirty="0" smtClean="0"/>
              <a:t>NUnit et Visual Studio Test offrent des fonctionnalités semblables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87806"/>
          </a:xfrm>
        </p:spPr>
        <p:txBody>
          <a:bodyPr/>
          <a:lstStyle/>
          <a:p>
            <a:r>
              <a:rPr lang="fr-FR" noProof="0" dirty="0" smtClean="0"/>
              <a:t>Écriture d’une classe pour tester une classe simple représentant un compteur numérique</a:t>
            </a:r>
          </a:p>
          <a:p>
            <a:r>
              <a:rPr lang="fr-FR" noProof="0" dirty="0" smtClean="0"/>
              <a:t>Le cahier des charges est le suivant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La classe doit contenir un compteur entier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La valeur du compteur est initialisée lors de la création de l’objet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L’utilisateur peut incrémenter et décrémenter le compteur en </a:t>
            </a:r>
            <a:r>
              <a:rPr lang="fr-FR" dirty="0" smtClean="0"/>
              <a:t>fournissant une valeur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Processus du TDD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579920"/>
          </a:xfrm>
        </p:spPr>
        <p:txBody>
          <a:bodyPr/>
          <a:lstStyle/>
          <a:p>
            <a:r>
              <a:rPr lang="fr-FR" noProof="0" dirty="0" smtClean="0"/>
              <a:t>Nous allons utiliser le processus de développement suivant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Écrire les tests initiaux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Écrire le code qui réussit les tests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Exécuter les tests et vérifier qu’ils réussissent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Répéter les étapes 1 à 3 jusqu’à ce que le code soit terminé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13230302C3534302C343530"/>
  <p:tag name="IPF" val="4C522C546573742D44726976656E20446576656C6F706D656E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0457865637574696F6E20466C6F7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20284323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577269746520746865205465737420285642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577269746520436F646520746F204D616B65205465737420506173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52756E207468652054657374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7697468207468652041737365727420436C6173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204379636C65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5787420497465726174696F6E20666F7220436F756E7465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966696564205465737420436F6465202843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7696C6520536F66747761726520446576656C6F706D656E7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6966696564205465737420436F646520285642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72746865722056697375616C2053747564696F205465737420417474726962757465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4572726F7220436F6E646974696F6E73204578616D706C6520284323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696E67204572726F7220436F6E646974696F6E73204578616D706C6520285642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2D44726976656E20446576656C6F706D656E742057697468204153502E4E4554204D564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546573742D44726976656E20446576656C6F706D656E7420417070726F6163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66965772052657475726E65642046726F6D20436F6E74726F6C6C657220284323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696E6720566965772052657475726E65642046726F6D20436F6E74726F6C6C657220285642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520436F646520746F205061737320746865205465737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756E20746865205465737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D44726976656E20446576656C6F706D656E7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669657720446174612052657475726E65642046726F6D20436F6E74726F6C6C657220284323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696E67205669657720446174612052657475726E65642046726F6D20436F6E74726F6C6C657220285642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520436F646520746F20506173732074686520546573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696E6720416374696F6E526573756C742052657475726E656420627920436F6E74726F6C6C657220284323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416374696F6E526573756C742052657475726E656420627920436F6E74726F6C6C6572202856422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7269746520436F646520746F20506173732074686520546573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20436F6465204472697665732074686520446576656C6F706D656E742050726F636573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444420436F64696E67204379636C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56E6566697473206F66205444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F6F6C20537570706F72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2D44726976656E20446576656C6F706D656E74204578616D706C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444420446576656C6F706D656E742050726F636573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2153</TotalTime>
  <Words>2778</Words>
  <Application>Microsoft Office PowerPoint</Application>
  <PresentationFormat>Affichage à l'écran (4:3)</PresentationFormat>
  <Paragraphs>538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Century Schoolbook</vt:lpstr>
      <vt:lpstr>Courier New</vt:lpstr>
      <vt:lpstr>Times New Roman</vt:lpstr>
      <vt:lpstr>EPIC</vt:lpstr>
      <vt:lpstr>Le développement piloté par les tests</vt:lpstr>
      <vt:lpstr>Développement logiciel Agile</vt:lpstr>
      <vt:lpstr>Développements pilotés par les tests</vt:lpstr>
      <vt:lpstr>Le code de test pilote le processus de développement</vt:lpstr>
      <vt:lpstr>Cycle de codage de TDD</vt:lpstr>
      <vt:lpstr>Avantages du TDD</vt:lpstr>
      <vt:lpstr>Outils du TDD</vt:lpstr>
      <vt:lpstr>Exemple de TDD</vt:lpstr>
      <vt:lpstr>Processus du TDD</vt:lpstr>
      <vt:lpstr>Étape 1 : Écrire le test</vt:lpstr>
      <vt:lpstr>Flux d’exécution d’un test</vt:lpstr>
      <vt:lpstr>Étape 1 : Écrire le test (C#)</vt:lpstr>
      <vt:lpstr>Étape 1 : Écrire le test (VB)</vt:lpstr>
      <vt:lpstr>Étape 2 : Écrire du code qui réussit le test</vt:lpstr>
      <vt:lpstr>Étape 3 : Exécuter les tests</vt:lpstr>
      <vt:lpstr>Tester avec la classe Assert</vt:lpstr>
      <vt:lpstr>Cycles courts</vt:lpstr>
      <vt:lpstr>Itération suivante pour Counter </vt:lpstr>
      <vt:lpstr>Code de test modifié (C#)</vt:lpstr>
      <vt:lpstr>Code de test modifié (VB)</vt:lpstr>
      <vt:lpstr>Autres attributs de Visual Studio Test</vt:lpstr>
      <vt:lpstr>Exemple de test de condition d’erreur (C#)</vt:lpstr>
      <vt:lpstr>Exemple de test de condition d’erreur (VB)</vt:lpstr>
      <vt:lpstr>TDD avec ASP.NET MVC</vt:lpstr>
      <vt:lpstr>L’approche TDD</vt:lpstr>
      <vt:lpstr>Tester la vue retournée par le contrôleur (C#)</vt:lpstr>
      <vt:lpstr>Tester la vue retournée par le contrôleur (VB)</vt:lpstr>
      <vt:lpstr>Écrire le code qui réussit le test </vt:lpstr>
      <vt:lpstr>Exécuter les tests</vt:lpstr>
      <vt:lpstr>Tester les données de vue retournées par le contrôleur (C#)</vt:lpstr>
      <vt:lpstr>Tester les données de vue retournées par le contrôleur (VB)</vt:lpstr>
      <vt:lpstr>Écrire le code qui réussit le test</vt:lpstr>
      <vt:lpstr>Tester ActionResult retourné par le contrôleur (C#)</vt:lpstr>
      <vt:lpstr>Tester ActionResult retourné par le contrôleur (VB)</vt:lpstr>
      <vt:lpstr>Écrire du code qui réussit le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4:09:23 PM</dc:description>
  <cp:lastModifiedBy>Cyril Vincent</cp:lastModifiedBy>
  <cp:revision>316</cp:revision>
  <cp:lastPrinted>2009-03-16T18:26:17Z</cp:lastPrinted>
  <dcterms:created xsi:type="dcterms:W3CDTF">2009-01-29T23:34:38Z</dcterms:created>
  <dcterms:modified xsi:type="dcterms:W3CDTF">2016-05-18T10:17:36Z</dcterms:modified>
</cp:coreProperties>
</file>