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7" r:id="rId3"/>
    <p:sldId id="278" r:id="rId4"/>
    <p:sldId id="279" r:id="rId5"/>
    <p:sldId id="315" r:id="rId6"/>
    <p:sldId id="288" r:id="rId7"/>
    <p:sldId id="263" r:id="rId8"/>
    <p:sldId id="306" r:id="rId9"/>
    <p:sldId id="307" r:id="rId10"/>
    <p:sldId id="290" r:id="rId11"/>
    <p:sldId id="308" r:id="rId12"/>
    <p:sldId id="292" r:id="rId13"/>
    <p:sldId id="295" r:id="rId14"/>
    <p:sldId id="296" r:id="rId15"/>
    <p:sldId id="264" r:id="rId16"/>
    <p:sldId id="293" r:id="rId17"/>
    <p:sldId id="297" r:id="rId18"/>
    <p:sldId id="289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14" r:id="rId28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96">
          <p15:clr>
            <a:srgbClr val="A4A3A4"/>
          </p15:clr>
        </p15:guide>
        <p15:guide id="2" orient="horz" pos="1712">
          <p15:clr>
            <a:srgbClr val="A4A3A4"/>
          </p15:clr>
        </p15:guide>
        <p15:guide id="3" pos="246">
          <p15:clr>
            <a:srgbClr val="A4A3A4"/>
          </p15:clr>
        </p15:guide>
        <p15:guide id="4" pos="19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CCFFCC"/>
    <a:srgbClr val="FFCC99"/>
    <a:srgbClr val="99CCFF"/>
    <a:srgbClr val="CCECFF"/>
    <a:srgbClr val="99FF99"/>
    <a:srgbClr val="DDDDDD"/>
    <a:srgbClr val="663300"/>
    <a:srgbClr val="0033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8" autoAdjust="0"/>
    <p:restoredTop sz="86469" autoAdjust="0"/>
  </p:normalViewPr>
  <p:slideViewPr>
    <p:cSldViewPr snapToGrid="0">
      <p:cViewPr varScale="1">
        <p:scale>
          <a:sx n="64" d="100"/>
          <a:sy n="64" d="100"/>
        </p:scale>
        <p:origin x="1668" y="72"/>
      </p:cViewPr>
      <p:guideLst>
        <p:guide orient="horz" pos="996"/>
        <p:guide orient="horz" pos="1712"/>
        <p:guide pos="246"/>
        <p:guide pos="1998"/>
      </p:guideLst>
    </p:cSldViewPr>
  </p:slideViewPr>
  <p:outlineViewPr>
    <p:cViewPr>
      <p:scale>
        <a:sx n="33" d="100"/>
        <a:sy n="33" d="100"/>
      </p:scale>
      <p:origin x="0" y="377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646"/>
    </p:cViewPr>
  </p:sorterViewPr>
  <p:notesViewPr>
    <p:cSldViewPr snapToGrid="0">
      <p:cViewPr varScale="1">
        <p:scale>
          <a:sx n="46" d="100"/>
          <a:sy n="46" d="100"/>
        </p:scale>
        <p:origin x="-2676" y="-114"/>
      </p:cViewPr>
      <p:guideLst>
        <p:guide orient="horz" pos="2924"/>
        <p:guide pos="220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2125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8" y="0"/>
            <a:ext cx="3032125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8819515"/>
            <a:ext cx="3032125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8" y="8819515"/>
            <a:ext cx="3032125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6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68488" y="228600"/>
            <a:ext cx="4840287" cy="3630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8902180"/>
            <a:ext cx="6997700" cy="38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3" tIns="39532" rIns="79063" bIns="39532">
            <a:spAutoFit/>
          </a:bodyPr>
          <a:lstStyle/>
          <a:p>
            <a:pPr marL="176213" defTabSz="889000">
              <a:spcBef>
                <a:spcPct val="50000"/>
              </a:spcBef>
              <a:tabLst>
                <a:tab pos="3411538" algn="ctr"/>
                <a:tab pos="6610350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700" dirty="0" smtClean="0">
                <a:cs typeface="Times New Roman" pitchFamily="18" charset="0"/>
              </a:rPr>
              <a:t> © </a:t>
            </a:r>
            <a:r>
              <a:rPr lang="en-US" sz="700" dirty="0" smtClean="0">
                <a:solidFill>
                  <a:schemeClr val="tx2"/>
                </a:solidFill>
              </a:rPr>
              <a:t>2010 Learning</a:t>
            </a:r>
            <a:r>
              <a:rPr lang="en-US" sz="700" baseline="0" dirty="0" smtClean="0">
                <a:solidFill>
                  <a:schemeClr val="tx2"/>
                </a:solidFill>
              </a:rPr>
              <a:t> Tree International.</a:t>
            </a:r>
            <a:r>
              <a:rPr lang="en-US" sz="700" dirty="0" smtClean="0">
                <a:solidFill>
                  <a:schemeClr val="tx2"/>
                </a:solidFill>
              </a:rPr>
              <a:t> All rights reserved. Not to be reproduced by any means without prior consent. </a:t>
            </a: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1300" dirty="0" smtClean="0">
                <a:solidFill>
                  <a:schemeClr val="tx2"/>
                </a:solidFill>
              </a:rPr>
              <a:t>977-9-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marL="176213" defTabSz="889000">
                <a:spcBef>
                  <a:spcPct val="50000"/>
                </a:spcBef>
                <a:tabLst>
                  <a:tab pos="3411538" algn="ctr"/>
                  <a:tab pos="6610350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06388" y="3734148"/>
            <a:ext cx="51777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1225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8603" y="3963059"/>
            <a:ext cx="6488113" cy="122722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7213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&lt;*s*o*u*r*c*e*&gt;*9*7*7*b*1*-*9*-*1*&lt;*/*s*o*u*r*c*e*&gt;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1" y="3963061"/>
            <a:ext cx="6459537" cy="2750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1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&lt;*s*o*u*r*c*e*&gt;*9*7*7*b*1*-*9*-*1*2*&lt;*/*s*o*u*r*c*e*&gt;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mtClean="0"/>
              <a:t>Jogger text: Events With jQuery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</a:p>
          <a:p>
            <a:r>
              <a:rPr lang="en-US" smtClean="0"/>
              <a:t>Explain this thoroughly. Its moved at a fast pace to get here but make sure they understand this</a:t>
            </a:r>
          </a:p>
          <a:p>
            <a:endParaRPr lang="en-US" smtClean="0"/>
          </a:p>
          <a:p>
            <a:r>
              <a:rPr lang="en-US" smtClean="0"/>
              <a:t>Ask them when the insertAfter will run</a:t>
            </a:r>
          </a:p>
          <a:p>
            <a:endParaRPr lang="en-US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364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&lt;*s*o*u*r*c*e*&gt;*9*7*7*b*1*-*9*-*1*4*&lt;*/*s*o*u*r*c*e*&gt;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0396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&lt;*s*o*u*r*c*e*&gt;*9*7*7*b*1*-*9*-*1*6*&lt;*/*s*o*u*r*c*e*&gt;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mtClean="0"/>
              <a:t>Jogger text: MVC Ajax Development Process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</a:p>
          <a:p>
            <a:r>
              <a:rPr lang="en-US" smtClean="0"/>
              <a:t>Do a demo of the code we are going to walkthrough.</a:t>
            </a:r>
          </a:p>
          <a:p>
            <a:endParaRPr lang="en-US" smtClean="0"/>
          </a:p>
          <a:p>
            <a:r>
              <a:rPr lang="en-US" smtClean="0"/>
              <a:t>Run the completed solution and hover over the details link of a video recording and see the details appear, then disappear as the mouse moves out.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618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&lt;*s*o*u*r*c*e*&gt;*9*7*7*b*1*-*9*-*1*7*&lt;*/*s*o*u*r*c*e*&gt;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1705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&lt;*s*o*u*r*c*e*&gt;*9*7*7*b*1*-*9*-*1*8*&lt;*/*s*o*u*r*c*e*&gt;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115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&lt;*s*o*u*r*c*e*&gt;*9*7*7*b*1*-*9*-*1*9*&lt;*/*s*o*u*r*c*e*&gt;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690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&lt;*s*o*u*r*c*e*&gt;*9*7*7*b*1*-*9*-*2*0*&lt;*/*s*o*u*r*c*e*&gt;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705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&lt;*s*o*u*r*c*e*&gt;*9*7*7*b*1*-*9*-*2*1*&lt;*/*s*o*u*r*c*e*&gt;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626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&lt;*s*o*u*r*c*e*&gt;*9*7*7*b*1*-*9*-*2*2*&lt;*/*s*o*u*r*c*e*&gt;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82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&lt;*s*o*u*r*c*e*&gt;*9*7*7*b*1*-*9*-*2*3*&lt;*/*s*o*u*r*c*e*&gt;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Jogger text: Example Shortcomings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</a:p>
          <a:p>
            <a:r>
              <a:rPr lang="en-US" smtClean="0"/>
              <a:t>Downside of previous approach is that we are generating HTML in the C# controller, mixing view and controller. This is bad, bad, bad.</a:t>
            </a:r>
          </a:p>
          <a:p>
            <a:endParaRPr lang="en-US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203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&lt;*s*o*u*r*c*e*&gt;*9*7*7*b*1*-*9*-*4*&lt;*/*s*o*u*r*c*e*&gt;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092" y="3963079"/>
            <a:ext cx="6488252" cy="996891"/>
          </a:xfrm>
          <a:ln/>
        </p:spPr>
        <p:txBody>
          <a:bodyPr/>
          <a:lstStyle/>
          <a:p>
            <a:r>
              <a:rPr lang="en-US" smtClean="0"/>
              <a:t>Jogger text: AJAX IS COOL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254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&lt;*s*o*u*r*c*e*&gt;*9*7*7*b*1*-*9*-*2*4*&lt;*/*s*o*u*r*c*e*&gt;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233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&lt;*s*o*u*r*c*e*&gt;*9*7*7*b*1*-*9*-*2*5*&lt;*/*s*o*u*r*c*e*&gt;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64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&lt;*s*o*u*r*c*e*&gt;*9*7*7*b*1*-*9*-*2*6*&lt;*/*s*o*u*r*c*e*&gt;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999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&lt;*s*o*u*r*c*e*&gt;*9*7*7*b*1*-*9*-*2*7*&lt;*/*s*o*u*r*c*e*&gt;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2632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&lt;*s*o*u*r*c*e*&gt;*9*7*7*b*1*-*9*-*2*8*&lt;*/*s*o*u*r*c*e*&gt;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1522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&lt;*s*o*u*r*c*e*&gt;*9*7*7*b*1*-*9*-*2*9*&lt;*/*s*o*u*r*c*e*&gt;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108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&lt;*s*o*u*r*c*e*&gt;*9*7*7*b*1*-*9*-*3*0*&lt;*/*s*o*u*r*c*e*&gt;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4006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&lt;*s*o*u*r*c*e*&gt;*9*7*7*b*1*-*9*-*3*1*&lt;*/*s*o*u*r*c*e*&gt;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1227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&lt;*s*o*u*r*c*e*&gt;*9*7*7*b*1*-*9*-*5*&lt;*/*s*o*u*r*c*e*&gt;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697" y="3963079"/>
            <a:ext cx="6459415" cy="284212"/>
          </a:xfrm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17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&lt;*s*o*u*r*c*e*&gt;*9*7*7*b*1*-*9*-*6*&lt;*/*s*o*u*r*c*e*&gt;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697" y="3963079"/>
            <a:ext cx="6459415" cy="284212"/>
          </a:xfrm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39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&lt;*s*o*u*r*c*e*&gt;*9*7*7*b*1*-*9*-*3*&lt;*/*s*o*u*r*c*e*&gt;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1" y="3963061"/>
            <a:ext cx="6459537" cy="2750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44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&lt;*s*o*u*r*c*e*&gt;*9*7*7*b*1*-*9*-*8*&lt;*/*s*o*u*r*c*e*&gt;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mtClean="0"/>
              <a:t>Jogger text: jQuery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</a:p>
          <a:p>
            <a:r>
              <a:rPr lang="en-US" smtClean="0"/>
              <a:t>Do not get side tracked too much on css dom etc</a:t>
            </a:r>
          </a:p>
          <a:p>
            <a:endParaRPr lang="en-US" smtClean="0"/>
          </a:p>
          <a:p>
            <a:r>
              <a:rPr lang="en-US" smtClean="0"/>
              <a:t>We cannot teach the jQuery in the time , just give them a feel for what it can do.</a:t>
            </a:r>
          </a:p>
          <a:p>
            <a:endParaRPr lang="en-US" smtClean="0"/>
          </a:p>
          <a:p>
            <a:r>
              <a:rPr lang="en-US" smtClean="0"/>
              <a:t>I have deliberately not shown them any plain JavaScript either as I did not want distractions.</a:t>
            </a:r>
          </a:p>
          <a:p>
            <a:r>
              <a:rPr lang="en-US" smtClean="0"/>
              <a:t>The chapter is more of a ‘this is how you do it’ than a comparison of methods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63329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&lt;*s*o*u*r*c*e*&gt;*9*7*7*b*1*-*9*-*9*&lt;*/*s*o*u*r*c*e*&gt;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mtClean="0"/>
              <a:t>Jogger text: The jQuery Wrapper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</a:p>
          <a:p>
            <a:r>
              <a:rPr lang="en-US" smtClean="0"/>
              <a:t>Answer: Selects all links nested inside p tags</a:t>
            </a:r>
          </a:p>
          <a:p>
            <a:endParaRPr lang="en-US" smtClean="0"/>
          </a:p>
          <a:p>
            <a:r>
              <a:rPr lang="en-US" smtClean="0"/>
              <a:t>jQuery wrapper Is the object returned from the $() function</a:t>
            </a:r>
          </a:p>
          <a:p>
            <a:r>
              <a:rPr lang="en-US" smtClean="0"/>
              <a:t>Provides functionality for manipulating elements that have matched the selector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7371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&lt;*s*o*u*r*c*e*&gt;*9*7*7*b*1*-*9*-*1*0*&lt;*/*s*o*u*r*c*e*&gt;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441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&lt;*s*o*u*r*c*e*&gt;*9*7*7*b*1*-*9*-*1*1*&lt;*/*s*o*u*r*c*e*&gt;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21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0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289801" name="Rectangle 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322263" y="398463"/>
            <a:ext cx="4267200" cy="1200329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4013" y="160338"/>
            <a:ext cx="2174875" cy="327025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9388" y="160338"/>
            <a:ext cx="6372225" cy="32702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title"/>
          </p:nvPr>
        </p:nvSpPr>
        <p:spPr bwMode="black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EDD3D7A1-5F69-4AA5-8BC6-A71D6D49610E}" type="slidenum">
              <a:rPr lang="en-US" b="1" smtClean="0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887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88788" name="Text Box 20"/>
          <p:cNvSpPr txBox="1">
            <a:spLocks noChangeArrowheads="1"/>
          </p:cNvSpPr>
          <p:nvPr/>
        </p:nvSpPr>
        <p:spPr bwMode="auto">
          <a:xfrm>
            <a:off x="1371600" y="64770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 dirty="0"/>
          </a:p>
        </p:txBody>
      </p:sp>
      <p:sp>
        <p:nvSpPr>
          <p:cNvPr id="288789" name="Text Box 21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60" r:id="rId12"/>
    <p:sldLayoutId id="2147483661" r:id="rId13"/>
    <p:sldLayoutId id="2147483662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sz="1800"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 sz="1800"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4pPr>
      <a:lvl5pPr marL="21653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25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797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69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41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309562" y="1363663"/>
            <a:ext cx="8649381" cy="1638300"/>
          </a:xfrm>
        </p:spPr>
        <p:txBody>
          <a:bodyPr/>
          <a:lstStyle/>
          <a:p>
            <a:pPr>
              <a:spcBef>
                <a:spcPts val="1100"/>
              </a:spcBef>
            </a:pPr>
            <a:r>
              <a:rPr lang="fr-FR" noProof="0" dirty="0" smtClean="0"/>
              <a:t>Ajax et jQuery</a:t>
            </a:r>
            <a:endParaRPr lang="fr-FR" noProof="0" dirty="0"/>
          </a:p>
        </p:txBody>
      </p:sp>
      <p:sp>
        <p:nvSpPr>
          <p:cNvPr id="244739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2263" y="398463"/>
            <a:ext cx="4267200" cy="461665"/>
          </a:xfrm>
        </p:spPr>
        <p:txBody>
          <a:bodyPr/>
          <a:lstStyle/>
          <a:p>
            <a:r>
              <a:rPr lang="fr-FR" noProof="0" dirty="0" smtClean="0"/>
              <a:t>Chapitre 9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Les événements dans jQuery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177068"/>
            <a:ext cx="8599488" cy="3867725"/>
          </a:xfrm>
        </p:spPr>
        <p:txBody>
          <a:bodyPr/>
          <a:lstStyle/>
          <a:p>
            <a:r>
              <a:rPr lang="fr-FR" noProof="0" dirty="0" smtClean="0"/>
              <a:t>JavaScript ne doit s’exécuter que quand tout le DOM est chargé</a:t>
            </a:r>
          </a:p>
          <a:p>
            <a:pPr lvl="1"/>
            <a:r>
              <a:rPr lang="fr-FR" noProof="0" dirty="0" smtClean="0"/>
              <a:t>jQuery permet de détecter cet état</a:t>
            </a:r>
          </a:p>
          <a:p>
            <a:r>
              <a:rPr lang="fr-FR" noProof="0" dirty="0" smtClean="0"/>
              <a:t>La fonction JavaScript s’exécutera quand le DOM est entièrement chargé</a:t>
            </a:r>
          </a:p>
          <a:p>
            <a:endParaRPr lang="fr-FR" noProof="0" dirty="0" smtClean="0"/>
          </a:p>
          <a:p>
            <a:endParaRPr lang="fr-FR" noProof="0" dirty="0" smtClean="0"/>
          </a:p>
          <a:p>
            <a:r>
              <a:rPr lang="fr-FR" noProof="0" dirty="0" smtClean="0"/>
              <a:t>Qu’affiche la page suivante ?</a:t>
            </a:r>
          </a:p>
          <a:p>
            <a:endParaRPr lang="fr-FR" noProof="0" dirty="0" smtClean="0"/>
          </a:p>
          <a:p>
            <a:endParaRPr lang="fr-FR" noProof="0" dirty="0" smtClean="0"/>
          </a:p>
          <a:p>
            <a:pPr>
              <a:buNone/>
            </a:pPr>
            <a:endParaRPr lang="fr-FR" noProof="0" dirty="0" smtClean="0"/>
          </a:p>
        </p:txBody>
      </p:sp>
      <p:sp>
        <p:nvSpPr>
          <p:cNvPr id="6" name="TextBox 5"/>
          <p:cNvSpPr txBox="1"/>
          <p:nvPr/>
        </p:nvSpPr>
        <p:spPr bwMode="gray">
          <a:xfrm>
            <a:off x="1788695" y="2338620"/>
            <a:ext cx="3147015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080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$(function() {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&lt;!– JavaScript ici --&gt;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gray">
          <a:xfrm>
            <a:off x="161174" y="3283241"/>
            <a:ext cx="374650" cy="269875"/>
            <a:chOff x="590" y="209"/>
            <a:chExt cx="236" cy="170"/>
          </a:xfrm>
        </p:grpSpPr>
        <p:sp>
          <p:nvSpPr>
            <p:cNvPr id="7" name="Oval 11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GB" dirty="0"/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GB" dirty="0"/>
            </a:p>
          </p:txBody>
        </p:sp>
        <p:sp>
          <p:nvSpPr>
            <p:cNvPr id="10" name="Freeform 14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  <p:sp>
        <p:nvSpPr>
          <p:cNvPr id="11" name="TextBox 10"/>
          <p:cNvSpPr txBox="1"/>
          <p:nvPr/>
        </p:nvSpPr>
        <p:spPr bwMode="gray">
          <a:xfrm>
            <a:off x="842210" y="3798531"/>
            <a:ext cx="5492209" cy="230832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080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&lt;script type="text/javascript"&gt;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$(function(){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$("#storeName").append("Rainforest");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});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&lt;div id="storeName"&gt; Welcome to &lt;/div&gt;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&lt;/body&gt;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3499" y="6176235"/>
            <a:ext cx="272702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DOM = Document Object Model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ASP.NET MVC, jQuery et Ajax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795637"/>
          </a:xfrm>
        </p:spPr>
        <p:txBody>
          <a:bodyPr/>
          <a:lstStyle/>
          <a:p>
            <a:r>
              <a:rPr lang="fr-FR" noProof="0" dirty="0" smtClean="0"/>
              <a:t>L’architecture </a:t>
            </a:r>
            <a:r>
              <a:rPr lang="fr-FR" dirty="0" smtClean="0"/>
              <a:t>de </a:t>
            </a:r>
            <a:r>
              <a:rPr lang="fr-FR" noProof="0" dirty="0" smtClean="0"/>
              <a:t>ASP.NET MVC prend en charge Ajax proprement</a:t>
            </a:r>
          </a:p>
          <a:p>
            <a:pPr lvl="1"/>
            <a:r>
              <a:rPr lang="fr-FR" noProof="0" dirty="0" smtClean="0"/>
              <a:t>Séparation claire </a:t>
            </a:r>
            <a:r>
              <a:rPr lang="fr-FR" dirty="0" smtClean="0"/>
              <a:t>entre le contrôleur et la vue</a:t>
            </a:r>
            <a:endParaRPr lang="fr-FR" noProof="0" dirty="0" smtClean="0"/>
          </a:p>
          <a:p>
            <a:pPr lvl="1"/>
            <a:r>
              <a:rPr lang="fr-FR" dirty="0" smtClean="0"/>
              <a:t>Le type d’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ActionResult</a:t>
            </a:r>
            <a:r>
              <a:rPr lang="fr-FR" dirty="0" smtClean="0"/>
              <a:t> 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JsonResult </a:t>
            </a:r>
            <a:r>
              <a:rPr lang="fr-FR" noProof="0" dirty="0" smtClean="0"/>
              <a:t>simplifie le contrôleur</a:t>
            </a:r>
          </a:p>
          <a:p>
            <a:r>
              <a:rPr lang="fr-FR" noProof="0" dirty="0" smtClean="0"/>
              <a:t>Écrire du JavaScript peut prendre beaucoup de temps</a:t>
            </a:r>
          </a:p>
          <a:p>
            <a:pPr lvl="1"/>
            <a:r>
              <a:rPr lang="fr-FR" noProof="0" dirty="0" smtClean="0"/>
              <a:t>Avec des vues difficiles à maintenir</a:t>
            </a:r>
          </a:p>
          <a:p>
            <a:pPr lvl="1"/>
            <a:r>
              <a:rPr lang="fr-FR" noProof="0" dirty="0" smtClean="0"/>
              <a:t>jQuery minimise l’effort de développement</a:t>
            </a:r>
          </a:p>
          <a:p>
            <a:pPr lvl="2"/>
            <a:r>
              <a:rPr lang="fr-FR" noProof="0" dirty="0" smtClean="0"/>
              <a:t>Laisse les vues dans un état propre, facile à maintenir</a:t>
            </a:r>
          </a:p>
          <a:p>
            <a:r>
              <a:rPr lang="fr-FR" noProof="0" dirty="0" smtClean="0"/>
              <a:t>jQuery est le compagnon parfait de MVC pour créer des applications Ajax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Processus de développement Ajax MVC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072636"/>
          </a:xfrm>
        </p:spPr>
        <p:txBody>
          <a:bodyPr/>
          <a:lstStyle/>
          <a:p>
            <a:r>
              <a:rPr lang="fr-FR" noProof="0" dirty="0" smtClean="0"/>
              <a:t>Étape 1 : Définir et développer la vue</a:t>
            </a:r>
          </a:p>
          <a:p>
            <a:pPr lvl="1"/>
            <a:r>
              <a:rPr lang="fr-FR" noProof="0" dirty="0" smtClean="0"/>
              <a:t>Décider quels événements déclenchent les requêtes Ajax</a:t>
            </a:r>
          </a:p>
          <a:p>
            <a:pPr lvl="1"/>
            <a:r>
              <a:rPr lang="fr-FR" noProof="0" dirty="0" smtClean="0"/>
              <a:t>Sélectionner les zones de la vue </a:t>
            </a:r>
            <a:r>
              <a:rPr lang="fr-FR" dirty="0" smtClean="0"/>
              <a:t>gérées par les données des réponses Ajax</a:t>
            </a:r>
            <a:endParaRPr lang="fr-FR" noProof="0" dirty="0" smtClean="0"/>
          </a:p>
          <a:p>
            <a:r>
              <a:rPr lang="fr-FR" dirty="0"/>
              <a:t>Étape </a:t>
            </a:r>
            <a:r>
              <a:rPr lang="fr-FR" dirty="0" smtClean="0"/>
              <a:t>2 </a:t>
            </a:r>
            <a:r>
              <a:rPr lang="fr-FR" noProof="0" dirty="0" smtClean="0"/>
              <a:t>: Ajouter du jQuery à la vue pour traiter les demandes et réponses Ajax</a:t>
            </a:r>
          </a:p>
          <a:p>
            <a:pPr lvl="1"/>
            <a:r>
              <a:rPr lang="fr-FR" noProof="0" dirty="0" smtClean="0"/>
              <a:t>Inscrire les gestionnaires d’événements</a:t>
            </a:r>
          </a:p>
          <a:p>
            <a:pPr lvl="1"/>
            <a:r>
              <a:rPr lang="fr-FR" noProof="0" dirty="0" smtClean="0"/>
              <a:t>Faire une demande </a:t>
            </a:r>
            <a:r>
              <a:rPr lang="fr-FR" dirty="0" smtClean="0"/>
              <a:t>au serveur lors du déclenchement d’un événement</a:t>
            </a:r>
            <a:endParaRPr lang="fr-FR" noProof="0" dirty="0" smtClean="0"/>
          </a:p>
          <a:p>
            <a:pPr lvl="1"/>
            <a:r>
              <a:rPr lang="fr-FR" noProof="0" dirty="0" smtClean="0"/>
              <a:t>Traiter la réponse et afficher les résultats</a:t>
            </a:r>
          </a:p>
          <a:p>
            <a:r>
              <a:rPr lang="fr-FR" dirty="0"/>
              <a:t>Étape </a:t>
            </a:r>
            <a:r>
              <a:rPr lang="fr-FR" dirty="0" smtClean="0"/>
              <a:t>3 </a:t>
            </a:r>
            <a:r>
              <a:rPr lang="fr-FR" noProof="0" dirty="0" smtClean="0"/>
              <a:t>: Développer la </a:t>
            </a:r>
            <a:r>
              <a:rPr lang="fr-FR" dirty="0" smtClean="0"/>
              <a:t>méthode d’action traitant les demandes</a:t>
            </a:r>
            <a:r>
              <a:rPr lang="fr-FR" noProof="0" dirty="0" smtClean="0"/>
              <a:t> Ajax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Étape </a:t>
            </a:r>
            <a:r>
              <a:rPr lang="fr-FR" dirty="0" smtClean="0"/>
              <a:t>1 : </a:t>
            </a:r>
            <a:r>
              <a:rPr lang="fr-FR" dirty="0"/>
              <a:t>Définir et développer la vue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739211"/>
          </a:xfrm>
        </p:spPr>
        <p:txBody>
          <a:bodyPr/>
          <a:lstStyle/>
          <a:p>
            <a:r>
              <a:rPr lang="fr-FR" noProof="0" dirty="0" smtClean="0"/>
              <a:t>Deux événements sont intéressants pour nous :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La souris se déplace sur le lien des </a:t>
            </a:r>
            <a:r>
              <a:rPr lang="fr-FR" i="1" dirty="0" smtClean="0">
                <a:latin typeface="Century Schoolbook" pitchFamily="18" charset="0"/>
              </a:rPr>
              <a:t>détails</a:t>
            </a:r>
            <a:r>
              <a:rPr lang="fr-FR" dirty="0" smtClean="0"/>
              <a:t> </a:t>
            </a:r>
            <a:r>
              <a:rPr lang="fr-FR" dirty="0"/>
              <a:t>d’un </a:t>
            </a:r>
            <a:r>
              <a:rPr lang="fr-FR" noProof="0" dirty="0" smtClean="0"/>
              <a:t>enregistrement vidéo</a:t>
            </a:r>
          </a:p>
          <a:p>
            <a:pPr marL="1019175" lvl="2" indent="-222250"/>
            <a:r>
              <a:rPr lang="fr-FR" noProof="0" dirty="0" smtClean="0"/>
              <a:t>Le gestionnaire d’événement doit faire une demande Ajax pour les détails de l’enregistrement vidéo</a:t>
            </a:r>
          </a:p>
          <a:p>
            <a:pPr marL="1019175" lvl="2" indent="-222250"/>
            <a:r>
              <a:rPr lang="fr-FR" noProof="0" dirty="0" smtClean="0"/>
              <a:t>Afficher les détails quand ils sont reçus</a:t>
            </a:r>
          </a:p>
          <a:p>
            <a:pPr marL="1365250" lvl="3" indent="-276225"/>
            <a:r>
              <a:rPr lang="fr-FR" noProof="0" dirty="0" smtClean="0"/>
              <a:t>Dans la balise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fr-FR" noProof="0" dirty="0" smtClean="0"/>
              <a:t> dont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fr-FR" noProof="0" dirty="0" smtClean="0"/>
              <a:t> a la valeur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details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La souris quitte le lien </a:t>
            </a:r>
            <a:r>
              <a:rPr lang="fr-FR" i="1" noProof="0" dirty="0" smtClean="0">
                <a:latin typeface="Century Schoolbook" pitchFamily="18" charset="0"/>
              </a:rPr>
              <a:t>détails</a:t>
            </a:r>
            <a:endParaRPr lang="fr-FR" noProof="0" dirty="0" smtClean="0"/>
          </a:p>
          <a:p>
            <a:pPr marL="1019175" lvl="2" indent="-222250"/>
            <a:r>
              <a:rPr lang="fr-FR" noProof="0" dirty="0" smtClean="0"/>
              <a:t>Le gestionnaire d’événement doit masquer les détails de l’enregistrement vidéo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Étape </a:t>
            </a:r>
            <a:r>
              <a:rPr lang="fr-FR" dirty="0" smtClean="0"/>
              <a:t>1 : </a:t>
            </a:r>
            <a:r>
              <a:rPr lang="fr-FR" dirty="0"/>
              <a:t>Définir et développer la vue</a:t>
            </a:r>
            <a:r>
              <a:rPr lang="fr-FR" noProof="0" dirty="0" smtClean="0"/>
              <a:t/>
            </a:r>
            <a:br>
              <a:rPr lang="fr-FR" noProof="0" dirty="0" smtClean="0"/>
            </a:br>
            <a:r>
              <a:rPr lang="fr-FR" noProof="0" dirty="0" smtClean="0"/>
              <a:t>(suite)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529370" y="1167034"/>
            <a:ext cx="7273145" cy="181588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Html.ActionLink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("Details", "Details",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                  new {controller="Video", id=item.Id},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                  new {@class="videoDetails"} )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&lt;div id="details"&gt;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gray">
          <a:xfrm>
            <a:off x="525355" y="3088090"/>
            <a:ext cx="8024954" cy="181588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@ Html.ActionLink("Details", "Details",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                  New With {.controller="Video", .id=item.Id},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                  New With {.class="videoDetails"} )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&lt;div id="details"&gt;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gray">
          <a:xfrm>
            <a:off x="814117" y="5013133"/>
            <a:ext cx="6843540" cy="138499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&lt;a class="videoDetails" href="/Video/Details/3002"&gt;Details&lt;/a&gt;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&lt;div id="details"&gt;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ular Callout 6"/>
          <p:cNvSpPr/>
          <p:nvPr/>
        </p:nvSpPr>
        <p:spPr bwMode="gray">
          <a:xfrm>
            <a:off x="2899611" y="2093495"/>
            <a:ext cx="1051904" cy="738664"/>
          </a:xfrm>
          <a:prstGeom prst="wedgeRectCallout">
            <a:avLst>
              <a:gd name="adj1" fmla="val -132675"/>
              <a:gd name="adj2" fmla="val 7836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 où</a:t>
            </a:r>
            <a:r>
              <a:rPr lang="fr-FR" dirty="0" smtClean="0"/>
              <a:t> afficher les détails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gray">
          <a:xfrm>
            <a:off x="2907631" y="5602037"/>
            <a:ext cx="1174511" cy="738664"/>
          </a:xfrm>
          <a:prstGeom prst="wedgeRectCallout">
            <a:avLst>
              <a:gd name="adj1" fmla="val -132675"/>
              <a:gd name="adj2" fmla="val 7836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Zone où afficher les détails</a:t>
            </a:r>
          </a:p>
        </p:txBody>
      </p:sp>
      <p:sp>
        <p:nvSpPr>
          <p:cNvPr id="10" name="Rectangular Callout 9"/>
          <p:cNvSpPr/>
          <p:nvPr/>
        </p:nvSpPr>
        <p:spPr bwMode="gray">
          <a:xfrm>
            <a:off x="7792452" y="5350042"/>
            <a:ext cx="1074821" cy="523220"/>
          </a:xfrm>
          <a:prstGeom prst="wedgeRectCallout">
            <a:avLst>
              <a:gd name="adj1" fmla="val -132675"/>
              <a:gd name="adj2" fmla="val 7836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Pas de JavaScript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ular Callout 10"/>
          <p:cNvSpPr/>
          <p:nvPr/>
        </p:nvSpPr>
        <p:spPr bwMode="gray">
          <a:xfrm>
            <a:off x="3220454" y="4002506"/>
            <a:ext cx="1188260" cy="738664"/>
          </a:xfrm>
          <a:prstGeom prst="wedgeRectCallout">
            <a:avLst>
              <a:gd name="adj1" fmla="val -132675"/>
              <a:gd name="adj2" fmla="val 7836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 smtClean="0"/>
              <a:t>Zone où afficher les détails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 bwMode="gray">
          <a:xfrm>
            <a:off x="6051853" y="1142996"/>
            <a:ext cx="2193229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Recordings.aspx</a:t>
            </a:r>
            <a:r>
              <a:rPr lang="en-GB" dirty="0" smtClean="0"/>
              <a:t> (C#)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 bwMode="gray">
          <a:xfrm>
            <a:off x="6781287" y="3064042"/>
            <a:ext cx="2204450" cy="30777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Recordings.aspx</a:t>
            </a:r>
            <a:r>
              <a:rPr lang="en-GB" dirty="0" smtClean="0"/>
              <a:t> (VB)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 bwMode="gray">
          <a:xfrm>
            <a:off x="5843306" y="6120060"/>
            <a:ext cx="1202317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GB" dirty="0" smtClean="0"/>
              <a:t>Vue générée</a:t>
            </a:r>
            <a:endParaRPr lang="en-GB" dirty="0"/>
          </a:p>
        </p:txBody>
      </p:sp>
      <p:sp>
        <p:nvSpPr>
          <p:cNvPr id="15" name="Rectangular Callout 14"/>
          <p:cNvSpPr/>
          <p:nvPr/>
        </p:nvSpPr>
        <p:spPr bwMode="gray">
          <a:xfrm>
            <a:off x="7657658" y="1860884"/>
            <a:ext cx="1328080" cy="307777"/>
          </a:xfrm>
          <a:prstGeom prst="wedgeRectCallout">
            <a:avLst>
              <a:gd name="adj1" fmla="val -83786"/>
              <a:gd name="adj2" fmla="val -15201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Génère le lien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ular Callout 15"/>
          <p:cNvSpPr/>
          <p:nvPr/>
        </p:nvSpPr>
        <p:spPr bwMode="gray">
          <a:xfrm>
            <a:off x="7295146" y="4191000"/>
            <a:ext cx="1435197" cy="307777"/>
          </a:xfrm>
          <a:prstGeom prst="wedgeRectCallout">
            <a:avLst>
              <a:gd name="adj1" fmla="val -156"/>
              <a:gd name="adj2" fmla="val -161888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 smtClean="0"/>
              <a:t>Génère le lien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Étape </a:t>
            </a:r>
            <a:r>
              <a:rPr lang="fr-FR" dirty="0" smtClean="0"/>
              <a:t>2 : Ajouter </a:t>
            </a:r>
            <a:r>
              <a:rPr lang="fr-FR" dirty="0"/>
              <a:t>du jQuery à la vue pour traiter les demandes et réponses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826689"/>
          </a:xfrm>
        </p:spPr>
        <p:txBody>
          <a:bodyPr/>
          <a:lstStyle/>
          <a:p>
            <a:r>
              <a:rPr lang="fr-FR" noProof="0" dirty="0" smtClean="0"/>
              <a:t>Le premier événement à traiter est le déplacement de la souris sur le lien</a:t>
            </a:r>
          </a:p>
          <a:p>
            <a:r>
              <a:rPr lang="fr-FR" noProof="0" dirty="0" smtClean="0"/>
              <a:t>Étapes exécutées par jQuery :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Inscrire le gestionnaire d’événement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mouseover</a:t>
            </a:r>
            <a:r>
              <a:rPr lang="fr-FR" noProof="0" dirty="0" smtClean="0"/>
              <a:t> pour chaque lien de détails</a:t>
            </a:r>
          </a:p>
          <a:p>
            <a:pPr lvl="2"/>
            <a:r>
              <a:rPr lang="fr-FR" noProof="0" dirty="0" smtClean="0"/>
              <a:t>Les liens de détails ont une classe de style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videoDetails</a:t>
            </a:r>
          </a:p>
          <a:p>
            <a:pPr lvl="2"/>
            <a:r>
              <a:rPr lang="fr-FR" noProof="0" dirty="0" smtClean="0">
                <a:cs typeface="Courier New" pitchFamily="49" charset="0"/>
              </a:rPr>
              <a:t>Le sélecteur d’un lien de classe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videoDetails</a:t>
            </a:r>
            <a:r>
              <a:rPr lang="fr-FR" noProof="0" dirty="0" smtClean="0">
                <a:cs typeface="Courier New" pitchFamily="49" charset="0"/>
              </a:rPr>
              <a:t> est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a.videoDetails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>
                <a:cs typeface="Courier New" pitchFamily="49" charset="0"/>
              </a:rPr>
              <a:t>Quand l’événement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mouseover</a:t>
            </a:r>
            <a:r>
              <a:rPr lang="fr-FR" noProof="0" dirty="0" smtClean="0">
                <a:cs typeface="Courier New" pitchFamily="49" charset="0"/>
              </a:rPr>
              <a:t> est déclenché, appeler la méthode d’action</a:t>
            </a:r>
          </a:p>
          <a:p>
            <a:pPr marL="1019175" lvl="2"/>
            <a:r>
              <a:rPr lang="fr-FR" noProof="0" dirty="0" smtClean="0">
                <a:cs typeface="Courier New" pitchFamily="49" charset="0"/>
              </a:rPr>
              <a:t>L’action est invoquée en appelant la fonction jQuery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load(url)</a:t>
            </a:r>
            <a:endParaRPr lang="fr-FR" noProof="0" dirty="0" smtClean="0">
              <a:cs typeface="Courier New" pitchFamily="49" charset="0"/>
            </a:endParaRP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>
                <a:cs typeface="Courier New" pitchFamily="49" charset="0"/>
              </a:rPr>
              <a:t>Ajouter la réponse à l’action à la balise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fr-FR" noProof="0" dirty="0" smtClean="0">
                <a:cs typeface="Courier New" pitchFamily="49" charset="0"/>
              </a:rPr>
              <a:t> dont l’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fr-FR" noProof="0" dirty="0" smtClean="0">
                <a:cs typeface="Courier New" pitchFamily="49" charset="0"/>
              </a:rPr>
              <a:t> vaut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details</a:t>
            </a:r>
          </a:p>
          <a:p>
            <a:pPr marL="1019175" lvl="2"/>
            <a:r>
              <a:rPr lang="fr-FR" dirty="0" smtClean="0">
                <a:cs typeface="Courier New" pitchFamily="49" charset="0"/>
              </a:rPr>
              <a:t>La rendre</a:t>
            </a:r>
            <a:r>
              <a:rPr lang="fr-FR" noProof="0" dirty="0" smtClean="0">
                <a:cs typeface="Courier New" pitchFamily="49" charset="0"/>
              </a:rPr>
              <a:t> visible avec la fonction jQuery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show()</a:t>
            </a:r>
            <a:endParaRPr lang="fr-FR" noProof="0" dirty="0" smtClean="0">
              <a:cs typeface="Courier New" pitchFamily="49" charset="0"/>
            </a:endParaRPr>
          </a:p>
          <a:p>
            <a:pPr marL="1019175" lvl="2"/>
            <a:r>
              <a:rPr lang="fr-FR" dirty="0" smtClean="0">
                <a:cs typeface="Courier New" pitchFamily="49" charset="0"/>
              </a:rPr>
              <a:t>Notre réponse à l’action contient un fragment </a:t>
            </a:r>
            <a:r>
              <a:rPr lang="fr-FR" noProof="0" dirty="0" smtClean="0">
                <a:cs typeface="Courier New" pitchFamily="49" charset="0"/>
              </a:rPr>
              <a:t>HTML</a:t>
            </a:r>
          </a:p>
          <a:p>
            <a:pPr marL="1365250" lvl="3" indent="-276225"/>
            <a:r>
              <a:rPr lang="fr-FR" noProof="0" dirty="0" smtClean="0">
                <a:cs typeface="Courier New" pitchFamily="49" charset="0"/>
              </a:rPr>
              <a:t>Simplement ajouté à la balise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8964612" cy="725487"/>
          </a:xfrm>
        </p:spPr>
        <p:txBody>
          <a:bodyPr/>
          <a:lstStyle/>
          <a:p>
            <a:r>
              <a:rPr lang="fr-FR" dirty="0"/>
              <a:t>Étape </a:t>
            </a:r>
            <a:r>
              <a:rPr lang="fr-FR" noProof="0" dirty="0" smtClean="0"/>
              <a:t>2a : Traiter l’événement </a:t>
            </a:r>
            <a:r>
              <a:rPr lang="fr-FR" dirty="0" smtClean="0"/>
              <a:t>de souris-dessus avec</a:t>
            </a:r>
            <a:r>
              <a:rPr lang="fr-FR" noProof="0" dirty="0" smtClean="0"/>
              <a:t> jQuery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1564105" y="1383169"/>
            <a:ext cx="6109365" cy="501675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080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&lt;script type="text/javascript"&gt;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$(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function()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$("a.videoDetails").mouseover(function()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show_details(this.href);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});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function show_details(url)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$('#details').load(url).show();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  <p:sp>
        <p:nvSpPr>
          <p:cNvPr id="5" name="Rectangular Callout 4"/>
          <p:cNvSpPr/>
          <p:nvPr/>
        </p:nvSpPr>
        <p:spPr bwMode="gray">
          <a:xfrm>
            <a:off x="163287" y="1636296"/>
            <a:ext cx="1617388" cy="523220"/>
          </a:xfrm>
          <a:prstGeom prst="wedgeRectCallout">
            <a:avLst>
              <a:gd name="adj1" fmla="val 87732"/>
              <a:gd name="adj2" fmla="val 84897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1. Quand le DOM est construit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ular Callout 5"/>
          <p:cNvSpPr/>
          <p:nvPr/>
        </p:nvSpPr>
        <p:spPr bwMode="gray">
          <a:xfrm>
            <a:off x="3683621" y="1684205"/>
            <a:ext cx="2238208" cy="738664"/>
          </a:xfrm>
          <a:prstGeom prst="wedgeRectCallout">
            <a:avLst>
              <a:gd name="adj1" fmla="val -51145"/>
              <a:gd name="adj2" fmla="val 84871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2. Sélectionner les liens dont l’attribut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fr-FR" dirty="0" smtClean="0"/>
              <a:t> vaut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videoDetails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ular Callout 6"/>
          <p:cNvSpPr/>
          <p:nvPr/>
        </p:nvSpPr>
        <p:spPr bwMode="gray">
          <a:xfrm>
            <a:off x="6749143" y="1790184"/>
            <a:ext cx="2276601" cy="738664"/>
          </a:xfrm>
          <a:prstGeom prst="wedgeRectCallout">
            <a:avLst>
              <a:gd name="adj1" fmla="val -71088"/>
              <a:gd name="adj2" fmla="val 62582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3. Inscrire le gestionnaire d’événement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mouseover</a:t>
            </a:r>
            <a:r>
              <a:rPr lang="fr-FR" dirty="0" smtClean="0"/>
              <a:t> pour le lien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7"/>
          <p:cNvSpPr/>
          <p:nvPr/>
        </p:nvSpPr>
        <p:spPr bwMode="gray">
          <a:xfrm>
            <a:off x="5739062" y="3284623"/>
            <a:ext cx="1728537" cy="738664"/>
          </a:xfrm>
          <a:prstGeom prst="wedgeRectCallout">
            <a:avLst>
              <a:gd name="adj1" fmla="val -132865"/>
              <a:gd name="adj2" fmla="val -65940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4. Exécuté quand l’événement est déclenché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0" name="Straight Arrow Connector 9"/>
          <p:cNvCxnSpPr/>
          <p:nvPr/>
        </p:nvCxnSpPr>
        <p:spPr bwMode="gray">
          <a:xfrm rot="5400000">
            <a:off x="3098133" y="3495174"/>
            <a:ext cx="1106905" cy="5414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Rectangular Callout 10"/>
          <p:cNvSpPr/>
          <p:nvPr/>
        </p:nvSpPr>
        <p:spPr bwMode="gray">
          <a:xfrm>
            <a:off x="642258" y="5105400"/>
            <a:ext cx="1964592" cy="738664"/>
          </a:xfrm>
          <a:prstGeom prst="wedgeRectCallout">
            <a:avLst>
              <a:gd name="adj1" fmla="val 75428"/>
              <a:gd name="adj2" fmla="val -86156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5.Sélectionner l’élément dont l’attribut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fr-FR" dirty="0" smtClean="0"/>
              <a:t> vaut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details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ular Callout 11"/>
          <p:cNvSpPr/>
          <p:nvPr/>
        </p:nvSpPr>
        <p:spPr bwMode="gray">
          <a:xfrm>
            <a:off x="3906258" y="5213681"/>
            <a:ext cx="2015571" cy="523220"/>
          </a:xfrm>
          <a:prstGeom prst="wedgeRectCallout">
            <a:avLst>
              <a:gd name="adj1" fmla="val -10586"/>
              <a:gd name="adj2" fmla="val -112217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6. Charger la valeur de l’URL obtenue du lien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5534477" y="1142996"/>
            <a:ext cx="2193229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Recordings.aspx</a:t>
            </a:r>
            <a:r>
              <a:rPr lang="en-GB" dirty="0" smtClean="0"/>
              <a:t> (C#)</a:t>
            </a:r>
            <a:endParaRPr lang="en-GB" dirty="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8964612" cy="725487"/>
          </a:xfrm>
        </p:spPr>
        <p:txBody>
          <a:bodyPr/>
          <a:lstStyle/>
          <a:p>
            <a:r>
              <a:rPr lang="fr-FR" dirty="0"/>
              <a:t>Étape </a:t>
            </a:r>
            <a:r>
              <a:rPr lang="fr-FR" noProof="0" dirty="0" smtClean="0"/>
              <a:t>2b : </a:t>
            </a:r>
            <a:r>
              <a:rPr lang="fr-FR" dirty="0"/>
              <a:t>Traiter l’événement de </a:t>
            </a:r>
            <a:r>
              <a:rPr lang="fr-FR" dirty="0" smtClean="0"/>
              <a:t>souris-sortie </a:t>
            </a:r>
            <a:r>
              <a:rPr lang="fr-FR" dirty="0"/>
              <a:t>avec jQuery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1564105" y="1383169"/>
            <a:ext cx="5985934" cy="501675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080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&lt;script type="text/javascript"&gt;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$(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function()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$("a.videoDetails").mouseout(function()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hide_details();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});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function hide_details()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$('#details').hide();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  <p:sp>
        <p:nvSpPr>
          <p:cNvPr id="5" name="Rectangular Callout 4"/>
          <p:cNvSpPr/>
          <p:nvPr/>
        </p:nvSpPr>
        <p:spPr bwMode="gray">
          <a:xfrm>
            <a:off x="195943" y="1636296"/>
            <a:ext cx="1584731" cy="523220"/>
          </a:xfrm>
          <a:prstGeom prst="wedgeRectCallout">
            <a:avLst>
              <a:gd name="adj1" fmla="val 104558"/>
              <a:gd name="adj2" fmla="val 86978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/>
              <a:t>1. </a:t>
            </a:r>
            <a:r>
              <a:rPr lang="fr-FR" dirty="0"/>
              <a:t>Quand le DOM est construit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ular Callout 5"/>
          <p:cNvSpPr/>
          <p:nvPr/>
        </p:nvSpPr>
        <p:spPr bwMode="gray">
          <a:xfrm>
            <a:off x="3380875" y="1680411"/>
            <a:ext cx="2153602" cy="738664"/>
          </a:xfrm>
          <a:prstGeom prst="wedgeRectCallout">
            <a:avLst>
              <a:gd name="adj1" fmla="val -44068"/>
              <a:gd name="adj2" fmla="val 83397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/>
              <a:t>2. </a:t>
            </a:r>
            <a:r>
              <a:rPr lang="fr-FR" dirty="0"/>
              <a:t>Sélectionner les liens dont l’attribut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fr-FR" dirty="0"/>
              <a:t> vaut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videoDetails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ular Callout 6"/>
          <p:cNvSpPr/>
          <p:nvPr/>
        </p:nvSpPr>
        <p:spPr bwMode="gray">
          <a:xfrm>
            <a:off x="6152146" y="1604212"/>
            <a:ext cx="2197197" cy="738664"/>
          </a:xfrm>
          <a:prstGeom prst="wedgeRectCallout">
            <a:avLst>
              <a:gd name="adj1" fmla="val -58238"/>
              <a:gd name="adj2" fmla="val 86161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/>
              <a:t>3. </a:t>
            </a:r>
            <a:r>
              <a:rPr lang="fr-FR" dirty="0"/>
              <a:t>Inscrire le gestionnaire d’événement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mouseout</a:t>
            </a:r>
            <a:r>
              <a:rPr lang="fr-FR" dirty="0" smtClean="0"/>
              <a:t> </a:t>
            </a:r>
            <a:r>
              <a:rPr lang="fr-FR" dirty="0"/>
              <a:t>pour le lien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gray">
          <a:xfrm>
            <a:off x="5739062" y="3284623"/>
            <a:ext cx="2294595" cy="523220"/>
          </a:xfrm>
          <a:prstGeom prst="wedgeRectCallout">
            <a:avLst>
              <a:gd name="adj1" fmla="val -117684"/>
              <a:gd name="adj2" fmla="val -8050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/>
              <a:t>4. </a:t>
            </a:r>
            <a:r>
              <a:rPr lang="fr-FR" dirty="0" smtClean="0"/>
              <a:t>Exécuté </a:t>
            </a:r>
            <a:r>
              <a:rPr lang="fr-FR" dirty="0"/>
              <a:t>quand l’événement est déclenché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gray">
          <a:xfrm rot="5400000">
            <a:off x="3098133" y="3495174"/>
            <a:ext cx="1106905" cy="5414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Rectangular Callout 10"/>
          <p:cNvSpPr/>
          <p:nvPr/>
        </p:nvSpPr>
        <p:spPr bwMode="gray">
          <a:xfrm>
            <a:off x="598714" y="5105400"/>
            <a:ext cx="2008135" cy="738664"/>
          </a:xfrm>
          <a:prstGeom prst="wedgeRectCallout">
            <a:avLst>
              <a:gd name="adj1" fmla="val 75428"/>
              <a:gd name="adj2" fmla="val -86156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 smtClean="0"/>
              <a:t>5.Sélectionner </a:t>
            </a:r>
            <a:r>
              <a:rPr lang="fr-FR" dirty="0"/>
              <a:t>l’élément dont l’attribut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fr-FR" dirty="0"/>
              <a:t> vaut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details</a:t>
            </a:r>
          </a:p>
        </p:txBody>
      </p:sp>
      <p:sp>
        <p:nvSpPr>
          <p:cNvPr id="12" name="Rectangular Callout 11"/>
          <p:cNvSpPr/>
          <p:nvPr/>
        </p:nvSpPr>
        <p:spPr bwMode="gray">
          <a:xfrm>
            <a:off x="3906258" y="5213681"/>
            <a:ext cx="1399668" cy="523220"/>
          </a:xfrm>
          <a:prstGeom prst="wedgeRectCallout">
            <a:avLst>
              <a:gd name="adj1" fmla="val -25199"/>
              <a:gd name="adj2" fmla="val -12831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6. Cacher le HTML inclus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5534477" y="1142996"/>
            <a:ext cx="2193229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Recordings.aspx</a:t>
            </a:r>
            <a:r>
              <a:rPr lang="en-GB" dirty="0" smtClean="0"/>
              <a:t> (C#)</a:t>
            </a:r>
            <a:endParaRPr lang="en-GB" dirty="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Étape </a:t>
            </a:r>
            <a:r>
              <a:rPr lang="fr-FR" dirty="0" smtClean="0"/>
              <a:t>3 : </a:t>
            </a:r>
            <a:r>
              <a:rPr lang="fr-FR" dirty="0"/>
              <a:t>Développer la méthode d’action traitant les demandes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974626"/>
          </a:xfrm>
        </p:spPr>
        <p:txBody>
          <a:bodyPr/>
          <a:lstStyle/>
          <a:p>
            <a:r>
              <a:rPr lang="fr-FR" noProof="0" dirty="0" smtClean="0"/>
              <a:t>La méthode d’action construit le contenu HTML et le retourne en chaîne</a:t>
            </a:r>
          </a:p>
          <a:p>
            <a:pPr lvl="1"/>
            <a:r>
              <a:rPr lang="fr-FR" noProof="0" dirty="0" smtClean="0"/>
              <a:t>Le HTML n’est pas un document complet</a:t>
            </a:r>
          </a:p>
          <a:p>
            <a:pPr lvl="2"/>
            <a:r>
              <a:rPr lang="fr-FR" noProof="0" dirty="0" smtClean="0"/>
              <a:t>Un simple fragment contenant les détails d’enregistrements vidéo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84214" y="2454451"/>
            <a:ext cx="8948283" cy="280076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080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ActionResult Details(long id)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VideoRecording recording = _videoSearchService.GetVideoRecording(id);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StringBuilder builder = new StringBuilder();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builder.AppendFormat ("Title is : {0}", recording.Title 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return Content(builder.ToString());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ular Callout 4"/>
          <p:cNvSpPr/>
          <p:nvPr/>
        </p:nvSpPr>
        <p:spPr bwMode="gray">
          <a:xfrm>
            <a:off x="5684921" y="4596077"/>
            <a:ext cx="1673822" cy="523220"/>
          </a:xfrm>
          <a:prstGeom prst="wedgeRectCallout">
            <a:avLst>
              <a:gd name="adj1" fmla="val -35020"/>
              <a:gd name="adj2" fmla="val -127797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Construit le HTML en tant que chaîne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Les défauts de l’exemple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585871"/>
          </a:xfrm>
        </p:spPr>
        <p:txBody>
          <a:bodyPr/>
          <a:lstStyle/>
          <a:p>
            <a:r>
              <a:rPr lang="fr-FR" dirty="0" smtClean="0"/>
              <a:t>Quels sont les défauts de l’implémentation </a:t>
            </a:r>
            <a:r>
              <a:rPr lang="fr-FR" noProof="0" dirty="0" smtClean="0"/>
              <a:t>Ajax précédente ?</a:t>
            </a:r>
            <a:br>
              <a:rPr lang="fr-FR" noProof="0" dirty="0" smtClean="0"/>
            </a:br>
            <a:r>
              <a:rPr lang="fr-FR" b="0" noProof="0" dirty="0" smtClean="0"/>
              <a:t>____________________________________________________________</a:t>
            </a:r>
          </a:p>
          <a:p>
            <a:r>
              <a:rPr lang="fr-FR" noProof="0" dirty="0" smtClean="0"/>
              <a:t>Un des avantages de MVC est la séparation des responsabilités</a:t>
            </a:r>
          </a:p>
          <a:p>
            <a:pPr lvl="1"/>
            <a:r>
              <a:rPr lang="fr-FR" noProof="0" dirty="0" smtClean="0"/>
              <a:t>La génération du HTML –responsabilité de la vue – est dans le contrôleur</a:t>
            </a:r>
          </a:p>
          <a:p>
            <a:r>
              <a:rPr lang="fr-FR" noProof="0" dirty="0" smtClean="0"/>
              <a:t>Solutions possibles :</a:t>
            </a:r>
          </a:p>
          <a:p>
            <a:pPr lvl="1"/>
            <a:r>
              <a:rPr lang="fr-FR" noProof="0" dirty="0" smtClean="0"/>
              <a:t>Envoyer les données du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VideoRecording</a:t>
            </a:r>
            <a:r>
              <a:rPr lang="fr-FR" noProof="0" dirty="0" smtClean="0"/>
              <a:t> à la vue en XML</a:t>
            </a:r>
          </a:p>
          <a:p>
            <a:pPr lvl="2"/>
            <a:r>
              <a:rPr lang="fr-FR" noProof="0" dirty="0" smtClean="0"/>
              <a:t>Peut être traité et affiché par JavaScript</a:t>
            </a:r>
          </a:p>
          <a:p>
            <a:pPr lvl="2"/>
            <a:r>
              <a:rPr lang="fr-FR" noProof="0" dirty="0" smtClean="0"/>
              <a:t>Nécessite une programmation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fr-FR" noProof="0" dirty="0">
                <a:cs typeface="Courier New" pitchFamily="49" charset="0"/>
              </a:rPr>
              <a:t> </a:t>
            </a:r>
            <a:r>
              <a:rPr lang="fr-FR" noProof="0" dirty="0" smtClean="0">
                <a:cs typeface="Courier New" pitchFamily="49" charset="0"/>
              </a:rPr>
              <a:t>de bas niveau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noProof="0" dirty="0" smtClean="0">
                <a:cs typeface="Courier New" pitchFamily="49" charset="0"/>
              </a:rPr>
              <a:t>Renvoyer une vue partielle</a:t>
            </a:r>
          </a:p>
          <a:p>
            <a:pPr lvl="2"/>
            <a:r>
              <a:rPr lang="fr-FR" noProof="0" dirty="0" smtClean="0">
                <a:cs typeface="Courier New" pitchFamily="49" charset="0"/>
              </a:rPr>
              <a:t>Un contrôle utilisateur pour générer le HTML </a:t>
            </a:r>
          </a:p>
          <a:p>
            <a:pPr lvl="2"/>
            <a:r>
              <a:rPr lang="fr-FR" noProof="0" dirty="0" smtClean="0">
                <a:cs typeface="Courier New" pitchFamily="49" charset="0"/>
              </a:rPr>
              <a:t>Retourné par la méthode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PartialView(viewName, data)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Envoyer les données du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VideoRecording</a:t>
            </a:r>
            <a:r>
              <a:rPr lang="fr-FR" noProof="0" dirty="0" smtClean="0">
                <a:cs typeface="Courier New" pitchFamily="49" charset="0"/>
              </a:rPr>
              <a:t> en JSON</a:t>
            </a:r>
          </a:p>
          <a:p>
            <a:pPr lvl="2"/>
            <a:r>
              <a:rPr lang="fr-FR" noProof="0" dirty="0" smtClean="0">
                <a:cs typeface="Courier New" pitchFamily="49" charset="0"/>
              </a:rPr>
              <a:t>L’objet peut être directement manipulé en JavaScript</a:t>
            </a:r>
          </a:p>
          <a:p>
            <a:pPr lvl="2"/>
            <a:r>
              <a:rPr lang="fr-FR" noProof="0" dirty="0" smtClean="0">
                <a:cs typeface="Courier New" pitchFamily="49" charset="0"/>
              </a:rPr>
              <a:t>Le contrôleur peut sérialiser des objets .NET au format JSON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gray">
          <a:xfrm>
            <a:off x="125075" y="1318293"/>
            <a:ext cx="374650" cy="269875"/>
            <a:chOff x="590" y="209"/>
            <a:chExt cx="236" cy="170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GB" dirty="0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GB" dirty="0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1357" y="6191183"/>
            <a:ext cx="3033203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GB" dirty="0" smtClean="0"/>
              <a:t>JSON = JavaScript Object Notation </a:t>
            </a:r>
            <a:endParaRPr lang="en-GB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Qu’est-ce qu’Ajax ?</a:t>
            </a:r>
            <a:endParaRPr lang="fr-FR" noProof="0" dirty="0"/>
          </a:p>
        </p:txBody>
      </p:sp>
      <p:sp>
        <p:nvSpPr>
          <p:cNvPr id="29696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2867452"/>
          </a:xfrm>
        </p:spPr>
        <p:txBody>
          <a:bodyPr/>
          <a:lstStyle/>
          <a:p>
            <a:r>
              <a:rPr lang="fr-FR" noProof="0" dirty="0" smtClean="0"/>
              <a:t>Combinaison de JavaScript, DHTML, XML et traitements côté serveur</a:t>
            </a:r>
          </a:p>
          <a:p>
            <a:pPr lvl="1"/>
            <a:r>
              <a:rPr lang="fr-FR" noProof="0" dirty="0" smtClean="0"/>
              <a:t>JavaScript sur une page Web peut appeler le serveur pour obtenir des données information</a:t>
            </a:r>
          </a:p>
          <a:p>
            <a:pPr lvl="2"/>
            <a:r>
              <a:rPr lang="fr-FR" noProof="0" dirty="0" smtClean="0"/>
              <a:t>Les données renvoyées peuvent prendre diverses formes, mais le XML ou le texte simple sont les plus courantes</a:t>
            </a:r>
          </a:p>
          <a:p>
            <a:pPr lvl="1"/>
            <a:r>
              <a:rPr lang="fr-FR" noProof="0" dirty="0" smtClean="0"/>
              <a:t>Du </a:t>
            </a:r>
            <a:r>
              <a:rPr lang="fr-FR" dirty="0"/>
              <a:t>JavaScript peut alors mettre à jour </a:t>
            </a:r>
            <a:r>
              <a:rPr lang="fr-FR" noProof="0" dirty="0" smtClean="0"/>
              <a:t>la page Web à l’aide de ces données</a:t>
            </a:r>
          </a:p>
          <a:p>
            <a:r>
              <a:rPr lang="fr-FR" noProof="0" dirty="0" smtClean="0"/>
              <a:t>Ajax est une technique pour créer des pages Web dynamiques, interactives</a:t>
            </a:r>
          </a:p>
          <a:p>
            <a:pPr lvl="1"/>
            <a:r>
              <a:rPr lang="fr-FR" noProof="0" dirty="0" smtClean="0"/>
              <a:t>On peut mettre à jour une page Web sans la recharger entièrement</a:t>
            </a:r>
            <a:endParaRPr lang="fr-FR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272395" y="6186197"/>
            <a:ext cx="4357396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DHTML = dynamic hypertext markup language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JSON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565079"/>
          </a:xfrm>
        </p:spPr>
        <p:txBody>
          <a:bodyPr/>
          <a:lstStyle/>
          <a:p>
            <a:r>
              <a:rPr lang="fr-FR" noProof="0" dirty="0" smtClean="0"/>
              <a:t>JSON représente un objet sous la forme d’une paire nom – valeur </a:t>
            </a:r>
          </a:p>
          <a:p>
            <a:r>
              <a:rPr lang="fr-FR" noProof="0" dirty="0" smtClean="0"/>
              <a:t>Par exemple, un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VideoRecording</a:t>
            </a:r>
            <a:r>
              <a:rPr lang="fr-FR" noProof="0" dirty="0" smtClean="0"/>
              <a:t> serait représenté ainsi :</a:t>
            </a:r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r>
              <a:rPr lang="fr-FR" noProof="0" dirty="0" smtClean="0"/>
              <a:t>jQuery peut directement accéder aux propriétés d’un objet JSON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2418347" y="2370221"/>
            <a:ext cx="4044697" cy="147732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080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"Title": "Austin Powers",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"Category": "Comedy",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"YearReleased": "1997"</a:t>
            </a:r>
          </a:p>
          <a:p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GB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 bwMode="gray">
          <a:xfrm>
            <a:off x="541421" y="2370238"/>
            <a:ext cx="1415716" cy="307777"/>
          </a:xfrm>
          <a:prstGeom prst="wedgeRectCallout">
            <a:avLst>
              <a:gd name="adj1" fmla="val 81520"/>
              <a:gd name="adj2" fmla="val -5922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Début de l’objet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ular Callout 5"/>
          <p:cNvSpPr/>
          <p:nvPr/>
        </p:nvSpPr>
        <p:spPr bwMode="gray">
          <a:xfrm>
            <a:off x="697832" y="3509227"/>
            <a:ext cx="1231231" cy="307777"/>
          </a:xfrm>
          <a:prstGeom prst="wedgeRectCallout">
            <a:avLst>
              <a:gd name="adj1" fmla="val 81520"/>
              <a:gd name="adj2" fmla="val -5922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Fin de l’objet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ular Callout 6"/>
          <p:cNvSpPr/>
          <p:nvPr/>
        </p:nvSpPr>
        <p:spPr bwMode="gray">
          <a:xfrm>
            <a:off x="3015344" y="3958406"/>
            <a:ext cx="1817342" cy="307777"/>
          </a:xfrm>
          <a:prstGeom prst="wedgeRectCallout">
            <a:avLst>
              <a:gd name="adj1" fmla="val 9130"/>
              <a:gd name="adj2" fmla="val -193563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Nom de la propriété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gray">
          <a:xfrm>
            <a:off x="5350043" y="3761890"/>
            <a:ext cx="1997814" cy="307777"/>
          </a:xfrm>
          <a:prstGeom prst="wedgeRectCallout">
            <a:avLst>
              <a:gd name="adj1" fmla="val -36859"/>
              <a:gd name="adj2" fmla="val -150190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Valeur de la propriété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Retravailler l’exemple avec JSON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616101"/>
          </a:xfrm>
        </p:spPr>
        <p:txBody>
          <a:bodyPr/>
          <a:lstStyle/>
          <a:p>
            <a:r>
              <a:rPr lang="fr-FR" noProof="0" dirty="0" smtClean="0"/>
              <a:t>Nous allons maintenant retravailler l’exemple d’enregistrements vidéo Ajax avec JSON</a:t>
            </a:r>
          </a:p>
          <a:p>
            <a:pPr lvl="1"/>
            <a:r>
              <a:rPr lang="fr-FR" noProof="0" dirty="0" smtClean="0"/>
              <a:t>Les fonctionnalités seront exactement les mêmes</a:t>
            </a:r>
          </a:p>
          <a:p>
            <a:pPr lvl="1"/>
            <a:r>
              <a:rPr lang="fr-FR" noProof="0" dirty="0" smtClean="0"/>
              <a:t>Sans mélange des responsabilités du contrôleur er de la vue</a:t>
            </a:r>
          </a:p>
          <a:p>
            <a:r>
              <a:rPr lang="fr-FR" noProof="0" dirty="0" smtClean="0"/>
              <a:t>Les deux entités modifiées sont</a:t>
            </a:r>
          </a:p>
          <a:p>
            <a:pPr lvl="1"/>
            <a:r>
              <a:rPr lang="fr-FR" noProof="0" dirty="0" smtClean="0"/>
              <a:t>Le jQuery qui génère la demande et traite la réponse</a:t>
            </a:r>
          </a:p>
          <a:p>
            <a:pPr lvl="1"/>
            <a:r>
              <a:rPr lang="fr-FR" noProof="0" dirty="0" smtClean="0"/>
              <a:t>La méthode d’action du contrôleur</a:t>
            </a:r>
          </a:p>
          <a:p>
            <a:pPr lvl="2"/>
            <a:r>
              <a:rPr lang="fr-FR" noProof="0" dirty="0" smtClean="0"/>
              <a:t>Il doit générer une réponse en JSON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Étape </a:t>
            </a:r>
            <a:r>
              <a:rPr lang="fr-FR" dirty="0" smtClean="0"/>
              <a:t>1 : </a:t>
            </a:r>
            <a:r>
              <a:rPr lang="fr-FR" dirty="0"/>
              <a:t>Définir et développer la vue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529370" y="1167034"/>
            <a:ext cx="7273145" cy="181588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Html.ActionLink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("Details", "Details",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                  new {controller="Video", id=item.Id},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                  new {@class="videoDetails"} )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&lt;div id="details"&gt;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gray">
          <a:xfrm>
            <a:off x="525355" y="3088090"/>
            <a:ext cx="8024954" cy="181588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Html.ActionLink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("Details", "Details",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                  New With {.controller="Video", .id=item.Id},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                  New With {.class="videoDetails"} )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&lt;div id="details"&gt;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gray">
          <a:xfrm>
            <a:off x="814117" y="5013133"/>
            <a:ext cx="6843540" cy="138499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&lt;a class="videoDetails" href="/Video/Details/3002"&gt;Details&lt;/a&gt;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&lt;div id="details"&gt;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ular Callout 6"/>
          <p:cNvSpPr/>
          <p:nvPr/>
        </p:nvSpPr>
        <p:spPr bwMode="gray">
          <a:xfrm>
            <a:off x="2899610" y="2093495"/>
            <a:ext cx="1041019" cy="738664"/>
          </a:xfrm>
          <a:prstGeom prst="wedgeRectCallout">
            <a:avLst>
              <a:gd name="adj1" fmla="val -132675"/>
              <a:gd name="adj2" fmla="val 7836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Zone où afficher les détails</a:t>
            </a:r>
          </a:p>
        </p:txBody>
      </p:sp>
      <p:sp>
        <p:nvSpPr>
          <p:cNvPr id="8" name="Rectangular Callout 7"/>
          <p:cNvSpPr/>
          <p:nvPr/>
        </p:nvSpPr>
        <p:spPr bwMode="gray">
          <a:xfrm>
            <a:off x="2907631" y="5614737"/>
            <a:ext cx="1032997" cy="738664"/>
          </a:xfrm>
          <a:prstGeom prst="wedgeRectCallout">
            <a:avLst>
              <a:gd name="adj1" fmla="val -132675"/>
              <a:gd name="adj2" fmla="val 7836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Zone où afficher les détails</a:t>
            </a:r>
          </a:p>
        </p:txBody>
      </p:sp>
      <p:sp>
        <p:nvSpPr>
          <p:cNvPr id="10" name="Rectangular Callout 9"/>
          <p:cNvSpPr/>
          <p:nvPr/>
        </p:nvSpPr>
        <p:spPr bwMode="gray">
          <a:xfrm>
            <a:off x="7792452" y="5350042"/>
            <a:ext cx="1074821" cy="523220"/>
          </a:xfrm>
          <a:prstGeom prst="wedgeRectCallout">
            <a:avLst>
              <a:gd name="adj1" fmla="val -132675"/>
              <a:gd name="adj2" fmla="val 7836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Pas de JavaScript</a:t>
            </a:r>
          </a:p>
        </p:txBody>
      </p:sp>
      <p:sp>
        <p:nvSpPr>
          <p:cNvPr id="11" name="Rectangular Callout 10"/>
          <p:cNvSpPr/>
          <p:nvPr/>
        </p:nvSpPr>
        <p:spPr bwMode="gray">
          <a:xfrm>
            <a:off x="3220453" y="4002506"/>
            <a:ext cx="1101175" cy="738664"/>
          </a:xfrm>
          <a:prstGeom prst="wedgeRectCallout">
            <a:avLst>
              <a:gd name="adj1" fmla="val -132675"/>
              <a:gd name="adj2" fmla="val 7836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Zone où afficher les détails</a:t>
            </a:r>
          </a:p>
        </p:txBody>
      </p:sp>
      <p:sp>
        <p:nvSpPr>
          <p:cNvPr id="12" name="TextBox 11"/>
          <p:cNvSpPr txBox="1"/>
          <p:nvPr/>
        </p:nvSpPr>
        <p:spPr bwMode="gray">
          <a:xfrm>
            <a:off x="6051853" y="1142996"/>
            <a:ext cx="2193229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Recordings.aspx</a:t>
            </a:r>
            <a:r>
              <a:rPr lang="en-GB" dirty="0" smtClean="0"/>
              <a:t> (C#)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 bwMode="gray">
          <a:xfrm>
            <a:off x="6829927" y="3064042"/>
            <a:ext cx="2204450" cy="30777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Recordings.aspx</a:t>
            </a:r>
            <a:r>
              <a:rPr lang="en-GB" dirty="0" smtClean="0"/>
              <a:t> (VB)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 bwMode="gray">
          <a:xfrm>
            <a:off x="5843306" y="6120060"/>
            <a:ext cx="1378904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GB" dirty="0" smtClean="0"/>
              <a:t>Rendered view</a:t>
            </a:r>
            <a:endParaRPr lang="en-GB" dirty="0"/>
          </a:p>
        </p:txBody>
      </p:sp>
      <p:sp>
        <p:nvSpPr>
          <p:cNvPr id="15" name="Rectangular Callout 14"/>
          <p:cNvSpPr/>
          <p:nvPr/>
        </p:nvSpPr>
        <p:spPr bwMode="gray">
          <a:xfrm>
            <a:off x="7657657" y="1860884"/>
            <a:ext cx="1329932" cy="307777"/>
          </a:xfrm>
          <a:prstGeom prst="wedgeRectCallout">
            <a:avLst>
              <a:gd name="adj1" fmla="val -83811"/>
              <a:gd name="adj2" fmla="val -18737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Génère le lien</a:t>
            </a:r>
          </a:p>
        </p:txBody>
      </p:sp>
      <p:sp>
        <p:nvSpPr>
          <p:cNvPr id="16" name="Rectangular Callout 15"/>
          <p:cNvSpPr/>
          <p:nvPr/>
        </p:nvSpPr>
        <p:spPr bwMode="gray">
          <a:xfrm>
            <a:off x="7295147" y="4191000"/>
            <a:ext cx="1413424" cy="307777"/>
          </a:xfrm>
          <a:prstGeom prst="wedgeRectCallout">
            <a:avLst>
              <a:gd name="adj1" fmla="val -156"/>
              <a:gd name="adj2" fmla="val -161888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Génère le lien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8720168" cy="725487"/>
          </a:xfrm>
        </p:spPr>
        <p:txBody>
          <a:bodyPr/>
          <a:lstStyle/>
          <a:p>
            <a:r>
              <a:rPr lang="fr-FR" noProof="0" dirty="0" smtClean="0"/>
              <a:t/>
            </a:r>
            <a:br>
              <a:rPr lang="fr-FR" noProof="0" dirty="0" smtClean="0"/>
            </a:br>
            <a:r>
              <a:rPr lang="fr-FR" dirty="0"/>
              <a:t>Ajouter du jQuery à la vue pour traiter les demandes et réponses Ajax</a:t>
            </a:r>
            <a:r>
              <a:rPr lang="fr-FR" noProof="0" dirty="0" smtClean="0"/>
              <a:t/>
            </a:r>
            <a:br>
              <a:rPr lang="fr-FR" noProof="0" dirty="0" smtClean="0"/>
            </a:b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801041"/>
          </a:xfrm>
        </p:spPr>
        <p:txBody>
          <a:bodyPr/>
          <a:lstStyle/>
          <a:p>
            <a:r>
              <a:rPr lang="fr-FR" dirty="0"/>
              <a:t>Le premier événement à traiter est le déplacement de la souris sur le lien</a:t>
            </a:r>
          </a:p>
          <a:p>
            <a:r>
              <a:rPr lang="fr-FR" dirty="0"/>
              <a:t>Étapes exécutées par jQuery :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dirty="0"/>
              <a:t>Inscrire le gestionnaire d’événement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mouseover</a:t>
            </a:r>
            <a:r>
              <a:rPr lang="fr-FR" dirty="0"/>
              <a:t> pour chaque lien de détails</a:t>
            </a:r>
          </a:p>
          <a:p>
            <a:pPr lvl="2"/>
            <a:r>
              <a:rPr lang="fr-FR" dirty="0"/>
              <a:t>Les liens de détails ont une classe de style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videoDetails</a:t>
            </a:r>
          </a:p>
          <a:p>
            <a:pPr lvl="2"/>
            <a:r>
              <a:rPr lang="fr-FR" dirty="0">
                <a:cs typeface="Courier New" pitchFamily="49" charset="0"/>
              </a:rPr>
              <a:t>Le sélecteur d’un lien de classe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videoDetails</a:t>
            </a:r>
            <a:r>
              <a:rPr lang="fr-FR" dirty="0">
                <a:cs typeface="Courier New" pitchFamily="49" charset="0"/>
              </a:rPr>
              <a:t> est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a.videoDetails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dirty="0">
                <a:cs typeface="Courier New" pitchFamily="49" charset="0"/>
              </a:rPr>
              <a:t>Quand l’événement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mouseover</a:t>
            </a:r>
            <a:r>
              <a:rPr lang="fr-FR" dirty="0">
                <a:cs typeface="Courier New" pitchFamily="49" charset="0"/>
              </a:rPr>
              <a:t> est déclenché, appeler la méthode d’action</a:t>
            </a:r>
          </a:p>
          <a:p>
            <a:pPr marL="1019175" lvl="2"/>
            <a:r>
              <a:rPr lang="fr-FR" dirty="0" smtClean="0">
                <a:cs typeface="Courier New" pitchFamily="49" charset="0"/>
              </a:rPr>
              <a:t>L’action est invoquée </a:t>
            </a:r>
            <a:r>
              <a:rPr lang="fr-FR" dirty="0">
                <a:cs typeface="Courier New" pitchFamily="49" charset="0"/>
              </a:rPr>
              <a:t>en appelant la fonction jQuery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getJSON(url, callback)</a:t>
            </a:r>
            <a:r>
              <a:rPr lang="fr-FR" dirty="0">
                <a:cs typeface="Courier New" pitchFamily="49" charset="0"/>
              </a:rPr>
              <a:t> 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dirty="0">
                <a:cs typeface="Courier New" pitchFamily="49" charset="0"/>
              </a:rPr>
              <a:t>Ajouter la réponse à l’action à la balise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fr-FR" dirty="0">
                <a:cs typeface="Courier New" pitchFamily="49" charset="0"/>
              </a:rPr>
              <a:t> dont l’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fr-FR" dirty="0">
                <a:cs typeface="Courier New" pitchFamily="49" charset="0"/>
              </a:rPr>
              <a:t> vaut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details</a:t>
            </a:r>
          </a:p>
          <a:p>
            <a:pPr marL="1019175" lvl="2"/>
            <a:r>
              <a:rPr lang="fr-FR" dirty="0" smtClean="0">
                <a:cs typeface="Courier New" pitchFamily="49" charset="0"/>
              </a:rPr>
              <a:t>Il faut générer le HTML avec jQuery et les données de la réponse JSON</a:t>
            </a:r>
          </a:p>
          <a:p>
            <a:pPr marL="1019175" lvl="2"/>
            <a:r>
              <a:rPr lang="fr-FR" dirty="0" smtClean="0">
                <a:cs typeface="Courier New" pitchFamily="49" charset="0"/>
              </a:rPr>
              <a:t>La </a:t>
            </a:r>
            <a:r>
              <a:rPr lang="fr-FR" dirty="0">
                <a:cs typeface="Courier New" pitchFamily="49" charset="0"/>
              </a:rPr>
              <a:t>rendre visible avec la fonction jQuery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show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fr-FR" dirty="0"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8964612" cy="725487"/>
          </a:xfrm>
        </p:spPr>
        <p:txBody>
          <a:bodyPr/>
          <a:lstStyle/>
          <a:p>
            <a:r>
              <a:rPr lang="fr-FR" dirty="0"/>
              <a:t>Étape </a:t>
            </a:r>
            <a:r>
              <a:rPr lang="fr-FR" dirty="0" smtClean="0"/>
              <a:t>2a : </a:t>
            </a:r>
            <a:r>
              <a:rPr lang="fr-FR" dirty="0"/>
              <a:t>Traiter l’événement de souris-dessus avec jQuery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878281" y="1383169"/>
            <a:ext cx="7343677" cy="501675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080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&lt;script type="text/javascript"&gt;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$(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function()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$("a.videoDetails").mouseover(function()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$.getJSON(this.href, function(data) {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         show_json_details(data);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      });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});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function show_json_details(data)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$('#details').html("&lt;h1&gt;"+data.Title+"&lt;/h1&gt;").show();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  <p:sp>
        <p:nvSpPr>
          <p:cNvPr id="5" name="Rectangular Callout 4"/>
          <p:cNvSpPr/>
          <p:nvPr/>
        </p:nvSpPr>
        <p:spPr bwMode="gray">
          <a:xfrm>
            <a:off x="144365" y="1800165"/>
            <a:ext cx="1619119" cy="523220"/>
          </a:xfrm>
          <a:prstGeom prst="wedgeRectCallout">
            <a:avLst>
              <a:gd name="adj1" fmla="val 65704"/>
              <a:gd name="adj2" fmla="val 55332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/>
              <a:t>1. </a:t>
            </a:r>
            <a:r>
              <a:rPr lang="fr-FR" dirty="0"/>
              <a:t>Quand le DOM est construit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ular Callout 5"/>
          <p:cNvSpPr/>
          <p:nvPr/>
        </p:nvSpPr>
        <p:spPr bwMode="gray">
          <a:xfrm>
            <a:off x="2667001" y="1692443"/>
            <a:ext cx="2133588" cy="738664"/>
          </a:xfrm>
          <a:prstGeom prst="wedgeRectCallout">
            <a:avLst>
              <a:gd name="adj1" fmla="val -44512"/>
              <a:gd name="adj2" fmla="val 8192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/>
              <a:t>2. </a:t>
            </a:r>
            <a:r>
              <a:rPr lang="fr-FR" dirty="0"/>
              <a:t>Sélectionner les liens dont l’attribut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fr-FR" dirty="0"/>
              <a:t> vaut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videoDetails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ular Callout 6"/>
          <p:cNvSpPr/>
          <p:nvPr/>
        </p:nvSpPr>
        <p:spPr bwMode="gray">
          <a:xfrm>
            <a:off x="5500399" y="1696455"/>
            <a:ext cx="2261384" cy="738664"/>
          </a:xfrm>
          <a:prstGeom prst="wedgeRectCallout">
            <a:avLst>
              <a:gd name="adj1" fmla="val -53672"/>
              <a:gd name="adj2" fmla="val 72898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/>
              <a:t>3. </a:t>
            </a:r>
            <a:r>
              <a:rPr lang="fr-FR" dirty="0"/>
              <a:t>Inscrire le gestionnaire d’événement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mouseover</a:t>
            </a:r>
            <a:r>
              <a:rPr lang="fr-FR" dirty="0"/>
              <a:t> pour le </a:t>
            </a:r>
            <a:r>
              <a:rPr lang="fr-FR" dirty="0" smtClean="0"/>
              <a:t>lien</a:t>
            </a:r>
            <a:endParaRPr lang="fr-FR" dirty="0"/>
          </a:p>
        </p:txBody>
      </p:sp>
      <p:sp>
        <p:nvSpPr>
          <p:cNvPr id="8" name="Rectangular Callout 7"/>
          <p:cNvSpPr/>
          <p:nvPr/>
        </p:nvSpPr>
        <p:spPr bwMode="gray">
          <a:xfrm>
            <a:off x="7343257" y="2911645"/>
            <a:ext cx="1640297" cy="738664"/>
          </a:xfrm>
          <a:prstGeom prst="wedgeRectCallout">
            <a:avLst>
              <a:gd name="adj1" fmla="val -91862"/>
              <a:gd name="adj2" fmla="val -21816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/>
              <a:t>4. </a:t>
            </a:r>
            <a:r>
              <a:rPr lang="fr-FR" dirty="0"/>
              <a:t>Exécuté quand l’événement est </a:t>
            </a:r>
            <a:r>
              <a:rPr lang="fr-FR" dirty="0" smtClean="0"/>
              <a:t>déclenché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 bwMode="gray">
          <a:xfrm rot="5400000">
            <a:off x="3152275" y="3645569"/>
            <a:ext cx="902369" cy="4451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sp>
        <p:nvSpPr>
          <p:cNvPr id="11" name="Rectangular Callout 10"/>
          <p:cNvSpPr/>
          <p:nvPr/>
        </p:nvSpPr>
        <p:spPr bwMode="gray">
          <a:xfrm>
            <a:off x="200508" y="5105400"/>
            <a:ext cx="2031063" cy="738664"/>
          </a:xfrm>
          <a:prstGeom prst="wedgeRectCallout">
            <a:avLst>
              <a:gd name="adj1" fmla="val 59349"/>
              <a:gd name="adj2" fmla="val -81735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/>
              <a:t>5. </a:t>
            </a:r>
            <a:r>
              <a:rPr lang="fr-FR" dirty="0" smtClean="0"/>
              <a:t>Sélectionner </a:t>
            </a:r>
            <a:r>
              <a:rPr lang="fr-FR" dirty="0"/>
              <a:t>l’élément dont l’attribut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fr-FR" dirty="0"/>
              <a:t> vaut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details</a:t>
            </a:r>
          </a:p>
        </p:txBody>
      </p:sp>
      <p:sp>
        <p:nvSpPr>
          <p:cNvPr id="12" name="Rectangular Callout 11"/>
          <p:cNvSpPr/>
          <p:nvPr/>
        </p:nvSpPr>
        <p:spPr bwMode="gray">
          <a:xfrm>
            <a:off x="3220434" y="5213681"/>
            <a:ext cx="1863195" cy="307777"/>
          </a:xfrm>
          <a:prstGeom prst="wedgeRectCallout">
            <a:avLst>
              <a:gd name="adj1" fmla="val -14676"/>
              <a:gd name="adj2" fmla="val -154660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6. Générer le HTML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5534477" y="1142996"/>
            <a:ext cx="2193229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bg2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Recordings.aspx</a:t>
            </a:r>
            <a:r>
              <a:rPr lang="en-GB" dirty="0" smtClean="0"/>
              <a:t> (C#)</a:t>
            </a:r>
            <a:endParaRPr lang="en-GB" dirty="0"/>
          </a:p>
        </p:txBody>
      </p:sp>
      <p:sp>
        <p:nvSpPr>
          <p:cNvPr id="15" name="Rectangular Callout 14"/>
          <p:cNvSpPr/>
          <p:nvPr/>
        </p:nvSpPr>
        <p:spPr bwMode="gray">
          <a:xfrm>
            <a:off x="5622740" y="5221702"/>
            <a:ext cx="2104966" cy="523220"/>
          </a:xfrm>
          <a:prstGeom prst="wedgeRectCallout">
            <a:avLst>
              <a:gd name="adj1" fmla="val -53243"/>
              <a:gd name="adj2" fmla="val -114976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7. Accès aux propriétés de l’objet JSON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8736012" cy="725487"/>
          </a:xfrm>
        </p:spPr>
        <p:txBody>
          <a:bodyPr/>
          <a:lstStyle/>
          <a:p>
            <a:r>
              <a:rPr lang="fr-FR" dirty="0"/>
              <a:t>Étape </a:t>
            </a:r>
            <a:r>
              <a:rPr lang="fr-FR" dirty="0" smtClean="0"/>
              <a:t>2b : </a:t>
            </a:r>
            <a:r>
              <a:rPr lang="fr-FR" dirty="0"/>
              <a:t>Traiter l’événement de souris-sortie avec jQuery</a:t>
            </a:r>
            <a:endParaRPr lang="fr-FR" noProof="0" dirty="0"/>
          </a:p>
        </p:txBody>
      </p:sp>
      <p:sp>
        <p:nvSpPr>
          <p:cNvPr id="14" name="TextBox 3"/>
          <p:cNvSpPr txBox="1"/>
          <p:nvPr/>
        </p:nvSpPr>
        <p:spPr bwMode="gray">
          <a:xfrm>
            <a:off x="1564105" y="1383169"/>
            <a:ext cx="5985934" cy="501675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080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&lt;script type="text/javascript"&gt;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$(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function()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$("a.videoDetails").mouseout(function()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hide_details();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}); 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function hide_details()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$('#details').hide();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  <p:sp>
        <p:nvSpPr>
          <p:cNvPr id="15" name="Rectangular Callout 4"/>
          <p:cNvSpPr/>
          <p:nvPr/>
        </p:nvSpPr>
        <p:spPr bwMode="gray">
          <a:xfrm>
            <a:off x="195943" y="1636296"/>
            <a:ext cx="1584731" cy="523220"/>
          </a:xfrm>
          <a:prstGeom prst="wedgeRectCallout">
            <a:avLst>
              <a:gd name="adj1" fmla="val 104558"/>
              <a:gd name="adj2" fmla="val 86978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/>
              <a:t>1. </a:t>
            </a:r>
            <a:r>
              <a:rPr lang="fr-FR" dirty="0"/>
              <a:t>Quand le DOM est construit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ular Callout 5"/>
          <p:cNvSpPr/>
          <p:nvPr/>
        </p:nvSpPr>
        <p:spPr bwMode="gray">
          <a:xfrm>
            <a:off x="3380875" y="1680411"/>
            <a:ext cx="2153602" cy="738664"/>
          </a:xfrm>
          <a:prstGeom prst="wedgeRectCallout">
            <a:avLst>
              <a:gd name="adj1" fmla="val -44068"/>
              <a:gd name="adj2" fmla="val 83397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/>
              <a:t>2. </a:t>
            </a:r>
            <a:r>
              <a:rPr lang="fr-FR" dirty="0"/>
              <a:t>Sélectionner les liens dont l’attribut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fr-FR" dirty="0"/>
              <a:t> vaut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videoDetails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ular Callout 6"/>
          <p:cNvSpPr/>
          <p:nvPr/>
        </p:nvSpPr>
        <p:spPr bwMode="gray">
          <a:xfrm>
            <a:off x="6152146" y="1604212"/>
            <a:ext cx="2197197" cy="738664"/>
          </a:xfrm>
          <a:prstGeom prst="wedgeRectCallout">
            <a:avLst>
              <a:gd name="adj1" fmla="val -58238"/>
              <a:gd name="adj2" fmla="val 86161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/>
              <a:t>3. </a:t>
            </a:r>
            <a:r>
              <a:rPr lang="fr-FR" dirty="0"/>
              <a:t>Inscrire le gestionnaire d’événement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mouseout</a:t>
            </a:r>
            <a:r>
              <a:rPr lang="fr-FR" dirty="0" smtClean="0"/>
              <a:t> </a:t>
            </a:r>
            <a:r>
              <a:rPr lang="fr-FR" dirty="0"/>
              <a:t>pour le lien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ular Callout 7"/>
          <p:cNvSpPr/>
          <p:nvPr/>
        </p:nvSpPr>
        <p:spPr bwMode="gray">
          <a:xfrm>
            <a:off x="5739062" y="3284623"/>
            <a:ext cx="2294595" cy="523220"/>
          </a:xfrm>
          <a:prstGeom prst="wedgeRectCallout">
            <a:avLst>
              <a:gd name="adj1" fmla="val -117684"/>
              <a:gd name="adj2" fmla="val -8050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/>
              <a:t>4. </a:t>
            </a:r>
            <a:r>
              <a:rPr lang="fr-FR" dirty="0" smtClean="0"/>
              <a:t>Exécuté </a:t>
            </a:r>
            <a:r>
              <a:rPr lang="fr-FR" dirty="0"/>
              <a:t>quand l’événement est déclenché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Arrow Connector 9"/>
          <p:cNvCxnSpPr/>
          <p:nvPr/>
        </p:nvCxnSpPr>
        <p:spPr bwMode="gray">
          <a:xfrm rot="5400000">
            <a:off x="3098133" y="3495174"/>
            <a:ext cx="1106905" cy="5414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lg" len="lg"/>
          </a:ln>
          <a:effectLst/>
        </p:spPr>
      </p:cxnSp>
      <p:sp>
        <p:nvSpPr>
          <p:cNvPr id="20" name="Rectangular Callout 10"/>
          <p:cNvSpPr/>
          <p:nvPr/>
        </p:nvSpPr>
        <p:spPr bwMode="gray">
          <a:xfrm>
            <a:off x="598714" y="5105400"/>
            <a:ext cx="2008135" cy="738664"/>
          </a:xfrm>
          <a:prstGeom prst="wedgeRectCallout">
            <a:avLst>
              <a:gd name="adj1" fmla="val 75428"/>
              <a:gd name="adj2" fmla="val -86156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 smtClean="0"/>
              <a:t>5. Sélectionner </a:t>
            </a:r>
            <a:r>
              <a:rPr lang="fr-FR" dirty="0"/>
              <a:t>l’élément dont l’attribut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fr-FR" dirty="0"/>
              <a:t> vaut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details</a:t>
            </a:r>
          </a:p>
        </p:txBody>
      </p:sp>
      <p:sp>
        <p:nvSpPr>
          <p:cNvPr id="21" name="Rectangular Callout 11"/>
          <p:cNvSpPr/>
          <p:nvPr/>
        </p:nvSpPr>
        <p:spPr bwMode="gray">
          <a:xfrm>
            <a:off x="3906258" y="5213681"/>
            <a:ext cx="1399668" cy="523220"/>
          </a:xfrm>
          <a:prstGeom prst="wedgeRectCallout">
            <a:avLst>
              <a:gd name="adj1" fmla="val -25199"/>
              <a:gd name="adj2" fmla="val -12831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6. Cacher le HTML inclus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12"/>
          <p:cNvSpPr txBox="1"/>
          <p:nvPr/>
        </p:nvSpPr>
        <p:spPr bwMode="gray">
          <a:xfrm>
            <a:off x="5534477" y="1142996"/>
            <a:ext cx="2193229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Recordings.aspx</a:t>
            </a:r>
            <a:r>
              <a:rPr lang="en-GB" dirty="0" smtClean="0"/>
              <a:t> (C#)</a:t>
            </a:r>
            <a:endParaRPr lang="en-GB" dirty="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Étape </a:t>
            </a:r>
            <a:r>
              <a:rPr lang="fr-FR" dirty="0" smtClean="0"/>
              <a:t>3 : </a:t>
            </a:r>
            <a:r>
              <a:rPr lang="fr-FR" dirty="0"/>
              <a:t>Développer la méthode d’action traitant les demandes Ajax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671979"/>
          </a:xfrm>
        </p:spPr>
        <p:txBody>
          <a:bodyPr/>
          <a:lstStyle/>
          <a:p>
            <a:r>
              <a:rPr lang="fr-FR" noProof="0" dirty="0" smtClean="0"/>
              <a:t>La méthode d’action retourne le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VideoRecording</a:t>
            </a:r>
            <a:r>
              <a:rPr lang="fr-FR" noProof="0" dirty="0" smtClean="0">
                <a:cs typeface="Courier New" pitchFamily="49" charset="0"/>
              </a:rPr>
              <a:t> en tant qu’objet JSON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Avec la méthode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Json </a:t>
            </a:r>
            <a:r>
              <a:rPr lang="fr-FR" noProof="0" dirty="0" smtClean="0">
                <a:cs typeface="Courier New" pitchFamily="49" charset="0"/>
              </a:rPr>
              <a:t>héritée de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Controller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 bwMode="gray">
          <a:xfrm>
            <a:off x="120320" y="1985205"/>
            <a:ext cx="8948283" cy="156966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080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ActionResult Details(long id)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VideoRecording recording = _videoSearchService.GetVideoRecording(id);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return Json(recording, JsonRequestBehavior.AllowGet);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ular Callout 4"/>
          <p:cNvSpPr/>
          <p:nvPr/>
        </p:nvSpPr>
        <p:spPr bwMode="gray">
          <a:xfrm>
            <a:off x="6832595" y="3234417"/>
            <a:ext cx="2236008" cy="738664"/>
          </a:xfrm>
          <a:prstGeom prst="wedgeRectCallout">
            <a:avLst>
              <a:gd name="adj1" fmla="val -62911"/>
              <a:gd name="adj2" fmla="val -49447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Construit et retourne une représentation JSON de l’enregistrement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 bwMode="gray">
          <a:xfrm>
            <a:off x="111493" y="3990462"/>
            <a:ext cx="8577989" cy="156966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080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Function Details(ByVal id As Long) As ActionResult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Dim recording As VideoRecording = _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              _videoSearchService.GetVideoRecording(id)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Return Json(recording, JsonRequestBehavior.AllowGet)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End Function</a:t>
            </a:r>
          </a:p>
        </p:txBody>
      </p:sp>
      <p:sp>
        <p:nvSpPr>
          <p:cNvPr id="7" name="Rectangular Callout 6"/>
          <p:cNvSpPr/>
          <p:nvPr/>
        </p:nvSpPr>
        <p:spPr bwMode="gray">
          <a:xfrm>
            <a:off x="3533282" y="5395786"/>
            <a:ext cx="2214375" cy="738664"/>
          </a:xfrm>
          <a:prstGeom prst="wedgeRectCallout">
            <a:avLst>
              <a:gd name="adj1" fmla="val -69582"/>
              <a:gd name="adj2" fmla="val -58887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Construit et retourne une représentation JSON de l’enregistrement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Détecter les demandes Ajax dans les actions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198563"/>
            <a:ext cx="8743414" cy="2010807"/>
          </a:xfrm>
        </p:spPr>
        <p:txBody>
          <a:bodyPr/>
          <a:lstStyle/>
          <a:p>
            <a:r>
              <a:rPr lang="fr-FR" noProof="0" dirty="0" smtClean="0"/>
              <a:t>Il peut être utile de savoir si la demande est Ajax dans une action</a:t>
            </a:r>
          </a:p>
          <a:p>
            <a:pPr lvl="1"/>
            <a:r>
              <a:rPr lang="fr-FR" noProof="0" dirty="0" smtClean="0"/>
              <a:t>Ou une demande HTTP standard</a:t>
            </a:r>
          </a:p>
          <a:p>
            <a:pPr lvl="1"/>
            <a:r>
              <a:rPr lang="fr-FR" noProof="0" dirty="0" smtClean="0"/>
              <a:t>La </a:t>
            </a:r>
            <a:r>
              <a:rPr lang="fr-FR" dirty="0" smtClean="0"/>
              <a:t>réponse peut être générée en conséquence</a:t>
            </a:r>
            <a:endParaRPr lang="fr-FR" noProof="0" dirty="0" smtClean="0"/>
          </a:p>
          <a:p>
            <a:r>
              <a:rPr lang="fr-FR" noProof="0" dirty="0" smtClean="0"/>
              <a:t>jQuery ajoute toujours un en-tête HTTP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X-Requested-With</a:t>
            </a:r>
            <a:r>
              <a:rPr lang="fr-FR" noProof="0" dirty="0" smtClean="0"/>
              <a:t> afin </a:t>
            </a:r>
            <a:r>
              <a:rPr lang="fr-FR" dirty="0" smtClean="0"/>
              <a:t>de pouvoir détecter les demandes</a:t>
            </a:r>
            <a:r>
              <a:rPr lang="fr-FR" noProof="0" dirty="0" smtClean="0"/>
              <a:t> Ajax</a:t>
            </a:r>
          </a:p>
          <a:p>
            <a:pPr lvl="1"/>
            <a:r>
              <a:rPr lang="fr-FR" noProof="0" dirty="0" smtClean="0"/>
              <a:t>Dans les actions avec la méthode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IsAjaxRequest()</a:t>
            </a:r>
            <a:r>
              <a:rPr lang="fr-FR" dirty="0"/>
              <a:t> de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Request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195716" y="3195716"/>
            <a:ext cx="8064364" cy="181588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0800" dir="27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ActionResult Details(long id)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{ …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if(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Request.IsAjaxRequest()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	return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Json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(recording,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JsonRequestBehavior.AllowGet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return View("Summary", recording);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 bwMode="gray">
          <a:xfrm>
            <a:off x="1339249" y="4735351"/>
            <a:ext cx="6907660" cy="16004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dist="5080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Function Details(ByVal id As Long) As ActionResult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263525" indent="-263525"/>
            <a:r>
              <a:rPr lang="en-GB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Request.IsAjaxRequst()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Then 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	 Return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Json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(recording,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JsonRequestBehavior.AllowGet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Return View("Summary", recording)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End Function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Interaction entre le serveur Web et le navigateur</a:t>
            </a:r>
            <a:endParaRPr lang="fr-FR" noProof="0" dirty="0"/>
          </a:p>
        </p:txBody>
      </p:sp>
      <p:sp>
        <p:nvSpPr>
          <p:cNvPr id="309253" name="Rectangle 5"/>
          <p:cNvSpPr>
            <a:spLocks noGrp="1" noChangeArrowheads="1"/>
          </p:cNvSpPr>
          <p:nvPr>
            <p:ph idx="1"/>
          </p:nvPr>
        </p:nvSpPr>
        <p:spPr>
          <a:xfrm>
            <a:off x="155575" y="1241425"/>
            <a:ext cx="8599488" cy="2967038"/>
          </a:xfrm>
        </p:spPr>
        <p:txBody>
          <a:bodyPr/>
          <a:lstStyle/>
          <a:p>
            <a:r>
              <a:rPr lang="fr-FR" dirty="0" smtClean="0"/>
              <a:t>Modèle traditionnel</a:t>
            </a:r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pPr>
              <a:spcBef>
                <a:spcPts val="500"/>
              </a:spcBef>
            </a:pPr>
            <a:r>
              <a:rPr lang="fr-FR" dirty="0" smtClean="0"/>
              <a:t>Interaction avec Ajax</a:t>
            </a:r>
            <a:endParaRPr lang="fr-FR" noProof="0" dirty="0"/>
          </a:p>
        </p:txBody>
      </p:sp>
      <p:sp>
        <p:nvSpPr>
          <p:cNvPr id="309329" name="Rectangle 81"/>
          <p:cNvSpPr>
            <a:spLocks noChangeArrowheads="1"/>
          </p:cNvSpPr>
          <p:nvPr/>
        </p:nvSpPr>
        <p:spPr bwMode="gray">
          <a:xfrm>
            <a:off x="1428750" y="1630363"/>
            <a:ext cx="1747838" cy="21447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09265" name="Rectangle 17"/>
          <p:cNvSpPr>
            <a:spLocks noChangeArrowheads="1"/>
          </p:cNvSpPr>
          <p:nvPr/>
        </p:nvSpPr>
        <p:spPr bwMode="gray">
          <a:xfrm>
            <a:off x="5815013" y="1643063"/>
            <a:ext cx="1747838" cy="21447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09260" name="Text Box 12"/>
          <p:cNvSpPr txBox="1">
            <a:spLocks noChangeArrowheads="1"/>
          </p:cNvSpPr>
          <p:nvPr/>
        </p:nvSpPr>
        <p:spPr bwMode="gray">
          <a:xfrm>
            <a:off x="1727518" y="1604963"/>
            <a:ext cx="105028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Navigateur</a:t>
            </a:r>
            <a:endParaRPr lang="en-US" dirty="0"/>
          </a:p>
        </p:txBody>
      </p:sp>
      <p:sp>
        <p:nvSpPr>
          <p:cNvPr id="309262" name="Text Box 14"/>
          <p:cNvSpPr txBox="1">
            <a:spLocks noChangeArrowheads="1"/>
          </p:cNvSpPr>
          <p:nvPr/>
        </p:nvSpPr>
        <p:spPr bwMode="gray">
          <a:xfrm>
            <a:off x="6074068" y="1608138"/>
            <a:ext cx="122655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Serveur Web</a:t>
            </a:r>
            <a:endParaRPr lang="en-US" dirty="0"/>
          </a:p>
        </p:txBody>
      </p:sp>
      <p:sp>
        <p:nvSpPr>
          <p:cNvPr id="309266" name="AutoShape 18"/>
          <p:cNvSpPr>
            <a:spLocks noChangeArrowheads="1"/>
          </p:cNvSpPr>
          <p:nvPr/>
        </p:nvSpPr>
        <p:spPr bwMode="gray">
          <a:xfrm>
            <a:off x="6178550" y="2867799"/>
            <a:ext cx="955675" cy="831890"/>
          </a:xfrm>
          <a:prstGeom prst="can">
            <a:avLst>
              <a:gd name="adj" fmla="val 25000"/>
            </a:avLst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dirty="0" smtClean="0"/>
              <a:t>Base de</a:t>
            </a:r>
            <a:br>
              <a:rPr lang="en-US" dirty="0" smtClean="0"/>
            </a:br>
            <a:r>
              <a:rPr lang="en-US" dirty="0" smtClean="0"/>
              <a:t>données</a:t>
            </a:r>
            <a:endParaRPr lang="en-US" dirty="0"/>
          </a:p>
        </p:txBody>
      </p:sp>
      <p:sp>
        <p:nvSpPr>
          <p:cNvPr id="309273" name="Freeform 25"/>
          <p:cNvSpPr>
            <a:spLocks/>
          </p:cNvSpPr>
          <p:nvPr/>
        </p:nvSpPr>
        <p:spPr bwMode="gray">
          <a:xfrm>
            <a:off x="6203950" y="1928813"/>
            <a:ext cx="415528" cy="458692"/>
          </a:xfrm>
          <a:custGeom>
            <a:avLst/>
            <a:gdLst/>
            <a:ahLst/>
            <a:cxnLst>
              <a:cxn ang="0">
                <a:pos x="784" y="344"/>
              </a:cxn>
              <a:cxn ang="0">
                <a:pos x="774" y="318"/>
              </a:cxn>
              <a:cxn ang="0">
                <a:pos x="764" y="293"/>
              </a:cxn>
              <a:cxn ang="0">
                <a:pos x="752" y="269"/>
              </a:cxn>
              <a:cxn ang="0">
                <a:pos x="805" y="182"/>
              </a:cxn>
              <a:cxn ang="0">
                <a:pos x="625" y="137"/>
              </a:cxn>
              <a:cxn ang="0">
                <a:pos x="602" y="125"/>
              </a:cxn>
              <a:cxn ang="0">
                <a:pos x="577" y="113"/>
              </a:cxn>
              <a:cxn ang="0">
                <a:pos x="552" y="104"/>
              </a:cxn>
              <a:cxn ang="0">
                <a:pos x="527" y="96"/>
              </a:cxn>
              <a:cxn ang="0">
                <a:pos x="366" y="0"/>
              </a:cxn>
              <a:cxn ang="0">
                <a:pos x="343" y="99"/>
              </a:cxn>
              <a:cxn ang="0">
                <a:pos x="318" y="108"/>
              </a:cxn>
              <a:cxn ang="0">
                <a:pos x="293" y="119"/>
              </a:cxn>
              <a:cxn ang="0">
                <a:pos x="270" y="130"/>
              </a:cxn>
              <a:cxn ang="0">
                <a:pos x="182" y="77"/>
              </a:cxn>
              <a:cxn ang="0">
                <a:pos x="137" y="257"/>
              </a:cxn>
              <a:cxn ang="0">
                <a:pos x="125" y="281"/>
              </a:cxn>
              <a:cxn ang="0">
                <a:pos x="113" y="305"/>
              </a:cxn>
              <a:cxn ang="0">
                <a:pos x="104" y="331"/>
              </a:cxn>
              <a:cxn ang="0">
                <a:pos x="96" y="356"/>
              </a:cxn>
              <a:cxn ang="0">
                <a:pos x="0" y="516"/>
              </a:cxn>
              <a:cxn ang="0">
                <a:pos x="99" y="539"/>
              </a:cxn>
              <a:cxn ang="0">
                <a:pos x="108" y="565"/>
              </a:cxn>
              <a:cxn ang="0">
                <a:pos x="119" y="590"/>
              </a:cxn>
              <a:cxn ang="0">
                <a:pos x="130" y="613"/>
              </a:cxn>
              <a:cxn ang="0">
                <a:pos x="77" y="701"/>
              </a:cxn>
              <a:cxn ang="0">
                <a:pos x="258" y="746"/>
              </a:cxn>
              <a:cxn ang="0">
                <a:pos x="281" y="758"/>
              </a:cxn>
              <a:cxn ang="0">
                <a:pos x="305" y="770"/>
              </a:cxn>
              <a:cxn ang="0">
                <a:pos x="331" y="779"/>
              </a:cxn>
              <a:cxn ang="0">
                <a:pos x="356" y="787"/>
              </a:cxn>
              <a:cxn ang="0">
                <a:pos x="516" y="883"/>
              </a:cxn>
              <a:cxn ang="0">
                <a:pos x="539" y="784"/>
              </a:cxn>
              <a:cxn ang="0">
                <a:pos x="565" y="775"/>
              </a:cxn>
              <a:cxn ang="0">
                <a:pos x="590" y="764"/>
              </a:cxn>
              <a:cxn ang="0">
                <a:pos x="613" y="753"/>
              </a:cxn>
              <a:cxn ang="0">
                <a:pos x="701" y="806"/>
              </a:cxn>
              <a:cxn ang="0">
                <a:pos x="746" y="625"/>
              </a:cxn>
              <a:cxn ang="0">
                <a:pos x="758" y="602"/>
              </a:cxn>
              <a:cxn ang="0">
                <a:pos x="770" y="577"/>
              </a:cxn>
              <a:cxn ang="0">
                <a:pos x="779" y="552"/>
              </a:cxn>
              <a:cxn ang="0">
                <a:pos x="787" y="527"/>
              </a:cxn>
              <a:cxn ang="0">
                <a:pos x="883" y="367"/>
              </a:cxn>
            </a:cxnLst>
            <a:rect l="0" t="0" r="r" b="b"/>
            <a:pathLst>
              <a:path w="883" h="883">
                <a:moveTo>
                  <a:pt x="787" y="356"/>
                </a:moveTo>
                <a:lnTo>
                  <a:pt x="784" y="344"/>
                </a:lnTo>
                <a:lnTo>
                  <a:pt x="779" y="331"/>
                </a:lnTo>
                <a:lnTo>
                  <a:pt x="774" y="318"/>
                </a:lnTo>
                <a:lnTo>
                  <a:pt x="770" y="305"/>
                </a:lnTo>
                <a:lnTo>
                  <a:pt x="764" y="293"/>
                </a:lnTo>
                <a:lnTo>
                  <a:pt x="758" y="281"/>
                </a:lnTo>
                <a:lnTo>
                  <a:pt x="752" y="269"/>
                </a:lnTo>
                <a:lnTo>
                  <a:pt x="746" y="257"/>
                </a:lnTo>
                <a:lnTo>
                  <a:pt x="805" y="182"/>
                </a:lnTo>
                <a:lnTo>
                  <a:pt x="701" y="77"/>
                </a:lnTo>
                <a:lnTo>
                  <a:pt x="625" y="137"/>
                </a:lnTo>
                <a:lnTo>
                  <a:pt x="613" y="130"/>
                </a:lnTo>
                <a:lnTo>
                  <a:pt x="602" y="125"/>
                </a:lnTo>
                <a:lnTo>
                  <a:pt x="590" y="119"/>
                </a:lnTo>
                <a:lnTo>
                  <a:pt x="577" y="113"/>
                </a:lnTo>
                <a:lnTo>
                  <a:pt x="565" y="108"/>
                </a:lnTo>
                <a:lnTo>
                  <a:pt x="552" y="104"/>
                </a:lnTo>
                <a:lnTo>
                  <a:pt x="539" y="99"/>
                </a:lnTo>
                <a:lnTo>
                  <a:pt x="527" y="96"/>
                </a:lnTo>
                <a:lnTo>
                  <a:pt x="516" y="0"/>
                </a:lnTo>
                <a:lnTo>
                  <a:pt x="366" y="0"/>
                </a:lnTo>
                <a:lnTo>
                  <a:pt x="356" y="96"/>
                </a:lnTo>
                <a:lnTo>
                  <a:pt x="343" y="99"/>
                </a:lnTo>
                <a:lnTo>
                  <a:pt x="331" y="104"/>
                </a:lnTo>
                <a:lnTo>
                  <a:pt x="318" y="108"/>
                </a:lnTo>
                <a:lnTo>
                  <a:pt x="305" y="113"/>
                </a:lnTo>
                <a:lnTo>
                  <a:pt x="293" y="119"/>
                </a:lnTo>
                <a:lnTo>
                  <a:pt x="281" y="125"/>
                </a:lnTo>
                <a:lnTo>
                  <a:pt x="270" y="130"/>
                </a:lnTo>
                <a:lnTo>
                  <a:pt x="258" y="137"/>
                </a:lnTo>
                <a:lnTo>
                  <a:pt x="182" y="77"/>
                </a:lnTo>
                <a:lnTo>
                  <a:pt x="77" y="182"/>
                </a:lnTo>
                <a:lnTo>
                  <a:pt x="137" y="257"/>
                </a:lnTo>
                <a:lnTo>
                  <a:pt x="130" y="269"/>
                </a:lnTo>
                <a:lnTo>
                  <a:pt x="125" y="281"/>
                </a:lnTo>
                <a:lnTo>
                  <a:pt x="119" y="293"/>
                </a:lnTo>
                <a:lnTo>
                  <a:pt x="113" y="305"/>
                </a:lnTo>
                <a:lnTo>
                  <a:pt x="108" y="318"/>
                </a:lnTo>
                <a:lnTo>
                  <a:pt x="104" y="331"/>
                </a:lnTo>
                <a:lnTo>
                  <a:pt x="99" y="344"/>
                </a:lnTo>
                <a:lnTo>
                  <a:pt x="96" y="356"/>
                </a:lnTo>
                <a:lnTo>
                  <a:pt x="0" y="367"/>
                </a:lnTo>
                <a:lnTo>
                  <a:pt x="0" y="516"/>
                </a:lnTo>
                <a:lnTo>
                  <a:pt x="96" y="527"/>
                </a:lnTo>
                <a:lnTo>
                  <a:pt x="99" y="539"/>
                </a:lnTo>
                <a:lnTo>
                  <a:pt x="104" y="552"/>
                </a:lnTo>
                <a:lnTo>
                  <a:pt x="108" y="565"/>
                </a:lnTo>
                <a:lnTo>
                  <a:pt x="113" y="577"/>
                </a:lnTo>
                <a:lnTo>
                  <a:pt x="119" y="590"/>
                </a:lnTo>
                <a:lnTo>
                  <a:pt x="125" y="602"/>
                </a:lnTo>
                <a:lnTo>
                  <a:pt x="130" y="613"/>
                </a:lnTo>
                <a:lnTo>
                  <a:pt x="137" y="625"/>
                </a:lnTo>
                <a:lnTo>
                  <a:pt x="77" y="701"/>
                </a:lnTo>
                <a:lnTo>
                  <a:pt x="182" y="806"/>
                </a:lnTo>
                <a:lnTo>
                  <a:pt x="258" y="746"/>
                </a:lnTo>
                <a:lnTo>
                  <a:pt x="270" y="753"/>
                </a:lnTo>
                <a:lnTo>
                  <a:pt x="281" y="758"/>
                </a:lnTo>
                <a:lnTo>
                  <a:pt x="293" y="764"/>
                </a:lnTo>
                <a:lnTo>
                  <a:pt x="305" y="770"/>
                </a:lnTo>
                <a:lnTo>
                  <a:pt x="318" y="775"/>
                </a:lnTo>
                <a:lnTo>
                  <a:pt x="331" y="779"/>
                </a:lnTo>
                <a:lnTo>
                  <a:pt x="343" y="784"/>
                </a:lnTo>
                <a:lnTo>
                  <a:pt x="356" y="787"/>
                </a:lnTo>
                <a:lnTo>
                  <a:pt x="366" y="883"/>
                </a:lnTo>
                <a:lnTo>
                  <a:pt x="516" y="883"/>
                </a:lnTo>
                <a:lnTo>
                  <a:pt x="527" y="787"/>
                </a:lnTo>
                <a:lnTo>
                  <a:pt x="539" y="784"/>
                </a:lnTo>
                <a:lnTo>
                  <a:pt x="552" y="779"/>
                </a:lnTo>
                <a:lnTo>
                  <a:pt x="565" y="775"/>
                </a:lnTo>
                <a:lnTo>
                  <a:pt x="577" y="770"/>
                </a:lnTo>
                <a:lnTo>
                  <a:pt x="590" y="764"/>
                </a:lnTo>
                <a:lnTo>
                  <a:pt x="602" y="758"/>
                </a:lnTo>
                <a:lnTo>
                  <a:pt x="613" y="753"/>
                </a:lnTo>
                <a:lnTo>
                  <a:pt x="625" y="746"/>
                </a:lnTo>
                <a:lnTo>
                  <a:pt x="701" y="806"/>
                </a:lnTo>
                <a:lnTo>
                  <a:pt x="805" y="701"/>
                </a:lnTo>
                <a:lnTo>
                  <a:pt x="746" y="625"/>
                </a:lnTo>
                <a:lnTo>
                  <a:pt x="752" y="613"/>
                </a:lnTo>
                <a:lnTo>
                  <a:pt x="758" y="602"/>
                </a:lnTo>
                <a:lnTo>
                  <a:pt x="764" y="590"/>
                </a:lnTo>
                <a:lnTo>
                  <a:pt x="770" y="577"/>
                </a:lnTo>
                <a:lnTo>
                  <a:pt x="774" y="565"/>
                </a:lnTo>
                <a:lnTo>
                  <a:pt x="779" y="552"/>
                </a:lnTo>
                <a:lnTo>
                  <a:pt x="784" y="539"/>
                </a:lnTo>
                <a:lnTo>
                  <a:pt x="787" y="527"/>
                </a:lnTo>
                <a:lnTo>
                  <a:pt x="883" y="516"/>
                </a:lnTo>
                <a:lnTo>
                  <a:pt x="883" y="367"/>
                </a:lnTo>
                <a:lnTo>
                  <a:pt x="787" y="3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09274" name="Freeform 26"/>
          <p:cNvSpPr>
            <a:spLocks/>
          </p:cNvSpPr>
          <p:nvPr/>
        </p:nvSpPr>
        <p:spPr bwMode="gray">
          <a:xfrm>
            <a:off x="6225381" y="1952470"/>
            <a:ext cx="372666" cy="411377"/>
          </a:xfrm>
          <a:custGeom>
            <a:avLst/>
            <a:gdLst/>
            <a:ahLst/>
            <a:cxnLst>
              <a:cxn ang="0">
                <a:pos x="700" y="455"/>
              </a:cxn>
              <a:cxn ang="0">
                <a:pos x="693" y="485"/>
              </a:cxn>
              <a:cxn ang="0">
                <a:pos x="682" y="514"/>
              </a:cxn>
              <a:cxn ang="0">
                <a:pos x="670" y="542"/>
              </a:cxn>
              <a:cxn ang="0">
                <a:pos x="653" y="568"/>
              </a:cxn>
              <a:cxn ang="0">
                <a:pos x="698" y="651"/>
              </a:cxn>
              <a:cxn ang="0">
                <a:pos x="582" y="644"/>
              </a:cxn>
              <a:cxn ang="0">
                <a:pos x="556" y="662"/>
              </a:cxn>
              <a:cxn ang="0">
                <a:pos x="528" y="677"/>
              </a:cxn>
              <a:cxn ang="0">
                <a:pos x="499" y="688"/>
              </a:cxn>
              <a:cxn ang="0">
                <a:pos x="470" y="696"/>
              </a:cxn>
              <a:cxn ang="0">
                <a:pos x="439" y="703"/>
              </a:cxn>
              <a:cxn ang="0">
                <a:pos x="362" y="791"/>
              </a:cxn>
              <a:cxn ang="0">
                <a:pos x="335" y="700"/>
              </a:cxn>
              <a:cxn ang="0">
                <a:pos x="306" y="693"/>
              </a:cxn>
              <a:cxn ang="0">
                <a:pos x="277" y="682"/>
              </a:cxn>
              <a:cxn ang="0">
                <a:pos x="249" y="670"/>
              </a:cxn>
              <a:cxn ang="0">
                <a:pos x="223" y="654"/>
              </a:cxn>
              <a:cxn ang="0">
                <a:pos x="140" y="699"/>
              </a:cxn>
              <a:cxn ang="0">
                <a:pos x="146" y="582"/>
              </a:cxn>
              <a:cxn ang="0">
                <a:pos x="129" y="556"/>
              </a:cxn>
              <a:cxn ang="0">
                <a:pos x="114" y="528"/>
              </a:cxn>
              <a:cxn ang="0">
                <a:pos x="103" y="499"/>
              </a:cxn>
              <a:cxn ang="0">
                <a:pos x="95" y="470"/>
              </a:cxn>
              <a:cxn ang="0">
                <a:pos x="88" y="439"/>
              </a:cxn>
              <a:cxn ang="0">
                <a:pos x="0" y="362"/>
              </a:cxn>
              <a:cxn ang="0">
                <a:pos x="91" y="336"/>
              </a:cxn>
              <a:cxn ang="0">
                <a:pos x="98" y="306"/>
              </a:cxn>
              <a:cxn ang="0">
                <a:pos x="108" y="277"/>
              </a:cxn>
              <a:cxn ang="0">
                <a:pos x="121" y="249"/>
              </a:cxn>
              <a:cxn ang="0">
                <a:pos x="137" y="223"/>
              </a:cxn>
              <a:cxn ang="0">
                <a:pos x="92" y="140"/>
              </a:cxn>
              <a:cxn ang="0">
                <a:pos x="209" y="147"/>
              </a:cxn>
              <a:cxn ang="0">
                <a:pos x="235" y="129"/>
              </a:cxn>
              <a:cxn ang="0">
                <a:pos x="263" y="114"/>
              </a:cxn>
              <a:cxn ang="0">
                <a:pos x="292" y="103"/>
              </a:cxn>
              <a:cxn ang="0">
                <a:pos x="320" y="95"/>
              </a:cxn>
              <a:cxn ang="0">
                <a:pos x="352" y="88"/>
              </a:cxn>
              <a:cxn ang="0">
                <a:pos x="429" y="0"/>
              </a:cxn>
              <a:cxn ang="0">
                <a:pos x="455" y="91"/>
              </a:cxn>
              <a:cxn ang="0">
                <a:pos x="485" y="98"/>
              </a:cxn>
              <a:cxn ang="0">
                <a:pos x="514" y="109"/>
              </a:cxn>
              <a:cxn ang="0">
                <a:pos x="542" y="121"/>
              </a:cxn>
              <a:cxn ang="0">
                <a:pos x="568" y="137"/>
              </a:cxn>
              <a:cxn ang="0">
                <a:pos x="651" y="92"/>
              </a:cxn>
              <a:cxn ang="0">
                <a:pos x="644" y="209"/>
              </a:cxn>
              <a:cxn ang="0">
                <a:pos x="662" y="235"/>
              </a:cxn>
              <a:cxn ang="0">
                <a:pos x="677" y="263"/>
              </a:cxn>
              <a:cxn ang="0">
                <a:pos x="688" y="292"/>
              </a:cxn>
              <a:cxn ang="0">
                <a:pos x="696" y="321"/>
              </a:cxn>
              <a:cxn ang="0">
                <a:pos x="703" y="352"/>
              </a:cxn>
              <a:cxn ang="0">
                <a:pos x="791" y="429"/>
              </a:cxn>
            </a:cxnLst>
            <a:rect l="0" t="0" r="r" b="b"/>
            <a:pathLst>
              <a:path w="791" h="791">
                <a:moveTo>
                  <a:pt x="703" y="439"/>
                </a:moveTo>
                <a:lnTo>
                  <a:pt x="700" y="455"/>
                </a:lnTo>
                <a:lnTo>
                  <a:pt x="696" y="470"/>
                </a:lnTo>
                <a:lnTo>
                  <a:pt x="693" y="485"/>
                </a:lnTo>
                <a:lnTo>
                  <a:pt x="688" y="499"/>
                </a:lnTo>
                <a:lnTo>
                  <a:pt x="682" y="514"/>
                </a:lnTo>
                <a:lnTo>
                  <a:pt x="677" y="528"/>
                </a:lnTo>
                <a:lnTo>
                  <a:pt x="670" y="542"/>
                </a:lnTo>
                <a:lnTo>
                  <a:pt x="662" y="556"/>
                </a:lnTo>
                <a:lnTo>
                  <a:pt x="653" y="568"/>
                </a:lnTo>
                <a:lnTo>
                  <a:pt x="644" y="582"/>
                </a:lnTo>
                <a:lnTo>
                  <a:pt x="698" y="651"/>
                </a:lnTo>
                <a:lnTo>
                  <a:pt x="651" y="699"/>
                </a:lnTo>
                <a:lnTo>
                  <a:pt x="582" y="644"/>
                </a:lnTo>
                <a:lnTo>
                  <a:pt x="568" y="654"/>
                </a:lnTo>
                <a:lnTo>
                  <a:pt x="556" y="662"/>
                </a:lnTo>
                <a:lnTo>
                  <a:pt x="542" y="670"/>
                </a:lnTo>
                <a:lnTo>
                  <a:pt x="528" y="677"/>
                </a:lnTo>
                <a:lnTo>
                  <a:pt x="514" y="682"/>
                </a:lnTo>
                <a:lnTo>
                  <a:pt x="499" y="688"/>
                </a:lnTo>
                <a:lnTo>
                  <a:pt x="485" y="693"/>
                </a:lnTo>
                <a:lnTo>
                  <a:pt x="470" y="696"/>
                </a:lnTo>
                <a:lnTo>
                  <a:pt x="455" y="700"/>
                </a:lnTo>
                <a:lnTo>
                  <a:pt x="439" y="703"/>
                </a:lnTo>
                <a:lnTo>
                  <a:pt x="429" y="791"/>
                </a:lnTo>
                <a:lnTo>
                  <a:pt x="362" y="791"/>
                </a:lnTo>
                <a:lnTo>
                  <a:pt x="352" y="703"/>
                </a:lnTo>
                <a:lnTo>
                  <a:pt x="335" y="700"/>
                </a:lnTo>
                <a:lnTo>
                  <a:pt x="320" y="696"/>
                </a:lnTo>
                <a:lnTo>
                  <a:pt x="306" y="693"/>
                </a:lnTo>
                <a:lnTo>
                  <a:pt x="292" y="688"/>
                </a:lnTo>
                <a:lnTo>
                  <a:pt x="277" y="682"/>
                </a:lnTo>
                <a:lnTo>
                  <a:pt x="263" y="677"/>
                </a:lnTo>
                <a:lnTo>
                  <a:pt x="249" y="670"/>
                </a:lnTo>
                <a:lnTo>
                  <a:pt x="235" y="662"/>
                </a:lnTo>
                <a:lnTo>
                  <a:pt x="223" y="654"/>
                </a:lnTo>
                <a:lnTo>
                  <a:pt x="209" y="644"/>
                </a:lnTo>
                <a:lnTo>
                  <a:pt x="140" y="699"/>
                </a:lnTo>
                <a:lnTo>
                  <a:pt x="92" y="651"/>
                </a:lnTo>
                <a:lnTo>
                  <a:pt x="146" y="582"/>
                </a:lnTo>
                <a:lnTo>
                  <a:pt x="137" y="568"/>
                </a:lnTo>
                <a:lnTo>
                  <a:pt x="129" y="556"/>
                </a:lnTo>
                <a:lnTo>
                  <a:pt x="121" y="542"/>
                </a:lnTo>
                <a:lnTo>
                  <a:pt x="114" y="528"/>
                </a:lnTo>
                <a:lnTo>
                  <a:pt x="108" y="514"/>
                </a:lnTo>
                <a:lnTo>
                  <a:pt x="103" y="499"/>
                </a:lnTo>
                <a:lnTo>
                  <a:pt x="98" y="485"/>
                </a:lnTo>
                <a:lnTo>
                  <a:pt x="95" y="470"/>
                </a:lnTo>
                <a:lnTo>
                  <a:pt x="91" y="455"/>
                </a:lnTo>
                <a:lnTo>
                  <a:pt x="88" y="439"/>
                </a:lnTo>
                <a:lnTo>
                  <a:pt x="0" y="429"/>
                </a:lnTo>
                <a:lnTo>
                  <a:pt x="0" y="362"/>
                </a:lnTo>
                <a:lnTo>
                  <a:pt x="88" y="352"/>
                </a:lnTo>
                <a:lnTo>
                  <a:pt x="91" y="336"/>
                </a:lnTo>
                <a:lnTo>
                  <a:pt x="95" y="321"/>
                </a:lnTo>
                <a:lnTo>
                  <a:pt x="98" y="306"/>
                </a:lnTo>
                <a:lnTo>
                  <a:pt x="103" y="292"/>
                </a:lnTo>
                <a:lnTo>
                  <a:pt x="108" y="277"/>
                </a:lnTo>
                <a:lnTo>
                  <a:pt x="114" y="263"/>
                </a:lnTo>
                <a:lnTo>
                  <a:pt x="121" y="249"/>
                </a:lnTo>
                <a:lnTo>
                  <a:pt x="129" y="235"/>
                </a:lnTo>
                <a:lnTo>
                  <a:pt x="137" y="223"/>
                </a:lnTo>
                <a:lnTo>
                  <a:pt x="146" y="209"/>
                </a:lnTo>
                <a:lnTo>
                  <a:pt x="92" y="140"/>
                </a:lnTo>
                <a:lnTo>
                  <a:pt x="140" y="92"/>
                </a:lnTo>
                <a:lnTo>
                  <a:pt x="209" y="147"/>
                </a:lnTo>
                <a:lnTo>
                  <a:pt x="223" y="137"/>
                </a:lnTo>
                <a:lnTo>
                  <a:pt x="235" y="129"/>
                </a:lnTo>
                <a:lnTo>
                  <a:pt x="249" y="121"/>
                </a:lnTo>
                <a:lnTo>
                  <a:pt x="263" y="114"/>
                </a:lnTo>
                <a:lnTo>
                  <a:pt x="277" y="109"/>
                </a:lnTo>
                <a:lnTo>
                  <a:pt x="292" y="103"/>
                </a:lnTo>
                <a:lnTo>
                  <a:pt x="306" y="98"/>
                </a:lnTo>
                <a:lnTo>
                  <a:pt x="320" y="95"/>
                </a:lnTo>
                <a:lnTo>
                  <a:pt x="335" y="91"/>
                </a:lnTo>
                <a:lnTo>
                  <a:pt x="352" y="88"/>
                </a:lnTo>
                <a:lnTo>
                  <a:pt x="362" y="0"/>
                </a:lnTo>
                <a:lnTo>
                  <a:pt x="429" y="0"/>
                </a:lnTo>
                <a:lnTo>
                  <a:pt x="439" y="88"/>
                </a:lnTo>
                <a:lnTo>
                  <a:pt x="455" y="91"/>
                </a:lnTo>
                <a:lnTo>
                  <a:pt x="470" y="95"/>
                </a:lnTo>
                <a:lnTo>
                  <a:pt x="485" y="98"/>
                </a:lnTo>
                <a:lnTo>
                  <a:pt x="499" y="103"/>
                </a:lnTo>
                <a:lnTo>
                  <a:pt x="514" y="109"/>
                </a:lnTo>
                <a:lnTo>
                  <a:pt x="528" y="114"/>
                </a:lnTo>
                <a:lnTo>
                  <a:pt x="542" y="121"/>
                </a:lnTo>
                <a:lnTo>
                  <a:pt x="556" y="129"/>
                </a:lnTo>
                <a:lnTo>
                  <a:pt x="568" y="137"/>
                </a:lnTo>
                <a:lnTo>
                  <a:pt x="582" y="147"/>
                </a:lnTo>
                <a:lnTo>
                  <a:pt x="651" y="92"/>
                </a:lnTo>
                <a:lnTo>
                  <a:pt x="698" y="140"/>
                </a:lnTo>
                <a:lnTo>
                  <a:pt x="644" y="209"/>
                </a:lnTo>
                <a:lnTo>
                  <a:pt x="653" y="223"/>
                </a:lnTo>
                <a:lnTo>
                  <a:pt x="662" y="235"/>
                </a:lnTo>
                <a:lnTo>
                  <a:pt x="670" y="249"/>
                </a:lnTo>
                <a:lnTo>
                  <a:pt x="677" y="263"/>
                </a:lnTo>
                <a:lnTo>
                  <a:pt x="682" y="277"/>
                </a:lnTo>
                <a:lnTo>
                  <a:pt x="688" y="292"/>
                </a:lnTo>
                <a:lnTo>
                  <a:pt x="693" y="306"/>
                </a:lnTo>
                <a:lnTo>
                  <a:pt x="696" y="321"/>
                </a:lnTo>
                <a:lnTo>
                  <a:pt x="700" y="336"/>
                </a:lnTo>
                <a:lnTo>
                  <a:pt x="703" y="352"/>
                </a:lnTo>
                <a:lnTo>
                  <a:pt x="791" y="362"/>
                </a:lnTo>
                <a:lnTo>
                  <a:pt x="791" y="429"/>
                </a:lnTo>
                <a:lnTo>
                  <a:pt x="703" y="439"/>
                </a:lnTo>
                <a:close/>
              </a:path>
            </a:pathLst>
          </a:custGeom>
          <a:solidFill>
            <a:srgbClr val="CC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09275" name="Freeform 27"/>
          <p:cNvSpPr>
            <a:spLocks/>
          </p:cNvSpPr>
          <p:nvPr/>
        </p:nvSpPr>
        <p:spPr bwMode="gray">
          <a:xfrm>
            <a:off x="6373019" y="2115444"/>
            <a:ext cx="80963" cy="90687"/>
          </a:xfrm>
          <a:custGeom>
            <a:avLst/>
            <a:gdLst/>
            <a:ahLst/>
            <a:cxnLst>
              <a:cxn ang="0">
                <a:pos x="26" y="149"/>
              </a:cxn>
              <a:cxn ang="0">
                <a:pos x="32" y="155"/>
              </a:cxn>
              <a:cxn ang="0">
                <a:pos x="38" y="159"/>
              </a:cxn>
              <a:cxn ang="0">
                <a:pos x="47" y="164"/>
              </a:cxn>
              <a:cxn ang="0">
                <a:pos x="53" y="167"/>
              </a:cxn>
              <a:cxn ang="0">
                <a:pos x="61" y="171"/>
              </a:cxn>
              <a:cxn ang="0">
                <a:pos x="70" y="173"/>
              </a:cxn>
              <a:cxn ang="0">
                <a:pos x="79" y="174"/>
              </a:cxn>
              <a:cxn ang="0">
                <a:pos x="87" y="174"/>
              </a:cxn>
              <a:cxn ang="0">
                <a:pos x="95" y="174"/>
              </a:cxn>
              <a:cxn ang="0">
                <a:pos x="104" y="173"/>
              </a:cxn>
              <a:cxn ang="0">
                <a:pos x="112" y="171"/>
              </a:cxn>
              <a:cxn ang="0">
                <a:pos x="120" y="167"/>
              </a:cxn>
              <a:cxn ang="0">
                <a:pos x="127" y="164"/>
              </a:cxn>
              <a:cxn ang="0">
                <a:pos x="135" y="159"/>
              </a:cxn>
              <a:cxn ang="0">
                <a:pos x="142" y="155"/>
              </a:cxn>
              <a:cxn ang="0">
                <a:pos x="148" y="149"/>
              </a:cxn>
              <a:cxn ang="0">
                <a:pos x="158" y="136"/>
              </a:cxn>
              <a:cxn ang="0">
                <a:pos x="166" y="121"/>
              </a:cxn>
              <a:cxn ang="0">
                <a:pos x="172" y="105"/>
              </a:cxn>
              <a:cxn ang="0">
                <a:pos x="173" y="88"/>
              </a:cxn>
              <a:cxn ang="0">
                <a:pos x="172" y="71"/>
              </a:cxn>
              <a:cxn ang="0">
                <a:pos x="167" y="55"/>
              </a:cxn>
              <a:cxn ang="0">
                <a:pos x="159" y="40"/>
              </a:cxn>
              <a:cxn ang="0">
                <a:pos x="148" y="26"/>
              </a:cxn>
              <a:cxn ang="0">
                <a:pos x="142" y="20"/>
              </a:cxn>
              <a:cxn ang="0">
                <a:pos x="135" y="15"/>
              </a:cxn>
              <a:cxn ang="0">
                <a:pos x="127" y="11"/>
              </a:cxn>
              <a:cxn ang="0">
                <a:pos x="120" y="7"/>
              </a:cxn>
              <a:cxn ang="0">
                <a:pos x="112" y="4"/>
              </a:cxn>
              <a:cxn ang="0">
                <a:pos x="104" y="2"/>
              </a:cxn>
              <a:cxn ang="0">
                <a:pos x="95" y="0"/>
              </a:cxn>
              <a:cxn ang="0">
                <a:pos x="87" y="0"/>
              </a:cxn>
              <a:cxn ang="0">
                <a:pos x="79" y="0"/>
              </a:cxn>
              <a:cxn ang="0">
                <a:pos x="70" y="2"/>
              </a:cxn>
              <a:cxn ang="0">
                <a:pos x="61" y="4"/>
              </a:cxn>
              <a:cxn ang="0">
                <a:pos x="53" y="7"/>
              </a:cxn>
              <a:cxn ang="0">
                <a:pos x="47" y="11"/>
              </a:cxn>
              <a:cxn ang="0">
                <a:pos x="38" y="15"/>
              </a:cxn>
              <a:cxn ang="0">
                <a:pos x="32" y="20"/>
              </a:cxn>
              <a:cxn ang="0">
                <a:pos x="26" y="26"/>
              </a:cxn>
              <a:cxn ang="0">
                <a:pos x="15" y="40"/>
              </a:cxn>
              <a:cxn ang="0">
                <a:pos x="7" y="55"/>
              </a:cxn>
              <a:cxn ang="0">
                <a:pos x="2" y="71"/>
              </a:cxn>
              <a:cxn ang="0">
                <a:pos x="0" y="88"/>
              </a:cxn>
              <a:cxn ang="0">
                <a:pos x="2" y="105"/>
              </a:cxn>
              <a:cxn ang="0">
                <a:pos x="7" y="121"/>
              </a:cxn>
              <a:cxn ang="0">
                <a:pos x="15" y="136"/>
              </a:cxn>
              <a:cxn ang="0">
                <a:pos x="26" y="149"/>
              </a:cxn>
            </a:cxnLst>
            <a:rect l="0" t="0" r="r" b="b"/>
            <a:pathLst>
              <a:path w="173" h="174">
                <a:moveTo>
                  <a:pt x="26" y="149"/>
                </a:moveTo>
                <a:lnTo>
                  <a:pt x="32" y="155"/>
                </a:lnTo>
                <a:lnTo>
                  <a:pt x="38" y="159"/>
                </a:lnTo>
                <a:lnTo>
                  <a:pt x="47" y="164"/>
                </a:lnTo>
                <a:lnTo>
                  <a:pt x="53" y="167"/>
                </a:lnTo>
                <a:lnTo>
                  <a:pt x="61" y="171"/>
                </a:lnTo>
                <a:lnTo>
                  <a:pt x="70" y="173"/>
                </a:lnTo>
                <a:lnTo>
                  <a:pt x="79" y="174"/>
                </a:lnTo>
                <a:lnTo>
                  <a:pt x="87" y="174"/>
                </a:lnTo>
                <a:lnTo>
                  <a:pt x="95" y="174"/>
                </a:lnTo>
                <a:lnTo>
                  <a:pt x="104" y="173"/>
                </a:lnTo>
                <a:lnTo>
                  <a:pt x="112" y="171"/>
                </a:lnTo>
                <a:lnTo>
                  <a:pt x="120" y="167"/>
                </a:lnTo>
                <a:lnTo>
                  <a:pt x="127" y="164"/>
                </a:lnTo>
                <a:lnTo>
                  <a:pt x="135" y="159"/>
                </a:lnTo>
                <a:lnTo>
                  <a:pt x="142" y="155"/>
                </a:lnTo>
                <a:lnTo>
                  <a:pt x="148" y="149"/>
                </a:lnTo>
                <a:lnTo>
                  <a:pt x="158" y="136"/>
                </a:lnTo>
                <a:lnTo>
                  <a:pt x="166" y="121"/>
                </a:lnTo>
                <a:lnTo>
                  <a:pt x="172" y="105"/>
                </a:lnTo>
                <a:lnTo>
                  <a:pt x="173" y="88"/>
                </a:lnTo>
                <a:lnTo>
                  <a:pt x="172" y="71"/>
                </a:lnTo>
                <a:lnTo>
                  <a:pt x="167" y="55"/>
                </a:lnTo>
                <a:lnTo>
                  <a:pt x="159" y="40"/>
                </a:lnTo>
                <a:lnTo>
                  <a:pt x="148" y="26"/>
                </a:lnTo>
                <a:lnTo>
                  <a:pt x="142" y="20"/>
                </a:lnTo>
                <a:lnTo>
                  <a:pt x="135" y="15"/>
                </a:lnTo>
                <a:lnTo>
                  <a:pt x="127" y="11"/>
                </a:lnTo>
                <a:lnTo>
                  <a:pt x="120" y="7"/>
                </a:lnTo>
                <a:lnTo>
                  <a:pt x="112" y="4"/>
                </a:lnTo>
                <a:lnTo>
                  <a:pt x="104" y="2"/>
                </a:lnTo>
                <a:lnTo>
                  <a:pt x="95" y="0"/>
                </a:lnTo>
                <a:lnTo>
                  <a:pt x="87" y="0"/>
                </a:lnTo>
                <a:lnTo>
                  <a:pt x="79" y="0"/>
                </a:lnTo>
                <a:lnTo>
                  <a:pt x="70" y="2"/>
                </a:lnTo>
                <a:lnTo>
                  <a:pt x="61" y="4"/>
                </a:lnTo>
                <a:lnTo>
                  <a:pt x="53" y="7"/>
                </a:lnTo>
                <a:lnTo>
                  <a:pt x="47" y="11"/>
                </a:lnTo>
                <a:lnTo>
                  <a:pt x="38" y="15"/>
                </a:lnTo>
                <a:lnTo>
                  <a:pt x="32" y="20"/>
                </a:lnTo>
                <a:lnTo>
                  <a:pt x="26" y="26"/>
                </a:lnTo>
                <a:lnTo>
                  <a:pt x="15" y="40"/>
                </a:lnTo>
                <a:lnTo>
                  <a:pt x="7" y="55"/>
                </a:lnTo>
                <a:lnTo>
                  <a:pt x="2" y="71"/>
                </a:lnTo>
                <a:lnTo>
                  <a:pt x="0" y="88"/>
                </a:lnTo>
                <a:lnTo>
                  <a:pt x="2" y="105"/>
                </a:lnTo>
                <a:lnTo>
                  <a:pt x="7" y="121"/>
                </a:lnTo>
                <a:lnTo>
                  <a:pt x="15" y="136"/>
                </a:lnTo>
                <a:lnTo>
                  <a:pt x="26" y="1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09276" name="Freeform 28"/>
          <p:cNvSpPr>
            <a:spLocks/>
          </p:cNvSpPr>
          <p:nvPr/>
        </p:nvSpPr>
        <p:spPr bwMode="gray">
          <a:xfrm>
            <a:off x="6589713" y="2162759"/>
            <a:ext cx="552450" cy="611151"/>
          </a:xfrm>
          <a:custGeom>
            <a:avLst/>
            <a:gdLst/>
            <a:ahLst/>
            <a:cxnLst>
              <a:cxn ang="0">
                <a:pos x="1041" y="461"/>
              </a:cxn>
              <a:cxn ang="0">
                <a:pos x="1030" y="425"/>
              </a:cxn>
              <a:cxn ang="0">
                <a:pos x="1015" y="389"/>
              </a:cxn>
              <a:cxn ang="0">
                <a:pos x="997" y="355"/>
              </a:cxn>
              <a:cxn ang="0">
                <a:pos x="1068" y="238"/>
              </a:cxn>
              <a:cxn ang="0">
                <a:pos x="835" y="185"/>
              </a:cxn>
              <a:cxn ang="0">
                <a:pos x="802" y="167"/>
              </a:cxn>
              <a:cxn ang="0">
                <a:pos x="767" y="151"/>
              </a:cxn>
              <a:cxn ang="0">
                <a:pos x="731" y="138"/>
              </a:cxn>
              <a:cxn ang="0">
                <a:pos x="694" y="128"/>
              </a:cxn>
              <a:cxn ang="0">
                <a:pos x="494" y="0"/>
              </a:cxn>
              <a:cxn ang="0">
                <a:pos x="461" y="132"/>
              </a:cxn>
              <a:cxn ang="0">
                <a:pos x="425" y="144"/>
              </a:cxn>
              <a:cxn ang="0">
                <a:pos x="389" y="159"/>
              </a:cxn>
              <a:cxn ang="0">
                <a:pos x="355" y="176"/>
              </a:cxn>
              <a:cxn ang="0">
                <a:pos x="238" y="106"/>
              </a:cxn>
              <a:cxn ang="0">
                <a:pos x="185" y="339"/>
              </a:cxn>
              <a:cxn ang="0">
                <a:pos x="167" y="372"/>
              </a:cxn>
              <a:cxn ang="0">
                <a:pos x="151" y="407"/>
              </a:cxn>
              <a:cxn ang="0">
                <a:pos x="138" y="442"/>
              </a:cxn>
              <a:cxn ang="0">
                <a:pos x="128" y="479"/>
              </a:cxn>
              <a:cxn ang="0">
                <a:pos x="0" y="681"/>
              </a:cxn>
              <a:cxn ang="0">
                <a:pos x="132" y="714"/>
              </a:cxn>
              <a:cxn ang="0">
                <a:pos x="144" y="750"/>
              </a:cxn>
              <a:cxn ang="0">
                <a:pos x="159" y="786"/>
              </a:cxn>
              <a:cxn ang="0">
                <a:pos x="176" y="820"/>
              </a:cxn>
              <a:cxn ang="0">
                <a:pos x="106" y="937"/>
              </a:cxn>
              <a:cxn ang="0">
                <a:pos x="338" y="990"/>
              </a:cxn>
              <a:cxn ang="0">
                <a:pos x="372" y="1008"/>
              </a:cxn>
              <a:cxn ang="0">
                <a:pos x="406" y="1024"/>
              </a:cxn>
              <a:cxn ang="0">
                <a:pos x="442" y="1037"/>
              </a:cxn>
              <a:cxn ang="0">
                <a:pos x="479" y="1047"/>
              </a:cxn>
              <a:cxn ang="0">
                <a:pos x="679" y="1175"/>
              </a:cxn>
              <a:cxn ang="0">
                <a:pos x="713" y="1043"/>
              </a:cxn>
              <a:cxn ang="0">
                <a:pos x="749" y="1031"/>
              </a:cxn>
              <a:cxn ang="0">
                <a:pos x="784" y="1016"/>
              </a:cxn>
              <a:cxn ang="0">
                <a:pos x="819" y="999"/>
              </a:cxn>
              <a:cxn ang="0">
                <a:pos x="935" y="1069"/>
              </a:cxn>
              <a:cxn ang="0">
                <a:pos x="988" y="836"/>
              </a:cxn>
              <a:cxn ang="0">
                <a:pos x="1007" y="803"/>
              </a:cxn>
              <a:cxn ang="0">
                <a:pos x="1023" y="768"/>
              </a:cxn>
              <a:cxn ang="0">
                <a:pos x="1035" y="733"/>
              </a:cxn>
              <a:cxn ang="0">
                <a:pos x="1046" y="696"/>
              </a:cxn>
              <a:cxn ang="0">
                <a:pos x="1174" y="494"/>
              </a:cxn>
            </a:cxnLst>
            <a:rect l="0" t="0" r="r" b="b"/>
            <a:pathLst>
              <a:path w="1174" h="1175">
                <a:moveTo>
                  <a:pt x="1046" y="479"/>
                </a:moveTo>
                <a:lnTo>
                  <a:pt x="1041" y="461"/>
                </a:lnTo>
                <a:lnTo>
                  <a:pt x="1035" y="442"/>
                </a:lnTo>
                <a:lnTo>
                  <a:pt x="1030" y="425"/>
                </a:lnTo>
                <a:lnTo>
                  <a:pt x="1023" y="407"/>
                </a:lnTo>
                <a:lnTo>
                  <a:pt x="1015" y="389"/>
                </a:lnTo>
                <a:lnTo>
                  <a:pt x="1007" y="372"/>
                </a:lnTo>
                <a:lnTo>
                  <a:pt x="997" y="355"/>
                </a:lnTo>
                <a:lnTo>
                  <a:pt x="988" y="339"/>
                </a:lnTo>
                <a:lnTo>
                  <a:pt x="1068" y="238"/>
                </a:lnTo>
                <a:lnTo>
                  <a:pt x="935" y="106"/>
                </a:lnTo>
                <a:lnTo>
                  <a:pt x="835" y="185"/>
                </a:lnTo>
                <a:lnTo>
                  <a:pt x="819" y="176"/>
                </a:lnTo>
                <a:lnTo>
                  <a:pt x="802" y="167"/>
                </a:lnTo>
                <a:lnTo>
                  <a:pt x="784" y="159"/>
                </a:lnTo>
                <a:lnTo>
                  <a:pt x="767" y="151"/>
                </a:lnTo>
                <a:lnTo>
                  <a:pt x="749" y="144"/>
                </a:lnTo>
                <a:lnTo>
                  <a:pt x="731" y="138"/>
                </a:lnTo>
                <a:lnTo>
                  <a:pt x="713" y="132"/>
                </a:lnTo>
                <a:lnTo>
                  <a:pt x="694" y="128"/>
                </a:lnTo>
                <a:lnTo>
                  <a:pt x="679" y="0"/>
                </a:lnTo>
                <a:lnTo>
                  <a:pt x="494" y="0"/>
                </a:lnTo>
                <a:lnTo>
                  <a:pt x="479" y="128"/>
                </a:lnTo>
                <a:lnTo>
                  <a:pt x="461" y="132"/>
                </a:lnTo>
                <a:lnTo>
                  <a:pt x="442" y="138"/>
                </a:lnTo>
                <a:lnTo>
                  <a:pt x="425" y="144"/>
                </a:lnTo>
                <a:lnTo>
                  <a:pt x="406" y="151"/>
                </a:lnTo>
                <a:lnTo>
                  <a:pt x="389" y="159"/>
                </a:lnTo>
                <a:lnTo>
                  <a:pt x="372" y="167"/>
                </a:lnTo>
                <a:lnTo>
                  <a:pt x="355" y="176"/>
                </a:lnTo>
                <a:lnTo>
                  <a:pt x="338" y="185"/>
                </a:lnTo>
                <a:lnTo>
                  <a:pt x="238" y="106"/>
                </a:lnTo>
                <a:lnTo>
                  <a:pt x="106" y="238"/>
                </a:lnTo>
                <a:lnTo>
                  <a:pt x="185" y="339"/>
                </a:lnTo>
                <a:lnTo>
                  <a:pt x="176" y="355"/>
                </a:lnTo>
                <a:lnTo>
                  <a:pt x="167" y="372"/>
                </a:lnTo>
                <a:lnTo>
                  <a:pt x="159" y="389"/>
                </a:lnTo>
                <a:lnTo>
                  <a:pt x="151" y="407"/>
                </a:lnTo>
                <a:lnTo>
                  <a:pt x="144" y="425"/>
                </a:lnTo>
                <a:lnTo>
                  <a:pt x="138" y="442"/>
                </a:lnTo>
                <a:lnTo>
                  <a:pt x="132" y="461"/>
                </a:lnTo>
                <a:lnTo>
                  <a:pt x="128" y="479"/>
                </a:lnTo>
                <a:lnTo>
                  <a:pt x="0" y="494"/>
                </a:lnTo>
                <a:lnTo>
                  <a:pt x="0" y="681"/>
                </a:lnTo>
                <a:lnTo>
                  <a:pt x="128" y="696"/>
                </a:lnTo>
                <a:lnTo>
                  <a:pt x="132" y="714"/>
                </a:lnTo>
                <a:lnTo>
                  <a:pt x="138" y="733"/>
                </a:lnTo>
                <a:lnTo>
                  <a:pt x="144" y="750"/>
                </a:lnTo>
                <a:lnTo>
                  <a:pt x="151" y="768"/>
                </a:lnTo>
                <a:lnTo>
                  <a:pt x="159" y="786"/>
                </a:lnTo>
                <a:lnTo>
                  <a:pt x="167" y="803"/>
                </a:lnTo>
                <a:lnTo>
                  <a:pt x="176" y="820"/>
                </a:lnTo>
                <a:lnTo>
                  <a:pt x="185" y="836"/>
                </a:lnTo>
                <a:lnTo>
                  <a:pt x="106" y="937"/>
                </a:lnTo>
                <a:lnTo>
                  <a:pt x="238" y="1069"/>
                </a:lnTo>
                <a:lnTo>
                  <a:pt x="338" y="990"/>
                </a:lnTo>
                <a:lnTo>
                  <a:pt x="355" y="999"/>
                </a:lnTo>
                <a:lnTo>
                  <a:pt x="372" y="1008"/>
                </a:lnTo>
                <a:lnTo>
                  <a:pt x="389" y="1016"/>
                </a:lnTo>
                <a:lnTo>
                  <a:pt x="406" y="1024"/>
                </a:lnTo>
                <a:lnTo>
                  <a:pt x="425" y="1031"/>
                </a:lnTo>
                <a:lnTo>
                  <a:pt x="442" y="1037"/>
                </a:lnTo>
                <a:lnTo>
                  <a:pt x="461" y="1043"/>
                </a:lnTo>
                <a:lnTo>
                  <a:pt x="479" y="1047"/>
                </a:lnTo>
                <a:lnTo>
                  <a:pt x="494" y="1175"/>
                </a:lnTo>
                <a:lnTo>
                  <a:pt x="679" y="1175"/>
                </a:lnTo>
                <a:lnTo>
                  <a:pt x="694" y="1047"/>
                </a:lnTo>
                <a:lnTo>
                  <a:pt x="713" y="1043"/>
                </a:lnTo>
                <a:lnTo>
                  <a:pt x="731" y="1037"/>
                </a:lnTo>
                <a:lnTo>
                  <a:pt x="749" y="1031"/>
                </a:lnTo>
                <a:lnTo>
                  <a:pt x="767" y="1024"/>
                </a:lnTo>
                <a:lnTo>
                  <a:pt x="784" y="1016"/>
                </a:lnTo>
                <a:lnTo>
                  <a:pt x="802" y="1008"/>
                </a:lnTo>
                <a:lnTo>
                  <a:pt x="819" y="999"/>
                </a:lnTo>
                <a:lnTo>
                  <a:pt x="835" y="990"/>
                </a:lnTo>
                <a:lnTo>
                  <a:pt x="935" y="1069"/>
                </a:lnTo>
                <a:lnTo>
                  <a:pt x="1068" y="937"/>
                </a:lnTo>
                <a:lnTo>
                  <a:pt x="988" y="836"/>
                </a:lnTo>
                <a:lnTo>
                  <a:pt x="997" y="820"/>
                </a:lnTo>
                <a:lnTo>
                  <a:pt x="1007" y="803"/>
                </a:lnTo>
                <a:lnTo>
                  <a:pt x="1015" y="786"/>
                </a:lnTo>
                <a:lnTo>
                  <a:pt x="1023" y="768"/>
                </a:lnTo>
                <a:lnTo>
                  <a:pt x="1030" y="750"/>
                </a:lnTo>
                <a:lnTo>
                  <a:pt x="1035" y="733"/>
                </a:lnTo>
                <a:lnTo>
                  <a:pt x="1041" y="714"/>
                </a:lnTo>
                <a:lnTo>
                  <a:pt x="1046" y="696"/>
                </a:lnTo>
                <a:lnTo>
                  <a:pt x="1174" y="681"/>
                </a:lnTo>
                <a:lnTo>
                  <a:pt x="1174" y="494"/>
                </a:lnTo>
                <a:lnTo>
                  <a:pt x="1046" y="47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09277" name="Freeform 29"/>
          <p:cNvSpPr>
            <a:spLocks/>
          </p:cNvSpPr>
          <p:nvPr/>
        </p:nvSpPr>
        <p:spPr bwMode="gray">
          <a:xfrm>
            <a:off x="6611144" y="2186416"/>
            <a:ext cx="509588" cy="563836"/>
          </a:xfrm>
          <a:custGeom>
            <a:avLst/>
            <a:gdLst/>
            <a:ahLst/>
            <a:cxnLst>
              <a:cxn ang="0">
                <a:pos x="960" y="624"/>
              </a:cxn>
              <a:cxn ang="0">
                <a:pos x="949" y="666"/>
              </a:cxn>
              <a:cxn ang="0">
                <a:pos x="934" y="705"/>
              </a:cxn>
              <a:cxn ang="0">
                <a:pos x="917" y="743"/>
              </a:cxn>
              <a:cxn ang="0">
                <a:pos x="895" y="779"/>
              </a:cxn>
              <a:cxn ang="0">
                <a:pos x="961" y="887"/>
              </a:cxn>
              <a:cxn ang="0">
                <a:pos x="791" y="887"/>
              </a:cxn>
              <a:cxn ang="0">
                <a:pos x="759" y="908"/>
              </a:cxn>
              <a:cxn ang="0">
                <a:pos x="722" y="928"/>
              </a:cxn>
              <a:cxn ang="0">
                <a:pos x="684" y="944"/>
              </a:cxn>
              <a:cxn ang="0">
                <a:pos x="644" y="956"/>
              </a:cxn>
              <a:cxn ang="0">
                <a:pos x="607" y="964"/>
              </a:cxn>
              <a:cxn ang="0">
                <a:pos x="488" y="1083"/>
              </a:cxn>
              <a:cxn ang="0">
                <a:pos x="458" y="961"/>
              </a:cxn>
              <a:cxn ang="0">
                <a:pos x="418" y="951"/>
              </a:cxn>
              <a:cxn ang="0">
                <a:pos x="378" y="937"/>
              </a:cxn>
              <a:cxn ang="0">
                <a:pos x="340" y="918"/>
              </a:cxn>
              <a:cxn ang="0">
                <a:pos x="304" y="896"/>
              </a:cxn>
              <a:cxn ang="0">
                <a:pos x="196" y="962"/>
              </a:cxn>
              <a:cxn ang="0">
                <a:pos x="196" y="793"/>
              </a:cxn>
              <a:cxn ang="0">
                <a:pos x="175" y="762"/>
              </a:cxn>
              <a:cxn ang="0">
                <a:pos x="155" y="725"/>
              </a:cxn>
              <a:cxn ang="0">
                <a:pos x="139" y="686"/>
              </a:cxn>
              <a:cxn ang="0">
                <a:pos x="126" y="645"/>
              </a:cxn>
              <a:cxn ang="0">
                <a:pos x="120" y="608"/>
              </a:cxn>
              <a:cxn ang="0">
                <a:pos x="0" y="488"/>
              </a:cxn>
              <a:cxn ang="0">
                <a:pos x="122" y="458"/>
              </a:cxn>
              <a:cxn ang="0">
                <a:pos x="132" y="418"/>
              </a:cxn>
              <a:cxn ang="0">
                <a:pos x="147" y="378"/>
              </a:cxn>
              <a:cxn ang="0">
                <a:pos x="164" y="340"/>
              </a:cxn>
              <a:cxn ang="0">
                <a:pos x="186" y="304"/>
              </a:cxn>
              <a:cxn ang="0">
                <a:pos x="121" y="196"/>
              </a:cxn>
              <a:cxn ang="0">
                <a:pos x="290" y="196"/>
              </a:cxn>
              <a:cxn ang="0">
                <a:pos x="322" y="175"/>
              </a:cxn>
              <a:cxn ang="0">
                <a:pos x="359" y="155"/>
              </a:cxn>
              <a:cxn ang="0">
                <a:pos x="397" y="139"/>
              </a:cxn>
              <a:cxn ang="0">
                <a:pos x="438" y="127"/>
              </a:cxn>
              <a:cxn ang="0">
                <a:pos x="474" y="120"/>
              </a:cxn>
              <a:cxn ang="0">
                <a:pos x="593" y="0"/>
              </a:cxn>
              <a:cxn ang="0">
                <a:pos x="623" y="122"/>
              </a:cxn>
              <a:cxn ang="0">
                <a:pos x="663" y="132"/>
              </a:cxn>
              <a:cxn ang="0">
                <a:pos x="704" y="147"/>
              </a:cxn>
              <a:cxn ang="0">
                <a:pos x="742" y="165"/>
              </a:cxn>
              <a:cxn ang="0">
                <a:pos x="777" y="187"/>
              </a:cxn>
              <a:cxn ang="0">
                <a:pos x="886" y="121"/>
              </a:cxn>
              <a:cxn ang="0">
                <a:pos x="886" y="290"/>
              </a:cxn>
              <a:cxn ang="0">
                <a:pos x="907" y="322"/>
              </a:cxn>
              <a:cxn ang="0">
                <a:pos x="926" y="359"/>
              </a:cxn>
              <a:cxn ang="0">
                <a:pos x="942" y="397"/>
              </a:cxn>
              <a:cxn ang="0">
                <a:pos x="955" y="438"/>
              </a:cxn>
              <a:cxn ang="0">
                <a:pos x="962" y="475"/>
              </a:cxn>
              <a:cxn ang="0">
                <a:pos x="1082" y="594"/>
              </a:cxn>
            </a:cxnLst>
            <a:rect l="0" t="0" r="r" b="b"/>
            <a:pathLst>
              <a:path w="1082" h="1083">
                <a:moveTo>
                  <a:pt x="962" y="608"/>
                </a:moveTo>
                <a:lnTo>
                  <a:pt x="960" y="624"/>
                </a:lnTo>
                <a:lnTo>
                  <a:pt x="955" y="645"/>
                </a:lnTo>
                <a:lnTo>
                  <a:pt x="949" y="666"/>
                </a:lnTo>
                <a:lnTo>
                  <a:pt x="942" y="686"/>
                </a:lnTo>
                <a:lnTo>
                  <a:pt x="934" y="705"/>
                </a:lnTo>
                <a:lnTo>
                  <a:pt x="926" y="725"/>
                </a:lnTo>
                <a:lnTo>
                  <a:pt x="917" y="743"/>
                </a:lnTo>
                <a:lnTo>
                  <a:pt x="907" y="762"/>
                </a:lnTo>
                <a:lnTo>
                  <a:pt x="895" y="779"/>
                </a:lnTo>
                <a:lnTo>
                  <a:pt x="886" y="793"/>
                </a:lnTo>
                <a:lnTo>
                  <a:pt x="961" y="887"/>
                </a:lnTo>
                <a:lnTo>
                  <a:pt x="886" y="962"/>
                </a:lnTo>
                <a:lnTo>
                  <a:pt x="791" y="887"/>
                </a:lnTo>
                <a:lnTo>
                  <a:pt x="777" y="896"/>
                </a:lnTo>
                <a:lnTo>
                  <a:pt x="759" y="908"/>
                </a:lnTo>
                <a:lnTo>
                  <a:pt x="742" y="918"/>
                </a:lnTo>
                <a:lnTo>
                  <a:pt x="722" y="928"/>
                </a:lnTo>
                <a:lnTo>
                  <a:pt x="704" y="937"/>
                </a:lnTo>
                <a:lnTo>
                  <a:pt x="684" y="944"/>
                </a:lnTo>
                <a:lnTo>
                  <a:pt x="663" y="951"/>
                </a:lnTo>
                <a:lnTo>
                  <a:pt x="644" y="956"/>
                </a:lnTo>
                <a:lnTo>
                  <a:pt x="623" y="961"/>
                </a:lnTo>
                <a:lnTo>
                  <a:pt x="607" y="964"/>
                </a:lnTo>
                <a:lnTo>
                  <a:pt x="593" y="1083"/>
                </a:lnTo>
                <a:lnTo>
                  <a:pt x="488" y="1083"/>
                </a:lnTo>
                <a:lnTo>
                  <a:pt x="474" y="964"/>
                </a:lnTo>
                <a:lnTo>
                  <a:pt x="458" y="961"/>
                </a:lnTo>
                <a:lnTo>
                  <a:pt x="438" y="956"/>
                </a:lnTo>
                <a:lnTo>
                  <a:pt x="418" y="951"/>
                </a:lnTo>
                <a:lnTo>
                  <a:pt x="397" y="944"/>
                </a:lnTo>
                <a:lnTo>
                  <a:pt x="378" y="937"/>
                </a:lnTo>
                <a:lnTo>
                  <a:pt x="359" y="928"/>
                </a:lnTo>
                <a:lnTo>
                  <a:pt x="340" y="918"/>
                </a:lnTo>
                <a:lnTo>
                  <a:pt x="322" y="908"/>
                </a:lnTo>
                <a:lnTo>
                  <a:pt x="304" y="896"/>
                </a:lnTo>
                <a:lnTo>
                  <a:pt x="290" y="887"/>
                </a:lnTo>
                <a:lnTo>
                  <a:pt x="196" y="962"/>
                </a:lnTo>
                <a:lnTo>
                  <a:pt x="121" y="887"/>
                </a:lnTo>
                <a:lnTo>
                  <a:pt x="196" y="793"/>
                </a:lnTo>
                <a:lnTo>
                  <a:pt x="186" y="779"/>
                </a:lnTo>
                <a:lnTo>
                  <a:pt x="175" y="762"/>
                </a:lnTo>
                <a:lnTo>
                  <a:pt x="164" y="743"/>
                </a:lnTo>
                <a:lnTo>
                  <a:pt x="155" y="725"/>
                </a:lnTo>
                <a:lnTo>
                  <a:pt x="147" y="705"/>
                </a:lnTo>
                <a:lnTo>
                  <a:pt x="139" y="686"/>
                </a:lnTo>
                <a:lnTo>
                  <a:pt x="132" y="666"/>
                </a:lnTo>
                <a:lnTo>
                  <a:pt x="126" y="645"/>
                </a:lnTo>
                <a:lnTo>
                  <a:pt x="122" y="624"/>
                </a:lnTo>
                <a:lnTo>
                  <a:pt x="120" y="608"/>
                </a:lnTo>
                <a:lnTo>
                  <a:pt x="0" y="594"/>
                </a:lnTo>
                <a:lnTo>
                  <a:pt x="0" y="488"/>
                </a:lnTo>
                <a:lnTo>
                  <a:pt x="120" y="475"/>
                </a:lnTo>
                <a:lnTo>
                  <a:pt x="122" y="458"/>
                </a:lnTo>
                <a:lnTo>
                  <a:pt x="126" y="438"/>
                </a:lnTo>
                <a:lnTo>
                  <a:pt x="132" y="418"/>
                </a:lnTo>
                <a:lnTo>
                  <a:pt x="139" y="397"/>
                </a:lnTo>
                <a:lnTo>
                  <a:pt x="147" y="378"/>
                </a:lnTo>
                <a:lnTo>
                  <a:pt x="155" y="359"/>
                </a:lnTo>
                <a:lnTo>
                  <a:pt x="164" y="340"/>
                </a:lnTo>
                <a:lnTo>
                  <a:pt x="175" y="322"/>
                </a:lnTo>
                <a:lnTo>
                  <a:pt x="186" y="304"/>
                </a:lnTo>
                <a:lnTo>
                  <a:pt x="196" y="290"/>
                </a:lnTo>
                <a:lnTo>
                  <a:pt x="121" y="196"/>
                </a:lnTo>
                <a:lnTo>
                  <a:pt x="196" y="121"/>
                </a:lnTo>
                <a:lnTo>
                  <a:pt x="290" y="196"/>
                </a:lnTo>
                <a:lnTo>
                  <a:pt x="304" y="187"/>
                </a:lnTo>
                <a:lnTo>
                  <a:pt x="322" y="175"/>
                </a:lnTo>
                <a:lnTo>
                  <a:pt x="340" y="165"/>
                </a:lnTo>
                <a:lnTo>
                  <a:pt x="359" y="155"/>
                </a:lnTo>
                <a:lnTo>
                  <a:pt x="378" y="147"/>
                </a:lnTo>
                <a:lnTo>
                  <a:pt x="397" y="139"/>
                </a:lnTo>
                <a:lnTo>
                  <a:pt x="418" y="132"/>
                </a:lnTo>
                <a:lnTo>
                  <a:pt x="438" y="127"/>
                </a:lnTo>
                <a:lnTo>
                  <a:pt x="458" y="122"/>
                </a:lnTo>
                <a:lnTo>
                  <a:pt x="474" y="120"/>
                </a:lnTo>
                <a:lnTo>
                  <a:pt x="488" y="0"/>
                </a:lnTo>
                <a:lnTo>
                  <a:pt x="593" y="0"/>
                </a:lnTo>
                <a:lnTo>
                  <a:pt x="607" y="120"/>
                </a:lnTo>
                <a:lnTo>
                  <a:pt x="623" y="122"/>
                </a:lnTo>
                <a:lnTo>
                  <a:pt x="644" y="127"/>
                </a:lnTo>
                <a:lnTo>
                  <a:pt x="663" y="132"/>
                </a:lnTo>
                <a:lnTo>
                  <a:pt x="684" y="139"/>
                </a:lnTo>
                <a:lnTo>
                  <a:pt x="704" y="147"/>
                </a:lnTo>
                <a:lnTo>
                  <a:pt x="722" y="155"/>
                </a:lnTo>
                <a:lnTo>
                  <a:pt x="742" y="165"/>
                </a:lnTo>
                <a:lnTo>
                  <a:pt x="759" y="175"/>
                </a:lnTo>
                <a:lnTo>
                  <a:pt x="777" y="187"/>
                </a:lnTo>
                <a:lnTo>
                  <a:pt x="791" y="196"/>
                </a:lnTo>
                <a:lnTo>
                  <a:pt x="886" y="121"/>
                </a:lnTo>
                <a:lnTo>
                  <a:pt x="961" y="196"/>
                </a:lnTo>
                <a:lnTo>
                  <a:pt x="886" y="290"/>
                </a:lnTo>
                <a:lnTo>
                  <a:pt x="895" y="304"/>
                </a:lnTo>
                <a:lnTo>
                  <a:pt x="907" y="322"/>
                </a:lnTo>
                <a:lnTo>
                  <a:pt x="917" y="340"/>
                </a:lnTo>
                <a:lnTo>
                  <a:pt x="926" y="359"/>
                </a:lnTo>
                <a:lnTo>
                  <a:pt x="934" y="378"/>
                </a:lnTo>
                <a:lnTo>
                  <a:pt x="942" y="397"/>
                </a:lnTo>
                <a:lnTo>
                  <a:pt x="949" y="418"/>
                </a:lnTo>
                <a:lnTo>
                  <a:pt x="955" y="438"/>
                </a:lnTo>
                <a:lnTo>
                  <a:pt x="960" y="458"/>
                </a:lnTo>
                <a:lnTo>
                  <a:pt x="962" y="475"/>
                </a:lnTo>
                <a:lnTo>
                  <a:pt x="1082" y="488"/>
                </a:lnTo>
                <a:lnTo>
                  <a:pt x="1082" y="594"/>
                </a:lnTo>
                <a:lnTo>
                  <a:pt x="962" y="608"/>
                </a:lnTo>
                <a:close/>
              </a:path>
            </a:pathLst>
          </a:custGeom>
          <a:solidFill>
            <a:srgbClr val="CC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09278" name="Freeform 30"/>
          <p:cNvSpPr>
            <a:spLocks/>
          </p:cNvSpPr>
          <p:nvPr/>
        </p:nvSpPr>
        <p:spPr bwMode="gray">
          <a:xfrm>
            <a:off x="6393259" y="2139101"/>
            <a:ext cx="39291" cy="42058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2" y="34"/>
              </a:cxn>
              <a:cxn ang="0">
                <a:pos x="4" y="26"/>
              </a:cxn>
              <a:cxn ang="0">
                <a:pos x="7" y="19"/>
              </a:cxn>
              <a:cxn ang="0">
                <a:pos x="13" y="12"/>
              </a:cxn>
              <a:cxn ang="0">
                <a:pos x="20" y="7"/>
              </a:cxn>
              <a:cxn ang="0">
                <a:pos x="27" y="4"/>
              </a:cxn>
              <a:cxn ang="0">
                <a:pos x="34" y="2"/>
              </a:cxn>
              <a:cxn ang="0">
                <a:pos x="42" y="0"/>
              </a:cxn>
              <a:cxn ang="0">
                <a:pos x="50" y="2"/>
              </a:cxn>
              <a:cxn ang="0">
                <a:pos x="58" y="4"/>
              </a:cxn>
              <a:cxn ang="0">
                <a:pos x="65" y="7"/>
              </a:cxn>
              <a:cxn ang="0">
                <a:pos x="71" y="12"/>
              </a:cxn>
              <a:cxn ang="0">
                <a:pos x="76" y="19"/>
              </a:cxn>
              <a:cxn ang="0">
                <a:pos x="80" y="26"/>
              </a:cxn>
              <a:cxn ang="0">
                <a:pos x="82" y="34"/>
              </a:cxn>
              <a:cxn ang="0">
                <a:pos x="83" y="42"/>
              </a:cxn>
              <a:cxn ang="0">
                <a:pos x="82" y="50"/>
              </a:cxn>
              <a:cxn ang="0">
                <a:pos x="80" y="57"/>
              </a:cxn>
              <a:cxn ang="0">
                <a:pos x="76" y="64"/>
              </a:cxn>
              <a:cxn ang="0">
                <a:pos x="72" y="71"/>
              </a:cxn>
              <a:cxn ang="0">
                <a:pos x="65" y="75"/>
              </a:cxn>
              <a:cxn ang="0">
                <a:pos x="58" y="79"/>
              </a:cxn>
              <a:cxn ang="0">
                <a:pos x="50" y="81"/>
              </a:cxn>
              <a:cxn ang="0">
                <a:pos x="42" y="82"/>
              </a:cxn>
              <a:cxn ang="0">
                <a:pos x="34" y="81"/>
              </a:cxn>
              <a:cxn ang="0">
                <a:pos x="27" y="80"/>
              </a:cxn>
              <a:cxn ang="0">
                <a:pos x="20" y="77"/>
              </a:cxn>
              <a:cxn ang="0">
                <a:pos x="13" y="71"/>
              </a:cxn>
              <a:cxn ang="0">
                <a:pos x="7" y="64"/>
              </a:cxn>
              <a:cxn ang="0">
                <a:pos x="4" y="57"/>
              </a:cxn>
              <a:cxn ang="0">
                <a:pos x="2" y="50"/>
              </a:cxn>
              <a:cxn ang="0">
                <a:pos x="0" y="42"/>
              </a:cxn>
            </a:cxnLst>
            <a:rect l="0" t="0" r="r" b="b"/>
            <a:pathLst>
              <a:path w="83" h="82">
                <a:moveTo>
                  <a:pt x="0" y="42"/>
                </a:moveTo>
                <a:lnTo>
                  <a:pt x="2" y="34"/>
                </a:lnTo>
                <a:lnTo>
                  <a:pt x="4" y="26"/>
                </a:lnTo>
                <a:lnTo>
                  <a:pt x="7" y="19"/>
                </a:lnTo>
                <a:lnTo>
                  <a:pt x="13" y="12"/>
                </a:lnTo>
                <a:lnTo>
                  <a:pt x="20" y="7"/>
                </a:lnTo>
                <a:lnTo>
                  <a:pt x="27" y="4"/>
                </a:lnTo>
                <a:lnTo>
                  <a:pt x="34" y="2"/>
                </a:lnTo>
                <a:lnTo>
                  <a:pt x="42" y="0"/>
                </a:lnTo>
                <a:lnTo>
                  <a:pt x="50" y="2"/>
                </a:lnTo>
                <a:lnTo>
                  <a:pt x="58" y="4"/>
                </a:lnTo>
                <a:lnTo>
                  <a:pt x="65" y="7"/>
                </a:lnTo>
                <a:lnTo>
                  <a:pt x="71" y="12"/>
                </a:lnTo>
                <a:lnTo>
                  <a:pt x="76" y="19"/>
                </a:lnTo>
                <a:lnTo>
                  <a:pt x="80" y="26"/>
                </a:lnTo>
                <a:lnTo>
                  <a:pt x="82" y="34"/>
                </a:lnTo>
                <a:lnTo>
                  <a:pt x="83" y="42"/>
                </a:lnTo>
                <a:lnTo>
                  <a:pt x="82" y="50"/>
                </a:lnTo>
                <a:lnTo>
                  <a:pt x="80" y="57"/>
                </a:lnTo>
                <a:lnTo>
                  <a:pt x="76" y="64"/>
                </a:lnTo>
                <a:lnTo>
                  <a:pt x="72" y="71"/>
                </a:lnTo>
                <a:lnTo>
                  <a:pt x="65" y="75"/>
                </a:lnTo>
                <a:lnTo>
                  <a:pt x="58" y="79"/>
                </a:lnTo>
                <a:lnTo>
                  <a:pt x="50" y="81"/>
                </a:lnTo>
                <a:lnTo>
                  <a:pt x="42" y="82"/>
                </a:lnTo>
                <a:lnTo>
                  <a:pt x="34" y="81"/>
                </a:lnTo>
                <a:lnTo>
                  <a:pt x="27" y="80"/>
                </a:lnTo>
                <a:lnTo>
                  <a:pt x="20" y="77"/>
                </a:lnTo>
                <a:lnTo>
                  <a:pt x="13" y="71"/>
                </a:lnTo>
                <a:lnTo>
                  <a:pt x="7" y="64"/>
                </a:lnTo>
                <a:lnTo>
                  <a:pt x="4" y="57"/>
                </a:lnTo>
                <a:lnTo>
                  <a:pt x="2" y="50"/>
                </a:lnTo>
                <a:lnTo>
                  <a:pt x="0" y="42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09279" name="Freeform 31"/>
          <p:cNvSpPr>
            <a:spLocks/>
          </p:cNvSpPr>
          <p:nvPr/>
        </p:nvSpPr>
        <p:spPr bwMode="gray">
          <a:xfrm>
            <a:off x="6689725" y="1965613"/>
            <a:ext cx="360760" cy="98573"/>
          </a:xfrm>
          <a:custGeom>
            <a:avLst/>
            <a:gdLst/>
            <a:ahLst/>
            <a:cxnLst>
              <a:cxn ang="0">
                <a:pos x="460" y="18"/>
              </a:cxn>
              <a:cxn ang="0">
                <a:pos x="418" y="15"/>
              </a:cxn>
              <a:cxn ang="0">
                <a:pos x="376" y="15"/>
              </a:cxn>
              <a:cxn ang="0">
                <a:pos x="333" y="19"/>
              </a:cxn>
              <a:cxn ang="0">
                <a:pos x="292" y="25"/>
              </a:cxn>
              <a:cxn ang="0">
                <a:pos x="252" y="34"/>
              </a:cxn>
              <a:cxn ang="0">
                <a:pos x="210" y="45"/>
              </a:cxn>
              <a:cxn ang="0">
                <a:pos x="171" y="60"/>
              </a:cxn>
              <a:cxn ang="0">
                <a:pos x="117" y="0"/>
              </a:cxn>
              <a:cxn ang="0">
                <a:pos x="212" y="189"/>
              </a:cxn>
              <a:cxn ang="0">
                <a:pos x="196" y="117"/>
              </a:cxn>
              <a:cxn ang="0">
                <a:pos x="232" y="103"/>
              </a:cxn>
              <a:cxn ang="0">
                <a:pos x="269" y="93"/>
              </a:cxn>
              <a:cxn ang="0">
                <a:pos x="305" y="85"/>
              </a:cxn>
              <a:cxn ang="0">
                <a:pos x="342" y="79"/>
              </a:cxn>
              <a:cxn ang="0">
                <a:pos x="380" y="76"/>
              </a:cxn>
              <a:cxn ang="0">
                <a:pos x="418" y="75"/>
              </a:cxn>
              <a:cxn ang="0">
                <a:pos x="456" y="78"/>
              </a:cxn>
              <a:cxn ang="0">
                <a:pos x="491" y="82"/>
              </a:cxn>
              <a:cxn ang="0">
                <a:pos x="526" y="89"/>
              </a:cxn>
              <a:cxn ang="0">
                <a:pos x="560" y="97"/>
              </a:cxn>
              <a:cxn ang="0">
                <a:pos x="593" y="108"/>
              </a:cxn>
              <a:cxn ang="0">
                <a:pos x="626" y="120"/>
              </a:cxn>
              <a:cxn ang="0">
                <a:pos x="657" y="135"/>
              </a:cxn>
              <a:cxn ang="0">
                <a:pos x="688" y="151"/>
              </a:cxn>
              <a:cxn ang="0">
                <a:pos x="717" y="170"/>
              </a:cxn>
              <a:cxn ang="0">
                <a:pos x="768" y="129"/>
              </a:cxn>
              <a:cxn ang="0">
                <a:pos x="736" y="109"/>
              </a:cxn>
              <a:cxn ang="0">
                <a:pos x="702" y="89"/>
              </a:cxn>
              <a:cxn ang="0">
                <a:pos x="668" y="72"/>
              </a:cxn>
              <a:cxn ang="0">
                <a:pos x="632" y="57"/>
              </a:cxn>
              <a:cxn ang="0">
                <a:pos x="595" y="44"/>
              </a:cxn>
              <a:cxn ang="0">
                <a:pos x="558" y="34"/>
              </a:cxn>
              <a:cxn ang="0">
                <a:pos x="520" y="26"/>
              </a:cxn>
              <a:cxn ang="0">
                <a:pos x="482" y="20"/>
              </a:cxn>
            </a:cxnLst>
            <a:rect l="0" t="0" r="r" b="b"/>
            <a:pathLst>
              <a:path w="768" h="189">
                <a:moveTo>
                  <a:pt x="482" y="20"/>
                </a:moveTo>
                <a:lnTo>
                  <a:pt x="460" y="18"/>
                </a:lnTo>
                <a:lnTo>
                  <a:pt x="439" y="15"/>
                </a:lnTo>
                <a:lnTo>
                  <a:pt x="418" y="15"/>
                </a:lnTo>
                <a:lnTo>
                  <a:pt x="397" y="14"/>
                </a:lnTo>
                <a:lnTo>
                  <a:pt x="376" y="15"/>
                </a:lnTo>
                <a:lnTo>
                  <a:pt x="354" y="17"/>
                </a:lnTo>
                <a:lnTo>
                  <a:pt x="333" y="19"/>
                </a:lnTo>
                <a:lnTo>
                  <a:pt x="313" y="21"/>
                </a:lnTo>
                <a:lnTo>
                  <a:pt x="292" y="25"/>
                </a:lnTo>
                <a:lnTo>
                  <a:pt x="271" y="29"/>
                </a:lnTo>
                <a:lnTo>
                  <a:pt x="252" y="34"/>
                </a:lnTo>
                <a:lnTo>
                  <a:pt x="231" y="40"/>
                </a:lnTo>
                <a:lnTo>
                  <a:pt x="210" y="45"/>
                </a:lnTo>
                <a:lnTo>
                  <a:pt x="191" y="52"/>
                </a:lnTo>
                <a:lnTo>
                  <a:pt x="171" y="60"/>
                </a:lnTo>
                <a:lnTo>
                  <a:pt x="151" y="68"/>
                </a:lnTo>
                <a:lnTo>
                  <a:pt x="117" y="0"/>
                </a:lnTo>
                <a:lnTo>
                  <a:pt x="0" y="178"/>
                </a:lnTo>
                <a:lnTo>
                  <a:pt x="212" y="189"/>
                </a:lnTo>
                <a:lnTo>
                  <a:pt x="179" y="124"/>
                </a:lnTo>
                <a:lnTo>
                  <a:pt x="196" y="117"/>
                </a:lnTo>
                <a:lnTo>
                  <a:pt x="215" y="110"/>
                </a:lnTo>
                <a:lnTo>
                  <a:pt x="232" y="103"/>
                </a:lnTo>
                <a:lnTo>
                  <a:pt x="251" y="97"/>
                </a:lnTo>
                <a:lnTo>
                  <a:pt x="269" y="93"/>
                </a:lnTo>
                <a:lnTo>
                  <a:pt x="286" y="88"/>
                </a:lnTo>
                <a:lnTo>
                  <a:pt x="305" y="85"/>
                </a:lnTo>
                <a:lnTo>
                  <a:pt x="323" y="81"/>
                </a:lnTo>
                <a:lnTo>
                  <a:pt x="342" y="79"/>
                </a:lnTo>
                <a:lnTo>
                  <a:pt x="361" y="78"/>
                </a:lnTo>
                <a:lnTo>
                  <a:pt x="380" y="76"/>
                </a:lnTo>
                <a:lnTo>
                  <a:pt x="398" y="75"/>
                </a:lnTo>
                <a:lnTo>
                  <a:pt x="418" y="75"/>
                </a:lnTo>
                <a:lnTo>
                  <a:pt x="436" y="76"/>
                </a:lnTo>
                <a:lnTo>
                  <a:pt x="456" y="78"/>
                </a:lnTo>
                <a:lnTo>
                  <a:pt x="474" y="80"/>
                </a:lnTo>
                <a:lnTo>
                  <a:pt x="491" y="82"/>
                </a:lnTo>
                <a:lnTo>
                  <a:pt x="509" y="86"/>
                </a:lnTo>
                <a:lnTo>
                  <a:pt x="526" y="89"/>
                </a:lnTo>
                <a:lnTo>
                  <a:pt x="543" y="93"/>
                </a:lnTo>
                <a:lnTo>
                  <a:pt x="560" y="97"/>
                </a:lnTo>
                <a:lnTo>
                  <a:pt x="577" y="102"/>
                </a:lnTo>
                <a:lnTo>
                  <a:pt x="593" y="108"/>
                </a:lnTo>
                <a:lnTo>
                  <a:pt x="610" y="113"/>
                </a:lnTo>
                <a:lnTo>
                  <a:pt x="626" y="120"/>
                </a:lnTo>
                <a:lnTo>
                  <a:pt x="641" y="127"/>
                </a:lnTo>
                <a:lnTo>
                  <a:pt x="657" y="135"/>
                </a:lnTo>
                <a:lnTo>
                  <a:pt x="673" y="143"/>
                </a:lnTo>
                <a:lnTo>
                  <a:pt x="688" y="151"/>
                </a:lnTo>
                <a:lnTo>
                  <a:pt x="703" y="161"/>
                </a:lnTo>
                <a:lnTo>
                  <a:pt x="717" y="170"/>
                </a:lnTo>
                <a:lnTo>
                  <a:pt x="732" y="179"/>
                </a:lnTo>
                <a:lnTo>
                  <a:pt x="768" y="129"/>
                </a:lnTo>
                <a:lnTo>
                  <a:pt x="752" y="119"/>
                </a:lnTo>
                <a:lnTo>
                  <a:pt x="736" y="109"/>
                </a:lnTo>
                <a:lnTo>
                  <a:pt x="719" y="98"/>
                </a:lnTo>
                <a:lnTo>
                  <a:pt x="702" y="89"/>
                </a:lnTo>
                <a:lnTo>
                  <a:pt x="685" y="81"/>
                </a:lnTo>
                <a:lnTo>
                  <a:pt x="668" y="72"/>
                </a:lnTo>
                <a:lnTo>
                  <a:pt x="650" y="65"/>
                </a:lnTo>
                <a:lnTo>
                  <a:pt x="632" y="57"/>
                </a:lnTo>
                <a:lnTo>
                  <a:pt x="613" y="51"/>
                </a:lnTo>
                <a:lnTo>
                  <a:pt x="595" y="44"/>
                </a:lnTo>
                <a:lnTo>
                  <a:pt x="577" y="40"/>
                </a:lnTo>
                <a:lnTo>
                  <a:pt x="558" y="34"/>
                </a:lnTo>
                <a:lnTo>
                  <a:pt x="540" y="29"/>
                </a:lnTo>
                <a:lnTo>
                  <a:pt x="520" y="26"/>
                </a:lnTo>
                <a:lnTo>
                  <a:pt x="502" y="22"/>
                </a:lnTo>
                <a:lnTo>
                  <a:pt x="482" y="2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09280" name="Freeform 32"/>
          <p:cNvSpPr>
            <a:spLocks/>
          </p:cNvSpPr>
          <p:nvPr/>
        </p:nvSpPr>
        <p:spPr bwMode="gray">
          <a:xfrm>
            <a:off x="6373019" y="2505792"/>
            <a:ext cx="210741" cy="270746"/>
          </a:xfrm>
          <a:custGeom>
            <a:avLst/>
            <a:gdLst/>
            <a:ahLst/>
            <a:cxnLst>
              <a:cxn ang="0">
                <a:pos x="447" y="521"/>
              </a:cxn>
              <a:cxn ang="0">
                <a:pos x="343" y="335"/>
              </a:cxn>
              <a:cxn ang="0">
                <a:pos x="305" y="400"/>
              </a:cxn>
              <a:cxn ang="0">
                <a:pos x="289" y="388"/>
              </a:cxn>
              <a:cxn ang="0">
                <a:pos x="274" y="377"/>
              </a:cxn>
              <a:cxn ang="0">
                <a:pos x="260" y="365"/>
              </a:cxn>
              <a:cxn ang="0">
                <a:pos x="245" y="353"/>
              </a:cxn>
              <a:cxn ang="0">
                <a:pos x="231" y="340"/>
              </a:cxn>
              <a:cxn ang="0">
                <a:pos x="217" y="327"/>
              </a:cxn>
              <a:cxn ang="0">
                <a:pos x="205" y="313"/>
              </a:cxn>
              <a:cxn ang="0">
                <a:pos x="192" y="300"/>
              </a:cxn>
              <a:cxn ang="0">
                <a:pos x="180" y="285"/>
              </a:cxn>
              <a:cxn ang="0">
                <a:pos x="169" y="270"/>
              </a:cxn>
              <a:cxn ang="0">
                <a:pos x="157" y="255"/>
              </a:cxn>
              <a:cxn ang="0">
                <a:pos x="147" y="238"/>
              </a:cxn>
              <a:cxn ang="0">
                <a:pos x="137" y="222"/>
              </a:cxn>
              <a:cxn ang="0">
                <a:pos x="127" y="206"/>
              </a:cxn>
              <a:cxn ang="0">
                <a:pos x="118" y="189"/>
              </a:cxn>
              <a:cxn ang="0">
                <a:pos x="110" y="172"/>
              </a:cxn>
              <a:cxn ang="0">
                <a:pos x="101" y="151"/>
              </a:cxn>
              <a:cxn ang="0">
                <a:pos x="92" y="130"/>
              </a:cxn>
              <a:cxn ang="0">
                <a:pos x="85" y="109"/>
              </a:cxn>
              <a:cxn ang="0">
                <a:pos x="78" y="87"/>
              </a:cxn>
              <a:cxn ang="0">
                <a:pos x="72" y="66"/>
              </a:cxn>
              <a:cxn ang="0">
                <a:pos x="68" y="44"/>
              </a:cxn>
              <a:cxn ang="0">
                <a:pos x="64" y="22"/>
              </a:cxn>
              <a:cxn ang="0">
                <a:pos x="61" y="0"/>
              </a:cxn>
              <a:cxn ang="0">
                <a:pos x="0" y="0"/>
              </a:cxn>
              <a:cxn ang="0">
                <a:pos x="3" y="25"/>
              </a:cxn>
              <a:cxn ang="0">
                <a:pos x="6" y="51"/>
              </a:cxn>
              <a:cxn ang="0">
                <a:pos x="12" y="76"/>
              </a:cxn>
              <a:cxn ang="0">
                <a:pos x="19" y="100"/>
              </a:cxn>
              <a:cxn ang="0">
                <a:pos x="26" y="126"/>
              </a:cxn>
              <a:cxn ang="0">
                <a:pos x="34" y="150"/>
              </a:cxn>
              <a:cxn ang="0">
                <a:pos x="45" y="174"/>
              </a:cxn>
              <a:cxn ang="0">
                <a:pos x="55" y="198"/>
              </a:cxn>
              <a:cxn ang="0">
                <a:pos x="64" y="218"/>
              </a:cxn>
              <a:cxn ang="0">
                <a:pos x="74" y="236"/>
              </a:cxn>
              <a:cxn ang="0">
                <a:pos x="85" y="255"/>
              </a:cxn>
              <a:cxn ang="0">
                <a:pos x="96" y="273"/>
              </a:cxn>
              <a:cxn ang="0">
                <a:pos x="108" y="290"/>
              </a:cxn>
              <a:cxn ang="0">
                <a:pos x="121" y="308"/>
              </a:cxn>
              <a:cxn ang="0">
                <a:pos x="133" y="324"/>
              </a:cxn>
              <a:cxn ang="0">
                <a:pos x="147" y="340"/>
              </a:cxn>
              <a:cxn ang="0">
                <a:pos x="161" y="356"/>
              </a:cxn>
              <a:cxn ang="0">
                <a:pos x="176" y="371"/>
              </a:cxn>
              <a:cxn ang="0">
                <a:pos x="191" y="386"/>
              </a:cxn>
              <a:cxn ang="0">
                <a:pos x="207" y="400"/>
              </a:cxn>
              <a:cxn ang="0">
                <a:pos x="223" y="414"/>
              </a:cxn>
              <a:cxn ang="0">
                <a:pos x="239" y="427"/>
              </a:cxn>
              <a:cxn ang="0">
                <a:pos x="257" y="440"/>
              </a:cxn>
              <a:cxn ang="0">
                <a:pos x="274" y="452"/>
              </a:cxn>
              <a:cxn ang="0">
                <a:pos x="235" y="519"/>
              </a:cxn>
              <a:cxn ang="0">
                <a:pos x="447" y="521"/>
              </a:cxn>
            </a:cxnLst>
            <a:rect l="0" t="0" r="r" b="b"/>
            <a:pathLst>
              <a:path w="447" h="521">
                <a:moveTo>
                  <a:pt x="447" y="521"/>
                </a:moveTo>
                <a:lnTo>
                  <a:pt x="343" y="335"/>
                </a:lnTo>
                <a:lnTo>
                  <a:pt x="305" y="400"/>
                </a:lnTo>
                <a:lnTo>
                  <a:pt x="289" y="388"/>
                </a:lnTo>
                <a:lnTo>
                  <a:pt x="274" y="377"/>
                </a:lnTo>
                <a:lnTo>
                  <a:pt x="260" y="365"/>
                </a:lnTo>
                <a:lnTo>
                  <a:pt x="245" y="353"/>
                </a:lnTo>
                <a:lnTo>
                  <a:pt x="231" y="340"/>
                </a:lnTo>
                <a:lnTo>
                  <a:pt x="217" y="327"/>
                </a:lnTo>
                <a:lnTo>
                  <a:pt x="205" y="313"/>
                </a:lnTo>
                <a:lnTo>
                  <a:pt x="192" y="300"/>
                </a:lnTo>
                <a:lnTo>
                  <a:pt x="180" y="285"/>
                </a:lnTo>
                <a:lnTo>
                  <a:pt x="169" y="270"/>
                </a:lnTo>
                <a:lnTo>
                  <a:pt x="157" y="255"/>
                </a:lnTo>
                <a:lnTo>
                  <a:pt x="147" y="238"/>
                </a:lnTo>
                <a:lnTo>
                  <a:pt x="137" y="222"/>
                </a:lnTo>
                <a:lnTo>
                  <a:pt x="127" y="206"/>
                </a:lnTo>
                <a:lnTo>
                  <a:pt x="118" y="189"/>
                </a:lnTo>
                <a:lnTo>
                  <a:pt x="110" y="172"/>
                </a:lnTo>
                <a:lnTo>
                  <a:pt x="101" y="151"/>
                </a:lnTo>
                <a:lnTo>
                  <a:pt x="92" y="130"/>
                </a:lnTo>
                <a:lnTo>
                  <a:pt x="85" y="109"/>
                </a:lnTo>
                <a:lnTo>
                  <a:pt x="78" y="87"/>
                </a:lnTo>
                <a:lnTo>
                  <a:pt x="72" y="66"/>
                </a:lnTo>
                <a:lnTo>
                  <a:pt x="68" y="44"/>
                </a:lnTo>
                <a:lnTo>
                  <a:pt x="64" y="22"/>
                </a:lnTo>
                <a:lnTo>
                  <a:pt x="61" y="0"/>
                </a:lnTo>
                <a:lnTo>
                  <a:pt x="0" y="0"/>
                </a:lnTo>
                <a:lnTo>
                  <a:pt x="3" y="25"/>
                </a:lnTo>
                <a:lnTo>
                  <a:pt x="6" y="51"/>
                </a:lnTo>
                <a:lnTo>
                  <a:pt x="12" y="76"/>
                </a:lnTo>
                <a:lnTo>
                  <a:pt x="19" y="100"/>
                </a:lnTo>
                <a:lnTo>
                  <a:pt x="26" y="126"/>
                </a:lnTo>
                <a:lnTo>
                  <a:pt x="34" y="150"/>
                </a:lnTo>
                <a:lnTo>
                  <a:pt x="45" y="174"/>
                </a:lnTo>
                <a:lnTo>
                  <a:pt x="55" y="198"/>
                </a:lnTo>
                <a:lnTo>
                  <a:pt x="64" y="218"/>
                </a:lnTo>
                <a:lnTo>
                  <a:pt x="74" y="236"/>
                </a:lnTo>
                <a:lnTo>
                  <a:pt x="85" y="255"/>
                </a:lnTo>
                <a:lnTo>
                  <a:pt x="96" y="273"/>
                </a:lnTo>
                <a:lnTo>
                  <a:pt x="108" y="290"/>
                </a:lnTo>
                <a:lnTo>
                  <a:pt x="121" y="308"/>
                </a:lnTo>
                <a:lnTo>
                  <a:pt x="133" y="324"/>
                </a:lnTo>
                <a:lnTo>
                  <a:pt x="147" y="340"/>
                </a:lnTo>
                <a:lnTo>
                  <a:pt x="161" y="356"/>
                </a:lnTo>
                <a:lnTo>
                  <a:pt x="176" y="371"/>
                </a:lnTo>
                <a:lnTo>
                  <a:pt x="191" y="386"/>
                </a:lnTo>
                <a:lnTo>
                  <a:pt x="207" y="400"/>
                </a:lnTo>
                <a:lnTo>
                  <a:pt x="223" y="414"/>
                </a:lnTo>
                <a:lnTo>
                  <a:pt x="239" y="427"/>
                </a:lnTo>
                <a:lnTo>
                  <a:pt x="257" y="440"/>
                </a:lnTo>
                <a:lnTo>
                  <a:pt x="274" y="452"/>
                </a:lnTo>
                <a:lnTo>
                  <a:pt x="235" y="519"/>
                </a:lnTo>
                <a:lnTo>
                  <a:pt x="447" y="521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09281" name="Freeform 33"/>
          <p:cNvSpPr>
            <a:spLocks/>
          </p:cNvSpPr>
          <p:nvPr/>
        </p:nvSpPr>
        <p:spPr bwMode="gray">
          <a:xfrm>
            <a:off x="6768307" y="2010300"/>
            <a:ext cx="421481" cy="579607"/>
          </a:xfrm>
          <a:custGeom>
            <a:avLst/>
            <a:gdLst/>
            <a:ahLst/>
            <a:cxnLst>
              <a:cxn ang="0">
                <a:pos x="89" y="590"/>
              </a:cxn>
              <a:cxn ang="0">
                <a:pos x="60" y="623"/>
              </a:cxn>
              <a:cxn ang="0">
                <a:pos x="36" y="661"/>
              </a:cxn>
              <a:cxn ang="0">
                <a:pos x="18" y="702"/>
              </a:cxn>
              <a:cxn ang="0">
                <a:pos x="6" y="743"/>
              </a:cxn>
              <a:cxn ang="0">
                <a:pos x="0" y="787"/>
              </a:cxn>
              <a:cxn ang="0">
                <a:pos x="0" y="831"/>
              </a:cxn>
              <a:cxn ang="0">
                <a:pos x="7" y="874"/>
              </a:cxn>
              <a:cxn ang="0">
                <a:pos x="20" y="918"/>
              </a:cxn>
              <a:cxn ang="0">
                <a:pos x="33" y="950"/>
              </a:cxn>
              <a:cxn ang="0">
                <a:pos x="231" y="751"/>
              </a:cxn>
              <a:cxn ang="0">
                <a:pos x="354" y="873"/>
              </a:cxn>
              <a:cxn ang="0">
                <a:pos x="152" y="1076"/>
              </a:cxn>
              <a:cxn ang="0">
                <a:pos x="181" y="1090"/>
              </a:cxn>
              <a:cxn ang="0">
                <a:pos x="203" y="1098"/>
              </a:cxn>
              <a:cxn ang="0">
                <a:pos x="226" y="1105"/>
              </a:cxn>
              <a:cxn ang="0">
                <a:pos x="249" y="1111"/>
              </a:cxn>
              <a:cxn ang="0">
                <a:pos x="271" y="1114"/>
              </a:cxn>
              <a:cxn ang="0">
                <a:pos x="294" y="1115"/>
              </a:cxn>
              <a:cxn ang="0">
                <a:pos x="317" y="1115"/>
              </a:cxn>
              <a:cxn ang="0">
                <a:pos x="340" y="1114"/>
              </a:cxn>
              <a:cxn ang="0">
                <a:pos x="363" y="1111"/>
              </a:cxn>
              <a:cxn ang="0">
                <a:pos x="385" y="1106"/>
              </a:cxn>
              <a:cxn ang="0">
                <a:pos x="407" y="1099"/>
              </a:cxn>
              <a:cxn ang="0">
                <a:pos x="428" y="1091"/>
              </a:cxn>
              <a:cxn ang="0">
                <a:pos x="449" y="1081"/>
              </a:cxn>
              <a:cxn ang="0">
                <a:pos x="468" y="1069"/>
              </a:cxn>
              <a:cxn ang="0">
                <a:pos x="488" y="1056"/>
              </a:cxn>
              <a:cxn ang="0">
                <a:pos x="506" y="1041"/>
              </a:cxn>
              <a:cxn ang="0">
                <a:pos x="524" y="1025"/>
              </a:cxn>
              <a:cxn ang="0">
                <a:pos x="552" y="993"/>
              </a:cxn>
              <a:cxn ang="0">
                <a:pos x="575" y="957"/>
              </a:cxn>
              <a:cxn ang="0">
                <a:pos x="593" y="919"/>
              </a:cxn>
              <a:cxn ang="0">
                <a:pos x="605" y="879"/>
              </a:cxn>
              <a:cxn ang="0">
                <a:pos x="612" y="838"/>
              </a:cxn>
              <a:cxn ang="0">
                <a:pos x="613" y="795"/>
              </a:cxn>
              <a:cxn ang="0">
                <a:pos x="609" y="752"/>
              </a:cxn>
              <a:cxn ang="0">
                <a:pos x="598" y="711"/>
              </a:cxn>
              <a:cxn ang="0">
                <a:pos x="898" y="412"/>
              </a:cxn>
              <a:cxn ang="0">
                <a:pos x="898" y="0"/>
              </a:cxn>
              <a:cxn ang="0">
                <a:pos x="386" y="510"/>
              </a:cxn>
              <a:cxn ang="0">
                <a:pos x="367" y="506"/>
              </a:cxn>
              <a:cxn ang="0">
                <a:pos x="346" y="502"/>
              </a:cxn>
              <a:cxn ang="0">
                <a:pos x="325" y="500"/>
              </a:cxn>
              <a:cxn ang="0">
                <a:pos x="306" y="500"/>
              </a:cxn>
              <a:cxn ang="0">
                <a:pos x="285" y="500"/>
              </a:cxn>
              <a:cxn ang="0">
                <a:pos x="265" y="502"/>
              </a:cxn>
              <a:cxn ang="0">
                <a:pos x="246" y="506"/>
              </a:cxn>
              <a:cxn ang="0">
                <a:pos x="226" y="510"/>
              </a:cxn>
              <a:cxn ang="0">
                <a:pos x="208" y="516"/>
              </a:cxn>
              <a:cxn ang="0">
                <a:pos x="189" y="523"/>
              </a:cxn>
              <a:cxn ang="0">
                <a:pos x="171" y="531"/>
              </a:cxn>
              <a:cxn ang="0">
                <a:pos x="154" y="540"/>
              </a:cxn>
              <a:cxn ang="0">
                <a:pos x="136" y="551"/>
              </a:cxn>
              <a:cxn ang="0">
                <a:pos x="120" y="562"/>
              </a:cxn>
              <a:cxn ang="0">
                <a:pos x="104" y="576"/>
              </a:cxn>
              <a:cxn ang="0">
                <a:pos x="89" y="590"/>
              </a:cxn>
            </a:cxnLst>
            <a:rect l="0" t="0" r="r" b="b"/>
            <a:pathLst>
              <a:path w="898" h="1115">
                <a:moveTo>
                  <a:pt x="89" y="590"/>
                </a:moveTo>
                <a:lnTo>
                  <a:pt x="60" y="623"/>
                </a:lnTo>
                <a:lnTo>
                  <a:pt x="36" y="661"/>
                </a:lnTo>
                <a:lnTo>
                  <a:pt x="18" y="702"/>
                </a:lnTo>
                <a:lnTo>
                  <a:pt x="6" y="743"/>
                </a:lnTo>
                <a:lnTo>
                  <a:pt x="0" y="787"/>
                </a:lnTo>
                <a:lnTo>
                  <a:pt x="0" y="831"/>
                </a:lnTo>
                <a:lnTo>
                  <a:pt x="7" y="874"/>
                </a:lnTo>
                <a:lnTo>
                  <a:pt x="20" y="918"/>
                </a:lnTo>
                <a:lnTo>
                  <a:pt x="33" y="950"/>
                </a:lnTo>
                <a:lnTo>
                  <a:pt x="231" y="751"/>
                </a:lnTo>
                <a:lnTo>
                  <a:pt x="354" y="873"/>
                </a:lnTo>
                <a:lnTo>
                  <a:pt x="152" y="1076"/>
                </a:lnTo>
                <a:lnTo>
                  <a:pt x="181" y="1090"/>
                </a:lnTo>
                <a:lnTo>
                  <a:pt x="203" y="1098"/>
                </a:lnTo>
                <a:lnTo>
                  <a:pt x="226" y="1105"/>
                </a:lnTo>
                <a:lnTo>
                  <a:pt x="249" y="1111"/>
                </a:lnTo>
                <a:lnTo>
                  <a:pt x="271" y="1114"/>
                </a:lnTo>
                <a:lnTo>
                  <a:pt x="294" y="1115"/>
                </a:lnTo>
                <a:lnTo>
                  <a:pt x="317" y="1115"/>
                </a:lnTo>
                <a:lnTo>
                  <a:pt x="340" y="1114"/>
                </a:lnTo>
                <a:lnTo>
                  <a:pt x="363" y="1111"/>
                </a:lnTo>
                <a:lnTo>
                  <a:pt x="385" y="1106"/>
                </a:lnTo>
                <a:lnTo>
                  <a:pt x="407" y="1099"/>
                </a:lnTo>
                <a:lnTo>
                  <a:pt x="428" y="1091"/>
                </a:lnTo>
                <a:lnTo>
                  <a:pt x="449" y="1081"/>
                </a:lnTo>
                <a:lnTo>
                  <a:pt x="468" y="1069"/>
                </a:lnTo>
                <a:lnTo>
                  <a:pt x="488" y="1056"/>
                </a:lnTo>
                <a:lnTo>
                  <a:pt x="506" y="1041"/>
                </a:lnTo>
                <a:lnTo>
                  <a:pt x="524" y="1025"/>
                </a:lnTo>
                <a:lnTo>
                  <a:pt x="552" y="993"/>
                </a:lnTo>
                <a:lnTo>
                  <a:pt x="575" y="957"/>
                </a:lnTo>
                <a:lnTo>
                  <a:pt x="593" y="919"/>
                </a:lnTo>
                <a:lnTo>
                  <a:pt x="605" y="879"/>
                </a:lnTo>
                <a:lnTo>
                  <a:pt x="612" y="838"/>
                </a:lnTo>
                <a:lnTo>
                  <a:pt x="613" y="795"/>
                </a:lnTo>
                <a:lnTo>
                  <a:pt x="609" y="752"/>
                </a:lnTo>
                <a:lnTo>
                  <a:pt x="598" y="711"/>
                </a:lnTo>
                <a:lnTo>
                  <a:pt x="898" y="412"/>
                </a:lnTo>
                <a:lnTo>
                  <a:pt x="898" y="0"/>
                </a:lnTo>
                <a:lnTo>
                  <a:pt x="386" y="510"/>
                </a:lnTo>
                <a:lnTo>
                  <a:pt x="367" y="506"/>
                </a:lnTo>
                <a:lnTo>
                  <a:pt x="346" y="502"/>
                </a:lnTo>
                <a:lnTo>
                  <a:pt x="325" y="500"/>
                </a:lnTo>
                <a:lnTo>
                  <a:pt x="306" y="500"/>
                </a:lnTo>
                <a:lnTo>
                  <a:pt x="285" y="500"/>
                </a:lnTo>
                <a:lnTo>
                  <a:pt x="265" y="502"/>
                </a:lnTo>
                <a:lnTo>
                  <a:pt x="246" y="506"/>
                </a:lnTo>
                <a:lnTo>
                  <a:pt x="226" y="510"/>
                </a:lnTo>
                <a:lnTo>
                  <a:pt x="208" y="516"/>
                </a:lnTo>
                <a:lnTo>
                  <a:pt x="189" y="523"/>
                </a:lnTo>
                <a:lnTo>
                  <a:pt x="171" y="531"/>
                </a:lnTo>
                <a:lnTo>
                  <a:pt x="154" y="540"/>
                </a:lnTo>
                <a:lnTo>
                  <a:pt x="136" y="551"/>
                </a:lnTo>
                <a:lnTo>
                  <a:pt x="120" y="562"/>
                </a:lnTo>
                <a:lnTo>
                  <a:pt x="104" y="576"/>
                </a:lnTo>
                <a:lnTo>
                  <a:pt x="89" y="59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09282" name="Freeform 34"/>
          <p:cNvSpPr>
            <a:spLocks/>
          </p:cNvSpPr>
          <p:nvPr/>
        </p:nvSpPr>
        <p:spPr bwMode="gray">
          <a:xfrm>
            <a:off x="6788547" y="2043157"/>
            <a:ext cx="401241" cy="523092"/>
          </a:xfrm>
          <a:custGeom>
            <a:avLst/>
            <a:gdLst/>
            <a:ahLst/>
            <a:cxnLst>
              <a:cxn ang="0">
                <a:pos x="355" y="498"/>
              </a:cxn>
              <a:cxn ang="0">
                <a:pos x="342" y="493"/>
              </a:cxn>
              <a:cxn ang="0">
                <a:pos x="325" y="489"/>
              </a:cxn>
              <a:cxn ang="0">
                <a:pos x="307" y="484"/>
              </a:cxn>
              <a:cxn ang="0">
                <a:pos x="288" y="482"/>
              </a:cxn>
              <a:cxn ang="0">
                <a:pos x="271" y="481"/>
              </a:cxn>
              <a:cxn ang="0">
                <a:pos x="253" y="481"/>
              </a:cxn>
              <a:cxn ang="0">
                <a:pos x="235" y="482"/>
              </a:cxn>
              <a:cxn ang="0">
                <a:pos x="218" y="484"/>
              </a:cxn>
              <a:cxn ang="0">
                <a:pos x="201" y="488"/>
              </a:cxn>
              <a:cxn ang="0">
                <a:pos x="183" y="492"/>
              </a:cxn>
              <a:cxn ang="0">
                <a:pos x="167" y="499"/>
              </a:cxn>
              <a:cxn ang="0">
                <a:pos x="150" y="506"/>
              </a:cxn>
              <a:cxn ang="0">
                <a:pos x="135" y="514"/>
              </a:cxn>
              <a:cxn ang="0">
                <a:pos x="119" y="523"/>
              </a:cxn>
              <a:cxn ang="0">
                <a:pos x="105" y="534"/>
              </a:cxn>
              <a:cxn ang="0">
                <a:pos x="91" y="545"/>
              </a:cxn>
              <a:cxn ang="0">
                <a:pos x="77" y="558"/>
              </a:cxn>
              <a:cxn ang="0">
                <a:pos x="55" y="583"/>
              </a:cxn>
              <a:cxn ang="0">
                <a:pos x="36" y="611"/>
              </a:cxn>
              <a:cxn ang="0">
                <a:pos x="22" y="641"/>
              </a:cxn>
              <a:cxn ang="0">
                <a:pos x="11" y="672"/>
              </a:cxn>
              <a:cxn ang="0">
                <a:pos x="4" y="704"/>
              </a:cxn>
              <a:cxn ang="0">
                <a:pos x="0" y="738"/>
              </a:cxn>
              <a:cxn ang="0">
                <a:pos x="1" y="770"/>
              </a:cxn>
              <a:cxn ang="0">
                <a:pos x="7" y="803"/>
              </a:cxn>
              <a:cxn ang="0">
                <a:pos x="187" y="623"/>
              </a:cxn>
              <a:cxn ang="0">
                <a:pos x="375" y="809"/>
              </a:cxn>
              <a:cxn ang="0">
                <a:pos x="188" y="995"/>
              </a:cxn>
              <a:cxn ang="0">
                <a:pos x="205" y="999"/>
              </a:cxn>
              <a:cxn ang="0">
                <a:pos x="223" y="1003"/>
              </a:cxn>
              <a:cxn ang="0">
                <a:pos x="240" y="1005"/>
              </a:cxn>
              <a:cxn ang="0">
                <a:pos x="258" y="1006"/>
              </a:cxn>
              <a:cxn ang="0">
                <a:pos x="276" y="1005"/>
              </a:cxn>
              <a:cxn ang="0">
                <a:pos x="293" y="1004"/>
              </a:cxn>
              <a:cxn ang="0">
                <a:pos x="310" y="1002"/>
              </a:cxn>
              <a:cxn ang="0">
                <a:pos x="326" y="998"/>
              </a:cxn>
              <a:cxn ang="0">
                <a:pos x="344" y="994"/>
              </a:cxn>
              <a:cxn ang="0">
                <a:pos x="360" y="988"/>
              </a:cxn>
              <a:cxn ang="0">
                <a:pos x="376" y="981"/>
              </a:cxn>
              <a:cxn ang="0">
                <a:pos x="391" y="973"/>
              </a:cxn>
              <a:cxn ang="0">
                <a:pos x="406" y="964"/>
              </a:cxn>
              <a:cxn ang="0">
                <a:pos x="421" y="953"/>
              </a:cxn>
              <a:cxn ang="0">
                <a:pos x="435" y="942"/>
              </a:cxn>
              <a:cxn ang="0">
                <a:pos x="447" y="929"/>
              </a:cxn>
              <a:cxn ang="0">
                <a:pos x="473" y="900"/>
              </a:cxn>
              <a:cxn ang="0">
                <a:pos x="493" y="868"/>
              </a:cxn>
              <a:cxn ang="0">
                <a:pos x="508" y="835"/>
              </a:cxn>
              <a:cxn ang="0">
                <a:pos x="519" y="798"/>
              </a:cxn>
              <a:cxn ang="0">
                <a:pos x="523" y="761"/>
              </a:cxn>
              <a:cxn ang="0">
                <a:pos x="523" y="724"/>
              </a:cxn>
              <a:cxn ang="0">
                <a:pos x="519" y="686"/>
              </a:cxn>
              <a:cxn ang="0">
                <a:pos x="507" y="649"/>
              </a:cxn>
              <a:cxn ang="0">
                <a:pos x="501" y="635"/>
              </a:cxn>
              <a:cxn ang="0">
                <a:pos x="854" y="284"/>
              </a:cxn>
              <a:cxn ang="0">
                <a:pos x="854" y="0"/>
              </a:cxn>
              <a:cxn ang="0">
                <a:pos x="355" y="498"/>
              </a:cxn>
            </a:cxnLst>
            <a:rect l="0" t="0" r="r" b="b"/>
            <a:pathLst>
              <a:path w="854" h="1006">
                <a:moveTo>
                  <a:pt x="355" y="498"/>
                </a:moveTo>
                <a:lnTo>
                  <a:pt x="342" y="493"/>
                </a:lnTo>
                <a:lnTo>
                  <a:pt x="325" y="489"/>
                </a:lnTo>
                <a:lnTo>
                  <a:pt x="307" y="484"/>
                </a:lnTo>
                <a:lnTo>
                  <a:pt x="288" y="482"/>
                </a:lnTo>
                <a:lnTo>
                  <a:pt x="271" y="481"/>
                </a:lnTo>
                <a:lnTo>
                  <a:pt x="253" y="481"/>
                </a:lnTo>
                <a:lnTo>
                  <a:pt x="235" y="482"/>
                </a:lnTo>
                <a:lnTo>
                  <a:pt x="218" y="484"/>
                </a:lnTo>
                <a:lnTo>
                  <a:pt x="201" y="488"/>
                </a:lnTo>
                <a:lnTo>
                  <a:pt x="183" y="492"/>
                </a:lnTo>
                <a:lnTo>
                  <a:pt x="167" y="499"/>
                </a:lnTo>
                <a:lnTo>
                  <a:pt x="150" y="506"/>
                </a:lnTo>
                <a:lnTo>
                  <a:pt x="135" y="514"/>
                </a:lnTo>
                <a:lnTo>
                  <a:pt x="119" y="523"/>
                </a:lnTo>
                <a:lnTo>
                  <a:pt x="105" y="534"/>
                </a:lnTo>
                <a:lnTo>
                  <a:pt x="91" y="545"/>
                </a:lnTo>
                <a:lnTo>
                  <a:pt x="77" y="558"/>
                </a:lnTo>
                <a:lnTo>
                  <a:pt x="55" y="583"/>
                </a:lnTo>
                <a:lnTo>
                  <a:pt x="36" y="611"/>
                </a:lnTo>
                <a:lnTo>
                  <a:pt x="22" y="641"/>
                </a:lnTo>
                <a:lnTo>
                  <a:pt x="11" y="672"/>
                </a:lnTo>
                <a:lnTo>
                  <a:pt x="4" y="704"/>
                </a:lnTo>
                <a:lnTo>
                  <a:pt x="0" y="738"/>
                </a:lnTo>
                <a:lnTo>
                  <a:pt x="1" y="770"/>
                </a:lnTo>
                <a:lnTo>
                  <a:pt x="7" y="803"/>
                </a:lnTo>
                <a:lnTo>
                  <a:pt x="187" y="623"/>
                </a:lnTo>
                <a:lnTo>
                  <a:pt x="375" y="809"/>
                </a:lnTo>
                <a:lnTo>
                  <a:pt x="188" y="995"/>
                </a:lnTo>
                <a:lnTo>
                  <a:pt x="205" y="999"/>
                </a:lnTo>
                <a:lnTo>
                  <a:pt x="223" y="1003"/>
                </a:lnTo>
                <a:lnTo>
                  <a:pt x="240" y="1005"/>
                </a:lnTo>
                <a:lnTo>
                  <a:pt x="258" y="1006"/>
                </a:lnTo>
                <a:lnTo>
                  <a:pt x="276" y="1005"/>
                </a:lnTo>
                <a:lnTo>
                  <a:pt x="293" y="1004"/>
                </a:lnTo>
                <a:lnTo>
                  <a:pt x="310" y="1002"/>
                </a:lnTo>
                <a:lnTo>
                  <a:pt x="326" y="998"/>
                </a:lnTo>
                <a:lnTo>
                  <a:pt x="344" y="994"/>
                </a:lnTo>
                <a:lnTo>
                  <a:pt x="360" y="988"/>
                </a:lnTo>
                <a:lnTo>
                  <a:pt x="376" y="981"/>
                </a:lnTo>
                <a:lnTo>
                  <a:pt x="391" y="973"/>
                </a:lnTo>
                <a:lnTo>
                  <a:pt x="406" y="964"/>
                </a:lnTo>
                <a:lnTo>
                  <a:pt x="421" y="953"/>
                </a:lnTo>
                <a:lnTo>
                  <a:pt x="435" y="942"/>
                </a:lnTo>
                <a:lnTo>
                  <a:pt x="447" y="929"/>
                </a:lnTo>
                <a:lnTo>
                  <a:pt x="473" y="900"/>
                </a:lnTo>
                <a:lnTo>
                  <a:pt x="493" y="868"/>
                </a:lnTo>
                <a:lnTo>
                  <a:pt x="508" y="835"/>
                </a:lnTo>
                <a:lnTo>
                  <a:pt x="519" y="798"/>
                </a:lnTo>
                <a:lnTo>
                  <a:pt x="523" y="761"/>
                </a:lnTo>
                <a:lnTo>
                  <a:pt x="523" y="724"/>
                </a:lnTo>
                <a:lnTo>
                  <a:pt x="519" y="686"/>
                </a:lnTo>
                <a:lnTo>
                  <a:pt x="507" y="649"/>
                </a:lnTo>
                <a:lnTo>
                  <a:pt x="501" y="635"/>
                </a:lnTo>
                <a:lnTo>
                  <a:pt x="854" y="284"/>
                </a:lnTo>
                <a:lnTo>
                  <a:pt x="854" y="0"/>
                </a:lnTo>
                <a:lnTo>
                  <a:pt x="355" y="498"/>
                </a:lnTo>
                <a:close/>
              </a:path>
            </a:pathLst>
          </a:custGeom>
          <a:solidFill>
            <a:srgbClr val="CCE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09283" name="Freeform 35"/>
          <p:cNvSpPr>
            <a:spLocks/>
          </p:cNvSpPr>
          <p:nvPr/>
        </p:nvSpPr>
        <p:spPr bwMode="gray">
          <a:xfrm>
            <a:off x="6821885" y="2417733"/>
            <a:ext cx="95250" cy="106458"/>
          </a:xfrm>
          <a:custGeom>
            <a:avLst/>
            <a:gdLst/>
            <a:ahLst/>
            <a:cxnLst>
              <a:cxn ang="0">
                <a:pos x="30" y="176"/>
              </a:cxn>
              <a:cxn ang="0">
                <a:pos x="38" y="182"/>
              </a:cxn>
              <a:cxn ang="0">
                <a:pos x="45" y="188"/>
              </a:cxn>
              <a:cxn ang="0">
                <a:pos x="55" y="194"/>
              </a:cxn>
              <a:cxn ang="0">
                <a:pos x="63" y="197"/>
              </a:cxn>
              <a:cxn ang="0">
                <a:pos x="72" y="201"/>
              </a:cxn>
              <a:cxn ang="0">
                <a:pos x="82" y="203"/>
              </a:cxn>
              <a:cxn ang="0">
                <a:pos x="92" y="205"/>
              </a:cxn>
              <a:cxn ang="0">
                <a:pos x="102" y="205"/>
              </a:cxn>
              <a:cxn ang="0">
                <a:pos x="112" y="205"/>
              </a:cxn>
              <a:cxn ang="0">
                <a:pos x="123" y="203"/>
              </a:cxn>
              <a:cxn ang="0">
                <a:pos x="132" y="201"/>
              </a:cxn>
              <a:cxn ang="0">
                <a:pos x="141" y="197"/>
              </a:cxn>
              <a:cxn ang="0">
                <a:pos x="150" y="194"/>
              </a:cxn>
              <a:cxn ang="0">
                <a:pos x="158" y="188"/>
              </a:cxn>
              <a:cxn ang="0">
                <a:pos x="166" y="182"/>
              </a:cxn>
              <a:cxn ang="0">
                <a:pos x="174" y="176"/>
              </a:cxn>
              <a:cxn ang="0">
                <a:pos x="187" y="159"/>
              </a:cxn>
              <a:cxn ang="0">
                <a:pos x="196" y="142"/>
              </a:cxn>
              <a:cxn ang="0">
                <a:pos x="202" y="124"/>
              </a:cxn>
              <a:cxn ang="0">
                <a:pos x="204" y="103"/>
              </a:cxn>
              <a:cxn ang="0">
                <a:pos x="202" y="82"/>
              </a:cxn>
              <a:cxn ang="0">
                <a:pos x="196" y="64"/>
              </a:cxn>
              <a:cxn ang="0">
                <a:pos x="187" y="46"/>
              </a:cxn>
              <a:cxn ang="0">
                <a:pos x="174" y="30"/>
              </a:cxn>
              <a:cxn ang="0">
                <a:pos x="166" y="23"/>
              </a:cxn>
              <a:cxn ang="0">
                <a:pos x="158" y="18"/>
              </a:cxn>
              <a:cxn ang="0">
                <a:pos x="150" y="12"/>
              </a:cxn>
              <a:cxn ang="0">
                <a:pos x="141" y="8"/>
              </a:cxn>
              <a:cxn ang="0">
                <a:pos x="132" y="5"/>
              </a:cxn>
              <a:cxn ang="0">
                <a:pos x="123" y="3"/>
              </a:cxn>
              <a:cxn ang="0">
                <a:pos x="112" y="0"/>
              </a:cxn>
              <a:cxn ang="0">
                <a:pos x="102" y="0"/>
              </a:cxn>
              <a:cxn ang="0">
                <a:pos x="92" y="0"/>
              </a:cxn>
              <a:cxn ang="0">
                <a:pos x="82" y="3"/>
              </a:cxn>
              <a:cxn ang="0">
                <a:pos x="72" y="5"/>
              </a:cxn>
              <a:cxn ang="0">
                <a:pos x="63" y="8"/>
              </a:cxn>
              <a:cxn ang="0">
                <a:pos x="55" y="12"/>
              </a:cxn>
              <a:cxn ang="0">
                <a:pos x="45" y="18"/>
              </a:cxn>
              <a:cxn ang="0">
                <a:pos x="38" y="23"/>
              </a:cxn>
              <a:cxn ang="0">
                <a:pos x="30" y="30"/>
              </a:cxn>
              <a:cxn ang="0">
                <a:pos x="18" y="46"/>
              </a:cxn>
              <a:cxn ang="0">
                <a:pos x="9" y="64"/>
              </a:cxn>
              <a:cxn ang="0">
                <a:pos x="3" y="82"/>
              </a:cxn>
              <a:cxn ang="0">
                <a:pos x="0" y="103"/>
              </a:cxn>
              <a:cxn ang="0">
                <a:pos x="3" y="124"/>
              </a:cxn>
              <a:cxn ang="0">
                <a:pos x="9" y="142"/>
              </a:cxn>
              <a:cxn ang="0">
                <a:pos x="18" y="159"/>
              </a:cxn>
              <a:cxn ang="0">
                <a:pos x="30" y="176"/>
              </a:cxn>
            </a:cxnLst>
            <a:rect l="0" t="0" r="r" b="b"/>
            <a:pathLst>
              <a:path w="204" h="205">
                <a:moveTo>
                  <a:pt x="30" y="176"/>
                </a:moveTo>
                <a:lnTo>
                  <a:pt x="38" y="182"/>
                </a:lnTo>
                <a:lnTo>
                  <a:pt x="45" y="188"/>
                </a:lnTo>
                <a:lnTo>
                  <a:pt x="55" y="194"/>
                </a:lnTo>
                <a:lnTo>
                  <a:pt x="63" y="197"/>
                </a:lnTo>
                <a:lnTo>
                  <a:pt x="72" y="201"/>
                </a:lnTo>
                <a:lnTo>
                  <a:pt x="82" y="203"/>
                </a:lnTo>
                <a:lnTo>
                  <a:pt x="92" y="205"/>
                </a:lnTo>
                <a:lnTo>
                  <a:pt x="102" y="205"/>
                </a:lnTo>
                <a:lnTo>
                  <a:pt x="112" y="205"/>
                </a:lnTo>
                <a:lnTo>
                  <a:pt x="123" y="203"/>
                </a:lnTo>
                <a:lnTo>
                  <a:pt x="132" y="201"/>
                </a:lnTo>
                <a:lnTo>
                  <a:pt x="141" y="197"/>
                </a:lnTo>
                <a:lnTo>
                  <a:pt x="150" y="194"/>
                </a:lnTo>
                <a:lnTo>
                  <a:pt x="158" y="188"/>
                </a:lnTo>
                <a:lnTo>
                  <a:pt x="166" y="182"/>
                </a:lnTo>
                <a:lnTo>
                  <a:pt x="174" y="176"/>
                </a:lnTo>
                <a:lnTo>
                  <a:pt x="187" y="159"/>
                </a:lnTo>
                <a:lnTo>
                  <a:pt x="196" y="142"/>
                </a:lnTo>
                <a:lnTo>
                  <a:pt x="202" y="124"/>
                </a:lnTo>
                <a:lnTo>
                  <a:pt x="204" y="103"/>
                </a:lnTo>
                <a:lnTo>
                  <a:pt x="202" y="82"/>
                </a:lnTo>
                <a:lnTo>
                  <a:pt x="196" y="64"/>
                </a:lnTo>
                <a:lnTo>
                  <a:pt x="187" y="46"/>
                </a:lnTo>
                <a:lnTo>
                  <a:pt x="174" y="30"/>
                </a:lnTo>
                <a:lnTo>
                  <a:pt x="166" y="23"/>
                </a:lnTo>
                <a:lnTo>
                  <a:pt x="158" y="18"/>
                </a:lnTo>
                <a:lnTo>
                  <a:pt x="150" y="12"/>
                </a:lnTo>
                <a:lnTo>
                  <a:pt x="141" y="8"/>
                </a:lnTo>
                <a:lnTo>
                  <a:pt x="132" y="5"/>
                </a:lnTo>
                <a:lnTo>
                  <a:pt x="123" y="3"/>
                </a:lnTo>
                <a:lnTo>
                  <a:pt x="112" y="0"/>
                </a:lnTo>
                <a:lnTo>
                  <a:pt x="102" y="0"/>
                </a:lnTo>
                <a:lnTo>
                  <a:pt x="92" y="0"/>
                </a:lnTo>
                <a:lnTo>
                  <a:pt x="82" y="3"/>
                </a:lnTo>
                <a:lnTo>
                  <a:pt x="72" y="5"/>
                </a:lnTo>
                <a:lnTo>
                  <a:pt x="63" y="8"/>
                </a:lnTo>
                <a:lnTo>
                  <a:pt x="55" y="12"/>
                </a:lnTo>
                <a:lnTo>
                  <a:pt x="45" y="18"/>
                </a:lnTo>
                <a:lnTo>
                  <a:pt x="38" y="23"/>
                </a:lnTo>
                <a:lnTo>
                  <a:pt x="30" y="30"/>
                </a:lnTo>
                <a:lnTo>
                  <a:pt x="18" y="46"/>
                </a:lnTo>
                <a:lnTo>
                  <a:pt x="9" y="64"/>
                </a:lnTo>
                <a:lnTo>
                  <a:pt x="3" y="82"/>
                </a:lnTo>
                <a:lnTo>
                  <a:pt x="0" y="103"/>
                </a:lnTo>
                <a:lnTo>
                  <a:pt x="3" y="124"/>
                </a:lnTo>
                <a:lnTo>
                  <a:pt x="9" y="142"/>
                </a:lnTo>
                <a:lnTo>
                  <a:pt x="18" y="159"/>
                </a:lnTo>
                <a:lnTo>
                  <a:pt x="30" y="1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09284" name="Freeform 36"/>
          <p:cNvSpPr>
            <a:spLocks/>
          </p:cNvSpPr>
          <p:nvPr/>
        </p:nvSpPr>
        <p:spPr bwMode="gray">
          <a:xfrm>
            <a:off x="6842125" y="2441391"/>
            <a:ext cx="53578" cy="59144"/>
          </a:xfrm>
          <a:custGeom>
            <a:avLst/>
            <a:gdLst/>
            <a:ahLst/>
            <a:cxnLst>
              <a:cxn ang="0">
                <a:pos x="0" y="57"/>
              </a:cxn>
              <a:cxn ang="0">
                <a:pos x="2" y="45"/>
              </a:cxn>
              <a:cxn ang="0">
                <a:pos x="4" y="35"/>
              </a:cxn>
              <a:cxn ang="0">
                <a:pos x="10" y="25"/>
              </a:cxn>
              <a:cxn ang="0">
                <a:pos x="17" y="17"/>
              </a:cxn>
              <a:cxn ang="0">
                <a:pos x="21" y="13"/>
              </a:cxn>
              <a:cxn ang="0">
                <a:pos x="25" y="10"/>
              </a:cxn>
              <a:cxn ang="0">
                <a:pos x="30" y="7"/>
              </a:cxn>
              <a:cxn ang="0">
                <a:pos x="35" y="5"/>
              </a:cxn>
              <a:cxn ang="0">
                <a:pos x="41" y="3"/>
              </a:cxn>
              <a:cxn ang="0">
                <a:pos x="45" y="2"/>
              </a:cxn>
              <a:cxn ang="0">
                <a:pos x="51" y="0"/>
              </a:cxn>
              <a:cxn ang="0">
                <a:pos x="57" y="0"/>
              </a:cxn>
              <a:cxn ang="0">
                <a:pos x="63" y="0"/>
              </a:cxn>
              <a:cxn ang="0">
                <a:pos x="68" y="2"/>
              </a:cxn>
              <a:cxn ang="0">
                <a:pos x="73" y="3"/>
              </a:cxn>
              <a:cxn ang="0">
                <a:pos x="79" y="5"/>
              </a:cxn>
              <a:cxn ang="0">
                <a:pos x="83" y="7"/>
              </a:cxn>
              <a:cxn ang="0">
                <a:pos x="88" y="10"/>
              </a:cxn>
              <a:cxn ang="0">
                <a:pos x="93" y="13"/>
              </a:cxn>
              <a:cxn ang="0">
                <a:pos x="97" y="17"/>
              </a:cxn>
              <a:cxn ang="0">
                <a:pos x="104" y="25"/>
              </a:cxn>
              <a:cxn ang="0">
                <a:pos x="109" y="35"/>
              </a:cxn>
              <a:cxn ang="0">
                <a:pos x="112" y="45"/>
              </a:cxn>
              <a:cxn ang="0">
                <a:pos x="113" y="57"/>
              </a:cxn>
              <a:cxn ang="0">
                <a:pos x="112" y="68"/>
              </a:cxn>
              <a:cxn ang="0">
                <a:pos x="109" y="79"/>
              </a:cxn>
              <a:cxn ang="0">
                <a:pos x="104" y="89"/>
              </a:cxn>
              <a:cxn ang="0">
                <a:pos x="97" y="97"/>
              </a:cxn>
              <a:cxn ang="0">
                <a:pos x="88" y="104"/>
              </a:cxn>
              <a:cxn ang="0">
                <a:pos x="79" y="110"/>
              </a:cxn>
              <a:cxn ang="0">
                <a:pos x="68" y="113"/>
              </a:cxn>
              <a:cxn ang="0">
                <a:pos x="57" y="115"/>
              </a:cxn>
              <a:cxn ang="0">
                <a:pos x="51" y="115"/>
              </a:cxn>
              <a:cxn ang="0">
                <a:pos x="45" y="113"/>
              </a:cxn>
              <a:cxn ang="0">
                <a:pos x="41" y="112"/>
              </a:cxn>
              <a:cxn ang="0">
                <a:pos x="35" y="110"/>
              </a:cxn>
              <a:cxn ang="0">
                <a:pos x="30" y="108"/>
              </a:cxn>
              <a:cxn ang="0">
                <a:pos x="25" y="104"/>
              </a:cxn>
              <a:cxn ang="0">
                <a:pos x="21" y="101"/>
              </a:cxn>
              <a:cxn ang="0">
                <a:pos x="17" y="97"/>
              </a:cxn>
              <a:cxn ang="0">
                <a:pos x="10" y="89"/>
              </a:cxn>
              <a:cxn ang="0">
                <a:pos x="4" y="79"/>
              </a:cxn>
              <a:cxn ang="0">
                <a:pos x="2" y="68"/>
              </a:cxn>
              <a:cxn ang="0">
                <a:pos x="0" y="57"/>
              </a:cxn>
            </a:cxnLst>
            <a:rect l="0" t="0" r="r" b="b"/>
            <a:pathLst>
              <a:path w="113" h="115">
                <a:moveTo>
                  <a:pt x="0" y="57"/>
                </a:moveTo>
                <a:lnTo>
                  <a:pt x="2" y="45"/>
                </a:lnTo>
                <a:lnTo>
                  <a:pt x="4" y="35"/>
                </a:lnTo>
                <a:lnTo>
                  <a:pt x="10" y="25"/>
                </a:lnTo>
                <a:lnTo>
                  <a:pt x="17" y="17"/>
                </a:lnTo>
                <a:lnTo>
                  <a:pt x="21" y="13"/>
                </a:lnTo>
                <a:lnTo>
                  <a:pt x="25" y="10"/>
                </a:lnTo>
                <a:lnTo>
                  <a:pt x="30" y="7"/>
                </a:lnTo>
                <a:lnTo>
                  <a:pt x="35" y="5"/>
                </a:lnTo>
                <a:lnTo>
                  <a:pt x="41" y="3"/>
                </a:lnTo>
                <a:lnTo>
                  <a:pt x="45" y="2"/>
                </a:lnTo>
                <a:lnTo>
                  <a:pt x="51" y="0"/>
                </a:lnTo>
                <a:lnTo>
                  <a:pt x="57" y="0"/>
                </a:lnTo>
                <a:lnTo>
                  <a:pt x="63" y="0"/>
                </a:lnTo>
                <a:lnTo>
                  <a:pt x="68" y="2"/>
                </a:lnTo>
                <a:lnTo>
                  <a:pt x="73" y="3"/>
                </a:lnTo>
                <a:lnTo>
                  <a:pt x="79" y="5"/>
                </a:lnTo>
                <a:lnTo>
                  <a:pt x="83" y="7"/>
                </a:lnTo>
                <a:lnTo>
                  <a:pt x="88" y="10"/>
                </a:lnTo>
                <a:lnTo>
                  <a:pt x="93" y="13"/>
                </a:lnTo>
                <a:lnTo>
                  <a:pt x="97" y="17"/>
                </a:lnTo>
                <a:lnTo>
                  <a:pt x="104" y="25"/>
                </a:lnTo>
                <a:lnTo>
                  <a:pt x="109" y="35"/>
                </a:lnTo>
                <a:lnTo>
                  <a:pt x="112" y="45"/>
                </a:lnTo>
                <a:lnTo>
                  <a:pt x="113" y="57"/>
                </a:lnTo>
                <a:lnTo>
                  <a:pt x="112" y="68"/>
                </a:lnTo>
                <a:lnTo>
                  <a:pt x="109" y="79"/>
                </a:lnTo>
                <a:lnTo>
                  <a:pt x="104" y="89"/>
                </a:lnTo>
                <a:lnTo>
                  <a:pt x="97" y="97"/>
                </a:lnTo>
                <a:lnTo>
                  <a:pt x="88" y="104"/>
                </a:lnTo>
                <a:lnTo>
                  <a:pt x="79" y="110"/>
                </a:lnTo>
                <a:lnTo>
                  <a:pt x="68" y="113"/>
                </a:lnTo>
                <a:lnTo>
                  <a:pt x="57" y="115"/>
                </a:lnTo>
                <a:lnTo>
                  <a:pt x="51" y="115"/>
                </a:lnTo>
                <a:lnTo>
                  <a:pt x="45" y="113"/>
                </a:lnTo>
                <a:lnTo>
                  <a:pt x="41" y="112"/>
                </a:lnTo>
                <a:lnTo>
                  <a:pt x="35" y="110"/>
                </a:lnTo>
                <a:lnTo>
                  <a:pt x="30" y="108"/>
                </a:lnTo>
                <a:lnTo>
                  <a:pt x="25" y="104"/>
                </a:lnTo>
                <a:lnTo>
                  <a:pt x="21" y="101"/>
                </a:lnTo>
                <a:lnTo>
                  <a:pt x="17" y="97"/>
                </a:lnTo>
                <a:lnTo>
                  <a:pt x="10" y="89"/>
                </a:lnTo>
                <a:lnTo>
                  <a:pt x="4" y="79"/>
                </a:lnTo>
                <a:lnTo>
                  <a:pt x="2" y="68"/>
                </a:lnTo>
                <a:lnTo>
                  <a:pt x="0" y="57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09285" name="Line 37"/>
          <p:cNvSpPr>
            <a:spLocks noChangeShapeType="1"/>
          </p:cNvSpPr>
          <p:nvPr/>
        </p:nvSpPr>
        <p:spPr bwMode="gray">
          <a:xfrm>
            <a:off x="2624138" y="2036763"/>
            <a:ext cx="3363913" cy="211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w="lg" len="lg"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09289" name="Line 41"/>
          <p:cNvSpPr>
            <a:spLocks noChangeShapeType="1"/>
          </p:cNvSpPr>
          <p:nvPr/>
        </p:nvSpPr>
        <p:spPr bwMode="gray">
          <a:xfrm flipH="1">
            <a:off x="2646363" y="2365375"/>
            <a:ext cx="3282950" cy="37465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w="lg" len="lg"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09292" name="Text Box 44"/>
          <p:cNvSpPr txBox="1">
            <a:spLocks noChangeArrowheads="1"/>
          </p:cNvSpPr>
          <p:nvPr/>
        </p:nvSpPr>
        <p:spPr bwMode="gray">
          <a:xfrm rot="232350">
            <a:off x="3582901" y="1824137"/>
            <a:ext cx="97013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demande</a:t>
            </a:r>
            <a:endParaRPr lang="en-US" b="1" dirty="0"/>
          </a:p>
        </p:txBody>
      </p:sp>
      <p:sp>
        <p:nvSpPr>
          <p:cNvPr id="309294" name="Line 46"/>
          <p:cNvSpPr>
            <a:spLocks noChangeShapeType="1"/>
          </p:cNvSpPr>
          <p:nvPr/>
        </p:nvSpPr>
        <p:spPr bwMode="gray">
          <a:xfrm>
            <a:off x="2682875" y="2822575"/>
            <a:ext cx="3341688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w="lg" len="lg"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09295" name="Text Box 47"/>
          <p:cNvSpPr txBox="1">
            <a:spLocks noChangeArrowheads="1"/>
          </p:cNvSpPr>
          <p:nvPr/>
        </p:nvSpPr>
        <p:spPr bwMode="gray">
          <a:xfrm rot="310686">
            <a:off x="3619413" y="2670275"/>
            <a:ext cx="97013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demande</a:t>
            </a:r>
          </a:p>
        </p:txBody>
      </p:sp>
      <p:sp>
        <p:nvSpPr>
          <p:cNvPr id="309296" name="Text Box 48"/>
          <p:cNvSpPr txBox="1">
            <a:spLocks noChangeArrowheads="1"/>
          </p:cNvSpPr>
          <p:nvPr/>
        </p:nvSpPr>
        <p:spPr bwMode="gray">
          <a:xfrm rot="21222656">
            <a:off x="3677791" y="2287687"/>
            <a:ext cx="88036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réponse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09298" name="Line 50"/>
          <p:cNvSpPr>
            <a:spLocks noChangeShapeType="1"/>
          </p:cNvSpPr>
          <p:nvPr/>
        </p:nvSpPr>
        <p:spPr bwMode="gray">
          <a:xfrm flipH="1">
            <a:off x="2646363" y="3233738"/>
            <a:ext cx="3341688" cy="26828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w="lg" len="lg"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09299" name="Text Box 51"/>
          <p:cNvSpPr txBox="1">
            <a:spLocks noChangeArrowheads="1"/>
          </p:cNvSpPr>
          <p:nvPr/>
        </p:nvSpPr>
        <p:spPr bwMode="gray">
          <a:xfrm rot="21376319">
            <a:off x="3736528" y="3122712"/>
            <a:ext cx="88036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réponse</a:t>
            </a:r>
          </a:p>
        </p:txBody>
      </p:sp>
      <p:grpSp>
        <p:nvGrpSpPr>
          <p:cNvPr id="4" name="Group 84"/>
          <p:cNvGrpSpPr>
            <a:grpSpLocks/>
          </p:cNvGrpSpPr>
          <p:nvPr/>
        </p:nvGrpSpPr>
        <p:grpSpPr bwMode="gray">
          <a:xfrm>
            <a:off x="1887538" y="1933575"/>
            <a:ext cx="703263" cy="533400"/>
            <a:chOff x="251" y="960"/>
            <a:chExt cx="443" cy="336"/>
          </a:xfrm>
        </p:grpSpPr>
        <p:sp>
          <p:nvSpPr>
            <p:cNvPr id="309330" name="AutoShape 82"/>
            <p:cNvSpPr>
              <a:spLocks noChangeArrowheads="1"/>
            </p:cNvSpPr>
            <p:nvPr/>
          </p:nvSpPr>
          <p:spPr bwMode="gray">
            <a:xfrm flipV="1">
              <a:off x="251" y="960"/>
              <a:ext cx="443" cy="325"/>
            </a:xfrm>
            <a:prstGeom prst="foldedCorner">
              <a:avLst>
                <a:gd name="adj" fmla="val 25370"/>
              </a:avLst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309331" name="Text Box 83"/>
            <p:cNvSpPr txBox="1">
              <a:spLocks noChangeArrowheads="1"/>
            </p:cNvSpPr>
            <p:nvPr/>
          </p:nvSpPr>
          <p:spPr bwMode="gray">
            <a:xfrm>
              <a:off x="274" y="970"/>
              <a:ext cx="377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Page</a:t>
              </a:r>
            </a:p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5" name="Group 85"/>
          <p:cNvGrpSpPr>
            <a:grpSpLocks/>
          </p:cNvGrpSpPr>
          <p:nvPr/>
        </p:nvGrpSpPr>
        <p:grpSpPr bwMode="gray">
          <a:xfrm>
            <a:off x="1876425" y="2519363"/>
            <a:ext cx="703263" cy="533400"/>
            <a:chOff x="251" y="960"/>
            <a:chExt cx="443" cy="336"/>
          </a:xfrm>
        </p:grpSpPr>
        <p:sp>
          <p:nvSpPr>
            <p:cNvPr id="309334" name="AutoShape 86"/>
            <p:cNvSpPr>
              <a:spLocks noChangeArrowheads="1"/>
            </p:cNvSpPr>
            <p:nvPr/>
          </p:nvSpPr>
          <p:spPr bwMode="gray">
            <a:xfrm flipV="1">
              <a:off x="251" y="960"/>
              <a:ext cx="443" cy="325"/>
            </a:xfrm>
            <a:prstGeom prst="foldedCorner">
              <a:avLst>
                <a:gd name="adj" fmla="val 25370"/>
              </a:avLst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309335" name="Text Box 87"/>
            <p:cNvSpPr txBox="1">
              <a:spLocks noChangeArrowheads="1"/>
            </p:cNvSpPr>
            <p:nvPr/>
          </p:nvSpPr>
          <p:spPr bwMode="gray">
            <a:xfrm>
              <a:off x="274" y="970"/>
              <a:ext cx="377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Page</a:t>
              </a:r>
            </a:p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6" name="Group 88"/>
          <p:cNvGrpSpPr>
            <a:grpSpLocks/>
          </p:cNvGrpSpPr>
          <p:nvPr/>
        </p:nvGrpSpPr>
        <p:grpSpPr bwMode="gray">
          <a:xfrm>
            <a:off x="1876425" y="3116263"/>
            <a:ext cx="703263" cy="533400"/>
            <a:chOff x="251" y="960"/>
            <a:chExt cx="443" cy="336"/>
          </a:xfrm>
        </p:grpSpPr>
        <p:sp>
          <p:nvSpPr>
            <p:cNvPr id="309337" name="AutoShape 89"/>
            <p:cNvSpPr>
              <a:spLocks noChangeArrowheads="1"/>
            </p:cNvSpPr>
            <p:nvPr/>
          </p:nvSpPr>
          <p:spPr bwMode="gray">
            <a:xfrm flipV="1">
              <a:off x="251" y="960"/>
              <a:ext cx="443" cy="325"/>
            </a:xfrm>
            <a:prstGeom prst="foldedCorner">
              <a:avLst>
                <a:gd name="adj" fmla="val 25370"/>
              </a:avLst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309338" name="Text Box 90"/>
            <p:cNvSpPr txBox="1">
              <a:spLocks noChangeArrowheads="1"/>
            </p:cNvSpPr>
            <p:nvPr/>
          </p:nvSpPr>
          <p:spPr bwMode="gray">
            <a:xfrm>
              <a:off x="274" y="970"/>
              <a:ext cx="377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Page</a:t>
              </a:r>
            </a:p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309339" name="Rectangle 91"/>
          <p:cNvSpPr>
            <a:spLocks noChangeArrowheads="1"/>
          </p:cNvSpPr>
          <p:nvPr/>
        </p:nvSpPr>
        <p:spPr bwMode="gray">
          <a:xfrm>
            <a:off x="1427163" y="4251325"/>
            <a:ext cx="1747838" cy="21447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09340" name="Rectangle 92"/>
          <p:cNvSpPr>
            <a:spLocks noChangeArrowheads="1"/>
          </p:cNvSpPr>
          <p:nvPr/>
        </p:nvSpPr>
        <p:spPr bwMode="gray">
          <a:xfrm>
            <a:off x="5813426" y="4264025"/>
            <a:ext cx="1747838" cy="21447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09341" name="Text Box 93"/>
          <p:cNvSpPr txBox="1">
            <a:spLocks noChangeArrowheads="1"/>
          </p:cNvSpPr>
          <p:nvPr/>
        </p:nvSpPr>
        <p:spPr bwMode="gray">
          <a:xfrm>
            <a:off x="1725931" y="4225925"/>
            <a:ext cx="105028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Navigateur</a:t>
            </a:r>
          </a:p>
        </p:txBody>
      </p:sp>
      <p:sp>
        <p:nvSpPr>
          <p:cNvPr id="309342" name="Text Box 94"/>
          <p:cNvSpPr txBox="1">
            <a:spLocks noChangeArrowheads="1"/>
          </p:cNvSpPr>
          <p:nvPr/>
        </p:nvSpPr>
        <p:spPr bwMode="gray">
          <a:xfrm>
            <a:off x="6076448" y="4229100"/>
            <a:ext cx="122655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Serveur Web</a:t>
            </a:r>
          </a:p>
        </p:txBody>
      </p:sp>
      <p:sp>
        <p:nvSpPr>
          <p:cNvPr id="309343" name="AutoShape 95"/>
          <p:cNvSpPr>
            <a:spLocks noChangeArrowheads="1"/>
          </p:cNvSpPr>
          <p:nvPr/>
        </p:nvSpPr>
        <p:spPr bwMode="gray">
          <a:xfrm>
            <a:off x="6176963" y="5488761"/>
            <a:ext cx="955675" cy="831890"/>
          </a:xfrm>
          <a:prstGeom prst="can">
            <a:avLst>
              <a:gd name="adj" fmla="val 25000"/>
            </a:avLst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dirty="0"/>
              <a:t>Base de</a:t>
            </a:r>
            <a:br>
              <a:rPr lang="en-US" dirty="0"/>
            </a:br>
            <a:r>
              <a:rPr lang="en-US" dirty="0" smtClean="0"/>
              <a:t>données</a:t>
            </a:r>
            <a:endParaRPr lang="en-US" dirty="0"/>
          </a:p>
        </p:txBody>
      </p:sp>
      <p:sp>
        <p:nvSpPr>
          <p:cNvPr id="309345" name="Freeform 97"/>
          <p:cNvSpPr>
            <a:spLocks/>
          </p:cNvSpPr>
          <p:nvPr/>
        </p:nvSpPr>
        <p:spPr bwMode="gray">
          <a:xfrm>
            <a:off x="6202363" y="4549775"/>
            <a:ext cx="415528" cy="458692"/>
          </a:xfrm>
          <a:custGeom>
            <a:avLst/>
            <a:gdLst/>
            <a:ahLst/>
            <a:cxnLst>
              <a:cxn ang="0">
                <a:pos x="784" y="344"/>
              </a:cxn>
              <a:cxn ang="0">
                <a:pos x="774" y="318"/>
              </a:cxn>
              <a:cxn ang="0">
                <a:pos x="764" y="293"/>
              </a:cxn>
              <a:cxn ang="0">
                <a:pos x="752" y="269"/>
              </a:cxn>
              <a:cxn ang="0">
                <a:pos x="805" y="182"/>
              </a:cxn>
              <a:cxn ang="0">
                <a:pos x="625" y="137"/>
              </a:cxn>
              <a:cxn ang="0">
                <a:pos x="602" y="125"/>
              </a:cxn>
              <a:cxn ang="0">
                <a:pos x="577" y="113"/>
              </a:cxn>
              <a:cxn ang="0">
                <a:pos x="552" y="104"/>
              </a:cxn>
              <a:cxn ang="0">
                <a:pos x="527" y="96"/>
              </a:cxn>
              <a:cxn ang="0">
                <a:pos x="366" y="0"/>
              </a:cxn>
              <a:cxn ang="0">
                <a:pos x="343" y="99"/>
              </a:cxn>
              <a:cxn ang="0">
                <a:pos x="318" y="108"/>
              </a:cxn>
              <a:cxn ang="0">
                <a:pos x="293" y="119"/>
              </a:cxn>
              <a:cxn ang="0">
                <a:pos x="270" y="130"/>
              </a:cxn>
              <a:cxn ang="0">
                <a:pos x="182" y="77"/>
              </a:cxn>
              <a:cxn ang="0">
                <a:pos x="137" y="257"/>
              </a:cxn>
              <a:cxn ang="0">
                <a:pos x="125" y="281"/>
              </a:cxn>
              <a:cxn ang="0">
                <a:pos x="113" y="305"/>
              </a:cxn>
              <a:cxn ang="0">
                <a:pos x="104" y="331"/>
              </a:cxn>
              <a:cxn ang="0">
                <a:pos x="96" y="356"/>
              </a:cxn>
              <a:cxn ang="0">
                <a:pos x="0" y="516"/>
              </a:cxn>
              <a:cxn ang="0">
                <a:pos x="99" y="539"/>
              </a:cxn>
              <a:cxn ang="0">
                <a:pos x="108" y="565"/>
              </a:cxn>
              <a:cxn ang="0">
                <a:pos x="119" y="590"/>
              </a:cxn>
              <a:cxn ang="0">
                <a:pos x="130" y="613"/>
              </a:cxn>
              <a:cxn ang="0">
                <a:pos x="77" y="701"/>
              </a:cxn>
              <a:cxn ang="0">
                <a:pos x="258" y="746"/>
              </a:cxn>
              <a:cxn ang="0">
                <a:pos x="281" y="758"/>
              </a:cxn>
              <a:cxn ang="0">
                <a:pos x="305" y="770"/>
              </a:cxn>
              <a:cxn ang="0">
                <a:pos x="331" y="779"/>
              </a:cxn>
              <a:cxn ang="0">
                <a:pos x="356" y="787"/>
              </a:cxn>
              <a:cxn ang="0">
                <a:pos x="516" y="883"/>
              </a:cxn>
              <a:cxn ang="0">
                <a:pos x="539" y="784"/>
              </a:cxn>
              <a:cxn ang="0">
                <a:pos x="565" y="775"/>
              </a:cxn>
              <a:cxn ang="0">
                <a:pos x="590" y="764"/>
              </a:cxn>
              <a:cxn ang="0">
                <a:pos x="613" y="753"/>
              </a:cxn>
              <a:cxn ang="0">
                <a:pos x="701" y="806"/>
              </a:cxn>
              <a:cxn ang="0">
                <a:pos x="746" y="625"/>
              </a:cxn>
              <a:cxn ang="0">
                <a:pos x="758" y="602"/>
              </a:cxn>
              <a:cxn ang="0">
                <a:pos x="770" y="577"/>
              </a:cxn>
              <a:cxn ang="0">
                <a:pos x="779" y="552"/>
              </a:cxn>
              <a:cxn ang="0">
                <a:pos x="787" y="527"/>
              </a:cxn>
              <a:cxn ang="0">
                <a:pos x="883" y="367"/>
              </a:cxn>
            </a:cxnLst>
            <a:rect l="0" t="0" r="r" b="b"/>
            <a:pathLst>
              <a:path w="883" h="883">
                <a:moveTo>
                  <a:pt x="787" y="356"/>
                </a:moveTo>
                <a:lnTo>
                  <a:pt x="784" y="344"/>
                </a:lnTo>
                <a:lnTo>
                  <a:pt x="779" y="331"/>
                </a:lnTo>
                <a:lnTo>
                  <a:pt x="774" y="318"/>
                </a:lnTo>
                <a:lnTo>
                  <a:pt x="770" y="305"/>
                </a:lnTo>
                <a:lnTo>
                  <a:pt x="764" y="293"/>
                </a:lnTo>
                <a:lnTo>
                  <a:pt x="758" y="281"/>
                </a:lnTo>
                <a:lnTo>
                  <a:pt x="752" y="269"/>
                </a:lnTo>
                <a:lnTo>
                  <a:pt x="746" y="257"/>
                </a:lnTo>
                <a:lnTo>
                  <a:pt x="805" y="182"/>
                </a:lnTo>
                <a:lnTo>
                  <a:pt x="701" y="77"/>
                </a:lnTo>
                <a:lnTo>
                  <a:pt x="625" y="137"/>
                </a:lnTo>
                <a:lnTo>
                  <a:pt x="613" y="130"/>
                </a:lnTo>
                <a:lnTo>
                  <a:pt x="602" y="125"/>
                </a:lnTo>
                <a:lnTo>
                  <a:pt x="590" y="119"/>
                </a:lnTo>
                <a:lnTo>
                  <a:pt x="577" y="113"/>
                </a:lnTo>
                <a:lnTo>
                  <a:pt x="565" y="108"/>
                </a:lnTo>
                <a:lnTo>
                  <a:pt x="552" y="104"/>
                </a:lnTo>
                <a:lnTo>
                  <a:pt x="539" y="99"/>
                </a:lnTo>
                <a:lnTo>
                  <a:pt x="527" y="96"/>
                </a:lnTo>
                <a:lnTo>
                  <a:pt x="516" y="0"/>
                </a:lnTo>
                <a:lnTo>
                  <a:pt x="366" y="0"/>
                </a:lnTo>
                <a:lnTo>
                  <a:pt x="356" y="96"/>
                </a:lnTo>
                <a:lnTo>
                  <a:pt x="343" y="99"/>
                </a:lnTo>
                <a:lnTo>
                  <a:pt x="331" y="104"/>
                </a:lnTo>
                <a:lnTo>
                  <a:pt x="318" y="108"/>
                </a:lnTo>
                <a:lnTo>
                  <a:pt x="305" y="113"/>
                </a:lnTo>
                <a:lnTo>
                  <a:pt x="293" y="119"/>
                </a:lnTo>
                <a:lnTo>
                  <a:pt x="281" y="125"/>
                </a:lnTo>
                <a:lnTo>
                  <a:pt x="270" y="130"/>
                </a:lnTo>
                <a:lnTo>
                  <a:pt x="258" y="137"/>
                </a:lnTo>
                <a:lnTo>
                  <a:pt x="182" y="77"/>
                </a:lnTo>
                <a:lnTo>
                  <a:pt x="77" y="182"/>
                </a:lnTo>
                <a:lnTo>
                  <a:pt x="137" y="257"/>
                </a:lnTo>
                <a:lnTo>
                  <a:pt x="130" y="269"/>
                </a:lnTo>
                <a:lnTo>
                  <a:pt x="125" y="281"/>
                </a:lnTo>
                <a:lnTo>
                  <a:pt x="119" y="293"/>
                </a:lnTo>
                <a:lnTo>
                  <a:pt x="113" y="305"/>
                </a:lnTo>
                <a:lnTo>
                  <a:pt x="108" y="318"/>
                </a:lnTo>
                <a:lnTo>
                  <a:pt x="104" y="331"/>
                </a:lnTo>
                <a:lnTo>
                  <a:pt x="99" y="344"/>
                </a:lnTo>
                <a:lnTo>
                  <a:pt x="96" y="356"/>
                </a:lnTo>
                <a:lnTo>
                  <a:pt x="0" y="367"/>
                </a:lnTo>
                <a:lnTo>
                  <a:pt x="0" y="516"/>
                </a:lnTo>
                <a:lnTo>
                  <a:pt x="96" y="527"/>
                </a:lnTo>
                <a:lnTo>
                  <a:pt x="99" y="539"/>
                </a:lnTo>
                <a:lnTo>
                  <a:pt x="104" y="552"/>
                </a:lnTo>
                <a:lnTo>
                  <a:pt x="108" y="565"/>
                </a:lnTo>
                <a:lnTo>
                  <a:pt x="113" y="577"/>
                </a:lnTo>
                <a:lnTo>
                  <a:pt x="119" y="590"/>
                </a:lnTo>
                <a:lnTo>
                  <a:pt x="125" y="602"/>
                </a:lnTo>
                <a:lnTo>
                  <a:pt x="130" y="613"/>
                </a:lnTo>
                <a:lnTo>
                  <a:pt x="137" y="625"/>
                </a:lnTo>
                <a:lnTo>
                  <a:pt x="77" y="701"/>
                </a:lnTo>
                <a:lnTo>
                  <a:pt x="182" y="806"/>
                </a:lnTo>
                <a:lnTo>
                  <a:pt x="258" y="746"/>
                </a:lnTo>
                <a:lnTo>
                  <a:pt x="270" y="753"/>
                </a:lnTo>
                <a:lnTo>
                  <a:pt x="281" y="758"/>
                </a:lnTo>
                <a:lnTo>
                  <a:pt x="293" y="764"/>
                </a:lnTo>
                <a:lnTo>
                  <a:pt x="305" y="770"/>
                </a:lnTo>
                <a:lnTo>
                  <a:pt x="318" y="775"/>
                </a:lnTo>
                <a:lnTo>
                  <a:pt x="331" y="779"/>
                </a:lnTo>
                <a:lnTo>
                  <a:pt x="343" y="784"/>
                </a:lnTo>
                <a:lnTo>
                  <a:pt x="356" y="787"/>
                </a:lnTo>
                <a:lnTo>
                  <a:pt x="366" y="883"/>
                </a:lnTo>
                <a:lnTo>
                  <a:pt x="516" y="883"/>
                </a:lnTo>
                <a:lnTo>
                  <a:pt x="527" y="787"/>
                </a:lnTo>
                <a:lnTo>
                  <a:pt x="539" y="784"/>
                </a:lnTo>
                <a:lnTo>
                  <a:pt x="552" y="779"/>
                </a:lnTo>
                <a:lnTo>
                  <a:pt x="565" y="775"/>
                </a:lnTo>
                <a:lnTo>
                  <a:pt x="577" y="770"/>
                </a:lnTo>
                <a:lnTo>
                  <a:pt x="590" y="764"/>
                </a:lnTo>
                <a:lnTo>
                  <a:pt x="602" y="758"/>
                </a:lnTo>
                <a:lnTo>
                  <a:pt x="613" y="753"/>
                </a:lnTo>
                <a:lnTo>
                  <a:pt x="625" y="746"/>
                </a:lnTo>
                <a:lnTo>
                  <a:pt x="701" y="806"/>
                </a:lnTo>
                <a:lnTo>
                  <a:pt x="805" y="701"/>
                </a:lnTo>
                <a:lnTo>
                  <a:pt x="746" y="625"/>
                </a:lnTo>
                <a:lnTo>
                  <a:pt x="752" y="613"/>
                </a:lnTo>
                <a:lnTo>
                  <a:pt x="758" y="602"/>
                </a:lnTo>
                <a:lnTo>
                  <a:pt x="764" y="590"/>
                </a:lnTo>
                <a:lnTo>
                  <a:pt x="770" y="577"/>
                </a:lnTo>
                <a:lnTo>
                  <a:pt x="774" y="565"/>
                </a:lnTo>
                <a:lnTo>
                  <a:pt x="779" y="552"/>
                </a:lnTo>
                <a:lnTo>
                  <a:pt x="784" y="539"/>
                </a:lnTo>
                <a:lnTo>
                  <a:pt x="787" y="527"/>
                </a:lnTo>
                <a:lnTo>
                  <a:pt x="883" y="516"/>
                </a:lnTo>
                <a:lnTo>
                  <a:pt x="883" y="367"/>
                </a:lnTo>
                <a:lnTo>
                  <a:pt x="787" y="3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09346" name="Freeform 98"/>
          <p:cNvSpPr>
            <a:spLocks/>
          </p:cNvSpPr>
          <p:nvPr/>
        </p:nvSpPr>
        <p:spPr bwMode="gray">
          <a:xfrm>
            <a:off x="6223794" y="4573432"/>
            <a:ext cx="372666" cy="411377"/>
          </a:xfrm>
          <a:custGeom>
            <a:avLst/>
            <a:gdLst/>
            <a:ahLst/>
            <a:cxnLst>
              <a:cxn ang="0">
                <a:pos x="700" y="455"/>
              </a:cxn>
              <a:cxn ang="0">
                <a:pos x="693" y="485"/>
              </a:cxn>
              <a:cxn ang="0">
                <a:pos x="682" y="514"/>
              </a:cxn>
              <a:cxn ang="0">
                <a:pos x="670" y="542"/>
              </a:cxn>
              <a:cxn ang="0">
                <a:pos x="653" y="568"/>
              </a:cxn>
              <a:cxn ang="0">
                <a:pos x="698" y="651"/>
              </a:cxn>
              <a:cxn ang="0">
                <a:pos x="582" y="644"/>
              </a:cxn>
              <a:cxn ang="0">
                <a:pos x="556" y="662"/>
              </a:cxn>
              <a:cxn ang="0">
                <a:pos x="528" y="677"/>
              </a:cxn>
              <a:cxn ang="0">
                <a:pos x="499" y="688"/>
              </a:cxn>
              <a:cxn ang="0">
                <a:pos x="470" y="696"/>
              </a:cxn>
              <a:cxn ang="0">
                <a:pos x="439" y="703"/>
              </a:cxn>
              <a:cxn ang="0">
                <a:pos x="362" y="791"/>
              </a:cxn>
              <a:cxn ang="0">
                <a:pos x="335" y="700"/>
              </a:cxn>
              <a:cxn ang="0">
                <a:pos x="306" y="693"/>
              </a:cxn>
              <a:cxn ang="0">
                <a:pos x="277" y="682"/>
              </a:cxn>
              <a:cxn ang="0">
                <a:pos x="249" y="670"/>
              </a:cxn>
              <a:cxn ang="0">
                <a:pos x="223" y="654"/>
              </a:cxn>
              <a:cxn ang="0">
                <a:pos x="140" y="699"/>
              </a:cxn>
              <a:cxn ang="0">
                <a:pos x="146" y="582"/>
              </a:cxn>
              <a:cxn ang="0">
                <a:pos x="129" y="556"/>
              </a:cxn>
              <a:cxn ang="0">
                <a:pos x="114" y="528"/>
              </a:cxn>
              <a:cxn ang="0">
                <a:pos x="103" y="499"/>
              </a:cxn>
              <a:cxn ang="0">
                <a:pos x="95" y="470"/>
              </a:cxn>
              <a:cxn ang="0">
                <a:pos x="88" y="439"/>
              </a:cxn>
              <a:cxn ang="0">
                <a:pos x="0" y="362"/>
              </a:cxn>
              <a:cxn ang="0">
                <a:pos x="91" y="336"/>
              </a:cxn>
              <a:cxn ang="0">
                <a:pos x="98" y="306"/>
              </a:cxn>
              <a:cxn ang="0">
                <a:pos x="108" y="277"/>
              </a:cxn>
              <a:cxn ang="0">
                <a:pos x="121" y="249"/>
              </a:cxn>
              <a:cxn ang="0">
                <a:pos x="137" y="223"/>
              </a:cxn>
              <a:cxn ang="0">
                <a:pos x="92" y="140"/>
              </a:cxn>
              <a:cxn ang="0">
                <a:pos x="209" y="147"/>
              </a:cxn>
              <a:cxn ang="0">
                <a:pos x="235" y="129"/>
              </a:cxn>
              <a:cxn ang="0">
                <a:pos x="263" y="114"/>
              </a:cxn>
              <a:cxn ang="0">
                <a:pos x="292" y="103"/>
              </a:cxn>
              <a:cxn ang="0">
                <a:pos x="320" y="95"/>
              </a:cxn>
              <a:cxn ang="0">
                <a:pos x="352" y="88"/>
              </a:cxn>
              <a:cxn ang="0">
                <a:pos x="429" y="0"/>
              </a:cxn>
              <a:cxn ang="0">
                <a:pos x="455" y="91"/>
              </a:cxn>
              <a:cxn ang="0">
                <a:pos x="485" y="98"/>
              </a:cxn>
              <a:cxn ang="0">
                <a:pos x="514" y="109"/>
              </a:cxn>
              <a:cxn ang="0">
                <a:pos x="542" y="121"/>
              </a:cxn>
              <a:cxn ang="0">
                <a:pos x="568" y="137"/>
              </a:cxn>
              <a:cxn ang="0">
                <a:pos x="651" y="92"/>
              </a:cxn>
              <a:cxn ang="0">
                <a:pos x="644" y="209"/>
              </a:cxn>
              <a:cxn ang="0">
                <a:pos x="662" y="235"/>
              </a:cxn>
              <a:cxn ang="0">
                <a:pos x="677" y="263"/>
              </a:cxn>
              <a:cxn ang="0">
                <a:pos x="688" y="292"/>
              </a:cxn>
              <a:cxn ang="0">
                <a:pos x="696" y="321"/>
              </a:cxn>
              <a:cxn ang="0">
                <a:pos x="703" y="352"/>
              </a:cxn>
              <a:cxn ang="0">
                <a:pos x="791" y="429"/>
              </a:cxn>
            </a:cxnLst>
            <a:rect l="0" t="0" r="r" b="b"/>
            <a:pathLst>
              <a:path w="791" h="791">
                <a:moveTo>
                  <a:pt x="703" y="439"/>
                </a:moveTo>
                <a:lnTo>
                  <a:pt x="700" y="455"/>
                </a:lnTo>
                <a:lnTo>
                  <a:pt x="696" y="470"/>
                </a:lnTo>
                <a:lnTo>
                  <a:pt x="693" y="485"/>
                </a:lnTo>
                <a:lnTo>
                  <a:pt x="688" y="499"/>
                </a:lnTo>
                <a:lnTo>
                  <a:pt x="682" y="514"/>
                </a:lnTo>
                <a:lnTo>
                  <a:pt x="677" y="528"/>
                </a:lnTo>
                <a:lnTo>
                  <a:pt x="670" y="542"/>
                </a:lnTo>
                <a:lnTo>
                  <a:pt x="662" y="556"/>
                </a:lnTo>
                <a:lnTo>
                  <a:pt x="653" y="568"/>
                </a:lnTo>
                <a:lnTo>
                  <a:pt x="644" y="582"/>
                </a:lnTo>
                <a:lnTo>
                  <a:pt x="698" y="651"/>
                </a:lnTo>
                <a:lnTo>
                  <a:pt x="651" y="699"/>
                </a:lnTo>
                <a:lnTo>
                  <a:pt x="582" y="644"/>
                </a:lnTo>
                <a:lnTo>
                  <a:pt x="568" y="654"/>
                </a:lnTo>
                <a:lnTo>
                  <a:pt x="556" y="662"/>
                </a:lnTo>
                <a:lnTo>
                  <a:pt x="542" y="670"/>
                </a:lnTo>
                <a:lnTo>
                  <a:pt x="528" y="677"/>
                </a:lnTo>
                <a:lnTo>
                  <a:pt x="514" y="682"/>
                </a:lnTo>
                <a:lnTo>
                  <a:pt x="499" y="688"/>
                </a:lnTo>
                <a:lnTo>
                  <a:pt x="485" y="693"/>
                </a:lnTo>
                <a:lnTo>
                  <a:pt x="470" y="696"/>
                </a:lnTo>
                <a:lnTo>
                  <a:pt x="455" y="700"/>
                </a:lnTo>
                <a:lnTo>
                  <a:pt x="439" y="703"/>
                </a:lnTo>
                <a:lnTo>
                  <a:pt x="429" y="791"/>
                </a:lnTo>
                <a:lnTo>
                  <a:pt x="362" y="791"/>
                </a:lnTo>
                <a:lnTo>
                  <a:pt x="352" y="703"/>
                </a:lnTo>
                <a:lnTo>
                  <a:pt x="335" y="700"/>
                </a:lnTo>
                <a:lnTo>
                  <a:pt x="320" y="696"/>
                </a:lnTo>
                <a:lnTo>
                  <a:pt x="306" y="693"/>
                </a:lnTo>
                <a:lnTo>
                  <a:pt x="292" y="688"/>
                </a:lnTo>
                <a:lnTo>
                  <a:pt x="277" y="682"/>
                </a:lnTo>
                <a:lnTo>
                  <a:pt x="263" y="677"/>
                </a:lnTo>
                <a:lnTo>
                  <a:pt x="249" y="670"/>
                </a:lnTo>
                <a:lnTo>
                  <a:pt x="235" y="662"/>
                </a:lnTo>
                <a:lnTo>
                  <a:pt x="223" y="654"/>
                </a:lnTo>
                <a:lnTo>
                  <a:pt x="209" y="644"/>
                </a:lnTo>
                <a:lnTo>
                  <a:pt x="140" y="699"/>
                </a:lnTo>
                <a:lnTo>
                  <a:pt x="92" y="651"/>
                </a:lnTo>
                <a:lnTo>
                  <a:pt x="146" y="582"/>
                </a:lnTo>
                <a:lnTo>
                  <a:pt x="137" y="568"/>
                </a:lnTo>
                <a:lnTo>
                  <a:pt x="129" y="556"/>
                </a:lnTo>
                <a:lnTo>
                  <a:pt x="121" y="542"/>
                </a:lnTo>
                <a:lnTo>
                  <a:pt x="114" y="528"/>
                </a:lnTo>
                <a:lnTo>
                  <a:pt x="108" y="514"/>
                </a:lnTo>
                <a:lnTo>
                  <a:pt x="103" y="499"/>
                </a:lnTo>
                <a:lnTo>
                  <a:pt x="98" y="485"/>
                </a:lnTo>
                <a:lnTo>
                  <a:pt x="95" y="470"/>
                </a:lnTo>
                <a:lnTo>
                  <a:pt x="91" y="455"/>
                </a:lnTo>
                <a:lnTo>
                  <a:pt x="88" y="439"/>
                </a:lnTo>
                <a:lnTo>
                  <a:pt x="0" y="429"/>
                </a:lnTo>
                <a:lnTo>
                  <a:pt x="0" y="362"/>
                </a:lnTo>
                <a:lnTo>
                  <a:pt x="88" y="352"/>
                </a:lnTo>
                <a:lnTo>
                  <a:pt x="91" y="336"/>
                </a:lnTo>
                <a:lnTo>
                  <a:pt x="95" y="321"/>
                </a:lnTo>
                <a:lnTo>
                  <a:pt x="98" y="306"/>
                </a:lnTo>
                <a:lnTo>
                  <a:pt x="103" y="292"/>
                </a:lnTo>
                <a:lnTo>
                  <a:pt x="108" y="277"/>
                </a:lnTo>
                <a:lnTo>
                  <a:pt x="114" y="263"/>
                </a:lnTo>
                <a:lnTo>
                  <a:pt x="121" y="249"/>
                </a:lnTo>
                <a:lnTo>
                  <a:pt x="129" y="235"/>
                </a:lnTo>
                <a:lnTo>
                  <a:pt x="137" y="223"/>
                </a:lnTo>
                <a:lnTo>
                  <a:pt x="146" y="209"/>
                </a:lnTo>
                <a:lnTo>
                  <a:pt x="92" y="140"/>
                </a:lnTo>
                <a:lnTo>
                  <a:pt x="140" y="92"/>
                </a:lnTo>
                <a:lnTo>
                  <a:pt x="209" y="147"/>
                </a:lnTo>
                <a:lnTo>
                  <a:pt x="223" y="137"/>
                </a:lnTo>
                <a:lnTo>
                  <a:pt x="235" y="129"/>
                </a:lnTo>
                <a:lnTo>
                  <a:pt x="249" y="121"/>
                </a:lnTo>
                <a:lnTo>
                  <a:pt x="263" y="114"/>
                </a:lnTo>
                <a:lnTo>
                  <a:pt x="277" y="109"/>
                </a:lnTo>
                <a:lnTo>
                  <a:pt x="292" y="103"/>
                </a:lnTo>
                <a:lnTo>
                  <a:pt x="306" y="98"/>
                </a:lnTo>
                <a:lnTo>
                  <a:pt x="320" y="95"/>
                </a:lnTo>
                <a:lnTo>
                  <a:pt x="335" y="91"/>
                </a:lnTo>
                <a:lnTo>
                  <a:pt x="352" y="88"/>
                </a:lnTo>
                <a:lnTo>
                  <a:pt x="362" y="0"/>
                </a:lnTo>
                <a:lnTo>
                  <a:pt x="429" y="0"/>
                </a:lnTo>
                <a:lnTo>
                  <a:pt x="439" y="88"/>
                </a:lnTo>
                <a:lnTo>
                  <a:pt x="455" y="91"/>
                </a:lnTo>
                <a:lnTo>
                  <a:pt x="470" y="95"/>
                </a:lnTo>
                <a:lnTo>
                  <a:pt x="485" y="98"/>
                </a:lnTo>
                <a:lnTo>
                  <a:pt x="499" y="103"/>
                </a:lnTo>
                <a:lnTo>
                  <a:pt x="514" y="109"/>
                </a:lnTo>
                <a:lnTo>
                  <a:pt x="528" y="114"/>
                </a:lnTo>
                <a:lnTo>
                  <a:pt x="542" y="121"/>
                </a:lnTo>
                <a:lnTo>
                  <a:pt x="556" y="129"/>
                </a:lnTo>
                <a:lnTo>
                  <a:pt x="568" y="137"/>
                </a:lnTo>
                <a:lnTo>
                  <a:pt x="582" y="147"/>
                </a:lnTo>
                <a:lnTo>
                  <a:pt x="651" y="92"/>
                </a:lnTo>
                <a:lnTo>
                  <a:pt x="698" y="140"/>
                </a:lnTo>
                <a:lnTo>
                  <a:pt x="644" y="209"/>
                </a:lnTo>
                <a:lnTo>
                  <a:pt x="653" y="223"/>
                </a:lnTo>
                <a:lnTo>
                  <a:pt x="662" y="235"/>
                </a:lnTo>
                <a:lnTo>
                  <a:pt x="670" y="249"/>
                </a:lnTo>
                <a:lnTo>
                  <a:pt x="677" y="263"/>
                </a:lnTo>
                <a:lnTo>
                  <a:pt x="682" y="277"/>
                </a:lnTo>
                <a:lnTo>
                  <a:pt x="688" y="292"/>
                </a:lnTo>
                <a:lnTo>
                  <a:pt x="693" y="306"/>
                </a:lnTo>
                <a:lnTo>
                  <a:pt x="696" y="321"/>
                </a:lnTo>
                <a:lnTo>
                  <a:pt x="700" y="336"/>
                </a:lnTo>
                <a:lnTo>
                  <a:pt x="703" y="352"/>
                </a:lnTo>
                <a:lnTo>
                  <a:pt x="791" y="362"/>
                </a:lnTo>
                <a:lnTo>
                  <a:pt x="791" y="429"/>
                </a:lnTo>
                <a:lnTo>
                  <a:pt x="703" y="439"/>
                </a:lnTo>
                <a:close/>
              </a:path>
            </a:pathLst>
          </a:custGeom>
          <a:solidFill>
            <a:srgbClr val="CC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09347" name="Freeform 99"/>
          <p:cNvSpPr>
            <a:spLocks/>
          </p:cNvSpPr>
          <p:nvPr/>
        </p:nvSpPr>
        <p:spPr bwMode="gray">
          <a:xfrm>
            <a:off x="6371432" y="4736406"/>
            <a:ext cx="80963" cy="90687"/>
          </a:xfrm>
          <a:custGeom>
            <a:avLst/>
            <a:gdLst/>
            <a:ahLst/>
            <a:cxnLst>
              <a:cxn ang="0">
                <a:pos x="26" y="149"/>
              </a:cxn>
              <a:cxn ang="0">
                <a:pos x="32" y="155"/>
              </a:cxn>
              <a:cxn ang="0">
                <a:pos x="38" y="159"/>
              </a:cxn>
              <a:cxn ang="0">
                <a:pos x="47" y="164"/>
              </a:cxn>
              <a:cxn ang="0">
                <a:pos x="53" y="167"/>
              </a:cxn>
              <a:cxn ang="0">
                <a:pos x="61" y="171"/>
              </a:cxn>
              <a:cxn ang="0">
                <a:pos x="70" y="173"/>
              </a:cxn>
              <a:cxn ang="0">
                <a:pos x="79" y="174"/>
              </a:cxn>
              <a:cxn ang="0">
                <a:pos x="87" y="174"/>
              </a:cxn>
              <a:cxn ang="0">
                <a:pos x="95" y="174"/>
              </a:cxn>
              <a:cxn ang="0">
                <a:pos x="104" y="173"/>
              </a:cxn>
              <a:cxn ang="0">
                <a:pos x="112" y="171"/>
              </a:cxn>
              <a:cxn ang="0">
                <a:pos x="120" y="167"/>
              </a:cxn>
              <a:cxn ang="0">
                <a:pos x="127" y="164"/>
              </a:cxn>
              <a:cxn ang="0">
                <a:pos x="135" y="159"/>
              </a:cxn>
              <a:cxn ang="0">
                <a:pos x="142" y="155"/>
              </a:cxn>
              <a:cxn ang="0">
                <a:pos x="148" y="149"/>
              </a:cxn>
              <a:cxn ang="0">
                <a:pos x="158" y="136"/>
              </a:cxn>
              <a:cxn ang="0">
                <a:pos x="166" y="121"/>
              </a:cxn>
              <a:cxn ang="0">
                <a:pos x="172" y="105"/>
              </a:cxn>
              <a:cxn ang="0">
                <a:pos x="173" y="88"/>
              </a:cxn>
              <a:cxn ang="0">
                <a:pos x="172" y="71"/>
              </a:cxn>
              <a:cxn ang="0">
                <a:pos x="167" y="55"/>
              </a:cxn>
              <a:cxn ang="0">
                <a:pos x="159" y="40"/>
              </a:cxn>
              <a:cxn ang="0">
                <a:pos x="148" y="26"/>
              </a:cxn>
              <a:cxn ang="0">
                <a:pos x="142" y="20"/>
              </a:cxn>
              <a:cxn ang="0">
                <a:pos x="135" y="15"/>
              </a:cxn>
              <a:cxn ang="0">
                <a:pos x="127" y="11"/>
              </a:cxn>
              <a:cxn ang="0">
                <a:pos x="120" y="7"/>
              </a:cxn>
              <a:cxn ang="0">
                <a:pos x="112" y="4"/>
              </a:cxn>
              <a:cxn ang="0">
                <a:pos x="104" y="2"/>
              </a:cxn>
              <a:cxn ang="0">
                <a:pos x="95" y="0"/>
              </a:cxn>
              <a:cxn ang="0">
                <a:pos x="87" y="0"/>
              </a:cxn>
              <a:cxn ang="0">
                <a:pos x="79" y="0"/>
              </a:cxn>
              <a:cxn ang="0">
                <a:pos x="70" y="2"/>
              </a:cxn>
              <a:cxn ang="0">
                <a:pos x="61" y="4"/>
              </a:cxn>
              <a:cxn ang="0">
                <a:pos x="53" y="7"/>
              </a:cxn>
              <a:cxn ang="0">
                <a:pos x="47" y="11"/>
              </a:cxn>
              <a:cxn ang="0">
                <a:pos x="38" y="15"/>
              </a:cxn>
              <a:cxn ang="0">
                <a:pos x="32" y="20"/>
              </a:cxn>
              <a:cxn ang="0">
                <a:pos x="26" y="26"/>
              </a:cxn>
              <a:cxn ang="0">
                <a:pos x="15" y="40"/>
              </a:cxn>
              <a:cxn ang="0">
                <a:pos x="7" y="55"/>
              </a:cxn>
              <a:cxn ang="0">
                <a:pos x="2" y="71"/>
              </a:cxn>
              <a:cxn ang="0">
                <a:pos x="0" y="88"/>
              </a:cxn>
              <a:cxn ang="0">
                <a:pos x="2" y="105"/>
              </a:cxn>
              <a:cxn ang="0">
                <a:pos x="7" y="121"/>
              </a:cxn>
              <a:cxn ang="0">
                <a:pos x="15" y="136"/>
              </a:cxn>
              <a:cxn ang="0">
                <a:pos x="26" y="149"/>
              </a:cxn>
            </a:cxnLst>
            <a:rect l="0" t="0" r="r" b="b"/>
            <a:pathLst>
              <a:path w="173" h="174">
                <a:moveTo>
                  <a:pt x="26" y="149"/>
                </a:moveTo>
                <a:lnTo>
                  <a:pt x="32" y="155"/>
                </a:lnTo>
                <a:lnTo>
                  <a:pt x="38" y="159"/>
                </a:lnTo>
                <a:lnTo>
                  <a:pt x="47" y="164"/>
                </a:lnTo>
                <a:lnTo>
                  <a:pt x="53" y="167"/>
                </a:lnTo>
                <a:lnTo>
                  <a:pt x="61" y="171"/>
                </a:lnTo>
                <a:lnTo>
                  <a:pt x="70" y="173"/>
                </a:lnTo>
                <a:lnTo>
                  <a:pt x="79" y="174"/>
                </a:lnTo>
                <a:lnTo>
                  <a:pt x="87" y="174"/>
                </a:lnTo>
                <a:lnTo>
                  <a:pt x="95" y="174"/>
                </a:lnTo>
                <a:lnTo>
                  <a:pt x="104" y="173"/>
                </a:lnTo>
                <a:lnTo>
                  <a:pt x="112" y="171"/>
                </a:lnTo>
                <a:lnTo>
                  <a:pt x="120" y="167"/>
                </a:lnTo>
                <a:lnTo>
                  <a:pt x="127" y="164"/>
                </a:lnTo>
                <a:lnTo>
                  <a:pt x="135" y="159"/>
                </a:lnTo>
                <a:lnTo>
                  <a:pt x="142" y="155"/>
                </a:lnTo>
                <a:lnTo>
                  <a:pt x="148" y="149"/>
                </a:lnTo>
                <a:lnTo>
                  <a:pt x="158" y="136"/>
                </a:lnTo>
                <a:lnTo>
                  <a:pt x="166" y="121"/>
                </a:lnTo>
                <a:lnTo>
                  <a:pt x="172" y="105"/>
                </a:lnTo>
                <a:lnTo>
                  <a:pt x="173" y="88"/>
                </a:lnTo>
                <a:lnTo>
                  <a:pt x="172" y="71"/>
                </a:lnTo>
                <a:lnTo>
                  <a:pt x="167" y="55"/>
                </a:lnTo>
                <a:lnTo>
                  <a:pt x="159" y="40"/>
                </a:lnTo>
                <a:lnTo>
                  <a:pt x="148" y="26"/>
                </a:lnTo>
                <a:lnTo>
                  <a:pt x="142" y="20"/>
                </a:lnTo>
                <a:lnTo>
                  <a:pt x="135" y="15"/>
                </a:lnTo>
                <a:lnTo>
                  <a:pt x="127" y="11"/>
                </a:lnTo>
                <a:lnTo>
                  <a:pt x="120" y="7"/>
                </a:lnTo>
                <a:lnTo>
                  <a:pt x="112" y="4"/>
                </a:lnTo>
                <a:lnTo>
                  <a:pt x="104" y="2"/>
                </a:lnTo>
                <a:lnTo>
                  <a:pt x="95" y="0"/>
                </a:lnTo>
                <a:lnTo>
                  <a:pt x="87" y="0"/>
                </a:lnTo>
                <a:lnTo>
                  <a:pt x="79" y="0"/>
                </a:lnTo>
                <a:lnTo>
                  <a:pt x="70" y="2"/>
                </a:lnTo>
                <a:lnTo>
                  <a:pt x="61" y="4"/>
                </a:lnTo>
                <a:lnTo>
                  <a:pt x="53" y="7"/>
                </a:lnTo>
                <a:lnTo>
                  <a:pt x="47" y="11"/>
                </a:lnTo>
                <a:lnTo>
                  <a:pt x="38" y="15"/>
                </a:lnTo>
                <a:lnTo>
                  <a:pt x="32" y="20"/>
                </a:lnTo>
                <a:lnTo>
                  <a:pt x="26" y="26"/>
                </a:lnTo>
                <a:lnTo>
                  <a:pt x="15" y="40"/>
                </a:lnTo>
                <a:lnTo>
                  <a:pt x="7" y="55"/>
                </a:lnTo>
                <a:lnTo>
                  <a:pt x="2" y="71"/>
                </a:lnTo>
                <a:lnTo>
                  <a:pt x="0" y="88"/>
                </a:lnTo>
                <a:lnTo>
                  <a:pt x="2" y="105"/>
                </a:lnTo>
                <a:lnTo>
                  <a:pt x="7" y="121"/>
                </a:lnTo>
                <a:lnTo>
                  <a:pt x="15" y="136"/>
                </a:lnTo>
                <a:lnTo>
                  <a:pt x="26" y="1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09348" name="Freeform 100"/>
          <p:cNvSpPr>
            <a:spLocks/>
          </p:cNvSpPr>
          <p:nvPr/>
        </p:nvSpPr>
        <p:spPr bwMode="gray">
          <a:xfrm>
            <a:off x="6588126" y="4783721"/>
            <a:ext cx="552450" cy="611151"/>
          </a:xfrm>
          <a:custGeom>
            <a:avLst/>
            <a:gdLst/>
            <a:ahLst/>
            <a:cxnLst>
              <a:cxn ang="0">
                <a:pos x="1041" y="461"/>
              </a:cxn>
              <a:cxn ang="0">
                <a:pos x="1030" y="425"/>
              </a:cxn>
              <a:cxn ang="0">
                <a:pos x="1015" y="389"/>
              </a:cxn>
              <a:cxn ang="0">
                <a:pos x="997" y="355"/>
              </a:cxn>
              <a:cxn ang="0">
                <a:pos x="1068" y="238"/>
              </a:cxn>
              <a:cxn ang="0">
                <a:pos x="835" y="185"/>
              </a:cxn>
              <a:cxn ang="0">
                <a:pos x="802" y="167"/>
              </a:cxn>
              <a:cxn ang="0">
                <a:pos x="767" y="151"/>
              </a:cxn>
              <a:cxn ang="0">
                <a:pos x="731" y="138"/>
              </a:cxn>
              <a:cxn ang="0">
                <a:pos x="694" y="128"/>
              </a:cxn>
              <a:cxn ang="0">
                <a:pos x="494" y="0"/>
              </a:cxn>
              <a:cxn ang="0">
                <a:pos x="461" y="132"/>
              </a:cxn>
              <a:cxn ang="0">
                <a:pos x="425" y="144"/>
              </a:cxn>
              <a:cxn ang="0">
                <a:pos x="389" y="159"/>
              </a:cxn>
              <a:cxn ang="0">
                <a:pos x="355" y="176"/>
              </a:cxn>
              <a:cxn ang="0">
                <a:pos x="238" y="106"/>
              </a:cxn>
              <a:cxn ang="0">
                <a:pos x="185" y="339"/>
              </a:cxn>
              <a:cxn ang="0">
                <a:pos x="167" y="372"/>
              </a:cxn>
              <a:cxn ang="0">
                <a:pos x="151" y="407"/>
              </a:cxn>
              <a:cxn ang="0">
                <a:pos x="138" y="442"/>
              </a:cxn>
              <a:cxn ang="0">
                <a:pos x="128" y="479"/>
              </a:cxn>
              <a:cxn ang="0">
                <a:pos x="0" y="681"/>
              </a:cxn>
              <a:cxn ang="0">
                <a:pos x="132" y="714"/>
              </a:cxn>
              <a:cxn ang="0">
                <a:pos x="144" y="750"/>
              </a:cxn>
              <a:cxn ang="0">
                <a:pos x="159" y="786"/>
              </a:cxn>
              <a:cxn ang="0">
                <a:pos x="176" y="820"/>
              </a:cxn>
              <a:cxn ang="0">
                <a:pos x="106" y="937"/>
              </a:cxn>
              <a:cxn ang="0">
                <a:pos x="338" y="990"/>
              </a:cxn>
              <a:cxn ang="0">
                <a:pos x="372" y="1008"/>
              </a:cxn>
              <a:cxn ang="0">
                <a:pos x="406" y="1024"/>
              </a:cxn>
              <a:cxn ang="0">
                <a:pos x="442" y="1037"/>
              </a:cxn>
              <a:cxn ang="0">
                <a:pos x="479" y="1047"/>
              </a:cxn>
              <a:cxn ang="0">
                <a:pos x="679" y="1175"/>
              </a:cxn>
              <a:cxn ang="0">
                <a:pos x="713" y="1043"/>
              </a:cxn>
              <a:cxn ang="0">
                <a:pos x="749" y="1031"/>
              </a:cxn>
              <a:cxn ang="0">
                <a:pos x="784" y="1016"/>
              </a:cxn>
              <a:cxn ang="0">
                <a:pos x="819" y="999"/>
              </a:cxn>
              <a:cxn ang="0">
                <a:pos x="935" y="1069"/>
              </a:cxn>
              <a:cxn ang="0">
                <a:pos x="988" y="836"/>
              </a:cxn>
              <a:cxn ang="0">
                <a:pos x="1007" y="803"/>
              </a:cxn>
              <a:cxn ang="0">
                <a:pos x="1023" y="768"/>
              </a:cxn>
              <a:cxn ang="0">
                <a:pos x="1035" y="733"/>
              </a:cxn>
              <a:cxn ang="0">
                <a:pos x="1046" y="696"/>
              </a:cxn>
              <a:cxn ang="0">
                <a:pos x="1174" y="494"/>
              </a:cxn>
            </a:cxnLst>
            <a:rect l="0" t="0" r="r" b="b"/>
            <a:pathLst>
              <a:path w="1174" h="1175">
                <a:moveTo>
                  <a:pt x="1046" y="479"/>
                </a:moveTo>
                <a:lnTo>
                  <a:pt x="1041" y="461"/>
                </a:lnTo>
                <a:lnTo>
                  <a:pt x="1035" y="442"/>
                </a:lnTo>
                <a:lnTo>
                  <a:pt x="1030" y="425"/>
                </a:lnTo>
                <a:lnTo>
                  <a:pt x="1023" y="407"/>
                </a:lnTo>
                <a:lnTo>
                  <a:pt x="1015" y="389"/>
                </a:lnTo>
                <a:lnTo>
                  <a:pt x="1007" y="372"/>
                </a:lnTo>
                <a:lnTo>
                  <a:pt x="997" y="355"/>
                </a:lnTo>
                <a:lnTo>
                  <a:pt x="988" y="339"/>
                </a:lnTo>
                <a:lnTo>
                  <a:pt x="1068" y="238"/>
                </a:lnTo>
                <a:lnTo>
                  <a:pt x="935" y="106"/>
                </a:lnTo>
                <a:lnTo>
                  <a:pt x="835" y="185"/>
                </a:lnTo>
                <a:lnTo>
                  <a:pt x="819" y="176"/>
                </a:lnTo>
                <a:lnTo>
                  <a:pt x="802" y="167"/>
                </a:lnTo>
                <a:lnTo>
                  <a:pt x="784" y="159"/>
                </a:lnTo>
                <a:lnTo>
                  <a:pt x="767" y="151"/>
                </a:lnTo>
                <a:lnTo>
                  <a:pt x="749" y="144"/>
                </a:lnTo>
                <a:lnTo>
                  <a:pt x="731" y="138"/>
                </a:lnTo>
                <a:lnTo>
                  <a:pt x="713" y="132"/>
                </a:lnTo>
                <a:lnTo>
                  <a:pt x="694" y="128"/>
                </a:lnTo>
                <a:lnTo>
                  <a:pt x="679" y="0"/>
                </a:lnTo>
                <a:lnTo>
                  <a:pt x="494" y="0"/>
                </a:lnTo>
                <a:lnTo>
                  <a:pt x="479" y="128"/>
                </a:lnTo>
                <a:lnTo>
                  <a:pt x="461" y="132"/>
                </a:lnTo>
                <a:lnTo>
                  <a:pt x="442" y="138"/>
                </a:lnTo>
                <a:lnTo>
                  <a:pt x="425" y="144"/>
                </a:lnTo>
                <a:lnTo>
                  <a:pt x="406" y="151"/>
                </a:lnTo>
                <a:lnTo>
                  <a:pt x="389" y="159"/>
                </a:lnTo>
                <a:lnTo>
                  <a:pt x="372" y="167"/>
                </a:lnTo>
                <a:lnTo>
                  <a:pt x="355" y="176"/>
                </a:lnTo>
                <a:lnTo>
                  <a:pt x="338" y="185"/>
                </a:lnTo>
                <a:lnTo>
                  <a:pt x="238" y="106"/>
                </a:lnTo>
                <a:lnTo>
                  <a:pt x="106" y="238"/>
                </a:lnTo>
                <a:lnTo>
                  <a:pt x="185" y="339"/>
                </a:lnTo>
                <a:lnTo>
                  <a:pt x="176" y="355"/>
                </a:lnTo>
                <a:lnTo>
                  <a:pt x="167" y="372"/>
                </a:lnTo>
                <a:lnTo>
                  <a:pt x="159" y="389"/>
                </a:lnTo>
                <a:lnTo>
                  <a:pt x="151" y="407"/>
                </a:lnTo>
                <a:lnTo>
                  <a:pt x="144" y="425"/>
                </a:lnTo>
                <a:lnTo>
                  <a:pt x="138" y="442"/>
                </a:lnTo>
                <a:lnTo>
                  <a:pt x="132" y="461"/>
                </a:lnTo>
                <a:lnTo>
                  <a:pt x="128" y="479"/>
                </a:lnTo>
                <a:lnTo>
                  <a:pt x="0" y="494"/>
                </a:lnTo>
                <a:lnTo>
                  <a:pt x="0" y="681"/>
                </a:lnTo>
                <a:lnTo>
                  <a:pt x="128" y="696"/>
                </a:lnTo>
                <a:lnTo>
                  <a:pt x="132" y="714"/>
                </a:lnTo>
                <a:lnTo>
                  <a:pt x="138" y="733"/>
                </a:lnTo>
                <a:lnTo>
                  <a:pt x="144" y="750"/>
                </a:lnTo>
                <a:lnTo>
                  <a:pt x="151" y="768"/>
                </a:lnTo>
                <a:lnTo>
                  <a:pt x="159" y="786"/>
                </a:lnTo>
                <a:lnTo>
                  <a:pt x="167" y="803"/>
                </a:lnTo>
                <a:lnTo>
                  <a:pt x="176" y="820"/>
                </a:lnTo>
                <a:lnTo>
                  <a:pt x="185" y="836"/>
                </a:lnTo>
                <a:lnTo>
                  <a:pt x="106" y="937"/>
                </a:lnTo>
                <a:lnTo>
                  <a:pt x="238" y="1069"/>
                </a:lnTo>
                <a:lnTo>
                  <a:pt x="338" y="990"/>
                </a:lnTo>
                <a:lnTo>
                  <a:pt x="355" y="999"/>
                </a:lnTo>
                <a:lnTo>
                  <a:pt x="372" y="1008"/>
                </a:lnTo>
                <a:lnTo>
                  <a:pt x="389" y="1016"/>
                </a:lnTo>
                <a:lnTo>
                  <a:pt x="406" y="1024"/>
                </a:lnTo>
                <a:lnTo>
                  <a:pt x="425" y="1031"/>
                </a:lnTo>
                <a:lnTo>
                  <a:pt x="442" y="1037"/>
                </a:lnTo>
                <a:lnTo>
                  <a:pt x="461" y="1043"/>
                </a:lnTo>
                <a:lnTo>
                  <a:pt x="479" y="1047"/>
                </a:lnTo>
                <a:lnTo>
                  <a:pt x="494" y="1175"/>
                </a:lnTo>
                <a:lnTo>
                  <a:pt x="679" y="1175"/>
                </a:lnTo>
                <a:lnTo>
                  <a:pt x="694" y="1047"/>
                </a:lnTo>
                <a:lnTo>
                  <a:pt x="713" y="1043"/>
                </a:lnTo>
                <a:lnTo>
                  <a:pt x="731" y="1037"/>
                </a:lnTo>
                <a:lnTo>
                  <a:pt x="749" y="1031"/>
                </a:lnTo>
                <a:lnTo>
                  <a:pt x="767" y="1024"/>
                </a:lnTo>
                <a:lnTo>
                  <a:pt x="784" y="1016"/>
                </a:lnTo>
                <a:lnTo>
                  <a:pt x="802" y="1008"/>
                </a:lnTo>
                <a:lnTo>
                  <a:pt x="819" y="999"/>
                </a:lnTo>
                <a:lnTo>
                  <a:pt x="835" y="990"/>
                </a:lnTo>
                <a:lnTo>
                  <a:pt x="935" y="1069"/>
                </a:lnTo>
                <a:lnTo>
                  <a:pt x="1068" y="937"/>
                </a:lnTo>
                <a:lnTo>
                  <a:pt x="988" y="836"/>
                </a:lnTo>
                <a:lnTo>
                  <a:pt x="997" y="820"/>
                </a:lnTo>
                <a:lnTo>
                  <a:pt x="1007" y="803"/>
                </a:lnTo>
                <a:lnTo>
                  <a:pt x="1015" y="786"/>
                </a:lnTo>
                <a:lnTo>
                  <a:pt x="1023" y="768"/>
                </a:lnTo>
                <a:lnTo>
                  <a:pt x="1030" y="750"/>
                </a:lnTo>
                <a:lnTo>
                  <a:pt x="1035" y="733"/>
                </a:lnTo>
                <a:lnTo>
                  <a:pt x="1041" y="714"/>
                </a:lnTo>
                <a:lnTo>
                  <a:pt x="1046" y="696"/>
                </a:lnTo>
                <a:lnTo>
                  <a:pt x="1174" y="681"/>
                </a:lnTo>
                <a:lnTo>
                  <a:pt x="1174" y="494"/>
                </a:lnTo>
                <a:lnTo>
                  <a:pt x="1046" y="47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09349" name="Freeform 101"/>
          <p:cNvSpPr>
            <a:spLocks/>
          </p:cNvSpPr>
          <p:nvPr/>
        </p:nvSpPr>
        <p:spPr bwMode="gray">
          <a:xfrm>
            <a:off x="6609557" y="4807378"/>
            <a:ext cx="509588" cy="563836"/>
          </a:xfrm>
          <a:custGeom>
            <a:avLst/>
            <a:gdLst/>
            <a:ahLst/>
            <a:cxnLst>
              <a:cxn ang="0">
                <a:pos x="960" y="624"/>
              </a:cxn>
              <a:cxn ang="0">
                <a:pos x="949" y="666"/>
              </a:cxn>
              <a:cxn ang="0">
                <a:pos x="934" y="705"/>
              </a:cxn>
              <a:cxn ang="0">
                <a:pos x="917" y="743"/>
              </a:cxn>
              <a:cxn ang="0">
                <a:pos x="895" y="779"/>
              </a:cxn>
              <a:cxn ang="0">
                <a:pos x="961" y="887"/>
              </a:cxn>
              <a:cxn ang="0">
                <a:pos x="791" y="887"/>
              </a:cxn>
              <a:cxn ang="0">
                <a:pos x="759" y="908"/>
              </a:cxn>
              <a:cxn ang="0">
                <a:pos x="722" y="928"/>
              </a:cxn>
              <a:cxn ang="0">
                <a:pos x="684" y="944"/>
              </a:cxn>
              <a:cxn ang="0">
                <a:pos x="644" y="956"/>
              </a:cxn>
              <a:cxn ang="0">
                <a:pos x="607" y="964"/>
              </a:cxn>
              <a:cxn ang="0">
                <a:pos x="488" y="1083"/>
              </a:cxn>
              <a:cxn ang="0">
                <a:pos x="458" y="961"/>
              </a:cxn>
              <a:cxn ang="0">
                <a:pos x="418" y="951"/>
              </a:cxn>
              <a:cxn ang="0">
                <a:pos x="378" y="937"/>
              </a:cxn>
              <a:cxn ang="0">
                <a:pos x="340" y="918"/>
              </a:cxn>
              <a:cxn ang="0">
                <a:pos x="304" y="896"/>
              </a:cxn>
              <a:cxn ang="0">
                <a:pos x="196" y="962"/>
              </a:cxn>
              <a:cxn ang="0">
                <a:pos x="196" y="793"/>
              </a:cxn>
              <a:cxn ang="0">
                <a:pos x="175" y="762"/>
              </a:cxn>
              <a:cxn ang="0">
                <a:pos x="155" y="725"/>
              </a:cxn>
              <a:cxn ang="0">
                <a:pos x="139" y="686"/>
              </a:cxn>
              <a:cxn ang="0">
                <a:pos x="126" y="645"/>
              </a:cxn>
              <a:cxn ang="0">
                <a:pos x="120" y="608"/>
              </a:cxn>
              <a:cxn ang="0">
                <a:pos x="0" y="488"/>
              </a:cxn>
              <a:cxn ang="0">
                <a:pos x="122" y="458"/>
              </a:cxn>
              <a:cxn ang="0">
                <a:pos x="132" y="418"/>
              </a:cxn>
              <a:cxn ang="0">
                <a:pos x="147" y="378"/>
              </a:cxn>
              <a:cxn ang="0">
                <a:pos x="164" y="340"/>
              </a:cxn>
              <a:cxn ang="0">
                <a:pos x="186" y="304"/>
              </a:cxn>
              <a:cxn ang="0">
                <a:pos x="121" y="196"/>
              </a:cxn>
              <a:cxn ang="0">
                <a:pos x="290" y="196"/>
              </a:cxn>
              <a:cxn ang="0">
                <a:pos x="322" y="175"/>
              </a:cxn>
              <a:cxn ang="0">
                <a:pos x="359" y="155"/>
              </a:cxn>
              <a:cxn ang="0">
                <a:pos x="397" y="139"/>
              </a:cxn>
              <a:cxn ang="0">
                <a:pos x="438" y="127"/>
              </a:cxn>
              <a:cxn ang="0">
                <a:pos x="474" y="120"/>
              </a:cxn>
              <a:cxn ang="0">
                <a:pos x="593" y="0"/>
              </a:cxn>
              <a:cxn ang="0">
                <a:pos x="623" y="122"/>
              </a:cxn>
              <a:cxn ang="0">
                <a:pos x="663" y="132"/>
              </a:cxn>
              <a:cxn ang="0">
                <a:pos x="704" y="147"/>
              </a:cxn>
              <a:cxn ang="0">
                <a:pos x="742" y="165"/>
              </a:cxn>
              <a:cxn ang="0">
                <a:pos x="777" y="187"/>
              </a:cxn>
              <a:cxn ang="0">
                <a:pos x="886" y="121"/>
              </a:cxn>
              <a:cxn ang="0">
                <a:pos x="886" y="290"/>
              </a:cxn>
              <a:cxn ang="0">
                <a:pos x="907" y="322"/>
              </a:cxn>
              <a:cxn ang="0">
                <a:pos x="926" y="359"/>
              </a:cxn>
              <a:cxn ang="0">
                <a:pos x="942" y="397"/>
              </a:cxn>
              <a:cxn ang="0">
                <a:pos x="955" y="438"/>
              </a:cxn>
              <a:cxn ang="0">
                <a:pos x="962" y="475"/>
              </a:cxn>
              <a:cxn ang="0">
                <a:pos x="1082" y="594"/>
              </a:cxn>
            </a:cxnLst>
            <a:rect l="0" t="0" r="r" b="b"/>
            <a:pathLst>
              <a:path w="1082" h="1083">
                <a:moveTo>
                  <a:pt x="962" y="608"/>
                </a:moveTo>
                <a:lnTo>
                  <a:pt x="960" y="624"/>
                </a:lnTo>
                <a:lnTo>
                  <a:pt x="955" y="645"/>
                </a:lnTo>
                <a:lnTo>
                  <a:pt x="949" y="666"/>
                </a:lnTo>
                <a:lnTo>
                  <a:pt x="942" y="686"/>
                </a:lnTo>
                <a:lnTo>
                  <a:pt x="934" y="705"/>
                </a:lnTo>
                <a:lnTo>
                  <a:pt x="926" y="725"/>
                </a:lnTo>
                <a:lnTo>
                  <a:pt x="917" y="743"/>
                </a:lnTo>
                <a:lnTo>
                  <a:pt x="907" y="762"/>
                </a:lnTo>
                <a:lnTo>
                  <a:pt x="895" y="779"/>
                </a:lnTo>
                <a:lnTo>
                  <a:pt x="886" y="793"/>
                </a:lnTo>
                <a:lnTo>
                  <a:pt x="961" y="887"/>
                </a:lnTo>
                <a:lnTo>
                  <a:pt x="886" y="962"/>
                </a:lnTo>
                <a:lnTo>
                  <a:pt x="791" y="887"/>
                </a:lnTo>
                <a:lnTo>
                  <a:pt x="777" y="896"/>
                </a:lnTo>
                <a:lnTo>
                  <a:pt x="759" y="908"/>
                </a:lnTo>
                <a:lnTo>
                  <a:pt x="742" y="918"/>
                </a:lnTo>
                <a:lnTo>
                  <a:pt x="722" y="928"/>
                </a:lnTo>
                <a:lnTo>
                  <a:pt x="704" y="937"/>
                </a:lnTo>
                <a:lnTo>
                  <a:pt x="684" y="944"/>
                </a:lnTo>
                <a:lnTo>
                  <a:pt x="663" y="951"/>
                </a:lnTo>
                <a:lnTo>
                  <a:pt x="644" y="956"/>
                </a:lnTo>
                <a:lnTo>
                  <a:pt x="623" y="961"/>
                </a:lnTo>
                <a:lnTo>
                  <a:pt x="607" y="964"/>
                </a:lnTo>
                <a:lnTo>
                  <a:pt x="593" y="1083"/>
                </a:lnTo>
                <a:lnTo>
                  <a:pt x="488" y="1083"/>
                </a:lnTo>
                <a:lnTo>
                  <a:pt x="474" y="964"/>
                </a:lnTo>
                <a:lnTo>
                  <a:pt x="458" y="961"/>
                </a:lnTo>
                <a:lnTo>
                  <a:pt x="438" y="956"/>
                </a:lnTo>
                <a:lnTo>
                  <a:pt x="418" y="951"/>
                </a:lnTo>
                <a:lnTo>
                  <a:pt x="397" y="944"/>
                </a:lnTo>
                <a:lnTo>
                  <a:pt x="378" y="937"/>
                </a:lnTo>
                <a:lnTo>
                  <a:pt x="359" y="928"/>
                </a:lnTo>
                <a:lnTo>
                  <a:pt x="340" y="918"/>
                </a:lnTo>
                <a:lnTo>
                  <a:pt x="322" y="908"/>
                </a:lnTo>
                <a:lnTo>
                  <a:pt x="304" y="896"/>
                </a:lnTo>
                <a:lnTo>
                  <a:pt x="290" y="887"/>
                </a:lnTo>
                <a:lnTo>
                  <a:pt x="196" y="962"/>
                </a:lnTo>
                <a:lnTo>
                  <a:pt x="121" y="887"/>
                </a:lnTo>
                <a:lnTo>
                  <a:pt x="196" y="793"/>
                </a:lnTo>
                <a:lnTo>
                  <a:pt x="186" y="779"/>
                </a:lnTo>
                <a:lnTo>
                  <a:pt x="175" y="762"/>
                </a:lnTo>
                <a:lnTo>
                  <a:pt x="164" y="743"/>
                </a:lnTo>
                <a:lnTo>
                  <a:pt x="155" y="725"/>
                </a:lnTo>
                <a:lnTo>
                  <a:pt x="147" y="705"/>
                </a:lnTo>
                <a:lnTo>
                  <a:pt x="139" y="686"/>
                </a:lnTo>
                <a:lnTo>
                  <a:pt x="132" y="666"/>
                </a:lnTo>
                <a:lnTo>
                  <a:pt x="126" y="645"/>
                </a:lnTo>
                <a:lnTo>
                  <a:pt x="122" y="624"/>
                </a:lnTo>
                <a:lnTo>
                  <a:pt x="120" y="608"/>
                </a:lnTo>
                <a:lnTo>
                  <a:pt x="0" y="594"/>
                </a:lnTo>
                <a:lnTo>
                  <a:pt x="0" y="488"/>
                </a:lnTo>
                <a:lnTo>
                  <a:pt x="120" y="475"/>
                </a:lnTo>
                <a:lnTo>
                  <a:pt x="122" y="458"/>
                </a:lnTo>
                <a:lnTo>
                  <a:pt x="126" y="438"/>
                </a:lnTo>
                <a:lnTo>
                  <a:pt x="132" y="418"/>
                </a:lnTo>
                <a:lnTo>
                  <a:pt x="139" y="397"/>
                </a:lnTo>
                <a:lnTo>
                  <a:pt x="147" y="378"/>
                </a:lnTo>
                <a:lnTo>
                  <a:pt x="155" y="359"/>
                </a:lnTo>
                <a:lnTo>
                  <a:pt x="164" y="340"/>
                </a:lnTo>
                <a:lnTo>
                  <a:pt x="175" y="322"/>
                </a:lnTo>
                <a:lnTo>
                  <a:pt x="186" y="304"/>
                </a:lnTo>
                <a:lnTo>
                  <a:pt x="196" y="290"/>
                </a:lnTo>
                <a:lnTo>
                  <a:pt x="121" y="196"/>
                </a:lnTo>
                <a:lnTo>
                  <a:pt x="196" y="121"/>
                </a:lnTo>
                <a:lnTo>
                  <a:pt x="290" y="196"/>
                </a:lnTo>
                <a:lnTo>
                  <a:pt x="304" y="187"/>
                </a:lnTo>
                <a:lnTo>
                  <a:pt x="322" y="175"/>
                </a:lnTo>
                <a:lnTo>
                  <a:pt x="340" y="165"/>
                </a:lnTo>
                <a:lnTo>
                  <a:pt x="359" y="155"/>
                </a:lnTo>
                <a:lnTo>
                  <a:pt x="378" y="147"/>
                </a:lnTo>
                <a:lnTo>
                  <a:pt x="397" y="139"/>
                </a:lnTo>
                <a:lnTo>
                  <a:pt x="418" y="132"/>
                </a:lnTo>
                <a:lnTo>
                  <a:pt x="438" y="127"/>
                </a:lnTo>
                <a:lnTo>
                  <a:pt x="458" y="122"/>
                </a:lnTo>
                <a:lnTo>
                  <a:pt x="474" y="120"/>
                </a:lnTo>
                <a:lnTo>
                  <a:pt x="488" y="0"/>
                </a:lnTo>
                <a:lnTo>
                  <a:pt x="593" y="0"/>
                </a:lnTo>
                <a:lnTo>
                  <a:pt x="607" y="120"/>
                </a:lnTo>
                <a:lnTo>
                  <a:pt x="623" y="122"/>
                </a:lnTo>
                <a:lnTo>
                  <a:pt x="644" y="127"/>
                </a:lnTo>
                <a:lnTo>
                  <a:pt x="663" y="132"/>
                </a:lnTo>
                <a:lnTo>
                  <a:pt x="684" y="139"/>
                </a:lnTo>
                <a:lnTo>
                  <a:pt x="704" y="147"/>
                </a:lnTo>
                <a:lnTo>
                  <a:pt x="722" y="155"/>
                </a:lnTo>
                <a:lnTo>
                  <a:pt x="742" y="165"/>
                </a:lnTo>
                <a:lnTo>
                  <a:pt x="759" y="175"/>
                </a:lnTo>
                <a:lnTo>
                  <a:pt x="777" y="187"/>
                </a:lnTo>
                <a:lnTo>
                  <a:pt x="791" y="196"/>
                </a:lnTo>
                <a:lnTo>
                  <a:pt x="886" y="121"/>
                </a:lnTo>
                <a:lnTo>
                  <a:pt x="961" y="196"/>
                </a:lnTo>
                <a:lnTo>
                  <a:pt x="886" y="290"/>
                </a:lnTo>
                <a:lnTo>
                  <a:pt x="895" y="304"/>
                </a:lnTo>
                <a:lnTo>
                  <a:pt x="907" y="322"/>
                </a:lnTo>
                <a:lnTo>
                  <a:pt x="917" y="340"/>
                </a:lnTo>
                <a:lnTo>
                  <a:pt x="926" y="359"/>
                </a:lnTo>
                <a:lnTo>
                  <a:pt x="934" y="378"/>
                </a:lnTo>
                <a:lnTo>
                  <a:pt x="942" y="397"/>
                </a:lnTo>
                <a:lnTo>
                  <a:pt x="949" y="418"/>
                </a:lnTo>
                <a:lnTo>
                  <a:pt x="955" y="438"/>
                </a:lnTo>
                <a:lnTo>
                  <a:pt x="960" y="458"/>
                </a:lnTo>
                <a:lnTo>
                  <a:pt x="962" y="475"/>
                </a:lnTo>
                <a:lnTo>
                  <a:pt x="1082" y="488"/>
                </a:lnTo>
                <a:lnTo>
                  <a:pt x="1082" y="594"/>
                </a:lnTo>
                <a:lnTo>
                  <a:pt x="962" y="608"/>
                </a:lnTo>
                <a:close/>
              </a:path>
            </a:pathLst>
          </a:custGeom>
          <a:solidFill>
            <a:srgbClr val="CC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09350" name="Freeform 102"/>
          <p:cNvSpPr>
            <a:spLocks/>
          </p:cNvSpPr>
          <p:nvPr/>
        </p:nvSpPr>
        <p:spPr bwMode="gray">
          <a:xfrm>
            <a:off x="6391672" y="4760063"/>
            <a:ext cx="39291" cy="42058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2" y="34"/>
              </a:cxn>
              <a:cxn ang="0">
                <a:pos x="4" y="26"/>
              </a:cxn>
              <a:cxn ang="0">
                <a:pos x="7" y="19"/>
              </a:cxn>
              <a:cxn ang="0">
                <a:pos x="13" y="12"/>
              </a:cxn>
              <a:cxn ang="0">
                <a:pos x="20" y="7"/>
              </a:cxn>
              <a:cxn ang="0">
                <a:pos x="27" y="4"/>
              </a:cxn>
              <a:cxn ang="0">
                <a:pos x="34" y="2"/>
              </a:cxn>
              <a:cxn ang="0">
                <a:pos x="42" y="0"/>
              </a:cxn>
              <a:cxn ang="0">
                <a:pos x="50" y="2"/>
              </a:cxn>
              <a:cxn ang="0">
                <a:pos x="58" y="4"/>
              </a:cxn>
              <a:cxn ang="0">
                <a:pos x="65" y="7"/>
              </a:cxn>
              <a:cxn ang="0">
                <a:pos x="71" y="12"/>
              </a:cxn>
              <a:cxn ang="0">
                <a:pos x="76" y="19"/>
              </a:cxn>
              <a:cxn ang="0">
                <a:pos x="80" y="26"/>
              </a:cxn>
              <a:cxn ang="0">
                <a:pos x="82" y="34"/>
              </a:cxn>
              <a:cxn ang="0">
                <a:pos x="83" y="42"/>
              </a:cxn>
              <a:cxn ang="0">
                <a:pos x="82" y="50"/>
              </a:cxn>
              <a:cxn ang="0">
                <a:pos x="80" y="57"/>
              </a:cxn>
              <a:cxn ang="0">
                <a:pos x="76" y="64"/>
              </a:cxn>
              <a:cxn ang="0">
                <a:pos x="72" y="71"/>
              </a:cxn>
              <a:cxn ang="0">
                <a:pos x="65" y="75"/>
              </a:cxn>
              <a:cxn ang="0">
                <a:pos x="58" y="79"/>
              </a:cxn>
              <a:cxn ang="0">
                <a:pos x="50" y="81"/>
              </a:cxn>
              <a:cxn ang="0">
                <a:pos x="42" y="82"/>
              </a:cxn>
              <a:cxn ang="0">
                <a:pos x="34" y="81"/>
              </a:cxn>
              <a:cxn ang="0">
                <a:pos x="27" y="80"/>
              </a:cxn>
              <a:cxn ang="0">
                <a:pos x="20" y="77"/>
              </a:cxn>
              <a:cxn ang="0">
                <a:pos x="13" y="71"/>
              </a:cxn>
              <a:cxn ang="0">
                <a:pos x="7" y="64"/>
              </a:cxn>
              <a:cxn ang="0">
                <a:pos x="4" y="57"/>
              </a:cxn>
              <a:cxn ang="0">
                <a:pos x="2" y="50"/>
              </a:cxn>
              <a:cxn ang="0">
                <a:pos x="0" y="42"/>
              </a:cxn>
            </a:cxnLst>
            <a:rect l="0" t="0" r="r" b="b"/>
            <a:pathLst>
              <a:path w="83" h="82">
                <a:moveTo>
                  <a:pt x="0" y="42"/>
                </a:moveTo>
                <a:lnTo>
                  <a:pt x="2" y="34"/>
                </a:lnTo>
                <a:lnTo>
                  <a:pt x="4" y="26"/>
                </a:lnTo>
                <a:lnTo>
                  <a:pt x="7" y="19"/>
                </a:lnTo>
                <a:lnTo>
                  <a:pt x="13" y="12"/>
                </a:lnTo>
                <a:lnTo>
                  <a:pt x="20" y="7"/>
                </a:lnTo>
                <a:lnTo>
                  <a:pt x="27" y="4"/>
                </a:lnTo>
                <a:lnTo>
                  <a:pt x="34" y="2"/>
                </a:lnTo>
                <a:lnTo>
                  <a:pt x="42" y="0"/>
                </a:lnTo>
                <a:lnTo>
                  <a:pt x="50" y="2"/>
                </a:lnTo>
                <a:lnTo>
                  <a:pt x="58" y="4"/>
                </a:lnTo>
                <a:lnTo>
                  <a:pt x="65" y="7"/>
                </a:lnTo>
                <a:lnTo>
                  <a:pt x="71" y="12"/>
                </a:lnTo>
                <a:lnTo>
                  <a:pt x="76" y="19"/>
                </a:lnTo>
                <a:lnTo>
                  <a:pt x="80" y="26"/>
                </a:lnTo>
                <a:lnTo>
                  <a:pt x="82" y="34"/>
                </a:lnTo>
                <a:lnTo>
                  <a:pt x="83" y="42"/>
                </a:lnTo>
                <a:lnTo>
                  <a:pt x="82" y="50"/>
                </a:lnTo>
                <a:lnTo>
                  <a:pt x="80" y="57"/>
                </a:lnTo>
                <a:lnTo>
                  <a:pt x="76" y="64"/>
                </a:lnTo>
                <a:lnTo>
                  <a:pt x="72" y="71"/>
                </a:lnTo>
                <a:lnTo>
                  <a:pt x="65" y="75"/>
                </a:lnTo>
                <a:lnTo>
                  <a:pt x="58" y="79"/>
                </a:lnTo>
                <a:lnTo>
                  <a:pt x="50" y="81"/>
                </a:lnTo>
                <a:lnTo>
                  <a:pt x="42" y="82"/>
                </a:lnTo>
                <a:lnTo>
                  <a:pt x="34" y="81"/>
                </a:lnTo>
                <a:lnTo>
                  <a:pt x="27" y="80"/>
                </a:lnTo>
                <a:lnTo>
                  <a:pt x="20" y="77"/>
                </a:lnTo>
                <a:lnTo>
                  <a:pt x="13" y="71"/>
                </a:lnTo>
                <a:lnTo>
                  <a:pt x="7" y="64"/>
                </a:lnTo>
                <a:lnTo>
                  <a:pt x="4" y="57"/>
                </a:lnTo>
                <a:lnTo>
                  <a:pt x="2" y="50"/>
                </a:lnTo>
                <a:lnTo>
                  <a:pt x="0" y="42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09351" name="Freeform 103"/>
          <p:cNvSpPr>
            <a:spLocks/>
          </p:cNvSpPr>
          <p:nvPr/>
        </p:nvSpPr>
        <p:spPr bwMode="gray">
          <a:xfrm>
            <a:off x="6688138" y="4586575"/>
            <a:ext cx="360760" cy="98573"/>
          </a:xfrm>
          <a:custGeom>
            <a:avLst/>
            <a:gdLst/>
            <a:ahLst/>
            <a:cxnLst>
              <a:cxn ang="0">
                <a:pos x="460" y="18"/>
              </a:cxn>
              <a:cxn ang="0">
                <a:pos x="418" y="15"/>
              </a:cxn>
              <a:cxn ang="0">
                <a:pos x="376" y="15"/>
              </a:cxn>
              <a:cxn ang="0">
                <a:pos x="333" y="19"/>
              </a:cxn>
              <a:cxn ang="0">
                <a:pos x="292" y="25"/>
              </a:cxn>
              <a:cxn ang="0">
                <a:pos x="252" y="34"/>
              </a:cxn>
              <a:cxn ang="0">
                <a:pos x="210" y="45"/>
              </a:cxn>
              <a:cxn ang="0">
                <a:pos x="171" y="60"/>
              </a:cxn>
              <a:cxn ang="0">
                <a:pos x="117" y="0"/>
              </a:cxn>
              <a:cxn ang="0">
                <a:pos x="212" y="189"/>
              </a:cxn>
              <a:cxn ang="0">
                <a:pos x="196" y="117"/>
              </a:cxn>
              <a:cxn ang="0">
                <a:pos x="232" y="103"/>
              </a:cxn>
              <a:cxn ang="0">
                <a:pos x="269" y="93"/>
              </a:cxn>
              <a:cxn ang="0">
                <a:pos x="305" y="85"/>
              </a:cxn>
              <a:cxn ang="0">
                <a:pos x="342" y="79"/>
              </a:cxn>
              <a:cxn ang="0">
                <a:pos x="380" y="76"/>
              </a:cxn>
              <a:cxn ang="0">
                <a:pos x="418" y="75"/>
              </a:cxn>
              <a:cxn ang="0">
                <a:pos x="456" y="78"/>
              </a:cxn>
              <a:cxn ang="0">
                <a:pos x="491" y="82"/>
              </a:cxn>
              <a:cxn ang="0">
                <a:pos x="526" y="89"/>
              </a:cxn>
              <a:cxn ang="0">
                <a:pos x="560" y="97"/>
              </a:cxn>
              <a:cxn ang="0">
                <a:pos x="593" y="108"/>
              </a:cxn>
              <a:cxn ang="0">
                <a:pos x="626" y="120"/>
              </a:cxn>
              <a:cxn ang="0">
                <a:pos x="657" y="135"/>
              </a:cxn>
              <a:cxn ang="0">
                <a:pos x="688" y="151"/>
              </a:cxn>
              <a:cxn ang="0">
                <a:pos x="717" y="170"/>
              </a:cxn>
              <a:cxn ang="0">
                <a:pos x="768" y="129"/>
              </a:cxn>
              <a:cxn ang="0">
                <a:pos x="736" y="109"/>
              </a:cxn>
              <a:cxn ang="0">
                <a:pos x="702" y="89"/>
              </a:cxn>
              <a:cxn ang="0">
                <a:pos x="668" y="72"/>
              </a:cxn>
              <a:cxn ang="0">
                <a:pos x="632" y="57"/>
              </a:cxn>
              <a:cxn ang="0">
                <a:pos x="595" y="44"/>
              </a:cxn>
              <a:cxn ang="0">
                <a:pos x="558" y="34"/>
              </a:cxn>
              <a:cxn ang="0">
                <a:pos x="520" y="26"/>
              </a:cxn>
              <a:cxn ang="0">
                <a:pos x="482" y="20"/>
              </a:cxn>
            </a:cxnLst>
            <a:rect l="0" t="0" r="r" b="b"/>
            <a:pathLst>
              <a:path w="768" h="189">
                <a:moveTo>
                  <a:pt x="482" y="20"/>
                </a:moveTo>
                <a:lnTo>
                  <a:pt x="460" y="18"/>
                </a:lnTo>
                <a:lnTo>
                  <a:pt x="439" y="15"/>
                </a:lnTo>
                <a:lnTo>
                  <a:pt x="418" y="15"/>
                </a:lnTo>
                <a:lnTo>
                  <a:pt x="397" y="14"/>
                </a:lnTo>
                <a:lnTo>
                  <a:pt x="376" y="15"/>
                </a:lnTo>
                <a:lnTo>
                  <a:pt x="354" y="17"/>
                </a:lnTo>
                <a:lnTo>
                  <a:pt x="333" y="19"/>
                </a:lnTo>
                <a:lnTo>
                  <a:pt x="313" y="21"/>
                </a:lnTo>
                <a:lnTo>
                  <a:pt x="292" y="25"/>
                </a:lnTo>
                <a:lnTo>
                  <a:pt x="271" y="29"/>
                </a:lnTo>
                <a:lnTo>
                  <a:pt x="252" y="34"/>
                </a:lnTo>
                <a:lnTo>
                  <a:pt x="231" y="40"/>
                </a:lnTo>
                <a:lnTo>
                  <a:pt x="210" y="45"/>
                </a:lnTo>
                <a:lnTo>
                  <a:pt x="191" y="52"/>
                </a:lnTo>
                <a:lnTo>
                  <a:pt x="171" y="60"/>
                </a:lnTo>
                <a:lnTo>
                  <a:pt x="151" y="68"/>
                </a:lnTo>
                <a:lnTo>
                  <a:pt x="117" y="0"/>
                </a:lnTo>
                <a:lnTo>
                  <a:pt x="0" y="178"/>
                </a:lnTo>
                <a:lnTo>
                  <a:pt x="212" y="189"/>
                </a:lnTo>
                <a:lnTo>
                  <a:pt x="179" y="124"/>
                </a:lnTo>
                <a:lnTo>
                  <a:pt x="196" y="117"/>
                </a:lnTo>
                <a:lnTo>
                  <a:pt x="215" y="110"/>
                </a:lnTo>
                <a:lnTo>
                  <a:pt x="232" y="103"/>
                </a:lnTo>
                <a:lnTo>
                  <a:pt x="251" y="97"/>
                </a:lnTo>
                <a:lnTo>
                  <a:pt x="269" y="93"/>
                </a:lnTo>
                <a:lnTo>
                  <a:pt x="286" y="88"/>
                </a:lnTo>
                <a:lnTo>
                  <a:pt x="305" y="85"/>
                </a:lnTo>
                <a:lnTo>
                  <a:pt x="323" y="81"/>
                </a:lnTo>
                <a:lnTo>
                  <a:pt x="342" y="79"/>
                </a:lnTo>
                <a:lnTo>
                  <a:pt x="361" y="78"/>
                </a:lnTo>
                <a:lnTo>
                  <a:pt x="380" y="76"/>
                </a:lnTo>
                <a:lnTo>
                  <a:pt x="398" y="75"/>
                </a:lnTo>
                <a:lnTo>
                  <a:pt x="418" y="75"/>
                </a:lnTo>
                <a:lnTo>
                  <a:pt x="436" y="76"/>
                </a:lnTo>
                <a:lnTo>
                  <a:pt x="456" y="78"/>
                </a:lnTo>
                <a:lnTo>
                  <a:pt x="474" y="80"/>
                </a:lnTo>
                <a:lnTo>
                  <a:pt x="491" y="82"/>
                </a:lnTo>
                <a:lnTo>
                  <a:pt x="509" y="86"/>
                </a:lnTo>
                <a:lnTo>
                  <a:pt x="526" y="89"/>
                </a:lnTo>
                <a:lnTo>
                  <a:pt x="543" y="93"/>
                </a:lnTo>
                <a:lnTo>
                  <a:pt x="560" y="97"/>
                </a:lnTo>
                <a:lnTo>
                  <a:pt x="577" y="102"/>
                </a:lnTo>
                <a:lnTo>
                  <a:pt x="593" y="108"/>
                </a:lnTo>
                <a:lnTo>
                  <a:pt x="610" y="113"/>
                </a:lnTo>
                <a:lnTo>
                  <a:pt x="626" y="120"/>
                </a:lnTo>
                <a:lnTo>
                  <a:pt x="641" y="127"/>
                </a:lnTo>
                <a:lnTo>
                  <a:pt x="657" y="135"/>
                </a:lnTo>
                <a:lnTo>
                  <a:pt x="673" y="143"/>
                </a:lnTo>
                <a:lnTo>
                  <a:pt x="688" y="151"/>
                </a:lnTo>
                <a:lnTo>
                  <a:pt x="703" y="161"/>
                </a:lnTo>
                <a:lnTo>
                  <a:pt x="717" y="170"/>
                </a:lnTo>
                <a:lnTo>
                  <a:pt x="732" y="179"/>
                </a:lnTo>
                <a:lnTo>
                  <a:pt x="768" y="129"/>
                </a:lnTo>
                <a:lnTo>
                  <a:pt x="752" y="119"/>
                </a:lnTo>
                <a:lnTo>
                  <a:pt x="736" y="109"/>
                </a:lnTo>
                <a:lnTo>
                  <a:pt x="719" y="98"/>
                </a:lnTo>
                <a:lnTo>
                  <a:pt x="702" y="89"/>
                </a:lnTo>
                <a:lnTo>
                  <a:pt x="685" y="81"/>
                </a:lnTo>
                <a:lnTo>
                  <a:pt x="668" y="72"/>
                </a:lnTo>
                <a:lnTo>
                  <a:pt x="650" y="65"/>
                </a:lnTo>
                <a:lnTo>
                  <a:pt x="632" y="57"/>
                </a:lnTo>
                <a:lnTo>
                  <a:pt x="613" y="51"/>
                </a:lnTo>
                <a:lnTo>
                  <a:pt x="595" y="44"/>
                </a:lnTo>
                <a:lnTo>
                  <a:pt x="577" y="40"/>
                </a:lnTo>
                <a:lnTo>
                  <a:pt x="558" y="34"/>
                </a:lnTo>
                <a:lnTo>
                  <a:pt x="540" y="29"/>
                </a:lnTo>
                <a:lnTo>
                  <a:pt x="520" y="26"/>
                </a:lnTo>
                <a:lnTo>
                  <a:pt x="502" y="22"/>
                </a:lnTo>
                <a:lnTo>
                  <a:pt x="482" y="2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09352" name="Freeform 104"/>
          <p:cNvSpPr>
            <a:spLocks/>
          </p:cNvSpPr>
          <p:nvPr/>
        </p:nvSpPr>
        <p:spPr bwMode="gray">
          <a:xfrm>
            <a:off x="6371432" y="5126754"/>
            <a:ext cx="210741" cy="270746"/>
          </a:xfrm>
          <a:custGeom>
            <a:avLst/>
            <a:gdLst/>
            <a:ahLst/>
            <a:cxnLst>
              <a:cxn ang="0">
                <a:pos x="447" y="521"/>
              </a:cxn>
              <a:cxn ang="0">
                <a:pos x="343" y="335"/>
              </a:cxn>
              <a:cxn ang="0">
                <a:pos x="305" y="400"/>
              </a:cxn>
              <a:cxn ang="0">
                <a:pos x="289" y="388"/>
              </a:cxn>
              <a:cxn ang="0">
                <a:pos x="274" y="377"/>
              </a:cxn>
              <a:cxn ang="0">
                <a:pos x="260" y="365"/>
              </a:cxn>
              <a:cxn ang="0">
                <a:pos x="245" y="353"/>
              </a:cxn>
              <a:cxn ang="0">
                <a:pos x="231" y="340"/>
              </a:cxn>
              <a:cxn ang="0">
                <a:pos x="217" y="327"/>
              </a:cxn>
              <a:cxn ang="0">
                <a:pos x="205" y="313"/>
              </a:cxn>
              <a:cxn ang="0">
                <a:pos x="192" y="300"/>
              </a:cxn>
              <a:cxn ang="0">
                <a:pos x="180" y="285"/>
              </a:cxn>
              <a:cxn ang="0">
                <a:pos x="169" y="270"/>
              </a:cxn>
              <a:cxn ang="0">
                <a:pos x="157" y="255"/>
              </a:cxn>
              <a:cxn ang="0">
                <a:pos x="147" y="238"/>
              </a:cxn>
              <a:cxn ang="0">
                <a:pos x="137" y="222"/>
              </a:cxn>
              <a:cxn ang="0">
                <a:pos x="127" y="206"/>
              </a:cxn>
              <a:cxn ang="0">
                <a:pos x="118" y="189"/>
              </a:cxn>
              <a:cxn ang="0">
                <a:pos x="110" y="172"/>
              </a:cxn>
              <a:cxn ang="0">
                <a:pos x="101" y="151"/>
              </a:cxn>
              <a:cxn ang="0">
                <a:pos x="92" y="130"/>
              </a:cxn>
              <a:cxn ang="0">
                <a:pos x="85" y="109"/>
              </a:cxn>
              <a:cxn ang="0">
                <a:pos x="78" y="87"/>
              </a:cxn>
              <a:cxn ang="0">
                <a:pos x="72" y="66"/>
              </a:cxn>
              <a:cxn ang="0">
                <a:pos x="68" y="44"/>
              </a:cxn>
              <a:cxn ang="0">
                <a:pos x="64" y="22"/>
              </a:cxn>
              <a:cxn ang="0">
                <a:pos x="61" y="0"/>
              </a:cxn>
              <a:cxn ang="0">
                <a:pos x="0" y="0"/>
              </a:cxn>
              <a:cxn ang="0">
                <a:pos x="3" y="25"/>
              </a:cxn>
              <a:cxn ang="0">
                <a:pos x="6" y="51"/>
              </a:cxn>
              <a:cxn ang="0">
                <a:pos x="12" y="76"/>
              </a:cxn>
              <a:cxn ang="0">
                <a:pos x="19" y="100"/>
              </a:cxn>
              <a:cxn ang="0">
                <a:pos x="26" y="126"/>
              </a:cxn>
              <a:cxn ang="0">
                <a:pos x="34" y="150"/>
              </a:cxn>
              <a:cxn ang="0">
                <a:pos x="45" y="174"/>
              </a:cxn>
              <a:cxn ang="0">
                <a:pos x="55" y="198"/>
              </a:cxn>
              <a:cxn ang="0">
                <a:pos x="64" y="218"/>
              </a:cxn>
              <a:cxn ang="0">
                <a:pos x="74" y="236"/>
              </a:cxn>
              <a:cxn ang="0">
                <a:pos x="85" y="255"/>
              </a:cxn>
              <a:cxn ang="0">
                <a:pos x="96" y="273"/>
              </a:cxn>
              <a:cxn ang="0">
                <a:pos x="108" y="290"/>
              </a:cxn>
              <a:cxn ang="0">
                <a:pos x="121" y="308"/>
              </a:cxn>
              <a:cxn ang="0">
                <a:pos x="133" y="324"/>
              </a:cxn>
              <a:cxn ang="0">
                <a:pos x="147" y="340"/>
              </a:cxn>
              <a:cxn ang="0">
                <a:pos x="161" y="356"/>
              </a:cxn>
              <a:cxn ang="0">
                <a:pos x="176" y="371"/>
              </a:cxn>
              <a:cxn ang="0">
                <a:pos x="191" y="386"/>
              </a:cxn>
              <a:cxn ang="0">
                <a:pos x="207" y="400"/>
              </a:cxn>
              <a:cxn ang="0">
                <a:pos x="223" y="414"/>
              </a:cxn>
              <a:cxn ang="0">
                <a:pos x="239" y="427"/>
              </a:cxn>
              <a:cxn ang="0">
                <a:pos x="257" y="440"/>
              </a:cxn>
              <a:cxn ang="0">
                <a:pos x="274" y="452"/>
              </a:cxn>
              <a:cxn ang="0">
                <a:pos x="235" y="519"/>
              </a:cxn>
              <a:cxn ang="0">
                <a:pos x="447" y="521"/>
              </a:cxn>
            </a:cxnLst>
            <a:rect l="0" t="0" r="r" b="b"/>
            <a:pathLst>
              <a:path w="447" h="521">
                <a:moveTo>
                  <a:pt x="447" y="521"/>
                </a:moveTo>
                <a:lnTo>
                  <a:pt x="343" y="335"/>
                </a:lnTo>
                <a:lnTo>
                  <a:pt x="305" y="400"/>
                </a:lnTo>
                <a:lnTo>
                  <a:pt x="289" y="388"/>
                </a:lnTo>
                <a:lnTo>
                  <a:pt x="274" y="377"/>
                </a:lnTo>
                <a:lnTo>
                  <a:pt x="260" y="365"/>
                </a:lnTo>
                <a:lnTo>
                  <a:pt x="245" y="353"/>
                </a:lnTo>
                <a:lnTo>
                  <a:pt x="231" y="340"/>
                </a:lnTo>
                <a:lnTo>
                  <a:pt x="217" y="327"/>
                </a:lnTo>
                <a:lnTo>
                  <a:pt x="205" y="313"/>
                </a:lnTo>
                <a:lnTo>
                  <a:pt x="192" y="300"/>
                </a:lnTo>
                <a:lnTo>
                  <a:pt x="180" y="285"/>
                </a:lnTo>
                <a:lnTo>
                  <a:pt x="169" y="270"/>
                </a:lnTo>
                <a:lnTo>
                  <a:pt x="157" y="255"/>
                </a:lnTo>
                <a:lnTo>
                  <a:pt x="147" y="238"/>
                </a:lnTo>
                <a:lnTo>
                  <a:pt x="137" y="222"/>
                </a:lnTo>
                <a:lnTo>
                  <a:pt x="127" y="206"/>
                </a:lnTo>
                <a:lnTo>
                  <a:pt x="118" y="189"/>
                </a:lnTo>
                <a:lnTo>
                  <a:pt x="110" y="172"/>
                </a:lnTo>
                <a:lnTo>
                  <a:pt x="101" y="151"/>
                </a:lnTo>
                <a:lnTo>
                  <a:pt x="92" y="130"/>
                </a:lnTo>
                <a:lnTo>
                  <a:pt x="85" y="109"/>
                </a:lnTo>
                <a:lnTo>
                  <a:pt x="78" y="87"/>
                </a:lnTo>
                <a:lnTo>
                  <a:pt x="72" y="66"/>
                </a:lnTo>
                <a:lnTo>
                  <a:pt x="68" y="44"/>
                </a:lnTo>
                <a:lnTo>
                  <a:pt x="64" y="22"/>
                </a:lnTo>
                <a:lnTo>
                  <a:pt x="61" y="0"/>
                </a:lnTo>
                <a:lnTo>
                  <a:pt x="0" y="0"/>
                </a:lnTo>
                <a:lnTo>
                  <a:pt x="3" y="25"/>
                </a:lnTo>
                <a:lnTo>
                  <a:pt x="6" y="51"/>
                </a:lnTo>
                <a:lnTo>
                  <a:pt x="12" y="76"/>
                </a:lnTo>
                <a:lnTo>
                  <a:pt x="19" y="100"/>
                </a:lnTo>
                <a:lnTo>
                  <a:pt x="26" y="126"/>
                </a:lnTo>
                <a:lnTo>
                  <a:pt x="34" y="150"/>
                </a:lnTo>
                <a:lnTo>
                  <a:pt x="45" y="174"/>
                </a:lnTo>
                <a:lnTo>
                  <a:pt x="55" y="198"/>
                </a:lnTo>
                <a:lnTo>
                  <a:pt x="64" y="218"/>
                </a:lnTo>
                <a:lnTo>
                  <a:pt x="74" y="236"/>
                </a:lnTo>
                <a:lnTo>
                  <a:pt x="85" y="255"/>
                </a:lnTo>
                <a:lnTo>
                  <a:pt x="96" y="273"/>
                </a:lnTo>
                <a:lnTo>
                  <a:pt x="108" y="290"/>
                </a:lnTo>
                <a:lnTo>
                  <a:pt x="121" y="308"/>
                </a:lnTo>
                <a:lnTo>
                  <a:pt x="133" y="324"/>
                </a:lnTo>
                <a:lnTo>
                  <a:pt x="147" y="340"/>
                </a:lnTo>
                <a:lnTo>
                  <a:pt x="161" y="356"/>
                </a:lnTo>
                <a:lnTo>
                  <a:pt x="176" y="371"/>
                </a:lnTo>
                <a:lnTo>
                  <a:pt x="191" y="386"/>
                </a:lnTo>
                <a:lnTo>
                  <a:pt x="207" y="400"/>
                </a:lnTo>
                <a:lnTo>
                  <a:pt x="223" y="414"/>
                </a:lnTo>
                <a:lnTo>
                  <a:pt x="239" y="427"/>
                </a:lnTo>
                <a:lnTo>
                  <a:pt x="257" y="440"/>
                </a:lnTo>
                <a:lnTo>
                  <a:pt x="274" y="452"/>
                </a:lnTo>
                <a:lnTo>
                  <a:pt x="235" y="519"/>
                </a:lnTo>
                <a:lnTo>
                  <a:pt x="447" y="521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09353" name="Freeform 105"/>
          <p:cNvSpPr>
            <a:spLocks/>
          </p:cNvSpPr>
          <p:nvPr/>
        </p:nvSpPr>
        <p:spPr bwMode="gray">
          <a:xfrm>
            <a:off x="6766720" y="4631262"/>
            <a:ext cx="421481" cy="579607"/>
          </a:xfrm>
          <a:custGeom>
            <a:avLst/>
            <a:gdLst/>
            <a:ahLst/>
            <a:cxnLst>
              <a:cxn ang="0">
                <a:pos x="89" y="590"/>
              </a:cxn>
              <a:cxn ang="0">
                <a:pos x="60" y="623"/>
              </a:cxn>
              <a:cxn ang="0">
                <a:pos x="36" y="661"/>
              </a:cxn>
              <a:cxn ang="0">
                <a:pos x="18" y="702"/>
              </a:cxn>
              <a:cxn ang="0">
                <a:pos x="6" y="743"/>
              </a:cxn>
              <a:cxn ang="0">
                <a:pos x="0" y="787"/>
              </a:cxn>
              <a:cxn ang="0">
                <a:pos x="0" y="831"/>
              </a:cxn>
              <a:cxn ang="0">
                <a:pos x="7" y="874"/>
              </a:cxn>
              <a:cxn ang="0">
                <a:pos x="20" y="918"/>
              </a:cxn>
              <a:cxn ang="0">
                <a:pos x="33" y="950"/>
              </a:cxn>
              <a:cxn ang="0">
                <a:pos x="231" y="751"/>
              </a:cxn>
              <a:cxn ang="0">
                <a:pos x="354" y="873"/>
              </a:cxn>
              <a:cxn ang="0">
                <a:pos x="152" y="1076"/>
              </a:cxn>
              <a:cxn ang="0">
                <a:pos x="181" y="1090"/>
              </a:cxn>
              <a:cxn ang="0">
                <a:pos x="203" y="1098"/>
              </a:cxn>
              <a:cxn ang="0">
                <a:pos x="226" y="1105"/>
              </a:cxn>
              <a:cxn ang="0">
                <a:pos x="249" y="1111"/>
              </a:cxn>
              <a:cxn ang="0">
                <a:pos x="271" y="1114"/>
              </a:cxn>
              <a:cxn ang="0">
                <a:pos x="294" y="1115"/>
              </a:cxn>
              <a:cxn ang="0">
                <a:pos x="317" y="1115"/>
              </a:cxn>
              <a:cxn ang="0">
                <a:pos x="340" y="1114"/>
              </a:cxn>
              <a:cxn ang="0">
                <a:pos x="363" y="1111"/>
              </a:cxn>
              <a:cxn ang="0">
                <a:pos x="385" y="1106"/>
              </a:cxn>
              <a:cxn ang="0">
                <a:pos x="407" y="1099"/>
              </a:cxn>
              <a:cxn ang="0">
                <a:pos x="428" y="1091"/>
              </a:cxn>
              <a:cxn ang="0">
                <a:pos x="449" y="1081"/>
              </a:cxn>
              <a:cxn ang="0">
                <a:pos x="468" y="1069"/>
              </a:cxn>
              <a:cxn ang="0">
                <a:pos x="488" y="1056"/>
              </a:cxn>
              <a:cxn ang="0">
                <a:pos x="506" y="1041"/>
              </a:cxn>
              <a:cxn ang="0">
                <a:pos x="524" y="1025"/>
              </a:cxn>
              <a:cxn ang="0">
                <a:pos x="552" y="993"/>
              </a:cxn>
              <a:cxn ang="0">
                <a:pos x="575" y="957"/>
              </a:cxn>
              <a:cxn ang="0">
                <a:pos x="593" y="919"/>
              </a:cxn>
              <a:cxn ang="0">
                <a:pos x="605" y="879"/>
              </a:cxn>
              <a:cxn ang="0">
                <a:pos x="612" y="838"/>
              </a:cxn>
              <a:cxn ang="0">
                <a:pos x="613" y="795"/>
              </a:cxn>
              <a:cxn ang="0">
                <a:pos x="609" y="752"/>
              </a:cxn>
              <a:cxn ang="0">
                <a:pos x="598" y="711"/>
              </a:cxn>
              <a:cxn ang="0">
                <a:pos x="898" y="412"/>
              </a:cxn>
              <a:cxn ang="0">
                <a:pos x="898" y="0"/>
              </a:cxn>
              <a:cxn ang="0">
                <a:pos x="386" y="510"/>
              </a:cxn>
              <a:cxn ang="0">
                <a:pos x="367" y="506"/>
              </a:cxn>
              <a:cxn ang="0">
                <a:pos x="346" y="502"/>
              </a:cxn>
              <a:cxn ang="0">
                <a:pos x="325" y="500"/>
              </a:cxn>
              <a:cxn ang="0">
                <a:pos x="306" y="500"/>
              </a:cxn>
              <a:cxn ang="0">
                <a:pos x="285" y="500"/>
              </a:cxn>
              <a:cxn ang="0">
                <a:pos x="265" y="502"/>
              </a:cxn>
              <a:cxn ang="0">
                <a:pos x="246" y="506"/>
              </a:cxn>
              <a:cxn ang="0">
                <a:pos x="226" y="510"/>
              </a:cxn>
              <a:cxn ang="0">
                <a:pos x="208" y="516"/>
              </a:cxn>
              <a:cxn ang="0">
                <a:pos x="189" y="523"/>
              </a:cxn>
              <a:cxn ang="0">
                <a:pos x="171" y="531"/>
              </a:cxn>
              <a:cxn ang="0">
                <a:pos x="154" y="540"/>
              </a:cxn>
              <a:cxn ang="0">
                <a:pos x="136" y="551"/>
              </a:cxn>
              <a:cxn ang="0">
                <a:pos x="120" y="562"/>
              </a:cxn>
              <a:cxn ang="0">
                <a:pos x="104" y="576"/>
              </a:cxn>
              <a:cxn ang="0">
                <a:pos x="89" y="590"/>
              </a:cxn>
            </a:cxnLst>
            <a:rect l="0" t="0" r="r" b="b"/>
            <a:pathLst>
              <a:path w="898" h="1115">
                <a:moveTo>
                  <a:pt x="89" y="590"/>
                </a:moveTo>
                <a:lnTo>
                  <a:pt x="60" y="623"/>
                </a:lnTo>
                <a:lnTo>
                  <a:pt x="36" y="661"/>
                </a:lnTo>
                <a:lnTo>
                  <a:pt x="18" y="702"/>
                </a:lnTo>
                <a:lnTo>
                  <a:pt x="6" y="743"/>
                </a:lnTo>
                <a:lnTo>
                  <a:pt x="0" y="787"/>
                </a:lnTo>
                <a:lnTo>
                  <a:pt x="0" y="831"/>
                </a:lnTo>
                <a:lnTo>
                  <a:pt x="7" y="874"/>
                </a:lnTo>
                <a:lnTo>
                  <a:pt x="20" y="918"/>
                </a:lnTo>
                <a:lnTo>
                  <a:pt x="33" y="950"/>
                </a:lnTo>
                <a:lnTo>
                  <a:pt x="231" y="751"/>
                </a:lnTo>
                <a:lnTo>
                  <a:pt x="354" y="873"/>
                </a:lnTo>
                <a:lnTo>
                  <a:pt x="152" y="1076"/>
                </a:lnTo>
                <a:lnTo>
                  <a:pt x="181" y="1090"/>
                </a:lnTo>
                <a:lnTo>
                  <a:pt x="203" y="1098"/>
                </a:lnTo>
                <a:lnTo>
                  <a:pt x="226" y="1105"/>
                </a:lnTo>
                <a:lnTo>
                  <a:pt x="249" y="1111"/>
                </a:lnTo>
                <a:lnTo>
                  <a:pt x="271" y="1114"/>
                </a:lnTo>
                <a:lnTo>
                  <a:pt x="294" y="1115"/>
                </a:lnTo>
                <a:lnTo>
                  <a:pt x="317" y="1115"/>
                </a:lnTo>
                <a:lnTo>
                  <a:pt x="340" y="1114"/>
                </a:lnTo>
                <a:lnTo>
                  <a:pt x="363" y="1111"/>
                </a:lnTo>
                <a:lnTo>
                  <a:pt x="385" y="1106"/>
                </a:lnTo>
                <a:lnTo>
                  <a:pt x="407" y="1099"/>
                </a:lnTo>
                <a:lnTo>
                  <a:pt x="428" y="1091"/>
                </a:lnTo>
                <a:lnTo>
                  <a:pt x="449" y="1081"/>
                </a:lnTo>
                <a:lnTo>
                  <a:pt x="468" y="1069"/>
                </a:lnTo>
                <a:lnTo>
                  <a:pt x="488" y="1056"/>
                </a:lnTo>
                <a:lnTo>
                  <a:pt x="506" y="1041"/>
                </a:lnTo>
                <a:lnTo>
                  <a:pt x="524" y="1025"/>
                </a:lnTo>
                <a:lnTo>
                  <a:pt x="552" y="993"/>
                </a:lnTo>
                <a:lnTo>
                  <a:pt x="575" y="957"/>
                </a:lnTo>
                <a:lnTo>
                  <a:pt x="593" y="919"/>
                </a:lnTo>
                <a:lnTo>
                  <a:pt x="605" y="879"/>
                </a:lnTo>
                <a:lnTo>
                  <a:pt x="612" y="838"/>
                </a:lnTo>
                <a:lnTo>
                  <a:pt x="613" y="795"/>
                </a:lnTo>
                <a:lnTo>
                  <a:pt x="609" y="752"/>
                </a:lnTo>
                <a:lnTo>
                  <a:pt x="598" y="711"/>
                </a:lnTo>
                <a:lnTo>
                  <a:pt x="898" y="412"/>
                </a:lnTo>
                <a:lnTo>
                  <a:pt x="898" y="0"/>
                </a:lnTo>
                <a:lnTo>
                  <a:pt x="386" y="510"/>
                </a:lnTo>
                <a:lnTo>
                  <a:pt x="367" y="506"/>
                </a:lnTo>
                <a:lnTo>
                  <a:pt x="346" y="502"/>
                </a:lnTo>
                <a:lnTo>
                  <a:pt x="325" y="500"/>
                </a:lnTo>
                <a:lnTo>
                  <a:pt x="306" y="500"/>
                </a:lnTo>
                <a:lnTo>
                  <a:pt x="285" y="500"/>
                </a:lnTo>
                <a:lnTo>
                  <a:pt x="265" y="502"/>
                </a:lnTo>
                <a:lnTo>
                  <a:pt x="246" y="506"/>
                </a:lnTo>
                <a:lnTo>
                  <a:pt x="226" y="510"/>
                </a:lnTo>
                <a:lnTo>
                  <a:pt x="208" y="516"/>
                </a:lnTo>
                <a:lnTo>
                  <a:pt x="189" y="523"/>
                </a:lnTo>
                <a:lnTo>
                  <a:pt x="171" y="531"/>
                </a:lnTo>
                <a:lnTo>
                  <a:pt x="154" y="540"/>
                </a:lnTo>
                <a:lnTo>
                  <a:pt x="136" y="551"/>
                </a:lnTo>
                <a:lnTo>
                  <a:pt x="120" y="562"/>
                </a:lnTo>
                <a:lnTo>
                  <a:pt x="104" y="576"/>
                </a:lnTo>
                <a:lnTo>
                  <a:pt x="89" y="59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09354" name="Freeform 106"/>
          <p:cNvSpPr>
            <a:spLocks/>
          </p:cNvSpPr>
          <p:nvPr/>
        </p:nvSpPr>
        <p:spPr bwMode="gray">
          <a:xfrm>
            <a:off x="6786960" y="4664119"/>
            <a:ext cx="401241" cy="523092"/>
          </a:xfrm>
          <a:custGeom>
            <a:avLst/>
            <a:gdLst/>
            <a:ahLst/>
            <a:cxnLst>
              <a:cxn ang="0">
                <a:pos x="355" y="498"/>
              </a:cxn>
              <a:cxn ang="0">
                <a:pos x="342" y="493"/>
              </a:cxn>
              <a:cxn ang="0">
                <a:pos x="325" y="489"/>
              </a:cxn>
              <a:cxn ang="0">
                <a:pos x="307" y="484"/>
              </a:cxn>
              <a:cxn ang="0">
                <a:pos x="288" y="482"/>
              </a:cxn>
              <a:cxn ang="0">
                <a:pos x="271" y="481"/>
              </a:cxn>
              <a:cxn ang="0">
                <a:pos x="253" y="481"/>
              </a:cxn>
              <a:cxn ang="0">
                <a:pos x="235" y="482"/>
              </a:cxn>
              <a:cxn ang="0">
                <a:pos x="218" y="484"/>
              </a:cxn>
              <a:cxn ang="0">
                <a:pos x="201" y="488"/>
              </a:cxn>
              <a:cxn ang="0">
                <a:pos x="183" y="492"/>
              </a:cxn>
              <a:cxn ang="0">
                <a:pos x="167" y="499"/>
              </a:cxn>
              <a:cxn ang="0">
                <a:pos x="150" y="506"/>
              </a:cxn>
              <a:cxn ang="0">
                <a:pos x="135" y="514"/>
              </a:cxn>
              <a:cxn ang="0">
                <a:pos x="119" y="523"/>
              </a:cxn>
              <a:cxn ang="0">
                <a:pos x="105" y="534"/>
              </a:cxn>
              <a:cxn ang="0">
                <a:pos x="91" y="545"/>
              </a:cxn>
              <a:cxn ang="0">
                <a:pos x="77" y="558"/>
              </a:cxn>
              <a:cxn ang="0">
                <a:pos x="55" y="583"/>
              </a:cxn>
              <a:cxn ang="0">
                <a:pos x="36" y="611"/>
              </a:cxn>
              <a:cxn ang="0">
                <a:pos x="22" y="641"/>
              </a:cxn>
              <a:cxn ang="0">
                <a:pos x="11" y="672"/>
              </a:cxn>
              <a:cxn ang="0">
                <a:pos x="4" y="704"/>
              </a:cxn>
              <a:cxn ang="0">
                <a:pos x="0" y="738"/>
              </a:cxn>
              <a:cxn ang="0">
                <a:pos x="1" y="770"/>
              </a:cxn>
              <a:cxn ang="0">
                <a:pos x="7" y="803"/>
              </a:cxn>
              <a:cxn ang="0">
                <a:pos x="187" y="623"/>
              </a:cxn>
              <a:cxn ang="0">
                <a:pos x="375" y="809"/>
              </a:cxn>
              <a:cxn ang="0">
                <a:pos x="188" y="995"/>
              </a:cxn>
              <a:cxn ang="0">
                <a:pos x="205" y="999"/>
              </a:cxn>
              <a:cxn ang="0">
                <a:pos x="223" y="1003"/>
              </a:cxn>
              <a:cxn ang="0">
                <a:pos x="240" y="1005"/>
              </a:cxn>
              <a:cxn ang="0">
                <a:pos x="258" y="1006"/>
              </a:cxn>
              <a:cxn ang="0">
                <a:pos x="276" y="1005"/>
              </a:cxn>
              <a:cxn ang="0">
                <a:pos x="293" y="1004"/>
              </a:cxn>
              <a:cxn ang="0">
                <a:pos x="310" y="1002"/>
              </a:cxn>
              <a:cxn ang="0">
                <a:pos x="326" y="998"/>
              </a:cxn>
              <a:cxn ang="0">
                <a:pos x="344" y="994"/>
              </a:cxn>
              <a:cxn ang="0">
                <a:pos x="360" y="988"/>
              </a:cxn>
              <a:cxn ang="0">
                <a:pos x="376" y="981"/>
              </a:cxn>
              <a:cxn ang="0">
                <a:pos x="391" y="973"/>
              </a:cxn>
              <a:cxn ang="0">
                <a:pos x="406" y="964"/>
              </a:cxn>
              <a:cxn ang="0">
                <a:pos x="421" y="953"/>
              </a:cxn>
              <a:cxn ang="0">
                <a:pos x="435" y="942"/>
              </a:cxn>
              <a:cxn ang="0">
                <a:pos x="447" y="929"/>
              </a:cxn>
              <a:cxn ang="0">
                <a:pos x="473" y="900"/>
              </a:cxn>
              <a:cxn ang="0">
                <a:pos x="493" y="868"/>
              </a:cxn>
              <a:cxn ang="0">
                <a:pos x="508" y="835"/>
              </a:cxn>
              <a:cxn ang="0">
                <a:pos x="519" y="798"/>
              </a:cxn>
              <a:cxn ang="0">
                <a:pos x="523" y="761"/>
              </a:cxn>
              <a:cxn ang="0">
                <a:pos x="523" y="724"/>
              </a:cxn>
              <a:cxn ang="0">
                <a:pos x="519" y="686"/>
              </a:cxn>
              <a:cxn ang="0">
                <a:pos x="507" y="649"/>
              </a:cxn>
              <a:cxn ang="0">
                <a:pos x="501" y="635"/>
              </a:cxn>
              <a:cxn ang="0">
                <a:pos x="854" y="284"/>
              </a:cxn>
              <a:cxn ang="0">
                <a:pos x="854" y="0"/>
              </a:cxn>
              <a:cxn ang="0">
                <a:pos x="355" y="498"/>
              </a:cxn>
            </a:cxnLst>
            <a:rect l="0" t="0" r="r" b="b"/>
            <a:pathLst>
              <a:path w="854" h="1006">
                <a:moveTo>
                  <a:pt x="355" y="498"/>
                </a:moveTo>
                <a:lnTo>
                  <a:pt x="342" y="493"/>
                </a:lnTo>
                <a:lnTo>
                  <a:pt x="325" y="489"/>
                </a:lnTo>
                <a:lnTo>
                  <a:pt x="307" y="484"/>
                </a:lnTo>
                <a:lnTo>
                  <a:pt x="288" y="482"/>
                </a:lnTo>
                <a:lnTo>
                  <a:pt x="271" y="481"/>
                </a:lnTo>
                <a:lnTo>
                  <a:pt x="253" y="481"/>
                </a:lnTo>
                <a:lnTo>
                  <a:pt x="235" y="482"/>
                </a:lnTo>
                <a:lnTo>
                  <a:pt x="218" y="484"/>
                </a:lnTo>
                <a:lnTo>
                  <a:pt x="201" y="488"/>
                </a:lnTo>
                <a:lnTo>
                  <a:pt x="183" y="492"/>
                </a:lnTo>
                <a:lnTo>
                  <a:pt x="167" y="499"/>
                </a:lnTo>
                <a:lnTo>
                  <a:pt x="150" y="506"/>
                </a:lnTo>
                <a:lnTo>
                  <a:pt x="135" y="514"/>
                </a:lnTo>
                <a:lnTo>
                  <a:pt x="119" y="523"/>
                </a:lnTo>
                <a:lnTo>
                  <a:pt x="105" y="534"/>
                </a:lnTo>
                <a:lnTo>
                  <a:pt x="91" y="545"/>
                </a:lnTo>
                <a:lnTo>
                  <a:pt x="77" y="558"/>
                </a:lnTo>
                <a:lnTo>
                  <a:pt x="55" y="583"/>
                </a:lnTo>
                <a:lnTo>
                  <a:pt x="36" y="611"/>
                </a:lnTo>
                <a:lnTo>
                  <a:pt x="22" y="641"/>
                </a:lnTo>
                <a:lnTo>
                  <a:pt x="11" y="672"/>
                </a:lnTo>
                <a:lnTo>
                  <a:pt x="4" y="704"/>
                </a:lnTo>
                <a:lnTo>
                  <a:pt x="0" y="738"/>
                </a:lnTo>
                <a:lnTo>
                  <a:pt x="1" y="770"/>
                </a:lnTo>
                <a:lnTo>
                  <a:pt x="7" y="803"/>
                </a:lnTo>
                <a:lnTo>
                  <a:pt x="187" y="623"/>
                </a:lnTo>
                <a:lnTo>
                  <a:pt x="375" y="809"/>
                </a:lnTo>
                <a:lnTo>
                  <a:pt x="188" y="995"/>
                </a:lnTo>
                <a:lnTo>
                  <a:pt x="205" y="999"/>
                </a:lnTo>
                <a:lnTo>
                  <a:pt x="223" y="1003"/>
                </a:lnTo>
                <a:lnTo>
                  <a:pt x="240" y="1005"/>
                </a:lnTo>
                <a:lnTo>
                  <a:pt x="258" y="1006"/>
                </a:lnTo>
                <a:lnTo>
                  <a:pt x="276" y="1005"/>
                </a:lnTo>
                <a:lnTo>
                  <a:pt x="293" y="1004"/>
                </a:lnTo>
                <a:lnTo>
                  <a:pt x="310" y="1002"/>
                </a:lnTo>
                <a:lnTo>
                  <a:pt x="326" y="998"/>
                </a:lnTo>
                <a:lnTo>
                  <a:pt x="344" y="994"/>
                </a:lnTo>
                <a:lnTo>
                  <a:pt x="360" y="988"/>
                </a:lnTo>
                <a:lnTo>
                  <a:pt x="376" y="981"/>
                </a:lnTo>
                <a:lnTo>
                  <a:pt x="391" y="973"/>
                </a:lnTo>
                <a:lnTo>
                  <a:pt x="406" y="964"/>
                </a:lnTo>
                <a:lnTo>
                  <a:pt x="421" y="953"/>
                </a:lnTo>
                <a:lnTo>
                  <a:pt x="435" y="942"/>
                </a:lnTo>
                <a:lnTo>
                  <a:pt x="447" y="929"/>
                </a:lnTo>
                <a:lnTo>
                  <a:pt x="473" y="900"/>
                </a:lnTo>
                <a:lnTo>
                  <a:pt x="493" y="868"/>
                </a:lnTo>
                <a:lnTo>
                  <a:pt x="508" y="835"/>
                </a:lnTo>
                <a:lnTo>
                  <a:pt x="519" y="798"/>
                </a:lnTo>
                <a:lnTo>
                  <a:pt x="523" y="761"/>
                </a:lnTo>
                <a:lnTo>
                  <a:pt x="523" y="724"/>
                </a:lnTo>
                <a:lnTo>
                  <a:pt x="519" y="686"/>
                </a:lnTo>
                <a:lnTo>
                  <a:pt x="507" y="649"/>
                </a:lnTo>
                <a:lnTo>
                  <a:pt x="501" y="635"/>
                </a:lnTo>
                <a:lnTo>
                  <a:pt x="854" y="284"/>
                </a:lnTo>
                <a:lnTo>
                  <a:pt x="854" y="0"/>
                </a:lnTo>
                <a:lnTo>
                  <a:pt x="355" y="498"/>
                </a:lnTo>
                <a:close/>
              </a:path>
            </a:pathLst>
          </a:custGeom>
          <a:solidFill>
            <a:srgbClr val="CCE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09355" name="Freeform 107"/>
          <p:cNvSpPr>
            <a:spLocks/>
          </p:cNvSpPr>
          <p:nvPr/>
        </p:nvSpPr>
        <p:spPr bwMode="gray">
          <a:xfrm>
            <a:off x="6820298" y="5038695"/>
            <a:ext cx="95250" cy="106458"/>
          </a:xfrm>
          <a:custGeom>
            <a:avLst/>
            <a:gdLst/>
            <a:ahLst/>
            <a:cxnLst>
              <a:cxn ang="0">
                <a:pos x="30" y="176"/>
              </a:cxn>
              <a:cxn ang="0">
                <a:pos x="38" y="182"/>
              </a:cxn>
              <a:cxn ang="0">
                <a:pos x="45" y="188"/>
              </a:cxn>
              <a:cxn ang="0">
                <a:pos x="55" y="194"/>
              </a:cxn>
              <a:cxn ang="0">
                <a:pos x="63" y="197"/>
              </a:cxn>
              <a:cxn ang="0">
                <a:pos x="72" y="201"/>
              </a:cxn>
              <a:cxn ang="0">
                <a:pos x="82" y="203"/>
              </a:cxn>
              <a:cxn ang="0">
                <a:pos x="92" y="205"/>
              </a:cxn>
              <a:cxn ang="0">
                <a:pos x="102" y="205"/>
              </a:cxn>
              <a:cxn ang="0">
                <a:pos x="112" y="205"/>
              </a:cxn>
              <a:cxn ang="0">
                <a:pos x="123" y="203"/>
              </a:cxn>
              <a:cxn ang="0">
                <a:pos x="132" y="201"/>
              </a:cxn>
              <a:cxn ang="0">
                <a:pos x="141" y="197"/>
              </a:cxn>
              <a:cxn ang="0">
                <a:pos x="150" y="194"/>
              </a:cxn>
              <a:cxn ang="0">
                <a:pos x="158" y="188"/>
              </a:cxn>
              <a:cxn ang="0">
                <a:pos x="166" y="182"/>
              </a:cxn>
              <a:cxn ang="0">
                <a:pos x="174" y="176"/>
              </a:cxn>
              <a:cxn ang="0">
                <a:pos x="187" y="159"/>
              </a:cxn>
              <a:cxn ang="0">
                <a:pos x="196" y="142"/>
              </a:cxn>
              <a:cxn ang="0">
                <a:pos x="202" y="124"/>
              </a:cxn>
              <a:cxn ang="0">
                <a:pos x="204" y="103"/>
              </a:cxn>
              <a:cxn ang="0">
                <a:pos x="202" y="82"/>
              </a:cxn>
              <a:cxn ang="0">
                <a:pos x="196" y="64"/>
              </a:cxn>
              <a:cxn ang="0">
                <a:pos x="187" y="46"/>
              </a:cxn>
              <a:cxn ang="0">
                <a:pos x="174" y="30"/>
              </a:cxn>
              <a:cxn ang="0">
                <a:pos x="166" y="23"/>
              </a:cxn>
              <a:cxn ang="0">
                <a:pos x="158" y="18"/>
              </a:cxn>
              <a:cxn ang="0">
                <a:pos x="150" y="12"/>
              </a:cxn>
              <a:cxn ang="0">
                <a:pos x="141" y="8"/>
              </a:cxn>
              <a:cxn ang="0">
                <a:pos x="132" y="5"/>
              </a:cxn>
              <a:cxn ang="0">
                <a:pos x="123" y="3"/>
              </a:cxn>
              <a:cxn ang="0">
                <a:pos x="112" y="0"/>
              </a:cxn>
              <a:cxn ang="0">
                <a:pos x="102" y="0"/>
              </a:cxn>
              <a:cxn ang="0">
                <a:pos x="92" y="0"/>
              </a:cxn>
              <a:cxn ang="0">
                <a:pos x="82" y="3"/>
              </a:cxn>
              <a:cxn ang="0">
                <a:pos x="72" y="5"/>
              </a:cxn>
              <a:cxn ang="0">
                <a:pos x="63" y="8"/>
              </a:cxn>
              <a:cxn ang="0">
                <a:pos x="55" y="12"/>
              </a:cxn>
              <a:cxn ang="0">
                <a:pos x="45" y="18"/>
              </a:cxn>
              <a:cxn ang="0">
                <a:pos x="38" y="23"/>
              </a:cxn>
              <a:cxn ang="0">
                <a:pos x="30" y="30"/>
              </a:cxn>
              <a:cxn ang="0">
                <a:pos x="18" y="46"/>
              </a:cxn>
              <a:cxn ang="0">
                <a:pos x="9" y="64"/>
              </a:cxn>
              <a:cxn ang="0">
                <a:pos x="3" y="82"/>
              </a:cxn>
              <a:cxn ang="0">
                <a:pos x="0" y="103"/>
              </a:cxn>
              <a:cxn ang="0">
                <a:pos x="3" y="124"/>
              </a:cxn>
              <a:cxn ang="0">
                <a:pos x="9" y="142"/>
              </a:cxn>
              <a:cxn ang="0">
                <a:pos x="18" y="159"/>
              </a:cxn>
              <a:cxn ang="0">
                <a:pos x="30" y="176"/>
              </a:cxn>
            </a:cxnLst>
            <a:rect l="0" t="0" r="r" b="b"/>
            <a:pathLst>
              <a:path w="204" h="205">
                <a:moveTo>
                  <a:pt x="30" y="176"/>
                </a:moveTo>
                <a:lnTo>
                  <a:pt x="38" y="182"/>
                </a:lnTo>
                <a:lnTo>
                  <a:pt x="45" y="188"/>
                </a:lnTo>
                <a:lnTo>
                  <a:pt x="55" y="194"/>
                </a:lnTo>
                <a:lnTo>
                  <a:pt x="63" y="197"/>
                </a:lnTo>
                <a:lnTo>
                  <a:pt x="72" y="201"/>
                </a:lnTo>
                <a:lnTo>
                  <a:pt x="82" y="203"/>
                </a:lnTo>
                <a:lnTo>
                  <a:pt x="92" y="205"/>
                </a:lnTo>
                <a:lnTo>
                  <a:pt x="102" y="205"/>
                </a:lnTo>
                <a:lnTo>
                  <a:pt x="112" y="205"/>
                </a:lnTo>
                <a:lnTo>
                  <a:pt x="123" y="203"/>
                </a:lnTo>
                <a:lnTo>
                  <a:pt x="132" y="201"/>
                </a:lnTo>
                <a:lnTo>
                  <a:pt x="141" y="197"/>
                </a:lnTo>
                <a:lnTo>
                  <a:pt x="150" y="194"/>
                </a:lnTo>
                <a:lnTo>
                  <a:pt x="158" y="188"/>
                </a:lnTo>
                <a:lnTo>
                  <a:pt x="166" y="182"/>
                </a:lnTo>
                <a:lnTo>
                  <a:pt x="174" y="176"/>
                </a:lnTo>
                <a:lnTo>
                  <a:pt x="187" y="159"/>
                </a:lnTo>
                <a:lnTo>
                  <a:pt x="196" y="142"/>
                </a:lnTo>
                <a:lnTo>
                  <a:pt x="202" y="124"/>
                </a:lnTo>
                <a:lnTo>
                  <a:pt x="204" y="103"/>
                </a:lnTo>
                <a:lnTo>
                  <a:pt x="202" y="82"/>
                </a:lnTo>
                <a:lnTo>
                  <a:pt x="196" y="64"/>
                </a:lnTo>
                <a:lnTo>
                  <a:pt x="187" y="46"/>
                </a:lnTo>
                <a:lnTo>
                  <a:pt x="174" y="30"/>
                </a:lnTo>
                <a:lnTo>
                  <a:pt x="166" y="23"/>
                </a:lnTo>
                <a:lnTo>
                  <a:pt x="158" y="18"/>
                </a:lnTo>
                <a:lnTo>
                  <a:pt x="150" y="12"/>
                </a:lnTo>
                <a:lnTo>
                  <a:pt x="141" y="8"/>
                </a:lnTo>
                <a:lnTo>
                  <a:pt x="132" y="5"/>
                </a:lnTo>
                <a:lnTo>
                  <a:pt x="123" y="3"/>
                </a:lnTo>
                <a:lnTo>
                  <a:pt x="112" y="0"/>
                </a:lnTo>
                <a:lnTo>
                  <a:pt x="102" y="0"/>
                </a:lnTo>
                <a:lnTo>
                  <a:pt x="92" y="0"/>
                </a:lnTo>
                <a:lnTo>
                  <a:pt x="82" y="3"/>
                </a:lnTo>
                <a:lnTo>
                  <a:pt x="72" y="5"/>
                </a:lnTo>
                <a:lnTo>
                  <a:pt x="63" y="8"/>
                </a:lnTo>
                <a:lnTo>
                  <a:pt x="55" y="12"/>
                </a:lnTo>
                <a:lnTo>
                  <a:pt x="45" y="18"/>
                </a:lnTo>
                <a:lnTo>
                  <a:pt x="38" y="23"/>
                </a:lnTo>
                <a:lnTo>
                  <a:pt x="30" y="30"/>
                </a:lnTo>
                <a:lnTo>
                  <a:pt x="18" y="46"/>
                </a:lnTo>
                <a:lnTo>
                  <a:pt x="9" y="64"/>
                </a:lnTo>
                <a:lnTo>
                  <a:pt x="3" y="82"/>
                </a:lnTo>
                <a:lnTo>
                  <a:pt x="0" y="103"/>
                </a:lnTo>
                <a:lnTo>
                  <a:pt x="3" y="124"/>
                </a:lnTo>
                <a:lnTo>
                  <a:pt x="9" y="142"/>
                </a:lnTo>
                <a:lnTo>
                  <a:pt x="18" y="159"/>
                </a:lnTo>
                <a:lnTo>
                  <a:pt x="30" y="1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09356" name="Freeform 108"/>
          <p:cNvSpPr>
            <a:spLocks/>
          </p:cNvSpPr>
          <p:nvPr/>
        </p:nvSpPr>
        <p:spPr bwMode="gray">
          <a:xfrm>
            <a:off x="6840538" y="5062353"/>
            <a:ext cx="53578" cy="59144"/>
          </a:xfrm>
          <a:custGeom>
            <a:avLst/>
            <a:gdLst/>
            <a:ahLst/>
            <a:cxnLst>
              <a:cxn ang="0">
                <a:pos x="0" y="57"/>
              </a:cxn>
              <a:cxn ang="0">
                <a:pos x="2" y="45"/>
              </a:cxn>
              <a:cxn ang="0">
                <a:pos x="4" y="35"/>
              </a:cxn>
              <a:cxn ang="0">
                <a:pos x="10" y="25"/>
              </a:cxn>
              <a:cxn ang="0">
                <a:pos x="17" y="17"/>
              </a:cxn>
              <a:cxn ang="0">
                <a:pos x="21" y="13"/>
              </a:cxn>
              <a:cxn ang="0">
                <a:pos x="25" y="10"/>
              </a:cxn>
              <a:cxn ang="0">
                <a:pos x="30" y="7"/>
              </a:cxn>
              <a:cxn ang="0">
                <a:pos x="35" y="5"/>
              </a:cxn>
              <a:cxn ang="0">
                <a:pos x="41" y="3"/>
              </a:cxn>
              <a:cxn ang="0">
                <a:pos x="45" y="2"/>
              </a:cxn>
              <a:cxn ang="0">
                <a:pos x="51" y="0"/>
              </a:cxn>
              <a:cxn ang="0">
                <a:pos x="57" y="0"/>
              </a:cxn>
              <a:cxn ang="0">
                <a:pos x="63" y="0"/>
              </a:cxn>
              <a:cxn ang="0">
                <a:pos x="68" y="2"/>
              </a:cxn>
              <a:cxn ang="0">
                <a:pos x="73" y="3"/>
              </a:cxn>
              <a:cxn ang="0">
                <a:pos x="79" y="5"/>
              </a:cxn>
              <a:cxn ang="0">
                <a:pos x="83" y="7"/>
              </a:cxn>
              <a:cxn ang="0">
                <a:pos x="88" y="10"/>
              </a:cxn>
              <a:cxn ang="0">
                <a:pos x="93" y="13"/>
              </a:cxn>
              <a:cxn ang="0">
                <a:pos x="97" y="17"/>
              </a:cxn>
              <a:cxn ang="0">
                <a:pos x="104" y="25"/>
              </a:cxn>
              <a:cxn ang="0">
                <a:pos x="109" y="35"/>
              </a:cxn>
              <a:cxn ang="0">
                <a:pos x="112" y="45"/>
              </a:cxn>
              <a:cxn ang="0">
                <a:pos x="113" y="57"/>
              </a:cxn>
              <a:cxn ang="0">
                <a:pos x="112" y="68"/>
              </a:cxn>
              <a:cxn ang="0">
                <a:pos x="109" y="79"/>
              </a:cxn>
              <a:cxn ang="0">
                <a:pos x="104" y="89"/>
              </a:cxn>
              <a:cxn ang="0">
                <a:pos x="97" y="97"/>
              </a:cxn>
              <a:cxn ang="0">
                <a:pos x="88" y="104"/>
              </a:cxn>
              <a:cxn ang="0">
                <a:pos x="79" y="110"/>
              </a:cxn>
              <a:cxn ang="0">
                <a:pos x="68" y="113"/>
              </a:cxn>
              <a:cxn ang="0">
                <a:pos x="57" y="115"/>
              </a:cxn>
              <a:cxn ang="0">
                <a:pos x="51" y="115"/>
              </a:cxn>
              <a:cxn ang="0">
                <a:pos x="45" y="113"/>
              </a:cxn>
              <a:cxn ang="0">
                <a:pos x="41" y="112"/>
              </a:cxn>
              <a:cxn ang="0">
                <a:pos x="35" y="110"/>
              </a:cxn>
              <a:cxn ang="0">
                <a:pos x="30" y="108"/>
              </a:cxn>
              <a:cxn ang="0">
                <a:pos x="25" y="104"/>
              </a:cxn>
              <a:cxn ang="0">
                <a:pos x="21" y="101"/>
              </a:cxn>
              <a:cxn ang="0">
                <a:pos x="17" y="97"/>
              </a:cxn>
              <a:cxn ang="0">
                <a:pos x="10" y="89"/>
              </a:cxn>
              <a:cxn ang="0">
                <a:pos x="4" y="79"/>
              </a:cxn>
              <a:cxn ang="0">
                <a:pos x="2" y="68"/>
              </a:cxn>
              <a:cxn ang="0">
                <a:pos x="0" y="57"/>
              </a:cxn>
            </a:cxnLst>
            <a:rect l="0" t="0" r="r" b="b"/>
            <a:pathLst>
              <a:path w="113" h="115">
                <a:moveTo>
                  <a:pt x="0" y="57"/>
                </a:moveTo>
                <a:lnTo>
                  <a:pt x="2" y="45"/>
                </a:lnTo>
                <a:lnTo>
                  <a:pt x="4" y="35"/>
                </a:lnTo>
                <a:lnTo>
                  <a:pt x="10" y="25"/>
                </a:lnTo>
                <a:lnTo>
                  <a:pt x="17" y="17"/>
                </a:lnTo>
                <a:lnTo>
                  <a:pt x="21" y="13"/>
                </a:lnTo>
                <a:lnTo>
                  <a:pt x="25" y="10"/>
                </a:lnTo>
                <a:lnTo>
                  <a:pt x="30" y="7"/>
                </a:lnTo>
                <a:lnTo>
                  <a:pt x="35" y="5"/>
                </a:lnTo>
                <a:lnTo>
                  <a:pt x="41" y="3"/>
                </a:lnTo>
                <a:lnTo>
                  <a:pt x="45" y="2"/>
                </a:lnTo>
                <a:lnTo>
                  <a:pt x="51" y="0"/>
                </a:lnTo>
                <a:lnTo>
                  <a:pt x="57" y="0"/>
                </a:lnTo>
                <a:lnTo>
                  <a:pt x="63" y="0"/>
                </a:lnTo>
                <a:lnTo>
                  <a:pt x="68" y="2"/>
                </a:lnTo>
                <a:lnTo>
                  <a:pt x="73" y="3"/>
                </a:lnTo>
                <a:lnTo>
                  <a:pt x="79" y="5"/>
                </a:lnTo>
                <a:lnTo>
                  <a:pt x="83" y="7"/>
                </a:lnTo>
                <a:lnTo>
                  <a:pt x="88" y="10"/>
                </a:lnTo>
                <a:lnTo>
                  <a:pt x="93" y="13"/>
                </a:lnTo>
                <a:lnTo>
                  <a:pt x="97" y="17"/>
                </a:lnTo>
                <a:lnTo>
                  <a:pt x="104" y="25"/>
                </a:lnTo>
                <a:lnTo>
                  <a:pt x="109" y="35"/>
                </a:lnTo>
                <a:lnTo>
                  <a:pt x="112" y="45"/>
                </a:lnTo>
                <a:lnTo>
                  <a:pt x="113" y="57"/>
                </a:lnTo>
                <a:lnTo>
                  <a:pt x="112" y="68"/>
                </a:lnTo>
                <a:lnTo>
                  <a:pt x="109" y="79"/>
                </a:lnTo>
                <a:lnTo>
                  <a:pt x="104" y="89"/>
                </a:lnTo>
                <a:lnTo>
                  <a:pt x="97" y="97"/>
                </a:lnTo>
                <a:lnTo>
                  <a:pt x="88" y="104"/>
                </a:lnTo>
                <a:lnTo>
                  <a:pt x="79" y="110"/>
                </a:lnTo>
                <a:lnTo>
                  <a:pt x="68" y="113"/>
                </a:lnTo>
                <a:lnTo>
                  <a:pt x="57" y="115"/>
                </a:lnTo>
                <a:lnTo>
                  <a:pt x="51" y="115"/>
                </a:lnTo>
                <a:lnTo>
                  <a:pt x="45" y="113"/>
                </a:lnTo>
                <a:lnTo>
                  <a:pt x="41" y="112"/>
                </a:lnTo>
                <a:lnTo>
                  <a:pt x="35" y="110"/>
                </a:lnTo>
                <a:lnTo>
                  <a:pt x="30" y="108"/>
                </a:lnTo>
                <a:lnTo>
                  <a:pt x="25" y="104"/>
                </a:lnTo>
                <a:lnTo>
                  <a:pt x="21" y="101"/>
                </a:lnTo>
                <a:lnTo>
                  <a:pt x="17" y="97"/>
                </a:lnTo>
                <a:lnTo>
                  <a:pt x="10" y="89"/>
                </a:lnTo>
                <a:lnTo>
                  <a:pt x="4" y="79"/>
                </a:lnTo>
                <a:lnTo>
                  <a:pt x="2" y="68"/>
                </a:lnTo>
                <a:lnTo>
                  <a:pt x="0" y="57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09357" name="Line 109"/>
          <p:cNvSpPr>
            <a:spLocks noChangeShapeType="1"/>
          </p:cNvSpPr>
          <p:nvPr/>
        </p:nvSpPr>
        <p:spPr bwMode="gray">
          <a:xfrm>
            <a:off x="2622551" y="4657725"/>
            <a:ext cx="3363913" cy="2111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w="lg" len="lg"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09358" name="Line 110"/>
          <p:cNvSpPr>
            <a:spLocks noChangeShapeType="1"/>
          </p:cNvSpPr>
          <p:nvPr/>
        </p:nvSpPr>
        <p:spPr bwMode="gray">
          <a:xfrm flipH="1">
            <a:off x="2644776" y="4986338"/>
            <a:ext cx="3282950" cy="37465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w="lg" len="lg"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09359" name="Text Box 111"/>
          <p:cNvSpPr txBox="1">
            <a:spLocks noChangeArrowheads="1"/>
          </p:cNvSpPr>
          <p:nvPr/>
        </p:nvSpPr>
        <p:spPr bwMode="gray">
          <a:xfrm rot="232350">
            <a:off x="3581314" y="4445100"/>
            <a:ext cx="97013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demande</a:t>
            </a:r>
          </a:p>
        </p:txBody>
      </p:sp>
      <p:sp>
        <p:nvSpPr>
          <p:cNvPr id="309360" name="Line 112"/>
          <p:cNvSpPr>
            <a:spLocks noChangeShapeType="1"/>
          </p:cNvSpPr>
          <p:nvPr/>
        </p:nvSpPr>
        <p:spPr bwMode="gray">
          <a:xfrm>
            <a:off x="2681288" y="5443538"/>
            <a:ext cx="3341688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w="lg" len="lg"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09361" name="Text Box 113"/>
          <p:cNvSpPr txBox="1">
            <a:spLocks noChangeArrowheads="1"/>
          </p:cNvSpPr>
          <p:nvPr/>
        </p:nvSpPr>
        <p:spPr bwMode="gray">
          <a:xfrm rot="310686">
            <a:off x="3617826" y="5291237"/>
            <a:ext cx="97013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demande</a:t>
            </a:r>
          </a:p>
        </p:txBody>
      </p:sp>
      <p:sp>
        <p:nvSpPr>
          <p:cNvPr id="309362" name="Text Box 114"/>
          <p:cNvSpPr txBox="1">
            <a:spLocks noChangeArrowheads="1"/>
          </p:cNvSpPr>
          <p:nvPr/>
        </p:nvSpPr>
        <p:spPr bwMode="gray">
          <a:xfrm rot="21222656">
            <a:off x="3676203" y="4908650"/>
            <a:ext cx="88036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réponse</a:t>
            </a:r>
          </a:p>
        </p:txBody>
      </p:sp>
      <p:sp>
        <p:nvSpPr>
          <p:cNvPr id="309363" name="Line 115"/>
          <p:cNvSpPr>
            <a:spLocks noChangeShapeType="1"/>
          </p:cNvSpPr>
          <p:nvPr/>
        </p:nvSpPr>
        <p:spPr bwMode="gray">
          <a:xfrm flipH="1">
            <a:off x="2644776" y="5854700"/>
            <a:ext cx="3341688" cy="268288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w="lg" len="lg"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09364" name="Text Box 116"/>
          <p:cNvSpPr txBox="1">
            <a:spLocks noChangeArrowheads="1"/>
          </p:cNvSpPr>
          <p:nvPr/>
        </p:nvSpPr>
        <p:spPr bwMode="gray">
          <a:xfrm rot="21376319">
            <a:off x="3734941" y="5743675"/>
            <a:ext cx="88036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réponse</a:t>
            </a:r>
          </a:p>
        </p:txBody>
      </p:sp>
      <p:grpSp>
        <p:nvGrpSpPr>
          <p:cNvPr id="9" name="Group 128"/>
          <p:cNvGrpSpPr>
            <a:grpSpLocks/>
          </p:cNvGrpSpPr>
          <p:nvPr/>
        </p:nvGrpSpPr>
        <p:grpSpPr bwMode="gray">
          <a:xfrm>
            <a:off x="1885951" y="4554538"/>
            <a:ext cx="703263" cy="1700213"/>
            <a:chOff x="1181" y="2869"/>
            <a:chExt cx="443" cy="1071"/>
          </a:xfrm>
        </p:grpSpPr>
        <p:sp>
          <p:nvSpPr>
            <p:cNvPr id="309366" name="AutoShape 118"/>
            <p:cNvSpPr>
              <a:spLocks noChangeArrowheads="1"/>
            </p:cNvSpPr>
            <p:nvPr/>
          </p:nvSpPr>
          <p:spPr bwMode="gray">
            <a:xfrm flipV="1">
              <a:off x="1181" y="2869"/>
              <a:ext cx="443" cy="1071"/>
            </a:xfrm>
            <a:prstGeom prst="foldedCorner">
              <a:avLst>
                <a:gd name="adj" fmla="val 17157"/>
              </a:avLst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309367" name="Text Box 119"/>
            <p:cNvSpPr txBox="1">
              <a:spLocks noChangeArrowheads="1"/>
            </p:cNvSpPr>
            <p:nvPr/>
          </p:nvSpPr>
          <p:spPr bwMode="gray">
            <a:xfrm>
              <a:off x="1204" y="3189"/>
              <a:ext cx="377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Page</a:t>
              </a:r>
            </a:p>
            <a:p>
              <a:pPr algn="ctr"/>
              <a:r>
                <a:rPr lang="en-US" dirty="0"/>
                <a:t>1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Comment fonctionne Ajax</a:t>
            </a:r>
            <a:endParaRPr lang="fr-FR" noProof="0" dirty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954929"/>
          </a:xfrm>
          <a:noFill/>
        </p:spPr>
        <p:txBody>
          <a:bodyPr/>
          <a:lstStyle/>
          <a:p>
            <a:r>
              <a:rPr lang="fr-FR" noProof="0" dirty="0" smtClean="0"/>
              <a:t>Traditionnellement, le navigateur envoie des demandes HTTP au serveur Web</a:t>
            </a:r>
          </a:p>
          <a:p>
            <a:pPr lvl="1"/>
            <a:r>
              <a:rPr lang="fr-FR" noProof="0" dirty="0" smtClean="0"/>
              <a:t>Le serveur Web répond avec une nouvelle page</a:t>
            </a:r>
          </a:p>
          <a:p>
            <a:pPr lvl="1"/>
            <a:r>
              <a:rPr lang="fr-FR" noProof="0" dirty="0" smtClean="0"/>
              <a:t>Le navigateur décharge l’ancienne page et affiche la nouvelle</a:t>
            </a:r>
          </a:p>
          <a:p>
            <a:r>
              <a:rPr lang="fr-FR" noProof="0" dirty="0" smtClean="0"/>
              <a:t>JavaScript sur une page Web peut envoyer une demande HTTP à un serveur Web et recevoir la réponse du serveur sans recharger la page</a:t>
            </a:r>
          </a:p>
          <a:p>
            <a:pPr lvl="1"/>
            <a:r>
              <a:rPr lang="fr-FR" noProof="0" dirty="0" smtClean="0"/>
              <a:t>Cela peut se passer en arrière-plan (de façon </a:t>
            </a:r>
            <a:r>
              <a:rPr lang="fr-FR" dirty="0" smtClean="0"/>
              <a:t>asynchrone)</a:t>
            </a:r>
            <a:endParaRPr lang="fr-FR" noProof="0" dirty="0" smtClean="0"/>
          </a:p>
          <a:p>
            <a:pPr lvl="2"/>
            <a:r>
              <a:rPr lang="fr-FR" noProof="0" dirty="0" smtClean="0"/>
              <a:t>Le navigateur reste réactif</a:t>
            </a:r>
            <a:r>
              <a:rPr lang="fr-FR" dirty="0" smtClean="0"/>
              <a:t> pendant le processus</a:t>
            </a:r>
            <a:endParaRPr lang="fr-FR" noProof="0" dirty="0" smtClean="0"/>
          </a:p>
          <a:p>
            <a:pPr lvl="1"/>
            <a:r>
              <a:rPr lang="fr-FR" noProof="0" dirty="0" smtClean="0"/>
              <a:t>JavaScript met ensuite à jour la page courante avec les nouvelles données</a:t>
            </a:r>
          </a:p>
          <a:p>
            <a:r>
              <a:rPr lang="fr-FR" noProof="0" dirty="0" smtClean="0"/>
              <a:t>La demande JavaScript ne semble pas différente pour le serveur Web</a:t>
            </a:r>
          </a:p>
          <a:p>
            <a:pPr lvl="1"/>
            <a:r>
              <a:rPr lang="fr-FR" noProof="0" dirty="0" smtClean="0"/>
              <a:t>Pas de contraintes particulières sur le serveur Web</a:t>
            </a:r>
          </a:p>
          <a:p>
            <a:pPr lvl="1"/>
            <a:r>
              <a:rPr lang="fr-FR" noProof="0" dirty="0" smtClean="0"/>
              <a:t>Sauf qu’il n’a plus besoin de renvoyer la page entière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Construire des vues activées par Ajax</a:t>
            </a:r>
            <a:endParaRPr lang="fr-FR" noProof="0" dirty="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idx="1"/>
          </p:nvPr>
        </p:nvSpPr>
        <p:spPr>
          <a:xfrm>
            <a:off x="2835033" y="2450052"/>
            <a:ext cx="3322569" cy="2354491"/>
          </a:xfrm>
        </p:spPr>
        <p:txBody>
          <a:bodyPr/>
          <a:lstStyle/>
          <a:p>
            <a:pPr indent="-3175">
              <a:spcBef>
                <a:spcPts val="3000"/>
              </a:spcBef>
              <a:buFont typeface="Arial" charset="0"/>
              <a:buNone/>
            </a:pPr>
            <a:r>
              <a:rPr lang="fr-FR" noProof="0" dirty="0" smtClean="0"/>
              <a:t>Qu’est-ce qu’Ajax ?</a:t>
            </a:r>
          </a:p>
          <a:p>
            <a:pPr indent="-3175">
              <a:spcBef>
                <a:spcPts val="3000"/>
              </a:spcBef>
              <a:buFont typeface="Arial" charset="0"/>
              <a:buNone/>
            </a:pPr>
            <a:r>
              <a:rPr lang="fr-FR" noProof="0" dirty="0" smtClean="0"/>
              <a:t>jQuery</a:t>
            </a:r>
          </a:p>
          <a:p>
            <a:pPr indent="-3175">
              <a:spcBef>
                <a:spcPts val="3000"/>
              </a:spcBef>
              <a:buFont typeface="Arial" charset="0"/>
              <a:buNone/>
            </a:pPr>
            <a:r>
              <a:rPr lang="fr-FR" noProof="0" dirty="0" smtClean="0"/>
              <a:t>ASP.NET MVC et Ajax</a:t>
            </a:r>
          </a:p>
          <a:p>
            <a:pPr indent="-3175">
              <a:spcBef>
                <a:spcPts val="3000"/>
              </a:spcBef>
              <a:buFont typeface="Arial" charset="0"/>
              <a:buNone/>
            </a:pPr>
            <a:r>
              <a:rPr lang="fr-FR" noProof="0" dirty="0" smtClean="0"/>
              <a:t>Exercice 9.1</a:t>
            </a:r>
            <a:endParaRPr lang="fr-FR" noProof="0" dirty="0"/>
          </a:p>
        </p:txBody>
      </p:sp>
      <p:grpSp>
        <p:nvGrpSpPr>
          <p:cNvPr id="248836" name="Group 4"/>
          <p:cNvGrpSpPr>
            <a:grpSpLocks/>
          </p:cNvGrpSpPr>
          <p:nvPr/>
        </p:nvGrpSpPr>
        <p:grpSpPr bwMode="auto">
          <a:xfrm>
            <a:off x="2858442" y="3145279"/>
            <a:ext cx="228600" cy="311150"/>
            <a:chOff x="208" y="730"/>
            <a:chExt cx="249" cy="292"/>
          </a:xfrm>
        </p:grpSpPr>
        <p:sp>
          <p:nvSpPr>
            <p:cNvPr id="248837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8838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839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6871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jQuery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01855"/>
            <a:ext cx="8599488" cy="4611519"/>
          </a:xfrm>
        </p:spPr>
        <p:txBody>
          <a:bodyPr/>
          <a:lstStyle/>
          <a:p>
            <a:r>
              <a:rPr lang="fr-FR" noProof="0" dirty="0" smtClean="0"/>
              <a:t>jQuery est une bibliothèque qui simplifie beaucoup JavaScript sur le client</a:t>
            </a:r>
          </a:p>
          <a:p>
            <a:pPr lvl="1"/>
            <a:r>
              <a:rPr lang="fr-FR" noProof="0" dirty="0" smtClean="0"/>
              <a:t>Open source, développé par John Resig</a:t>
            </a:r>
          </a:p>
          <a:p>
            <a:pPr lvl="1"/>
            <a:r>
              <a:rPr lang="fr-FR" noProof="0" dirty="0" smtClean="0"/>
              <a:t>Pour construire des application Internet riches (RIA)</a:t>
            </a:r>
          </a:p>
          <a:p>
            <a:pPr lvl="1"/>
            <a:r>
              <a:rPr lang="fr-FR" noProof="0" dirty="0" smtClean="0"/>
              <a:t>Fait partie de ASP.NET MVC</a:t>
            </a:r>
          </a:p>
          <a:p>
            <a:r>
              <a:rPr lang="fr-FR" noProof="0" dirty="0" smtClean="0"/>
              <a:t>Le développeur ne doit écrire que peu de JavaScript</a:t>
            </a:r>
          </a:p>
          <a:p>
            <a:pPr lvl="1"/>
            <a:r>
              <a:rPr lang="fr-FR" noProof="0" dirty="0" smtClean="0"/>
              <a:t>Le code est séparé du HTML</a:t>
            </a:r>
          </a:p>
          <a:p>
            <a:pPr lvl="2"/>
            <a:r>
              <a:rPr lang="fr-FR" noProof="0" dirty="0" smtClean="0"/>
              <a:t>Appelé </a:t>
            </a:r>
            <a:r>
              <a:rPr lang="fr-FR" i="1" noProof="0" dirty="0" smtClean="0">
                <a:latin typeface="Century Schoolbook" pitchFamily="18" charset="0"/>
              </a:rPr>
              <a:t>JavaScript non intrusif</a:t>
            </a:r>
          </a:p>
          <a:p>
            <a:pPr lvl="1"/>
            <a:r>
              <a:rPr lang="fr-FR" noProof="0" dirty="0" smtClean="0"/>
              <a:t>Très </a:t>
            </a:r>
            <a:r>
              <a:rPr lang="fr-FR" dirty="0" smtClean="0"/>
              <a:t>utile pour développer des clients </a:t>
            </a:r>
            <a:r>
              <a:rPr lang="fr-FR" noProof="0" dirty="0" smtClean="0"/>
              <a:t>Ajax</a:t>
            </a:r>
          </a:p>
          <a:p>
            <a:r>
              <a:rPr lang="fr-FR" noProof="0" dirty="0" smtClean="0"/>
              <a:t>Permet d’accéder à des éléments du document et d’agir dessus</a:t>
            </a:r>
          </a:p>
          <a:p>
            <a:pPr lvl="1"/>
            <a:r>
              <a:rPr lang="fr-FR" noProof="0" dirty="0" smtClean="0"/>
              <a:t>Ajouter des données</a:t>
            </a:r>
          </a:p>
          <a:p>
            <a:pPr lvl="1"/>
            <a:r>
              <a:rPr lang="fr-FR" noProof="0" dirty="0" smtClean="0"/>
              <a:t>Supprimer des données</a:t>
            </a:r>
          </a:p>
          <a:p>
            <a:pPr lvl="1"/>
            <a:r>
              <a:rPr lang="fr-FR" noProof="0" dirty="0" smtClean="0"/>
              <a:t>Cacher des éléments</a:t>
            </a:r>
          </a:p>
          <a:p>
            <a:pPr lvl="1"/>
            <a:r>
              <a:rPr lang="fr-FR" noProof="0" dirty="0" smtClean="0"/>
              <a:t>Rendre des éléments visibles</a:t>
            </a:r>
          </a:p>
          <a:p>
            <a:pPr lvl="1"/>
            <a:r>
              <a:rPr lang="fr-FR" noProof="0" dirty="0" smtClean="0"/>
              <a:t>Attacher des gestionnaires d’événement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L’expression jQuery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293483"/>
          </a:xfrm>
        </p:spPr>
        <p:txBody>
          <a:bodyPr/>
          <a:lstStyle/>
          <a:p>
            <a:r>
              <a:rPr lang="fr-FR" noProof="0" dirty="0" smtClean="0"/>
              <a:t>Enrobe un groupe d’éléments du document HTML</a:t>
            </a:r>
          </a:p>
          <a:p>
            <a:pPr lvl="1"/>
            <a:r>
              <a:rPr lang="fr-FR" dirty="0" smtClean="0"/>
              <a:t>Elle </a:t>
            </a:r>
            <a:r>
              <a:rPr lang="fr-FR" noProof="0" dirty="0" smtClean="0"/>
              <a:t>apporte des fonctionnalités supplémentaires</a:t>
            </a:r>
          </a:p>
          <a:p>
            <a:r>
              <a:rPr lang="fr-FR" noProof="0" dirty="0" smtClean="0"/>
              <a:t>Obtenue à partir d’un sélecteur, qui prend la forme générale :</a:t>
            </a:r>
          </a:p>
          <a:p>
            <a:endParaRPr lang="fr-FR" noProof="0" dirty="0" smtClean="0"/>
          </a:p>
          <a:p>
            <a:r>
              <a:rPr lang="fr-FR" noProof="0" dirty="0" smtClean="0"/>
              <a:t>Où </a:t>
            </a:r>
            <a:r>
              <a:rPr lang="fr-FR" i="1" noProof="0" dirty="0" smtClean="0">
                <a:latin typeface="Century Schoolbook" pitchFamily="18" charset="0"/>
              </a:rPr>
              <a:t>sélecteur</a:t>
            </a:r>
            <a:r>
              <a:rPr lang="fr-FR" noProof="0" dirty="0" smtClean="0"/>
              <a:t> est une expression définissant les éléments à sélectionner</a:t>
            </a:r>
          </a:p>
          <a:p>
            <a:pPr lvl="1"/>
            <a:r>
              <a:rPr lang="fr-FR" noProof="0" dirty="0" smtClean="0"/>
              <a:t>Retourne un objet JavaScript contenant un tableau des éléments sélectionnés</a:t>
            </a:r>
          </a:p>
          <a:p>
            <a:pPr lvl="1"/>
            <a:r>
              <a:rPr lang="fr-FR" noProof="0" dirty="0" smtClean="0"/>
              <a:t>Le sélecteur utilise les sélecteurs CSS</a:t>
            </a:r>
          </a:p>
          <a:p>
            <a:r>
              <a:rPr lang="fr-FR" noProof="0" dirty="0" smtClean="0"/>
              <a:t>Que fait cette expression jQuery ?</a:t>
            </a:r>
          </a:p>
          <a:p>
            <a:pPr>
              <a:buNone/>
            </a:pPr>
            <a:r>
              <a:rPr lang="fr-FR" b="0" noProof="0" dirty="0" smtClean="0"/>
              <a:t>	</a:t>
            </a:r>
          </a:p>
          <a:p>
            <a:pPr>
              <a:buNone/>
            </a:pPr>
            <a:r>
              <a:rPr lang="fr-FR" b="0" noProof="0" dirty="0" smtClean="0"/>
              <a:t>	______________________________________________________________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2779295" y="2538663"/>
            <a:ext cx="1473480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080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$(sélecteur)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gray">
          <a:xfrm>
            <a:off x="4823434" y="4339631"/>
            <a:ext cx="1043876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080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$("p a")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10"/>
          <p:cNvGrpSpPr>
            <a:grpSpLocks/>
          </p:cNvGrpSpPr>
          <p:nvPr/>
        </p:nvGrpSpPr>
        <p:grpSpPr bwMode="gray">
          <a:xfrm>
            <a:off x="135774" y="4313445"/>
            <a:ext cx="374650" cy="269875"/>
            <a:chOff x="590" y="209"/>
            <a:chExt cx="236" cy="170"/>
          </a:xfrm>
        </p:grpSpPr>
        <p:sp>
          <p:nvSpPr>
            <p:cNvPr id="8" name="Oval 11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GB" dirty="0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GB" dirty="0"/>
            </a:p>
          </p:txBody>
        </p:sp>
        <p:sp>
          <p:nvSpPr>
            <p:cNvPr id="11" name="Freeform 14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Sélectionner des éléments avec jQuery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524042"/>
          </a:xfrm>
        </p:spPr>
        <p:txBody>
          <a:bodyPr/>
          <a:lstStyle/>
          <a:p>
            <a:r>
              <a:rPr lang="fr-FR" noProof="0" dirty="0" smtClean="0"/>
              <a:t>Pour bien utiliser jQuery, il faut comprendre les sélecteurs</a:t>
            </a:r>
          </a:p>
          <a:p>
            <a:r>
              <a:rPr lang="fr-FR" noProof="0" dirty="0" smtClean="0"/>
              <a:t>En voici quelques exemples :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#lowestPrice</a:t>
            </a:r>
          </a:p>
          <a:p>
            <a:pPr lvl="2"/>
            <a:r>
              <a:rPr lang="fr-FR" noProof="0" dirty="0" smtClean="0"/>
              <a:t>Sélectionne </a:t>
            </a:r>
            <a:r>
              <a:rPr lang="fr-FR" dirty="0" smtClean="0"/>
              <a:t>les éléments dont l’attribut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fr-FR" noProof="0" dirty="0" smtClean="0"/>
              <a:t> vaut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lowestPrice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.specialOffer</a:t>
            </a:r>
          </a:p>
          <a:p>
            <a:pPr lvl="2"/>
            <a:r>
              <a:rPr lang="fr-FR" noProof="0" dirty="0" smtClean="0"/>
              <a:t>Sélectionne les éléments </a:t>
            </a:r>
            <a:r>
              <a:rPr lang="fr-FR" dirty="0" smtClean="0"/>
              <a:t>dont l’attribut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fr-FR" noProof="0" dirty="0" smtClean="0"/>
              <a:t> vaut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specialOffer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a.details</a:t>
            </a:r>
          </a:p>
          <a:p>
            <a:pPr lvl="2"/>
            <a:r>
              <a:rPr lang="fr-FR" noProof="0" dirty="0" smtClean="0"/>
              <a:t>Sélectionne les liens ayant un attribut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fr-FR" noProof="0" dirty="0" smtClean="0"/>
              <a:t> dont la valeur est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details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p a.details</a:t>
            </a:r>
          </a:p>
          <a:p>
            <a:pPr lvl="2"/>
            <a:r>
              <a:rPr lang="fr-FR" noProof="0" dirty="0" smtClean="0"/>
              <a:t>Sélectionne les liens dont l’attribut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fr-FR" noProof="0" dirty="0" smtClean="0"/>
              <a:t> a la valeur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details</a:t>
            </a:r>
            <a:r>
              <a:rPr lang="fr-FR" noProof="0" dirty="0" smtClean="0"/>
              <a:t> déclarés dans des éléments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&lt;p&gt;</a:t>
            </a:r>
            <a:endParaRPr lang="fr-FR" noProof="0" dirty="0" smtClean="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Générer </a:t>
            </a:r>
            <a:r>
              <a:rPr lang="fr-FR" dirty="0" smtClean="0"/>
              <a:t>du </a:t>
            </a:r>
            <a:r>
              <a:rPr lang="fr-FR" noProof="0" dirty="0" smtClean="0"/>
              <a:t>HTML avec jQuery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308872"/>
          </a:xfrm>
        </p:spPr>
        <p:txBody>
          <a:bodyPr/>
          <a:lstStyle/>
          <a:p>
            <a:r>
              <a:rPr lang="fr-FR" noProof="0" dirty="0" smtClean="0"/>
              <a:t>Générer des fragments HTML est simple avec jQuery</a:t>
            </a:r>
          </a:p>
          <a:p>
            <a:pPr lvl="1"/>
            <a:r>
              <a:rPr lang="fr-FR" noProof="0" dirty="0" smtClean="0"/>
              <a:t>Utile pour le développement de clients Ajax</a:t>
            </a:r>
          </a:p>
          <a:p>
            <a:r>
              <a:rPr lang="fr-FR" noProof="0" dirty="0" smtClean="0"/>
              <a:t>Exemples de génération de nouveau contenu :</a:t>
            </a:r>
          </a:p>
          <a:p>
            <a:endParaRPr lang="fr-FR" noProof="0" dirty="0" smtClean="0"/>
          </a:p>
          <a:p>
            <a:pPr lvl="1"/>
            <a:r>
              <a:rPr lang="fr-FR" noProof="0" dirty="0" smtClean="0"/>
              <a:t>Remplace le contenu de l’élément dont l’attribut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fr-FR" noProof="0" dirty="0" smtClean="0"/>
              <a:t> vaut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details</a:t>
            </a:r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r>
              <a:rPr lang="fr-FR" noProof="0" dirty="0" smtClean="0"/>
              <a:t>Ajoute le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div</a:t>
            </a:r>
            <a:r>
              <a:rPr lang="fr-FR" noProof="0" dirty="0" smtClean="0"/>
              <a:t> à l’élément dont l’attribut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fr-FR" noProof="0" dirty="0" smtClean="0"/>
              <a:t> vaut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details</a:t>
            </a:r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r>
              <a:rPr lang="fr-FR" noProof="0" dirty="0" smtClean="0"/>
              <a:t>Entoure les éléments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&lt;ul&gt;</a:t>
            </a:r>
            <a:r>
              <a:rPr lang="fr-FR" noProof="0" dirty="0" smtClean="0"/>
              <a:t> avec le HTML passé à la fonction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1094859" y="2466485"/>
            <a:ext cx="3084499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080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$('#details').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html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i="1" dirty="0" smtClean="0">
                <a:latin typeface="Courier New" pitchFamily="49" charset="0"/>
                <a:cs typeface="Courier New" pitchFamily="49" charset="0"/>
              </a:rPr>
              <a:t>du HTML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gray">
          <a:xfrm>
            <a:off x="1163040" y="3437038"/>
            <a:ext cx="6306535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080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$("&lt;div id='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specialOffer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'&gt;…&lt;/div&gt;").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appendTo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i="1" dirty="0" smtClean="0">
                <a:latin typeface="Courier New" pitchFamily="49" charset="0"/>
                <a:cs typeface="Courier New" pitchFamily="49" charset="0"/>
              </a:rPr>
              <a:t>'#details'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gray">
          <a:xfrm>
            <a:off x="1187101" y="4604095"/>
            <a:ext cx="2440092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080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$('ul').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wrap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i="1" dirty="0" smtClean="0">
                <a:latin typeface="Courier New" pitchFamily="49" charset="0"/>
                <a:cs typeface="Courier New" pitchFamily="49" charset="0"/>
              </a:rPr>
              <a:t>du HTML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93737204232"/>
  <p:tag name="TL" val="313335302C3534302C343530"/>
  <p:tag name="IPF" val="4C522C4275696C64696E6720416A61782D506F77657265642056696577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576656E74732057697468206A517565727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153502E4E4554204D56432C206A51756572792C20616E6420416A617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D564320416A617820446576656C6F706D656E742050726F6365737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4657020313A20446566696E6520616E6420446576656C6F70205669657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657020313A20446566696E6520616E6420446576656C6F7020566965772028636F6E74696E7565642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4657020323A20416464206A517565727920746F205669657720746F2048616E646C6520416A617820205265717565737420616E6420526573706F6E736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657020323A20416464206A517565727920746F2048616E646C65205265717569726564204576656E747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4657020323A20416464206A517565727920746F2048616E646C65205265717569726564204576656E74732028636F6E74696E7565642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657020333A20446576656C6F7020416374696F6E204D6574686F6420746F2050726F636573732020416A617820526571756573747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578616D706C652053686F7274636F6D696E677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14A415820495320434F4F4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A534F4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265776F726B696E67204F7572204578616D706C652057697468204A534F4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657020313A20446566696E6520616E6420446576656C6F7020566965772028636F6E74696E7565642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4657020323A20416464206A517565727920746F205669657720746F20416A617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657020323A20416464206A517565727920746F2048616E646C65205265717569726564204576656E747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4657020323A20416464206A517565727920746F2048616E646C65205265717569726564204576656E74732028636F6E74696E7565642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657020333A20446576656C6F7020416374696F6E204D6574686F6420746F2050726F636573732020416A617820526571756573747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46574656374696E6720416A617820526571756573747320696E20416374696F6E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4A415820636F6D6D756E69636174696F6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86F7720414A415820576F726B7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275696C64696E6720416A61782D506F77657265642056696577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6A517565727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865206A5175657279205772617070657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656C656374696E6720456C656D656E74732057697468206A517565727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6E65726174696E67204E65772048544D4C2057697468206A5175657279"/>
</p:tagLst>
</file>

<file path=ppt/theme/theme1.xml><?xml version="1.0" encoding="utf-8"?>
<a:theme xmlns:a="http://schemas.openxmlformats.org/drawingml/2006/main" name="EPIC">
  <a:themeElements>
    <a:clrScheme name="Modèle par défaut 3">
      <a:dk1>
        <a:srgbClr val="000080"/>
      </a:dk1>
      <a:lt1>
        <a:srgbClr val="BCD507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DAE7A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80"/>
        </a:dk1>
        <a:lt1>
          <a:srgbClr val="BAB600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9D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3333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EPIC</Template>
  <TotalTime>1378</TotalTime>
  <Words>2811</Words>
  <Application>Microsoft Office PowerPoint</Application>
  <PresentationFormat>Affichage à l'écran (4:3)</PresentationFormat>
  <Paragraphs>512</Paragraphs>
  <Slides>27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Century Schoolbook</vt:lpstr>
      <vt:lpstr>Courier New</vt:lpstr>
      <vt:lpstr>Times New Roman</vt:lpstr>
      <vt:lpstr>EPIC</vt:lpstr>
      <vt:lpstr>Ajax et jQuery</vt:lpstr>
      <vt:lpstr>Qu’est-ce qu’Ajax ?</vt:lpstr>
      <vt:lpstr>Interaction entre le serveur Web et le navigateur</vt:lpstr>
      <vt:lpstr>Comment fonctionne Ajax</vt:lpstr>
      <vt:lpstr>Construire des vues activées par Ajax</vt:lpstr>
      <vt:lpstr>jQuery</vt:lpstr>
      <vt:lpstr>L’expression jQuery</vt:lpstr>
      <vt:lpstr>Sélectionner des éléments avec jQuery</vt:lpstr>
      <vt:lpstr>Générer du HTML avec jQuery</vt:lpstr>
      <vt:lpstr>Les événements dans jQuery</vt:lpstr>
      <vt:lpstr>ASP.NET MVC, jQuery et Ajax</vt:lpstr>
      <vt:lpstr>Processus de développement Ajax MVC</vt:lpstr>
      <vt:lpstr>Étape 1 : Définir et développer la vue</vt:lpstr>
      <vt:lpstr>Étape 1 : Définir et développer la vue (suite)</vt:lpstr>
      <vt:lpstr>Étape 2 : Ajouter du jQuery à la vue pour traiter les demandes et réponses Ajax</vt:lpstr>
      <vt:lpstr>Étape 2a : Traiter l’événement de souris-dessus avec jQuery</vt:lpstr>
      <vt:lpstr>Étape 2b : Traiter l’événement de souris-sortie avec jQuery</vt:lpstr>
      <vt:lpstr>Étape 3 : Développer la méthode d’action traitant les demandes Ajax</vt:lpstr>
      <vt:lpstr>Les défauts de l’exemple</vt:lpstr>
      <vt:lpstr>JSON</vt:lpstr>
      <vt:lpstr>Retravailler l’exemple avec JSON</vt:lpstr>
      <vt:lpstr>Étape 1 : Définir et développer la vue</vt:lpstr>
      <vt:lpstr> Ajouter du jQuery à la vue pour traiter les demandes et réponses Ajax </vt:lpstr>
      <vt:lpstr>Étape 2a : Traiter l’événement de souris-dessus avec jQuery</vt:lpstr>
      <vt:lpstr>Étape 2b : Traiter l’événement de souris-sortie avec jQuery</vt:lpstr>
      <vt:lpstr>Étape 3 : Développer la méthode d’action traitant les demandes Ajax</vt:lpstr>
      <vt:lpstr>Détecter les demandes Ajax dans les actions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En-Lighten Technology</dc:creator>
  <dc:description>Tagged 6/4/2010 4:10:45 PM</dc:description>
  <cp:lastModifiedBy>Cyril Vincent</cp:lastModifiedBy>
  <cp:revision>277</cp:revision>
  <cp:lastPrinted>2009-03-18T20:10:11Z</cp:lastPrinted>
  <dcterms:created xsi:type="dcterms:W3CDTF">2009-01-29T23:35:32Z</dcterms:created>
  <dcterms:modified xsi:type="dcterms:W3CDTF">2016-05-18T10:22:43Z</dcterms:modified>
</cp:coreProperties>
</file>