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8" r:id="rId3"/>
    <p:sldId id="299" r:id="rId4"/>
    <p:sldId id="300" r:id="rId5"/>
    <p:sldId id="306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7" r:id="rId20"/>
    <p:sldId id="276" r:id="rId21"/>
    <p:sldId id="279" r:id="rId22"/>
    <p:sldId id="280" r:id="rId23"/>
    <p:sldId id="281" r:id="rId24"/>
    <p:sldId id="282" r:id="rId25"/>
    <p:sldId id="283" r:id="rId26"/>
    <p:sldId id="288" r:id="rId27"/>
    <p:sldId id="284" r:id="rId28"/>
    <p:sldId id="285" r:id="rId29"/>
    <p:sldId id="287" r:id="rId30"/>
    <p:sldId id="292" r:id="rId31"/>
    <p:sldId id="289" r:id="rId32"/>
    <p:sldId id="293" r:id="rId33"/>
    <p:sldId id="290" r:id="rId34"/>
  </p:sldIdLst>
  <p:sldSz cx="9144000" cy="6858000" type="screen4x3"/>
  <p:notesSz cx="71882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CCFF"/>
    <a:srgbClr val="FFFFCC"/>
    <a:srgbClr val="3399FF"/>
    <a:srgbClr val="66CCFF"/>
    <a:srgbClr val="CCECFF"/>
    <a:srgbClr val="CCCCFF"/>
    <a:srgbClr val="DDDDDD"/>
    <a:srgbClr val="66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7" autoAdjust="0"/>
    <p:restoredTop sz="86469" autoAdjust="0"/>
  </p:normalViewPr>
  <p:slideViewPr>
    <p:cSldViewPr snapToGrid="0">
      <p:cViewPr varScale="1">
        <p:scale>
          <a:sx n="64" d="100"/>
          <a:sy n="64" d="100"/>
        </p:scale>
        <p:origin x="-1674" y="-108"/>
      </p:cViewPr>
      <p:guideLst>
        <p:guide orient="horz" pos="997"/>
        <p:guide orient="horz" pos="1896"/>
        <p:guide pos="245"/>
        <p:guide pos="2027"/>
      </p:guideLst>
    </p:cSldViewPr>
  </p:slideViewPr>
  <p:outlineViewPr>
    <p:cViewPr>
      <p:scale>
        <a:sx n="33" d="100"/>
        <a:sy n="33" d="100"/>
      </p:scale>
      <p:origin x="0" y="418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48"/>
    </p:cViewPr>
  </p:sorterViewPr>
  <p:notesViewPr>
    <p:cSldViewPr snapToGrid="0">
      <p:cViewPr varScale="1">
        <p:scale>
          <a:sx n="46" d="100"/>
          <a:sy n="46" d="100"/>
        </p:scale>
        <p:origin x="-2646" y="-90"/>
      </p:cViewPr>
      <p:guideLst>
        <p:guide orient="horz" pos="2976"/>
        <p:guide pos="226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3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3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3100" y="233363"/>
            <a:ext cx="4924425" cy="369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060495"/>
            <a:ext cx="7188200" cy="39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787" tIns="40394" rIns="80787" bIns="40394">
            <a:spAutoFit/>
          </a:bodyPr>
          <a:lstStyle/>
          <a:p>
            <a:pPr marL="180054" defTabSz="908380">
              <a:spcBef>
                <a:spcPct val="50000"/>
              </a:spcBef>
              <a:tabLst>
                <a:tab pos="3485910" algn="ctr"/>
                <a:tab pos="6754456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977-10-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80054" defTabSz="908380">
                <a:spcBef>
                  <a:spcPct val="50000"/>
                </a:spcBef>
                <a:tabLst>
                  <a:tab pos="3485910" algn="ctr"/>
                  <a:tab pos="6754456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14729" y="3800555"/>
            <a:ext cx="531865" cy="2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109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4825" y="4033538"/>
            <a:ext cx="6664740" cy="12490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2" rIns="93125" bIns="465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0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56" y="4033539"/>
            <a:ext cx="6635386" cy="27990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0938" y="88900"/>
            <a:ext cx="4535487" cy="3402013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85" y="3971470"/>
            <a:ext cx="6740571" cy="391815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mtClean="0"/>
              <a:t>Jogger text: Login Method: Form-Based Authentication (continued)</a:t>
            </a:r>
          </a:p>
          <a:p>
            <a:pPr>
              <a:spcBef>
                <a:spcPts val="300"/>
              </a:spcBef>
            </a:pPr>
            <a:r>
              <a:rPr lang="en-US" smtClean="0"/>
              <a:t>Direction: Left</a:t>
            </a:r>
          </a:p>
          <a:p>
            <a:pPr>
              <a:spcBef>
                <a:spcPts val="300"/>
              </a:spcBef>
            </a:pPr>
            <a:r>
              <a:rPr lang="en-US" smtClean="0"/>
              <a:t>Instructor notes:</a:t>
            </a:r>
          </a:p>
          <a:p>
            <a:pPr>
              <a:spcBef>
                <a:spcPts val="300"/>
              </a:spcBef>
            </a:pPr>
            <a:r>
              <a:rPr lang="en-US" smtClean="0"/>
              <a:t>Login Interaction</a:t>
            </a:r>
          </a:p>
          <a:p>
            <a:pPr>
              <a:spcBef>
                <a:spcPts val="300"/>
              </a:spcBef>
            </a:pPr>
            <a:endParaRPr lang="en-US" smtClean="0"/>
          </a:p>
          <a:p>
            <a:pPr>
              <a:spcBef>
                <a:spcPts val="300"/>
              </a:spcBef>
            </a:pPr>
            <a:r>
              <a:rPr lang="en-US" smtClean="0"/>
              <a:t>1. The browser requests a resource. </a:t>
            </a:r>
          </a:p>
          <a:p>
            <a:pPr>
              <a:spcBef>
                <a:spcPts val="300"/>
              </a:spcBef>
            </a:pPr>
            <a:r>
              <a:rPr lang="en-US" smtClean="0"/>
              <a:t>2.  Container checks to see if request resource is protected. If so, the authentication mechanism is triggered</a:t>
            </a:r>
          </a:p>
          <a:p>
            <a:pPr>
              <a:spcBef>
                <a:spcPts val="300"/>
              </a:spcBef>
            </a:pPr>
            <a:r>
              <a:rPr lang="en-US" smtClean="0"/>
              <a:t>3. The login form associated with the security constraint is sent to the client and the URL path triggering the authentication.</a:t>
            </a:r>
          </a:p>
          <a:p>
            <a:pPr>
              <a:spcBef>
                <a:spcPts val="300"/>
              </a:spcBef>
            </a:pPr>
            <a:r>
              <a:rPr lang="en-US" smtClean="0"/>
              <a:t>4. The user is asked to fill out the form, including the username and password fields. The client posts the form back to the server.</a:t>
            </a:r>
          </a:p>
          <a:p>
            <a:pPr>
              <a:spcBef>
                <a:spcPts val="300"/>
              </a:spcBef>
            </a:pPr>
            <a:r>
              <a:rPr lang="en-US" smtClean="0"/>
              <a:t>5. The container attempts to authenticate the user using the information provided by the browser.  </a:t>
            </a:r>
          </a:p>
          <a:p>
            <a:pPr>
              <a:spcBef>
                <a:spcPts val="300"/>
              </a:spcBef>
            </a:pPr>
            <a:r>
              <a:rPr lang="en-US" smtClean="0"/>
              <a:t>6. If authentication fails, the error page is returned to the browser with a 401 error code.</a:t>
            </a:r>
          </a:p>
          <a:p>
            <a:pPr>
              <a:spcBef>
                <a:spcPts val="300"/>
              </a:spcBef>
            </a:pPr>
            <a:r>
              <a:rPr lang="en-US" smtClean="0"/>
              <a:t>7. If authentication succeeds, the authenticated user is checked to see if it is in an authorized role for accessing the resource.</a:t>
            </a:r>
          </a:p>
          <a:p>
            <a:pPr>
              <a:spcBef>
                <a:spcPts val="300"/>
              </a:spcBef>
            </a:pPr>
            <a:r>
              <a:rPr lang="en-US" smtClean="0"/>
              <a:t>8. A 403 error page is sent to a user that is not authenticated. The page contains information about the failure.</a:t>
            </a:r>
          </a:p>
          <a:p>
            <a:pPr>
              <a:spcBef>
                <a:spcPts val="300"/>
              </a:spcBef>
            </a:pPr>
            <a:r>
              <a:rPr lang="en-US" smtClean="0"/>
              <a:t>9. If the user is authorized, the client is redirected to the resource using the stored URL path.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56" y="4033539"/>
            <a:ext cx="6635386" cy="27990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&lt;*s*o*u*r*c*e*&gt;*9*7*7*b*1*-*1*0*-*1*2*&lt;*/*s*o*u*r*c*e*&gt;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969464" cy="1638300"/>
          </a:xfrm>
        </p:spPr>
        <p:txBody>
          <a:bodyPr/>
          <a:lstStyle/>
          <a:p>
            <a:r>
              <a:rPr lang="fr-FR" noProof="0" dirty="0" smtClean="0"/>
              <a:t>Structurer, sécuriser et déployer des applications MVC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10	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Authentification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1903"/>
            <a:ext cx="8599488" cy="948978"/>
          </a:xfrm>
        </p:spPr>
        <p:txBody>
          <a:bodyPr/>
          <a:lstStyle/>
          <a:p>
            <a:r>
              <a:rPr lang="fr-FR" noProof="0" dirty="0" smtClean="0"/>
              <a:t>On peut configurer les ressources de l’application de façon à ce qu’elles ne soient accessibles qu’aux utilisateurs authentifiés</a:t>
            </a:r>
          </a:p>
          <a:p>
            <a:pPr lvl="1"/>
            <a:r>
              <a:rPr lang="fr-FR" noProof="0" dirty="0" smtClean="0"/>
              <a:t>L’authentification est appliquée en créant des comptes utilisateur</a:t>
            </a:r>
          </a:p>
        </p:txBody>
      </p:sp>
      <p:pic>
        <p:nvPicPr>
          <p:cNvPr id="4" name="Picture 3" descr="createaccoun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015" y="2380452"/>
            <a:ext cx="5289173" cy="3924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Authentification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pic>
        <p:nvPicPr>
          <p:cNvPr id="5" name="Picture 4" descr="createaccountto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692" y="1250281"/>
            <a:ext cx="6841955" cy="507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Autorisation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85863"/>
            <a:ext cx="8599488" cy="1225977"/>
          </a:xfrm>
        </p:spPr>
        <p:txBody>
          <a:bodyPr/>
          <a:lstStyle/>
          <a:p>
            <a:r>
              <a:rPr lang="fr-FR" noProof="0" dirty="0" smtClean="0"/>
              <a:t>On peut configurer les ressources de l’application de façon à ce qu’elles ne soient </a:t>
            </a:r>
            <a:r>
              <a:rPr lang="fr-FR" dirty="0" smtClean="0"/>
              <a:t>accessibles qu’aux utilisateurs authentifiés dans des rôles </a:t>
            </a:r>
            <a:r>
              <a:rPr lang="fr-FR" i="1" noProof="0" dirty="0" smtClean="0">
                <a:latin typeface="Century Schoolbook" pitchFamily="18" charset="0"/>
              </a:rPr>
              <a:t>autorisés</a:t>
            </a:r>
            <a:r>
              <a:rPr lang="fr-FR" dirty="0" smtClean="0"/>
              <a:t> spécifiés</a:t>
            </a:r>
            <a:endParaRPr lang="fr-FR" noProof="0" dirty="0" smtClean="0"/>
          </a:p>
          <a:p>
            <a:pPr lvl="1"/>
            <a:r>
              <a:rPr lang="fr-FR" noProof="0" dirty="0" smtClean="0"/>
              <a:t>Un utilisateur peut être affecté à un ou plusieurs rôles configurables</a:t>
            </a:r>
          </a:p>
        </p:txBody>
      </p:sp>
      <p:pic>
        <p:nvPicPr>
          <p:cNvPr id="4" name="Picture 3" descr="createro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6686" y="2515742"/>
            <a:ext cx="5264972" cy="39060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Emplacement des informations des comptes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170099"/>
          </a:xfrm>
        </p:spPr>
        <p:txBody>
          <a:bodyPr/>
          <a:lstStyle/>
          <a:p>
            <a:r>
              <a:rPr lang="fr-FR" noProof="0" dirty="0" smtClean="0"/>
              <a:t>Stockées par défaut dans une base de données SQL Express</a:t>
            </a:r>
          </a:p>
          <a:p>
            <a:pPr lvl="1"/>
            <a:r>
              <a:rPr lang="fr-FR" dirty="0" smtClean="0"/>
              <a:t>Le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ASPNETDB.mdf</a:t>
            </a:r>
            <a:r>
              <a:rPr lang="fr-FR" noProof="0" dirty="0" smtClean="0"/>
              <a:t> dans le dossier</a:t>
            </a:r>
            <a:r>
              <a:rPr lang="fr-FR" noProof="0" dirty="0" smtClean="0">
                <a:latin typeface="+mj-lt"/>
              </a:rPr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App_Data</a:t>
            </a:r>
            <a:r>
              <a:rPr lang="fr-FR" noProof="0" dirty="0" smtClean="0">
                <a:latin typeface="+mj-lt"/>
              </a:rPr>
              <a:t> de la</a:t>
            </a:r>
            <a:r>
              <a:rPr lang="fr-FR" noProof="0" dirty="0" smtClean="0"/>
              <a:t> solution</a:t>
            </a:r>
          </a:p>
          <a:p>
            <a:r>
              <a:rPr lang="fr-FR" noProof="0" dirty="0" smtClean="0"/>
              <a:t>En production, les informations de comptes peuvent être stockées à l’extérieur</a:t>
            </a:r>
          </a:p>
          <a:p>
            <a:pPr lvl="1"/>
            <a:r>
              <a:rPr lang="fr-FR" noProof="0" dirty="0" smtClean="0"/>
              <a:t>En ajoutant des fournisseurs (providers) dans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web.config</a:t>
            </a:r>
          </a:p>
          <a:p>
            <a:pPr lvl="1"/>
            <a:r>
              <a:rPr lang="fr-FR" noProof="0" dirty="0" smtClean="0"/>
              <a:t>L’utilitaire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Aspnet_regsql.exe</a:t>
            </a:r>
            <a:r>
              <a:rPr lang="fr-FR" noProof="0" dirty="0" smtClean="0"/>
              <a:t> ajoute les tables de comptes à n’importe quelle base SQL Server</a:t>
            </a:r>
          </a:p>
          <a:p>
            <a:pPr lvl="2"/>
            <a:r>
              <a:rPr lang="fr-FR" noProof="0" dirty="0" smtClean="0"/>
              <a:t>Exécuté depuis l’invite de commande de Visual Studio</a:t>
            </a:r>
          </a:p>
          <a:p>
            <a:pPr lvl="2"/>
            <a:r>
              <a:rPr lang="fr-FR" dirty="0" smtClean="0"/>
              <a:t>Il faut changer la chaîne de connexion dans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web.config</a:t>
            </a:r>
            <a:r>
              <a:rPr lang="fr-FR" noProof="0" dirty="0" smtClean="0"/>
              <a:t> pour référencer la bonne base de données SQL Server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0658"/>
            <a:ext cx="9144000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2 : Définir </a:t>
            </a:r>
            <a:r>
              <a:rPr lang="fr-FR" dirty="0"/>
              <a:t>la méthode d’authentification </a:t>
            </a:r>
            <a:r>
              <a:rPr lang="fr-FR" dirty="0" smtClean="0"/>
              <a:t>de </a:t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/>
              <a:t>connexion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457631"/>
          </a:xfrm>
        </p:spPr>
        <p:txBody>
          <a:bodyPr/>
          <a:lstStyle/>
          <a:p>
            <a:r>
              <a:rPr lang="fr-FR" noProof="0" dirty="0" smtClean="0"/>
              <a:t>Techniques d’authentification des utilisateurs</a:t>
            </a:r>
          </a:p>
          <a:p>
            <a:pPr lvl="1"/>
            <a:r>
              <a:rPr lang="fr-FR" noProof="0" dirty="0" smtClean="0"/>
              <a:t>Comment saisir le nom et le mot de passe ?</a:t>
            </a:r>
          </a:p>
          <a:p>
            <a:pPr lvl="1"/>
            <a:r>
              <a:rPr lang="fr-FR" noProof="0" dirty="0" smtClean="0"/>
              <a:t>Comment échanger un certificat numérique avec l’utilisateur ?</a:t>
            </a:r>
          </a:p>
          <a:p>
            <a:r>
              <a:rPr lang="fr-FR" noProof="0" dirty="0" smtClean="0"/>
              <a:t>IIS prend en charge plusieurs</a:t>
            </a:r>
            <a:r>
              <a:rPr lang="fr-FR" dirty="0" smtClean="0"/>
              <a:t> types de méthodes d’authentification</a:t>
            </a:r>
            <a:endParaRPr lang="fr-FR" noProof="0" dirty="0" smtClean="0"/>
          </a:p>
          <a:p>
            <a:pPr lvl="1"/>
            <a:r>
              <a:rPr lang="fr-FR" noProof="0" dirty="0" smtClean="0"/>
              <a:t>L’authentification de base HTTP</a:t>
            </a:r>
          </a:p>
          <a:p>
            <a:pPr lvl="2"/>
            <a:r>
              <a:rPr lang="fr-FR" noProof="0" dirty="0" smtClean="0"/>
              <a:t>Le nom et le mot de passe sont envoyés en clair</a:t>
            </a:r>
          </a:p>
          <a:p>
            <a:pPr lvl="2"/>
            <a:r>
              <a:rPr lang="fr-FR" noProof="0" dirty="0" smtClean="0"/>
              <a:t>Une invite de connexion est générée par le navigateur</a:t>
            </a:r>
          </a:p>
          <a:p>
            <a:pPr lvl="1"/>
            <a:r>
              <a:rPr lang="fr-FR" noProof="0" dirty="0" smtClean="0"/>
              <a:t>Authentification par formulaire</a:t>
            </a:r>
          </a:p>
          <a:p>
            <a:pPr lvl="2"/>
            <a:r>
              <a:rPr lang="fr-FR" noProof="0" dirty="0" smtClean="0"/>
              <a:t>Le nom et le mot de passe sont envoyés en clair</a:t>
            </a:r>
          </a:p>
          <a:p>
            <a:pPr lvl="2"/>
            <a:r>
              <a:rPr lang="fr-FR" noProof="0" dirty="0" smtClean="0"/>
              <a:t>La page de connexion est fournie par le développeur</a:t>
            </a:r>
          </a:p>
          <a:p>
            <a:pPr lvl="1"/>
            <a:r>
              <a:rPr lang="fr-FR" noProof="0" dirty="0" smtClean="0"/>
              <a:t>L’authentification digest HTTP</a:t>
            </a:r>
          </a:p>
          <a:p>
            <a:pPr lvl="2"/>
            <a:r>
              <a:rPr lang="fr-FR" noProof="0" dirty="0" smtClean="0"/>
              <a:t>Le mot de passe est crypté</a:t>
            </a:r>
          </a:p>
          <a:p>
            <a:pPr lvl="1"/>
            <a:r>
              <a:rPr lang="fr-FR" noProof="0" dirty="0" smtClean="0"/>
              <a:t>Authentification par certificat</a:t>
            </a:r>
          </a:p>
          <a:p>
            <a:pPr lvl="2"/>
            <a:r>
              <a:rPr lang="fr-FR" noProof="0" dirty="0" smtClean="0"/>
              <a:t>Un </a:t>
            </a:r>
            <a:r>
              <a:rPr lang="fr-FR" dirty="0" smtClean="0"/>
              <a:t>certificat </a:t>
            </a:r>
            <a:r>
              <a:rPr lang="fr-FR" dirty="0"/>
              <a:t>client </a:t>
            </a:r>
            <a:r>
              <a:rPr lang="fr-FR" dirty="0" smtClean="0"/>
              <a:t>est utilisé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47985" y="6198666"/>
            <a:ext cx="48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IIS = Internet Information Services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485641" cy="725487"/>
          </a:xfrm>
        </p:spPr>
        <p:txBody>
          <a:bodyPr/>
          <a:lstStyle/>
          <a:p>
            <a:r>
              <a:rPr lang="fr-FR" noProof="0" dirty="0" smtClean="0"/>
              <a:t>Méthode de connexion : </a:t>
            </a:r>
            <a:r>
              <a:rPr lang="fr-FR" dirty="0" smtClean="0"/>
              <a:t>Authentification par formulaire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Authentification par formulaire</a:t>
            </a:r>
          </a:p>
          <a:p>
            <a:pPr lvl="1"/>
            <a:r>
              <a:rPr lang="fr-FR" noProof="0" dirty="0" smtClean="0"/>
              <a:t>Le développeur peut indiquer l’URL de connexion (login)</a:t>
            </a:r>
          </a:p>
          <a:p>
            <a:pPr lvl="1"/>
            <a:r>
              <a:rPr lang="fr-FR" dirty="0" smtClean="0"/>
              <a:t>Il contrôle </a:t>
            </a:r>
            <a:r>
              <a:rPr lang="fr-FR" i="1" noProof="0" dirty="0" smtClean="0">
                <a:latin typeface="Century Schoolbook" pitchFamily="18" charset="0"/>
              </a:rPr>
              <a:t>l’apparence</a:t>
            </a:r>
            <a:r>
              <a:rPr lang="fr-FR" noProof="0" dirty="0" smtClean="0">
                <a:latin typeface="Century Schoolbook" pitchFamily="18" charset="0"/>
              </a:rPr>
              <a:t> </a:t>
            </a:r>
            <a:r>
              <a:rPr lang="fr-FR" noProof="0" dirty="0" smtClean="0"/>
              <a:t>de la page de connexion</a:t>
            </a:r>
          </a:p>
          <a:p>
            <a:r>
              <a:rPr lang="fr-FR" noProof="0" dirty="0" smtClean="0"/>
              <a:t>Le mode d’authentification est indiqué dans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Web.config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841499" y="3201714"/>
            <a:ext cx="514756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&lt;authentication mode="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Forms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&lt;forms loginUrl="~/Admin/Login"/&gt;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&lt;/authentication&gt;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5658680" y="3033296"/>
            <a:ext cx="1253999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Web.config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507412" cy="725487"/>
          </a:xfrm>
        </p:spPr>
        <p:txBody>
          <a:bodyPr/>
          <a:lstStyle/>
          <a:p>
            <a:r>
              <a:rPr lang="fr-FR" dirty="0"/>
              <a:t>Méthode de connexion : Authentification par formulaire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1903"/>
            <a:ext cx="8599488" cy="1251625"/>
          </a:xfrm>
        </p:spPr>
        <p:txBody>
          <a:bodyPr/>
          <a:lstStyle/>
          <a:p>
            <a:r>
              <a:rPr lang="fr-FR" noProof="0" dirty="0" smtClean="0"/>
              <a:t>La page de connexion est une vue MVC normale, </a:t>
            </a:r>
            <a:r>
              <a:rPr lang="fr-FR" dirty="0" smtClean="0"/>
              <a:t>saisissant le nom et le mot de passe</a:t>
            </a:r>
            <a:endParaRPr lang="fr-FR" noProof="0" dirty="0" smtClean="0"/>
          </a:p>
          <a:p>
            <a:pPr lvl="1"/>
            <a:r>
              <a:rPr lang="fr-FR" noProof="0" dirty="0" smtClean="0"/>
              <a:t>Les valeurs sont envoyées à la méthode d’action</a:t>
            </a:r>
          </a:p>
          <a:p>
            <a:pPr lvl="1"/>
            <a:r>
              <a:rPr lang="fr-FR" noProof="0" dirty="0" smtClean="0"/>
              <a:t>L’utilisateur est authentifié par la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Membership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191127" y="2616011"/>
            <a:ext cx="6356227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&lt;tr&gt;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&lt;td&gt;Username:&lt;/td&gt;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&lt;td&gt;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&lt;%=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Html.TextBox("username")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%&gt;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&lt;%= Html.ValidationMessage("username") %&gt;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&lt;/td&gt;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&lt;/tr&gt;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&lt;tr&gt;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&lt;td&gt;Password:&lt;/td&gt;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&lt;td&gt;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&lt;%=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Html.Password("password")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%&gt;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&lt;%= Html.ValidationMessage("password") %&gt;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&lt;/td&gt;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&lt;/tr&gt;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…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6174150" y="2522624"/>
            <a:ext cx="1258678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Login.aspx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Authentifier l’utilisateur (C#)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36663"/>
            <a:ext cx="8599488" cy="671979"/>
          </a:xfrm>
        </p:spPr>
        <p:txBody>
          <a:bodyPr/>
          <a:lstStyle/>
          <a:p>
            <a:r>
              <a:rPr lang="fr-FR" noProof="0" dirty="0" smtClean="0"/>
              <a:t>La méthode d’action reçoit le nom et le mot de passe saisis</a:t>
            </a:r>
          </a:p>
          <a:p>
            <a:pPr lvl="1"/>
            <a:r>
              <a:rPr lang="fr-FR" noProof="0" dirty="0" smtClean="0"/>
              <a:t>Utilise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Membership</a:t>
            </a:r>
            <a:r>
              <a:rPr lang="fr-FR" noProof="0" dirty="0" smtClean="0"/>
              <a:t> pour authentifier l’utilisateur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98684" y="2080170"/>
            <a:ext cx="8948283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ActionResult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Login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(string username, string password 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				string returnUrl)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bool loginSuccessful  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Membership.ValidateUser(username, password);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if(loginSuccessful)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FormsAuthentication.SetAuthCookie(username, true);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if(!string.IsNullOrEmpty(returnUrl)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return Redirect(returnUrl);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else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return RedirectToAction("Index", "Home");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return View("Login");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6540198" y="1828844"/>
            <a:ext cx="1795684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AdminController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034263" y="3965229"/>
            <a:ext cx="2173565" cy="738664"/>
          </a:xfrm>
          <a:prstGeom prst="wedgeRectCallout">
            <a:avLst>
              <a:gd name="adj1" fmla="val -109949"/>
              <a:gd name="adj2" fmla="val -6360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 ressource protégée n’est accessible qu’aux utilisateurs authentifiés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6547611" y="2869081"/>
            <a:ext cx="2389560" cy="307777"/>
          </a:xfrm>
          <a:prstGeom prst="wedgeRectCallout">
            <a:avLst>
              <a:gd name="adj1" fmla="val -119415"/>
              <a:gd name="adj2" fmla="val 8703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Positionne le flag connecté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Authentifier </a:t>
            </a:r>
            <a:r>
              <a:rPr lang="fr-FR" dirty="0" smtClean="0"/>
              <a:t>l’utilisateur (</a:t>
            </a:r>
            <a:r>
              <a:rPr lang="fr-FR" dirty="0"/>
              <a:t>VB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49363"/>
            <a:ext cx="8599488" cy="671979"/>
          </a:xfrm>
        </p:spPr>
        <p:txBody>
          <a:bodyPr/>
          <a:lstStyle/>
          <a:p>
            <a:r>
              <a:rPr lang="fr-FR" dirty="0"/>
              <a:t>La méthode d’action reçoit le nom et le mot de passe saisis</a:t>
            </a:r>
          </a:p>
          <a:p>
            <a:pPr lvl="1"/>
            <a:r>
              <a:rPr lang="fr-FR" dirty="0"/>
              <a:t>Utilise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Membership</a:t>
            </a:r>
            <a:r>
              <a:rPr lang="fr-FR" dirty="0"/>
              <a:t> pour authentifier l’utilisateur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24852" y="2107221"/>
            <a:ext cx="8454559" cy="4031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Function Login(ByVal username As String, ByVal password As String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ByVal returnUrl As String)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Dim loginSuccessful As Boolean = _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               Membership.ValidateUser(username, password)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If loginSuccessful Then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FormsAuthentication.SetAuthCookie(username, true)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If Not String.IsNullOrEmpty(returnUrl) Then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Return Redirect(returnUrl)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Return RedirectToAction("Index", "Home")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End If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If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Return View("Login")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6978315" y="1926741"/>
            <a:ext cx="1795684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AdminController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954251" y="4742139"/>
            <a:ext cx="2070006" cy="738664"/>
          </a:xfrm>
          <a:prstGeom prst="wedgeRectCallout">
            <a:avLst>
              <a:gd name="adj1" fmla="val -123555"/>
              <a:gd name="adj2" fmla="val -6612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La ressource protégée n’est accessible qu’aux utilisateurs authentifiés</a:t>
            </a:r>
            <a:endParaRPr lang="fr-FR" dirty="0"/>
          </a:p>
        </p:txBody>
      </p:sp>
      <p:sp>
        <p:nvSpPr>
          <p:cNvPr id="7" name="Rectangular Callout 6"/>
          <p:cNvSpPr/>
          <p:nvPr/>
        </p:nvSpPr>
        <p:spPr bwMode="gray">
          <a:xfrm>
            <a:off x="6697579" y="3631222"/>
            <a:ext cx="2326678" cy="307777"/>
          </a:xfrm>
          <a:prstGeom prst="wedgeRectCallout">
            <a:avLst>
              <a:gd name="adj1" fmla="val -132398"/>
              <a:gd name="adj2" fmla="val 108401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Positionne le flag connecté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Flux de l’authentification par formulaire</a:t>
            </a:r>
            <a:endParaRPr lang="fr-FR" noProof="0" dirty="0"/>
          </a:p>
        </p:txBody>
      </p:sp>
      <p:grpSp>
        <p:nvGrpSpPr>
          <p:cNvPr id="36" name="Group 35"/>
          <p:cNvGrpSpPr/>
          <p:nvPr/>
        </p:nvGrpSpPr>
        <p:grpSpPr bwMode="gray">
          <a:xfrm>
            <a:off x="1552678" y="1433261"/>
            <a:ext cx="6656969" cy="4651375"/>
            <a:chOff x="1552678" y="1433261"/>
            <a:chExt cx="6656969" cy="4651375"/>
          </a:xfrm>
        </p:grpSpPr>
        <p:sp>
          <p:nvSpPr>
            <p:cNvPr id="145498" name="Line 1114"/>
            <p:cNvSpPr>
              <a:spLocks noChangeShapeType="1"/>
            </p:cNvSpPr>
            <p:nvPr/>
          </p:nvSpPr>
          <p:spPr bwMode="gray">
            <a:xfrm>
              <a:off x="1616051" y="1969836"/>
              <a:ext cx="0" cy="411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499" name="Text Box 1115"/>
            <p:cNvSpPr txBox="1">
              <a:spLocks noChangeArrowheads="1"/>
            </p:cNvSpPr>
            <p:nvPr/>
          </p:nvSpPr>
          <p:spPr bwMode="gray">
            <a:xfrm>
              <a:off x="2801513" y="1433261"/>
              <a:ext cx="1743875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smtClean="0"/>
                <a:t>Serveur Web IIS</a:t>
              </a:r>
              <a:endParaRPr lang="fr-FR" sz="1600" b="1" dirty="0"/>
            </a:p>
          </p:txBody>
        </p:sp>
        <p:sp>
          <p:nvSpPr>
            <p:cNvPr id="145500" name="Text Box 1116"/>
            <p:cNvSpPr txBox="1">
              <a:spLocks noChangeArrowheads="1"/>
            </p:cNvSpPr>
            <p:nvPr/>
          </p:nvSpPr>
          <p:spPr bwMode="gray">
            <a:xfrm>
              <a:off x="5063717" y="1433261"/>
              <a:ext cx="1359668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smtClean="0"/>
                <a:t>Application </a:t>
              </a:r>
              <a:br>
                <a:rPr lang="fr-FR" sz="1600" b="1" dirty="0" smtClean="0"/>
              </a:br>
              <a:r>
                <a:rPr lang="fr-FR" sz="1600" b="1" dirty="0" smtClean="0"/>
                <a:t>Web MVC</a:t>
              </a:r>
              <a:endParaRPr lang="fr-FR" sz="1600" b="1" dirty="0"/>
            </a:p>
          </p:txBody>
        </p:sp>
        <p:sp>
          <p:nvSpPr>
            <p:cNvPr id="145501" name="Text Box 1117"/>
            <p:cNvSpPr txBox="1">
              <a:spLocks noChangeArrowheads="1"/>
            </p:cNvSpPr>
            <p:nvPr/>
          </p:nvSpPr>
          <p:spPr bwMode="gray">
            <a:xfrm>
              <a:off x="1570581" y="3756729"/>
              <a:ext cx="2159566" cy="7386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6.</a:t>
              </a:r>
              <a:r>
                <a:rPr lang="fr-FR" dirty="0" smtClean="0"/>
                <a:t> Si invalide, transfert à</a:t>
              </a:r>
              <a:br>
                <a:rPr lang="fr-FR" dirty="0" smtClean="0"/>
              </a:b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~Admin/Login.aspx</a:t>
              </a:r>
            </a:p>
            <a:p>
              <a:r>
                <a:rPr lang="fr-FR" dirty="0" smtClean="0"/>
                <a:t>en affichant les erreurs</a:t>
              </a:r>
            </a:p>
          </p:txBody>
        </p:sp>
        <p:sp>
          <p:nvSpPr>
            <p:cNvPr id="145502" name="Line 1118"/>
            <p:cNvSpPr>
              <a:spLocks noChangeShapeType="1"/>
            </p:cNvSpPr>
            <p:nvPr/>
          </p:nvSpPr>
          <p:spPr bwMode="gray">
            <a:xfrm>
              <a:off x="1616051" y="4487611"/>
              <a:ext cx="20574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03" name="Line 1119"/>
            <p:cNvSpPr>
              <a:spLocks noChangeShapeType="1"/>
            </p:cNvSpPr>
            <p:nvPr/>
          </p:nvSpPr>
          <p:spPr bwMode="gray">
            <a:xfrm>
              <a:off x="3673451" y="1969836"/>
              <a:ext cx="0" cy="411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04" name="Line 1120"/>
            <p:cNvSpPr>
              <a:spLocks noChangeShapeType="1"/>
            </p:cNvSpPr>
            <p:nvPr/>
          </p:nvSpPr>
          <p:spPr bwMode="gray">
            <a:xfrm>
              <a:off x="5743551" y="1969836"/>
              <a:ext cx="0" cy="411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05" name="Line 1121"/>
            <p:cNvSpPr>
              <a:spLocks noChangeShapeType="1"/>
            </p:cNvSpPr>
            <p:nvPr/>
          </p:nvSpPr>
          <p:spPr bwMode="gray">
            <a:xfrm>
              <a:off x="1616051" y="2122236"/>
              <a:ext cx="20574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06" name="Text Box 1122"/>
            <p:cNvSpPr txBox="1">
              <a:spLocks noChangeArrowheads="1"/>
            </p:cNvSpPr>
            <p:nvPr/>
          </p:nvSpPr>
          <p:spPr bwMode="gray">
            <a:xfrm>
              <a:off x="1609701" y="1804736"/>
              <a:ext cx="1994457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1.</a:t>
              </a:r>
              <a:r>
                <a:rPr lang="fr-FR" dirty="0" smtClean="0"/>
                <a:t> Demande ressource</a:t>
              </a:r>
              <a:endParaRPr lang="fr-FR" dirty="0"/>
            </a:p>
          </p:txBody>
        </p:sp>
        <p:sp>
          <p:nvSpPr>
            <p:cNvPr id="145507" name="Line 1123"/>
            <p:cNvSpPr>
              <a:spLocks noChangeShapeType="1"/>
            </p:cNvSpPr>
            <p:nvPr/>
          </p:nvSpPr>
          <p:spPr bwMode="gray">
            <a:xfrm>
              <a:off x="1609701" y="3055686"/>
              <a:ext cx="20574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triangle" w="lg" len="lg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08" name="Text Box 1124"/>
            <p:cNvSpPr txBox="1">
              <a:spLocks noChangeArrowheads="1"/>
            </p:cNvSpPr>
            <p:nvPr/>
          </p:nvSpPr>
          <p:spPr bwMode="gray">
            <a:xfrm>
              <a:off x="1552678" y="2346232"/>
              <a:ext cx="2303975" cy="7386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marL="63500" indent="-63500"/>
              <a:r>
                <a:rPr lang="fr-FR" dirty="0" smtClean="0">
                  <a:solidFill>
                    <a:schemeClr val="accent2"/>
                  </a:solidFill>
                </a:rPr>
                <a:t>3.</a:t>
              </a:r>
              <a:r>
                <a:rPr lang="fr-FR" dirty="0" smtClean="0"/>
                <a:t> Si oui, retourne 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~/Admin/Login.aspx</a:t>
              </a:r>
              <a:r>
                <a:rPr lang="fr-FR" dirty="0" smtClean="0"/>
                <a:t> sinon la ressource</a:t>
              </a:r>
              <a:endParaRPr lang="fr-FR" dirty="0"/>
            </a:p>
          </p:txBody>
        </p:sp>
        <p:sp>
          <p:nvSpPr>
            <p:cNvPr id="145509" name="Line 1125"/>
            <p:cNvSpPr>
              <a:spLocks noChangeShapeType="1"/>
            </p:cNvSpPr>
            <p:nvPr/>
          </p:nvSpPr>
          <p:spPr bwMode="gray">
            <a:xfrm>
              <a:off x="1616051" y="3470024"/>
              <a:ext cx="20574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10" name="Text Box 1126"/>
            <p:cNvSpPr txBox="1">
              <a:spLocks noChangeArrowheads="1"/>
            </p:cNvSpPr>
            <p:nvPr/>
          </p:nvSpPr>
          <p:spPr bwMode="gray">
            <a:xfrm>
              <a:off x="2025030" y="3180284"/>
              <a:ext cx="123944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4.</a:t>
              </a:r>
              <a:r>
                <a:rPr lang="fr-FR" dirty="0" smtClean="0"/>
                <a:t> Connexion</a:t>
              </a:r>
              <a:endParaRPr lang="fr-FR" dirty="0"/>
            </a:p>
          </p:txBody>
        </p:sp>
        <p:sp>
          <p:nvSpPr>
            <p:cNvPr id="145511" name="Line 1127"/>
            <p:cNvSpPr>
              <a:spLocks noChangeShapeType="1"/>
            </p:cNvSpPr>
            <p:nvPr/>
          </p:nvSpPr>
          <p:spPr bwMode="gray">
            <a:xfrm>
              <a:off x="3673451" y="5051174"/>
              <a:ext cx="20574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13" name="Line 1129"/>
            <p:cNvSpPr>
              <a:spLocks noChangeShapeType="1"/>
            </p:cNvSpPr>
            <p:nvPr/>
          </p:nvSpPr>
          <p:spPr bwMode="gray">
            <a:xfrm>
              <a:off x="1616051" y="5449636"/>
              <a:ext cx="20574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14" name="Text Box 1130"/>
            <p:cNvSpPr txBox="1">
              <a:spLocks noChangeArrowheads="1"/>
            </p:cNvSpPr>
            <p:nvPr/>
          </p:nvSpPr>
          <p:spPr bwMode="gray">
            <a:xfrm>
              <a:off x="1716795" y="4938112"/>
              <a:ext cx="1741189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8.</a:t>
              </a:r>
              <a:r>
                <a:rPr lang="fr-FR" dirty="0" smtClean="0"/>
                <a:t> Si accès refusé, </a:t>
              </a:r>
            </a:p>
            <a:p>
              <a:r>
                <a:rPr lang="fr-FR" dirty="0" smtClean="0"/>
                <a:t>    HTTP 403</a:t>
              </a:r>
              <a:endParaRPr lang="fr-FR" dirty="0"/>
            </a:p>
          </p:txBody>
        </p:sp>
        <p:sp>
          <p:nvSpPr>
            <p:cNvPr id="145515" name="Line 1131"/>
            <p:cNvSpPr>
              <a:spLocks noChangeShapeType="1"/>
            </p:cNvSpPr>
            <p:nvPr/>
          </p:nvSpPr>
          <p:spPr bwMode="gray">
            <a:xfrm>
              <a:off x="1628751" y="5856036"/>
              <a:ext cx="40386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16" name="Text Box 1132"/>
            <p:cNvSpPr txBox="1">
              <a:spLocks noChangeArrowheads="1"/>
            </p:cNvSpPr>
            <p:nvPr/>
          </p:nvSpPr>
          <p:spPr bwMode="gray">
            <a:xfrm>
              <a:off x="1818854" y="5586161"/>
              <a:ext cx="3368231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2"/>
                  </a:solidFill>
                </a:rPr>
                <a:t>9.</a:t>
              </a:r>
              <a:r>
                <a:rPr lang="fr-FR" dirty="0" smtClean="0"/>
                <a:t> Si accès autorisé, fournit la ressource</a:t>
              </a:r>
              <a:endParaRPr lang="fr-FR" dirty="0"/>
            </a:p>
          </p:txBody>
        </p:sp>
        <p:sp>
          <p:nvSpPr>
            <p:cNvPr id="145517" name="Line 1133"/>
            <p:cNvSpPr>
              <a:spLocks noChangeShapeType="1"/>
            </p:cNvSpPr>
            <p:nvPr/>
          </p:nvSpPr>
          <p:spPr bwMode="gray">
            <a:xfrm>
              <a:off x="3673451" y="4076449"/>
              <a:ext cx="38227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18" name="Text Box 1134"/>
            <p:cNvSpPr txBox="1">
              <a:spLocks noChangeArrowheads="1"/>
            </p:cNvSpPr>
            <p:nvPr/>
          </p:nvSpPr>
          <p:spPr bwMode="gray">
            <a:xfrm>
              <a:off x="3657341" y="3521897"/>
              <a:ext cx="2034531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5.</a:t>
              </a:r>
              <a:r>
                <a:rPr lang="fr-FR" dirty="0" smtClean="0"/>
                <a:t> Serveur authentifie : </a:t>
              </a:r>
              <a:br>
                <a:rPr lang="fr-FR" dirty="0" smtClean="0"/>
              </a:br>
              <a:r>
                <a:rPr lang="fr-FR" dirty="0" smtClean="0"/>
                <a:t>    nom, mot de passe</a:t>
              </a:r>
              <a:endParaRPr lang="fr-FR" dirty="0"/>
            </a:p>
          </p:txBody>
        </p:sp>
        <p:sp>
          <p:nvSpPr>
            <p:cNvPr id="145519" name="Text Box 1135"/>
            <p:cNvSpPr txBox="1">
              <a:spLocks noChangeArrowheads="1"/>
            </p:cNvSpPr>
            <p:nvPr/>
          </p:nvSpPr>
          <p:spPr bwMode="gray">
            <a:xfrm>
              <a:off x="6782654" y="1433261"/>
              <a:ext cx="1426993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smtClean="0"/>
                <a:t>Fournisseur </a:t>
              </a:r>
              <a:br>
                <a:rPr lang="fr-FR" sz="1600" b="1" dirty="0" smtClean="0"/>
              </a:br>
              <a:r>
                <a:rPr lang="fr-FR" sz="1600" b="1" dirty="0" smtClean="0"/>
                <a:t>de sécurité</a:t>
              </a:r>
              <a:endParaRPr lang="fr-FR" sz="1600" b="1" dirty="0"/>
            </a:p>
          </p:txBody>
        </p:sp>
        <p:sp>
          <p:nvSpPr>
            <p:cNvPr id="145520" name="Line 1136"/>
            <p:cNvSpPr>
              <a:spLocks noChangeShapeType="1"/>
            </p:cNvSpPr>
            <p:nvPr/>
          </p:nvSpPr>
          <p:spPr bwMode="gray">
            <a:xfrm>
              <a:off x="7496151" y="1969836"/>
              <a:ext cx="0" cy="411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21" name="Line 1137"/>
            <p:cNvSpPr>
              <a:spLocks noChangeShapeType="1"/>
            </p:cNvSpPr>
            <p:nvPr/>
          </p:nvSpPr>
          <p:spPr bwMode="gray">
            <a:xfrm>
              <a:off x="3668689" y="2523874"/>
              <a:ext cx="2057400" cy="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45522" name="Text Box 1138"/>
            <p:cNvSpPr txBox="1">
              <a:spLocks noChangeArrowheads="1"/>
            </p:cNvSpPr>
            <p:nvPr/>
          </p:nvSpPr>
          <p:spPr bwMode="gray">
            <a:xfrm>
              <a:off x="3648984" y="2199209"/>
              <a:ext cx="2143536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2.</a:t>
              </a:r>
              <a:r>
                <a:rPr lang="fr-FR" dirty="0" smtClean="0"/>
                <a:t> Ressource protégée ?</a:t>
              </a:r>
              <a:endParaRPr lang="fr-FR" dirty="0"/>
            </a:p>
          </p:txBody>
        </p:sp>
        <p:sp>
          <p:nvSpPr>
            <p:cNvPr id="145525" name="Rectangle 1141"/>
            <p:cNvSpPr>
              <a:spLocks noChangeArrowheads="1"/>
            </p:cNvSpPr>
            <p:nvPr/>
          </p:nvSpPr>
          <p:spPr bwMode="gray">
            <a:xfrm>
              <a:off x="5664176" y="4731374"/>
              <a:ext cx="184731" cy="307777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w="lg" len="lg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45512" name="Text Box 1128"/>
            <p:cNvSpPr txBox="1">
              <a:spLocks noChangeArrowheads="1"/>
            </p:cNvSpPr>
            <p:nvPr/>
          </p:nvSpPr>
          <p:spPr bwMode="gray">
            <a:xfrm>
              <a:off x="3635897" y="4518550"/>
              <a:ext cx="2234907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7.</a:t>
              </a:r>
              <a:r>
                <a:rPr lang="fr-FR" dirty="0" smtClean="0"/>
                <a:t> Si connexion OK,</a:t>
              </a:r>
            </a:p>
            <a:p>
              <a:r>
                <a:rPr lang="fr-FR" dirty="0" smtClean="0"/>
                <a:t>    valide / autorise l’accès</a:t>
              </a:r>
              <a:endParaRPr lang="fr-FR" dirty="0"/>
            </a:p>
          </p:txBody>
        </p:sp>
      </p:grpSp>
      <p:grpSp>
        <p:nvGrpSpPr>
          <p:cNvPr id="41" name="Group 1107"/>
          <p:cNvGrpSpPr>
            <a:grpSpLocks/>
          </p:cNvGrpSpPr>
          <p:nvPr/>
        </p:nvGrpSpPr>
        <p:grpSpPr bwMode="gray">
          <a:xfrm>
            <a:off x="283888" y="1829468"/>
            <a:ext cx="457200" cy="609600"/>
            <a:chOff x="768" y="1152"/>
            <a:chExt cx="288" cy="384"/>
          </a:xfrm>
        </p:grpSpPr>
        <p:sp>
          <p:nvSpPr>
            <p:cNvPr id="42" name="Oval 1108"/>
            <p:cNvSpPr>
              <a:spLocks noChangeArrowheads="1"/>
            </p:cNvSpPr>
            <p:nvPr/>
          </p:nvSpPr>
          <p:spPr bwMode="gray">
            <a:xfrm>
              <a:off x="840" y="115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43" name="Line 1109"/>
            <p:cNvSpPr>
              <a:spLocks noChangeShapeType="1"/>
            </p:cNvSpPr>
            <p:nvPr/>
          </p:nvSpPr>
          <p:spPr bwMode="gray">
            <a:xfrm flipV="1">
              <a:off x="768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dirty="0"/>
            </a:p>
          </p:txBody>
        </p:sp>
        <p:grpSp>
          <p:nvGrpSpPr>
            <p:cNvPr id="44" name="Group 1110"/>
            <p:cNvGrpSpPr>
              <a:grpSpLocks/>
            </p:cNvGrpSpPr>
            <p:nvPr/>
          </p:nvGrpSpPr>
          <p:grpSpPr bwMode="gray">
            <a:xfrm>
              <a:off x="768" y="1440"/>
              <a:ext cx="288" cy="96"/>
              <a:chOff x="768" y="2850"/>
              <a:chExt cx="288" cy="96"/>
            </a:xfrm>
          </p:grpSpPr>
          <p:sp>
            <p:nvSpPr>
              <p:cNvPr id="46" name="Line 1111"/>
              <p:cNvSpPr>
                <a:spLocks noChangeShapeType="1"/>
              </p:cNvSpPr>
              <p:nvPr/>
            </p:nvSpPr>
            <p:spPr bwMode="gray">
              <a:xfrm flipH="1" flipV="1">
                <a:off x="912" y="285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7" name="Line 1112"/>
              <p:cNvSpPr>
                <a:spLocks noChangeShapeType="1"/>
              </p:cNvSpPr>
              <p:nvPr/>
            </p:nvSpPr>
            <p:spPr bwMode="gray">
              <a:xfrm flipV="1">
                <a:off x="768" y="285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45" name="Line 1113"/>
            <p:cNvSpPr>
              <a:spLocks noChangeShapeType="1"/>
            </p:cNvSpPr>
            <p:nvPr/>
          </p:nvSpPr>
          <p:spPr bwMode="gray">
            <a:xfrm>
              <a:off x="912" y="129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en-GB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Organiser les applications ASP.NET 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591000"/>
          </a:xfrm>
        </p:spPr>
        <p:txBody>
          <a:bodyPr/>
          <a:lstStyle/>
          <a:p>
            <a:r>
              <a:rPr lang="fr-FR" noProof="0" dirty="0" smtClean="0"/>
              <a:t>Les applications ont souvent des zones </a:t>
            </a:r>
            <a:r>
              <a:rPr lang="fr-FR" dirty="0" smtClean="0"/>
              <a:t>fonctionnelles différentes</a:t>
            </a:r>
            <a:endParaRPr lang="fr-FR" noProof="0" dirty="0" smtClean="0"/>
          </a:p>
          <a:p>
            <a:pPr lvl="1"/>
            <a:r>
              <a:rPr lang="fr-FR" noProof="0" dirty="0" smtClean="0"/>
              <a:t>Par exemple, l’application principale de Rainforest a les zones de contrôle des stocks, </a:t>
            </a:r>
            <a:r>
              <a:rPr lang="fr-FR" dirty="0" smtClean="0"/>
              <a:t>de traitement des commandes, de la comptabilité</a:t>
            </a:r>
            <a:r>
              <a:rPr lang="fr-FR" noProof="0" dirty="0" smtClean="0"/>
              <a:t>, etc.</a:t>
            </a:r>
          </a:p>
          <a:p>
            <a:r>
              <a:rPr lang="fr-FR" noProof="0" dirty="0" smtClean="0"/>
              <a:t>Le nombre de contrôleurs et de vues associées grandit rapidement</a:t>
            </a:r>
          </a:p>
          <a:p>
            <a:pPr lvl="1"/>
            <a:r>
              <a:rPr lang="fr-FR" noProof="0" dirty="0" smtClean="0"/>
              <a:t>Peuvent être difficiles à gérer et à maintenir</a:t>
            </a:r>
          </a:p>
          <a:p>
            <a:r>
              <a:rPr lang="fr-FR" noProof="0" dirty="0" smtClean="0"/>
              <a:t>ASP.NET MVC permet de partitionner les applications en zones</a:t>
            </a:r>
          </a:p>
          <a:p>
            <a:pPr lvl="1"/>
            <a:r>
              <a:rPr lang="fr-FR" noProof="0" dirty="0" smtClean="0"/>
              <a:t>Les zones sont des regroupements fonctionnels dans une application</a:t>
            </a:r>
          </a:p>
          <a:p>
            <a:r>
              <a:rPr lang="fr-FR" noProof="0" dirty="0" smtClean="0"/>
              <a:t>Chaque zone a sa propre structure MVC</a:t>
            </a:r>
          </a:p>
          <a:p>
            <a:pPr lvl="1"/>
            <a:r>
              <a:rPr lang="fr-FR" noProof="0" dirty="0" smtClean="0"/>
              <a:t>Répertoire Controller</a:t>
            </a:r>
          </a:p>
          <a:p>
            <a:pPr lvl="1"/>
            <a:r>
              <a:rPr lang="fr-FR" noProof="0" dirty="0" smtClean="0"/>
              <a:t>Répertoire Views</a:t>
            </a:r>
          </a:p>
          <a:p>
            <a:pPr lvl="1"/>
            <a:r>
              <a:rPr lang="fr-FR" noProof="0" dirty="0" smtClean="0"/>
              <a:t>Règles de routage</a:t>
            </a:r>
          </a:p>
          <a:p>
            <a:pPr lvl="1"/>
            <a:r>
              <a:rPr lang="fr-FR" noProof="0" dirty="0" smtClean="0"/>
              <a:t>Etc.</a:t>
            </a:r>
          </a:p>
          <a:p>
            <a:r>
              <a:rPr lang="fr-FR" noProof="0" dirty="0" smtClean="0"/>
              <a:t>Une application peut avoir plusieurs zones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: </a:t>
            </a:r>
            <a:r>
              <a:rPr lang="fr-FR" dirty="0"/>
              <a:t>Déclarer les contraintes de sécurité pour les ressources protégées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86121"/>
            <a:ext cx="8599488" cy="1251625"/>
          </a:xfrm>
        </p:spPr>
        <p:txBody>
          <a:bodyPr/>
          <a:lstStyle/>
          <a:p>
            <a:r>
              <a:rPr lang="fr-FR" noProof="0" dirty="0" smtClean="0"/>
              <a:t>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Authorize</a:t>
            </a:r>
            <a:r>
              <a:rPr lang="fr-FR" noProof="0" dirty="0" smtClean="0"/>
              <a:t> permet d’indiquer qu’un utilisateur doit être authentifié avant l’exécution de la méthode</a:t>
            </a:r>
          </a:p>
          <a:p>
            <a:pPr lvl="1"/>
            <a:r>
              <a:rPr lang="fr-FR" noProof="0" dirty="0" smtClean="0"/>
              <a:t>Appliqué à une méthode d’action ou une classe</a:t>
            </a:r>
          </a:p>
          <a:p>
            <a:pPr lvl="2"/>
            <a:r>
              <a:rPr lang="fr-FR" noProof="0" dirty="0" smtClean="0"/>
              <a:t>Sur une classe, s’applique à toutes les méthodes de la classe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73764" y="2731163"/>
            <a:ext cx="5862502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[Authorize]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: 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2342164" y="3749842"/>
            <a:ext cx="5862502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: 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[Authorize]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ShowStock(…)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957943" y="4523874"/>
            <a:ext cx="1147586" cy="738664"/>
          </a:xfrm>
          <a:prstGeom prst="wedgeRectCallout">
            <a:avLst>
              <a:gd name="adj1" fmla="val 109778"/>
              <a:gd name="adj2" fmla="val -2933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Utilisateurs autorisés seulement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320841" y="5723022"/>
            <a:ext cx="1696457" cy="523220"/>
          </a:xfrm>
          <a:prstGeom prst="wedgeRectCallout">
            <a:avLst>
              <a:gd name="adj1" fmla="val 91169"/>
              <a:gd name="adj2" fmla="val -2309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Pas de contraintes de sécurité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: </a:t>
            </a:r>
            <a:r>
              <a:rPr lang="fr-FR" dirty="0"/>
              <a:t>Déclarer les contraintes de sécurité pour les ressources </a:t>
            </a:r>
            <a:r>
              <a:rPr lang="fr-FR" dirty="0" smtClean="0"/>
              <a:t>protégées </a:t>
            </a: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73764" y="1431707"/>
            <a:ext cx="6351419" cy="156966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&lt;Authorize()&gt;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Inherits System.Web.Mvc.Controller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1859548" y="3225786"/>
            <a:ext cx="6356227" cy="304698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Inherits System.Web.Mvc.Controller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&lt;Authorize()&gt; _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ShowStock(…)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467876" y="4264522"/>
            <a:ext cx="1082844" cy="738664"/>
          </a:xfrm>
          <a:prstGeom prst="wedgeRectCallout">
            <a:avLst>
              <a:gd name="adj1" fmla="val 109778"/>
              <a:gd name="adj2" fmla="val -29333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Utilisateurs autorisés seulement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152398" y="5463670"/>
            <a:ext cx="1663605" cy="523220"/>
          </a:xfrm>
          <a:prstGeom prst="wedgeRectCallout">
            <a:avLst>
              <a:gd name="adj1" fmla="val 67246"/>
              <a:gd name="adj2" fmla="val -25172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Pas de contraintes de sécurité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Sécurité basée sur l’utilisateur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4" y="1144415"/>
            <a:ext cx="9023685" cy="5375831"/>
          </a:xfrm>
        </p:spPr>
        <p:txBody>
          <a:bodyPr/>
          <a:lstStyle/>
          <a:p>
            <a:r>
              <a:rPr lang="fr-FR" dirty="0" smtClean="0"/>
              <a:t>L’accès à une action peut être restreint avec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Authorize</a:t>
            </a:r>
            <a:endParaRPr lang="fr-FR" noProof="0" dirty="0" smtClean="0"/>
          </a:p>
          <a:p>
            <a:pPr lvl="1"/>
            <a:r>
              <a:rPr lang="fr-FR" noProof="0" dirty="0" smtClean="0"/>
              <a:t>Ensemble d’utilisateurs</a:t>
            </a:r>
          </a:p>
          <a:p>
            <a:pPr lvl="2"/>
            <a:r>
              <a:rPr lang="fr-FR" noProof="0" dirty="0" smtClean="0"/>
              <a:t>Restriction appliquée selon le nom de l’utilisateur</a:t>
            </a:r>
          </a:p>
          <a:p>
            <a:pPr lvl="1"/>
            <a:r>
              <a:rPr lang="fr-FR" noProof="0" dirty="0" smtClean="0"/>
              <a:t>Ensemble de rôles</a:t>
            </a:r>
          </a:p>
          <a:p>
            <a:pPr lvl="2"/>
            <a:r>
              <a:rPr lang="fr-FR" noProof="0" dirty="0" smtClean="0"/>
              <a:t>Les utilisateurs doivent appartenir au rôle pour accéder à la méthode d’action</a:t>
            </a:r>
          </a:p>
          <a:p>
            <a:r>
              <a:rPr lang="fr-FR" noProof="0" dirty="0" smtClean="0"/>
              <a:t>Utilisateurs de l’exemple suivant :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Stratégie de sécurité appliquée à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MusicAdminController</a:t>
            </a:r>
            <a:r>
              <a:rPr lang="fr-FR" noProof="0" dirty="0" smtClean="0">
                <a:latin typeface="+mj-lt"/>
                <a:cs typeface="Courier New" pitchFamily="49" charset="0"/>
              </a:rPr>
              <a:t>:</a:t>
            </a:r>
          </a:p>
          <a:p>
            <a:pPr lvl="1"/>
            <a:r>
              <a:rPr lang="fr-FR" noProof="0" dirty="0" smtClean="0"/>
              <a:t>Les utilis</a:t>
            </a:r>
            <a:r>
              <a:rPr lang="fr-FR" dirty="0" smtClean="0"/>
              <a:t>ateurs </a:t>
            </a:r>
            <a:r>
              <a:rPr lang="fr-FR" i="1" noProof="0" dirty="0" smtClean="0">
                <a:latin typeface="Century Schoolbook" pitchFamily="18" charset="0"/>
              </a:rPr>
              <a:t>tom</a:t>
            </a:r>
            <a:r>
              <a:rPr lang="fr-FR" noProof="0" dirty="0" smtClean="0"/>
              <a:t> et </a:t>
            </a:r>
            <a:r>
              <a:rPr lang="fr-FR" i="1" noProof="0" dirty="0" smtClean="0">
                <a:latin typeface="Century Schoolbook" pitchFamily="18" charset="0"/>
              </a:rPr>
              <a:t>ben</a:t>
            </a:r>
            <a:r>
              <a:rPr lang="fr-FR" noProof="0" dirty="0" smtClean="0"/>
              <a:t> doivent être autorisés à : </a:t>
            </a:r>
          </a:p>
          <a:p>
            <a:pPr lvl="2"/>
            <a:r>
              <a:rPr lang="fr-FR" noProof="0" dirty="0" smtClean="0"/>
              <a:t>Afficher le niveau des stocks (action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ShowStock</a:t>
            </a:r>
            <a:r>
              <a:rPr lang="fr-FR" noProof="0" dirty="0" smtClean="0"/>
              <a:t>)</a:t>
            </a:r>
          </a:p>
          <a:p>
            <a:pPr lvl="1"/>
            <a:r>
              <a:rPr lang="fr-FR" noProof="0" dirty="0" smtClean="0"/>
              <a:t>Les utilisateurs </a:t>
            </a:r>
            <a:r>
              <a:rPr lang="fr-FR" i="1" noProof="0" dirty="0" smtClean="0">
                <a:latin typeface="Century Schoolbook" pitchFamily="18" charset="0"/>
              </a:rPr>
              <a:t>isobel</a:t>
            </a:r>
            <a:r>
              <a:rPr lang="fr-FR" noProof="0" dirty="0" smtClean="0"/>
              <a:t> et </a:t>
            </a:r>
            <a:r>
              <a:rPr lang="fr-FR" i="1" noProof="0" dirty="0" smtClean="0">
                <a:latin typeface="Century Schoolbook" pitchFamily="18" charset="0"/>
              </a:rPr>
              <a:t>charlie</a:t>
            </a:r>
            <a:r>
              <a:rPr lang="fr-FR" noProof="0" dirty="0" smtClean="0"/>
              <a:t> </a:t>
            </a:r>
            <a:r>
              <a:rPr lang="fr-FR" dirty="0"/>
              <a:t>doivent être autorisés à :</a:t>
            </a:r>
            <a:endParaRPr lang="fr-FR" noProof="0" dirty="0" smtClean="0"/>
          </a:p>
          <a:p>
            <a:pPr lvl="2"/>
            <a:r>
              <a:rPr lang="fr-FR" dirty="0"/>
              <a:t>Afficher le niveau des stocks (action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ShowStock</a:t>
            </a:r>
            <a:r>
              <a:rPr lang="fr-FR" dirty="0"/>
              <a:t>)</a:t>
            </a:r>
          </a:p>
          <a:p>
            <a:pPr lvl="2"/>
            <a:r>
              <a:rPr lang="fr-FR" noProof="0" dirty="0" smtClean="0"/>
              <a:t>Commander de nouveaux enregistrements musicaux (action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fr-FR" noProof="0" dirty="0" smtClean="0"/>
              <a:t>)</a:t>
            </a:r>
            <a:endParaRPr lang="fr-FR" noProof="0" dirty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1576111" y="3525288"/>
            <a:ext cx="1949116" cy="74595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1889673" y="3645604"/>
            <a:ext cx="1398140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utilisateur : tom</a:t>
            </a:r>
          </a:p>
          <a:p>
            <a:r>
              <a:rPr lang="en-GB" dirty="0"/>
              <a:t>utilisateur : </a:t>
            </a:r>
            <a:r>
              <a:rPr lang="en-GB" dirty="0" smtClean="0"/>
              <a:t>ben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 bwMode="gray">
          <a:xfrm>
            <a:off x="4916991" y="3533304"/>
            <a:ext cx="1949116" cy="7459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5077864" y="3653620"/>
            <a:ext cx="162736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utilisateur : </a:t>
            </a:r>
            <a:r>
              <a:rPr lang="en-GB" dirty="0" smtClean="0"/>
              <a:t>isobel</a:t>
            </a:r>
          </a:p>
          <a:p>
            <a:r>
              <a:rPr lang="en-GB" dirty="0"/>
              <a:t>utilisateur : </a:t>
            </a:r>
            <a:r>
              <a:rPr lang="en-GB" dirty="0" smtClean="0"/>
              <a:t>charlie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80669" y="3248538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rôle : admin_team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121437" y="3248538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rôle : managers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basée sur l’utilisateur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242637" y="1211178"/>
            <a:ext cx="5985934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: 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[Authorize(Users="isobel,charlie")]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[Authorize(Users="isobel,charlie,tom,ben")]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ShowStock(…)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747943" y="3737798"/>
            <a:ext cx="6356227" cy="255454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Inherits System.Web.Mvc.Controller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&lt;Authorize(Users:="isobel, charlie")&gt; _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&lt;Authorize(Users:="isobel,charlie,tom,ben")&gt; _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ShowStock(…)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757109" y="1720518"/>
            <a:ext cx="1518974" cy="523220"/>
          </a:xfrm>
          <a:prstGeom prst="wedgeRectCallout">
            <a:avLst>
              <a:gd name="adj1" fmla="val -101623"/>
              <a:gd name="adj2" fmla="val 2815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Accès restreint à ces utilisateurs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6438898" y="2763253"/>
            <a:ext cx="1528072" cy="523220"/>
          </a:xfrm>
          <a:prstGeom prst="wedgeRectCallout">
            <a:avLst>
              <a:gd name="adj1" fmla="val -77710"/>
              <a:gd name="adj2" fmla="val 4655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Accès restreint à ces utilisateurs</a:t>
            </a:r>
          </a:p>
        </p:txBody>
      </p:sp>
      <p:sp>
        <p:nvSpPr>
          <p:cNvPr id="9" name="Rectangular Callout 8"/>
          <p:cNvSpPr/>
          <p:nvPr/>
        </p:nvSpPr>
        <p:spPr bwMode="gray">
          <a:xfrm>
            <a:off x="7040517" y="4363542"/>
            <a:ext cx="1552751" cy="523220"/>
          </a:xfrm>
          <a:prstGeom prst="wedgeRectCallout">
            <a:avLst>
              <a:gd name="adj1" fmla="val -101623"/>
              <a:gd name="adj2" fmla="val 28156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Accès restreint à ces utilisateurs</a:t>
            </a:r>
          </a:p>
        </p:txBody>
      </p:sp>
      <p:sp>
        <p:nvSpPr>
          <p:cNvPr id="10" name="Rectangular Callout 9"/>
          <p:cNvSpPr/>
          <p:nvPr/>
        </p:nvSpPr>
        <p:spPr bwMode="gray">
          <a:xfrm>
            <a:off x="7421507" y="5406277"/>
            <a:ext cx="1544607" cy="523220"/>
          </a:xfrm>
          <a:prstGeom prst="wedgeRectCallout">
            <a:avLst>
              <a:gd name="adj1" fmla="val -90754"/>
              <a:gd name="adj2" fmla="val -1553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Accès restreint à ces utilisateurs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Sécurité basée sur les rôles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41694"/>
          </a:xfrm>
        </p:spPr>
        <p:txBody>
          <a:bodyPr/>
          <a:lstStyle/>
          <a:p>
            <a:r>
              <a:rPr lang="fr-FR" noProof="0" dirty="0" smtClean="0"/>
              <a:t>Quel est l’inconvénient de la sécurité basée sur l’utilisateur précédente ?</a:t>
            </a:r>
          </a:p>
          <a:p>
            <a:pPr>
              <a:buNone/>
            </a:pPr>
            <a:r>
              <a:rPr lang="fr-FR" noProof="0" dirty="0" smtClean="0"/>
              <a:t>  	________________________________________________________________</a:t>
            </a:r>
          </a:p>
          <a:p>
            <a:r>
              <a:rPr lang="fr-FR" dirty="0" smtClean="0"/>
              <a:t>L</a:t>
            </a:r>
            <a:r>
              <a:rPr lang="fr-FR" noProof="0" dirty="0" smtClean="0"/>
              <a:t>a sécurité basée sur les </a:t>
            </a:r>
            <a:r>
              <a:rPr lang="fr-FR" i="1" dirty="0" smtClean="0">
                <a:latin typeface="Century Schoolbook" pitchFamily="18" charset="0"/>
              </a:rPr>
              <a:t>rôles</a:t>
            </a:r>
            <a:r>
              <a:rPr lang="fr-FR" noProof="0" dirty="0" smtClean="0"/>
              <a:t> des utilisateurs </a:t>
            </a:r>
            <a:r>
              <a:rPr lang="fr-FR" dirty="0" smtClean="0"/>
              <a:t>est plus simple à gérer</a:t>
            </a:r>
            <a:endParaRPr lang="fr-FR" i="1" noProof="0" dirty="0" smtClean="0">
              <a:latin typeface="Century Schoolbook" pitchFamily="18" charset="0"/>
            </a:endParaRPr>
          </a:p>
          <a:p>
            <a:pPr lvl="1"/>
            <a:r>
              <a:rPr lang="fr-FR" noProof="0" dirty="0" smtClean="0"/>
              <a:t>Les nouveaux utilisateurs sont affectés à des rôles lors de la création des comptes</a:t>
            </a:r>
          </a:p>
          <a:p>
            <a:pPr lvl="1"/>
            <a:r>
              <a:rPr lang="fr-FR" noProof="0" dirty="0" smtClean="0"/>
              <a:t>La stratégie de sécurité n’a pas besoin </a:t>
            </a:r>
            <a:r>
              <a:rPr lang="fr-FR" dirty="0" smtClean="0"/>
              <a:t>d’être changée lors de l’ajout d’utilisateurs</a:t>
            </a:r>
            <a:endParaRPr lang="fr-FR" noProof="0" dirty="0" smtClean="0"/>
          </a:p>
        </p:txBody>
      </p:sp>
      <p:grpSp>
        <p:nvGrpSpPr>
          <p:cNvPr id="4" name="Group 1326"/>
          <p:cNvGrpSpPr>
            <a:grpSpLocks/>
          </p:cNvGrpSpPr>
          <p:nvPr/>
        </p:nvGrpSpPr>
        <p:grpSpPr bwMode="gray">
          <a:xfrm>
            <a:off x="128504" y="1343002"/>
            <a:ext cx="374650" cy="269875"/>
            <a:chOff x="590" y="209"/>
            <a:chExt cx="236" cy="170"/>
          </a:xfrm>
        </p:grpSpPr>
        <p:sp>
          <p:nvSpPr>
            <p:cNvPr id="5" name="Oval 132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132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132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33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</a:t>
            </a:r>
            <a:r>
              <a:rPr lang="fr-FR" dirty="0" smtClean="0"/>
              <a:t>sécurité </a:t>
            </a:r>
            <a:r>
              <a:rPr lang="fr-FR" dirty="0"/>
              <a:t>basée sur les rôles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312863"/>
            <a:ext cx="8540947" cy="2646878"/>
          </a:xfrm>
        </p:spPr>
        <p:txBody>
          <a:bodyPr/>
          <a:lstStyle/>
          <a:p>
            <a:pPr marL="344488" indent="-231775"/>
            <a:r>
              <a:rPr lang="fr-FR" noProof="0" dirty="0" smtClean="0"/>
              <a:t>Stratégie de sécurité appliquée à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MusicAdminController</a:t>
            </a:r>
            <a:r>
              <a:rPr lang="fr-FR" noProof="0" dirty="0" smtClean="0">
                <a:latin typeface="+mj-lt"/>
                <a:cs typeface="Courier New" pitchFamily="49" charset="0"/>
              </a:rPr>
              <a:t> :</a:t>
            </a:r>
          </a:p>
          <a:p>
            <a:pPr marL="404813" indent="-292100">
              <a:buSzPct val="100000"/>
              <a:buFont typeface="+mj-lt"/>
              <a:buAutoNum type="arabicPeriod"/>
            </a:pPr>
            <a:r>
              <a:rPr lang="fr-FR" noProof="0" dirty="0" smtClean="0"/>
              <a:t>Les utilisateurs dans le rôle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admin_team</a:t>
            </a:r>
            <a:r>
              <a:rPr lang="fr-FR" noProof="0" dirty="0" smtClean="0"/>
              <a:t> doivent être autorisés à</a:t>
            </a:r>
          </a:p>
          <a:p>
            <a:pPr marL="857250" lvl="1" indent="-347663"/>
            <a:r>
              <a:rPr lang="fr-FR" dirty="0"/>
              <a:t>Afficher le niveau des stocks (action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ShowStock</a:t>
            </a:r>
            <a:r>
              <a:rPr lang="fr-FR" dirty="0"/>
              <a:t>)</a:t>
            </a:r>
          </a:p>
          <a:p>
            <a:pPr marL="404813" indent="-292100">
              <a:buSzPct val="100000"/>
              <a:buFont typeface="+mj-lt"/>
              <a:buAutoNum type="arabicPeriod"/>
            </a:pPr>
            <a:r>
              <a:rPr lang="fr-FR" dirty="0" smtClean="0"/>
              <a:t>Les </a:t>
            </a:r>
            <a:r>
              <a:rPr lang="fr-FR" dirty="0"/>
              <a:t>utilisateurs dans le rôle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managers</a:t>
            </a:r>
            <a:r>
              <a:rPr lang="fr-FR" dirty="0"/>
              <a:t> doivent être autorisés à</a:t>
            </a:r>
          </a:p>
          <a:p>
            <a:pPr marL="857250" lvl="1" indent="-347663"/>
            <a:r>
              <a:rPr lang="fr-FR" dirty="0"/>
              <a:t>Afficher le niveau des stocks (action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ShowStock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Commander de nouveaux enregistrements musicaux (action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Order</a:t>
            </a:r>
            <a:r>
              <a:rPr lang="fr-FR" dirty="0"/>
              <a:t>)</a:t>
            </a:r>
          </a:p>
          <a:p>
            <a:pPr marL="342900"/>
            <a:r>
              <a:rPr lang="fr-FR" noProof="0" dirty="0" smtClean="0"/>
              <a:t>On peut configurer cette stratégie de sécurité sur la classe contrôleur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sécurité basée sur les rôles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28337" y="1211178"/>
            <a:ext cx="5985934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: 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[Authorize(Roles="managers")]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[Authorize(Roles="managers, admin_team")]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ShowStock(…)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247275" y="3737798"/>
            <a:ext cx="6356227" cy="255454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Inherits System.Web.Mvc.Controller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&lt;Authorize(Roles:="managers")&gt; _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&lt;Authorize(Roles:="managers,admin_team")&gt; _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ShowStock(…)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354040" y="1768646"/>
            <a:ext cx="1929068" cy="523220"/>
          </a:xfrm>
          <a:prstGeom prst="wedgeRectCallout">
            <a:avLst>
              <a:gd name="adj1" fmla="val -101623"/>
              <a:gd name="adj2" fmla="val 2815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Accès restreint </a:t>
            </a:r>
            <a:r>
              <a:rPr lang="fr-FR" dirty="0" smtClean="0"/>
              <a:t>aux utilisateurs de ce rôle</a:t>
            </a:r>
            <a:endParaRPr lang="fr-FR" dirty="0"/>
          </a:p>
        </p:txBody>
      </p:sp>
      <p:sp>
        <p:nvSpPr>
          <p:cNvPr id="7" name="Rectangular Callout 6"/>
          <p:cNvSpPr/>
          <p:nvPr/>
        </p:nvSpPr>
        <p:spPr bwMode="gray">
          <a:xfrm>
            <a:off x="6035830" y="2811381"/>
            <a:ext cx="1929068" cy="523220"/>
          </a:xfrm>
          <a:prstGeom prst="wedgeRectCallout">
            <a:avLst>
              <a:gd name="adj1" fmla="val -77710"/>
              <a:gd name="adj2" fmla="val 4655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Accès restreint aux utilisateurs de ce rôle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6456934" y="4555962"/>
            <a:ext cx="1929068" cy="523220"/>
          </a:xfrm>
          <a:prstGeom prst="wedgeRectCallout">
            <a:avLst>
              <a:gd name="adj1" fmla="val -90753"/>
              <a:gd name="adj2" fmla="val -10936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Accès restreint aux utilisateurs de ce rôle</a:t>
            </a:r>
          </a:p>
        </p:txBody>
      </p:sp>
      <p:sp>
        <p:nvSpPr>
          <p:cNvPr id="9" name="Rectangular Callout 8"/>
          <p:cNvSpPr/>
          <p:nvPr/>
        </p:nvSpPr>
        <p:spPr bwMode="gray">
          <a:xfrm>
            <a:off x="7108937" y="5502441"/>
            <a:ext cx="1929068" cy="523220"/>
          </a:xfrm>
          <a:prstGeom prst="wedgeRectCallout">
            <a:avLst>
              <a:gd name="adj1" fmla="val -76985"/>
              <a:gd name="adj2" fmla="val 2861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Accès restreint aux utilisateurs de ce rôle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387096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4 :  Personnaliser </a:t>
            </a:r>
            <a:r>
              <a:rPr lang="fr-FR" dirty="0"/>
              <a:t>l’accès par programmation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si </a:t>
            </a:r>
            <a:r>
              <a:rPr lang="fr-FR" dirty="0"/>
              <a:t>nécessaire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349635"/>
          </a:xfrm>
        </p:spPr>
        <p:txBody>
          <a:bodyPr/>
          <a:lstStyle/>
          <a:p>
            <a:r>
              <a:rPr lang="fr-FR" noProof="0" dirty="0" smtClean="0"/>
              <a:t>La sécurité basée sur les utilisateurs et les rôles convient aux besoins de la majorité des applications</a:t>
            </a:r>
          </a:p>
          <a:p>
            <a:pPr lvl="1"/>
            <a:r>
              <a:rPr lang="fr-FR" noProof="0" dirty="0" smtClean="0"/>
              <a:t>Toujours appliquée au niveau de la classe ou de l’action</a:t>
            </a:r>
          </a:p>
          <a:p>
            <a:r>
              <a:rPr lang="fr-FR" noProof="0" dirty="0" smtClean="0"/>
              <a:t>Il faut parfois une sécurité plus fine</a:t>
            </a:r>
          </a:p>
          <a:p>
            <a:pPr lvl="1"/>
            <a:r>
              <a:rPr lang="fr-FR" noProof="0" dirty="0" smtClean="0"/>
              <a:t>Par exemple, les utilisateurs du rôle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managers</a:t>
            </a:r>
            <a:r>
              <a:rPr lang="fr-FR" noProof="0" dirty="0" smtClean="0"/>
              <a:t> sont limités à des commandes inférieures à </a:t>
            </a:r>
            <a:r>
              <a:rPr lang="fr-FR" dirty="0" smtClean="0"/>
              <a:t>50 000 $</a:t>
            </a:r>
            <a:endParaRPr lang="fr-FR" noProof="0" dirty="0" smtClean="0"/>
          </a:p>
          <a:p>
            <a:r>
              <a:rPr lang="fr-FR" noProof="0" dirty="0" smtClean="0"/>
              <a:t>Une sécurité plus fine nécessite une solution programmée</a:t>
            </a:r>
          </a:p>
          <a:p>
            <a:pPr lvl="1"/>
            <a:r>
              <a:rPr lang="fr-FR" noProof="0" dirty="0" smtClean="0"/>
              <a:t>Les actions peuvent accéder à la propriété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User</a:t>
            </a:r>
            <a:endParaRPr lang="fr-FR" noProof="0" dirty="0" smtClean="0"/>
          </a:p>
          <a:p>
            <a:pPr lvl="2"/>
            <a:r>
              <a:rPr lang="fr-FR" noProof="0" dirty="0" smtClean="0"/>
              <a:t>Donne accès au nom de l’utilisateur authentifié</a:t>
            </a:r>
          </a:p>
          <a:p>
            <a:pPr lvl="2"/>
            <a:r>
              <a:rPr lang="fr-FR" noProof="0" dirty="0" smtClean="0"/>
              <a:t>Permet de vérifier le </a:t>
            </a:r>
            <a:r>
              <a:rPr lang="fr-FR" dirty="0"/>
              <a:t>rôle </a:t>
            </a:r>
            <a:r>
              <a:rPr lang="fr-FR" dirty="0" smtClean="0"/>
              <a:t>de l’utilisateur </a:t>
            </a:r>
            <a:r>
              <a:rPr lang="fr-FR" dirty="0"/>
              <a:t>authentifié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sécurité par programmation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28337" y="1211178"/>
            <a:ext cx="7343677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: 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[Authorize]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if(orderTotal &lt; 50000 &amp;&amp;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User.IsInRole("managers")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{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…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77252" y="3557328"/>
            <a:ext cx="7713971" cy="280076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MusicAdminController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Inherits System.Web.Mvc.Controller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&lt;Authorize()&gt; _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Order(…)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If orderTotal &lt; 50000 And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User.IsInRole("managers")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End If 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6761734" y="1852867"/>
            <a:ext cx="1699575" cy="523220"/>
          </a:xfrm>
          <a:prstGeom prst="wedgeRectCallout">
            <a:avLst>
              <a:gd name="adj1" fmla="val -90029"/>
              <a:gd name="adj2" fmla="val 10404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Test du rôle de l’utilisateur courant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7287113" y="3954382"/>
            <a:ext cx="1671829" cy="523220"/>
          </a:xfrm>
          <a:prstGeom prst="wedgeRectCallout">
            <a:avLst>
              <a:gd name="adj1" fmla="val -90029"/>
              <a:gd name="adj2" fmla="val 10404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Test du rôle de l’utilisateur courant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Préparer le déploiement de l’application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313454"/>
          </a:xfrm>
        </p:spPr>
        <p:txBody>
          <a:bodyPr/>
          <a:lstStyle/>
          <a:p>
            <a:r>
              <a:rPr lang="fr-FR" noProof="0" dirty="0" smtClean="0"/>
              <a:t>Il faut préparer l’application terminée pour pouvoir la déployer</a:t>
            </a:r>
          </a:p>
          <a:p>
            <a:pPr lvl="1"/>
            <a:r>
              <a:rPr lang="fr-FR" noProof="0" dirty="0" smtClean="0"/>
              <a:t>Tous les fichiers de la solution Visual Studio solution n’ont pas à être déployés</a:t>
            </a:r>
          </a:p>
          <a:p>
            <a:pPr lvl="1"/>
            <a:r>
              <a:rPr lang="fr-FR" noProof="0" dirty="0" smtClean="0"/>
              <a:t>Le code source doit être compilé dans des DLL</a:t>
            </a:r>
          </a:p>
          <a:p>
            <a:r>
              <a:rPr lang="fr-FR" noProof="0" dirty="0" smtClean="0"/>
              <a:t>Il faut désactiver le débogage dans le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web.config</a:t>
            </a:r>
            <a:endParaRPr lang="fr-FR" noProof="0" dirty="0" smtClean="0"/>
          </a:p>
          <a:p>
            <a:pPr lvl="1"/>
            <a:r>
              <a:rPr lang="fr-FR" noProof="0" dirty="0" smtClean="0"/>
              <a:t>L’option debug ajoute des données symboliques dans le code compilé</a:t>
            </a:r>
          </a:p>
          <a:p>
            <a:pPr lvl="1"/>
            <a:r>
              <a:rPr lang="fr-FR" noProof="0" dirty="0" smtClean="0"/>
              <a:t>Peut ralentir l’application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2752558" y="3743960"/>
            <a:ext cx="3299301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&lt;system.web&gt;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&lt;compilation debug="false"&gt;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&lt;assemblies&gt;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&lt;/assemblies&gt;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&lt;/compilation&gt;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&lt;/system.web&gt;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659433" y="3563486"/>
            <a:ext cx="1258678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Web.config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7" y="6179815"/>
            <a:ext cx="407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DLL = Dynamic Link Library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zones 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5609672" cy="1805623"/>
          </a:xfrm>
        </p:spPr>
        <p:txBody>
          <a:bodyPr/>
          <a:lstStyle/>
          <a:p>
            <a:r>
              <a:rPr lang="fr-FR" noProof="0" dirty="0" smtClean="0"/>
              <a:t>On peut ajouter des </a:t>
            </a:r>
            <a:r>
              <a:rPr lang="fr-FR" dirty="0" smtClean="0"/>
              <a:t>zones à une application en sélectionnant le projet et en cliquant droit, puis en choisissant </a:t>
            </a:r>
            <a:r>
              <a:rPr lang="fr-FR" noProof="0" dirty="0" smtClean="0"/>
              <a:t>Add | Area</a:t>
            </a:r>
          </a:p>
          <a:p>
            <a:pPr lvl="1"/>
            <a:r>
              <a:rPr lang="fr-FR" noProof="0" dirty="0" smtClean="0"/>
              <a:t>Entrer le nom de la zone</a:t>
            </a:r>
          </a:p>
          <a:p>
            <a:pPr lvl="2"/>
            <a:r>
              <a:rPr lang="fr-FR" noProof="0" dirty="0" smtClean="0"/>
              <a:t>Le nom fera partie de l’URL pour accéder aux méthodes d’action de la zone</a:t>
            </a:r>
          </a:p>
        </p:txBody>
      </p:sp>
      <p:pic>
        <p:nvPicPr>
          <p:cNvPr id="5" name="Picture 4" descr="10-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7728" y="1297365"/>
            <a:ext cx="2647950" cy="486727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gray">
          <a:xfrm>
            <a:off x="4655571" y="4960478"/>
            <a:ext cx="1082844" cy="523220"/>
          </a:xfrm>
          <a:prstGeom prst="wedgeRectCallout">
            <a:avLst>
              <a:gd name="adj1" fmla="val 109778"/>
              <a:gd name="adj2" fmla="val -2933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principale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3682314" y="3494145"/>
            <a:ext cx="1512403" cy="738664"/>
          </a:xfrm>
          <a:prstGeom prst="wedgeRectCallout">
            <a:avLst>
              <a:gd name="adj1" fmla="val 109058"/>
              <a:gd name="adj2" fmla="val -4259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Chaque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zone a sa propre structure MVC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Left Brace 7"/>
          <p:cNvSpPr/>
          <p:nvPr/>
        </p:nvSpPr>
        <p:spPr bwMode="gray">
          <a:xfrm>
            <a:off x="6194854" y="2529016"/>
            <a:ext cx="263611" cy="2010033"/>
          </a:xfrm>
          <a:prstGeom prst="leftBrace">
            <a:avLst/>
          </a:prstGeom>
          <a:solidFill>
            <a:schemeClr val="tx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Préparer le déploiement de l’application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0" y="1231583"/>
            <a:ext cx="8599488" cy="2339102"/>
          </a:xfrm>
        </p:spPr>
        <p:txBody>
          <a:bodyPr/>
          <a:lstStyle/>
          <a:p>
            <a:r>
              <a:rPr lang="fr-FR" dirty="0" smtClean="0"/>
              <a:t>L’outil </a:t>
            </a:r>
            <a:r>
              <a:rPr lang="fr-FR" dirty="0"/>
              <a:t>de publication </a:t>
            </a:r>
            <a:r>
              <a:rPr lang="fr-FR" dirty="0" smtClean="0"/>
              <a:t>de Visual </a:t>
            </a:r>
            <a:r>
              <a:rPr lang="fr-FR" noProof="0" dirty="0" smtClean="0"/>
              <a:t>Studio génère les fichiers nécessaires</a:t>
            </a:r>
          </a:p>
          <a:p>
            <a:pPr lvl="1"/>
            <a:r>
              <a:rPr lang="fr-FR" noProof="0" dirty="0" smtClean="0"/>
              <a:t>Dans le menu : Build | Publish </a:t>
            </a:r>
            <a:r>
              <a:rPr lang="fr-FR" i="1" noProof="0" dirty="0" smtClean="0">
                <a:latin typeface="Century Schoolbook" pitchFamily="18" charset="0"/>
              </a:rPr>
              <a:t>Nom de la solution</a:t>
            </a:r>
            <a:endParaRPr lang="fr-FR" b="1" noProof="0" dirty="0" smtClean="0"/>
          </a:p>
          <a:p>
            <a:r>
              <a:rPr lang="fr-FR" noProof="0" dirty="0" smtClean="0"/>
              <a:t>L’application peut être publiée sur</a:t>
            </a:r>
          </a:p>
          <a:p>
            <a:pPr lvl="1"/>
            <a:r>
              <a:rPr lang="fr-FR" noProof="0" dirty="0" smtClean="0"/>
              <a:t>Système de fichier</a:t>
            </a:r>
          </a:p>
          <a:p>
            <a:pPr lvl="1"/>
            <a:r>
              <a:rPr lang="fr-FR" noProof="0" dirty="0" smtClean="0"/>
              <a:t>IIS local</a:t>
            </a:r>
          </a:p>
          <a:p>
            <a:pPr lvl="1"/>
            <a:r>
              <a:rPr lang="fr-FR" noProof="0" dirty="0" smtClean="0"/>
              <a:t>Site FTP</a:t>
            </a:r>
          </a:p>
          <a:p>
            <a:pPr lvl="1"/>
            <a:r>
              <a:rPr lang="fr-FR" noProof="0" dirty="0" smtClean="0"/>
              <a:t>Site distant</a:t>
            </a:r>
            <a:endParaRPr lang="fr-FR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234889" y="6195594"/>
            <a:ext cx="355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FTP = File Transfer Protocol</a:t>
            </a:r>
          </a:p>
        </p:txBody>
      </p:sp>
      <p:pic>
        <p:nvPicPr>
          <p:cNvPr id="7" name="Picture 6" descr="10-36.JPG"/>
          <p:cNvPicPr>
            <a:picLocks noChangeAspect="1"/>
          </p:cNvPicPr>
          <p:nvPr/>
        </p:nvPicPr>
        <p:blipFill>
          <a:blip r:embed="rId4" cstate="print"/>
          <a:srcRect r="41471" b="-1436"/>
          <a:stretch>
            <a:fillRect/>
          </a:stretch>
        </p:blipFill>
        <p:spPr>
          <a:xfrm>
            <a:off x="5186309" y="2002567"/>
            <a:ext cx="3198339" cy="44498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Choix de l’hôte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277273"/>
          </a:xfrm>
        </p:spPr>
        <p:txBody>
          <a:bodyPr/>
          <a:lstStyle/>
          <a:p>
            <a:r>
              <a:rPr lang="fr-FR" noProof="0" dirty="0" smtClean="0"/>
              <a:t>On peut installer une application MVC sur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IIS 7 en mode intégré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IIS 7 en mode classique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IIS 6 ou moins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Déployer sur IIS 7 en mode intégré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77930"/>
          </a:xfrm>
        </p:spPr>
        <p:txBody>
          <a:bodyPr/>
          <a:lstStyle/>
          <a:p>
            <a:r>
              <a:rPr lang="fr-FR" noProof="0" dirty="0" smtClean="0"/>
              <a:t>Le mode intégré offre des performances améliorées du traitement des demandes</a:t>
            </a:r>
          </a:p>
          <a:p>
            <a:r>
              <a:rPr lang="fr-FR" noProof="0" dirty="0" smtClean="0"/>
              <a:t>La configuration de déploiement est celle d’un site Web IIS 7 standard</a:t>
            </a:r>
          </a:p>
          <a:p>
            <a:pPr lvl="1"/>
            <a:r>
              <a:rPr lang="fr-FR" noProof="0" dirty="0" smtClean="0"/>
              <a:t>Lors de l’ajout du site Web, configurer</a:t>
            </a:r>
          </a:p>
          <a:p>
            <a:pPr marL="1027113" lvl="2" indent="-280988">
              <a:buFont typeface="+mj-lt"/>
              <a:buAutoNum type="arabicPeriod"/>
            </a:pPr>
            <a:r>
              <a:rPr lang="fr-FR" noProof="0" dirty="0" smtClean="0"/>
              <a:t>Le nom du site</a:t>
            </a:r>
          </a:p>
          <a:p>
            <a:pPr marL="1027113" lvl="2" indent="-280988">
              <a:buFont typeface="+mj-lt"/>
              <a:buAutoNum type="arabicPeriod"/>
            </a:pPr>
            <a:r>
              <a:rPr lang="fr-FR" noProof="0" dirty="0" smtClean="0"/>
              <a:t>Le pool d’applications</a:t>
            </a:r>
          </a:p>
          <a:p>
            <a:pPr marL="1027113" lvl="2" indent="-280988">
              <a:buFont typeface="+mj-lt"/>
              <a:buAutoNum type="arabicPeriod"/>
            </a:pPr>
            <a:r>
              <a:rPr lang="fr-FR" noProof="0" dirty="0" smtClean="0"/>
              <a:t>Le chemin physique (où publier l’application)</a:t>
            </a:r>
          </a:p>
          <a:p>
            <a:pPr marL="1027113" lvl="2" indent="-280988">
              <a:buFont typeface="+mj-lt"/>
              <a:buAutoNum type="arabicPeriod"/>
            </a:pPr>
            <a:r>
              <a:rPr lang="fr-FR" noProof="0" dirty="0" smtClean="0"/>
              <a:t>Les liaisons</a:t>
            </a:r>
          </a:p>
          <a:p>
            <a:pPr marL="1371600" lvl="3" indent="-225425"/>
            <a:r>
              <a:rPr lang="fr-FR" noProof="0" dirty="0" smtClean="0"/>
              <a:t>Protocole, numéro de port, nom d’</a:t>
            </a:r>
            <a:r>
              <a:rPr lang="fr-FR" dirty="0" smtClean="0"/>
              <a:t>hôte</a:t>
            </a:r>
            <a:endParaRPr lang="fr-FR" noProof="0" dirty="0" smtClean="0"/>
          </a:p>
          <a:p>
            <a:pPr marL="355600" indent="-342900"/>
            <a:r>
              <a:rPr lang="fr-FR" noProof="0" dirty="0" smtClean="0"/>
              <a:t>Le site Web est immédiatement disponible</a:t>
            </a:r>
          </a:p>
          <a:p>
            <a:pPr marL="811212" lvl="1" indent="-342900"/>
            <a:r>
              <a:rPr lang="fr-FR" noProof="0" dirty="0" smtClean="0"/>
              <a:t>Pas de configuration spéciale </a:t>
            </a:r>
            <a:r>
              <a:rPr lang="fr-FR" dirty="0" smtClean="0"/>
              <a:t>pour le routage</a:t>
            </a:r>
            <a:r>
              <a:rPr lang="fr-FR" noProof="0" dirty="0" smtClean="0"/>
              <a:t> MVC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Déployer sur IIS 7 en mode classique ou sur IIS 6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4165243"/>
          </a:xfrm>
        </p:spPr>
        <p:txBody>
          <a:bodyPr/>
          <a:lstStyle/>
          <a:p>
            <a:pPr>
              <a:buNone/>
            </a:pPr>
            <a:r>
              <a:rPr lang="fr-FR" noProof="0" dirty="0" smtClean="0"/>
              <a:t>Deux options :</a:t>
            </a:r>
          </a:p>
          <a:p>
            <a:pPr marL="288925" indent="-288925">
              <a:buSzPct val="100000"/>
              <a:buFont typeface="+mj-lt"/>
              <a:buAutoNum type="arabicPeriod"/>
            </a:pPr>
            <a:r>
              <a:rPr lang="fr-FR" noProof="0" dirty="0" smtClean="0"/>
              <a:t>Modifier la table de routage afin d’utiliser les extensions de fichiers</a:t>
            </a:r>
          </a:p>
          <a:p>
            <a:pPr marL="687387" lvl="1" indent="-342900"/>
            <a:r>
              <a:rPr lang="fr-FR" noProof="0" dirty="0" smtClean="0"/>
              <a:t>URL moches à voir</a:t>
            </a:r>
          </a:p>
          <a:p>
            <a:pPr marL="231775" indent="-342900">
              <a:buFont typeface="+mj-lt"/>
              <a:buAutoNum type="arabicPeriod"/>
            </a:pPr>
            <a:endParaRPr lang="fr-FR" noProof="0" dirty="0" smtClean="0"/>
          </a:p>
          <a:p>
            <a:pPr marL="231775" indent="-342900">
              <a:buFont typeface="+mj-lt"/>
              <a:buAutoNum type="arabicPeriod"/>
            </a:pPr>
            <a:endParaRPr lang="fr-FR" noProof="0" dirty="0" smtClean="0"/>
          </a:p>
          <a:p>
            <a:pPr marL="288925" indent="-288925">
              <a:buSzPct val="100000"/>
              <a:buFont typeface="+mj-lt"/>
              <a:buAutoNum type="arabicPeriod"/>
            </a:pPr>
            <a:r>
              <a:rPr lang="fr-FR" noProof="0" dirty="0" smtClean="0"/>
              <a:t>Créer un mappage de script de caractères génériques</a:t>
            </a:r>
          </a:p>
          <a:p>
            <a:pPr marL="687387" lvl="1" indent="-342900"/>
            <a:r>
              <a:rPr lang="fr-FR" noProof="0" dirty="0" smtClean="0"/>
              <a:t>IIS intercepte chaque demande</a:t>
            </a:r>
          </a:p>
          <a:p>
            <a:pPr marL="1019175" lvl="2"/>
            <a:r>
              <a:rPr lang="fr-FR" noProof="0" dirty="0" smtClean="0"/>
              <a:t>Y compris les ressources statiques telles que les fichiers HTML et images</a:t>
            </a:r>
          </a:p>
          <a:p>
            <a:pPr marL="687387" lvl="1" indent="-342900"/>
            <a:r>
              <a:rPr lang="fr-FR" dirty="0" smtClean="0"/>
              <a:t>A des impacts sur les performances</a:t>
            </a:r>
            <a:endParaRPr lang="fr-FR" noProof="0" dirty="0" smtClean="0"/>
          </a:p>
          <a:p>
            <a:pPr marL="168275" indent="-279400"/>
            <a:r>
              <a:rPr lang="fr-FR" noProof="0" dirty="0" smtClean="0"/>
              <a:t>Pour des informations détaillées sur ces deux approches</a:t>
            </a:r>
          </a:p>
          <a:p>
            <a:pPr marL="687387" lvl="1" indent="-342900"/>
            <a:endParaRPr lang="fr-FR" noProof="0" dirty="0" smtClean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997241" y="2731169"/>
            <a:ext cx="225254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/Home.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mvc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/Index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976965" y="5331060"/>
            <a:ext cx="680186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http://www.asp.net/learn/mvc/tutorial-08-cs.aspx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URL de zone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4478149"/>
          </a:xfrm>
        </p:spPr>
        <p:txBody>
          <a:bodyPr/>
          <a:lstStyle/>
          <a:p>
            <a:r>
              <a:rPr lang="fr-FR" noProof="0" dirty="0" smtClean="0"/>
              <a:t>La structure d’une URL de </a:t>
            </a:r>
            <a:r>
              <a:rPr lang="fr-FR" dirty="0" smtClean="0"/>
              <a:t>zone est</a:t>
            </a:r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On peut passer la zone dans les valeurs de routes des aides HTML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L’URL générée est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066248" y="1705181"/>
            <a:ext cx="7713971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http://hostname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/AreaName/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ControllerClassName/ActionMethodName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356937" y="2834535"/>
            <a:ext cx="831830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&lt;%= Html.ActionLink("Video", "Categories",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    new { controller="Video", area="Inventory"} )%&gt;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42085" y="4182405"/>
            <a:ext cx="8594019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&lt;%= Html.ActionLink("Video", "Categories",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New With{ .controller="Video", .area="Inventory"} )%&gt;</a:t>
            </a:r>
          </a:p>
        </p:txBody>
      </p:sp>
      <p:sp>
        <p:nvSpPr>
          <p:cNvPr id="10" name="Rectangular Callout 9"/>
          <p:cNvSpPr/>
          <p:nvPr/>
        </p:nvSpPr>
        <p:spPr bwMode="gray">
          <a:xfrm>
            <a:off x="6566142" y="3695384"/>
            <a:ext cx="1434858" cy="307777"/>
          </a:xfrm>
          <a:prstGeom prst="wedgeRectCallout">
            <a:avLst>
              <a:gd name="adj1" fmla="val -12816"/>
              <a:gd name="adj2" fmla="val -139111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Nom de zone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gray">
          <a:xfrm>
            <a:off x="6473478" y="5203993"/>
            <a:ext cx="1295343" cy="307777"/>
          </a:xfrm>
          <a:prstGeom prst="wedgeRectCallout">
            <a:avLst>
              <a:gd name="adj1" fmla="val -19097"/>
              <a:gd name="adj2" fmla="val -187440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Nom de zone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1655253" y="5869408"/>
            <a:ext cx="3517310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/Inventory/Video/Categories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338536" cy="725487"/>
          </a:xfrm>
        </p:spPr>
        <p:txBody>
          <a:bodyPr/>
          <a:lstStyle/>
          <a:p>
            <a:r>
              <a:rPr lang="fr-FR" noProof="0" dirty="0" smtClean="0"/>
              <a:t>Structurer, sécuriser et déployer des applications MVC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2882051" y="2741105"/>
            <a:ext cx="3780006" cy="2631490"/>
          </a:xfrm>
        </p:spPr>
        <p:txBody>
          <a:bodyPr/>
          <a:lstStyle/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noProof="0" dirty="0" smtClean="0"/>
              <a:t>Zones</a:t>
            </a:r>
          </a:p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dirty="0" smtClean="0"/>
              <a:t>Sécurité des applications </a:t>
            </a:r>
            <a:r>
              <a:rPr lang="fr-FR" noProof="0" dirty="0" smtClean="0"/>
              <a:t>Web</a:t>
            </a:r>
          </a:p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noProof="0" dirty="0" smtClean="0"/>
              <a:t>Exercice 10.1</a:t>
            </a:r>
          </a:p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noProof="0" dirty="0" smtClean="0"/>
              <a:t>Déploiement MVC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932460" y="3450373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83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Spécifications d’une application sécurisée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708708"/>
          </a:xfrm>
        </p:spPr>
        <p:txBody>
          <a:bodyPr/>
          <a:lstStyle/>
          <a:p>
            <a:pPr>
              <a:buNone/>
            </a:pPr>
            <a:r>
              <a:rPr lang="fr-FR" noProof="0" dirty="0" smtClean="0"/>
              <a:t>Une application sécurisée doit répondre aux besoins suivants :</a:t>
            </a:r>
          </a:p>
          <a:p>
            <a:r>
              <a:rPr lang="fr-FR" noProof="0" dirty="0" smtClean="0"/>
              <a:t>Authentification</a:t>
            </a:r>
          </a:p>
          <a:p>
            <a:pPr lvl="1"/>
            <a:r>
              <a:rPr lang="fr-FR" noProof="0" dirty="0" smtClean="0"/>
              <a:t>Vérifier l’identité de l’utilisateur</a:t>
            </a:r>
          </a:p>
          <a:p>
            <a:pPr lvl="1"/>
            <a:r>
              <a:rPr lang="fr-FR" noProof="0" dirty="0" smtClean="0"/>
              <a:t>Généralement effectuée avec le nom de l’utilisateur et son mot de passe</a:t>
            </a:r>
          </a:p>
          <a:p>
            <a:r>
              <a:rPr lang="fr-FR" noProof="0" dirty="0" smtClean="0"/>
              <a:t>Autorisation</a:t>
            </a:r>
          </a:p>
          <a:p>
            <a:pPr lvl="1"/>
            <a:r>
              <a:rPr lang="fr-FR" noProof="0" dirty="0" smtClean="0"/>
              <a:t>Contrôler</a:t>
            </a:r>
            <a:r>
              <a:rPr lang="fr-FR" dirty="0" smtClean="0"/>
              <a:t> l’accès aux ressources protégées selon l’utilisateur ou le rôle</a:t>
            </a:r>
            <a:endParaRPr lang="fr-FR" noProof="0" dirty="0" smtClean="0"/>
          </a:p>
          <a:p>
            <a:r>
              <a:rPr lang="fr-FR" noProof="0" dirty="0" smtClean="0"/>
              <a:t>Confidentialité</a:t>
            </a:r>
          </a:p>
          <a:p>
            <a:pPr lvl="1"/>
            <a:r>
              <a:rPr lang="fr-FR" noProof="0" dirty="0" smtClean="0"/>
              <a:t>Protéger les données des espions</a:t>
            </a:r>
          </a:p>
          <a:p>
            <a:r>
              <a:rPr lang="fr-FR" noProof="0" dirty="0" smtClean="0"/>
              <a:t>Intégrité</a:t>
            </a:r>
          </a:p>
          <a:p>
            <a:pPr lvl="1"/>
            <a:r>
              <a:rPr lang="fr-FR" noProof="0" dirty="0" smtClean="0"/>
              <a:t>Protéger les données contre les modifications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Modèle de sécurité d’une application Web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160113"/>
          </a:xfrm>
        </p:spPr>
        <p:txBody>
          <a:bodyPr/>
          <a:lstStyle/>
          <a:p>
            <a:r>
              <a:rPr lang="fr-FR" noProof="0" dirty="0" smtClean="0"/>
              <a:t>ASP.NET MVC fournit une infrastructure pour sécuriser une application</a:t>
            </a:r>
          </a:p>
          <a:p>
            <a:pPr lvl="1"/>
            <a:r>
              <a:rPr lang="fr-FR" noProof="0" dirty="0" smtClean="0"/>
              <a:t>Deux méthodes </a:t>
            </a:r>
            <a:r>
              <a:rPr lang="fr-FR" dirty="0" smtClean="0"/>
              <a:t>de sécurisation : déclarative et par programmation</a:t>
            </a:r>
            <a:endParaRPr lang="fr-FR" noProof="0" dirty="0" smtClean="0"/>
          </a:p>
          <a:p>
            <a:r>
              <a:rPr lang="fr-FR" noProof="0" dirty="0" smtClean="0"/>
              <a:t>Sécurité déclarative</a:t>
            </a:r>
          </a:p>
          <a:p>
            <a:pPr lvl="1"/>
            <a:r>
              <a:rPr lang="fr-FR" dirty="0" smtClean="0"/>
              <a:t>Contraintes de sécurité de l’application définies par des attributs</a:t>
            </a:r>
            <a:endParaRPr lang="fr-FR" noProof="0" dirty="0" smtClean="0"/>
          </a:p>
          <a:p>
            <a:r>
              <a:rPr lang="fr-FR" noProof="0" dirty="0" smtClean="0"/>
              <a:t>Sécurité programmatique</a:t>
            </a:r>
          </a:p>
          <a:p>
            <a:pPr lvl="1"/>
            <a:r>
              <a:rPr lang="fr-FR" noProof="0" dirty="0" smtClean="0"/>
              <a:t>Le code de l’application gère les détails de la sécurité</a:t>
            </a:r>
          </a:p>
          <a:p>
            <a:pPr lvl="1"/>
            <a:r>
              <a:rPr lang="fr-FR" noProof="0" dirty="0" smtClean="0"/>
              <a:t>Plus grande flexibilité qu’avec l’approche déclarative</a:t>
            </a:r>
          </a:p>
          <a:p>
            <a:r>
              <a:rPr lang="fr-FR" noProof="0" dirty="0" smtClean="0"/>
              <a:t>La sécurité déclarative est généralement recommandée</a:t>
            </a:r>
          </a:p>
          <a:p>
            <a:pPr lvl="1"/>
            <a:r>
              <a:rPr lang="fr-FR" noProof="0" dirty="0" smtClean="0"/>
              <a:t>Permet de séparer la sécurité de la logique de l’application</a:t>
            </a:r>
          </a:p>
          <a:p>
            <a:pPr lvl="1"/>
            <a:r>
              <a:rPr lang="fr-FR" noProof="0" dirty="0" smtClean="0"/>
              <a:t>Les développeurs d’applications n’ont pas à se préoccuper de la sécurité</a:t>
            </a:r>
          </a:p>
          <a:p>
            <a:pPr lvl="2"/>
            <a:r>
              <a:rPr lang="fr-FR" dirty="0" smtClean="0"/>
              <a:t>Moins de failles de sécurité</a:t>
            </a:r>
            <a:endParaRPr lang="fr-FR" noProof="0" dirty="0" smtClean="0"/>
          </a:p>
          <a:p>
            <a:pPr lvl="2"/>
            <a:r>
              <a:rPr lang="fr-FR" noProof="0" dirty="0" smtClean="0"/>
              <a:t>L’application sera probablement plus sécurisée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Sécurité des applications Web : Pas-à-pas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5936"/>
          </a:xfrm>
        </p:spPr>
        <p:txBody>
          <a:bodyPr/>
          <a:lstStyle/>
          <a:p>
            <a:r>
              <a:rPr lang="fr-FR" noProof="0" dirty="0" smtClean="0"/>
              <a:t>Étape 1 : Configurer les comptes utilisateur</a:t>
            </a:r>
          </a:p>
          <a:p>
            <a:r>
              <a:rPr lang="fr-FR" dirty="0"/>
              <a:t>Étape </a:t>
            </a:r>
            <a:r>
              <a:rPr lang="fr-FR" dirty="0" smtClean="0"/>
              <a:t>2 </a:t>
            </a:r>
            <a:r>
              <a:rPr lang="fr-FR" noProof="0" dirty="0" smtClean="0"/>
              <a:t>: Définir la méthode d’authentification de la connexion</a:t>
            </a:r>
          </a:p>
          <a:p>
            <a:pPr>
              <a:tabLst>
                <a:tab pos="1260475" algn="l"/>
              </a:tabLst>
            </a:pPr>
            <a:r>
              <a:rPr lang="fr-FR" dirty="0"/>
              <a:t>Étape </a:t>
            </a:r>
            <a:r>
              <a:rPr lang="fr-FR" dirty="0" smtClean="0"/>
              <a:t>3 </a:t>
            </a:r>
            <a:r>
              <a:rPr lang="fr-FR" noProof="0" dirty="0" smtClean="0"/>
              <a:t>: Déclarer les contraintes de sécurité pour les ressources 		protégées</a:t>
            </a:r>
          </a:p>
          <a:p>
            <a:r>
              <a:rPr lang="fr-FR" dirty="0"/>
              <a:t>Étape </a:t>
            </a:r>
            <a:r>
              <a:rPr lang="fr-FR" dirty="0" smtClean="0"/>
              <a:t>4 </a:t>
            </a:r>
            <a:r>
              <a:rPr lang="fr-FR" noProof="0" dirty="0" smtClean="0"/>
              <a:t>: Personnaliser l’accès par programmation si nécessaire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: </a:t>
            </a:r>
            <a:r>
              <a:rPr lang="fr-FR" dirty="0"/>
              <a:t>Configurer les comptes utilisateur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31583"/>
            <a:ext cx="8599488" cy="2036455"/>
          </a:xfrm>
        </p:spPr>
        <p:txBody>
          <a:bodyPr/>
          <a:lstStyle/>
          <a:p>
            <a:r>
              <a:rPr lang="fr-FR" noProof="0" dirty="0" smtClean="0"/>
              <a:t>.NET propose l’outil Web Site Administration</a:t>
            </a:r>
          </a:p>
          <a:p>
            <a:pPr lvl="1"/>
            <a:r>
              <a:rPr lang="fr-FR" dirty="0" smtClean="0"/>
              <a:t>Pour créer des comptes utilisateur et des rôles</a:t>
            </a:r>
            <a:endParaRPr lang="fr-FR" noProof="0" dirty="0" smtClean="0"/>
          </a:p>
          <a:p>
            <a:r>
              <a:rPr lang="fr-FR" noProof="0" dirty="0" smtClean="0"/>
              <a:t>On peut démarrer l’outil Web Site Administration de deux façons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Avec Project | ASP.NET Configuration dans le menu de Visual Studio</a:t>
            </a:r>
          </a:p>
          <a:p>
            <a:pPr lvl="2"/>
            <a:r>
              <a:rPr lang="fr-FR" noProof="0" dirty="0" smtClean="0"/>
              <a:t>Il faut sélectionner le projet MVC dans Solution Explorer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En </a:t>
            </a:r>
            <a:r>
              <a:rPr lang="fr-FR" dirty="0" smtClean="0"/>
              <a:t>cliquant sur l’icône en forme de marteau dans</a:t>
            </a:r>
            <a:r>
              <a:rPr lang="fr-FR" noProof="0" dirty="0" smtClean="0"/>
              <a:t> Solution Explorer</a:t>
            </a:r>
            <a:endParaRPr lang="fr-FR" noProof="0" dirty="0"/>
          </a:p>
        </p:txBody>
      </p:sp>
      <p:pic>
        <p:nvPicPr>
          <p:cNvPr id="5" name="Picture 4" descr="wsadmintoo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691" y="3423686"/>
            <a:ext cx="4452709" cy="298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13530302C3534302C343530"/>
  <p:tag name="IPF" val="4C522C5365637572696E6720616E64204465706C6F79696E67204D5643204170706C69636174696F6E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57468656E7469636174696F6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57468656E7469636174696F6E2028636F6E74696E756564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574686F72697A6174696F6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3636F756E7420496E666F726D6174696F6E204C6F636174696F6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46566696E6520746865204C6F67696E2041757468656E7469636174696F6E204D6574686F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C6F67696E204D6574686F643A20466F726D2D42617365642041757468656E7469636174696F6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F67696E204D6574686F643A20466F726D2D42617365642041757468656E7469636174696F6E2028636F6E74696E756564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57468656E7469636174696E6720746865205573657220284323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57468656E7469636174696E6720746865205573657220285642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F67696E204D6574686F643A20466F726D2D42617365642041757468656E7469636174696F6E2028636F6E74696E756564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7267616E697A696E67204153502E4E4554204D5643204170706C69636174696F6E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4465636C61726520536563757269747920436F6E73747261696E747320666F72202050726F746563746564205265736F75726365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4465636C61726520536563757269747920436F6E73747261696E747320666F72202050726F746563746564205265736F75726365732028636F6E74696E756564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5722D426173656420536563757269747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57365722D42617365642053656375726974792028636F6E74696E756564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2D426173656420536563757269747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F6C652D4261736564205365637572697479204578616D706C6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2D4261736564205365637572697479204578616D706C652028636F6E74696E756564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43A20437573746F6D697A65204163636573732050726F6772616D6D61746963616C6C7920696620526571756972656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F6772616D6D61746963205365637572697479204578616D706C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5706172696E67204170706C69636174696F6E20666F72204465706C6F796D656E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56432041726561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5706172696E67204170706C69636174696F6E20666F72204465706C6F796D656E742028636F6E74696E756564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6F7374696E672043686F696365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706C6F79696E6720746F20494953203720696E20496E7465677261746564204D6F646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5706C6F79696E6720746F20494953203720436C6173736963204D6F6465206F722049495320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265612055524C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5637572696E6720616E64204465706C6F79696E67204D5643204170706C69636174696F6E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71756972656D656E747320666F72206120536563757265204170706C6963617469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562204170706C69636174696F6E205365637572697479204D6F64656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562204170706C69636174696F6E2053656375726974793A205374657020627920537465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436F6E6669677572652055736572204163636F756E74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2416</TotalTime>
  <Words>2729</Words>
  <Application>Microsoft Office PowerPoint</Application>
  <PresentationFormat>Affichage à l'écran (4:3)</PresentationFormat>
  <Paragraphs>471</Paragraphs>
  <Slides>33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EPIC</vt:lpstr>
      <vt:lpstr>Structurer, sécuriser et déployer des applications MVC</vt:lpstr>
      <vt:lpstr>Organiser les applications ASP.NET MVC</vt:lpstr>
      <vt:lpstr>Les zones MVC</vt:lpstr>
      <vt:lpstr>URL de zone</vt:lpstr>
      <vt:lpstr>Structurer, sécuriser et déployer des applications MVC</vt:lpstr>
      <vt:lpstr>Spécifications d’une application sécurisée</vt:lpstr>
      <vt:lpstr>Modèle de sécurité d’une application Web</vt:lpstr>
      <vt:lpstr>Sécurité des applications Web : Pas-à-pas</vt:lpstr>
      <vt:lpstr>Étape 1 : Configurer les comptes utilisateur</vt:lpstr>
      <vt:lpstr>Authentification</vt:lpstr>
      <vt:lpstr>Authentification (suite)</vt:lpstr>
      <vt:lpstr>Autorisation</vt:lpstr>
      <vt:lpstr>Emplacement des informations des comptes</vt:lpstr>
      <vt:lpstr>Étape 2 : Définir la méthode d’authentification de  la connexion</vt:lpstr>
      <vt:lpstr>Méthode de connexion : Authentification par formulaire</vt:lpstr>
      <vt:lpstr>Méthode de connexion : Authentification par formulaire (suite)</vt:lpstr>
      <vt:lpstr>Authentifier l’utilisateur (C#)</vt:lpstr>
      <vt:lpstr>Authentifier l’utilisateur (VB)</vt:lpstr>
      <vt:lpstr>Flux de l’authentification par formulaire</vt:lpstr>
      <vt:lpstr>Étape 3 : Déclarer les contraintes de sécurité pour les ressources protégées</vt:lpstr>
      <vt:lpstr>Étape 3 : Déclarer les contraintes de sécurité pour les ressources protégées (suite)</vt:lpstr>
      <vt:lpstr>Sécurité basée sur l’utilisateur</vt:lpstr>
      <vt:lpstr>Sécurité basée sur l’utilisateur (suite)</vt:lpstr>
      <vt:lpstr>Sécurité basée sur les rôles</vt:lpstr>
      <vt:lpstr>Exemple de sécurité basée sur les rôles</vt:lpstr>
      <vt:lpstr>Exemple de sécurité basée sur les rôles (suite)</vt:lpstr>
      <vt:lpstr>Étape 4 :  Personnaliser l’accès par programmation  si nécessaire</vt:lpstr>
      <vt:lpstr>Exemple de sécurité par programmation</vt:lpstr>
      <vt:lpstr>Préparer le déploiement de l’application</vt:lpstr>
      <vt:lpstr>Préparer le déploiement de l’application (suite)</vt:lpstr>
      <vt:lpstr>Choix de l’hôte</vt:lpstr>
      <vt:lpstr>Déployer sur IIS 7 en mode intégré</vt:lpstr>
      <vt:lpstr>Déployer sur IIS 7 en mode classique ou sur IIS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4:11:52 PM</dc:description>
  <cp:lastModifiedBy>Cyril Vincent</cp:lastModifiedBy>
  <cp:revision>327</cp:revision>
  <cp:lastPrinted>2009-03-17T21:09:11Z</cp:lastPrinted>
  <dcterms:created xsi:type="dcterms:W3CDTF">2009-01-29T23:36:23Z</dcterms:created>
  <dcterms:modified xsi:type="dcterms:W3CDTF">2014-11-25T20:04:24Z</dcterms:modified>
</cp:coreProperties>
</file>