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6" r:id="rId3"/>
    <p:sldId id="318" r:id="rId4"/>
    <p:sldId id="319" r:id="rId5"/>
    <p:sldId id="320" r:id="rId6"/>
    <p:sldId id="321" r:id="rId7"/>
    <p:sldId id="322" r:id="rId8"/>
    <p:sldId id="323" r:id="rId9"/>
    <p:sldId id="342" r:id="rId10"/>
    <p:sldId id="343" r:id="rId11"/>
    <p:sldId id="344" r:id="rId12"/>
    <p:sldId id="345" r:id="rId13"/>
    <p:sldId id="346" r:id="rId14"/>
    <p:sldId id="347" r:id="rId15"/>
    <p:sldId id="350" r:id="rId16"/>
    <p:sldId id="351" r:id="rId17"/>
    <p:sldId id="352" r:id="rId18"/>
    <p:sldId id="353" r:id="rId19"/>
    <p:sldId id="354" r:id="rId20"/>
    <p:sldId id="348" r:id="rId2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6">
          <p15:clr>
            <a:srgbClr val="A4A3A4"/>
          </p15:clr>
        </p15:guide>
        <p15:guide id="2" orient="horz" pos="1712">
          <p15:clr>
            <a:srgbClr val="A4A3A4"/>
          </p15:clr>
        </p15:guide>
        <p15:guide id="3" pos="246">
          <p15:clr>
            <a:srgbClr val="A4A3A4"/>
          </p15:clr>
        </p15:guide>
        <p15:guide id="4" pos="19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FFCC"/>
    <a:srgbClr val="FFCC99"/>
    <a:srgbClr val="99CCFF"/>
    <a:srgbClr val="CCECFF"/>
    <a:srgbClr val="99FF99"/>
    <a:srgbClr val="DDDDDD"/>
    <a:srgbClr val="663300"/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 autoAdjust="0"/>
    <p:restoredTop sz="86469" autoAdjust="0"/>
  </p:normalViewPr>
  <p:slideViewPr>
    <p:cSldViewPr snapToGrid="0">
      <p:cViewPr varScale="1">
        <p:scale>
          <a:sx n="64" d="100"/>
          <a:sy n="64" d="100"/>
        </p:scale>
        <p:origin x="1668" y="72"/>
      </p:cViewPr>
      <p:guideLst>
        <p:guide orient="horz" pos="996"/>
        <p:guide orient="horz" pos="1712"/>
        <p:guide pos="246"/>
        <p:guide pos="1998"/>
      </p:guideLst>
    </p:cSldViewPr>
  </p:slideViewPr>
  <p:outlineViewPr>
    <p:cViewPr>
      <p:scale>
        <a:sx n="33" d="100"/>
        <a:sy n="33" d="100"/>
      </p:scale>
      <p:origin x="0" y="377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46"/>
    </p:cViewPr>
  </p:sorterViewPr>
  <p:notesViewPr>
    <p:cSldViewPr snapToGrid="0">
      <p:cViewPr varScale="1">
        <p:scale>
          <a:sx n="46" d="100"/>
          <a:sy n="46" d="100"/>
        </p:scale>
        <p:origin x="-2676" y="-114"/>
      </p:cViewPr>
      <p:guideLst>
        <p:guide orient="horz" pos="2924"/>
        <p:guide pos="22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8" y="0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5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8" y="8819515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6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68488" y="228600"/>
            <a:ext cx="4840287" cy="3630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902180"/>
            <a:ext cx="6997700" cy="38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7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977-9-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34148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3" y="3963059"/>
            <a:ext cx="6488113" cy="12272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213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1" y="3963061"/>
            <a:ext cx="6459537" cy="2750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3" y="3963059"/>
            <a:ext cx="6488113" cy="2197220"/>
          </a:xfrm>
        </p:spPr>
        <p:txBody>
          <a:bodyPr>
            <a:spAutoFit/>
          </a:bodyPr>
          <a:lstStyle/>
          <a:p>
            <a:r>
              <a:rPr lang="en-US" smtClean="0"/>
              <a:t>Jogger text: ASP.NET Web API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GB" smtClean="0"/>
              <a:t>Aim </a:t>
            </a:r>
            <a:r>
              <a:rPr lang="en-GB" dirty="0" smtClean="0"/>
              <a:t>of this section is to just provide a very high level overview of what the Web API can do</a:t>
            </a:r>
          </a:p>
          <a:p>
            <a:endParaRPr lang="en-GB" dirty="0" smtClean="0"/>
          </a:p>
          <a:p>
            <a:r>
              <a:rPr lang="en-GB" dirty="0" smtClean="0"/>
              <a:t>The new Web course covers this in much more detail.</a:t>
            </a:r>
          </a:p>
          <a:p>
            <a:endParaRPr lang="en-GB" dirty="0" smtClean="0"/>
          </a:p>
          <a:p>
            <a:r>
              <a:rPr lang="en-GB" dirty="0" smtClean="0"/>
              <a:t>Feel free to expand on this section of you wish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3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3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Step 1: Define Which Operations a Service Will Provide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1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3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Step 2: Implement Web API Controller  (C#)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3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Step 2: Implement Web API Controller (VB)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56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3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Step 3: Define Routing Rule for Web API Controller (C#)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7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3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Step 3: Define Routing Rule for Web API Controller (VB)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8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&lt;*s*o*u*r*c*e*&gt;*9*7*7*f*2*-*9*-*4*2*&lt;*/*s*o*u*r*c*e*&gt;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3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Request Structure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6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09562" y="1363663"/>
            <a:ext cx="8649381" cy="1638300"/>
          </a:xfrm>
        </p:spPr>
        <p:txBody>
          <a:bodyPr/>
          <a:lstStyle/>
          <a:p>
            <a:pPr>
              <a:spcBef>
                <a:spcPts val="1100"/>
              </a:spcBef>
            </a:pPr>
            <a:r>
              <a:rPr lang="fr-FR" noProof="0" dirty="0" smtClean="0"/>
              <a:t>Web API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</a:t>
            </a:r>
            <a:r>
              <a:rPr lang="fr-FR" noProof="0" dirty="0" smtClean="0"/>
              <a:t>11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 err="1" smtClean="0"/>
              <a:t>Get</a:t>
            </a:r>
            <a:r>
              <a:rPr lang="fr-FR" dirty="0" smtClean="0"/>
              <a:t> peuvent être surchargées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 smtClean="0"/>
              <a:t>Discrimination par le nom des paramètres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1" y="2168732"/>
            <a:ext cx="6006199" cy="319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01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POST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 err="1" smtClean="0"/>
              <a:t>FromBody</a:t>
            </a:r>
            <a:r>
              <a:rPr lang="fr-FR" dirty="0" smtClean="0"/>
              <a:t> récupère les données du corps de la requêtes</a:t>
            </a:r>
          </a:p>
          <a:p>
            <a:pPr lvl="1"/>
            <a:r>
              <a:rPr lang="fr-FR" dirty="0" smtClean="0"/>
              <a:t>Limitation : une seule valeur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46" y="2952749"/>
            <a:ext cx="5777225" cy="169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9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Discrimination POST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dirty="0" smtClean="0"/>
              <a:t>Comme il n'y a qu'un seul paramètre en POST, la discrimination se fait par une ou plusieurs propriété du </a:t>
            </a:r>
            <a:r>
              <a:rPr lang="fr-FR" dirty="0" err="1" smtClean="0"/>
              <a:t>ViewModel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04" y="2124074"/>
            <a:ext cx="3873489" cy="390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9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multi-protocoles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4112718" cy="3052118"/>
          </a:xfrm>
        </p:spPr>
        <p:txBody>
          <a:bodyPr/>
          <a:lstStyle/>
          <a:p>
            <a:r>
              <a:rPr lang="fr-FR" dirty="0" smtClean="0"/>
              <a:t>Il est possible de mixer GET et POST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FromBody</a:t>
            </a:r>
            <a:r>
              <a:rPr lang="fr-FR" dirty="0" smtClean="0"/>
              <a:t> doit être le dernier paramètre</a:t>
            </a:r>
          </a:p>
          <a:p>
            <a:r>
              <a:rPr lang="fr-FR" dirty="0" err="1" smtClean="0"/>
              <a:t>Get</a:t>
            </a:r>
            <a:r>
              <a:rPr lang="fr-FR" dirty="0" smtClean="0"/>
              <a:t> = </a:t>
            </a:r>
            <a:r>
              <a:rPr lang="fr-FR" dirty="0" err="1" smtClean="0"/>
              <a:t>Request</a:t>
            </a:r>
            <a:endParaRPr lang="fr-FR" dirty="0" smtClean="0"/>
          </a:p>
          <a:p>
            <a:r>
              <a:rPr lang="fr-FR" dirty="0" smtClean="0"/>
              <a:t>Post = </a:t>
            </a:r>
            <a:r>
              <a:rPr lang="fr-FR" dirty="0" err="1" smtClean="0"/>
              <a:t>Create</a:t>
            </a:r>
            <a:endParaRPr lang="fr-FR" dirty="0" smtClean="0"/>
          </a:p>
          <a:p>
            <a:r>
              <a:rPr lang="fr-FR" dirty="0" smtClean="0"/>
              <a:t>Put = Update</a:t>
            </a:r>
          </a:p>
          <a:p>
            <a:r>
              <a:rPr lang="fr-FR" dirty="0" err="1" smtClean="0"/>
              <a:t>Delete</a:t>
            </a:r>
            <a:r>
              <a:rPr lang="fr-FR" dirty="0" smtClean="0"/>
              <a:t> = </a:t>
            </a:r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52" y="899411"/>
            <a:ext cx="4437247" cy="595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63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OutputCache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 smtClean="0"/>
              <a:t>Permet de rajouter un cache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7" y="2843213"/>
            <a:ext cx="8811669" cy="253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07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Authorisation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 err="1" smtClean="0"/>
              <a:t>Authorize</a:t>
            </a:r>
            <a:r>
              <a:rPr lang="fr-FR" dirty="0" smtClean="0"/>
              <a:t> marche comme en MVC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50" y="1734995"/>
            <a:ext cx="4816528" cy="212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01" y="4248462"/>
            <a:ext cx="5137528" cy="26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61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Surcharger les protocoles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160113"/>
          </a:xfrm>
        </p:spPr>
        <p:txBody>
          <a:bodyPr/>
          <a:lstStyle/>
          <a:p>
            <a:r>
              <a:rPr lang="fr-FR" dirty="0" smtClean="0"/>
              <a:t>Depuis Web API 2 il est possible de ne pas utiliser la convention par défaut</a:t>
            </a:r>
          </a:p>
          <a:p>
            <a:r>
              <a:rPr lang="fr-FR" dirty="0" smtClean="0"/>
              <a:t>Liste des annotation :</a:t>
            </a:r>
          </a:p>
          <a:p>
            <a:pPr lvl="1"/>
            <a:r>
              <a:rPr lang="fr-FR" dirty="0" err="1" smtClean="0"/>
              <a:t>HttpDelete</a:t>
            </a:r>
            <a:endParaRPr lang="fr-FR" b="0" dirty="0"/>
          </a:p>
          <a:p>
            <a:pPr lvl="1"/>
            <a:r>
              <a:rPr lang="fr-FR" dirty="0" err="1" smtClean="0"/>
              <a:t>HttpGet</a:t>
            </a:r>
            <a:endParaRPr lang="fr-FR" b="0" dirty="0"/>
          </a:p>
          <a:p>
            <a:pPr lvl="1"/>
            <a:r>
              <a:rPr lang="fr-FR" dirty="0" err="1" smtClean="0"/>
              <a:t>HttpHead</a:t>
            </a:r>
            <a:endParaRPr lang="fr-FR" b="0" dirty="0"/>
          </a:p>
          <a:p>
            <a:pPr lvl="1"/>
            <a:r>
              <a:rPr lang="fr-FR" dirty="0" err="1" smtClean="0"/>
              <a:t>HttpOptions</a:t>
            </a:r>
            <a:endParaRPr lang="fr-FR" b="0" dirty="0"/>
          </a:p>
          <a:p>
            <a:pPr lvl="1"/>
            <a:r>
              <a:rPr lang="fr-FR" dirty="0" err="1" smtClean="0"/>
              <a:t>HttpPatch</a:t>
            </a:r>
            <a:endParaRPr lang="fr-FR" b="0" dirty="0"/>
          </a:p>
          <a:p>
            <a:pPr lvl="1"/>
            <a:r>
              <a:rPr lang="fr-FR" dirty="0" err="1" smtClean="0"/>
              <a:t>HttpPost</a:t>
            </a:r>
            <a:endParaRPr lang="fr-FR" b="0" dirty="0"/>
          </a:p>
          <a:p>
            <a:pPr lvl="1"/>
            <a:r>
              <a:rPr lang="fr-FR" dirty="0" err="1" smtClean="0"/>
              <a:t>HttpPut</a:t>
            </a:r>
            <a:endParaRPr lang="fr-FR" dirty="0" smtClean="0"/>
          </a:p>
          <a:p>
            <a:r>
              <a:rPr lang="fr-FR" dirty="0" err="1" smtClean="0"/>
              <a:t>Accept</a:t>
            </a:r>
            <a:r>
              <a:rPr lang="fr-FR" dirty="0" smtClean="0"/>
              <a:t> </a:t>
            </a:r>
            <a:r>
              <a:rPr lang="fr-FR" dirty="0" err="1" smtClean="0"/>
              <a:t>Verb</a:t>
            </a:r>
            <a:r>
              <a:rPr lang="fr-FR" dirty="0" smtClean="0"/>
              <a:t> autorise de nouveaux protocoles non normalisés</a:t>
            </a:r>
          </a:p>
          <a:p>
            <a:pPr lvl="1"/>
            <a:endParaRPr lang="fr-FR" b="0" dirty="0"/>
          </a:p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46" y="2284595"/>
            <a:ext cx="7083420" cy="7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90" y="4877893"/>
            <a:ext cx="4892260" cy="86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0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 des 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 smtClean="0"/>
              <a:t>Il est possible de surcharger les routes par action</a:t>
            </a:r>
          </a:p>
          <a:p>
            <a:pPr lvl="1"/>
            <a:r>
              <a:rPr lang="fr-FR" dirty="0" smtClean="0"/>
              <a:t>Nécessite une configuration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78" y="5306440"/>
            <a:ext cx="8298330" cy="5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92" y="1771649"/>
            <a:ext cx="5179408" cy="14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51" y="3369038"/>
            <a:ext cx="6943513" cy="154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56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dirty="0" smtClean="0"/>
              <a:t>Pour les routes avec un préfixe identique, il est possible de discriminer les méthodes avec paramètre et un verbe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24" y="2097686"/>
            <a:ext cx="6909781" cy="356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48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RoutePrefix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3588062" cy="1102866"/>
          </a:xfrm>
        </p:spPr>
        <p:txBody>
          <a:bodyPr/>
          <a:lstStyle/>
          <a:p>
            <a:r>
              <a:rPr lang="fr-FR" dirty="0" smtClean="0"/>
              <a:t>Il est possible de simplifier l'écriture des routes</a:t>
            </a:r>
          </a:p>
          <a:p>
            <a:r>
              <a:rPr lang="fr-FR" dirty="0" smtClean="0"/>
              <a:t>~permet de redéfinir la route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31" y="1719888"/>
            <a:ext cx="5152869" cy="391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70" y="4826832"/>
            <a:ext cx="4127655" cy="168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88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65407"/>
          </a:xfrm>
        </p:spPr>
        <p:txBody>
          <a:bodyPr/>
          <a:lstStyle/>
          <a:p>
            <a:r>
              <a:rPr lang="en-GB" dirty="0" smtClean="0"/>
              <a:t>Framework for building Web APIs on top of .NET framework</a:t>
            </a:r>
          </a:p>
          <a:p>
            <a:r>
              <a:rPr lang="en-GB" dirty="0" smtClean="0"/>
              <a:t>HTTP is a powerful platform for building APIs to expose services and data</a:t>
            </a:r>
            <a:endParaRPr lang="en-US" dirty="0" smtClean="0"/>
          </a:p>
          <a:p>
            <a:pPr lvl="1"/>
            <a:r>
              <a:rPr lang="en-GB" dirty="0" smtClean="0"/>
              <a:t>Simple, flexible, ubiquitous</a:t>
            </a:r>
          </a:p>
          <a:p>
            <a:pPr lvl="1"/>
            <a:r>
              <a:rPr lang="en-GB" dirty="0" smtClean="0"/>
              <a:t>Data transferred using XML, JSON, or other formats by same service</a:t>
            </a:r>
          </a:p>
          <a:p>
            <a:r>
              <a:rPr lang="en-GB" dirty="0" smtClean="0"/>
              <a:t>Web API provides support for</a:t>
            </a:r>
          </a:p>
          <a:p>
            <a:pPr lvl="1"/>
            <a:r>
              <a:rPr lang="en-GB" dirty="0" smtClean="0"/>
              <a:t>Modern HTTP programming model</a:t>
            </a:r>
          </a:p>
          <a:p>
            <a:pPr lvl="1"/>
            <a:r>
              <a:rPr lang="en-GB" dirty="0" smtClean="0"/>
              <a:t>MVC routing </a:t>
            </a:r>
          </a:p>
          <a:p>
            <a:pPr lvl="1"/>
            <a:r>
              <a:rPr lang="en-GB" dirty="0" smtClean="0"/>
              <a:t>Content negotiation between client and server</a:t>
            </a:r>
          </a:p>
          <a:p>
            <a:pPr lvl="1"/>
            <a:r>
              <a:rPr lang="en-GB" dirty="0" smtClean="0"/>
              <a:t>MVC filters; e.g.,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Authorize</a:t>
            </a:r>
          </a:p>
          <a:p>
            <a:r>
              <a:rPr lang="en-GB" dirty="0" smtClean="0"/>
              <a:t>Data services make use of HTTP verbs to indicate action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GB" dirty="0" smtClean="0"/>
              <a:t> 	retrieve data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GB" dirty="0" smtClean="0"/>
              <a:t>	insert new data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GB" dirty="0" smtClean="0"/>
              <a:t> 	update data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GB" dirty="0" smtClean="0"/>
              <a:t>	remove existing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572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jQuery </a:t>
            </a:r>
            <a:r>
              <a:rPr lang="fr-FR" dirty="0" err="1" smtClean="0"/>
              <a:t>getJSON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8" y="1212641"/>
            <a:ext cx="8594117" cy="213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0" y="3492318"/>
            <a:ext cx="8667596" cy="57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6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186846" cy="725487"/>
          </a:xfrm>
        </p:spPr>
        <p:txBody>
          <a:bodyPr/>
          <a:lstStyle/>
          <a:p>
            <a:r>
              <a:rPr lang="en-GB" dirty="0" smtClean="0"/>
              <a:t>Step 1: Define Which Operations a Service Will Provide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252172"/>
          </a:xfrm>
        </p:spPr>
        <p:txBody>
          <a:bodyPr/>
          <a:lstStyle/>
          <a:p>
            <a:r>
              <a:rPr lang="en-GB" dirty="0" smtClean="0"/>
              <a:t>We will consider a data service for Rainforest</a:t>
            </a:r>
          </a:p>
          <a:p>
            <a:pPr lvl="1"/>
            <a:r>
              <a:rPr lang="en-GB" dirty="0" smtClean="0"/>
              <a:t>Provides read access to music recording data</a:t>
            </a:r>
          </a:p>
          <a:p>
            <a:r>
              <a:rPr lang="en-GB" dirty="0" smtClean="0"/>
              <a:t>Two service operations will be provided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GB" dirty="0" smtClean="0"/>
              <a:t>Retrieve individual recording data using recording ID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GB" dirty="0" smtClean="0"/>
              <a:t>Retrieve all recording data for a particular category</a:t>
            </a:r>
          </a:p>
          <a:p>
            <a:r>
              <a:rPr lang="en-GB" dirty="0" smtClean="0"/>
              <a:t>Both will be accessed using HTTP GET</a:t>
            </a:r>
          </a:p>
          <a:p>
            <a:pPr lvl="1"/>
            <a:r>
              <a:rPr lang="en-GB" dirty="0" smtClean="0"/>
              <a:t>Will return XML or JSON data based on client content negotiation</a:t>
            </a:r>
          </a:p>
          <a:p>
            <a:pPr lvl="1"/>
            <a:endParaRPr lang="en-GB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024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</a:t>
            </a:r>
            <a:r>
              <a:rPr lang="en-GB" dirty="0" err="1" smtClean="0"/>
              <a:t>Implémenter</a:t>
            </a:r>
            <a:r>
              <a:rPr lang="en-GB" dirty="0" smtClean="0"/>
              <a:t> </a:t>
            </a:r>
            <a:r>
              <a:rPr lang="en-GB" dirty="0" err="1" smtClean="0"/>
              <a:t>ApiController</a:t>
            </a:r>
            <a:r>
              <a:rPr lang="en-GB" dirty="0" smtClean="0"/>
              <a:t>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312863"/>
            <a:ext cx="8226425" cy="948978"/>
          </a:xfrm>
        </p:spPr>
        <p:txBody>
          <a:bodyPr/>
          <a:lstStyle/>
          <a:p>
            <a:r>
              <a:rPr lang="en-GB" dirty="0" err="1" smtClean="0"/>
              <a:t>Etendre</a:t>
            </a:r>
            <a:r>
              <a:rPr lang="en-GB" dirty="0" smtClean="0"/>
              <a:t> la </a:t>
            </a:r>
            <a:r>
              <a:rPr lang="en-GB" dirty="0" err="1" smtClean="0"/>
              <a:t>classe</a:t>
            </a:r>
            <a:r>
              <a:rPr lang="en-GB" dirty="0" smtClean="0"/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ApiController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Par convention, les </a:t>
            </a:r>
            <a:r>
              <a:rPr lang="en-GB" dirty="0" err="1" smtClean="0"/>
              <a:t>méthodes</a:t>
            </a:r>
            <a:r>
              <a:rPr lang="en-GB" dirty="0" smtClean="0"/>
              <a:t> </a:t>
            </a:r>
            <a:r>
              <a:rPr lang="en-GB" dirty="0" err="1" smtClean="0"/>
              <a:t>doivent</a:t>
            </a:r>
            <a:r>
              <a:rPr lang="en-GB" dirty="0" smtClean="0"/>
              <a:t> commencer par Get pour le </a:t>
            </a:r>
            <a:r>
              <a:rPr lang="en-GB" dirty="0" err="1" smtClean="0"/>
              <a:t>protocole</a:t>
            </a:r>
            <a:r>
              <a:rPr lang="en-GB" dirty="0" smtClean="0"/>
              <a:t> HTTP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55772" y="2489709"/>
            <a:ext cx="9012926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MusicServiceController :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ApiController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private IMusicRepository musicRepository;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public MusicRecording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MusicRecording(int id)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return musicRepository.GetMusicRecording(id);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public Ienumerable&lt;MusicRecording&gt;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MusicRecordings(string category)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return musicRepository.GetMusicRecordings(category);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7047998" y="3741574"/>
            <a:ext cx="1899967" cy="954107"/>
          </a:xfrm>
          <a:prstGeom prst="wedgeRectCallout">
            <a:avLst>
              <a:gd name="adj1" fmla="val -74823"/>
              <a:gd name="adj2" fmla="val -1669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Returns XML or JSON representation of recording based on request header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blackWhite">
          <a:xfrm>
            <a:off x="6993920" y="2581368"/>
            <a:ext cx="1899967" cy="523220"/>
          </a:xfrm>
          <a:prstGeom prst="wedgeRectCallout">
            <a:avLst>
              <a:gd name="adj1" fmla="val -174182"/>
              <a:gd name="adj2" fmla="val 12142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Process HTTP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GB" dirty="0" smtClean="0"/>
              <a:t>request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97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</a:t>
            </a:r>
            <a:r>
              <a:rPr lang="en-GB" dirty="0" err="1"/>
              <a:t>Implémenter</a:t>
            </a:r>
            <a:r>
              <a:rPr lang="en-GB" dirty="0"/>
              <a:t> </a:t>
            </a:r>
            <a:r>
              <a:rPr lang="en-GB" dirty="0" err="1"/>
              <a:t>ApiController</a:t>
            </a:r>
            <a:r>
              <a:rPr lang="en-GB" dirty="0"/>
              <a:t> (</a:t>
            </a:r>
            <a:r>
              <a:rPr lang="en-GB" dirty="0" smtClean="0"/>
              <a:t>VB)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305124" y="1348653"/>
            <a:ext cx="8454559" cy="427809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MusicServiceController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Inherits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ApiController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Private musicRepository As IMusicRepository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MusicRecordings(category As String)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        As Ienumerable(Of MusicRecording)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Return musicRepository.GetMusicRecordings(category)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End Function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Public Function GetMusicRecording(ByVal id As Integer)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			    As MusicRecording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	Return musicRepository.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MusicRecording(id)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End Function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5" name="Rectangular Callout 4"/>
          <p:cNvSpPr/>
          <p:nvPr/>
        </p:nvSpPr>
        <p:spPr bwMode="blackWhite">
          <a:xfrm>
            <a:off x="6369573" y="5187531"/>
            <a:ext cx="1899967" cy="954107"/>
          </a:xfrm>
          <a:prstGeom prst="wedgeRectCallout">
            <a:avLst>
              <a:gd name="adj1" fmla="val -79480"/>
              <a:gd name="adj2" fmla="val -52246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Returns XML or JSON representation of recording based on request header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6639959" y="2036292"/>
            <a:ext cx="1899967" cy="523220"/>
          </a:xfrm>
          <a:prstGeom prst="wedgeRectCallout">
            <a:avLst>
              <a:gd name="adj1" fmla="val -217652"/>
              <a:gd name="adj2" fmla="val 141158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Process HTTP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GB" dirty="0" smtClean="0"/>
              <a:t> request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66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7" y="160338"/>
            <a:ext cx="8477915" cy="725487"/>
          </a:xfrm>
        </p:spPr>
        <p:txBody>
          <a:bodyPr/>
          <a:lstStyle/>
          <a:p>
            <a:r>
              <a:rPr lang="en-GB" dirty="0" smtClean="0"/>
              <a:t>Step 3: </a:t>
            </a:r>
            <a:r>
              <a:rPr lang="en-GB" dirty="0" err="1" smtClean="0"/>
              <a:t>Définir</a:t>
            </a:r>
            <a:r>
              <a:rPr lang="en-GB" dirty="0" smtClean="0"/>
              <a:t> les routes(C#)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5" y="1322388"/>
            <a:ext cx="8599488" cy="369332"/>
          </a:xfrm>
        </p:spPr>
        <p:txBody>
          <a:bodyPr/>
          <a:lstStyle/>
          <a:p>
            <a:r>
              <a:rPr lang="en-GB" dirty="0" err="1" smtClean="0"/>
              <a:t>Comme</a:t>
            </a:r>
            <a:r>
              <a:rPr lang="en-GB" dirty="0" smtClean="0"/>
              <a:t> pour MVC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55772" y="2197389"/>
            <a:ext cx="9012926" cy="378565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static void Register(HttpConfiguration config) </a:t>
            </a: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config.Routes.MapHttpRoute(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name: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Recordings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routeTemplate: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api/{controller}/{category}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defaults: new {category=RouteParameter.Optional},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constraints : new {category = @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w[A-Za-z&amp;=- ]{2,50}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};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config.Routes.MapHttpRoute(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name: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Recording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routeTemplate: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api/{controller}/{id}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defaults: new {id=RouteParameter.Optional},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09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</a:t>
            </a:r>
            <a:r>
              <a:rPr lang="en-GB" dirty="0" err="1" smtClean="0"/>
              <a:t>Définir</a:t>
            </a:r>
            <a:r>
              <a:rPr lang="en-GB" dirty="0" smtClean="0"/>
              <a:t> les routes (VB)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55772" y="2176369"/>
            <a:ext cx="9012926" cy="378565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Shared Sub Register(ByVal config As HttpConfiguration) </a:t>
            </a: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config.Routes.MapHttpRoute(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name:=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Recordings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routeTemplate:=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"api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/{controller}/{category}",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defaults:= New With{.category=RouteParameter.Optional},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constraints:New With{.category =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@"w[A-Za-z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&amp;=- ]{2,50}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config.Routes.MapHttpRoute(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name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:="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Recording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routeTemplate:=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"api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/{controller}/{id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} ",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defaults:= New With {.id=RouteParameter.Optional},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Sub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72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des </a:t>
            </a:r>
            <a:r>
              <a:rPr lang="en-GB" dirty="0" err="1" smtClean="0"/>
              <a:t>requêtes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44393"/>
            <a:ext cx="8599488" cy="2949525"/>
          </a:xfrm>
        </p:spPr>
        <p:txBody>
          <a:bodyPr/>
          <a:lstStyle/>
          <a:p>
            <a:r>
              <a:rPr lang="en-GB" dirty="0" err="1" smtClean="0"/>
              <a:t>Voici</a:t>
            </a:r>
            <a:r>
              <a:rPr lang="en-GB" dirty="0" smtClean="0"/>
              <a:t> les </a:t>
            </a:r>
            <a:r>
              <a:rPr lang="en-GB" dirty="0" err="1" smtClean="0"/>
              <a:t>exemples</a:t>
            </a:r>
            <a:r>
              <a:rPr lang="en-GB" dirty="0" smtClean="0"/>
              <a:t> de </a:t>
            </a:r>
            <a:r>
              <a:rPr lang="en-GB" dirty="0" err="1" smtClean="0"/>
              <a:t>requêtes</a:t>
            </a:r>
            <a:endParaRPr lang="en-GB" dirty="0" smtClean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latin typeface="+mj-lt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en-GB" dirty="0" smtClean="0">
                <a:latin typeface="+mj-lt"/>
                <a:cs typeface="Courier New" pitchFamily="49" charset="0"/>
              </a:rPr>
              <a:t> </a:t>
            </a:r>
          </a:p>
          <a:p>
            <a:pPr marL="798512" lvl="1" indent="-342900"/>
            <a:r>
              <a:rPr lang="en-GB" dirty="0" smtClean="0">
                <a:latin typeface="Courier New" pitchFamily="49" charset="0"/>
                <a:cs typeface="Courier New" pitchFamily="49" charset="0"/>
              </a:rPr>
              <a:t>/api/MusicService/Jazz</a:t>
            </a:r>
          </a:p>
          <a:p>
            <a:pPr marL="1130300" lvl="2" indent="-342900"/>
            <a:r>
              <a:rPr lang="en-GB" dirty="0" err="1" smtClean="0"/>
              <a:t>Invoque</a:t>
            </a:r>
            <a:r>
              <a:rPr lang="en-GB" dirty="0" smtClean="0"/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GetMusicRecordings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(Jazz)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latin typeface="+mj-lt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en-GB" dirty="0" smtClean="0">
                <a:latin typeface="+mj-lt"/>
                <a:cs typeface="Courier New" pitchFamily="49" charset="0"/>
              </a:rPr>
              <a:t> </a:t>
            </a:r>
          </a:p>
          <a:p>
            <a:pPr marL="798512" lvl="1" indent="-342900"/>
            <a:r>
              <a:rPr lang="en-GB" dirty="0" smtClean="0">
                <a:latin typeface="Courier New" pitchFamily="49" charset="0"/>
                <a:cs typeface="Courier New" pitchFamily="49" charset="0"/>
              </a:rPr>
              <a:t>/api/MusicService/2000</a:t>
            </a:r>
          </a:p>
          <a:p>
            <a:pPr marL="1130300" lvl="2" indent="-342900"/>
            <a:r>
              <a:rPr lang="en-GB" dirty="0" err="1" smtClean="0"/>
              <a:t>Invoque</a:t>
            </a:r>
            <a:r>
              <a:rPr lang="en-GB" dirty="0" smtClean="0"/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GetMusicRecording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(2000)</a:t>
            </a:r>
          </a:p>
          <a:p>
            <a:pPr marL="342900" indent="-342900"/>
            <a:r>
              <a:rPr lang="en-GB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5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 smtClean="0"/>
              <a:t>Par convention, si </a:t>
            </a:r>
            <a:r>
              <a:rPr lang="fr-FR" dirty="0" err="1" smtClean="0"/>
              <a:t>Get</a:t>
            </a:r>
            <a:r>
              <a:rPr lang="fr-FR" dirty="0" smtClean="0"/>
              <a:t> sans paramètre n'est pas utilisé, il document l'API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41" y="3076575"/>
            <a:ext cx="5442056" cy="136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303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7204232"/>
  <p:tag name="TL" val="313335302C3534302C343530"/>
  <p:tag name="IPF" val="4C522C4275696C64696E6720416A61782D506F77657265642056696577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53502E4E455420576562204150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13A20446566696E65205768696368204F7065726174696F6E73206120536572766963652057696C6C2050726F7669646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496D706C656D656E74205765622041504920436F6E74726F6C6C65722020284323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23A20496D706C656D656E74205765622041504920436F6E74726F6C6C657220285642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33A20446566696E6520526F7574696E672052756C6520666F72205765622041504920436F6E74726F6C6C657220284323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33A20446566696E6520526F7574696E672052756C6520666F72205765622041504920436F6E74726F6C6C657220285642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717565737420537472756374757265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1378</TotalTime>
  <Words>768</Words>
  <Application>Microsoft Office PowerPoint</Application>
  <PresentationFormat>Affichage à l'écran (4:3)</PresentationFormat>
  <Paragraphs>180</Paragraphs>
  <Slides>20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EPIC</vt:lpstr>
      <vt:lpstr>Web API</vt:lpstr>
      <vt:lpstr>ASP.NET Web API</vt:lpstr>
      <vt:lpstr>Step 1: Define Which Operations a Service Will Provide </vt:lpstr>
      <vt:lpstr>Step 2: Implémenter ApiController (C#)</vt:lpstr>
      <vt:lpstr>Step 2: Implémenter ApiController (VB) </vt:lpstr>
      <vt:lpstr>Step 3: Définir les routes(C#)</vt:lpstr>
      <vt:lpstr>Step 3: Définir les routes (VB)</vt:lpstr>
      <vt:lpstr>Structure des requêtes</vt:lpstr>
      <vt:lpstr>Exemple Get</vt:lpstr>
      <vt:lpstr>Les méthodes Get peuvent être surchargées</vt:lpstr>
      <vt:lpstr>Requêtes POST</vt:lpstr>
      <vt:lpstr>Discrimination POST</vt:lpstr>
      <vt:lpstr>Exemple multi-protocoles</vt:lpstr>
      <vt:lpstr>OutputCache</vt:lpstr>
      <vt:lpstr>Authorisation</vt:lpstr>
      <vt:lpstr>Surcharger les protocoles</vt:lpstr>
      <vt:lpstr>Surcharge des routes</vt:lpstr>
      <vt:lpstr>Paramètres</vt:lpstr>
      <vt:lpstr>RoutePrefix</vt:lpstr>
      <vt:lpstr>Exemples jQuery getJSON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</dc:creator>
  <dc:description>Tagged 6/4/2010 4:10:45 PM</dc:description>
  <cp:lastModifiedBy>Cyril Vincent</cp:lastModifiedBy>
  <cp:revision>277</cp:revision>
  <cp:lastPrinted>2009-03-18T20:10:11Z</cp:lastPrinted>
  <dcterms:created xsi:type="dcterms:W3CDTF">2009-01-29T23:35:32Z</dcterms:created>
  <dcterms:modified xsi:type="dcterms:W3CDTF">2016-05-18T10:21:49Z</dcterms:modified>
</cp:coreProperties>
</file>