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4"/>
  </p:notesMasterIdLst>
  <p:handoutMasterIdLst>
    <p:handoutMasterId r:id="rId55"/>
  </p:handoutMasterIdLst>
  <p:sldIdLst>
    <p:sldId id="264" r:id="rId2"/>
    <p:sldId id="285" r:id="rId3"/>
    <p:sldId id="265" r:id="rId4"/>
    <p:sldId id="266" r:id="rId5"/>
    <p:sldId id="284" r:id="rId6"/>
    <p:sldId id="278" r:id="rId7"/>
    <p:sldId id="268" r:id="rId8"/>
    <p:sldId id="270" r:id="rId9"/>
    <p:sldId id="375" r:id="rId10"/>
    <p:sldId id="376" r:id="rId11"/>
    <p:sldId id="273" r:id="rId12"/>
    <p:sldId id="275" r:id="rId13"/>
    <p:sldId id="274" r:id="rId14"/>
    <p:sldId id="276" r:id="rId15"/>
    <p:sldId id="286" r:id="rId16"/>
    <p:sldId id="287" r:id="rId17"/>
    <p:sldId id="288" r:id="rId18"/>
    <p:sldId id="289" r:id="rId19"/>
    <p:sldId id="290" r:id="rId20"/>
    <p:sldId id="292" r:id="rId21"/>
    <p:sldId id="293" r:id="rId22"/>
    <p:sldId id="294" r:id="rId23"/>
    <p:sldId id="295" r:id="rId24"/>
    <p:sldId id="296" r:id="rId25"/>
    <p:sldId id="297" r:id="rId26"/>
    <p:sldId id="300" r:id="rId27"/>
    <p:sldId id="301" r:id="rId28"/>
    <p:sldId id="363" r:id="rId29"/>
    <p:sldId id="364" r:id="rId30"/>
    <p:sldId id="365" r:id="rId31"/>
    <p:sldId id="366" r:id="rId32"/>
    <p:sldId id="367" r:id="rId33"/>
    <p:sldId id="372" r:id="rId34"/>
    <p:sldId id="373" r:id="rId35"/>
    <p:sldId id="374" r:id="rId36"/>
    <p:sldId id="304" r:id="rId37"/>
    <p:sldId id="306" r:id="rId38"/>
    <p:sldId id="307" r:id="rId39"/>
    <p:sldId id="308" r:id="rId40"/>
    <p:sldId id="309" r:id="rId41"/>
    <p:sldId id="310" r:id="rId42"/>
    <p:sldId id="334" r:id="rId43"/>
    <p:sldId id="338" r:id="rId44"/>
    <p:sldId id="344" r:id="rId45"/>
    <p:sldId id="345" r:id="rId46"/>
    <p:sldId id="353" r:id="rId47"/>
    <p:sldId id="354" r:id="rId48"/>
    <p:sldId id="355" r:id="rId49"/>
    <p:sldId id="356" r:id="rId50"/>
    <p:sldId id="358" r:id="rId51"/>
    <p:sldId id="359" r:id="rId52"/>
    <p:sldId id="360" r:id="rId5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12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95" y="4381500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</a:t>
            </a:r>
            <a:r>
              <a:rPr lang="fr-FR" dirty="0" smtClean="0"/>
              <a:t>précieuse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faut pouvoir l’utiliser à bon escient afin de pouvoir à la fois choisir un modèle et </a:t>
            </a:r>
            <a:r>
              <a:rPr lang="fr-FR" dirty="0" smtClean="0"/>
              <a:t>l'entraîner</a:t>
            </a:r>
          </a:p>
          <a:p>
            <a:pPr lvl="1"/>
            <a:r>
              <a:rPr lang="fr-FR" dirty="0" smtClean="0"/>
              <a:t>mais </a:t>
            </a:r>
            <a:r>
              <a:rPr lang="fr-FR" dirty="0"/>
              <a:t>aussi de pouvoir tester la qualité de ce </a:t>
            </a:r>
            <a:r>
              <a:rPr lang="fr-FR" dirty="0" smtClean="0"/>
              <a:t>modèle</a:t>
            </a:r>
          </a:p>
          <a:p>
            <a:r>
              <a:rPr lang="fr-FR" dirty="0"/>
              <a:t>La première question à se poser </a:t>
            </a:r>
            <a:r>
              <a:rPr lang="fr-FR" dirty="0" smtClean="0"/>
              <a:t>est</a:t>
            </a:r>
          </a:p>
          <a:p>
            <a:pPr lvl="1"/>
            <a:r>
              <a:rPr lang="fr-FR" dirty="0" smtClean="0"/>
              <a:t>Est-ce </a:t>
            </a:r>
            <a:r>
              <a:rPr lang="fr-FR" dirty="0"/>
              <a:t>qu’on va utiliser toutes les données d'exemple dont on </a:t>
            </a:r>
            <a:r>
              <a:rPr lang="fr-FR" dirty="0" smtClean="0"/>
              <a:t>dispose ?</a:t>
            </a:r>
          </a:p>
          <a:p>
            <a:pPr lvl="1"/>
            <a:r>
              <a:rPr lang="fr-FR" dirty="0" smtClean="0"/>
              <a:t>Volume, tests, …</a:t>
            </a:r>
          </a:p>
          <a:p>
            <a:r>
              <a:rPr lang="fr-FR" dirty="0" smtClean="0"/>
              <a:t>Il faut échantillonner (</a:t>
            </a:r>
            <a:r>
              <a:rPr lang="fr-FR" dirty="0" err="1" smtClean="0"/>
              <a:t>sampling</a:t>
            </a:r>
            <a:r>
              <a:rPr lang="fr-FR" dirty="0" smtClean="0"/>
              <a:t>) les données à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6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polynomiale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Sklearn</a:t>
            </a:r>
            <a:r>
              <a:rPr lang="fr-FR" dirty="0" smtClean="0"/>
              <a:t> effectue des régressions polynomiale</a:t>
            </a:r>
            <a:endParaRPr lang="fr-FR" dirty="0"/>
          </a:p>
        </p:txBody>
      </p:sp>
      <p:pic>
        <p:nvPicPr>
          <p:cNvPr id="4098" name="Picture 2" descr="../../_images/sphx_glr_plot_polynomial_interpolation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7721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Preprocessing</a:t>
            </a:r>
            <a:r>
              <a:rPr lang="fr-FR" dirty="0" smtClean="0"/>
              <a:t> contient des </a:t>
            </a:r>
            <a:r>
              <a:rPr lang="fr-FR" dirty="0" err="1" smtClean="0"/>
              <a:t>Features</a:t>
            </a:r>
            <a:r>
              <a:rPr lang="fr-FR" dirty="0" smtClean="0"/>
              <a:t> qui sont des algorithmes de modèles pré-calculés</a:t>
            </a:r>
          </a:p>
          <a:p>
            <a:r>
              <a:rPr lang="fr-FR" dirty="0" smtClean="0"/>
              <a:t>Il en existe des centaines</a:t>
            </a:r>
          </a:p>
          <a:p>
            <a:r>
              <a:rPr lang="fr-FR" dirty="0"/>
              <a:t>import </a:t>
            </a:r>
            <a:r>
              <a:rPr lang="fr-FR" dirty="0" err="1"/>
              <a:t>sklearn.preprocessing</a:t>
            </a:r>
            <a:r>
              <a:rPr lang="fr-FR" dirty="0"/>
              <a:t> as </a:t>
            </a:r>
            <a:r>
              <a:rPr lang="fr-FR" dirty="0" smtClean="0"/>
              <a:t>pp</a:t>
            </a:r>
          </a:p>
          <a:p>
            <a:r>
              <a:rPr lang="fr-FR" dirty="0" err="1"/>
              <a:t>pp.PolynomialFeatures</a:t>
            </a:r>
            <a:r>
              <a:rPr lang="fr-FR" dirty="0"/>
              <a:t>(2)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32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Pipeline permet de créer des modèles avec des </a:t>
            </a:r>
            <a:r>
              <a:rPr lang="fr-FR" dirty="0" err="1" smtClean="0"/>
              <a:t>features</a:t>
            </a:r>
            <a:r>
              <a:rPr lang="fr-FR" dirty="0" smtClean="0"/>
              <a:t> et des calculs d’erreurs paramétrables</a:t>
            </a:r>
          </a:p>
          <a:p>
            <a:r>
              <a:rPr lang="fr-FR" dirty="0"/>
              <a:t>import </a:t>
            </a:r>
            <a:r>
              <a:rPr lang="fr-FR" dirty="0" err="1"/>
              <a:t>sklearn.pipeline</a:t>
            </a:r>
            <a:r>
              <a:rPr lang="fr-FR" dirty="0"/>
              <a:t> as </a:t>
            </a:r>
            <a:r>
              <a:rPr lang="fr-FR" dirty="0" smtClean="0"/>
              <a:t>pipe</a:t>
            </a:r>
          </a:p>
          <a:p>
            <a:r>
              <a:rPr lang="fr-FR" dirty="0" err="1" smtClean="0"/>
              <a:t>pipe.make_pipeline</a:t>
            </a:r>
            <a:r>
              <a:rPr lang="fr-FR" dirty="0" smtClean="0"/>
              <a:t>(</a:t>
            </a:r>
            <a:r>
              <a:rPr lang="fr-FR" dirty="0" err="1" smtClean="0"/>
              <a:t>pp.PolynomialFeatures</a:t>
            </a:r>
            <a:r>
              <a:rPr lang="fr-FR" dirty="0" smtClean="0"/>
              <a:t>(2</a:t>
            </a:r>
            <a:r>
              <a:rPr lang="fr-FR" dirty="0"/>
              <a:t>), </a:t>
            </a:r>
            <a:r>
              <a:rPr lang="fr-FR" dirty="0" err="1"/>
              <a:t>sklm.Ridge</a:t>
            </a:r>
            <a:r>
              <a:rPr lang="fr-FR" dirty="0" smtClean="0"/>
              <a:t>())</a:t>
            </a:r>
          </a:p>
          <a:p>
            <a:pPr lvl="1"/>
            <a:r>
              <a:rPr lang="fr-FR" dirty="0" smtClean="0"/>
              <a:t>Ridge est l’algorithme de calcul de l’erreur quadratique</a:t>
            </a:r>
          </a:p>
          <a:p>
            <a:pPr lvl="1"/>
            <a:r>
              <a:rPr lang="fr-FR" dirty="0"/>
              <a:t>model = </a:t>
            </a:r>
            <a:r>
              <a:rPr lang="fr-FR" dirty="0" err="1"/>
              <a:t>pp.make_pipeline</a:t>
            </a:r>
            <a:r>
              <a:rPr lang="fr-FR" dirty="0"/>
              <a:t>(</a:t>
            </a:r>
            <a:r>
              <a:rPr lang="fr-FR" dirty="0" err="1"/>
              <a:t>pipe.PolynomialFeatures</a:t>
            </a:r>
            <a:r>
              <a:rPr lang="fr-FR" dirty="0"/>
              <a:t>(1), </a:t>
            </a:r>
            <a:r>
              <a:rPr lang="fr-FR" dirty="0" err="1"/>
              <a:t>sklm.Ridge</a:t>
            </a:r>
            <a:r>
              <a:rPr lang="fr-FR" dirty="0" smtClean="0"/>
              <a:t>()) # est identique à </a:t>
            </a:r>
            <a:r>
              <a:rPr lang="fr-FR" dirty="0" err="1" smtClean="0"/>
              <a:t>LinearRegression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0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Polynôme degré 4</a:t>
            </a:r>
          </a:p>
          <a:p>
            <a:pPr lvl="1"/>
            <a:r>
              <a:rPr lang="fr-FR" dirty="0" smtClean="0"/>
              <a:t>Erreur 61%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mtClean="0"/>
              <a:t>Polynôme </a:t>
            </a:r>
            <a:r>
              <a:rPr lang="fr-FR" dirty="0" smtClean="0"/>
              <a:t>degré 6</a:t>
            </a:r>
            <a:endParaRPr lang="fr-FR" dirty="0"/>
          </a:p>
          <a:p>
            <a:pPr lvl="1"/>
            <a:r>
              <a:rPr lang="fr-FR" dirty="0" smtClean="0"/>
              <a:t>Erreur 3%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1142204"/>
            <a:ext cx="3521137" cy="2739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6" y="3881584"/>
            <a:ext cx="3521137" cy="27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êtes un data </a:t>
            </a:r>
            <a:r>
              <a:rPr lang="fr-FR" dirty="0" err="1" smtClean="0"/>
              <a:t>scientist</a:t>
            </a:r>
            <a:endParaRPr lang="fr-FR" dirty="0" smtClean="0"/>
          </a:p>
          <a:p>
            <a:pPr lvl="1"/>
            <a:r>
              <a:rPr lang="fr-FR" dirty="0" smtClean="0"/>
              <a:t>Vous </a:t>
            </a:r>
            <a:r>
              <a:rPr lang="fr-FR" dirty="0"/>
              <a:t>êtes maintenant confortable avec l'ensemble des données récupérées pour vos </a:t>
            </a:r>
            <a:r>
              <a:rPr lang="fr-FR" dirty="0" smtClean="0"/>
              <a:t>analyses</a:t>
            </a:r>
          </a:p>
          <a:p>
            <a:pPr lvl="1"/>
            <a:r>
              <a:rPr lang="fr-FR" dirty="0" smtClean="0"/>
              <a:t>Vous </a:t>
            </a:r>
            <a:r>
              <a:rPr lang="fr-FR" dirty="0"/>
              <a:t>avez une connaissance des objectifs principaux de l'entreprise, ce qui vous a aidé à synthétiser les différentes variables qui interviennent, ainsi que visualiser les différents comportements et corrélations présents au sein de ces données</a:t>
            </a:r>
          </a:p>
        </p:txBody>
      </p:sp>
    </p:spTree>
    <p:extLst>
      <p:ext uri="{BB962C8B-B14F-4D97-AF65-F5344CB8AC3E}">
        <p14:creationId xmlns:p14="http://schemas.microsoft.com/office/powerpoint/2010/main" val="2686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, l'idée est que l'algorithme construise une "représentation interne" tout seul afin de pouvoir effectuer la tâche qui lui est demandée (prédiction, identification,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r>
              <a:rPr lang="fr-FR" dirty="0" smtClean="0"/>
              <a:t>L’être humain est quasiment incapable d’écrire l’algorithme</a:t>
            </a:r>
          </a:p>
          <a:p>
            <a:r>
              <a:rPr lang="fr-FR" dirty="0" smtClean="0"/>
              <a:t>Pour </a:t>
            </a:r>
            <a:r>
              <a:rPr lang="fr-FR" dirty="0"/>
              <a:t>cela, il va d'abord falloir lui entrer un jeu de données d'exemples afin qu'il puisse s'entraîner et s'améliorer, d'où le mot </a:t>
            </a:r>
            <a:r>
              <a:rPr lang="fr-FR" dirty="0" smtClean="0"/>
              <a:t>apprentissage</a:t>
            </a:r>
          </a:p>
          <a:p>
            <a:r>
              <a:rPr lang="fr-FR" dirty="0" smtClean="0"/>
              <a:t>Ce </a:t>
            </a:r>
            <a:r>
              <a:rPr lang="fr-FR" dirty="0"/>
              <a:t>jeu de données s'appelle le </a:t>
            </a:r>
            <a:r>
              <a:rPr lang="fr-FR" dirty="0" smtClean="0"/>
              <a:t>training set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36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Machine Learning </a:t>
            </a:r>
            <a:r>
              <a:rPr lang="fr-FR" smtClean="0"/>
              <a:t>vs Programmation</a:t>
            </a:r>
            <a:endParaRPr lang="fr-FR" dirty="0"/>
          </a:p>
        </p:txBody>
      </p:sp>
      <p:pic>
        <p:nvPicPr>
          <p:cNvPr id="1026" name="Picture 2" descr="https://dpzbhybb2pdcj.cloudfront.net/allaire/Figures/01fig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6048672" cy="306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22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6146" name="Picture 2" descr="Un exemple de jeu de données classique (appelé CIFAR-10) qui permet d'entraîner un modèle de machine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16" y="1156209"/>
            <a:ext cx="6697627" cy="517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9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Workflow</a:t>
            </a:r>
            <a:endParaRPr lang="fr-FR" dirty="0"/>
          </a:p>
        </p:txBody>
      </p:sp>
      <p:pic>
        <p:nvPicPr>
          <p:cNvPr id="7170" name="Picture 2" descr="Un détail de des deux phases du process de machine learning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902073" cy="46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86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047360" cy="5040560"/>
          </a:xfrm>
        </p:spPr>
        <p:txBody>
          <a:bodyPr/>
          <a:lstStyle/>
          <a:p>
            <a:r>
              <a:rPr lang="fr-FR" sz="2400" dirty="0"/>
              <a:t>Initié et piloté en France par l'INRIA et Télécom </a:t>
            </a:r>
            <a:r>
              <a:rPr lang="fr-FR" sz="2400" dirty="0" err="1"/>
              <a:t>ParisTech</a:t>
            </a:r>
            <a:r>
              <a:rPr lang="fr-FR" sz="2400" dirty="0"/>
              <a:t>, le projet open source </a:t>
            </a:r>
            <a:r>
              <a:rPr lang="fr-FR" sz="2400" dirty="0" err="1"/>
              <a:t>Scikit-learn</a:t>
            </a:r>
            <a:r>
              <a:rPr lang="fr-FR" sz="2400" dirty="0"/>
              <a:t> est devenu une référence dans le monde de l'intelligence </a:t>
            </a:r>
            <a:r>
              <a:rPr lang="fr-FR" sz="2400" dirty="0" smtClean="0"/>
              <a:t>artificielle</a:t>
            </a:r>
          </a:p>
          <a:p>
            <a:pPr lvl="1"/>
            <a:r>
              <a:rPr lang="fr-FR" sz="2000" dirty="0"/>
              <a:t>D</a:t>
            </a:r>
            <a:r>
              <a:rPr lang="fr-FR" sz="2000" dirty="0" smtClean="0"/>
              <a:t>e </a:t>
            </a:r>
            <a:r>
              <a:rPr lang="fr-FR" sz="2000" dirty="0"/>
              <a:t>Paris à San Francisco en passant par Singapour, la bibliothèque de machine </a:t>
            </a:r>
            <a:r>
              <a:rPr lang="fr-FR" sz="2000" dirty="0" err="1"/>
              <a:t>learning</a:t>
            </a:r>
            <a:r>
              <a:rPr lang="fr-FR" sz="2000" dirty="0"/>
              <a:t>, écrite en Python, s'impose aux start-up jusqu'aux grands groupes, </a:t>
            </a:r>
            <a:r>
              <a:rPr lang="fr-FR" sz="2000" dirty="0" err="1"/>
              <a:t>Gafam</a:t>
            </a:r>
            <a:r>
              <a:rPr lang="fr-FR" sz="2000" dirty="0"/>
              <a:t> compris.</a:t>
            </a:r>
            <a:endParaRPr lang="fr-FR" sz="2000" dirty="0" smtClean="0"/>
          </a:p>
          <a:p>
            <a:pPr lvl="1"/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873" y="1844824"/>
            <a:ext cx="38934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L'algorithme </a:t>
            </a:r>
            <a:r>
              <a:rPr lang="fr-FR" dirty="0" smtClean="0"/>
              <a:t>d'apprentissage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L'algorithme d'apprentissage constitue la méthode avec laquelle le modèle statistique va se paramétrer à partir des données </a:t>
            </a:r>
            <a:r>
              <a:rPr lang="fr-FR" dirty="0" smtClean="0"/>
              <a:t>d'exemple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existe de nombreux algorithmes différents </a:t>
            </a:r>
            <a:r>
              <a:rPr lang="fr-FR" dirty="0" smtClean="0"/>
              <a:t>!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choisira un type d'algorithme particulier en fonction du type de tâche que l'on souhaite accomplir et du type de données dont on </a:t>
            </a:r>
            <a:r>
              <a:rPr lang="fr-FR" dirty="0" smtClean="0"/>
              <a:t>dispose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11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exemples d'algorithmes de machine </a:t>
            </a:r>
            <a:r>
              <a:rPr lang="fr-FR" dirty="0" err="1"/>
              <a:t>learning</a:t>
            </a:r>
            <a:r>
              <a:rPr lang="fr-FR" dirty="0"/>
              <a:t>, dont vous avez peut-être déjà entendu parler :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régression linéaire</a:t>
            </a:r>
          </a:p>
          <a:p>
            <a:pPr lvl="1"/>
            <a:r>
              <a:rPr lang="fr-FR" dirty="0" err="1"/>
              <a:t>K-nn</a:t>
            </a:r>
            <a:endParaRPr lang="fr-FR" dirty="0"/>
          </a:p>
          <a:p>
            <a:pPr lvl="1"/>
            <a:r>
              <a:rPr lang="fr-FR" dirty="0"/>
              <a:t>Les 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pPr lvl="1"/>
            <a:r>
              <a:rPr lang="fr-FR" dirty="0"/>
              <a:t>Les réseaux de neurones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endParaRPr lang="fr-FR" dirty="0"/>
          </a:p>
          <a:p>
            <a:pPr lvl="1"/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661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 de performance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Mesurer les performances fait partie intégrante du travail de modélisation. Il faut en général déterminer une mesure principale, souvent spécifique à la tâche à </a:t>
            </a:r>
            <a:r>
              <a:rPr lang="fr-FR" dirty="0" smtClean="0"/>
              <a:t>accomplir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477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Imaginez que vous voulez créer un algorithme de détection de fraudes </a:t>
            </a:r>
            <a:r>
              <a:rPr lang="fr-FR" sz="2400" dirty="0" smtClean="0"/>
              <a:t>bancaires</a:t>
            </a:r>
          </a:p>
          <a:p>
            <a:pPr lvl="1"/>
            <a:r>
              <a:rPr lang="fr-FR" sz="2000" dirty="0" smtClean="0"/>
              <a:t>Vous </a:t>
            </a:r>
            <a:r>
              <a:rPr lang="fr-FR" sz="2000" dirty="0"/>
              <a:t>voulez mesurer à quel point votre programme est </a:t>
            </a:r>
            <a:r>
              <a:rPr lang="fr-FR" sz="2000" dirty="0" smtClean="0"/>
              <a:t>performant</a:t>
            </a:r>
          </a:p>
          <a:p>
            <a:r>
              <a:rPr lang="fr-FR" sz="2400" dirty="0" smtClean="0"/>
              <a:t>Une </a:t>
            </a:r>
            <a:r>
              <a:rPr lang="fr-FR" sz="2400" dirty="0"/>
              <a:t>manière de faire serait de mesurer la proportion totale de transaction détectées comme </a:t>
            </a:r>
            <a:r>
              <a:rPr lang="fr-FR" sz="2400" dirty="0" smtClean="0"/>
              <a:t>fraude</a:t>
            </a:r>
          </a:p>
          <a:p>
            <a:pPr lvl="1"/>
            <a:r>
              <a:rPr lang="fr-FR" sz="2000" dirty="0" smtClean="0"/>
              <a:t>Cependant</a:t>
            </a:r>
            <a:r>
              <a:rPr lang="fr-FR" sz="2000" dirty="0"/>
              <a:t>, on compte ici les transactions qui ne sont pas des fraudes et qui ont quand même été notées comme en étant (appelé "faux positifs</a:t>
            </a:r>
            <a:r>
              <a:rPr lang="fr-FR" sz="2000" dirty="0" smtClean="0"/>
              <a:t>")</a:t>
            </a:r>
          </a:p>
          <a:p>
            <a:pPr lvl="1"/>
            <a:r>
              <a:rPr lang="fr-FR" sz="2000" dirty="0" smtClean="0"/>
              <a:t>Donc</a:t>
            </a:r>
            <a:r>
              <a:rPr lang="fr-FR" sz="2000" dirty="0"/>
              <a:t>, avec ce genre de métriques, on est pas exigeant sur ce type d'erreur que produit notre </a:t>
            </a:r>
            <a:r>
              <a:rPr lang="fr-FR" sz="2000" dirty="0" smtClean="0"/>
              <a:t>algorithme</a:t>
            </a:r>
          </a:p>
          <a:p>
            <a:r>
              <a:rPr lang="fr-FR" sz="2400" dirty="0" smtClean="0"/>
              <a:t>Il </a:t>
            </a:r>
            <a:r>
              <a:rPr lang="fr-FR" sz="2400" dirty="0"/>
              <a:t>faut peut être, utiliser une autre métrique plus pertinente. Par exemple, la précision qui est la proportion de "vraies fraudes" détectées par rapport au total de transactions </a:t>
            </a:r>
            <a:r>
              <a:rPr lang="fr-FR" sz="2400" dirty="0" err="1"/>
              <a:t>flagées</a:t>
            </a:r>
            <a:r>
              <a:rPr lang="fr-FR" sz="2400" dirty="0"/>
              <a:t> comme fraudes</a:t>
            </a:r>
          </a:p>
        </p:txBody>
      </p:sp>
    </p:spTree>
    <p:extLst>
      <p:ext uri="{BB962C8B-B14F-4D97-AF65-F5344CB8AC3E}">
        <p14:creationId xmlns:p14="http://schemas.microsoft.com/office/powerpoint/2010/main" val="14382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la détection de maladie comme la méningite le nombre de faux positif n’est pas très important</a:t>
            </a:r>
          </a:p>
          <a:p>
            <a:r>
              <a:rPr lang="fr-FR" dirty="0" smtClean="0"/>
              <a:t>Alors que le nombre de faux négatif est potentiellement mortel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52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de la recommandation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 recommandation est une problématique qui revient très souvent pour les data </a:t>
            </a:r>
            <a:r>
              <a:rPr lang="fr-FR" sz="2400" dirty="0" err="1" smtClean="0"/>
              <a:t>scientists</a:t>
            </a:r>
            <a:endParaRPr lang="fr-FR" sz="2400" dirty="0" smtClean="0"/>
          </a:p>
          <a:p>
            <a:r>
              <a:rPr lang="fr-FR" sz="2400" dirty="0" smtClean="0"/>
              <a:t>Suggérer </a:t>
            </a:r>
            <a:r>
              <a:rPr lang="fr-FR" sz="2400" dirty="0"/>
              <a:t>d'autres produits à acheter sur Amazon, des films à regarder sur </a:t>
            </a:r>
            <a:r>
              <a:rPr lang="fr-FR" sz="2400" dirty="0" err="1"/>
              <a:t>Netflix</a:t>
            </a:r>
            <a:r>
              <a:rPr lang="fr-FR" sz="2400" dirty="0"/>
              <a:t>, des musiques à écouter sur </a:t>
            </a:r>
            <a:r>
              <a:rPr lang="fr-FR" sz="2400" dirty="0" err="1"/>
              <a:t>Spotify</a:t>
            </a:r>
            <a:r>
              <a:rPr lang="fr-FR" sz="2400" dirty="0"/>
              <a:t>, </a:t>
            </a:r>
            <a:r>
              <a:rPr lang="fr-FR" sz="2400" dirty="0" err="1" smtClean="0"/>
              <a:t>etc</a:t>
            </a:r>
            <a:endParaRPr lang="fr-FR" sz="2400" dirty="0" smtClean="0"/>
          </a:p>
          <a:p>
            <a:pPr lvl="1"/>
            <a:r>
              <a:rPr lang="fr-FR" sz="2000" dirty="0" smtClean="0"/>
              <a:t>La recommandation </a:t>
            </a:r>
            <a:r>
              <a:rPr lang="fr-FR" sz="2000" dirty="0" err="1" smtClean="0"/>
              <a:t>Spotify</a:t>
            </a:r>
            <a:r>
              <a:rPr lang="fr-FR" sz="2000" dirty="0" smtClean="0"/>
              <a:t> est en Python</a:t>
            </a:r>
          </a:p>
          <a:p>
            <a:r>
              <a:rPr lang="fr-FR" sz="2400" dirty="0"/>
              <a:t>Mais du coup c'est de la classification ? de la régression ? supervisé ? non-supervisé </a:t>
            </a:r>
            <a:r>
              <a:rPr lang="fr-FR" sz="2400" dirty="0" smtClean="0"/>
              <a:t>?</a:t>
            </a:r>
          </a:p>
          <a:p>
            <a:r>
              <a:rPr lang="fr-FR" sz="2400" dirty="0"/>
              <a:t> Une technique largement répandue est le "collaborative </a:t>
            </a:r>
            <a:r>
              <a:rPr lang="fr-FR" sz="2400" dirty="0" err="1"/>
              <a:t>filtering</a:t>
            </a:r>
            <a:r>
              <a:rPr lang="fr-FR" sz="2400" dirty="0"/>
              <a:t>", qui se base sur des </a:t>
            </a:r>
            <a:r>
              <a:rPr lang="fr-FR" sz="2400" dirty="0" smtClean="0"/>
              <a:t>similarités</a:t>
            </a:r>
          </a:p>
          <a:p>
            <a:pPr lvl="1"/>
            <a:r>
              <a:rPr lang="fr-FR" sz="2000" dirty="0" smtClean="0"/>
              <a:t>c'est </a:t>
            </a:r>
            <a:r>
              <a:rPr lang="fr-FR" sz="2000" dirty="0"/>
              <a:t>un problème non-supervisé</a:t>
            </a:r>
          </a:p>
        </p:txBody>
      </p:sp>
    </p:spTree>
    <p:extLst>
      <p:ext uri="{BB962C8B-B14F-4D97-AF65-F5344CB8AC3E}">
        <p14:creationId xmlns:p14="http://schemas.microsoft.com/office/powerpoint/2010/main" val="408725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Démarrer le machine </a:t>
            </a:r>
            <a:r>
              <a:rPr lang="fr-FR" dirty="0" err="1" smtClean="0"/>
              <a:t>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avons un </a:t>
            </a:r>
            <a:r>
              <a:rPr lang="fr-FR" dirty="0" err="1" smtClean="0"/>
              <a:t>datalake</a:t>
            </a:r>
            <a:endParaRPr lang="fr-FR" dirty="0" smtClean="0"/>
          </a:p>
          <a:p>
            <a:r>
              <a:rPr lang="fr-FR" dirty="0" smtClean="0"/>
              <a:t>Nous avons le </a:t>
            </a:r>
            <a:r>
              <a:rPr lang="fr-FR" dirty="0" err="1" smtClean="0"/>
              <a:t>datamart</a:t>
            </a:r>
            <a:r>
              <a:rPr lang="fr-FR" dirty="0" smtClean="0"/>
              <a:t> structuré et nettoyé</a:t>
            </a:r>
          </a:p>
          <a:p>
            <a:r>
              <a:rPr lang="fr-FR" dirty="0" smtClean="0"/>
              <a:t>L’objectif </a:t>
            </a:r>
            <a:r>
              <a:rPr lang="fr-FR" dirty="0"/>
              <a:t>du machine </a:t>
            </a:r>
            <a:r>
              <a:rPr lang="fr-FR" dirty="0" err="1"/>
              <a:t>learning</a:t>
            </a:r>
            <a:r>
              <a:rPr lang="fr-FR" dirty="0"/>
              <a:t> est de trouver un modèle qui effectue une approximation de la </a:t>
            </a:r>
            <a:r>
              <a:rPr lang="fr-FR" dirty="0" smtClean="0"/>
              <a:t>réalité, </a:t>
            </a:r>
            <a:r>
              <a:rPr lang="fr-FR" dirty="0"/>
              <a:t>à l’aide de laquelle on va pouvoir effectuer des </a:t>
            </a:r>
            <a:r>
              <a:rPr lang="fr-FR" dirty="0" smtClean="0"/>
              <a:t>prédictions</a:t>
            </a:r>
          </a:p>
          <a:p>
            <a:r>
              <a:rPr lang="fr-FR" dirty="0" smtClean="0"/>
              <a:t>DATA = Model + Bruit</a:t>
            </a:r>
          </a:p>
          <a:p>
            <a:pPr lvl="1"/>
            <a:r>
              <a:rPr lang="fr-FR" dirty="0" smtClean="0"/>
              <a:t>Model = cercle</a:t>
            </a:r>
          </a:p>
          <a:p>
            <a:pPr lvl="1"/>
            <a:r>
              <a:rPr lang="fr-FR" dirty="0" smtClean="0"/>
              <a:t>Bruit = écart data réelle vs cercle</a:t>
            </a:r>
          </a:p>
          <a:p>
            <a:endParaRPr lang="fr-FR" dirty="0"/>
          </a:p>
        </p:txBody>
      </p:sp>
      <p:pic>
        <p:nvPicPr>
          <p:cNvPr id="5122" name="Picture 2" descr="Ici on voit facilement qu'on peut approximer le modèle à l'origine des données par un ce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53747"/>
            <a:ext cx="3096344" cy="295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7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apprentissage supervisé, la notion principale est celle de perte d’information (</a:t>
            </a:r>
            <a:r>
              <a:rPr lang="fr-FR" dirty="0" err="1"/>
              <a:t>loss</a:t>
            </a:r>
            <a:r>
              <a:rPr lang="fr-FR" dirty="0"/>
              <a:t> en anglais) due à l'approximation </a:t>
            </a:r>
            <a:r>
              <a:rPr lang="fr-FR" dirty="0" smtClean="0"/>
              <a:t>du modèle</a:t>
            </a:r>
          </a:p>
          <a:p>
            <a:r>
              <a:rPr lang="fr-FR" dirty="0" smtClean="0"/>
              <a:t>Elle </a:t>
            </a:r>
            <a:r>
              <a:rPr lang="fr-FR" dirty="0"/>
              <a:t>détermine à quel point notre modélisation du phénomène, qui est une approximation de la </a:t>
            </a:r>
            <a:r>
              <a:rPr lang="fr-FR" dirty="0" smtClean="0"/>
              <a:t>réalité (régression), </a:t>
            </a:r>
            <a:r>
              <a:rPr lang="fr-FR" dirty="0"/>
              <a:t>perd de l’information par rapport à la réalité observée à travers les données d’exemple</a:t>
            </a:r>
          </a:p>
        </p:txBody>
      </p:sp>
    </p:spTree>
    <p:extLst>
      <p:ext uri="{BB962C8B-B14F-4D97-AF65-F5344CB8AC3E}">
        <p14:creationId xmlns:p14="http://schemas.microsoft.com/office/powerpoint/2010/main" val="314756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Nearest</a:t>
            </a:r>
            <a:r>
              <a:rPr lang="fr-FR" altLang="fr-FR" dirty="0"/>
              <a:t> </a:t>
            </a:r>
            <a:r>
              <a:rPr lang="fr-FR" altLang="fr-FR" dirty="0" smtClean="0"/>
              <a:t>Neighbors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k-NN est le diminutif de k </a:t>
            </a:r>
            <a:r>
              <a:rPr lang="fr-FR" dirty="0" err="1"/>
              <a:t>Nearest</a:t>
            </a:r>
            <a:r>
              <a:rPr lang="fr-FR" dirty="0"/>
              <a:t> </a:t>
            </a:r>
            <a:r>
              <a:rPr lang="fr-FR" dirty="0" smtClean="0"/>
              <a:t>Neighbors</a:t>
            </a:r>
          </a:p>
          <a:p>
            <a:r>
              <a:rPr lang="fr-FR" dirty="0" smtClean="0"/>
              <a:t>C’est </a:t>
            </a:r>
            <a:r>
              <a:rPr lang="fr-FR" dirty="0"/>
              <a:t>un algorithme qui peut servir autant pour la classification que la </a:t>
            </a:r>
            <a:r>
              <a:rPr lang="fr-FR" dirty="0" smtClean="0"/>
              <a:t>régression</a:t>
            </a:r>
          </a:p>
          <a:p>
            <a:r>
              <a:rPr lang="fr-FR" dirty="0" smtClean="0"/>
              <a:t>Son </a:t>
            </a:r>
            <a:r>
              <a:rPr lang="fr-FR" dirty="0"/>
              <a:t>principe </a:t>
            </a:r>
            <a:r>
              <a:rPr lang="fr-FR" dirty="0" smtClean="0"/>
              <a:t>est de choisir </a:t>
            </a:r>
            <a:r>
              <a:rPr lang="fr-FR" dirty="0"/>
              <a:t>les k données les plus proches du point étudié afin d’en prédire sa valeur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62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Quelle est la classe de la nouvelle données (en blanc) ?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1028" name="Picture 4" descr="le point blanc est une nouvelle entr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76872"/>
            <a:ext cx="5112568" cy="3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73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Scikit-learn</a:t>
            </a:r>
            <a:r>
              <a:rPr lang="fr-FR" dirty="0" smtClean="0"/>
              <a:t> est le package de machine </a:t>
            </a:r>
            <a:r>
              <a:rPr lang="fr-FR" dirty="0" err="1" smtClean="0"/>
              <a:t>learning</a:t>
            </a:r>
            <a:r>
              <a:rPr lang="fr-FR" dirty="0" smtClean="0"/>
              <a:t> Python</a:t>
            </a:r>
          </a:p>
          <a:p>
            <a:pPr lvl="1"/>
            <a:r>
              <a:rPr lang="fr-FR" dirty="0" smtClean="0"/>
              <a:t>Catégorisation</a:t>
            </a:r>
          </a:p>
          <a:p>
            <a:pPr lvl="1"/>
            <a:r>
              <a:rPr lang="fr-FR" dirty="0" smtClean="0"/>
              <a:t>Régression</a:t>
            </a:r>
          </a:p>
          <a:p>
            <a:pPr lvl="1"/>
            <a:r>
              <a:rPr lang="fr-FR" dirty="0" err="1" smtClean="0"/>
              <a:t>Clusterisation</a:t>
            </a:r>
            <a:r>
              <a:rPr lang="fr-FR" dirty="0" smtClean="0"/>
              <a:t> (regroupement)</a:t>
            </a:r>
          </a:p>
          <a:p>
            <a:pPr lvl="1"/>
            <a:r>
              <a:rPr lang="fr-FR" dirty="0" smtClean="0"/>
              <a:t>Réduction de dimension</a:t>
            </a:r>
          </a:p>
          <a:p>
            <a:pPr lvl="1"/>
            <a:r>
              <a:rPr lang="fr-FR" dirty="0" smtClean="0"/>
              <a:t>Sélection de modèle</a:t>
            </a:r>
          </a:p>
          <a:p>
            <a:pPr lvl="1"/>
            <a:r>
              <a:rPr lang="fr-FR" dirty="0" err="1" smtClean="0"/>
              <a:t>Preprocessing</a:t>
            </a:r>
            <a:r>
              <a:rPr lang="fr-FR" dirty="0" smtClean="0"/>
              <a:t> (Filtrage, Randomisation)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1026" name="Picture 2" descr="http://scikit-learn.org/stable/_images/sphx_glr_plot_classifier_comparison_001_carous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43336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knn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allons regarder la distance avec les k voisins les plus proches</a:t>
            </a:r>
          </a:p>
          <a:p>
            <a:pPr lvl="1"/>
            <a:r>
              <a:rPr lang="fr-FR" dirty="0" smtClean="0"/>
              <a:t>Ici 5</a:t>
            </a:r>
          </a:p>
          <a:p>
            <a:pPr lvl="1"/>
            <a:r>
              <a:rPr lang="fr-FR" dirty="0" smtClean="0"/>
              <a:t>Rouge</a:t>
            </a:r>
            <a:endParaRPr lang="fr-FR" dirty="0"/>
          </a:p>
        </p:txBody>
      </p:sp>
      <p:pic>
        <p:nvPicPr>
          <p:cNvPr id="2050" name="Picture 2" descr="les 5 points les plus proches du point que l'on cherche à clas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64904"/>
            <a:ext cx="5256584" cy="36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5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Il existe plusieurs algorithmes </a:t>
            </a:r>
            <a:r>
              <a:rPr lang="fr-FR" sz="2400" dirty="0" err="1" smtClean="0"/>
              <a:t>knn</a:t>
            </a:r>
            <a:endParaRPr lang="fr-FR" sz="2400" dirty="0" smtClean="0"/>
          </a:p>
          <a:p>
            <a:r>
              <a:rPr lang="fr-FR" sz="2400" dirty="0" smtClean="0"/>
              <a:t>Brute Force</a:t>
            </a:r>
          </a:p>
          <a:p>
            <a:pPr lvl="1"/>
            <a:r>
              <a:rPr lang="fr-FR" sz="2000" dirty="0" smtClean="0"/>
              <a:t>Etablit la distance entre tous les points</a:t>
            </a:r>
          </a:p>
          <a:p>
            <a:pPr lvl="1"/>
            <a:r>
              <a:rPr lang="fr-FR" sz="2000" dirty="0" smtClean="0"/>
              <a:t>Très bon, mais très couteux pour les gros </a:t>
            </a:r>
            <a:r>
              <a:rPr lang="fr-FR" sz="2000" dirty="0" err="1" smtClean="0"/>
              <a:t>datasets</a:t>
            </a:r>
            <a:endParaRPr lang="fr-FR" sz="2000" dirty="0" smtClean="0"/>
          </a:p>
          <a:p>
            <a:pPr lvl="1"/>
            <a:r>
              <a:rPr lang="fr-FR" sz="2000" dirty="0" smtClean="0"/>
              <a:t>O(n²)</a:t>
            </a:r>
          </a:p>
          <a:p>
            <a:r>
              <a:rPr lang="fr-FR" sz="2400" dirty="0" err="1" smtClean="0"/>
              <a:t>KDTree</a:t>
            </a:r>
            <a:endParaRPr lang="fr-FR" sz="2400" dirty="0" smtClean="0"/>
          </a:p>
          <a:p>
            <a:pPr lvl="1"/>
            <a:r>
              <a:rPr lang="fr-FR" sz="2000" dirty="0" smtClean="0"/>
              <a:t>Elimine des distances</a:t>
            </a:r>
          </a:p>
          <a:p>
            <a:pPr lvl="1"/>
            <a:r>
              <a:rPr lang="fr-FR" sz="2000" dirty="0" smtClean="0"/>
              <a:t>Si A est loin de B et B proche de C alors A est loin de C</a:t>
            </a:r>
          </a:p>
          <a:p>
            <a:pPr lvl="1"/>
            <a:r>
              <a:rPr lang="fr-FR" sz="2000" dirty="0" smtClean="0"/>
              <a:t>O(n.log(n))</a:t>
            </a:r>
          </a:p>
          <a:p>
            <a:r>
              <a:rPr lang="fr-FR" sz="2400" dirty="0" err="1" smtClean="0"/>
              <a:t>BallTree</a:t>
            </a:r>
            <a:endParaRPr lang="fr-FR" sz="2400" dirty="0" smtClean="0"/>
          </a:p>
          <a:p>
            <a:pPr lvl="1"/>
            <a:r>
              <a:rPr lang="fr-FR" sz="2000" dirty="0" smtClean="0"/>
              <a:t>Sépare les données en partitions</a:t>
            </a:r>
          </a:p>
          <a:p>
            <a:pPr lvl="1"/>
            <a:r>
              <a:rPr lang="fr-FR" sz="2000" dirty="0" smtClean="0"/>
              <a:t>Peut être très efficace ou très </a:t>
            </a:r>
            <a:r>
              <a:rPr lang="fr-FR" sz="2000" dirty="0" err="1" smtClean="0"/>
              <a:t>inneficace</a:t>
            </a:r>
            <a:endParaRPr lang="fr-FR" sz="2000" dirty="0" smtClean="0"/>
          </a:p>
          <a:p>
            <a:r>
              <a:rPr lang="fr-FR" sz="2400" dirty="0" smtClean="0"/>
              <a:t>Par défaut </a:t>
            </a:r>
            <a:r>
              <a:rPr lang="fr-FR" sz="2400" dirty="0" err="1" smtClean="0"/>
              <a:t>sklearn</a:t>
            </a:r>
            <a:r>
              <a:rPr lang="fr-FR" sz="2400" dirty="0" smtClean="0"/>
              <a:t> essaie de choisir le meilleur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202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sklearn.neighbors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nn.KNeighborsClassifier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n_neighbors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model.score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530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Minimisation de l’erreur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faire varier le </a:t>
            </a:r>
            <a:r>
              <a:rPr lang="fr-FR" dirty="0" err="1" smtClean="0"/>
              <a:t>n_neighbors</a:t>
            </a:r>
            <a:r>
              <a:rPr lang="fr-FR" dirty="0" smtClean="0"/>
              <a:t> entre 2 et 15</a:t>
            </a:r>
          </a:p>
          <a:p>
            <a:pPr marL="0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k in range(2,15):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model =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nn.KNeighborsClassifier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errors.append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 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).score(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/>
            <a:r>
              <a:rPr lang="fr-FR" dirty="0" smtClean="0"/>
              <a:t>Il essayer les différents algorithmes</a:t>
            </a:r>
          </a:p>
          <a:p>
            <a:pPr lvl="2"/>
            <a:r>
              <a:rPr lang="fr-FR" dirty="0" smtClean="0"/>
              <a:t>Paramètre </a:t>
            </a:r>
            <a:r>
              <a:rPr lang="fr-FR" dirty="0" err="1" smtClean="0"/>
              <a:t>algorithm</a:t>
            </a:r>
            <a:endParaRPr lang="fr-FR" dirty="0" smtClean="0"/>
          </a:p>
          <a:p>
            <a:pPr lvl="1"/>
            <a:r>
              <a:rPr lang="fr-FR" dirty="0" smtClean="0"/>
              <a:t>Il faut essayer les 2 poids</a:t>
            </a:r>
          </a:p>
          <a:p>
            <a:pPr lvl="2"/>
            <a:r>
              <a:rPr lang="fr-FR" dirty="0" smtClean="0"/>
              <a:t>Paramètre </a:t>
            </a:r>
            <a:r>
              <a:rPr lang="fr-FR" dirty="0" err="1" smtClean="0"/>
              <a:t>weight</a:t>
            </a:r>
            <a:r>
              <a:rPr lang="fr-FR" dirty="0" smtClean="0"/>
              <a:t> = « distance » qui monte la distance au carré, c’est-à-dire qu’il donne plus d’importance aux points proches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1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Entrainement et prédiction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ensuite choisir le meilleur modèle, l’entrainer et mettre en place la prédiction</a:t>
            </a:r>
          </a:p>
          <a:p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)</a:t>
            </a:r>
          </a:p>
          <a:p>
            <a:r>
              <a:rPr lang="fr-FR" dirty="0" err="1" smtClean="0"/>
              <a:t>predicted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xtest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488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K = 3</a:t>
            </a:r>
          </a:p>
          <a:p>
            <a:r>
              <a:rPr lang="fr-FR" dirty="0" smtClean="0"/>
              <a:t>Erreur = 5%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0" y="2418352"/>
            <a:ext cx="4972050" cy="40195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30" y="2852936"/>
            <a:ext cx="3470551" cy="260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forêts d'arbres </a:t>
            </a:r>
            <a:r>
              <a:rPr lang="fr-FR" dirty="0" smtClean="0"/>
              <a:t>décisionnels ont </a:t>
            </a:r>
            <a:r>
              <a:rPr lang="fr-FR" dirty="0"/>
              <a:t>été formellement proposées en 2001 par Leo </a:t>
            </a:r>
            <a:r>
              <a:rPr lang="fr-FR" dirty="0" err="1"/>
              <a:t>Breiman</a:t>
            </a:r>
            <a:r>
              <a:rPr lang="fr-FR" dirty="0"/>
              <a:t> et Adèle </a:t>
            </a:r>
            <a:r>
              <a:rPr lang="fr-FR" dirty="0" err="1" smtClean="0"/>
              <a:t>Cutler</a:t>
            </a:r>
            <a:endParaRPr lang="fr-FR" dirty="0" smtClean="0"/>
          </a:p>
          <a:p>
            <a:r>
              <a:rPr lang="fr-FR" dirty="0" smtClean="0"/>
              <a:t>Cet </a:t>
            </a:r>
            <a:r>
              <a:rPr lang="fr-FR" dirty="0"/>
              <a:t>algorithme combine les concepts de sous-espaces aléatoires et de </a:t>
            </a:r>
            <a:r>
              <a:rPr lang="fr-FR" dirty="0" err="1" smtClean="0"/>
              <a:t>bagging</a:t>
            </a:r>
            <a:endParaRPr lang="fr-FR" dirty="0" smtClean="0"/>
          </a:p>
          <a:p>
            <a:r>
              <a:rPr lang="fr-FR" dirty="0" smtClean="0"/>
              <a:t>L'algorithme </a:t>
            </a:r>
            <a:r>
              <a:rPr lang="fr-FR" dirty="0"/>
              <a:t>des forêts d'arbres décisionnels effectue un apprentissage sur de multiples arbres de décision entraînés sur des sous-ensembles de données légèrement différents</a:t>
            </a:r>
          </a:p>
        </p:txBody>
      </p:sp>
    </p:spTree>
    <p:extLst>
      <p:ext uri="{BB962C8B-B14F-4D97-AF65-F5344CB8AC3E}">
        <p14:creationId xmlns:p14="http://schemas.microsoft.com/office/powerpoint/2010/main" val="32932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Asymétrie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 est un modèle asymétrique</a:t>
            </a:r>
          </a:p>
          <a:p>
            <a:pPr lvl="1"/>
            <a:r>
              <a:rPr lang="fr-FR" dirty="0" smtClean="0"/>
              <a:t>Apprentissage couteux</a:t>
            </a:r>
          </a:p>
          <a:p>
            <a:pPr lvl="1"/>
            <a:r>
              <a:rPr lang="fr-FR" dirty="0" smtClean="0"/>
              <a:t>Prédiction rapide</a:t>
            </a:r>
          </a:p>
          <a:p>
            <a:pPr lvl="1"/>
            <a:r>
              <a:rPr lang="fr-FR" dirty="0" smtClean="0"/>
              <a:t>Très utile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41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sk.ensemble</a:t>
            </a:r>
            <a:r>
              <a:rPr lang="fr-FR" dirty="0" smtClean="0"/>
              <a:t> as </a:t>
            </a:r>
            <a:r>
              <a:rPr lang="fr-FR" dirty="0" err="1" smtClean="0"/>
              <a:t>rf</a:t>
            </a:r>
            <a:endParaRPr lang="fr-FR" dirty="0" smtClean="0"/>
          </a:p>
          <a:p>
            <a:pPr lvl="1"/>
            <a:r>
              <a:rPr lang="fr-FR" dirty="0" smtClean="0"/>
              <a:t>model = </a:t>
            </a:r>
            <a:r>
              <a:rPr lang="fr-FR" dirty="0" err="1" smtClean="0"/>
              <a:t>rf.RandomForestClassifier</a:t>
            </a:r>
            <a:r>
              <a:rPr lang="fr-FR" dirty="0" smtClean="0"/>
              <a:t>(</a:t>
            </a:r>
            <a:r>
              <a:rPr lang="fr-FR" dirty="0" err="1" smtClean="0"/>
              <a:t>n_estimators</a:t>
            </a:r>
            <a:r>
              <a:rPr lang="fr-FR" dirty="0" smtClean="0"/>
              <a:t>=100)</a:t>
            </a:r>
          </a:p>
          <a:p>
            <a:r>
              <a:rPr lang="fr-FR" dirty="0" smtClean="0"/>
              <a:t>Très puissant</a:t>
            </a:r>
          </a:p>
          <a:p>
            <a:pPr lvl="1"/>
            <a:r>
              <a:rPr lang="fr-FR" dirty="0" smtClean="0"/>
              <a:t>Bien plus gourmand que </a:t>
            </a:r>
            <a:r>
              <a:rPr lang="fr-FR" dirty="0" err="1" smtClean="0"/>
              <a:t>kNN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06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Iris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https://cdn-images-1.medium.com/max/1200/1*IPLwmH-TJRhEWXW7uaet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56209"/>
            <a:ext cx="536335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64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Commençons par la régression linéaire</a:t>
            </a:r>
            <a:endParaRPr lang="fr-FR" dirty="0"/>
          </a:p>
          <a:p>
            <a:r>
              <a:rPr lang="fr-FR" dirty="0" smtClean="0"/>
              <a:t>Import </a:t>
            </a:r>
            <a:r>
              <a:rPr lang="fr-FR" dirty="0" err="1" smtClean="0"/>
              <a:t>sklearn.linearmodel</a:t>
            </a:r>
            <a:endParaRPr lang="fr-FR" dirty="0" smtClean="0"/>
          </a:p>
          <a:p>
            <a:pPr lvl="1"/>
            <a:r>
              <a:rPr lang="fr-FR" dirty="0" smtClean="0"/>
              <a:t>Minimisation de l’erreur </a:t>
            </a:r>
            <a:r>
              <a:rPr lang="fr-FR" dirty="0" err="1" smtClean="0"/>
              <a:t>quadritique</a:t>
            </a:r>
            <a:endParaRPr lang="fr-FR" dirty="0" smtClean="0"/>
          </a:p>
          <a:p>
            <a:r>
              <a:rPr lang="fr-FR" dirty="0" smtClean="0"/>
              <a:t>Classe </a:t>
            </a:r>
            <a:r>
              <a:rPr lang="fr-FR" dirty="0" err="1" smtClean="0"/>
              <a:t>LinearRegression</a:t>
            </a:r>
            <a:endParaRPr lang="fr-FR" dirty="0" smtClean="0"/>
          </a:p>
          <a:p>
            <a:r>
              <a:rPr lang="fr-FR" dirty="0" smtClean="0"/>
              <a:t>Fit()</a:t>
            </a:r>
          </a:p>
          <a:p>
            <a:pPr lvl="1"/>
            <a:r>
              <a:rPr lang="fr-FR" dirty="0" smtClean="0"/>
              <a:t>Va démarrer l’apprentissage</a:t>
            </a:r>
          </a:p>
          <a:p>
            <a:r>
              <a:rPr lang="fr-FR" dirty="0" err="1" smtClean="0"/>
              <a:t>Predict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Joue le modèle</a:t>
            </a:r>
          </a:p>
          <a:p>
            <a:r>
              <a:rPr lang="fr-FR" dirty="0" smtClean="0"/>
              <a:t>Résultats identiques à </a:t>
            </a:r>
            <a:r>
              <a:rPr lang="fr-FR" dirty="0" err="1" smtClean="0"/>
              <a:t>SciPy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98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Importances des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précédents algorithmes ne permettaient pas de connaître l'importance de chaque </a:t>
            </a:r>
            <a:r>
              <a:rPr lang="fr-FR" dirty="0" err="1" smtClean="0"/>
              <a:t>feature</a:t>
            </a:r>
            <a:endParaRPr lang="fr-FR" dirty="0" smtClean="0"/>
          </a:p>
          <a:p>
            <a:r>
              <a:rPr lang="fr-FR" dirty="0" smtClean="0"/>
              <a:t>Il est souvent utile de savoir les </a:t>
            </a:r>
            <a:r>
              <a:rPr lang="fr-FR" dirty="0" err="1" smtClean="0"/>
              <a:t>features</a:t>
            </a:r>
            <a:r>
              <a:rPr lang="fr-FR" dirty="0" smtClean="0"/>
              <a:t> prépondérantes</a:t>
            </a:r>
          </a:p>
          <a:p>
            <a:pPr lvl="1"/>
            <a:r>
              <a:rPr lang="fr-FR" dirty="0" smtClean="0"/>
              <a:t>Et l'inverse celle qui ne le sont pas</a:t>
            </a:r>
          </a:p>
          <a:p>
            <a:pPr lvl="1"/>
            <a:r>
              <a:rPr lang="fr-FR" dirty="0"/>
              <a:t>Permet de faire baisser le nombre de dimension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00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Importance </a:t>
            </a:r>
            <a:r>
              <a:rPr lang="fr-FR" dirty="0" err="1" smtClean="0"/>
              <a:t>Feature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forest.feature_importances</a:t>
            </a:r>
            <a:r>
              <a:rPr lang="fr-FR" dirty="0" smtClean="0"/>
              <a:t>_</a:t>
            </a:r>
          </a:p>
          <a:p>
            <a:pPr lvl="1"/>
            <a:r>
              <a:rPr lang="fr-FR" dirty="0" smtClean="0"/>
              <a:t>Permet de donner pour chaque </a:t>
            </a:r>
            <a:r>
              <a:rPr lang="fr-FR" dirty="0" err="1" smtClean="0"/>
              <a:t>feature</a:t>
            </a:r>
            <a:r>
              <a:rPr lang="fr-FR" dirty="0" smtClean="0"/>
              <a:t> son importance sur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028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Neurone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biologie un neurone est une cellule connecté à d’autre neurones qui a la faculté de laisser passer ou non un courant électrique</a:t>
            </a:r>
          </a:p>
          <a:p>
            <a:r>
              <a:rPr lang="fr-FR" dirty="0" smtClean="0"/>
              <a:t>Sa modélisation mathématique est appelé perceptron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5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Réseau (2,2,2)</a:t>
            </a:r>
          </a:p>
          <a:p>
            <a:pPr lvl="1"/>
            <a:r>
              <a:rPr lang="fr-FR" dirty="0" smtClean="0"/>
              <a:t>2 inputs</a:t>
            </a:r>
          </a:p>
          <a:p>
            <a:pPr lvl="1"/>
            <a:r>
              <a:rPr lang="fr-FR" dirty="0" smtClean="0"/>
              <a:t>2 </a:t>
            </a:r>
            <a:r>
              <a:rPr lang="fr-FR" dirty="0" err="1" smtClean="0"/>
              <a:t>hiddens</a:t>
            </a:r>
            <a:endParaRPr lang="fr-FR" dirty="0" smtClean="0"/>
          </a:p>
          <a:p>
            <a:pPr lvl="1"/>
            <a:r>
              <a:rPr lang="fr-FR" dirty="0" smtClean="0"/>
              <a:t>2 outputs</a:t>
            </a:r>
          </a:p>
          <a:p>
            <a:r>
              <a:rPr lang="fr-FR" dirty="0" smtClean="0"/>
              <a:t>Input [0.05, 0.1]</a:t>
            </a:r>
          </a:p>
          <a:p>
            <a:r>
              <a:rPr lang="fr-FR" dirty="0" smtClean="0"/>
              <a:t>Output </a:t>
            </a:r>
            <a:r>
              <a:rPr lang="fr-FR" dirty="0" err="1" smtClean="0"/>
              <a:t>target</a:t>
            </a:r>
            <a:r>
              <a:rPr lang="fr-FR" dirty="0" smtClean="0"/>
              <a:t> [0.01, 0.99]</a:t>
            </a:r>
          </a:p>
          <a:p>
            <a:r>
              <a:rPr lang="fr-FR" dirty="0" err="1" smtClean="0"/>
              <a:t>wx</a:t>
            </a:r>
            <a:r>
              <a:rPr lang="fr-FR" dirty="0" smtClean="0"/>
              <a:t> = Poids</a:t>
            </a:r>
          </a:p>
          <a:p>
            <a:r>
              <a:rPr lang="fr-FR" dirty="0" err="1" smtClean="0"/>
              <a:t>bx</a:t>
            </a:r>
            <a:r>
              <a:rPr lang="fr-FR" dirty="0" smtClean="0"/>
              <a:t> = </a:t>
            </a:r>
            <a:r>
              <a:rPr lang="fr-FR" dirty="0" err="1" smtClean="0"/>
              <a:t>Bias</a:t>
            </a:r>
            <a:r>
              <a:rPr lang="fr-FR" dirty="0" smtClean="0"/>
              <a:t> (seuils)</a:t>
            </a:r>
            <a:endParaRPr lang="fr-FR" dirty="0"/>
          </a:p>
        </p:txBody>
      </p:sp>
      <p:pic>
        <p:nvPicPr>
          <p:cNvPr id="1028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7" y="155679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1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de neurones sont souvent supervisé</a:t>
            </a:r>
          </a:p>
          <a:p>
            <a:pPr lvl="1"/>
            <a:r>
              <a:rPr lang="fr-FR" dirty="0" smtClean="0"/>
              <a:t>Présence d’un feedback pour indiquer si le calcul est bon</a:t>
            </a:r>
          </a:p>
          <a:p>
            <a:r>
              <a:rPr lang="fr-FR" dirty="0" smtClean="0"/>
              <a:t>Si le feedback est bon, le neurone se fige un peu plus</a:t>
            </a:r>
          </a:p>
          <a:p>
            <a:r>
              <a:rPr lang="fr-FR" dirty="0" smtClean="0"/>
              <a:t>Sinon, le seuil et les poids changent un peu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055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Backpropagation</a:t>
            </a:r>
            <a:endParaRPr lang="fr-FR" dirty="0"/>
          </a:p>
        </p:txBody>
      </p:sp>
      <p:pic>
        <p:nvPicPr>
          <p:cNvPr id="4098" name="Picture 2" descr="https://dpzbhybb2pdcj.cloudfront.net/allaire/Figures/01fig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1" y="1772816"/>
            <a:ext cx="4608512" cy="36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Multi Layer Perceptron Classifier</a:t>
            </a:r>
          </a:p>
          <a:p>
            <a:r>
              <a:rPr lang="fr-FR" dirty="0" err="1" smtClean="0"/>
              <a:t>Hidden_layer_size</a:t>
            </a:r>
            <a:endParaRPr lang="fr-FR" dirty="0"/>
          </a:p>
          <a:p>
            <a:pPr lvl="1"/>
            <a:r>
              <a:rPr lang="fr-FR" dirty="0" smtClean="0"/>
              <a:t>nombre de perceptron par couche</a:t>
            </a:r>
          </a:p>
          <a:p>
            <a:pPr lvl="1"/>
            <a:r>
              <a:rPr lang="fr-FR" dirty="0" smtClean="0"/>
              <a:t>(30,30,30) : trois couches de 30 perceptrons</a:t>
            </a:r>
          </a:p>
          <a:p>
            <a:r>
              <a:rPr lang="fr-FR" dirty="0" smtClean="0"/>
              <a:t>Activation</a:t>
            </a:r>
          </a:p>
          <a:p>
            <a:pPr lvl="1"/>
            <a:r>
              <a:rPr lang="fr-FR" dirty="0" smtClean="0"/>
              <a:t>Fonction d’activation</a:t>
            </a:r>
          </a:p>
          <a:p>
            <a:pPr lvl="1"/>
            <a:r>
              <a:rPr lang="fr-FR" dirty="0" err="1" smtClean="0"/>
              <a:t>Logistic</a:t>
            </a:r>
            <a:r>
              <a:rPr lang="fr-FR" dirty="0" smtClean="0"/>
              <a:t> : </a:t>
            </a:r>
            <a:r>
              <a:rPr lang="fr-FR" dirty="0" err="1" smtClean="0"/>
              <a:t>sigmoide</a:t>
            </a:r>
            <a:r>
              <a:rPr lang="fr-FR" dirty="0" smtClean="0"/>
              <a:t> bien répartie mais couteuse : </a:t>
            </a:r>
            <a:r>
              <a:rPr lang="fr-FR" sz="2200" dirty="0" smtClean="0"/>
              <a:t>f(x) = 1/1+exp(-x))</a:t>
            </a:r>
          </a:p>
          <a:p>
            <a:pPr lvl="1"/>
            <a:r>
              <a:rPr lang="fr-FR" dirty="0" err="1" smtClean="0"/>
              <a:t>Tanh</a:t>
            </a:r>
            <a:r>
              <a:rPr lang="fr-FR" dirty="0" smtClean="0"/>
              <a:t> : </a:t>
            </a:r>
            <a:r>
              <a:rPr lang="fr-FR" dirty="0" err="1" smtClean="0"/>
              <a:t>sigmoide</a:t>
            </a:r>
            <a:r>
              <a:rPr lang="fr-FR" dirty="0" smtClean="0"/>
              <a:t> </a:t>
            </a:r>
            <a:r>
              <a:rPr lang="fr-FR" dirty="0" err="1" smtClean="0"/>
              <a:t>simplifée</a:t>
            </a:r>
            <a:r>
              <a:rPr lang="fr-FR" dirty="0" smtClean="0"/>
              <a:t> : </a:t>
            </a:r>
            <a:r>
              <a:rPr lang="fr-FR" dirty="0"/>
              <a:t>f(x) = </a:t>
            </a:r>
            <a:r>
              <a:rPr lang="fr-FR" dirty="0" err="1"/>
              <a:t>tanh</a:t>
            </a:r>
            <a:r>
              <a:rPr lang="fr-FR" dirty="0"/>
              <a:t>(x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Relu (par défaut) : f(x) = max (0, x) rapide mais ne permet pas de tout faire </a:t>
            </a:r>
          </a:p>
        </p:txBody>
      </p:sp>
      <p:pic>
        <p:nvPicPr>
          <p:cNvPr id="2050" name="Picture 2" descr="Résultat de recherche d'images pour &quot;sigmoid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50" y="2636912"/>
            <a:ext cx="1680121" cy="168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8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 smtClean="0"/>
              <a:t>Solver</a:t>
            </a:r>
            <a:endParaRPr lang="fr-FR" sz="2400" dirty="0" smtClean="0"/>
          </a:p>
          <a:p>
            <a:pPr lvl="1"/>
            <a:r>
              <a:rPr lang="fr-FR" sz="2000" dirty="0" smtClean="0"/>
              <a:t>Algorithme du changement du poids</a:t>
            </a:r>
            <a:endParaRPr lang="fr-FR" sz="2000" dirty="0"/>
          </a:p>
          <a:p>
            <a:pPr lvl="1"/>
            <a:r>
              <a:rPr lang="fr-FR" sz="2000" dirty="0" smtClean="0"/>
              <a:t>Par défaut </a:t>
            </a:r>
            <a:r>
              <a:rPr lang="fr-FR" sz="2000" dirty="0" err="1" smtClean="0"/>
              <a:t>adam</a:t>
            </a:r>
            <a:r>
              <a:rPr lang="fr-FR" sz="2000" dirty="0"/>
              <a:t> (</a:t>
            </a:r>
            <a:r>
              <a:rPr lang="fr-FR" sz="2000" dirty="0" err="1"/>
              <a:t>stochastic</a:t>
            </a:r>
            <a:r>
              <a:rPr lang="fr-FR" sz="2000" dirty="0"/>
              <a:t> gradient-</a:t>
            </a:r>
            <a:r>
              <a:rPr lang="fr-FR" sz="2000" dirty="0" err="1"/>
              <a:t>based</a:t>
            </a:r>
            <a:r>
              <a:rPr lang="fr-FR" sz="2000" dirty="0"/>
              <a:t> </a:t>
            </a:r>
            <a:r>
              <a:rPr lang="fr-FR" sz="2000" dirty="0" err="1" smtClean="0"/>
              <a:t>optimizer</a:t>
            </a:r>
            <a:r>
              <a:rPr lang="fr-FR" sz="2000" dirty="0" smtClean="0"/>
              <a:t>)</a:t>
            </a:r>
          </a:p>
          <a:p>
            <a:pPr lvl="1"/>
            <a:r>
              <a:rPr lang="fr-FR" sz="2000" dirty="0" err="1" smtClean="0"/>
              <a:t>Sgd</a:t>
            </a:r>
            <a:r>
              <a:rPr lang="fr-FR" sz="2000" dirty="0" smtClean="0"/>
              <a:t> va utiliser </a:t>
            </a:r>
            <a:r>
              <a:rPr lang="fr-FR" sz="2000" dirty="0" err="1" smtClean="0"/>
              <a:t>Learning_rate</a:t>
            </a:r>
            <a:endParaRPr lang="fr-FR" sz="2000" dirty="0" smtClean="0"/>
          </a:p>
          <a:p>
            <a:r>
              <a:rPr lang="fr-FR" sz="2400" dirty="0" smtClean="0"/>
              <a:t>Alpha</a:t>
            </a:r>
          </a:p>
          <a:p>
            <a:pPr lvl="1"/>
            <a:r>
              <a:rPr lang="fr-FR" sz="2000" dirty="0" smtClean="0"/>
              <a:t>0.00001</a:t>
            </a:r>
          </a:p>
          <a:p>
            <a:pPr lvl="1"/>
            <a:r>
              <a:rPr lang="fr-FR" sz="2000" dirty="0" smtClean="0"/>
              <a:t>Pénalité</a:t>
            </a:r>
          </a:p>
          <a:p>
            <a:r>
              <a:rPr lang="fr-FR" sz="2400" dirty="0" err="1" smtClean="0"/>
              <a:t>Learning_rate</a:t>
            </a:r>
            <a:endParaRPr lang="fr-FR" sz="2400" dirty="0" smtClean="0"/>
          </a:p>
          <a:p>
            <a:pPr lvl="1"/>
            <a:r>
              <a:rPr lang="fr-FR" sz="2000" dirty="0" smtClean="0"/>
              <a:t>Constant : changement de poids constant</a:t>
            </a:r>
          </a:p>
          <a:p>
            <a:pPr lvl="1"/>
            <a:r>
              <a:rPr lang="fr-FR" sz="2000" dirty="0" smtClean="0"/>
              <a:t>Adaptive : Augmente en cas d’erreurs successive, abaisse en cas de succès successif, d’une valeur décrite dans </a:t>
            </a:r>
            <a:r>
              <a:rPr lang="fr-FR" sz="2000" dirty="0" err="1" smtClean="0"/>
              <a:t>momentum</a:t>
            </a:r>
            <a:endParaRPr lang="fr-FR" sz="2000" dirty="0" smtClean="0"/>
          </a:p>
          <a:p>
            <a:pPr lvl="1"/>
            <a:r>
              <a:rPr lang="fr-FR" sz="2000" dirty="0" err="1" smtClean="0"/>
              <a:t>Invscaling</a:t>
            </a:r>
            <a:r>
              <a:rPr lang="fr-FR" sz="2000" dirty="0" smtClean="0"/>
              <a:t> : baisse dans le temps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8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Max_iter</a:t>
            </a:r>
            <a:endParaRPr lang="fr-FR" dirty="0" smtClean="0"/>
          </a:p>
          <a:p>
            <a:pPr lvl="1"/>
            <a:r>
              <a:rPr lang="fr-FR" dirty="0" smtClean="0"/>
              <a:t>Nombre d’itération</a:t>
            </a:r>
          </a:p>
          <a:p>
            <a:pPr lvl="1"/>
            <a:r>
              <a:rPr lang="fr-FR" dirty="0" smtClean="0"/>
              <a:t>200 par défaut</a:t>
            </a:r>
          </a:p>
          <a:p>
            <a:r>
              <a:rPr lang="fr-FR" dirty="0" err="1" smtClean="0"/>
              <a:t>Tol</a:t>
            </a:r>
            <a:endParaRPr lang="fr-FR" dirty="0" smtClean="0"/>
          </a:p>
          <a:p>
            <a:pPr lvl="1"/>
            <a:r>
              <a:rPr lang="fr-FR" dirty="0" smtClean="0"/>
              <a:t>Tolérance au score</a:t>
            </a:r>
          </a:p>
          <a:p>
            <a:pPr lvl="2"/>
            <a:r>
              <a:rPr lang="fr-FR" dirty="0" smtClean="0"/>
              <a:t>10</a:t>
            </a:r>
            <a:r>
              <a:rPr lang="fr-FR" baseline="30000" dirty="0" smtClean="0"/>
              <a:t>E</a:t>
            </a:r>
            <a:r>
              <a:rPr lang="fr-FR" dirty="0" smtClean="0"/>
              <a:t>-4</a:t>
            </a:r>
            <a:endParaRPr lang="fr-FR" dirty="0"/>
          </a:p>
        </p:txBody>
      </p:sp>
      <p:pic>
        <p:nvPicPr>
          <p:cNvPr id="1026" name="Picture 2" descr="https://upload.wikimedia.org/wikipedia/commons/thumb/9/99/Neural_network_example.svg/220px-Neural_network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28800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75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MLPClassifier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6" y="1433512"/>
            <a:ext cx="9011862" cy="473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pic>
        <p:nvPicPr>
          <p:cNvPr id="1026" name="Picture 2" descr="https://www.guru99.com/images/1/080618_0520_LinearReg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59"/>
            <a:ext cx="4464496" cy="5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Standardisation d’un jeux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</a:t>
            </a:r>
            <a:r>
              <a:rPr lang="fr-FR" sz="2400" dirty="0" smtClean="0"/>
              <a:t>normaliser </a:t>
            </a:r>
            <a:r>
              <a:rPr lang="fr-FR" sz="2400" dirty="0"/>
              <a:t>les </a:t>
            </a:r>
            <a:r>
              <a:rPr lang="fr-FR" sz="2400" dirty="0" smtClean="0"/>
              <a:t>données</a:t>
            </a:r>
          </a:p>
          <a:p>
            <a:r>
              <a:rPr lang="fr-FR" sz="2400" dirty="0" err="1" smtClean="0"/>
              <a:t>MinMaxScaler</a:t>
            </a:r>
            <a:endParaRPr lang="fr-FR" sz="2400" dirty="0" smtClean="0"/>
          </a:p>
          <a:p>
            <a:pPr lvl="1"/>
            <a:r>
              <a:rPr lang="fr-FR" sz="2000" dirty="0" smtClean="0"/>
              <a:t>Redimensionne les données pour qu’elles soient comprises entre 0 et 1</a:t>
            </a:r>
          </a:p>
          <a:p>
            <a:pPr lvl="1"/>
            <a:r>
              <a:rPr lang="fr-FR" sz="2000" dirty="0" smtClean="0"/>
              <a:t>Assez sensible aux données extrêmes</a:t>
            </a:r>
            <a:endParaRPr lang="fr-FR" sz="2000" dirty="0"/>
          </a:p>
          <a:p>
            <a:r>
              <a:rPr lang="fr-FR" sz="2400" dirty="0" err="1" smtClean="0"/>
              <a:t>StandardScaler</a:t>
            </a:r>
            <a:endParaRPr lang="fr-FR" sz="2400" dirty="0" smtClean="0"/>
          </a:p>
          <a:p>
            <a:pPr lvl="1"/>
            <a:r>
              <a:rPr lang="fr-FR" sz="2000" dirty="0" smtClean="0"/>
              <a:t>Supprime </a:t>
            </a:r>
            <a:r>
              <a:rPr lang="fr-FR" sz="2000" dirty="0"/>
              <a:t>la moyenne et la mise à l'échelle de la variance de </a:t>
            </a:r>
            <a:r>
              <a:rPr lang="fr-FR" sz="2000" dirty="0" smtClean="0"/>
              <a:t>l'unité et en centrant sur 0</a:t>
            </a:r>
          </a:p>
          <a:p>
            <a:pPr lvl="1"/>
            <a:r>
              <a:rPr lang="fr-FR" sz="2000" dirty="0" smtClean="0"/>
              <a:t>La moyenne devient 0</a:t>
            </a:r>
          </a:p>
          <a:p>
            <a:pPr lvl="1"/>
            <a:r>
              <a:rPr lang="fr-FR" sz="2000" dirty="0" smtClean="0"/>
              <a:t>Modifie l’</a:t>
            </a:r>
            <a:r>
              <a:rPr lang="fr-FR" sz="2000" dirty="0"/>
              <a:t>é</a:t>
            </a:r>
            <a:r>
              <a:rPr lang="fr-FR" sz="2000" dirty="0" smtClean="0"/>
              <a:t>cart type</a:t>
            </a:r>
          </a:p>
          <a:p>
            <a:pPr lvl="1"/>
            <a:r>
              <a:rPr lang="fr-FR" sz="2000" dirty="0" smtClean="0"/>
              <a:t>Moins sensible aux données </a:t>
            </a:r>
            <a:r>
              <a:rPr lang="fr-FR" sz="2000" dirty="0"/>
              <a:t>extrêmes</a:t>
            </a:r>
            <a:endParaRPr lang="fr-FR" sz="2000" dirty="0" smtClean="0"/>
          </a:p>
          <a:p>
            <a:r>
              <a:rPr lang="fr-FR" sz="2400" dirty="0" err="1" smtClean="0"/>
              <a:t>RobusteScaler</a:t>
            </a:r>
            <a:endParaRPr lang="fr-FR" sz="2400" dirty="0" smtClean="0"/>
          </a:p>
          <a:p>
            <a:pPr lvl="1"/>
            <a:r>
              <a:rPr lang="fr-FR" sz="2000" dirty="0" smtClean="0"/>
              <a:t>Fonctionne comme </a:t>
            </a:r>
            <a:r>
              <a:rPr lang="fr-FR" sz="2000" dirty="0" err="1" smtClean="0"/>
              <a:t>StandardScaler</a:t>
            </a:r>
            <a:r>
              <a:rPr lang="fr-FR" sz="2000" dirty="0" smtClean="0"/>
              <a:t> mais en percentile et est donc encore moins sensible aux données extrêmes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9563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de confusion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matrice de confusion apporte les cas de succès, en discriminant les vrai positifs, les vrai négatifs, les faux positifs et les vrais positifs</a:t>
            </a:r>
            <a:endParaRPr lang="fr-FR" dirty="0"/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2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 report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Apporte le taux de succès détaillé</a:t>
            </a:r>
          </a:p>
          <a:p>
            <a:r>
              <a:rPr lang="fr-FR" dirty="0" err="1" smtClean="0"/>
              <a:t>Precision</a:t>
            </a:r>
            <a:endParaRPr lang="fr-FR" dirty="0" smtClean="0"/>
          </a:p>
          <a:p>
            <a:pPr lvl="1"/>
            <a:r>
              <a:rPr lang="fr-FR" dirty="0" smtClean="0"/>
              <a:t>Vrai positif / (vrai positif + faux positif)</a:t>
            </a:r>
          </a:p>
          <a:p>
            <a:pPr lvl="1"/>
            <a:r>
              <a:rPr lang="fr-FR" dirty="0" smtClean="0"/>
              <a:t>Moins grave</a:t>
            </a:r>
          </a:p>
          <a:p>
            <a:r>
              <a:rPr lang="fr-FR" dirty="0" err="1" smtClean="0"/>
              <a:t>Recall</a:t>
            </a:r>
            <a:endParaRPr lang="fr-FR" dirty="0"/>
          </a:p>
          <a:p>
            <a:pPr lvl="1"/>
            <a:r>
              <a:rPr lang="fr-FR" dirty="0" smtClean="0"/>
              <a:t>vrai positif / </a:t>
            </a:r>
            <a:r>
              <a:rPr lang="fr-FR" dirty="0"/>
              <a:t>(vrai positif + </a:t>
            </a:r>
            <a:r>
              <a:rPr lang="fr-FR" dirty="0" smtClean="0"/>
              <a:t>faux négatifs)</a:t>
            </a:r>
          </a:p>
          <a:p>
            <a:pPr lvl="1"/>
            <a:r>
              <a:rPr lang="fr-FR" dirty="0" smtClean="0"/>
              <a:t>Plus grave</a:t>
            </a:r>
          </a:p>
          <a:p>
            <a:r>
              <a:rPr lang="fr-FR" dirty="0" err="1" smtClean="0"/>
              <a:t>Fl</a:t>
            </a:r>
            <a:r>
              <a:rPr lang="fr-FR" dirty="0" smtClean="0"/>
              <a:t>-score</a:t>
            </a:r>
          </a:p>
          <a:p>
            <a:pPr lvl="1"/>
            <a:r>
              <a:rPr lang="fr-FR" dirty="0" smtClean="0"/>
              <a:t>Doit être proche de 1</a:t>
            </a:r>
          </a:p>
          <a:p>
            <a:r>
              <a:rPr lang="fr-FR" dirty="0" smtClean="0"/>
              <a:t>Support</a:t>
            </a:r>
          </a:p>
          <a:p>
            <a:pPr lvl="1"/>
            <a:r>
              <a:rPr lang="fr-FR" dirty="0" smtClean="0"/>
              <a:t>Nombre de positifs et négatifs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5497779" cy="1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6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X représente le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r>
              <a:rPr lang="fr-FR" dirty="0" smtClean="0"/>
              <a:t>S’exprime en majuscule car il s’agit d’une matrice</a:t>
            </a:r>
          </a:p>
          <a:p>
            <a:pPr lvl="1"/>
            <a:r>
              <a:rPr lang="fr-FR" dirty="0" smtClean="0"/>
              <a:t>1 dimension = 1 variable</a:t>
            </a:r>
          </a:p>
          <a:p>
            <a:r>
              <a:rPr lang="fr-FR" dirty="0"/>
              <a:t>y</a:t>
            </a:r>
            <a:r>
              <a:rPr lang="fr-FR" dirty="0" smtClean="0"/>
              <a:t> représente le résultat</a:t>
            </a:r>
          </a:p>
        </p:txBody>
      </p:sp>
    </p:spTree>
    <p:extLst>
      <p:ext uri="{BB962C8B-B14F-4D97-AF65-F5344CB8AC3E}">
        <p14:creationId xmlns:p14="http://schemas.microsoft.com/office/powerpoint/2010/main" val="34976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utiliser le bon échantillon</a:t>
            </a:r>
          </a:p>
          <a:p>
            <a:pPr lvl="1"/>
            <a:r>
              <a:rPr lang="fr-FR" dirty="0" smtClean="0"/>
              <a:t>Bien répartis</a:t>
            </a:r>
          </a:p>
          <a:p>
            <a:pPr lvl="1"/>
            <a:r>
              <a:rPr lang="fr-FR" dirty="0" smtClean="0"/>
              <a:t>Ne pas introduire de biais</a:t>
            </a:r>
          </a:p>
          <a:p>
            <a:pPr lvl="1"/>
            <a:r>
              <a:rPr lang="fr-FR" dirty="0" smtClean="0"/>
              <a:t>Par exemple à Paris les loyers sont plus chères qu’ailleurs</a:t>
            </a:r>
          </a:p>
          <a:p>
            <a:r>
              <a:rPr lang="fr-FR" dirty="0" smtClean="0"/>
              <a:t>Il faut ensuite découper l’échantillon avec le</a:t>
            </a:r>
          </a:p>
          <a:p>
            <a:pPr lvl="1"/>
            <a:r>
              <a:rPr lang="fr-FR" dirty="0" smtClean="0"/>
              <a:t>Training Set</a:t>
            </a:r>
          </a:p>
          <a:p>
            <a:pPr lvl="1"/>
            <a:r>
              <a:rPr lang="fr-FR" dirty="0" err="1" smtClean="0"/>
              <a:t>Testing</a:t>
            </a:r>
            <a:r>
              <a:rPr lang="fr-FR" dirty="0" smtClean="0"/>
              <a:t> Set</a:t>
            </a:r>
          </a:p>
          <a:p>
            <a:r>
              <a:rPr lang="fr-FR" dirty="0" smtClean="0"/>
              <a:t>L’un sert à l’apprentissage, l’autre au test</a:t>
            </a:r>
          </a:p>
          <a:p>
            <a:pPr lvl="1"/>
            <a:r>
              <a:rPr lang="fr-FR" dirty="0" smtClean="0"/>
              <a:t>Souvent 80/20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96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l </a:t>
            </a:r>
            <a:r>
              <a:rPr lang="fr-FR" dirty="0"/>
              <a:t>s’avère que si on entraîne le modèle avec des données, il va naturellement être plus performant sur ces </a:t>
            </a:r>
            <a:r>
              <a:rPr lang="fr-FR" dirty="0" smtClean="0"/>
              <a:t>données-là</a:t>
            </a:r>
          </a:p>
          <a:p>
            <a:r>
              <a:rPr lang="fr-FR" dirty="0" smtClean="0"/>
              <a:t>Ce </a:t>
            </a:r>
            <a:r>
              <a:rPr lang="fr-FR" dirty="0"/>
              <a:t>qui nous intéresse c’est de mesurer sa performance sur des données qu’il n’a jamais vues puisque c’est ce qui va se passer en </a:t>
            </a:r>
            <a:r>
              <a:rPr lang="fr-FR" dirty="0" smtClean="0"/>
              <a:t>pratique</a:t>
            </a:r>
          </a:p>
          <a:p>
            <a:r>
              <a:rPr lang="fr-FR" dirty="0" smtClean="0"/>
              <a:t>Cette </a:t>
            </a:r>
            <a:r>
              <a:rPr lang="fr-FR" dirty="0"/>
              <a:t>performance est appelée la </a:t>
            </a:r>
            <a:r>
              <a:rPr lang="fr-FR" b="1" dirty="0"/>
              <a:t>généralisation</a:t>
            </a:r>
            <a:r>
              <a:rPr lang="fr-FR" dirty="0"/>
              <a:t> du </a:t>
            </a:r>
            <a:r>
              <a:rPr lang="fr-FR" dirty="0" smtClean="0"/>
              <a:t>modèle</a:t>
            </a:r>
            <a:endParaRPr lang="fr-FR" dirty="0"/>
          </a:p>
          <a:p>
            <a:pPr lvl="1"/>
            <a:r>
              <a:rPr lang="fr-FR" dirty="0" smtClean="0"/>
              <a:t>Sa </a:t>
            </a:r>
            <a:r>
              <a:rPr lang="fr-FR" dirty="0"/>
              <a:t>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26869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Surapprentissage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</a:t>
            </a:r>
            <a:r>
              <a:rPr lang="fr-FR" dirty="0" smtClean="0"/>
              <a:t>de </a:t>
            </a:r>
            <a:r>
              <a:rPr lang="fr-FR" dirty="0" err="1" smtClean="0"/>
              <a:t>surapprentissage</a:t>
            </a:r>
            <a:r>
              <a:rPr lang="fr-FR" dirty="0" smtClean="0"/>
              <a:t> désigne </a:t>
            </a:r>
            <a:r>
              <a:rPr lang="fr-FR" dirty="0"/>
              <a:t>le fait que le modèle que vous avez choisi est trop collé aux données </a:t>
            </a:r>
            <a:r>
              <a:rPr lang="fr-FR" dirty="0" smtClean="0"/>
              <a:t>d'entraînement</a:t>
            </a:r>
          </a:p>
          <a:p>
            <a:pPr lvl="1"/>
            <a:r>
              <a:rPr lang="fr-FR" dirty="0" smtClean="0"/>
              <a:t>C'est </a:t>
            </a:r>
            <a:r>
              <a:rPr lang="fr-FR" dirty="0"/>
              <a:t>un problème classique de data science, lorsqu'on choisi un modèle trop "flexible", c'est à dire avec une complexité trop élevée qui prend aussi en compte le bruit du </a:t>
            </a:r>
            <a:r>
              <a:rPr lang="fr-FR" dirty="0" smtClean="0"/>
              <a:t>phénomène</a:t>
            </a:r>
          </a:p>
          <a:p>
            <a:pPr lvl="1"/>
            <a:r>
              <a:rPr lang="fr-FR" dirty="0" smtClean="0"/>
              <a:t>Ici modèle simple </a:t>
            </a:r>
          </a:p>
          <a:p>
            <a:pPr lvl="1"/>
            <a:r>
              <a:rPr lang="fr-FR" dirty="0" smtClean="0"/>
              <a:t>vs modèle complexe</a:t>
            </a:r>
          </a:p>
          <a:p>
            <a:r>
              <a:rPr lang="fr-FR" dirty="0" smtClean="0"/>
              <a:t>D’où l’utiliser d’un </a:t>
            </a:r>
            <a:r>
              <a:rPr lang="fr-FR" dirty="0" err="1" smtClean="0"/>
              <a:t>TestSet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7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6758</TotalTime>
  <Words>1845</Words>
  <Application>Microsoft Office PowerPoint</Application>
  <PresentationFormat>Affichage à l'écran (4:3)</PresentationFormat>
  <Paragraphs>275</Paragraphs>
  <Slides>52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57" baseType="lpstr">
      <vt:lpstr>Arial</vt:lpstr>
      <vt:lpstr>Courier New</vt:lpstr>
      <vt:lpstr>Monotype Sorts</vt:lpstr>
      <vt:lpstr>Times New Roman</vt:lpstr>
      <vt:lpstr>cvc</vt:lpstr>
      <vt:lpstr>Présentation PowerPoint</vt:lpstr>
      <vt:lpstr>Présentation PowerPoint</vt:lpstr>
      <vt:lpstr>Présentation PowerPoint</vt:lpstr>
      <vt:lpstr>Régression</vt:lpstr>
      <vt:lpstr>Régression</vt:lpstr>
      <vt:lpstr>Dataset</vt:lpstr>
      <vt:lpstr>Randomisation</vt:lpstr>
      <vt:lpstr>Randomisation</vt:lpstr>
      <vt:lpstr>Surapprentissage</vt:lpstr>
      <vt:lpstr>Echantillonage</vt:lpstr>
      <vt:lpstr>Régression polynomiale</vt:lpstr>
      <vt:lpstr>PreProcessing</vt:lpstr>
      <vt:lpstr>Pipeline</vt:lpstr>
      <vt:lpstr>Interprétation</vt:lpstr>
      <vt:lpstr>Modélisation</vt:lpstr>
      <vt:lpstr>Apprentissage</vt:lpstr>
      <vt:lpstr>Machine Learning vs Programmation</vt:lpstr>
      <vt:lpstr>Exemple</vt:lpstr>
      <vt:lpstr>Workflow</vt:lpstr>
      <vt:lpstr>L'algorithme d'apprentissage</vt:lpstr>
      <vt:lpstr>Exemples</vt:lpstr>
      <vt:lpstr>Mesure de performance</vt:lpstr>
      <vt:lpstr>Exemple</vt:lpstr>
      <vt:lpstr>Autre exemple</vt:lpstr>
      <vt:lpstr>Problème de la recommandation</vt:lpstr>
      <vt:lpstr>Démarrer le machine learning</vt:lpstr>
      <vt:lpstr>Loss</vt:lpstr>
      <vt:lpstr>Nearest Neighbors</vt:lpstr>
      <vt:lpstr>Explication</vt:lpstr>
      <vt:lpstr>knn</vt:lpstr>
      <vt:lpstr>Algorithmes</vt:lpstr>
      <vt:lpstr>Modèle</vt:lpstr>
      <vt:lpstr>Minimisation de l’erreur</vt:lpstr>
      <vt:lpstr>Entrainement et prédiction</vt:lpstr>
      <vt:lpstr>Résultats</vt:lpstr>
      <vt:lpstr>Random Forest</vt:lpstr>
      <vt:lpstr>Asymétrie</vt:lpstr>
      <vt:lpstr>Random Forest</vt:lpstr>
      <vt:lpstr>Exemple Iris</vt:lpstr>
      <vt:lpstr>Importances des features</vt:lpstr>
      <vt:lpstr>Importance Feature</vt:lpstr>
      <vt:lpstr>Neurone</vt:lpstr>
      <vt:lpstr>Exemple simple</vt:lpstr>
      <vt:lpstr>Backpropagation</vt:lpstr>
      <vt:lpstr>Backpropagation</vt:lpstr>
      <vt:lpstr>MLPClassifier</vt:lpstr>
      <vt:lpstr>MLPClassifier</vt:lpstr>
      <vt:lpstr>MLPClassifier</vt:lpstr>
      <vt:lpstr>MLPClassifier</vt:lpstr>
      <vt:lpstr>Standardisation d’un jeux de données</vt:lpstr>
      <vt:lpstr>Matrice de confusion</vt:lpstr>
      <vt:lpstr>Classification report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330</cp:revision>
  <dcterms:created xsi:type="dcterms:W3CDTF">2000-04-10T19:33:12Z</dcterms:created>
  <dcterms:modified xsi:type="dcterms:W3CDTF">2020-04-16T13:53:02Z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