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4"/>
  </p:notesMasterIdLst>
  <p:handoutMasterIdLst>
    <p:handoutMasterId r:id="rId15"/>
  </p:handoutMasterIdLst>
  <p:sldIdLst>
    <p:sldId id="264" r:id="rId2"/>
    <p:sldId id="265" r:id="rId3"/>
    <p:sldId id="266" r:id="rId4"/>
    <p:sldId id="274" r:id="rId5"/>
    <p:sldId id="275" r:id="rId6"/>
    <p:sldId id="280" r:id="rId7"/>
    <p:sldId id="281" r:id="rId8"/>
    <p:sldId id="276" r:id="rId9"/>
    <p:sldId id="282" r:id="rId10"/>
    <p:sldId id="283" r:id="rId11"/>
    <p:sldId id="278" r:id="rId12"/>
    <p:sldId id="279" r:id="rId13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81" d="100"/>
          <a:sy n="81" d="100"/>
        </p:scale>
        <p:origin x="54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Chapitre 11</a:t>
            </a:r>
            <a:endParaRPr lang="fr-FR" altLang="fr-FR" dirty="0" smtClean="0"/>
          </a:p>
          <a:p>
            <a:pPr eaLnBrk="1" hangingPunct="1"/>
            <a:r>
              <a:rPr lang="fr-FR" altLang="fr-FR" dirty="0" smtClean="0"/>
              <a:t>Pandas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/>
              <a:t>Data Science</a:t>
            </a:r>
            <a:endParaRPr lang="fr-FR" sz="3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620688"/>
            <a:ext cx="5505450" cy="1285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Structure de la base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 err="1" smtClean="0"/>
              <a:t>Wdbc.data</a:t>
            </a:r>
            <a:endParaRPr lang="fr-FR" sz="2000" dirty="0" smtClean="0"/>
          </a:p>
          <a:p>
            <a:pPr lvl="1"/>
            <a:r>
              <a:rPr lang="fr-FR" sz="1800" dirty="0" smtClean="0"/>
              <a:t>Id</a:t>
            </a:r>
          </a:p>
          <a:p>
            <a:pPr lvl="1"/>
            <a:r>
              <a:rPr lang="fr-FR" sz="1800" dirty="0" smtClean="0"/>
              <a:t>Diagnostique M = Maligne, B = </a:t>
            </a:r>
            <a:r>
              <a:rPr lang="fr-FR" sz="1800" dirty="0" err="1" smtClean="0"/>
              <a:t>Benigne</a:t>
            </a:r>
            <a:endParaRPr lang="fr-FR" sz="1800" dirty="0" smtClean="0"/>
          </a:p>
          <a:p>
            <a:r>
              <a:rPr lang="fr-FR" sz="2000" dirty="0" smtClean="0"/>
              <a:t>Les données biologique sont interprétés depuis l’image de la tumeur</a:t>
            </a:r>
          </a:p>
          <a:p>
            <a:pPr lvl="1"/>
            <a:r>
              <a:rPr lang="fr-FR" sz="1800" dirty="0" smtClean="0"/>
              <a:t>Rayon</a:t>
            </a:r>
          </a:p>
          <a:p>
            <a:pPr lvl="1"/>
            <a:r>
              <a:rPr lang="fr-FR" sz="1800" dirty="0" smtClean="0"/>
              <a:t>Texture (</a:t>
            </a:r>
            <a:r>
              <a:rPr lang="en-US" sz="1800" dirty="0"/>
              <a:t>standard deviation of gray-scale </a:t>
            </a:r>
            <a:r>
              <a:rPr lang="en-US" sz="1800" dirty="0" smtClean="0"/>
              <a:t>values)</a:t>
            </a:r>
          </a:p>
          <a:p>
            <a:pPr lvl="1"/>
            <a:r>
              <a:rPr lang="en-US" sz="1800" dirty="0" err="1" smtClean="0"/>
              <a:t>Périmetre</a:t>
            </a:r>
            <a:endParaRPr lang="en-US" sz="1800" dirty="0" smtClean="0"/>
          </a:p>
          <a:p>
            <a:pPr lvl="1"/>
            <a:r>
              <a:rPr lang="en-US" sz="1800" dirty="0" err="1" smtClean="0"/>
              <a:t>Superficie</a:t>
            </a:r>
            <a:endParaRPr lang="en-US" sz="1800" dirty="0" smtClean="0"/>
          </a:p>
          <a:p>
            <a:pPr lvl="1"/>
            <a:r>
              <a:rPr lang="en-US" sz="1800" dirty="0" smtClean="0"/>
              <a:t>Smoothness (variation du rayon)</a:t>
            </a:r>
          </a:p>
          <a:p>
            <a:pPr lvl="1"/>
            <a:r>
              <a:rPr lang="en-US" sz="1800" dirty="0" err="1" smtClean="0"/>
              <a:t>Compacité</a:t>
            </a:r>
            <a:r>
              <a:rPr lang="en-US" sz="1800" dirty="0" smtClean="0"/>
              <a:t> (perimeter**2 / </a:t>
            </a:r>
            <a:r>
              <a:rPr lang="en-US" sz="1800" dirty="0" err="1" smtClean="0"/>
              <a:t>superficie</a:t>
            </a:r>
            <a:r>
              <a:rPr lang="en-US" sz="1800" dirty="0" smtClean="0"/>
              <a:t> – 1)</a:t>
            </a:r>
          </a:p>
          <a:p>
            <a:pPr lvl="1"/>
            <a:r>
              <a:rPr lang="en-US" sz="1800" dirty="0" err="1" smtClean="0"/>
              <a:t>Concavité</a:t>
            </a:r>
            <a:r>
              <a:rPr lang="en-US" sz="1800" dirty="0" smtClean="0"/>
              <a:t> (</a:t>
            </a:r>
            <a:r>
              <a:rPr lang="en-US" sz="1800" dirty="0"/>
              <a:t>severity of concave portions of the </a:t>
            </a:r>
            <a:r>
              <a:rPr lang="en-US" sz="1800" dirty="0" smtClean="0"/>
              <a:t>contour)</a:t>
            </a:r>
          </a:p>
          <a:p>
            <a:pPr lvl="1"/>
            <a:r>
              <a:rPr lang="en-US" sz="1800" dirty="0" smtClean="0"/>
              <a:t>Points concaves (</a:t>
            </a:r>
            <a:r>
              <a:rPr lang="en-US" sz="1800" dirty="0" err="1" smtClean="0"/>
              <a:t>nombre</a:t>
            </a:r>
            <a:r>
              <a:rPr lang="en-US" sz="1800" dirty="0" smtClean="0"/>
              <a:t> de portion concave)</a:t>
            </a:r>
          </a:p>
          <a:p>
            <a:pPr lvl="1"/>
            <a:r>
              <a:rPr lang="en-US" sz="1800" dirty="0" err="1" smtClean="0"/>
              <a:t>Symetrie</a:t>
            </a:r>
            <a:endParaRPr lang="en-US" sz="1800" dirty="0" smtClean="0"/>
          </a:p>
          <a:p>
            <a:pPr lvl="1"/>
            <a:r>
              <a:rPr lang="en-US" sz="1800" dirty="0" smtClean="0"/>
              <a:t>Dimension </a:t>
            </a:r>
            <a:r>
              <a:rPr lang="en-US" sz="1800" dirty="0" err="1" smtClean="0"/>
              <a:t>Fractale</a:t>
            </a:r>
            <a:r>
              <a:rPr lang="en-US" sz="1800" dirty="0" smtClean="0"/>
              <a:t> (</a:t>
            </a:r>
            <a:r>
              <a:rPr lang="fr-FR" sz="1800" dirty="0"/>
              <a:t>"</a:t>
            </a:r>
            <a:r>
              <a:rPr lang="fr-FR" sz="1800" dirty="0" err="1"/>
              <a:t>coastline</a:t>
            </a:r>
            <a:r>
              <a:rPr lang="fr-FR" sz="1800" dirty="0"/>
              <a:t> approximation" </a:t>
            </a:r>
            <a:r>
              <a:rPr lang="fr-FR" sz="1800" dirty="0" smtClean="0"/>
              <a:t>– 1)</a:t>
            </a:r>
            <a:endParaRPr lang="en-US" sz="1800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998" y="2852936"/>
            <a:ext cx="2448272" cy="237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52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MNIST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Banque de données</a:t>
            </a:r>
          </a:p>
          <a:p>
            <a:pPr lvl="1"/>
            <a:r>
              <a:rPr lang="fr-FR" dirty="0" smtClean="0"/>
              <a:t>Ici des chiffres manuscrits 24x24 en 16 niveaux de gris</a:t>
            </a:r>
          </a:p>
          <a:p>
            <a:pPr lvl="1"/>
            <a:endParaRPr lang="fr-FR" dirty="0"/>
          </a:p>
        </p:txBody>
      </p:sp>
      <p:pic>
        <p:nvPicPr>
          <p:cNvPr id="4098" name="Picture 2" descr="Résultat de recherche d'images pour &quot;mnist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296" y="2780928"/>
            <a:ext cx="6969149" cy="343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73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MNIST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Chargement des données</a:t>
            </a:r>
          </a:p>
          <a:p>
            <a:pPr lvl="1"/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mnist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ds.fetch_mldata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('MNIST original',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data_home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='./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mnist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/')</a:t>
            </a:r>
          </a:p>
          <a:p>
            <a:pPr lvl="1"/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mnist.data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contient les images (70000)</a:t>
            </a:r>
          </a:p>
          <a:p>
            <a:pPr lvl="1"/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nist.target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contient les chiffres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766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Pandas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Python Data </a:t>
            </a:r>
            <a:r>
              <a:rPr lang="fr-FR" dirty="0" err="1"/>
              <a:t>Analysis</a:t>
            </a:r>
            <a:r>
              <a:rPr lang="fr-FR" dirty="0"/>
              <a:t> Library</a:t>
            </a:r>
          </a:p>
          <a:p>
            <a:r>
              <a:rPr lang="fr-FR" dirty="0" smtClean="0"/>
              <a:t>Module Python</a:t>
            </a:r>
          </a:p>
          <a:p>
            <a:pPr lvl="1"/>
            <a:r>
              <a:rPr lang="fr-FR" dirty="0" smtClean="0"/>
              <a:t>Disponible dans Anaconda</a:t>
            </a:r>
          </a:p>
          <a:p>
            <a:pPr lvl="1"/>
            <a:r>
              <a:rPr lang="fr-FR" dirty="0" err="1" smtClean="0"/>
              <a:t>Pip</a:t>
            </a:r>
            <a:r>
              <a:rPr lang="fr-FR" dirty="0" smtClean="0"/>
              <a:t> </a:t>
            </a:r>
            <a:r>
              <a:rPr lang="fr-FR" dirty="0" err="1" smtClean="0"/>
              <a:t>install</a:t>
            </a:r>
            <a:r>
              <a:rPr lang="fr-FR" dirty="0" smtClean="0"/>
              <a:t> pandas</a:t>
            </a:r>
          </a:p>
          <a:p>
            <a:pPr lvl="1"/>
            <a:r>
              <a:rPr lang="fr-FR" dirty="0" smtClean="0"/>
              <a:t>import pandas as </a:t>
            </a:r>
            <a:r>
              <a:rPr lang="fr-FR" dirty="0" err="1" smtClean="0"/>
              <a:t>pd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49501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structures de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Pandas </a:t>
            </a:r>
            <a:r>
              <a:rPr lang="fr-FR" dirty="0"/>
              <a:t>fournit </a:t>
            </a:r>
            <a:r>
              <a:rPr lang="fr-FR" dirty="0" smtClean="0"/>
              <a:t>2 structures </a:t>
            </a:r>
            <a:r>
              <a:rPr lang="fr-FR" dirty="0"/>
              <a:t>de données </a:t>
            </a:r>
            <a:r>
              <a:rPr lang="fr-FR" dirty="0" smtClean="0"/>
              <a:t>fondamentales</a:t>
            </a:r>
          </a:p>
          <a:p>
            <a:pPr lvl="1"/>
            <a:r>
              <a:rPr lang="fr-FR" dirty="0" smtClean="0"/>
              <a:t>la </a:t>
            </a:r>
            <a:r>
              <a:rPr lang="fr-FR" dirty="0" err="1" smtClean="0"/>
              <a:t>Series</a:t>
            </a:r>
            <a:r>
              <a:rPr lang="fr-FR" dirty="0" smtClean="0"/>
              <a:t> </a:t>
            </a:r>
            <a:r>
              <a:rPr lang="fr-FR" dirty="0"/>
              <a:t>et le </a:t>
            </a:r>
            <a:r>
              <a:rPr lang="fr-FR" dirty="0" err="1" smtClean="0"/>
              <a:t>DataFrame</a:t>
            </a:r>
            <a:r>
              <a:rPr lang="fr-FR" dirty="0" smtClean="0"/>
              <a:t> </a:t>
            </a:r>
          </a:p>
          <a:p>
            <a:pPr lvl="1"/>
            <a:r>
              <a:rPr lang="fr-FR" dirty="0" smtClean="0"/>
              <a:t>On </a:t>
            </a:r>
            <a:r>
              <a:rPr lang="fr-FR" dirty="0"/>
              <a:t>peut voir ces structures comme une généralisation des tableaux et des matrices de </a:t>
            </a:r>
            <a:r>
              <a:rPr lang="fr-FR" dirty="0" err="1" smtClean="0"/>
              <a:t>Numpy</a:t>
            </a:r>
            <a:endParaRPr lang="fr-FR" dirty="0" smtClean="0"/>
          </a:p>
          <a:p>
            <a:pPr lvl="1"/>
            <a:r>
              <a:rPr lang="fr-FR" dirty="0" smtClean="0"/>
              <a:t>La </a:t>
            </a:r>
            <a:r>
              <a:rPr lang="fr-FR" dirty="0"/>
              <a:t>différence fondamentale entre ces structures et les versions de </a:t>
            </a:r>
            <a:r>
              <a:rPr lang="fr-FR" dirty="0" err="1"/>
              <a:t>Numpy</a:t>
            </a:r>
            <a:r>
              <a:rPr lang="fr-FR" dirty="0"/>
              <a:t> est que les objets Pandas possèdent des indices </a:t>
            </a:r>
            <a:r>
              <a:rPr lang="fr-FR" dirty="0" smtClean="0"/>
              <a:t>explicites</a:t>
            </a:r>
          </a:p>
          <a:p>
            <a:pPr lvl="1"/>
            <a:r>
              <a:rPr lang="fr-FR" dirty="0" smtClean="0"/>
              <a:t>Là </a:t>
            </a:r>
            <a:r>
              <a:rPr lang="fr-FR" dirty="0"/>
              <a:t>où on ne pouvait se référer à un élément d'un tableau </a:t>
            </a:r>
            <a:r>
              <a:rPr lang="fr-FR" dirty="0" err="1"/>
              <a:t>Numpy</a:t>
            </a:r>
            <a:r>
              <a:rPr lang="fr-FR" dirty="0"/>
              <a:t> que par sa position dans le tableau, chaque élément d'une </a:t>
            </a:r>
            <a:r>
              <a:rPr lang="fr-FR" dirty="0" err="1"/>
              <a:t>Series</a:t>
            </a:r>
            <a:r>
              <a:rPr lang="fr-FR" dirty="0"/>
              <a:t> ou d'un </a:t>
            </a:r>
            <a:r>
              <a:rPr lang="fr-FR" dirty="0" err="1"/>
              <a:t>DataFrame</a:t>
            </a:r>
            <a:r>
              <a:rPr lang="fr-FR" dirty="0"/>
              <a:t> peut avoir un indice explicitement désigné par l'utilisateur</a:t>
            </a:r>
          </a:p>
        </p:txBody>
      </p:sp>
    </p:spTree>
    <p:extLst>
      <p:ext uri="{BB962C8B-B14F-4D97-AF65-F5344CB8AC3E}">
        <p14:creationId xmlns:p14="http://schemas.microsoft.com/office/powerpoint/2010/main" val="102741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Import de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Pandas possède une librairie très puissante pour importer des données depuis n’importe quelle source</a:t>
            </a:r>
          </a:p>
          <a:p>
            <a:pPr lvl="1"/>
            <a:r>
              <a:rPr lang="fr-FR" dirty="0" smtClean="0"/>
              <a:t>Puis les converti en </a:t>
            </a:r>
            <a:r>
              <a:rPr lang="fr-FR" dirty="0" err="1" smtClean="0"/>
              <a:t>DataFrame</a:t>
            </a:r>
            <a:endParaRPr lang="fr-FR" dirty="0" smtClean="0"/>
          </a:p>
          <a:p>
            <a:r>
              <a:rPr lang="fr-FR" dirty="0" smtClean="0"/>
              <a:t>CSV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('house.csv')</a:t>
            </a:r>
          </a:p>
          <a:p>
            <a:pPr marL="457200" lvl="1" indent="0">
              <a:buNone/>
            </a:pP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['surface'],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['loyer'], '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markersize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=4)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fr-F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645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Import de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SQL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with sqlite3.connect("house.db3") as conn: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pd.read_sql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('select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loyer,surface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from house', conn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dirty="0" smtClean="0"/>
              <a:t>Mongo DB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pymongo.MongoClient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localhost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27017) as client:</a:t>
            </a:r>
          </a:p>
          <a:p>
            <a:pPr marL="457200" lvl="1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client.test</a:t>
            </a: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db.house.find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200" lvl="1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457200" lvl="1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12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Filtrage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faut pouvoir enlever les données aberrante</a:t>
            </a:r>
          </a:p>
          <a:p>
            <a:r>
              <a:rPr lang="fr-FR" dirty="0" smtClean="0"/>
              <a:t>Ou les données non significatives</a:t>
            </a:r>
          </a:p>
          <a:p>
            <a:r>
              <a:rPr lang="fr-FR" dirty="0" smtClean="0"/>
              <a:t>Ou les données trop en dehors de l’écart type</a:t>
            </a:r>
            <a:endParaRPr lang="fr-FR" dirty="0"/>
          </a:p>
        </p:txBody>
      </p:sp>
      <p:pic>
        <p:nvPicPr>
          <p:cNvPr id="1026" name="Picture 2" descr="Comment détecter des événements rares comme le point rouge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284984"/>
            <a:ext cx="428625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91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Interprétation après filtrage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Nous pouvons filtrer les surfaces &gt; 300</a:t>
            </a:r>
          </a:p>
          <a:p>
            <a:r>
              <a:rPr lang="fr-FR" dirty="0" smtClean="0"/>
              <a:t>Avec </a:t>
            </a:r>
            <a:r>
              <a:rPr lang="fr-FR" dirty="0" err="1"/>
              <a:t>SciPy</a:t>
            </a:r>
            <a:r>
              <a:rPr lang="fr-FR" dirty="0"/>
              <a:t> nous obtenons</a:t>
            </a:r>
          </a:p>
          <a:p>
            <a:pPr lvl="1"/>
            <a:r>
              <a:rPr lang="fr-FR" dirty="0"/>
              <a:t>Loyer = </a:t>
            </a:r>
            <a:r>
              <a:rPr lang="fr-FR" dirty="0" smtClean="0"/>
              <a:t>34.Surface + 71</a:t>
            </a:r>
            <a:endParaRPr lang="fr-FR" dirty="0"/>
          </a:p>
          <a:p>
            <a:pPr lvl="1"/>
            <a:r>
              <a:rPr lang="fr-FR" dirty="0"/>
              <a:t>Corrélation = </a:t>
            </a:r>
            <a:r>
              <a:rPr lang="fr-FR" dirty="0" smtClean="0"/>
              <a:t>84.7% (En baisse)</a:t>
            </a:r>
            <a:endParaRPr lang="fr-FR" dirty="0"/>
          </a:p>
          <a:p>
            <a:r>
              <a:rPr lang="fr-FR" dirty="0" smtClean="0"/>
              <a:t>Meilleur résultat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3412666"/>
            <a:ext cx="4190237" cy="304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23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Filtrage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Filtrage du </a:t>
            </a:r>
            <a:r>
              <a:rPr lang="fr-FR" dirty="0" err="1" smtClean="0"/>
              <a:t>DataFrame</a:t>
            </a:r>
            <a:endParaRPr lang="fr-FR" dirty="0" smtClean="0"/>
          </a:p>
          <a:p>
            <a:pPr lvl="1"/>
            <a:r>
              <a:rPr lang="fr-FR" dirty="0" err="1" smtClean="0"/>
              <a:t>Dataframe</a:t>
            </a:r>
            <a:r>
              <a:rPr lang="fr-FR" dirty="0" smtClean="0"/>
              <a:t> = </a:t>
            </a:r>
            <a:r>
              <a:rPr lang="fr-FR" dirty="0" err="1" smtClean="0"/>
              <a:t>dataframe</a:t>
            </a:r>
            <a:r>
              <a:rPr lang="fr-FR" dirty="0" smtClean="0"/>
              <a:t>[</a:t>
            </a:r>
            <a:r>
              <a:rPr lang="fr-FR" dirty="0" err="1" smtClean="0"/>
              <a:t>dataframe.surface</a:t>
            </a:r>
            <a:r>
              <a:rPr lang="fr-FR" dirty="0" smtClean="0"/>
              <a:t> &lt; 200]</a:t>
            </a:r>
            <a:endParaRPr lang="fr-FR" dirty="0"/>
          </a:p>
          <a:p>
            <a:r>
              <a:rPr lang="fr-FR" dirty="0" smtClean="0"/>
              <a:t>Enlever une dimension</a:t>
            </a:r>
          </a:p>
          <a:p>
            <a:pPr lvl="1"/>
            <a:r>
              <a:rPr lang="fr-FR" dirty="0" err="1" smtClean="0"/>
              <a:t>Dataframe.drop</a:t>
            </a:r>
            <a:r>
              <a:rPr lang="fr-FR" dirty="0" smtClean="0"/>
              <a:t>(‘Colonne’,1)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3238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Filtrage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Remplacer les champs nuls</a:t>
            </a:r>
          </a:p>
          <a:p>
            <a:pPr lvl="1"/>
            <a:r>
              <a:rPr lang="fr-FR" dirty="0" err="1" smtClean="0"/>
              <a:t>dataframe.codePostal</a:t>
            </a:r>
            <a:r>
              <a:rPr lang="fr-FR" dirty="0" smtClean="0"/>
              <a:t> </a:t>
            </a:r>
            <a:r>
              <a:rPr lang="fr-FR" dirty="0"/>
              <a:t>= </a:t>
            </a:r>
            <a:r>
              <a:rPr lang="fr-FR" dirty="0" err="1" smtClean="0"/>
              <a:t>dataframe.codePostal.fillna</a:t>
            </a:r>
            <a:r>
              <a:rPr lang="fr-FR" dirty="0"/>
              <a:t>('38000</a:t>
            </a:r>
            <a:r>
              <a:rPr lang="fr-FR" dirty="0" smtClean="0"/>
              <a:t>')</a:t>
            </a:r>
          </a:p>
          <a:p>
            <a:r>
              <a:rPr lang="fr-FR" dirty="0" smtClean="0"/>
              <a:t>Effacer les lignes nuls</a:t>
            </a:r>
          </a:p>
          <a:p>
            <a:pPr lvl="1"/>
            <a:r>
              <a:rPr lang="fr-FR" dirty="0" err="1"/>
              <a:t>d</a:t>
            </a:r>
            <a:r>
              <a:rPr lang="fr-FR" dirty="0" err="1" smtClean="0"/>
              <a:t>ropna</a:t>
            </a:r>
            <a:r>
              <a:rPr lang="fr-FR" dirty="0" smtClean="0"/>
              <a:t>()</a:t>
            </a:r>
          </a:p>
          <a:p>
            <a:r>
              <a:rPr lang="fr-FR" smtClean="0"/>
              <a:t>Changement </a:t>
            </a:r>
            <a:r>
              <a:rPr lang="fr-FR" dirty="0" smtClean="0"/>
              <a:t>de valeurs</a:t>
            </a:r>
          </a:p>
          <a:p>
            <a:pPr lvl="1"/>
            <a:r>
              <a:rPr lang="fr-FR" dirty="0" err="1" smtClean="0"/>
              <a:t>dataframe.surface</a:t>
            </a:r>
            <a:r>
              <a:rPr lang="fr-FR" dirty="0" smtClean="0"/>
              <a:t> </a:t>
            </a:r>
            <a:r>
              <a:rPr lang="fr-FR" dirty="0"/>
              <a:t>= </a:t>
            </a:r>
            <a:r>
              <a:rPr lang="fr-FR" dirty="0" err="1" smtClean="0"/>
              <a:t>dataframe</a:t>
            </a:r>
            <a:r>
              <a:rPr lang="fr-FR" dirty="0" smtClean="0"/>
              <a:t>[‘surface'].</a:t>
            </a:r>
            <a:r>
              <a:rPr lang="fr-FR" dirty="0"/>
              <a:t>replace(',', '.',</a:t>
            </a:r>
            <a:r>
              <a:rPr lang="fr-FR" dirty="0" err="1"/>
              <a:t>regex</a:t>
            </a:r>
            <a:r>
              <a:rPr lang="fr-FR" dirty="0"/>
              <a:t>=</a:t>
            </a:r>
            <a:r>
              <a:rPr lang="fr-FR" dirty="0" err="1"/>
              <a:t>True</a:t>
            </a:r>
            <a:r>
              <a:rPr lang="fr-FR" dirty="0"/>
              <a:t>).</a:t>
            </a:r>
            <a:r>
              <a:rPr lang="fr-FR" dirty="0" err="1"/>
              <a:t>astype</a:t>
            </a:r>
            <a:r>
              <a:rPr lang="fr-FR" dirty="0"/>
              <a:t>(</a:t>
            </a:r>
            <a:r>
              <a:rPr lang="fr-FR" dirty="0" err="1"/>
              <a:t>float</a:t>
            </a:r>
            <a:r>
              <a:rPr lang="fr-FR" dirty="0" smtClean="0"/>
              <a:t>)</a:t>
            </a:r>
            <a:endParaRPr lang="fr-FR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94225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4548</TotalTime>
  <Words>426</Words>
  <Application>Microsoft Office PowerPoint</Application>
  <PresentationFormat>Affichage à l'écran (4:3)</PresentationFormat>
  <Paragraphs>76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Courier New</vt:lpstr>
      <vt:lpstr>Monotype Sorts</vt:lpstr>
      <vt:lpstr>Times New Roman</vt:lpstr>
      <vt:lpstr>cvc</vt:lpstr>
      <vt:lpstr>Présentation PowerPoint</vt:lpstr>
      <vt:lpstr>Pandas</vt:lpstr>
      <vt:lpstr>Les structures de données</vt:lpstr>
      <vt:lpstr>Import de données</vt:lpstr>
      <vt:lpstr>Import de données</vt:lpstr>
      <vt:lpstr>Filtrage</vt:lpstr>
      <vt:lpstr>Interprétation après filtrage</vt:lpstr>
      <vt:lpstr>Filtrage</vt:lpstr>
      <vt:lpstr>Filtrage</vt:lpstr>
      <vt:lpstr>Structure de la base</vt:lpstr>
      <vt:lpstr>MNIST</vt:lpstr>
      <vt:lpstr>MNIST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FP9</cp:lastModifiedBy>
  <cp:revision>252</cp:revision>
  <dcterms:created xsi:type="dcterms:W3CDTF">2000-04-10T19:33:12Z</dcterms:created>
  <dcterms:modified xsi:type="dcterms:W3CDTF">2020-10-14T07:07:01Z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