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264" r:id="rId2"/>
    <p:sldId id="284" r:id="rId3"/>
    <p:sldId id="285" r:id="rId4"/>
    <p:sldId id="286" r:id="rId5"/>
    <p:sldId id="287" r:id="rId6"/>
    <p:sldId id="288" r:id="rId7"/>
    <p:sldId id="289" r:id="rId8"/>
    <p:sldId id="292" r:id="rId9"/>
    <p:sldId id="293" r:id="rId10"/>
    <p:sldId id="294" r:id="rId11"/>
    <p:sldId id="298" r:id="rId12"/>
    <p:sldId id="318" r:id="rId13"/>
    <p:sldId id="322" r:id="rId14"/>
    <p:sldId id="323" r:id="rId15"/>
    <p:sldId id="324" r:id="rId16"/>
    <p:sldId id="278" r:id="rId17"/>
    <p:sldId id="283" r:id="rId18"/>
    <p:sldId id="280" r:id="rId19"/>
    <p:sldId id="326" r:id="rId20"/>
    <p:sldId id="327" r:id="rId21"/>
    <p:sldId id="328" r:id="rId22"/>
    <p:sldId id="329" r:id="rId23"/>
    <p:sldId id="325" r:id="rId2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10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Scipy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régression n’est pas tous les temps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cette exemple il est impossible de faire filer une droite</a:t>
            </a:r>
            <a:endParaRPr lang="fr-FR" dirty="0"/>
          </a:p>
        </p:txBody>
      </p:sp>
      <p:pic>
        <p:nvPicPr>
          <p:cNvPr id="4098" name="Picture 2" descr="Comme on peut le voir sur ce genre de données, c'est difficile de faire fitter une droit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60773"/>
            <a:ext cx="471487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3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Learning</a:t>
            </a:r>
            <a:endParaRPr lang="fr-FR" dirty="0"/>
          </a:p>
        </p:txBody>
      </p:sp>
      <p:pic>
        <p:nvPicPr>
          <p:cNvPr id="5122" name="Picture 2" descr="Nous ne nous intéresseront dans ces cours qu'à la création des algorithmes et modélis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6209"/>
            <a:ext cx="5453559" cy="4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67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 Free Lunch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théorème du "No Free Lunch" </a:t>
            </a:r>
            <a:r>
              <a:rPr lang="fr-FR" dirty="0" smtClean="0"/>
              <a:t>est </a:t>
            </a:r>
            <a:r>
              <a:rPr lang="fr-FR" dirty="0"/>
              <a:t>la raison pour laquelle on va encore avoir besoin des data </a:t>
            </a:r>
            <a:r>
              <a:rPr lang="fr-FR" dirty="0" err="1"/>
              <a:t>scientists</a:t>
            </a:r>
            <a:r>
              <a:rPr lang="fr-FR" dirty="0"/>
              <a:t> pour un bon bout de temps </a:t>
            </a:r>
            <a:r>
              <a:rPr lang="fr-FR" dirty="0" smtClean="0"/>
              <a:t>!</a:t>
            </a:r>
            <a:endParaRPr lang="fr-FR" dirty="0"/>
          </a:p>
          <a:p>
            <a:pPr lvl="1"/>
            <a:r>
              <a:rPr lang="fr-FR" dirty="0" smtClean="0"/>
              <a:t>En </a:t>
            </a:r>
            <a:r>
              <a:rPr lang="fr-FR" dirty="0"/>
              <a:t>essence, ce théorème statue qu'aucun modèle et algorithme ne fonctionne bien pour tous les </a:t>
            </a:r>
            <a:r>
              <a:rPr lang="fr-FR" dirty="0" smtClean="0"/>
              <a:t>problèmes</a:t>
            </a:r>
          </a:p>
          <a:p>
            <a:pPr lvl="1"/>
            <a:r>
              <a:rPr lang="fr-FR" dirty="0" smtClean="0"/>
              <a:t>En </a:t>
            </a:r>
            <a:r>
              <a:rPr lang="fr-FR" dirty="0"/>
              <a:t>d'autres termes, si un algorithme de machine </a:t>
            </a:r>
            <a:r>
              <a:rPr lang="fr-FR" dirty="0" err="1"/>
              <a:t>learning</a:t>
            </a:r>
            <a:r>
              <a:rPr lang="fr-FR" dirty="0"/>
              <a:t> fonctionne bien sur un type de problème particulier, ça veut dire qu'il le paiera ailleurs, et sera donc moins performant en moyenne sur le reste des problèmes. </a:t>
            </a:r>
          </a:p>
          <a:p>
            <a:pPr lvl="1"/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7034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L’erreur (ou le risque) est l’écart entre la données et le modèle</a:t>
            </a:r>
          </a:p>
          <a:p>
            <a:pPr lvl="1"/>
            <a:r>
              <a:rPr lang="fr-FR" dirty="0" smtClean="0"/>
              <a:t>Risque réduit à gauche, important à droite</a:t>
            </a:r>
            <a:endParaRPr lang="fr-FR" dirty="0"/>
          </a:p>
        </p:txBody>
      </p:sp>
      <p:pic>
        <p:nvPicPr>
          <p:cNvPr id="6146" name="Picture 2" descr="A gauche, on ne perd pas trop d'information. A droite on est trop éloignée de la réalité représentée par les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87" y="2924944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20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 quadratique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distance la plus utilisée pour mesurer cet éloignement est l’erreur </a:t>
            </a:r>
            <a:r>
              <a:rPr lang="fr-FR" dirty="0" smtClean="0"/>
              <a:t>quadratique</a:t>
            </a:r>
            <a:endParaRPr lang="fr-FR" dirty="0"/>
          </a:p>
          <a:p>
            <a:pPr lvl="1"/>
            <a:r>
              <a:rPr lang="fr-FR" dirty="0" smtClean="0"/>
              <a:t>la </a:t>
            </a:r>
            <a:r>
              <a:rPr lang="fr-FR" dirty="0"/>
              <a:t>distance euclidienne entre un point et le </a:t>
            </a:r>
            <a:r>
              <a:rPr lang="fr-FR" dirty="0" smtClean="0"/>
              <a:t>modèle</a:t>
            </a:r>
            <a:endParaRPr lang="fr-FR" dirty="0"/>
          </a:p>
          <a:p>
            <a:r>
              <a:rPr lang="fr-FR" dirty="0"/>
              <a:t>Souvent, on ne peut pas calculer directement l’erreur mais on va utiliser une approximation à partir des données qui sont notre seule </a:t>
            </a:r>
            <a:r>
              <a:rPr lang="fr-FR" dirty="0" smtClean="0"/>
              <a:t>ressource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va ainsi sommer sur toutes nos données d’exemples l’erreur effectuée du </a:t>
            </a:r>
            <a:r>
              <a:rPr lang="fr-FR" dirty="0" smtClean="0"/>
              <a:t>modèle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appelle cette erreur le risque </a:t>
            </a:r>
            <a:r>
              <a:rPr lang="fr-FR" dirty="0" smtClean="0"/>
              <a:t>empirique</a:t>
            </a:r>
          </a:p>
          <a:p>
            <a:r>
              <a:rPr lang="fr-FR" dirty="0" smtClean="0"/>
              <a:t>Le but étant de minimiser la moyenne de </a:t>
            </a:r>
            <a:r>
              <a:rPr lang="fr-FR" smtClean="0"/>
              <a:t>l’erreur quadratique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4145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non modélisables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Certains problèmes ne sont pas modélisable par une régression</a:t>
            </a:r>
          </a:p>
          <a:p>
            <a:pPr lvl="1"/>
            <a:r>
              <a:rPr lang="fr-FR" dirty="0" smtClean="0"/>
              <a:t>Non rationnel : Pi, nombres premiers</a:t>
            </a:r>
          </a:p>
          <a:p>
            <a:pPr lvl="1"/>
            <a:r>
              <a:rPr lang="fr-FR" dirty="0" smtClean="0"/>
              <a:t>Fortement dispersé : </a:t>
            </a:r>
            <a:r>
              <a:rPr lang="fr-FR" dirty="0" err="1" smtClean="0"/>
              <a:t>Random</a:t>
            </a:r>
            <a:endParaRPr lang="fr-FR" dirty="0" smtClean="0"/>
          </a:p>
          <a:p>
            <a:pPr lvl="1"/>
            <a:r>
              <a:rPr lang="fr-FR" dirty="0" smtClean="0"/>
              <a:t>Ici </a:t>
            </a:r>
            <a:r>
              <a:rPr lang="fr-FR" dirty="0" err="1" smtClean="0"/>
              <a:t>random.rand</a:t>
            </a:r>
            <a:r>
              <a:rPr lang="fr-FR" dirty="0" smtClean="0"/>
              <a:t>(30) et les 40000 premiers nombres premiers sur une grille 200 x 200</a:t>
            </a:r>
          </a:p>
          <a:p>
            <a:pPr lvl="1"/>
            <a:endParaRPr lang="fr-FR" dirty="0" smtClean="0"/>
          </a:p>
        </p:txBody>
      </p:sp>
      <p:pic>
        <p:nvPicPr>
          <p:cNvPr id="6146" name="Picture 2" descr="Échantillon d'une variable aléatoire gaussien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69" y="4060792"/>
            <a:ext cx="35718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46" y="4090085"/>
            <a:ext cx="2148166" cy="21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74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SciPy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SciPy</a:t>
            </a:r>
            <a:r>
              <a:rPr lang="fr-FR" dirty="0" smtClean="0"/>
              <a:t> contient des modules avancés dans plusieurs domaines</a:t>
            </a:r>
          </a:p>
          <a:p>
            <a:pPr lvl="1"/>
            <a:r>
              <a:rPr lang="fr-FR" dirty="0" smtClean="0"/>
              <a:t>Basé sur </a:t>
            </a:r>
            <a:r>
              <a:rPr lang="fr-FR" dirty="0" err="1" smtClean="0"/>
              <a:t>NumPy</a:t>
            </a:r>
            <a:endParaRPr lang="fr-FR" dirty="0" smtClean="0"/>
          </a:p>
          <a:p>
            <a:r>
              <a:rPr lang="fr-FR" dirty="0" err="1" smtClean="0"/>
              <a:t>Scipy.stats</a:t>
            </a:r>
            <a:endParaRPr lang="fr-FR" dirty="0" smtClean="0"/>
          </a:p>
          <a:p>
            <a:pPr lvl="1"/>
            <a:r>
              <a:rPr lang="fr-FR" dirty="0" smtClean="0"/>
              <a:t>Outils de statistiques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72" y="265621"/>
            <a:ext cx="2000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4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Linregress</a:t>
            </a:r>
            <a:endParaRPr lang="fr-FR" dirty="0" smtClean="0"/>
          </a:p>
          <a:p>
            <a:pPr lvl="1"/>
            <a:r>
              <a:rPr lang="fr-FR" dirty="0" smtClean="0"/>
              <a:t>Calcul la </a:t>
            </a:r>
            <a:r>
              <a:rPr lang="fr-FR" dirty="0" err="1" smtClean="0"/>
              <a:t>regression</a:t>
            </a:r>
            <a:endParaRPr lang="fr-FR" dirty="0" smtClean="0"/>
          </a:p>
          <a:p>
            <a:pPr lvl="1"/>
            <a:r>
              <a:rPr lang="fr-FR" dirty="0" err="1"/>
              <a:t>slope</a:t>
            </a:r>
            <a:r>
              <a:rPr lang="fr-FR" dirty="0"/>
              <a:t>, </a:t>
            </a:r>
            <a:r>
              <a:rPr lang="fr-FR" dirty="0" err="1"/>
              <a:t>intercept</a:t>
            </a:r>
            <a:r>
              <a:rPr lang="fr-FR" dirty="0"/>
              <a:t>, </a:t>
            </a:r>
            <a:r>
              <a:rPr lang="fr-FR" dirty="0" err="1"/>
              <a:t>r_value</a:t>
            </a:r>
            <a:r>
              <a:rPr lang="fr-FR" dirty="0"/>
              <a:t>, </a:t>
            </a:r>
            <a:r>
              <a:rPr lang="fr-FR" dirty="0" err="1"/>
              <a:t>p_value</a:t>
            </a:r>
            <a:r>
              <a:rPr lang="fr-FR" dirty="0"/>
              <a:t>, </a:t>
            </a:r>
            <a:r>
              <a:rPr lang="fr-FR" dirty="0" err="1"/>
              <a:t>std_err</a:t>
            </a:r>
            <a:r>
              <a:rPr lang="fr-FR" dirty="0"/>
              <a:t> = </a:t>
            </a:r>
            <a:r>
              <a:rPr lang="fr-FR" dirty="0" err="1"/>
              <a:t>stats.linregress</a:t>
            </a:r>
            <a:r>
              <a:rPr lang="fr-FR" dirty="0"/>
              <a:t>(</a:t>
            </a:r>
            <a:r>
              <a:rPr lang="fr-FR" dirty="0" err="1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Avec </a:t>
            </a:r>
            <a:r>
              <a:rPr lang="fr-FR" dirty="0" err="1" smtClean="0"/>
              <a:t>slope</a:t>
            </a:r>
            <a:r>
              <a:rPr lang="fr-FR" dirty="0" smtClean="0"/>
              <a:t> = a de </a:t>
            </a:r>
            <a:r>
              <a:rPr lang="fr-FR" dirty="0" err="1" smtClean="0"/>
              <a:t>ax+b</a:t>
            </a:r>
            <a:r>
              <a:rPr lang="fr-FR" dirty="0" smtClean="0"/>
              <a:t>, </a:t>
            </a:r>
            <a:r>
              <a:rPr lang="fr-FR" dirty="0" err="1" smtClean="0"/>
              <a:t>intercept</a:t>
            </a:r>
            <a:r>
              <a:rPr lang="fr-FR" dirty="0" smtClean="0"/>
              <a:t> = b, </a:t>
            </a:r>
            <a:r>
              <a:rPr lang="fr-FR" dirty="0" err="1" smtClean="0"/>
              <a:t>r_value</a:t>
            </a:r>
            <a:r>
              <a:rPr lang="fr-FR" dirty="0" smtClean="0"/>
              <a:t> le coefficient de corrélation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59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des 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Avec </a:t>
            </a:r>
            <a:r>
              <a:rPr lang="fr-FR" dirty="0" err="1" smtClean="0"/>
              <a:t>SciPy</a:t>
            </a:r>
            <a:r>
              <a:rPr lang="fr-FR" dirty="0" smtClean="0"/>
              <a:t> nous obtenons</a:t>
            </a:r>
          </a:p>
          <a:p>
            <a:pPr lvl="1"/>
            <a:r>
              <a:rPr lang="fr-FR" dirty="0" smtClean="0"/>
              <a:t>Loyer = 41.Surface – 283</a:t>
            </a:r>
          </a:p>
          <a:p>
            <a:pPr lvl="1"/>
            <a:r>
              <a:rPr lang="fr-FR" dirty="0" smtClean="0"/>
              <a:t>Corrélation = 90.7% (TB)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212976"/>
            <a:ext cx="4464496" cy="31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Linéaire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</a:t>
            </a:r>
            <a:r>
              <a:rPr lang="fr-FR" dirty="0" err="1" smtClean="0"/>
              <a:t>ax</a:t>
            </a:r>
            <a:r>
              <a:rPr lang="fr-FR" dirty="0" smtClean="0"/>
              <a:t>  + b</a:t>
            </a:r>
          </a:p>
          <a:p>
            <a:pPr lvl="1"/>
            <a:r>
              <a:rPr lang="fr-FR" dirty="0" smtClean="0"/>
              <a:t>Moyenne est un cas particulier : f = mx</a:t>
            </a:r>
            <a:endParaRPr lang="fr-FR" dirty="0"/>
          </a:p>
          <a:p>
            <a:r>
              <a:rPr lang="fr-FR" dirty="0" smtClean="0"/>
              <a:t>Second degré (binomiale)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ax² + </a:t>
            </a:r>
            <a:r>
              <a:rPr lang="fr-FR" dirty="0" err="1" smtClean="0"/>
              <a:t>bx</a:t>
            </a:r>
            <a:r>
              <a:rPr lang="fr-FR" dirty="0" smtClean="0"/>
              <a:t> + c</a:t>
            </a:r>
          </a:p>
          <a:p>
            <a:r>
              <a:rPr lang="fr-FR" dirty="0" smtClean="0"/>
              <a:t>Troisième degré (</a:t>
            </a:r>
            <a:r>
              <a:rPr lang="fr-FR" dirty="0" err="1" smtClean="0"/>
              <a:t>trinomiale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ax3 + bx² + cx + 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842443"/>
            <a:ext cx="2474987" cy="16523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477190"/>
            <a:ext cx="2415770" cy="15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7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Trouver les données</a:t>
            </a:r>
          </a:p>
          <a:p>
            <a:pPr lvl="1"/>
            <a:r>
              <a:rPr lang="fr-FR" dirty="0" smtClean="0"/>
              <a:t>Mise à disposition d’un data </a:t>
            </a:r>
            <a:r>
              <a:rPr lang="fr-FR" dirty="0" err="1" smtClean="0"/>
              <a:t>lake</a:t>
            </a:r>
            <a:r>
              <a:rPr lang="fr-FR" dirty="0" smtClean="0"/>
              <a:t> ou d’un data </a:t>
            </a:r>
            <a:r>
              <a:rPr lang="fr-FR" dirty="0" err="1" smtClean="0"/>
              <a:t>mart</a:t>
            </a:r>
            <a:endParaRPr lang="fr-FR" dirty="0" smtClean="0"/>
          </a:p>
          <a:p>
            <a:r>
              <a:rPr lang="fr-FR" dirty="0" smtClean="0"/>
              <a:t>Le jeu de données utilisé s’appel le Dataset</a:t>
            </a:r>
          </a:p>
        </p:txBody>
      </p:sp>
    </p:spTree>
    <p:extLst>
      <p:ext uri="{BB962C8B-B14F-4D97-AF65-F5344CB8AC3E}">
        <p14:creationId xmlns:p14="http://schemas.microsoft.com/office/powerpoint/2010/main" val="4197331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Polynomiale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</a:t>
            </a:r>
            <a:r>
              <a:rPr lang="fr-FR" dirty="0" err="1" smtClean="0"/>
              <a:t>polynome</a:t>
            </a:r>
            <a:endParaRPr lang="fr-FR" dirty="0" smtClean="0"/>
          </a:p>
          <a:p>
            <a:r>
              <a:rPr lang="fr-FR" dirty="0" smtClean="0"/>
              <a:t>Exponentielle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</a:t>
            </a:r>
            <a:r>
              <a:rPr lang="fr-FR" dirty="0" err="1" smtClean="0"/>
              <a:t>exp</a:t>
            </a:r>
            <a:r>
              <a:rPr lang="fr-FR" dirty="0" smtClean="0"/>
              <a:t>(x)</a:t>
            </a:r>
          </a:p>
          <a:p>
            <a:r>
              <a:rPr lang="fr-FR" dirty="0" smtClean="0"/>
              <a:t>Logarithmique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log(x)</a:t>
            </a:r>
          </a:p>
          <a:p>
            <a:r>
              <a:rPr lang="fr-FR" dirty="0" smtClean="0"/>
              <a:t>Asymptotique</a:t>
            </a:r>
          </a:p>
          <a:p>
            <a:pPr lvl="1"/>
            <a:r>
              <a:rPr lang="fr-FR" dirty="0" smtClean="0"/>
              <a:t>F = 1/x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933056"/>
            <a:ext cx="33147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80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Sinusoidale</a:t>
            </a:r>
            <a:endParaRPr lang="fr-FR" dirty="0" smtClean="0"/>
          </a:p>
          <a:p>
            <a:pPr lvl="1"/>
            <a:r>
              <a:rPr lang="fr-FR" dirty="0"/>
              <a:t>f</a:t>
            </a:r>
            <a:r>
              <a:rPr lang="fr-FR" dirty="0" smtClean="0"/>
              <a:t> = a sin(x / b)</a:t>
            </a:r>
          </a:p>
          <a:p>
            <a:r>
              <a:rPr lang="fr-FR" dirty="0" err="1" smtClean="0"/>
              <a:t>Sinusoidale</a:t>
            </a:r>
            <a:r>
              <a:rPr lang="fr-FR" dirty="0" smtClean="0"/>
              <a:t> amortie</a:t>
            </a:r>
          </a:p>
          <a:p>
            <a:pPr lvl="1"/>
            <a:r>
              <a:rPr lang="fr-FR" dirty="0"/>
              <a:t>f = a sin(x / b) </a:t>
            </a:r>
            <a:r>
              <a:rPr lang="fr-FR" dirty="0" err="1" smtClean="0"/>
              <a:t>exp</a:t>
            </a:r>
            <a:r>
              <a:rPr lang="fr-FR" dirty="0" smtClean="0"/>
              <a:t>(-x / c)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156209"/>
            <a:ext cx="3248025" cy="2162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22" y="3574951"/>
            <a:ext cx="3267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08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logistique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Fonction de type S</a:t>
            </a:r>
          </a:p>
          <a:p>
            <a:r>
              <a:rPr lang="fr-FR" dirty="0" smtClean="0"/>
              <a:t>Modèle </a:t>
            </a:r>
            <a:r>
              <a:rPr lang="fr-FR" dirty="0" err="1" smtClean="0"/>
              <a:t>logit</a:t>
            </a:r>
            <a:endParaRPr lang="fr-FR" dirty="0" smtClean="0"/>
          </a:p>
          <a:p>
            <a:r>
              <a:rPr lang="fr-FR" dirty="0" err="1" smtClean="0"/>
              <a:t>Cf</a:t>
            </a:r>
            <a:r>
              <a:rPr lang="fr-FR" dirty="0" smtClean="0"/>
              <a:t> </a:t>
            </a:r>
            <a:r>
              <a:rPr lang="fr-FR" dirty="0" err="1" smtClean="0"/>
              <a:t>sklearn</a:t>
            </a:r>
            <a:r>
              <a:rPr lang="fr-FR" dirty="0" smtClean="0"/>
              <a:t> et MLP</a:t>
            </a:r>
            <a:endParaRPr lang="fr-FR" dirty="0"/>
          </a:p>
        </p:txBody>
      </p:sp>
      <p:pic>
        <p:nvPicPr>
          <p:cNvPr id="1026" name="Picture 2" descr="https://upload.wikimedia.org/wikipedia/commons/thumb/6/6d/Exam_pass_logistic_curve.jpeg/400px-Exam_pass_logistic_curv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03340"/>
            <a:ext cx="4896544" cy="354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94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Curvefit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Curvefit</a:t>
            </a:r>
            <a:r>
              <a:rPr lang="fr-FR" dirty="0" smtClean="0"/>
              <a:t> permet d’effectuer une régression sur n’importe quelle fonction</a:t>
            </a:r>
          </a:p>
          <a:p>
            <a:pPr lvl="1"/>
            <a:r>
              <a:rPr lang="fr-FR" dirty="0" smtClean="0"/>
              <a:t>Uniquement à partir de </a:t>
            </a:r>
            <a:r>
              <a:rPr lang="fr-FR" smtClean="0"/>
              <a:t>np.array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810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</a:t>
            </a:r>
            <a:r>
              <a:rPr lang="fr-FR" dirty="0" smtClean="0"/>
              <a:t>data </a:t>
            </a:r>
            <a:r>
              <a:rPr lang="fr-FR" dirty="0"/>
              <a:t>science plus généralement, l'objectif est de trouver un modèle </a:t>
            </a:r>
            <a:r>
              <a:rPr lang="fr-FR" dirty="0" smtClean="0"/>
              <a:t>du </a:t>
            </a:r>
            <a:r>
              <a:rPr lang="fr-FR" dirty="0"/>
              <a:t>phénomène à l'origine des </a:t>
            </a:r>
            <a:r>
              <a:rPr lang="fr-FR" dirty="0" smtClean="0"/>
              <a:t>données</a:t>
            </a:r>
          </a:p>
          <a:p>
            <a:r>
              <a:rPr lang="fr-FR" dirty="0" smtClean="0"/>
              <a:t>C'est </a:t>
            </a:r>
            <a:r>
              <a:rPr lang="fr-FR" dirty="0"/>
              <a:t>à dire qu'on considère que chaque donnée observée est l'expression d'une variable aléatoire générée par une distribution de </a:t>
            </a:r>
            <a:r>
              <a:rPr lang="fr-FR" dirty="0" smtClean="0"/>
              <a:t>probabilité</a:t>
            </a:r>
          </a:p>
          <a:p>
            <a:pPr lvl="1"/>
            <a:r>
              <a:rPr lang="fr-FR" dirty="0" smtClean="0"/>
              <a:t>Par exemple les sondages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480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Imaginez </a:t>
            </a:r>
            <a:r>
              <a:rPr lang="fr-FR" dirty="0"/>
              <a:t>que vous voulez savoir si vous payez trop cher votre </a:t>
            </a:r>
            <a:r>
              <a:rPr lang="fr-FR" dirty="0" smtClean="0"/>
              <a:t>loyer</a:t>
            </a:r>
          </a:p>
          <a:p>
            <a:r>
              <a:rPr lang="fr-FR" dirty="0" smtClean="0"/>
              <a:t>Vous </a:t>
            </a:r>
            <a:r>
              <a:rPr lang="fr-FR" dirty="0"/>
              <a:t>avez récupéré sur un site de location une trentaine de prix des locations disponibles, ainsi que la surface associée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149080"/>
            <a:ext cx="2809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9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Surface / Loyer</a:t>
            </a:r>
            <a:endParaRPr lang="fr-FR" dirty="0"/>
          </a:p>
        </p:txBody>
      </p:sp>
      <p:pic>
        <p:nvPicPr>
          <p:cNvPr id="1028" name="Picture 4" descr="Le loyer mensuel en fonction de la surface du lo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5688632" cy="39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2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régression est une formule mathématique qui étudie des données réelle d’une manière proche de la réalité mais simplifiée</a:t>
            </a:r>
          </a:p>
          <a:p>
            <a:r>
              <a:rPr lang="fr-FR" dirty="0" smtClean="0"/>
              <a:t>Différent types</a:t>
            </a:r>
          </a:p>
          <a:p>
            <a:pPr lvl="1"/>
            <a:r>
              <a:rPr lang="fr-FR" dirty="0" smtClean="0"/>
              <a:t>Linéaire</a:t>
            </a:r>
          </a:p>
          <a:p>
            <a:pPr lvl="1"/>
            <a:r>
              <a:rPr lang="fr-FR" dirty="0" smtClean="0"/>
              <a:t>Second degré</a:t>
            </a:r>
          </a:p>
          <a:p>
            <a:pPr lvl="1"/>
            <a:r>
              <a:rPr lang="fr-FR" dirty="0" smtClean="0"/>
              <a:t>Polynomiale</a:t>
            </a:r>
          </a:p>
          <a:p>
            <a:pPr lvl="1"/>
            <a:r>
              <a:rPr lang="fr-FR" dirty="0" err="1" smtClean="0"/>
              <a:t>Sinusoidale</a:t>
            </a:r>
            <a:endParaRPr lang="fr-FR" dirty="0" smtClean="0"/>
          </a:p>
          <a:p>
            <a:pPr lvl="1"/>
            <a:r>
              <a:rPr lang="fr-FR" dirty="0" smtClean="0"/>
              <a:t>Elliptique</a:t>
            </a:r>
          </a:p>
        </p:txBody>
      </p:sp>
    </p:spTree>
    <p:extLst>
      <p:ext uri="{BB962C8B-B14F-4D97-AF65-F5344CB8AC3E}">
        <p14:creationId xmlns:p14="http://schemas.microsoft.com/office/powerpoint/2010/main" val="16949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Notre exemple montre une régression linéaire</a:t>
            </a:r>
          </a:p>
          <a:p>
            <a:endParaRPr lang="fr-FR" dirty="0"/>
          </a:p>
        </p:txBody>
      </p:sp>
      <p:pic>
        <p:nvPicPr>
          <p:cNvPr id="2056" name="Picture 8" descr="la droite de régression correspondant à la modélisation statistique du nuage d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5212067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12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Trouver le bon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résumer, le travail de modélisation consiste à trouver le bon modèle statistique </a:t>
            </a:r>
            <a:r>
              <a:rPr lang="fr-FR" dirty="0" smtClean="0"/>
              <a:t>qui </a:t>
            </a:r>
            <a:r>
              <a:rPr lang="fr-FR" dirty="0"/>
              <a:t>colle le mieux aux données </a:t>
            </a:r>
            <a:r>
              <a:rPr lang="fr-FR" dirty="0" smtClean="0"/>
              <a:t>d'exemple</a:t>
            </a:r>
          </a:p>
          <a:p>
            <a:r>
              <a:rPr lang="fr-FR" dirty="0" smtClean="0"/>
              <a:t>Le </a:t>
            </a:r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en particulier intervient pour trouver ce modèle de manière </a:t>
            </a:r>
            <a:r>
              <a:rPr lang="fr-FR" dirty="0" smtClean="0"/>
              <a:t>automatisée</a:t>
            </a:r>
          </a:p>
          <a:p>
            <a:r>
              <a:rPr lang="fr-FR" dirty="0" smtClean="0"/>
              <a:t>Problème du quartet d’</a:t>
            </a:r>
            <a:r>
              <a:rPr lang="fr-FR" dirty="0" err="1" smtClean="0"/>
              <a:t>Ascombe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9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Quartet d’</a:t>
            </a:r>
            <a:r>
              <a:rPr lang="fr-FR" dirty="0" err="1" smtClean="0"/>
              <a:t>Ascombe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Ces 4 modèles possède la même régression linéaire</a:t>
            </a:r>
          </a:p>
          <a:p>
            <a:pPr lvl="1"/>
            <a:r>
              <a:rPr lang="fr-FR" dirty="0" smtClean="0"/>
              <a:t>Trouver les erreurs</a:t>
            </a:r>
            <a:endParaRPr lang="fr-FR" dirty="0"/>
          </a:p>
        </p:txBody>
      </p:sp>
      <p:pic>
        <p:nvPicPr>
          <p:cNvPr id="4098" name="Picture 2" descr="Le quartet d'anscom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33" y="2783429"/>
            <a:ext cx="6067407" cy="40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08493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5630</TotalTime>
  <Words>644</Words>
  <Application>Microsoft Office PowerPoint</Application>
  <PresentationFormat>Affichage à l'écran (4:3)</PresentationFormat>
  <Paragraphs>100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Monotype Sorts</vt:lpstr>
      <vt:lpstr>Times New Roman</vt:lpstr>
      <vt:lpstr>cvc</vt:lpstr>
      <vt:lpstr>Présentation PowerPoint</vt:lpstr>
      <vt:lpstr>1ère étape</vt:lpstr>
      <vt:lpstr>But</vt:lpstr>
      <vt:lpstr>Exemple</vt:lpstr>
      <vt:lpstr>Graphique</vt:lpstr>
      <vt:lpstr>Régression</vt:lpstr>
      <vt:lpstr>Régression linéaire</vt:lpstr>
      <vt:lpstr>Trouver le bon modèle</vt:lpstr>
      <vt:lpstr>Quartet d’Ascombe</vt:lpstr>
      <vt:lpstr>La régression n’est pas tous les temps linéaire</vt:lpstr>
      <vt:lpstr>Machine Learning</vt:lpstr>
      <vt:lpstr>No Free Lunch</vt:lpstr>
      <vt:lpstr>Erreur</vt:lpstr>
      <vt:lpstr>Erreur quadratique</vt:lpstr>
      <vt:lpstr>Problème non modélisables</vt:lpstr>
      <vt:lpstr>SciPy</vt:lpstr>
      <vt:lpstr>Régression linéaire</vt:lpstr>
      <vt:lpstr>Interprétation des résultats</vt:lpstr>
      <vt:lpstr>Les différents types de régression</vt:lpstr>
      <vt:lpstr>Les différents types de régression</vt:lpstr>
      <vt:lpstr>Les différents types de régression</vt:lpstr>
      <vt:lpstr>Régression logistique</vt:lpstr>
      <vt:lpstr>Curvefit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300</cp:revision>
  <dcterms:created xsi:type="dcterms:W3CDTF">2000-04-10T19:33:12Z</dcterms:created>
  <dcterms:modified xsi:type="dcterms:W3CDTF">2020-03-05T22:23:17Z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