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91" r:id="rId5"/>
    <p:sldId id="285" r:id="rId6"/>
    <p:sldId id="293" r:id="rId7"/>
    <p:sldId id="295" r:id="rId8"/>
    <p:sldId id="296" r:id="rId9"/>
    <p:sldId id="297" r:id="rId10"/>
    <p:sldId id="298" r:id="rId11"/>
    <p:sldId id="286" r:id="rId12"/>
    <p:sldId id="300" r:id="rId13"/>
    <p:sldId id="274" r:id="rId14"/>
    <p:sldId id="301" r:id="rId15"/>
    <p:sldId id="302" r:id="rId16"/>
    <p:sldId id="284" r:id="rId17"/>
    <p:sldId id="290" r:id="rId18"/>
    <p:sldId id="287" r:id="rId19"/>
    <p:sldId id="288" r:id="rId20"/>
    <p:sldId id="289" r:id="rId21"/>
    <p:sldId id="283" r:id="rId22"/>
    <p:sldId id="303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6</a:t>
            </a:r>
          </a:p>
          <a:p>
            <a:pPr eaLnBrk="1" hangingPunct="1"/>
            <a:r>
              <a:rPr lang="fr-FR" altLang="fr-FR" dirty="0" err="1" smtClean="0"/>
              <a:t>Numpy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3911030" cy="9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9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 Un tableau rempli d'une séquence linéaire</a:t>
            </a:r>
          </a:p>
          <a:p>
            <a:r>
              <a:rPr lang="fr-FR" dirty="0"/>
              <a:t># commençant à 0 et qui se termine à 20, avec un pas de 2</a:t>
            </a:r>
          </a:p>
          <a:p>
            <a:r>
              <a:rPr lang="fr-FR" dirty="0" err="1"/>
              <a:t>np.arange</a:t>
            </a:r>
            <a:r>
              <a:rPr lang="fr-FR" dirty="0"/>
              <a:t>(0, 20, 2)</a:t>
            </a:r>
          </a:p>
          <a:p>
            <a:r>
              <a:rPr lang="fr-FR" dirty="0" smtClean="0"/>
              <a:t># </a:t>
            </a:r>
            <a:r>
              <a:rPr lang="fr-FR" dirty="0"/>
              <a:t>Un tableau de 5 valeurs, espacées uniformément entre 0 et 1</a:t>
            </a:r>
          </a:p>
          <a:p>
            <a:r>
              <a:rPr lang="fr-FR" dirty="0" err="1"/>
              <a:t>np.linspace</a:t>
            </a:r>
            <a:r>
              <a:rPr lang="fr-FR" dirty="0"/>
              <a:t>(0, 1, 5)</a:t>
            </a:r>
          </a:p>
        </p:txBody>
      </p:sp>
    </p:spTree>
    <p:extLst>
      <p:ext uri="{BB962C8B-B14F-4D97-AF65-F5344CB8AC3E}">
        <p14:creationId xmlns:p14="http://schemas.microsoft.com/office/powerpoint/2010/main" val="32146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8" y="3573016"/>
            <a:ext cx="4858985" cy="7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3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59" y="2636912"/>
            <a:ext cx="4664466" cy="22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 de </a:t>
            </a:r>
            <a:r>
              <a:rPr lang="en-US" dirty="0" err="1" smtClean="0"/>
              <a:t>trou</a:t>
            </a:r>
            <a:endParaRPr lang="en-US" dirty="0"/>
          </a:p>
          <a:p>
            <a:r>
              <a:rPr lang="en-US" dirty="0" smtClean="0"/>
              <a:t>Un </a:t>
            </a:r>
            <a:r>
              <a:rPr lang="en-US" dirty="0" err="1" smtClean="0"/>
              <a:t>seul</a:t>
            </a:r>
            <a:r>
              <a:rPr lang="en-US" dirty="0" smtClean="0"/>
              <a:t> type</a:t>
            </a:r>
            <a:endParaRPr lang="en-US" dirty="0"/>
          </a:p>
          <a:p>
            <a:r>
              <a:rPr lang="en-US" dirty="0" err="1" smtClean="0"/>
              <a:t>Même</a:t>
            </a:r>
            <a:r>
              <a:rPr lang="en-US" dirty="0" smtClean="0"/>
              <a:t> dimension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9" y="3992992"/>
            <a:ext cx="6307931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</a:t>
            </a:r>
            <a:r>
              <a:rPr lang="fr-FR" dirty="0" err="1" smtClean="0"/>
              <a:t>numpy</a:t>
            </a:r>
            <a:r>
              <a:rPr lang="fr-FR" dirty="0" smtClean="0"/>
              <a:t> sont surchargés</a:t>
            </a:r>
          </a:p>
          <a:p>
            <a:r>
              <a:rPr lang="fr-FR" dirty="0" smtClean="0"/>
              <a:t>Les fonctions </a:t>
            </a:r>
            <a:r>
              <a:rPr lang="fr-FR" dirty="0" err="1" smtClean="0"/>
              <a:t>numpy</a:t>
            </a:r>
            <a:r>
              <a:rPr lang="fr-FR" dirty="0" smtClean="0"/>
              <a:t> sont des </a:t>
            </a:r>
            <a:r>
              <a:rPr lang="fr-FR" dirty="0" err="1" smtClean="0"/>
              <a:t>map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4886116" cy="2987303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/>
          <a:p>
            <a:r>
              <a:rPr lang="fr-FR" dirty="0" smtClean="0"/>
              <a:t>Opérateurs et fonctions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70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fonction de réduction de base existent</a:t>
            </a:r>
          </a:p>
          <a:p>
            <a:pPr lvl="1"/>
            <a:r>
              <a:rPr lang="fr-FR" dirty="0" err="1" smtClean="0"/>
              <a:t>Sum</a:t>
            </a:r>
            <a:endParaRPr lang="fr-FR" dirty="0" smtClean="0"/>
          </a:p>
          <a:p>
            <a:pPr lvl="1"/>
            <a:r>
              <a:rPr lang="fr-FR" dirty="0" smtClean="0"/>
              <a:t>Max</a:t>
            </a:r>
          </a:p>
          <a:p>
            <a:pPr lvl="1"/>
            <a:r>
              <a:rPr lang="fr-FR" dirty="0" smtClean="0"/>
              <a:t>Min</a:t>
            </a:r>
          </a:p>
          <a:p>
            <a:pPr lvl="1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88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 des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np.random.seed</a:t>
            </a:r>
            <a:r>
              <a:rPr lang="fr-FR" dirty="0"/>
              <a:t>(0)</a:t>
            </a:r>
          </a:p>
          <a:p>
            <a:r>
              <a:rPr lang="fr-FR" dirty="0"/>
              <a:t>x1 = </a:t>
            </a:r>
            <a:r>
              <a:rPr lang="fr-FR" dirty="0" err="1"/>
              <a:t>np.random.randint</a:t>
            </a:r>
            <a:r>
              <a:rPr lang="fr-FR" dirty="0"/>
              <a:t>(10, </a:t>
            </a:r>
            <a:r>
              <a:rPr lang="fr-FR" dirty="0" smtClean="0"/>
              <a:t>size=6)</a:t>
            </a:r>
          </a:p>
          <a:p>
            <a:r>
              <a:rPr lang="fr-FR" dirty="0" err="1" smtClean="0"/>
              <a:t>print</a:t>
            </a:r>
            <a:r>
              <a:rPr lang="fr-FR" dirty="0"/>
              <a:t>("nombre de dimensions de x1: ", x1.ndim)</a:t>
            </a:r>
          </a:p>
          <a:p>
            <a:r>
              <a:rPr lang="fr-FR" dirty="0" err="1"/>
              <a:t>print</a:t>
            </a:r>
            <a:r>
              <a:rPr lang="fr-FR" dirty="0"/>
              <a:t>("forme de x1: ", x1.shape)</a:t>
            </a:r>
          </a:p>
          <a:p>
            <a:r>
              <a:rPr lang="fr-FR" dirty="0" err="1"/>
              <a:t>print</a:t>
            </a:r>
            <a:r>
              <a:rPr lang="fr-FR" dirty="0"/>
              <a:t>("taille de x1: ", x1.size)</a:t>
            </a:r>
          </a:p>
          <a:p>
            <a:r>
              <a:rPr lang="fr-FR" dirty="0" err="1"/>
              <a:t>print</a:t>
            </a:r>
            <a:r>
              <a:rPr lang="fr-FR" dirty="0"/>
              <a:t>("type de x1: ", x1.dtype)</a:t>
            </a:r>
          </a:p>
        </p:txBody>
      </p:sp>
    </p:spTree>
    <p:extLst>
      <p:ext uri="{BB962C8B-B14F-4D97-AF65-F5344CB8AC3E}">
        <p14:creationId xmlns:p14="http://schemas.microsoft.com/office/powerpoint/2010/main" val="202002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Identique à Python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(x1[0</a:t>
            </a:r>
            <a:r>
              <a:rPr lang="fr-FR" dirty="0"/>
              <a:t>])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</a:t>
            </a:r>
            <a:r>
              <a:rPr lang="fr-FR" dirty="0"/>
              <a:t>[-1])</a:t>
            </a:r>
          </a:p>
          <a:p>
            <a:pPr lvl="1"/>
            <a:r>
              <a:rPr lang="fr-FR" dirty="0" smtClean="0"/>
              <a:t>x1[1</a:t>
            </a:r>
            <a:r>
              <a:rPr lang="fr-FR" dirty="0"/>
              <a:t>] = "1000"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</a:t>
            </a:r>
            <a:r>
              <a:rPr lang="fr-FR" dirty="0"/>
              <a:t>[:5])  # Les cinq premiers éléments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(x1[5</a:t>
            </a:r>
            <a:r>
              <a:rPr lang="fr-FR" dirty="0"/>
              <a:t>:])  # Les éléments à partir de l'index 5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</a:t>
            </a:r>
            <a:r>
              <a:rPr lang="fr-FR" dirty="0"/>
              <a:t>[::2])  # Un élément sur deux</a:t>
            </a:r>
          </a:p>
        </p:txBody>
      </p:sp>
    </p:spTree>
    <p:extLst>
      <p:ext uri="{BB962C8B-B14F-4D97-AF65-F5344CB8AC3E}">
        <p14:creationId xmlns:p14="http://schemas.microsoft.com/office/powerpoint/2010/main" val="50400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et les Maths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a rencontré un grand succès dans le monde scientifique, mathématiques et de l’IA</a:t>
            </a:r>
          </a:p>
          <a:p>
            <a:r>
              <a:rPr lang="fr-FR" dirty="0" smtClean="0"/>
              <a:t>De nombreux modules sont à disposition</a:t>
            </a:r>
          </a:p>
          <a:p>
            <a:pPr lvl="1"/>
            <a:r>
              <a:rPr lang="fr-FR" dirty="0" err="1" smtClean="0"/>
              <a:t>Numpy</a:t>
            </a:r>
            <a:r>
              <a:rPr lang="fr-FR" dirty="0" smtClean="0"/>
              <a:t>, </a:t>
            </a:r>
            <a:r>
              <a:rPr lang="fr-FR" dirty="0" err="1" smtClean="0"/>
              <a:t>Scipy</a:t>
            </a:r>
            <a:r>
              <a:rPr lang="fr-FR" dirty="0" smtClean="0"/>
              <a:t>, </a:t>
            </a:r>
            <a:r>
              <a:rPr lang="fr-FR" dirty="0" err="1" smtClean="0"/>
              <a:t>Scikit-learn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Le module math possède les méthodes de base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</a:t>
            </a:r>
            <a:r>
              <a:rPr lang="fr-FR" dirty="0"/>
              <a:t>= </a:t>
            </a:r>
            <a:r>
              <a:rPr lang="fr-FR" dirty="0" err="1" smtClean="0"/>
              <a:t>np.random.rand</a:t>
            </a:r>
            <a:r>
              <a:rPr lang="fr-FR" dirty="0" smtClean="0"/>
              <a:t>(10)</a:t>
            </a:r>
            <a:endParaRPr lang="fr-FR" dirty="0"/>
          </a:p>
          <a:p>
            <a:r>
              <a:rPr lang="fr-FR" dirty="0"/>
              <a:t>x &gt; </a:t>
            </a:r>
            <a:r>
              <a:rPr lang="fr-FR" dirty="0" smtClean="0"/>
              <a:t>0.5</a:t>
            </a:r>
          </a:p>
          <a:p>
            <a:pPr lvl="1"/>
            <a:r>
              <a:rPr lang="fr-FR" dirty="0" smtClean="0"/>
              <a:t>Renvoie un tableau de booléens</a:t>
            </a:r>
          </a:p>
          <a:p>
            <a:r>
              <a:rPr lang="fr-FR" dirty="0" smtClean="0"/>
              <a:t>X[</a:t>
            </a:r>
            <a:r>
              <a:rPr lang="fr-FR" dirty="0" err="1" smtClean="0"/>
              <a:t>booleans</a:t>
            </a:r>
            <a:r>
              <a:rPr lang="fr-FR" dirty="0" smtClean="0"/>
              <a:t>]</a:t>
            </a:r>
            <a:endParaRPr lang="fr-FR" dirty="0" smtClean="0"/>
          </a:p>
          <a:p>
            <a:pPr lvl="1"/>
            <a:r>
              <a:rPr lang="fr-FR" dirty="0" smtClean="0"/>
              <a:t>Filtre</a:t>
            </a:r>
          </a:p>
          <a:p>
            <a:pPr lvl="1"/>
            <a:r>
              <a:rPr lang="fr-FR" dirty="0" smtClean="0"/>
              <a:t>X[x </a:t>
            </a:r>
            <a:r>
              <a:rPr lang="fr-FR" dirty="0" smtClean="0"/>
              <a:t>&gt; </a:t>
            </a:r>
            <a:r>
              <a:rPr lang="fr-FR" dirty="0" smtClean="0"/>
              <a:t>0.5]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3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r>
              <a:rPr lang="fr-FR" dirty="0" smtClean="0"/>
              <a:t> est complètement compatible avec les </a:t>
            </a:r>
            <a:r>
              <a:rPr lang="fr-FR" dirty="0" err="1" smtClean="0"/>
              <a:t>np.array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2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60648"/>
            <a:ext cx="7269480" cy="994172"/>
          </a:xfrm>
        </p:spPr>
        <p:txBody>
          <a:bodyPr/>
          <a:lstStyle/>
          <a:p>
            <a:r>
              <a:rPr lang="en-US" dirty="0" err="1" smtClean="0"/>
              <a:t>Sauvegarder</a:t>
            </a:r>
            <a:r>
              <a:rPr lang="en-US" dirty="0" smtClean="0"/>
              <a:t> des tableaux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25" y="2234443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module </a:t>
            </a:r>
            <a:r>
              <a:rPr lang="en-US" dirty="0" err="1" smtClean="0"/>
              <a:t>scientifique</a:t>
            </a:r>
            <a:r>
              <a:rPr lang="en-US" dirty="0" smtClean="0"/>
              <a:t> </a:t>
            </a:r>
            <a:r>
              <a:rPr lang="en-US" dirty="0" err="1" smtClean="0"/>
              <a:t>d’algèbre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endParaRPr lang="en-US" dirty="0"/>
          </a:p>
          <a:p>
            <a:pPr lvl="1"/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dirty="0" smtClean="0"/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 smtClean="0"/>
              <a:t>Liste</a:t>
            </a:r>
            <a:r>
              <a:rPr lang="en-US" sz="1800" dirty="0" smtClean="0"/>
              <a:t> de </a:t>
            </a:r>
            <a:r>
              <a:rPr lang="en-US" sz="1800" dirty="0" err="1" smtClean="0"/>
              <a:t>nombres</a:t>
            </a:r>
            <a:endParaRPr lang="en-US" sz="1800" dirty="0"/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endParaRPr lang="en-US" dirty="0" smtClean="0"/>
          </a:p>
          <a:p>
            <a:pPr lvl="1"/>
            <a:r>
              <a:rPr lang="fr-FR" dirty="0"/>
              <a:t>Contrairement aux listes en Python, les tableaux </a:t>
            </a:r>
            <a:r>
              <a:rPr lang="fr-FR" dirty="0" err="1"/>
              <a:t>Numpy</a:t>
            </a:r>
            <a:r>
              <a:rPr lang="fr-FR" dirty="0"/>
              <a:t> ne peuvent contenir des membres que d'un seul </a:t>
            </a:r>
            <a:r>
              <a:rPr lang="fr-FR" dirty="0" smtClean="0"/>
              <a:t>type</a:t>
            </a:r>
          </a:p>
          <a:p>
            <a:pPr lvl="1"/>
            <a:r>
              <a:rPr lang="fr-FR" dirty="0" smtClean="0"/>
              <a:t>Le type est soit explicite ou implicite</a:t>
            </a:r>
          </a:p>
          <a:p>
            <a:r>
              <a:rPr lang="fr-FR" dirty="0" smtClean="0"/>
              <a:t>Exemples :</a:t>
            </a:r>
          </a:p>
          <a:p>
            <a:pPr lvl="1"/>
            <a:r>
              <a:rPr lang="en-US" dirty="0" err="1"/>
              <a:t>np.array</a:t>
            </a:r>
            <a:r>
              <a:rPr lang="en-US" dirty="0"/>
              <a:t>([1, 4, 2, 5, 3</a:t>
            </a:r>
            <a:r>
              <a:rPr lang="en-US" dirty="0" smtClean="0"/>
              <a:t>]) #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/>
              <a:t>np.array</a:t>
            </a:r>
            <a:r>
              <a:rPr lang="en-US" dirty="0"/>
              <a:t>([3.14, 4, 2, 3</a:t>
            </a:r>
            <a:r>
              <a:rPr lang="en-US" dirty="0" smtClean="0"/>
              <a:t>]) #float</a:t>
            </a:r>
          </a:p>
          <a:p>
            <a:pPr lvl="1"/>
            <a:r>
              <a:rPr lang="fr-FR" dirty="0" err="1" smtClean="0"/>
              <a:t>np.zeros</a:t>
            </a:r>
            <a:r>
              <a:rPr lang="fr-FR" dirty="0" smtClean="0"/>
              <a:t>(10</a:t>
            </a:r>
            <a:r>
              <a:rPr lang="fr-FR" dirty="0"/>
              <a:t>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int</a:t>
            </a:r>
            <a:r>
              <a:rPr lang="fr-FR" dirty="0" smtClean="0"/>
              <a:t>) #10*0</a:t>
            </a:r>
            <a:endParaRPr lang="fr-FR" dirty="0"/>
          </a:p>
          <a:p>
            <a:pPr lvl="1"/>
            <a:r>
              <a:rPr lang="fr-FR" dirty="0" err="1" smtClean="0"/>
              <a:t>np.ones</a:t>
            </a:r>
            <a:r>
              <a:rPr lang="fr-FR" dirty="0" smtClean="0"/>
              <a:t>(3,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float</a:t>
            </a:r>
            <a:r>
              <a:rPr lang="fr-FR" dirty="0" smtClean="0"/>
              <a:t>) #3*1.0</a:t>
            </a:r>
            <a:endParaRPr lang="fr-FR" dirty="0"/>
          </a:p>
          <a:p>
            <a:pPr lvl="1"/>
            <a:r>
              <a:rPr lang="fr-FR" dirty="0" err="1" smtClean="0"/>
              <a:t>np.full</a:t>
            </a:r>
            <a:r>
              <a:rPr lang="fr-FR" dirty="0" smtClean="0"/>
              <a:t>(3, </a:t>
            </a:r>
            <a:r>
              <a:rPr lang="fr-FR" dirty="0"/>
              <a:t>3.14</a:t>
            </a:r>
            <a:r>
              <a:rPr lang="fr-FR" dirty="0" smtClean="0"/>
              <a:t>) #3*3.14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48" y="2268551"/>
            <a:ext cx="4092777" cy="7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19" y="3340846"/>
            <a:ext cx="4050506" cy="183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4015209" cy="326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1131570"/>
            <a:ext cx="726948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42862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886252" cy="2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74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5743</TotalTime>
  <Words>465</Words>
  <Application>Microsoft Office PowerPoint</Application>
  <PresentationFormat>Affichage à l'écran (4:3)</PresentationFormat>
  <Paragraphs>135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Arrays</vt:lpstr>
      <vt:lpstr>Présentation PowerPoint</vt:lpstr>
      <vt:lpstr>Arrays, creation</vt:lpstr>
      <vt:lpstr>Arrays, creation</vt:lpstr>
      <vt:lpstr>Arrays, creation</vt:lpstr>
      <vt:lpstr>Arrays, creation</vt:lpstr>
      <vt:lpstr>Arrays, creation</vt:lpstr>
      <vt:lpstr>arange</vt:lpstr>
      <vt:lpstr>Arrays, creation</vt:lpstr>
      <vt:lpstr>Random</vt:lpstr>
      <vt:lpstr>Arrays, creation</vt:lpstr>
      <vt:lpstr>Arrays, danger zone</vt:lpstr>
      <vt:lpstr>Opérateurs et fonctions</vt:lpstr>
      <vt:lpstr>Réduction</vt:lpstr>
      <vt:lpstr>Propriétés des tableaux</vt:lpstr>
      <vt:lpstr>Indexation</vt:lpstr>
      <vt:lpstr>Filtrage</vt:lpstr>
      <vt:lpstr>Matplotlib</vt:lpstr>
      <vt:lpstr>Sauvegarder des tableaux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305</cp:revision>
  <dcterms:created xsi:type="dcterms:W3CDTF">2000-04-10T19:33:12Z</dcterms:created>
  <dcterms:modified xsi:type="dcterms:W3CDTF">2020-04-09T08:23:18Z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