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4"/>
  </p:notesMasterIdLst>
  <p:handoutMasterIdLst>
    <p:handoutMasterId r:id="rId35"/>
  </p:handoutMasterIdLst>
  <p:sldIdLst>
    <p:sldId id="264" r:id="rId2"/>
    <p:sldId id="266" r:id="rId3"/>
    <p:sldId id="267" r:id="rId4"/>
    <p:sldId id="269" r:id="rId5"/>
    <p:sldId id="272" r:id="rId6"/>
    <p:sldId id="273" r:id="rId7"/>
    <p:sldId id="274" r:id="rId8"/>
    <p:sldId id="276" r:id="rId9"/>
    <p:sldId id="277" r:id="rId10"/>
    <p:sldId id="279" r:id="rId11"/>
    <p:sldId id="280" r:id="rId12"/>
    <p:sldId id="281" r:id="rId13"/>
    <p:sldId id="282" r:id="rId14"/>
    <p:sldId id="283" r:id="rId15"/>
    <p:sldId id="286" r:id="rId16"/>
    <p:sldId id="287" r:id="rId17"/>
    <p:sldId id="290" r:id="rId18"/>
    <p:sldId id="291" r:id="rId19"/>
    <p:sldId id="292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9" r:id="rId3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</a:t>
            </a:r>
            <a:r>
              <a:rPr lang="fr-FR" altLang="fr-FR" dirty="0"/>
              <a:t>2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Rappels Python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691680" y="2117248"/>
            <a:ext cx="53399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dirty="0" smtClean="0"/>
              <a:t>Python</a:t>
            </a:r>
          </a:p>
          <a:p>
            <a:pPr algn="ctr"/>
            <a:r>
              <a:rPr lang="fr-FR" sz="3600" dirty="0" smtClean="0"/>
              <a:t>pour le calcul scientifique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différentie le module physique (math) par son </a:t>
            </a:r>
            <a:r>
              <a:rPr lang="fr-FR" dirty="0" err="1" smtClean="0"/>
              <a:t>namespace</a:t>
            </a:r>
            <a:r>
              <a:rPr lang="fr-FR" dirty="0" smtClean="0"/>
              <a:t> (</a:t>
            </a:r>
            <a:r>
              <a:rPr lang="fr-FR" dirty="0" err="1" smtClean="0"/>
              <a:t>mathematique</a:t>
            </a:r>
            <a:r>
              <a:rPr lang="fr-FR" dirty="0" smtClean="0"/>
              <a:t>) qui contient les variables et fonctions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3861048"/>
            <a:ext cx="3174038" cy="42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80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from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fr-FR" b="1" dirty="0"/>
              <a:t>"from"</a:t>
            </a:r>
            <a:r>
              <a:rPr lang="en-GB" altLang="fr-FR" dirty="0"/>
              <a:t> </a:t>
            </a:r>
            <a:r>
              <a:rPr lang="en-GB" altLang="fr-FR" dirty="0" err="1"/>
              <a:t>s'utilise</a:t>
            </a:r>
            <a:r>
              <a:rPr lang="en-GB" altLang="fr-FR" dirty="0"/>
              <a:t> avec "import" de la </a:t>
            </a:r>
            <a:r>
              <a:rPr lang="en-GB" altLang="fr-FR" dirty="0" err="1"/>
              <a:t>manière</a:t>
            </a:r>
            <a:r>
              <a:rPr lang="en-GB" altLang="fr-FR" dirty="0"/>
              <a:t> "from &lt;module&gt; import &lt;nom</a:t>
            </a:r>
            <a:r>
              <a:rPr lang="en-GB" altLang="fr-FR" dirty="0" smtClean="0"/>
              <a:t>&gt;“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2708920"/>
            <a:ext cx="3557550" cy="142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59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from</a:t>
            </a:r>
            <a:r>
              <a:rPr lang="fr-FR" dirty="0" smtClean="0"/>
              <a:t> import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fr-FR" dirty="0" smtClean="0"/>
              <a:t>From import </a:t>
            </a:r>
            <a:r>
              <a:rPr lang="en-GB" altLang="fr-FR" dirty="0" err="1" smtClean="0"/>
              <a:t>n’utilise</a:t>
            </a:r>
            <a:r>
              <a:rPr lang="en-GB" altLang="fr-FR" dirty="0" smtClean="0"/>
              <a:t> pas de namespace</a:t>
            </a:r>
          </a:p>
          <a:p>
            <a:r>
              <a:rPr lang="en-GB" altLang="fr-FR" dirty="0" err="1" smtClean="0"/>
              <a:t>Dans</a:t>
            </a:r>
            <a:r>
              <a:rPr lang="en-GB" altLang="fr-FR" dirty="0" smtClean="0"/>
              <a:t> "from </a:t>
            </a:r>
            <a:r>
              <a:rPr lang="en-GB" altLang="fr-FR" dirty="0"/>
              <a:t>&lt;module&gt; import &lt;nom</a:t>
            </a:r>
            <a:r>
              <a:rPr lang="en-GB" altLang="fr-FR" dirty="0" smtClean="0"/>
              <a:t>&gt;“ </a:t>
            </a:r>
            <a:r>
              <a:rPr lang="en-GB" altLang="fr-FR" dirty="0" err="1" smtClean="0"/>
              <a:t>seulement</a:t>
            </a:r>
            <a:r>
              <a:rPr lang="en-GB" altLang="fr-FR" dirty="0" smtClean="0"/>
              <a:t> </a:t>
            </a:r>
            <a:r>
              <a:rPr lang="en-GB" altLang="fr-FR" dirty="0" err="1"/>
              <a:t>l'objet</a:t>
            </a:r>
            <a:r>
              <a:rPr lang="en-GB" altLang="fr-FR" dirty="0"/>
              <a:t> &lt;nom&gt; du module &lt;module&gt; sera </a:t>
            </a:r>
            <a:r>
              <a:rPr lang="en-GB" altLang="fr-FR" dirty="0" err="1"/>
              <a:t>importé</a:t>
            </a:r>
            <a:r>
              <a:rPr lang="en-GB" altLang="fr-FR" dirty="0"/>
              <a:t>, le code </a:t>
            </a:r>
            <a:r>
              <a:rPr lang="en-GB" altLang="fr-FR" dirty="0" err="1"/>
              <a:t>restant</a:t>
            </a:r>
            <a:r>
              <a:rPr lang="en-GB" altLang="fr-FR" dirty="0"/>
              <a:t> du module sera </a:t>
            </a:r>
            <a:r>
              <a:rPr lang="en-GB" altLang="fr-FR" dirty="0" err="1"/>
              <a:t>aussi</a:t>
            </a:r>
            <a:r>
              <a:rPr lang="en-GB" altLang="fr-FR" dirty="0"/>
              <a:t> </a:t>
            </a:r>
            <a:r>
              <a:rPr lang="en-GB" altLang="fr-FR" dirty="0" smtClean="0"/>
              <a:t>execute</a:t>
            </a:r>
          </a:p>
          <a:p>
            <a:pPr lvl="1"/>
            <a:r>
              <a:rPr lang="en-GB" altLang="fr-FR" dirty="0" err="1" smtClean="0"/>
              <a:t>mais</a:t>
            </a:r>
            <a:r>
              <a:rPr lang="en-GB" altLang="fr-FR" dirty="0" smtClean="0"/>
              <a:t> </a:t>
            </a:r>
            <a:r>
              <a:rPr lang="en-GB" altLang="fr-FR" dirty="0"/>
              <a:t>les </a:t>
            </a:r>
            <a:r>
              <a:rPr lang="en-GB" altLang="fr-FR" dirty="0" err="1"/>
              <a:t>objets</a:t>
            </a:r>
            <a:r>
              <a:rPr lang="en-GB" altLang="fr-FR" dirty="0"/>
              <a:t> ne </a:t>
            </a:r>
            <a:r>
              <a:rPr lang="en-GB" altLang="fr-FR" dirty="0" err="1"/>
              <a:t>seront</a:t>
            </a:r>
            <a:r>
              <a:rPr lang="en-GB" altLang="fr-FR" dirty="0"/>
              <a:t> </a:t>
            </a:r>
            <a:r>
              <a:rPr lang="en-GB" altLang="fr-FR" b="1" dirty="0"/>
              <a:t>pas </a:t>
            </a:r>
            <a:r>
              <a:rPr lang="en-GB" altLang="fr-FR" b="1" dirty="0" err="1"/>
              <a:t>mémorisés</a:t>
            </a:r>
            <a:r>
              <a:rPr lang="en-GB" altLang="fr-FR" dirty="0"/>
              <a:t> et les </a:t>
            </a:r>
            <a:r>
              <a:rPr lang="en-GB" altLang="fr-FR" dirty="0" err="1"/>
              <a:t>éventuelles</a:t>
            </a:r>
            <a:r>
              <a:rPr lang="en-GB" altLang="fr-FR" dirty="0"/>
              <a:t> </a:t>
            </a:r>
            <a:r>
              <a:rPr lang="en-GB" altLang="fr-FR" dirty="0" smtClean="0"/>
              <a:t>variables ne </a:t>
            </a:r>
            <a:r>
              <a:rPr lang="en-GB" altLang="fr-FR" dirty="0" err="1"/>
              <a:t>seront</a:t>
            </a:r>
            <a:r>
              <a:rPr lang="en-GB" altLang="fr-FR" dirty="0"/>
              <a:t> </a:t>
            </a:r>
            <a:r>
              <a:rPr lang="en-GB" altLang="fr-FR" b="1" dirty="0"/>
              <a:t>pas </a:t>
            </a:r>
            <a:r>
              <a:rPr lang="en-GB" altLang="fr-FR" b="1" dirty="0" err="1" smtClean="0"/>
              <a:t>affectées</a:t>
            </a:r>
            <a:endParaRPr lang="en-GB" altLang="fr-FR" b="1" dirty="0" smtClean="0"/>
          </a:p>
          <a:p>
            <a:r>
              <a:rPr lang="en-GB" altLang="fr-FR" dirty="0"/>
              <a:t>Pour utiliser </a:t>
            </a:r>
            <a:r>
              <a:rPr lang="en-GB" altLang="fr-FR" dirty="0" err="1"/>
              <a:t>ensuite</a:t>
            </a:r>
            <a:r>
              <a:rPr lang="en-GB" altLang="fr-FR" dirty="0"/>
              <a:t> nom, nous </a:t>
            </a:r>
            <a:r>
              <a:rPr lang="en-GB" altLang="fr-FR" dirty="0" err="1"/>
              <a:t>écrirons</a:t>
            </a:r>
            <a:r>
              <a:rPr lang="en-GB" altLang="fr-FR" dirty="0"/>
              <a:t> </a:t>
            </a:r>
            <a:r>
              <a:rPr lang="en-GB" altLang="fr-FR" dirty="0" err="1"/>
              <a:t>juste</a:t>
            </a:r>
            <a:r>
              <a:rPr lang="en-GB" altLang="fr-FR" dirty="0"/>
              <a:t> “&lt;nom&gt;”.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485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</a:t>
            </a:r>
            <a:r>
              <a:rPr lang="fr-FR" dirty="0" err="1" smtClean="0"/>
              <a:t>rom</a:t>
            </a:r>
            <a:r>
              <a:rPr lang="fr-FR" dirty="0" smtClean="0"/>
              <a:t> import *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fr-FR" dirty="0"/>
              <a:t>from &lt;module&gt; import *</a:t>
            </a:r>
            <a:endParaRPr lang="en-GB" altLang="fr-FR" dirty="0" smtClean="0"/>
          </a:p>
          <a:p>
            <a:r>
              <a:rPr lang="en-GB" altLang="fr-FR" dirty="0" smtClean="0"/>
              <a:t>Si </a:t>
            </a:r>
            <a:r>
              <a:rPr lang="en-GB" altLang="fr-FR" dirty="0"/>
              <a:t>&lt;nom&gt; </a:t>
            </a:r>
            <a:r>
              <a:rPr lang="en-GB" altLang="fr-FR" dirty="0" err="1"/>
              <a:t>est</a:t>
            </a:r>
            <a:r>
              <a:rPr lang="en-GB" altLang="fr-FR" dirty="0"/>
              <a:t> </a:t>
            </a:r>
            <a:r>
              <a:rPr lang="en-GB" altLang="fr-FR" dirty="0" err="1"/>
              <a:t>remplacé</a:t>
            </a:r>
            <a:r>
              <a:rPr lang="en-GB" altLang="fr-FR" dirty="0"/>
              <a:t> par *,                                  on </a:t>
            </a:r>
            <a:r>
              <a:rPr lang="en-GB" altLang="fr-FR" dirty="0" err="1"/>
              <a:t>obtient</a:t>
            </a:r>
            <a:r>
              <a:rPr lang="en-GB" altLang="fr-FR" dirty="0"/>
              <a:t> </a:t>
            </a:r>
            <a:r>
              <a:rPr lang="en-GB" altLang="fr-FR" dirty="0" err="1"/>
              <a:t>alors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b="1" dirty="0"/>
              <a:t> </a:t>
            </a:r>
            <a:r>
              <a:rPr lang="en-GB" altLang="fr-FR" b="1" dirty="0" err="1"/>
              <a:t>copie</a:t>
            </a:r>
            <a:r>
              <a:rPr lang="en-GB" altLang="fr-FR" b="1" dirty="0"/>
              <a:t> </a:t>
            </a:r>
            <a:r>
              <a:rPr lang="en-GB" altLang="fr-FR" dirty="0"/>
              <a:t>de </a:t>
            </a:r>
            <a:r>
              <a:rPr lang="en-GB" altLang="fr-FR" b="1" dirty="0" err="1"/>
              <a:t>tous</a:t>
            </a:r>
            <a:r>
              <a:rPr lang="en-GB" altLang="fr-FR" b="1" dirty="0"/>
              <a:t> les </a:t>
            </a:r>
            <a:r>
              <a:rPr lang="en-GB" altLang="fr-FR" b="1" dirty="0" err="1"/>
              <a:t>noms</a:t>
            </a:r>
            <a:r>
              <a:rPr lang="en-GB" altLang="fr-FR" dirty="0"/>
              <a:t> </a:t>
            </a:r>
            <a:r>
              <a:rPr lang="en-GB" altLang="fr-FR" dirty="0" err="1"/>
              <a:t>définis</a:t>
            </a:r>
            <a:r>
              <a:rPr lang="en-GB" altLang="fr-FR" dirty="0"/>
              <a:t> a la </a:t>
            </a:r>
            <a:r>
              <a:rPr lang="en-GB" altLang="fr-FR" dirty="0" err="1"/>
              <a:t>racine</a:t>
            </a:r>
            <a:r>
              <a:rPr lang="en-GB" altLang="fr-FR" dirty="0"/>
              <a:t> du module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3501008"/>
            <a:ext cx="3456384" cy="149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61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From</a:t>
            </a:r>
            <a:r>
              <a:rPr lang="fr-FR" dirty="0" smtClean="0"/>
              <a:t> vs import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altLang="fr-FR" dirty="0" smtClean="0"/>
              <a:t>La </a:t>
            </a:r>
            <a:r>
              <a:rPr lang="fr-BE" altLang="fr-FR" dirty="0"/>
              <a:t>grande différence entre "import &lt;module&gt;" et "</a:t>
            </a:r>
            <a:r>
              <a:rPr lang="fr-BE" altLang="fr-FR" dirty="0" err="1"/>
              <a:t>from</a:t>
            </a:r>
            <a:r>
              <a:rPr lang="fr-BE" altLang="fr-FR" dirty="0"/>
              <a:t> &lt;module&gt; import *" est que les noms ne sont pas mémorisés sur le même </a:t>
            </a:r>
            <a:r>
              <a:rPr lang="fr-BE" altLang="fr-FR" dirty="0" smtClean="0"/>
              <a:t>niveau</a:t>
            </a:r>
          </a:p>
          <a:p>
            <a:pPr lvl="1" eaLnBrk="1" hangingPunct="1"/>
            <a:r>
              <a:rPr lang="fr-BE" altLang="fr-FR" dirty="0" smtClean="0"/>
              <a:t>Le </a:t>
            </a:r>
            <a:r>
              <a:rPr lang="fr-BE" altLang="fr-FR" dirty="0"/>
              <a:t>premier sera mémorisé sous le nom du module, tandis qu'avec "</a:t>
            </a:r>
            <a:r>
              <a:rPr lang="fr-BE" altLang="fr-FR" dirty="0" err="1"/>
              <a:t>from</a:t>
            </a:r>
            <a:r>
              <a:rPr lang="fr-BE" altLang="fr-FR" dirty="0"/>
              <a:t>" la valeur est directement visible dans la </a:t>
            </a:r>
            <a:r>
              <a:rPr lang="fr-BE" altLang="fr-FR" dirty="0" smtClean="0"/>
              <a:t>racine</a:t>
            </a:r>
            <a:endParaRPr lang="fr-BE" alt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302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dans le même fichier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Faire un test de module dans le </a:t>
            </a:r>
            <a:r>
              <a:rPr lang="fr-FR" dirty="0" smtClean="0"/>
              <a:t>module-même</a:t>
            </a:r>
          </a:p>
          <a:p>
            <a:r>
              <a:rPr lang="fr-FR" dirty="0" smtClean="0"/>
              <a:t>Dans l’exemple précédent, si </a:t>
            </a:r>
            <a:r>
              <a:rPr lang="fr-FR" dirty="0"/>
              <a:t>nous rajoutons juste en dessous une ligne, par exemple table(8), cette ligne sera exécutée lors de l'importation et donc, dans le programme appelant le </a:t>
            </a:r>
            <a:r>
              <a:rPr lang="fr-FR" dirty="0" smtClean="0"/>
              <a:t>module</a:t>
            </a:r>
          </a:p>
          <a:p>
            <a:pPr lvl="1"/>
            <a:r>
              <a:rPr lang="fr-FR" dirty="0" smtClean="0"/>
              <a:t>Quand </a:t>
            </a:r>
            <a:r>
              <a:rPr lang="fr-FR" dirty="0"/>
              <a:t>vous ferez import </a:t>
            </a:r>
            <a:r>
              <a:rPr lang="fr-FR" dirty="0" err="1"/>
              <a:t>multipli</a:t>
            </a:r>
            <a:r>
              <a:rPr lang="fr-FR" dirty="0"/>
              <a:t>, vous verrez la table de multiplication par 8 s'afficher… hum, il y a </a:t>
            </a:r>
            <a:r>
              <a:rPr lang="fr-FR" dirty="0" smtClean="0"/>
              <a:t>mieux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72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__</a:t>
            </a:r>
            <a:r>
              <a:rPr lang="fr-FR" dirty="0" err="1" smtClean="0"/>
              <a:t>name</a:t>
            </a:r>
            <a:r>
              <a:rPr lang="fr-FR" dirty="0" smtClean="0"/>
              <a:t>__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Si </a:t>
            </a:r>
            <a:r>
              <a:rPr lang="fr-FR" dirty="0"/>
              <a:t>vous </a:t>
            </a:r>
            <a:r>
              <a:rPr lang="fr-FR" dirty="0" smtClean="0"/>
              <a:t>exécutez </a:t>
            </a:r>
            <a:r>
              <a:rPr lang="fr-FR" dirty="0"/>
              <a:t>directement </a:t>
            </a:r>
            <a:r>
              <a:rPr lang="fr-FR" dirty="0" smtClean="0"/>
              <a:t>multipli.py</a:t>
            </a:r>
            <a:r>
              <a:rPr lang="fr-FR" dirty="0"/>
              <a:t>, vous allez voir la table de multiplication par </a:t>
            </a:r>
            <a:r>
              <a:rPr lang="fr-FR" dirty="0" smtClean="0"/>
              <a:t>4</a:t>
            </a:r>
          </a:p>
          <a:p>
            <a:r>
              <a:rPr lang="fr-FR" dirty="0" smtClean="0"/>
              <a:t>En </a:t>
            </a:r>
            <a:r>
              <a:rPr lang="fr-FR" dirty="0"/>
              <a:t>revanche, si vous l'importez, le code de test ne s'exécutera </a:t>
            </a:r>
            <a:r>
              <a:rPr lang="fr-FR" dirty="0" smtClean="0"/>
              <a:t>pas.</a:t>
            </a:r>
          </a:p>
          <a:p>
            <a:pPr lvl="1"/>
            <a:r>
              <a:rPr lang="fr-FR" dirty="0" smtClean="0"/>
              <a:t>Tout </a:t>
            </a:r>
            <a:r>
              <a:rPr lang="fr-FR" dirty="0"/>
              <a:t>repose en fait sur la variable __</a:t>
            </a:r>
            <a:r>
              <a:rPr lang="fr-FR" dirty="0" err="1"/>
              <a:t>name</a:t>
            </a:r>
            <a:r>
              <a:rPr lang="fr-FR" dirty="0" smtClean="0"/>
              <a:t>__ si </a:t>
            </a:r>
            <a:r>
              <a:rPr lang="fr-FR" dirty="0"/>
              <a:t>elle vaut __main__, cela veut dire que le fichier appelé est le fichier exécuté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4041694"/>
            <a:ext cx="6905413" cy="263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8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listes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fr-FR" dirty="0" smtClean="0"/>
              <a:t>Il </a:t>
            </a:r>
            <a:r>
              <a:rPr lang="en-GB" altLang="fr-FR" dirty="0" err="1" smtClean="0"/>
              <a:t>s’agit</a:t>
            </a:r>
            <a:r>
              <a:rPr lang="en-GB" altLang="fr-FR" dirty="0" smtClean="0"/>
              <a:t> </a:t>
            </a:r>
            <a:r>
              <a:rPr lang="en-GB" altLang="fr-FR" dirty="0" err="1" smtClean="0"/>
              <a:t>d’une</a:t>
            </a:r>
            <a:r>
              <a:rPr lang="en-GB" altLang="fr-FR" dirty="0" smtClean="0"/>
              <a:t> </a:t>
            </a:r>
            <a:r>
              <a:rPr lang="en-GB" altLang="fr-FR" dirty="0"/>
              <a:t>collection </a:t>
            </a:r>
            <a:r>
              <a:rPr lang="en-GB" altLang="fr-FR" dirty="0" err="1" smtClean="0"/>
              <a:t>d’objets</a:t>
            </a:r>
            <a:endParaRPr lang="en-GB" altLang="fr-FR" dirty="0"/>
          </a:p>
          <a:p>
            <a:pPr lvl="1" eaLnBrk="1" hangingPunct="1">
              <a:lnSpc>
                <a:spcPct val="90000"/>
              </a:lnSpc>
            </a:pPr>
            <a:r>
              <a:rPr lang="en-GB" altLang="fr-FR" dirty="0" err="1" smtClean="0"/>
              <a:t>une</a:t>
            </a:r>
            <a:r>
              <a:rPr lang="en-GB" altLang="fr-FR" dirty="0" smtClean="0"/>
              <a:t> </a:t>
            </a:r>
            <a:r>
              <a:rPr lang="en-GB" altLang="fr-FR" dirty="0" err="1"/>
              <a:t>liste</a:t>
            </a:r>
            <a:r>
              <a:rPr lang="en-GB" altLang="fr-FR" dirty="0"/>
              <a:t> de </a:t>
            </a:r>
            <a:r>
              <a:rPr lang="en-GB" altLang="fr-FR" dirty="0" err="1"/>
              <a:t>valeurs</a:t>
            </a:r>
            <a:r>
              <a:rPr lang="en-GB" altLang="fr-FR" dirty="0"/>
              <a:t> (</a:t>
            </a:r>
            <a:r>
              <a:rPr lang="en-GB" altLang="fr-FR" dirty="0" err="1"/>
              <a:t>ou</a:t>
            </a:r>
            <a:r>
              <a:rPr lang="en-GB" altLang="fr-FR" dirty="0"/>
              <a:t> </a:t>
            </a:r>
            <a:r>
              <a:rPr lang="en-GB" altLang="fr-FR" dirty="0" err="1"/>
              <a:t>éléments</a:t>
            </a:r>
            <a:r>
              <a:rPr lang="en-GB" altLang="fr-FR" dirty="0"/>
              <a:t>) entre crochets </a:t>
            </a:r>
            <a:r>
              <a:rPr lang="en-GB" altLang="fr-FR" dirty="0" err="1"/>
              <a:t>séparés</a:t>
            </a:r>
            <a:r>
              <a:rPr lang="en-GB" altLang="fr-FR" dirty="0"/>
              <a:t> par des </a:t>
            </a:r>
            <a:r>
              <a:rPr lang="en-GB" altLang="fr-FR" dirty="0" smtClean="0"/>
              <a:t>virgules.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dirty="0" smtClean="0"/>
              <a:t>Les </a:t>
            </a:r>
            <a:r>
              <a:rPr lang="en-GB" altLang="fr-FR" dirty="0" err="1"/>
              <a:t>éléments</a:t>
            </a:r>
            <a:r>
              <a:rPr lang="en-GB" altLang="fr-FR" dirty="0"/>
              <a:t> de la </a:t>
            </a:r>
            <a:r>
              <a:rPr lang="en-GB" altLang="fr-FR" dirty="0" err="1"/>
              <a:t>liste</a:t>
            </a:r>
            <a:r>
              <a:rPr lang="en-GB" altLang="fr-FR" dirty="0"/>
              <a:t> </a:t>
            </a:r>
            <a:r>
              <a:rPr lang="en-GB" altLang="fr-FR" dirty="0" err="1"/>
              <a:t>n’ont</a:t>
            </a:r>
            <a:r>
              <a:rPr lang="en-GB" altLang="fr-FR" dirty="0"/>
              <a:t> pas </a:t>
            </a:r>
            <a:r>
              <a:rPr lang="en-GB" altLang="fr-FR" dirty="0" err="1"/>
              <a:t>nécessairement</a:t>
            </a:r>
            <a:r>
              <a:rPr lang="en-GB" altLang="fr-FR" dirty="0"/>
              <a:t> le </a:t>
            </a:r>
            <a:r>
              <a:rPr lang="en-GB" altLang="fr-FR" dirty="0" err="1"/>
              <a:t>même</a:t>
            </a:r>
            <a:r>
              <a:rPr lang="en-GB" altLang="fr-FR" dirty="0"/>
              <a:t> </a:t>
            </a:r>
            <a:r>
              <a:rPr lang="en-GB" altLang="fr-FR" dirty="0" smtClean="0"/>
              <a:t>type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dirty="0" err="1" smtClean="0"/>
              <a:t>Voici</a:t>
            </a:r>
            <a:r>
              <a:rPr lang="en-GB" altLang="fr-FR" dirty="0" smtClean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liste</a:t>
            </a:r>
            <a:r>
              <a:rPr lang="en-GB" altLang="fr-FR" dirty="0"/>
              <a:t> de 4 </a:t>
            </a:r>
            <a:r>
              <a:rPr lang="en-GB" altLang="fr-FR" dirty="0" err="1" smtClean="0"/>
              <a:t>éléments</a:t>
            </a:r>
            <a:endParaRPr lang="en-GB" altLang="fr-FR" dirty="0"/>
          </a:p>
          <a:p>
            <a:pPr lvl="1" eaLnBrk="1" hangingPunct="1">
              <a:lnSpc>
                <a:spcPct val="90000"/>
              </a:lnSpc>
            </a:pPr>
            <a:r>
              <a:rPr lang="en-GB" altLang="fr-FR" dirty="0" smtClean="0"/>
              <a:t>&gt;&gt;&gt;</a:t>
            </a:r>
            <a:r>
              <a:rPr lang="en-GB" altLang="fr-FR" dirty="0"/>
              <a:t>a = [‘spam’, ‘eggs’,100,1234]				 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fr-FR" dirty="0" err="1"/>
              <a:t>Comme</a:t>
            </a:r>
            <a:r>
              <a:rPr lang="en-GB" altLang="fr-FR" dirty="0"/>
              <a:t> les indices des </a:t>
            </a:r>
            <a:r>
              <a:rPr lang="en-GB" altLang="fr-FR" dirty="0" err="1"/>
              <a:t>chaînes</a:t>
            </a:r>
            <a:r>
              <a:rPr lang="en-GB" altLang="fr-FR" dirty="0"/>
              <a:t>, les indices des </a:t>
            </a:r>
            <a:r>
              <a:rPr lang="en-GB" altLang="fr-FR" dirty="0" err="1"/>
              <a:t>listes</a:t>
            </a:r>
            <a:r>
              <a:rPr lang="en-GB" altLang="fr-FR" dirty="0"/>
              <a:t> </a:t>
            </a:r>
            <a:r>
              <a:rPr lang="en-GB" altLang="fr-FR" dirty="0" err="1"/>
              <a:t>commencent</a:t>
            </a:r>
            <a:r>
              <a:rPr lang="en-GB" altLang="fr-FR" dirty="0"/>
              <a:t> à 0, et les </a:t>
            </a:r>
            <a:r>
              <a:rPr lang="en-GB" altLang="fr-FR" dirty="0" err="1"/>
              <a:t>listes</a:t>
            </a:r>
            <a:r>
              <a:rPr lang="en-GB" altLang="fr-FR" dirty="0"/>
              <a:t> </a:t>
            </a:r>
            <a:r>
              <a:rPr lang="en-GB" altLang="fr-FR" dirty="0" err="1"/>
              <a:t>peuvent</a:t>
            </a:r>
            <a:r>
              <a:rPr lang="en-GB" altLang="fr-FR" dirty="0"/>
              <a:t> </a:t>
            </a:r>
            <a:r>
              <a:rPr lang="en-GB" altLang="fr-FR" dirty="0" err="1"/>
              <a:t>étre</a:t>
            </a:r>
            <a:r>
              <a:rPr lang="en-GB" altLang="fr-FR" dirty="0"/>
              <a:t> </a:t>
            </a:r>
            <a:r>
              <a:rPr lang="en-GB" altLang="fr-FR" dirty="0" err="1"/>
              <a:t>découpées</a:t>
            </a:r>
            <a:r>
              <a:rPr lang="en-GB" altLang="fr-FR" dirty="0"/>
              <a:t>, </a:t>
            </a:r>
            <a:r>
              <a:rPr lang="en-GB" altLang="fr-FR" dirty="0" err="1" smtClean="0"/>
              <a:t>concaténées</a:t>
            </a:r>
            <a:endParaRPr lang="en-GB" altLang="fr-FR" dirty="0" smtClean="0"/>
          </a:p>
          <a:p>
            <a:pPr eaLnBrk="1" hangingPunct="1">
              <a:lnSpc>
                <a:spcPct val="90000"/>
              </a:lnSpc>
            </a:pPr>
            <a:r>
              <a:rPr lang="en-GB" altLang="fr-FR" dirty="0" smtClean="0"/>
              <a:t>Les </a:t>
            </a:r>
            <a:r>
              <a:rPr lang="en-GB" altLang="fr-FR" dirty="0" err="1"/>
              <a:t>listes</a:t>
            </a:r>
            <a:r>
              <a:rPr lang="en-GB" altLang="fr-FR" dirty="0"/>
              <a:t> </a:t>
            </a:r>
            <a:r>
              <a:rPr lang="en-GB" altLang="fr-FR" dirty="0" err="1"/>
              <a:t>sont</a:t>
            </a:r>
            <a:r>
              <a:rPr lang="en-GB" altLang="fr-FR" b="1" dirty="0"/>
              <a:t> </a:t>
            </a:r>
            <a:r>
              <a:rPr lang="en-GB" altLang="fr-FR" b="1" dirty="0" err="1"/>
              <a:t>modifiables</a:t>
            </a:r>
            <a:r>
              <a:rPr lang="en-GB" altLang="fr-FR" dirty="0" err="1"/>
              <a:t>,on</a:t>
            </a:r>
            <a:r>
              <a:rPr lang="en-GB" altLang="fr-FR" dirty="0"/>
              <a:t> </a:t>
            </a:r>
            <a:r>
              <a:rPr lang="en-GB" altLang="fr-FR" dirty="0" err="1"/>
              <a:t>peut</a:t>
            </a:r>
            <a:r>
              <a:rPr lang="en-GB" altLang="fr-FR" dirty="0"/>
              <a:t> </a:t>
            </a:r>
            <a:r>
              <a:rPr lang="en-GB" altLang="fr-FR" dirty="0" err="1"/>
              <a:t>donc</a:t>
            </a:r>
            <a:r>
              <a:rPr lang="en-GB" altLang="fr-FR" dirty="0"/>
              <a:t> changer les </a:t>
            </a:r>
            <a:r>
              <a:rPr lang="en-GB" altLang="fr-FR" dirty="0" err="1"/>
              <a:t>éléments</a:t>
            </a:r>
            <a:r>
              <a:rPr lang="en-GB" altLang="fr-FR" dirty="0"/>
              <a:t> </a:t>
            </a:r>
            <a:r>
              <a:rPr lang="en-GB" altLang="fr-FR" dirty="0" err="1" smtClean="0"/>
              <a:t>individuellement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890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Opérations de liste</a:t>
            </a:r>
            <a:endParaRPr lang="fr-FR" dirty="0"/>
          </a:p>
        </p:txBody>
      </p:sp>
      <p:pic>
        <p:nvPicPr>
          <p:cNvPr id="4" name="Picture 6" descr="D:\python\sv4884899.gif"/>
          <p:cNvPicPr>
            <a:picLocks noChangeAspect="1" noChangeArrowheads="1"/>
          </p:cNvPicPr>
          <p:nvPr/>
        </p:nvPicPr>
        <p:blipFill>
          <a:blip r:embed="rId2">
            <a:lum contrast="6000"/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08720"/>
            <a:ext cx="7488832" cy="5503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97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Exemples</a:t>
            </a:r>
            <a:endParaRPr lang="fr-FR" dirty="0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755576" y="1875656"/>
            <a:ext cx="7315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 smtClean="0">
                <a:solidFill>
                  <a:schemeClr val="accent2"/>
                </a:solidFill>
              </a:rPr>
              <a:t>&gt;&gt;&gt; a = ['spam', 'eggs', 100, 1234]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 smtClean="0">
                <a:solidFill>
                  <a:schemeClr val="accent2"/>
                </a:solidFill>
              </a:rPr>
              <a:t>&gt;&gt;&gt; a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 smtClean="0">
                <a:solidFill>
                  <a:schemeClr val="accent2"/>
                </a:solidFill>
              </a:rPr>
              <a:t>['spam', 'eggs', 100, 1234]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 smtClean="0">
                <a:solidFill>
                  <a:schemeClr val="accent2"/>
                </a:solidFill>
              </a:rPr>
              <a:t>&gt;&gt;&gt; a[0]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 smtClean="0">
                <a:solidFill>
                  <a:schemeClr val="accent2"/>
                </a:solidFill>
              </a:rPr>
              <a:t>'spam'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 smtClean="0">
                <a:solidFill>
                  <a:schemeClr val="accent2"/>
                </a:solidFill>
              </a:rPr>
              <a:t>&gt;&gt;&gt; a[3]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 smtClean="0">
                <a:solidFill>
                  <a:schemeClr val="accent2"/>
                </a:solidFill>
              </a:rPr>
              <a:t>1234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 smtClean="0">
                <a:solidFill>
                  <a:schemeClr val="accent2"/>
                </a:solidFill>
              </a:rPr>
              <a:t>&gt;&gt;&gt; a[-2]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 smtClean="0">
                <a:solidFill>
                  <a:schemeClr val="accent2"/>
                </a:solidFill>
              </a:rPr>
              <a:t>100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 smtClean="0">
                <a:solidFill>
                  <a:schemeClr val="accent2"/>
                </a:solidFill>
              </a:rPr>
              <a:t>&gt;&gt;&gt; a[1:-1]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 smtClean="0">
                <a:solidFill>
                  <a:schemeClr val="accent2"/>
                </a:solidFill>
              </a:rPr>
              <a:t>['eggs', 100]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 smtClean="0">
                <a:solidFill>
                  <a:schemeClr val="accent2"/>
                </a:solidFill>
              </a:rPr>
              <a:t>&gt;&gt;&gt; a[:2] + ['bacon', 2*2]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 smtClean="0">
                <a:solidFill>
                  <a:schemeClr val="accent2"/>
                </a:solidFill>
              </a:rPr>
              <a:t>['spam', 'eggs', 'bacon', 4]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 smtClean="0">
                <a:solidFill>
                  <a:schemeClr val="accent2"/>
                </a:solidFill>
              </a:rPr>
              <a:t>&gt;&gt;&gt; 3*a[:3] + ['</a:t>
            </a:r>
            <a:r>
              <a:rPr lang="en-GB" altLang="fr-FR" sz="1800" kern="0" dirty="0" err="1" smtClean="0">
                <a:solidFill>
                  <a:schemeClr val="accent2"/>
                </a:solidFill>
              </a:rPr>
              <a:t>Boe</a:t>
            </a:r>
            <a:r>
              <a:rPr lang="en-GB" altLang="fr-FR" sz="1800" kern="0" dirty="0" smtClean="0">
                <a:solidFill>
                  <a:schemeClr val="accent2"/>
                </a:solidFill>
              </a:rPr>
              <a:t>!']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 smtClean="0">
                <a:solidFill>
                  <a:schemeClr val="accent2"/>
                </a:solidFill>
              </a:rPr>
              <a:t>['spam', 'eggs', 100, 'spam', 'eggs', 100, 'spam', 'eggs', 100, '</a:t>
            </a:r>
            <a:r>
              <a:rPr lang="en-GB" altLang="fr-FR" sz="1800" kern="0" dirty="0" err="1" smtClean="0">
                <a:solidFill>
                  <a:schemeClr val="accent2"/>
                </a:solidFill>
              </a:rPr>
              <a:t>Boe</a:t>
            </a:r>
            <a:r>
              <a:rPr lang="en-GB" altLang="fr-FR" sz="1800" kern="0" dirty="0" smtClean="0">
                <a:solidFill>
                  <a:schemeClr val="accent2"/>
                </a:solidFill>
              </a:rPr>
              <a:t>!']</a:t>
            </a:r>
          </a:p>
          <a:p>
            <a:pPr eaLnBrk="1" hangingPunct="1">
              <a:lnSpc>
                <a:spcPct val="90000"/>
              </a:lnSpc>
            </a:pPr>
            <a:endParaRPr lang="en-GB" altLang="fr-FR" sz="1800" kern="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35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altLang="fr-FR" dirty="0"/>
              <a:t>Outre les fonctions de bases de Python, il est possible d’en définir de nouvelles grâce à l’instruction « </a:t>
            </a:r>
            <a:r>
              <a:rPr lang="fr-BE" altLang="fr-FR" dirty="0" err="1"/>
              <a:t>def</a:t>
            </a:r>
            <a:r>
              <a:rPr lang="fr-BE" altLang="fr-FR" dirty="0"/>
              <a:t> </a:t>
            </a:r>
            <a:r>
              <a:rPr lang="fr-BE" altLang="fr-FR" dirty="0" smtClean="0"/>
              <a:t>».</a:t>
            </a:r>
            <a:endParaRPr lang="fr-BE" altLang="fr-FR" dirty="0"/>
          </a:p>
          <a:p>
            <a:pPr marL="0" indent="0" eaLnBrk="1" hangingPunct="1">
              <a:buNone/>
            </a:pPr>
            <a:r>
              <a:rPr lang="fr-BE" altLang="fr-FR" dirty="0"/>
              <a:t>        </a:t>
            </a:r>
            <a:r>
              <a:rPr lang="fr-BE" altLang="fr-FR" dirty="0" err="1" smtClean="0">
                <a:solidFill>
                  <a:schemeClr val="accent2"/>
                </a:solidFill>
              </a:rPr>
              <a:t>def</a:t>
            </a:r>
            <a:r>
              <a:rPr lang="fr-BE" altLang="fr-FR" dirty="0" smtClean="0">
                <a:solidFill>
                  <a:schemeClr val="accent2"/>
                </a:solidFill>
              </a:rPr>
              <a:t> </a:t>
            </a:r>
            <a:r>
              <a:rPr lang="fr-BE" altLang="fr-FR" dirty="0" err="1">
                <a:solidFill>
                  <a:schemeClr val="accent2"/>
                </a:solidFill>
              </a:rPr>
              <a:t>nom_fct</a:t>
            </a:r>
            <a:r>
              <a:rPr lang="fr-BE" altLang="fr-FR" dirty="0">
                <a:solidFill>
                  <a:schemeClr val="accent2"/>
                </a:solidFill>
              </a:rPr>
              <a:t> (arg1,arg2,…,</a:t>
            </a:r>
            <a:r>
              <a:rPr lang="fr-BE" altLang="fr-FR" dirty="0" err="1">
                <a:solidFill>
                  <a:schemeClr val="accent2"/>
                </a:solidFill>
              </a:rPr>
              <a:t>argn</a:t>
            </a:r>
            <a:r>
              <a:rPr lang="fr-BE" altLang="fr-FR" dirty="0">
                <a:solidFill>
                  <a:schemeClr val="accent2"/>
                </a:solidFill>
              </a:rPr>
              <a:t>):</a:t>
            </a:r>
          </a:p>
          <a:p>
            <a:pPr marL="0" indent="0" eaLnBrk="1" hangingPunct="1"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                  &lt;instruction&gt;</a:t>
            </a:r>
          </a:p>
          <a:p>
            <a:pPr marL="0" indent="0" eaLnBrk="1" hangingPunct="1"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                   return &lt;valeur</a:t>
            </a:r>
            <a:r>
              <a:rPr lang="fr-BE" altLang="fr-FR" dirty="0" smtClean="0">
                <a:solidFill>
                  <a:schemeClr val="accent2"/>
                </a:solidFill>
              </a:rPr>
              <a:t>&gt;</a:t>
            </a:r>
          </a:p>
          <a:p>
            <a:pPr eaLnBrk="1" hangingPunct="1"/>
            <a:r>
              <a:rPr lang="fr-BE" altLang="fr-FR" dirty="0" smtClean="0"/>
              <a:t>La surcharge est </a:t>
            </a:r>
            <a:r>
              <a:rPr lang="fr-BE" altLang="fr-FR" smtClean="0"/>
              <a:t>autorisée en Python 3</a:t>
            </a:r>
            <a:endParaRPr lang="fr-BE" altLang="fr-FR" dirty="0">
              <a:solidFill>
                <a:schemeClr val="accent2"/>
              </a:solidFill>
            </a:endParaRPr>
          </a:p>
          <a:p>
            <a:pPr eaLnBrk="1" hangingPunct="1"/>
            <a:endParaRPr lang="fr-BE" altLang="fr-FR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89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Méthodes de liste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fr-FR" sz="1800" b="1" dirty="0"/>
              <a:t>insert(</a:t>
            </a:r>
            <a:r>
              <a:rPr lang="en-GB" altLang="fr-FR" sz="1800" b="1" dirty="0" err="1"/>
              <a:t>i</a:t>
            </a:r>
            <a:r>
              <a:rPr lang="en-GB" altLang="fr-FR" sz="1800" b="1" dirty="0"/>
              <a:t>, x)</a:t>
            </a:r>
            <a:r>
              <a:rPr lang="en-GB" altLang="fr-FR" sz="18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sz="1800" dirty="0" err="1"/>
              <a:t>Insère</a:t>
            </a:r>
            <a:r>
              <a:rPr lang="en-GB" altLang="fr-FR" sz="1800" dirty="0"/>
              <a:t> un </a:t>
            </a:r>
            <a:r>
              <a:rPr lang="en-GB" altLang="fr-FR" sz="1800" dirty="0" err="1"/>
              <a:t>élément</a:t>
            </a:r>
            <a:r>
              <a:rPr lang="en-GB" altLang="fr-FR" sz="1800" dirty="0"/>
              <a:t> à </a:t>
            </a:r>
            <a:r>
              <a:rPr lang="en-GB" altLang="fr-FR" sz="1800" dirty="0" err="1"/>
              <a:t>une</a:t>
            </a:r>
            <a:r>
              <a:rPr lang="en-GB" altLang="fr-FR" sz="1800" dirty="0"/>
              <a:t> position </a:t>
            </a:r>
            <a:r>
              <a:rPr lang="en-GB" altLang="fr-FR" sz="1800" dirty="0" err="1"/>
              <a:t>donnée</a:t>
            </a:r>
            <a:r>
              <a:rPr lang="en-GB" altLang="fr-FR" sz="1800" dirty="0"/>
              <a:t>. Le premier argument </a:t>
            </a:r>
            <a:r>
              <a:rPr lang="en-GB" altLang="fr-FR" sz="1800" dirty="0" err="1"/>
              <a:t>est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l'indice</a:t>
            </a:r>
            <a:r>
              <a:rPr lang="en-GB" altLang="fr-FR" sz="1800" dirty="0"/>
              <a:t> de </a:t>
            </a:r>
            <a:r>
              <a:rPr lang="en-GB" altLang="fr-FR" sz="1800" dirty="0" err="1"/>
              <a:t>l'élément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avant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lequel</a:t>
            </a:r>
            <a:r>
              <a:rPr lang="en-GB" altLang="fr-FR" sz="1800" dirty="0"/>
              <a:t> </a:t>
            </a:r>
            <a:r>
              <a:rPr lang="en-GB" altLang="fr-FR" sz="1800" dirty="0" err="1"/>
              <a:t>il</a:t>
            </a:r>
            <a:r>
              <a:rPr lang="en-GB" altLang="fr-FR" sz="1800" dirty="0"/>
              <a:t> </a:t>
            </a:r>
            <a:r>
              <a:rPr lang="en-GB" altLang="fr-FR" sz="1800" dirty="0" err="1"/>
              <a:t>faut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insérer</a:t>
            </a:r>
            <a:r>
              <a:rPr lang="en-GB" altLang="fr-FR" sz="1800" dirty="0"/>
              <a:t>, </a:t>
            </a:r>
            <a:r>
              <a:rPr lang="en-GB" altLang="fr-FR" sz="1800" dirty="0" err="1"/>
              <a:t>donc</a:t>
            </a:r>
            <a:r>
              <a:rPr lang="en-GB" altLang="fr-FR" sz="1800" dirty="0"/>
              <a:t> </a:t>
            </a:r>
            <a:r>
              <a:rPr lang="en-GB" altLang="fr-FR" sz="1800" dirty="0" err="1"/>
              <a:t>a.insert</a:t>
            </a:r>
            <a:r>
              <a:rPr lang="en-GB" altLang="fr-FR" sz="1800" dirty="0"/>
              <a:t>(0, x) </a:t>
            </a:r>
            <a:r>
              <a:rPr lang="en-GB" altLang="fr-FR" sz="1800" dirty="0" err="1"/>
              <a:t>insère</a:t>
            </a:r>
            <a:r>
              <a:rPr lang="en-GB" altLang="fr-FR" sz="1800" dirty="0"/>
              <a:t> au début de la </a:t>
            </a:r>
            <a:r>
              <a:rPr lang="en-GB" altLang="fr-FR" sz="1800" dirty="0" err="1"/>
              <a:t>liste</a:t>
            </a:r>
            <a:r>
              <a:rPr lang="en-GB" altLang="fr-FR" sz="1800" dirty="0"/>
              <a:t>, et </a:t>
            </a:r>
            <a:r>
              <a:rPr lang="en-GB" altLang="fr-FR" sz="1800" dirty="0" err="1"/>
              <a:t>a.insert</a:t>
            </a:r>
            <a:r>
              <a:rPr lang="en-GB" altLang="fr-FR" sz="1800" dirty="0"/>
              <a:t>(</a:t>
            </a:r>
            <a:r>
              <a:rPr lang="en-GB" altLang="fr-FR" sz="1800" dirty="0" err="1"/>
              <a:t>len</a:t>
            </a:r>
            <a:r>
              <a:rPr lang="en-GB" altLang="fr-FR" sz="1800" dirty="0"/>
              <a:t>(a), x) </a:t>
            </a:r>
            <a:r>
              <a:rPr lang="en-GB" altLang="fr-FR" sz="1800" dirty="0" err="1"/>
              <a:t>est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équivalent</a:t>
            </a:r>
            <a:r>
              <a:rPr lang="en-GB" altLang="fr-FR" sz="1800" dirty="0"/>
              <a:t> à </a:t>
            </a:r>
            <a:r>
              <a:rPr lang="en-GB" altLang="fr-FR" sz="1800" dirty="0" err="1"/>
              <a:t>a.append</a:t>
            </a:r>
            <a:r>
              <a:rPr lang="en-GB" altLang="fr-FR" sz="1800" dirty="0"/>
              <a:t>(x).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fr-FR" sz="1800" b="1" dirty="0"/>
              <a:t>append(x)</a:t>
            </a:r>
            <a:r>
              <a:rPr lang="en-GB" altLang="fr-FR" sz="18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sz="1800" dirty="0"/>
              <a:t>Equivalent à </a:t>
            </a:r>
            <a:r>
              <a:rPr lang="en-GB" altLang="fr-FR" sz="1800" dirty="0" err="1"/>
              <a:t>a.insert</a:t>
            </a:r>
            <a:r>
              <a:rPr lang="en-GB" altLang="fr-FR" sz="1800" dirty="0"/>
              <a:t>(</a:t>
            </a:r>
            <a:r>
              <a:rPr lang="en-GB" altLang="fr-FR" sz="1800" dirty="0" err="1"/>
              <a:t>len</a:t>
            </a:r>
            <a:r>
              <a:rPr lang="en-GB" altLang="fr-FR" sz="1800" dirty="0"/>
              <a:t>(a), x).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fr-FR" sz="1800" b="1" dirty="0"/>
              <a:t>index(x)</a:t>
            </a:r>
            <a:r>
              <a:rPr lang="en-GB" altLang="fr-FR" sz="18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sz="1800" dirty="0" err="1"/>
              <a:t>Retourne</a:t>
            </a:r>
            <a:r>
              <a:rPr lang="en-GB" altLang="fr-FR" sz="1800" dirty="0"/>
              <a:t> </a:t>
            </a:r>
            <a:r>
              <a:rPr lang="en-GB" altLang="fr-FR" sz="1800" dirty="0" err="1"/>
              <a:t>l'indice</a:t>
            </a:r>
            <a:r>
              <a:rPr lang="en-GB" altLang="fr-FR" sz="1800" dirty="0"/>
              <a:t> </a:t>
            </a:r>
            <a:r>
              <a:rPr lang="en-GB" altLang="fr-FR" sz="1800" dirty="0" err="1"/>
              <a:t>dans</a:t>
            </a:r>
            <a:r>
              <a:rPr lang="en-GB" altLang="fr-FR" sz="1800" dirty="0"/>
              <a:t> la </a:t>
            </a:r>
            <a:r>
              <a:rPr lang="en-GB" altLang="fr-FR" sz="1800" dirty="0" err="1"/>
              <a:t>liste</a:t>
            </a:r>
            <a:r>
              <a:rPr lang="en-GB" altLang="fr-FR" sz="1800" dirty="0"/>
              <a:t> du premier </a:t>
            </a:r>
            <a:r>
              <a:rPr lang="en-GB" altLang="fr-FR" sz="1800" dirty="0" err="1"/>
              <a:t>élément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dont</a:t>
            </a:r>
            <a:r>
              <a:rPr lang="en-GB" altLang="fr-FR" sz="1800" dirty="0"/>
              <a:t>                              la </a:t>
            </a:r>
            <a:r>
              <a:rPr lang="en-GB" altLang="fr-FR" sz="1800" dirty="0" err="1"/>
              <a:t>valeur</a:t>
            </a:r>
            <a:r>
              <a:rPr lang="en-GB" altLang="fr-FR" sz="1800" dirty="0"/>
              <a:t> </a:t>
            </a:r>
            <a:r>
              <a:rPr lang="en-GB" altLang="fr-FR" sz="1800" dirty="0" err="1"/>
              <a:t>est</a:t>
            </a:r>
            <a:r>
              <a:rPr lang="en-GB" altLang="fr-FR" sz="1800" dirty="0"/>
              <a:t> x. Il y a </a:t>
            </a:r>
            <a:r>
              <a:rPr lang="en-GB" altLang="fr-FR" sz="1800" dirty="0" err="1"/>
              <a:t>erreur</a:t>
            </a:r>
            <a:r>
              <a:rPr lang="en-GB" altLang="fr-FR" sz="1800" dirty="0"/>
              <a:t> </a:t>
            </a:r>
            <a:r>
              <a:rPr lang="en-GB" altLang="fr-FR" sz="1800" dirty="0" err="1"/>
              <a:t>si</a:t>
            </a:r>
            <a:r>
              <a:rPr lang="en-GB" altLang="fr-FR" sz="1800" dirty="0"/>
              <a:t> </a:t>
            </a:r>
            <a:r>
              <a:rPr lang="en-GB" altLang="fr-FR" sz="1800" dirty="0" err="1"/>
              <a:t>cet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élément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n'existe</a:t>
            </a:r>
            <a:r>
              <a:rPr lang="en-GB" altLang="fr-FR" sz="1800" dirty="0"/>
              <a:t> pas.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fr-FR" sz="1800" b="1" dirty="0"/>
              <a:t>remove(x)</a:t>
            </a:r>
            <a:r>
              <a:rPr lang="en-GB" altLang="fr-FR" sz="18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sz="1800" dirty="0" err="1"/>
              <a:t>Enlève</a:t>
            </a:r>
            <a:r>
              <a:rPr lang="en-GB" altLang="fr-FR" sz="1800" dirty="0"/>
              <a:t> le premier </a:t>
            </a:r>
            <a:r>
              <a:rPr lang="en-GB" altLang="fr-FR" sz="1800" dirty="0" err="1"/>
              <a:t>élément</a:t>
            </a:r>
            <a:r>
              <a:rPr lang="en-GB" altLang="fr-FR" sz="1800" dirty="0"/>
              <a:t> de la </a:t>
            </a:r>
            <a:r>
              <a:rPr lang="en-GB" altLang="fr-FR" sz="1800" dirty="0" err="1"/>
              <a:t>liste</a:t>
            </a:r>
            <a:r>
              <a:rPr lang="en-GB" altLang="fr-FR" sz="1800" dirty="0"/>
              <a:t> </a:t>
            </a:r>
            <a:r>
              <a:rPr lang="en-GB" altLang="fr-FR" sz="1800" dirty="0" err="1"/>
              <a:t>dont</a:t>
            </a:r>
            <a:r>
              <a:rPr lang="en-GB" altLang="fr-FR" sz="1800" dirty="0"/>
              <a:t> la </a:t>
            </a:r>
            <a:r>
              <a:rPr lang="en-GB" altLang="fr-FR" sz="1800" dirty="0" err="1"/>
              <a:t>valeur</a:t>
            </a:r>
            <a:r>
              <a:rPr lang="en-GB" altLang="fr-FR" sz="1800" dirty="0"/>
              <a:t> </a:t>
            </a:r>
            <a:r>
              <a:rPr lang="en-GB" altLang="fr-FR" sz="1800" dirty="0" err="1"/>
              <a:t>est</a:t>
            </a:r>
            <a:r>
              <a:rPr lang="en-GB" altLang="fr-FR" sz="1800" dirty="0"/>
              <a:t> x. Il y a </a:t>
            </a:r>
            <a:r>
              <a:rPr lang="en-GB" altLang="fr-FR" sz="1800" dirty="0" err="1"/>
              <a:t>erreur</a:t>
            </a:r>
            <a:r>
              <a:rPr lang="en-GB" altLang="fr-FR" sz="1800" dirty="0"/>
              <a:t> </a:t>
            </a:r>
            <a:r>
              <a:rPr lang="en-GB" altLang="fr-FR" sz="1800" dirty="0" err="1"/>
              <a:t>si</a:t>
            </a:r>
            <a:r>
              <a:rPr lang="en-GB" altLang="fr-FR" sz="1800" dirty="0"/>
              <a:t> </a:t>
            </a:r>
            <a:r>
              <a:rPr lang="en-GB" altLang="fr-FR" sz="1800" dirty="0" err="1"/>
              <a:t>cet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élément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n'existe</a:t>
            </a:r>
            <a:r>
              <a:rPr lang="en-GB" altLang="fr-FR" sz="1800" dirty="0"/>
              <a:t> pas. </a:t>
            </a:r>
          </a:p>
        </p:txBody>
      </p:sp>
    </p:spTree>
    <p:extLst>
      <p:ext uri="{BB962C8B-B14F-4D97-AF65-F5344CB8AC3E}">
        <p14:creationId xmlns:p14="http://schemas.microsoft.com/office/powerpoint/2010/main" val="240467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Méthodes de liste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fr-FR" sz="1800" b="1" dirty="0"/>
              <a:t>sort()</a:t>
            </a:r>
            <a:r>
              <a:rPr lang="en-GB" altLang="fr-FR" sz="1800" dirty="0"/>
              <a:t> </a:t>
            </a:r>
          </a:p>
          <a:p>
            <a:pPr lvl="1" eaLnBrk="1" hangingPunct="1"/>
            <a:r>
              <a:rPr lang="en-GB" altLang="fr-FR" sz="1800" dirty="0" err="1"/>
              <a:t>Trie</a:t>
            </a:r>
            <a:r>
              <a:rPr lang="en-GB" altLang="fr-FR" sz="1800" dirty="0"/>
              <a:t> les </a:t>
            </a:r>
            <a:r>
              <a:rPr lang="en-GB" altLang="fr-FR" sz="1800" dirty="0" err="1"/>
              <a:t>éléments</a:t>
            </a:r>
            <a:r>
              <a:rPr lang="en-GB" altLang="fr-FR" sz="1800" dirty="0"/>
              <a:t> à </a:t>
            </a:r>
            <a:r>
              <a:rPr lang="en-GB" altLang="fr-FR" sz="1800" dirty="0" err="1"/>
              <a:t>l'intérieur</a:t>
            </a:r>
            <a:r>
              <a:rPr lang="en-GB" altLang="fr-FR" sz="1800" dirty="0"/>
              <a:t> de la </a:t>
            </a:r>
            <a:r>
              <a:rPr lang="en-GB" altLang="fr-FR" sz="1800" dirty="0" err="1"/>
              <a:t>liste</a:t>
            </a:r>
            <a:r>
              <a:rPr lang="en-GB" altLang="fr-FR" sz="1800" dirty="0"/>
              <a:t>. </a:t>
            </a:r>
          </a:p>
          <a:p>
            <a:pPr eaLnBrk="1" hangingPunct="1"/>
            <a:r>
              <a:rPr lang="en-GB" altLang="fr-FR" sz="1800" b="1" dirty="0"/>
              <a:t>reverse()</a:t>
            </a:r>
            <a:r>
              <a:rPr lang="en-GB" altLang="fr-FR" sz="1800" dirty="0"/>
              <a:t> </a:t>
            </a:r>
          </a:p>
          <a:p>
            <a:pPr lvl="1" eaLnBrk="1" hangingPunct="1"/>
            <a:r>
              <a:rPr lang="en-GB" altLang="fr-FR" sz="1800" dirty="0" err="1"/>
              <a:t>Renverse</a:t>
            </a:r>
            <a:r>
              <a:rPr lang="en-GB" altLang="fr-FR" sz="1800" dirty="0"/>
              <a:t> </a:t>
            </a:r>
            <a:r>
              <a:rPr lang="en-GB" altLang="fr-FR" sz="1800" dirty="0" err="1"/>
              <a:t>l'ordre</a:t>
            </a:r>
            <a:r>
              <a:rPr lang="en-GB" altLang="fr-FR" sz="1800" dirty="0"/>
              <a:t> des </a:t>
            </a:r>
            <a:r>
              <a:rPr lang="en-GB" altLang="fr-FR" sz="1800" dirty="0" err="1"/>
              <a:t>éléments</a:t>
            </a:r>
            <a:r>
              <a:rPr lang="en-GB" altLang="fr-FR" sz="1800" dirty="0"/>
              <a:t> à </a:t>
            </a:r>
            <a:r>
              <a:rPr lang="en-GB" altLang="fr-FR" sz="1800" dirty="0" err="1"/>
              <a:t>l'intérieur</a:t>
            </a:r>
            <a:r>
              <a:rPr lang="en-GB" altLang="fr-FR" sz="1800" dirty="0"/>
              <a:t> de la </a:t>
            </a:r>
            <a:r>
              <a:rPr lang="en-GB" altLang="fr-FR" sz="1800" dirty="0" err="1"/>
              <a:t>liste</a:t>
            </a:r>
            <a:r>
              <a:rPr lang="en-GB" altLang="fr-FR" sz="1800" dirty="0"/>
              <a:t>. </a:t>
            </a:r>
          </a:p>
          <a:p>
            <a:pPr eaLnBrk="1" hangingPunct="1"/>
            <a:r>
              <a:rPr lang="en-GB" altLang="fr-FR" sz="1800" b="1" dirty="0"/>
              <a:t>count(x)</a:t>
            </a:r>
            <a:r>
              <a:rPr lang="en-GB" altLang="fr-FR" sz="1800" dirty="0"/>
              <a:t> </a:t>
            </a:r>
          </a:p>
          <a:p>
            <a:pPr lvl="1" eaLnBrk="1" hangingPunct="1"/>
            <a:r>
              <a:rPr lang="en-GB" altLang="fr-FR" sz="1800" dirty="0" err="1"/>
              <a:t>Renvoie</a:t>
            </a:r>
            <a:r>
              <a:rPr lang="en-GB" altLang="fr-FR" sz="1800" dirty="0"/>
              <a:t> le </a:t>
            </a:r>
            <a:r>
              <a:rPr lang="en-GB" altLang="fr-FR" sz="1800" dirty="0" err="1"/>
              <a:t>nombre</a:t>
            </a:r>
            <a:r>
              <a:rPr lang="en-GB" altLang="fr-FR" sz="1800" dirty="0"/>
              <a:t> de </a:t>
            </a:r>
            <a:r>
              <a:rPr lang="en-GB" altLang="fr-FR" sz="1800" dirty="0" err="1"/>
              <a:t>fois</a:t>
            </a:r>
            <a:r>
              <a:rPr lang="en-GB" altLang="fr-FR" sz="1800" dirty="0"/>
              <a:t> que x </a:t>
            </a:r>
            <a:r>
              <a:rPr lang="en-GB" altLang="fr-FR" sz="1800" dirty="0" err="1"/>
              <a:t>apparaît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dans</a:t>
            </a:r>
            <a:r>
              <a:rPr lang="en-GB" altLang="fr-FR" sz="1800" dirty="0"/>
              <a:t> la </a:t>
            </a:r>
            <a:r>
              <a:rPr lang="en-GB" altLang="fr-FR" sz="1800" dirty="0" err="1"/>
              <a:t>liste</a:t>
            </a:r>
            <a:r>
              <a:rPr lang="en-GB" altLang="fr-F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740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Exemples de méthodes de liste</a:t>
            </a:r>
            <a:endParaRPr lang="fr-FR" dirty="0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533400" y="1066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altLang="fr-FR" sz="1800" kern="0" smtClean="0"/>
              <a:t>Un exemple qui utilise toutes les méthodes des listes: 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smtClea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 = [66.6, 333, 333, 1, 1234.5]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smtClean="0">
                <a:solidFill>
                  <a:schemeClr val="accent2"/>
                </a:solidFill>
                <a:latin typeface="Courier New" panose="02070309020205020404" pitchFamily="49" charset="0"/>
              </a:rPr>
              <a:t>&gt;&gt;&gt; print a.count(333), a.count(66.6), a.count('x')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smtClean="0">
                <a:solidFill>
                  <a:schemeClr val="accent2"/>
                </a:solidFill>
                <a:latin typeface="Courier New" panose="02070309020205020404" pitchFamily="49" charset="0"/>
              </a:rPr>
              <a:t>2 1 0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smtClea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a.insert(2, -1)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smtClea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a.append(333)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smtClea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smtClean="0">
                <a:solidFill>
                  <a:schemeClr val="accent2"/>
                </a:solidFill>
                <a:latin typeface="Courier New" panose="02070309020205020404" pitchFamily="49" charset="0"/>
              </a:rPr>
              <a:t>[66.6, 333, -1, 333, 1, 1234.5, 333]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smtClea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a.index(333)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smtClean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smtClea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a.remove(333)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smtClea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smtClean="0">
                <a:solidFill>
                  <a:schemeClr val="accent2"/>
                </a:solidFill>
                <a:latin typeface="Courier New" panose="02070309020205020404" pitchFamily="49" charset="0"/>
              </a:rPr>
              <a:t>[66.6, -1, 333, 1, 1234.5, 333]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smtClea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a.reverse()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smtClea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smtClean="0">
                <a:solidFill>
                  <a:schemeClr val="accent2"/>
                </a:solidFill>
                <a:latin typeface="Courier New" panose="02070309020205020404" pitchFamily="49" charset="0"/>
              </a:rPr>
              <a:t>[333, 1234.5, 1, 333, -1, 66.6]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smtClea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a.sort()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smtClea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smtClean="0">
                <a:solidFill>
                  <a:schemeClr val="accent2"/>
                </a:solidFill>
                <a:latin typeface="Courier New" panose="02070309020205020404" pitchFamily="49" charset="0"/>
              </a:rPr>
              <a:t>[-1, 1, 66.6, 333, 333, 1234.5]</a:t>
            </a:r>
          </a:p>
          <a:p>
            <a:pPr eaLnBrk="1" hangingPunct="1">
              <a:lnSpc>
                <a:spcPct val="90000"/>
              </a:lnSpc>
            </a:pPr>
            <a:endParaRPr lang="en-GB" altLang="fr-FR" sz="1800" kern="0" dirty="0" smtClean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85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Filtre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fr-FR" sz="2000" dirty="0"/>
              <a:t>"filter(</a:t>
            </a:r>
            <a:r>
              <a:rPr lang="en-GB" altLang="fr-FR" sz="2000" i="1" dirty="0" err="1"/>
              <a:t>fonction</a:t>
            </a:r>
            <a:r>
              <a:rPr lang="en-GB" altLang="fr-FR" sz="2000" dirty="0"/>
              <a:t>, </a:t>
            </a:r>
            <a:r>
              <a:rPr lang="en-GB" altLang="fr-FR" sz="2000" i="1" dirty="0"/>
              <a:t>sequence</a:t>
            </a:r>
            <a:r>
              <a:rPr lang="en-GB" altLang="fr-FR" sz="2000" dirty="0"/>
              <a:t>)" </a:t>
            </a:r>
            <a:r>
              <a:rPr lang="en-GB" altLang="fr-FR" sz="2000" dirty="0" err="1"/>
              <a:t>renvoit</a:t>
            </a:r>
            <a:r>
              <a:rPr lang="en-GB" altLang="fr-FR" sz="2000" dirty="0"/>
              <a:t> </a:t>
            </a:r>
            <a:r>
              <a:rPr lang="en-GB" altLang="fr-FR" sz="2000" dirty="0" err="1" smtClean="0"/>
              <a:t>une</a:t>
            </a:r>
            <a:r>
              <a:rPr lang="en-GB" altLang="fr-FR" sz="2000" dirty="0" smtClean="0"/>
              <a:t> reference de </a:t>
            </a:r>
            <a:r>
              <a:rPr lang="en-GB" altLang="fr-FR" sz="2000" dirty="0" err="1"/>
              <a:t>liste</a:t>
            </a:r>
            <a:r>
              <a:rPr lang="en-GB" altLang="fr-FR" sz="2000" dirty="0"/>
              <a:t> (du </a:t>
            </a:r>
            <a:r>
              <a:rPr lang="en-GB" altLang="fr-FR" sz="2000" dirty="0" err="1"/>
              <a:t>même</a:t>
            </a:r>
            <a:r>
              <a:rPr lang="en-GB" altLang="fr-FR" sz="2000" dirty="0"/>
              <a:t> type, </a:t>
            </a:r>
            <a:r>
              <a:rPr lang="en-GB" altLang="fr-FR" sz="2000" dirty="0" err="1"/>
              <a:t>si</a:t>
            </a:r>
            <a:r>
              <a:rPr lang="en-GB" altLang="fr-FR" sz="2000" dirty="0"/>
              <a:t> possible) </a:t>
            </a:r>
            <a:r>
              <a:rPr lang="en-GB" altLang="fr-FR" sz="2000" dirty="0" err="1"/>
              <a:t>contenant</a:t>
            </a:r>
            <a:r>
              <a:rPr lang="en-GB" altLang="fr-FR" sz="2000" dirty="0"/>
              <a:t> les </a:t>
            </a:r>
            <a:r>
              <a:rPr lang="en-GB" altLang="fr-FR" sz="2000" dirty="0" err="1"/>
              <a:t>seul</a:t>
            </a:r>
            <a:r>
              <a:rPr lang="en-GB" altLang="fr-FR" sz="2000" dirty="0"/>
              <a:t> </a:t>
            </a:r>
            <a:r>
              <a:rPr lang="en-GB" altLang="fr-FR" sz="2000" dirty="0" err="1"/>
              <a:t>éléments</a:t>
            </a:r>
            <a:r>
              <a:rPr lang="en-GB" altLang="fr-FR" sz="2000" dirty="0"/>
              <a:t> de la </a:t>
            </a:r>
            <a:r>
              <a:rPr lang="en-GB" altLang="fr-FR" sz="2000" dirty="0" err="1"/>
              <a:t>séquence</a:t>
            </a:r>
            <a:r>
              <a:rPr lang="en-GB" altLang="fr-FR" sz="2000" dirty="0"/>
              <a:t> pour </a:t>
            </a:r>
            <a:r>
              <a:rPr lang="en-GB" altLang="fr-FR" sz="2000" dirty="0" err="1"/>
              <a:t>lesquels</a:t>
            </a:r>
            <a:r>
              <a:rPr lang="en-GB" altLang="fr-FR" sz="2000" dirty="0"/>
              <a:t> </a:t>
            </a:r>
            <a:r>
              <a:rPr lang="en-GB" altLang="fr-FR" sz="2000" i="1" dirty="0" err="1">
                <a:latin typeface="Courier New" panose="02070309020205020404" pitchFamily="49" charset="0"/>
              </a:rPr>
              <a:t>fonction</a:t>
            </a:r>
            <a:r>
              <a:rPr lang="en-GB" altLang="fr-FR" sz="2000" dirty="0">
                <a:latin typeface="Courier New" panose="02070309020205020404" pitchFamily="49" charset="0"/>
              </a:rPr>
              <a:t>(</a:t>
            </a:r>
            <a:r>
              <a:rPr lang="en-GB" altLang="fr-FR" sz="2000" i="1" dirty="0">
                <a:latin typeface="Courier New" panose="02070309020205020404" pitchFamily="49" charset="0"/>
              </a:rPr>
              <a:t>element</a:t>
            </a:r>
            <a:r>
              <a:rPr lang="en-GB" altLang="fr-FR" sz="2000" dirty="0">
                <a:latin typeface="Courier New" panose="02070309020205020404" pitchFamily="49" charset="0"/>
              </a:rPr>
              <a:t>) </a:t>
            </a:r>
            <a:r>
              <a:rPr lang="en-GB" altLang="fr-FR" sz="2000" dirty="0" err="1">
                <a:latin typeface="Courier New" panose="02070309020205020404" pitchFamily="49" charset="0"/>
              </a:rPr>
              <a:t>est</a:t>
            </a:r>
            <a:r>
              <a:rPr lang="en-GB" altLang="fr-FR" sz="2000" dirty="0">
                <a:latin typeface="Courier New" panose="02070309020205020404" pitchFamily="49" charset="0"/>
              </a:rPr>
              <a:t> </a:t>
            </a:r>
            <a:r>
              <a:rPr lang="en-GB" altLang="fr-FR" sz="2000" dirty="0" err="1" smtClean="0">
                <a:latin typeface="Courier New" panose="02070309020205020404" pitchFamily="49" charset="0"/>
              </a:rPr>
              <a:t>vraie</a:t>
            </a:r>
            <a:r>
              <a:rPr lang="en-GB" altLang="fr-FR" sz="2000" dirty="0" smtClean="0">
                <a:latin typeface="Courier New" panose="02070309020205020404" pitchFamily="49" charset="0"/>
              </a:rPr>
              <a:t>.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fr-FR" sz="2000" dirty="0" smtClean="0">
                <a:latin typeface="Courier New" panose="02070309020205020404" pitchFamily="49" charset="0"/>
              </a:rPr>
              <a:t>Par </a:t>
            </a:r>
            <a:r>
              <a:rPr lang="en-GB" altLang="fr-FR" sz="2000" dirty="0" err="1">
                <a:latin typeface="Courier New" panose="02070309020205020404" pitchFamily="49" charset="0"/>
              </a:rPr>
              <a:t>exemple</a:t>
            </a:r>
            <a:r>
              <a:rPr lang="en-GB" altLang="fr-FR" sz="2000" dirty="0">
                <a:latin typeface="Courier New" panose="02070309020205020404" pitchFamily="49" charset="0"/>
              </a:rPr>
              <a:t>, pour </a:t>
            </a:r>
            <a:r>
              <a:rPr lang="en-GB" altLang="fr-FR" sz="2000" dirty="0" err="1">
                <a:latin typeface="Courier New" panose="02070309020205020404" pitchFamily="49" charset="0"/>
              </a:rPr>
              <a:t>calculer</a:t>
            </a:r>
            <a:r>
              <a:rPr lang="en-GB" altLang="fr-FR" sz="2000" dirty="0">
                <a:latin typeface="Courier New" panose="02070309020205020404" pitchFamily="49" charset="0"/>
              </a:rPr>
              <a:t> </a:t>
            </a:r>
            <a:r>
              <a:rPr lang="en-GB" altLang="fr-FR" sz="2000" dirty="0" err="1">
                <a:latin typeface="Courier New" panose="02070309020205020404" pitchFamily="49" charset="0"/>
              </a:rPr>
              <a:t>quelques</a:t>
            </a:r>
            <a:r>
              <a:rPr lang="en-GB" altLang="fr-FR" sz="2000" dirty="0">
                <a:latin typeface="Courier New" panose="02070309020205020404" pitchFamily="49" charset="0"/>
              </a:rPr>
              <a:t> </a:t>
            </a:r>
            <a:r>
              <a:rPr lang="en-GB" altLang="fr-FR" sz="2000" dirty="0" err="1">
                <a:latin typeface="Courier New" panose="02070309020205020404" pitchFamily="49" charset="0"/>
              </a:rPr>
              <a:t>nombres</a:t>
            </a:r>
            <a:r>
              <a:rPr lang="en-GB" altLang="fr-FR" sz="2000" dirty="0">
                <a:latin typeface="Courier New" panose="02070309020205020404" pitchFamily="49" charset="0"/>
              </a:rPr>
              <a:t> premiers: </a:t>
            </a:r>
          </a:p>
          <a:p>
            <a:pPr lvl="2" eaLnBrk="1" hangingPunct="1">
              <a:spcBef>
                <a:spcPct val="0"/>
              </a:spcBef>
            </a:pPr>
            <a:r>
              <a:rPr lang="en-GB" altLang="fr-FR" dirty="0">
                <a:solidFill>
                  <a:schemeClr val="accent2"/>
                </a:solidFill>
                <a:latin typeface="Courier New" panose="02070309020205020404" pitchFamily="49" charset="0"/>
              </a:rPr>
              <a:t>&gt;&gt;&gt; </a:t>
            </a:r>
            <a:r>
              <a:rPr lang="en-GB" altLang="fr-FR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def</a:t>
            </a:r>
            <a:r>
              <a:rPr lang="en-GB" altLang="fr-FR" dirty="0">
                <a:solidFill>
                  <a:schemeClr val="accent2"/>
                </a:solidFill>
                <a:latin typeface="Courier New" panose="02070309020205020404" pitchFamily="49" charset="0"/>
              </a:rPr>
              <a:t> f(x): returnx%2 != 0 and x%3 != 0</a:t>
            </a:r>
          </a:p>
          <a:p>
            <a:pPr lvl="2" eaLnBrk="1" hangingPunct="1">
              <a:spcBef>
                <a:spcPct val="0"/>
              </a:spcBef>
            </a:pPr>
            <a:r>
              <a:rPr lang="en-GB" altLang="fr-FR" dirty="0">
                <a:solidFill>
                  <a:schemeClr val="accent2"/>
                </a:solidFill>
                <a:latin typeface="Courier New" panose="02070309020205020404" pitchFamily="49" charset="0"/>
              </a:rPr>
              <a:t>...</a:t>
            </a:r>
          </a:p>
          <a:p>
            <a:pPr lvl="2" eaLnBrk="1" hangingPunct="1">
              <a:spcBef>
                <a:spcPct val="0"/>
              </a:spcBef>
            </a:pPr>
            <a:r>
              <a:rPr lang="en-GB" altLang="fr-FR" dirty="0">
                <a:solidFill>
                  <a:schemeClr val="accent2"/>
                </a:solidFill>
                <a:latin typeface="Courier New" panose="02070309020205020404" pitchFamily="49" charset="0"/>
              </a:rPr>
              <a:t>&gt;&gt;&gt; filter(f, range(2, 25))</a:t>
            </a:r>
          </a:p>
          <a:p>
            <a:pPr lvl="2" eaLnBrk="1" hangingPunct="1">
              <a:spcBef>
                <a:spcPct val="0"/>
              </a:spcBef>
            </a:pPr>
            <a:r>
              <a:rPr lang="en-GB" altLang="fr-FR" dirty="0">
                <a:solidFill>
                  <a:schemeClr val="accent2"/>
                </a:solidFill>
                <a:latin typeface="Courier New" panose="02070309020205020404" pitchFamily="49" charset="0"/>
              </a:rPr>
              <a:t>[5, 7, 11, 13, 17, 19, 23]</a:t>
            </a:r>
          </a:p>
        </p:txBody>
      </p:sp>
    </p:spTree>
    <p:extLst>
      <p:ext uri="{BB962C8B-B14F-4D97-AF65-F5344CB8AC3E}">
        <p14:creationId xmlns:p14="http://schemas.microsoft.com/office/powerpoint/2010/main" val="327627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d’appliquer une fonction à une liste</a:t>
            </a:r>
          </a:p>
          <a:p>
            <a:pPr lvl="1"/>
            <a:r>
              <a:rPr lang="en-US" dirty="0" smtClean="0"/>
              <a:t>l= </a:t>
            </a:r>
            <a:r>
              <a:rPr lang="en-US" dirty="0"/>
              <a:t>["It's over 9000 !", "All your base are belong to us."]</a:t>
            </a:r>
          </a:p>
          <a:p>
            <a:pPr lvl="1"/>
            <a:r>
              <a:rPr lang="en-US" dirty="0"/>
              <a:t>print(map(</a:t>
            </a:r>
            <a:r>
              <a:rPr lang="en-US" dirty="0" err="1"/>
              <a:t>unicode.upper</a:t>
            </a:r>
            <a:r>
              <a:rPr lang="en-US" dirty="0"/>
              <a:t>, </a:t>
            </a:r>
            <a:r>
              <a:rPr lang="en-US" dirty="0" smtClean="0"/>
              <a:t>l))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97941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listes en intention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boucle classique </a:t>
            </a:r>
          </a:p>
          <a:p>
            <a:pPr lvl="2"/>
            <a:endParaRPr lang="fr-FR" dirty="0" smtClean="0"/>
          </a:p>
          <a:p>
            <a:pPr lvl="2"/>
            <a:endParaRPr lang="fr-FR" dirty="0"/>
          </a:p>
          <a:p>
            <a:pPr lvl="2"/>
            <a:endParaRPr lang="fr-FR" dirty="0" smtClean="0"/>
          </a:p>
          <a:p>
            <a:r>
              <a:rPr lang="fr-FR" dirty="0" smtClean="0"/>
              <a:t>Peut se réécrire en liste en intention</a:t>
            </a:r>
          </a:p>
          <a:p>
            <a:endParaRPr lang="fr-FR" dirty="0"/>
          </a:p>
          <a:p>
            <a:endParaRPr lang="fr-FR" dirty="0" smtClean="0"/>
          </a:p>
          <a:p>
            <a:pPr lvl="1"/>
            <a:r>
              <a:rPr lang="fr-FR" dirty="0" smtClean="0"/>
              <a:t>Combinable avec </a:t>
            </a:r>
            <a:r>
              <a:rPr lang="fr-FR" dirty="0" err="1" smtClean="0"/>
              <a:t>filter</a:t>
            </a:r>
            <a:endParaRPr lang="fr-FR" dirty="0" smtClean="0"/>
          </a:p>
          <a:p>
            <a:r>
              <a:rPr lang="fr-FR" dirty="0" smtClean="0"/>
              <a:t>Permet d’effectuer une opération directement sur une liste</a:t>
            </a:r>
          </a:p>
          <a:p>
            <a:pPr lvl="1"/>
            <a:r>
              <a:rPr lang="fr-FR" dirty="0" smtClean="0"/>
              <a:t>Utilisation d’un </a:t>
            </a:r>
            <a:r>
              <a:rPr lang="fr-FR" dirty="0" err="1" smtClean="0"/>
              <a:t>map</a:t>
            </a: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2060848"/>
            <a:ext cx="2256530" cy="89572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100" y="3604642"/>
            <a:ext cx="3842873" cy="98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14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Liste en intention et filtre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[function(item</a:t>
            </a:r>
            <a:r>
              <a:rPr lang="en-US" dirty="0"/>
              <a:t>) for item in list if condition(item</a:t>
            </a:r>
            <a:r>
              <a:rPr lang="en-US" dirty="0" smtClean="0"/>
              <a:t>)]</a:t>
            </a:r>
          </a:p>
          <a:p>
            <a:r>
              <a:rPr lang="en-US" dirty="0" err="1" smtClean="0"/>
              <a:t>Remplace</a:t>
            </a:r>
            <a:r>
              <a:rPr lang="en-US" dirty="0" smtClean="0"/>
              <a:t> un </a:t>
            </a:r>
            <a:r>
              <a:rPr lang="en-US" dirty="0" err="1" smtClean="0"/>
              <a:t>filtre</a:t>
            </a:r>
            <a:r>
              <a:rPr lang="en-US" dirty="0" smtClean="0"/>
              <a:t> et un map</a:t>
            </a:r>
          </a:p>
          <a:p>
            <a:pPr lvl="1"/>
            <a:r>
              <a:rPr lang="en-US" dirty="0"/>
              <a:t>[x for x in a if x &gt; 5]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09280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5"/>
          <p:cNvSpPr txBox="1">
            <a:spLocks noChangeArrowheads="1"/>
          </p:cNvSpPr>
          <p:nvPr/>
        </p:nvSpPr>
        <p:spPr bwMode="auto">
          <a:xfrm>
            <a:off x="3584575" y="2633663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</a:t>
            </a:r>
          </a:p>
        </p:txBody>
      </p:sp>
      <p:sp>
        <p:nvSpPr>
          <p:cNvPr id="13315" name="Line 6"/>
          <p:cNvSpPr>
            <a:spLocks noChangeShapeType="1"/>
          </p:cNvSpPr>
          <p:nvPr/>
        </p:nvSpPr>
        <p:spPr bwMode="auto">
          <a:xfrm>
            <a:off x="3924300" y="2889698"/>
            <a:ext cx="1066799" cy="118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316" name="Rectangle 7"/>
          <p:cNvSpPr>
            <a:spLocks noChangeArrowheads="1"/>
          </p:cNvSpPr>
          <p:nvPr/>
        </p:nvSpPr>
        <p:spPr bwMode="auto">
          <a:xfrm>
            <a:off x="5029200" y="254948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1</a:t>
            </a:r>
          </a:p>
        </p:txBody>
      </p:sp>
      <p:sp>
        <p:nvSpPr>
          <p:cNvPr id="13317" name="Text Box 10"/>
          <p:cNvSpPr txBox="1">
            <a:spLocks noChangeArrowheads="1"/>
          </p:cNvSpPr>
          <p:nvPr/>
        </p:nvSpPr>
        <p:spPr bwMode="auto">
          <a:xfrm>
            <a:off x="3581400" y="3581400"/>
            <a:ext cx="37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b</a:t>
            </a:r>
          </a:p>
        </p:txBody>
      </p:sp>
      <p:sp>
        <p:nvSpPr>
          <p:cNvPr id="13318" name="Line 11"/>
          <p:cNvSpPr>
            <a:spLocks noChangeShapeType="1"/>
          </p:cNvSpPr>
          <p:nvPr/>
        </p:nvSpPr>
        <p:spPr bwMode="auto">
          <a:xfrm>
            <a:off x="3962401" y="38100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319" name="Text Box 13"/>
          <p:cNvSpPr txBox="1">
            <a:spLocks noChangeArrowheads="1"/>
          </p:cNvSpPr>
          <p:nvPr/>
        </p:nvSpPr>
        <p:spPr bwMode="auto">
          <a:xfrm>
            <a:off x="3584575" y="4473575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</a:t>
            </a:r>
          </a:p>
        </p:txBody>
      </p:sp>
      <p:sp>
        <p:nvSpPr>
          <p:cNvPr id="13320" name="Line 14"/>
          <p:cNvSpPr>
            <a:spLocks noChangeShapeType="1"/>
          </p:cNvSpPr>
          <p:nvPr/>
        </p:nvSpPr>
        <p:spPr bwMode="auto">
          <a:xfrm>
            <a:off x="3967163" y="4724400"/>
            <a:ext cx="9858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321" name="Rectangle 15"/>
          <p:cNvSpPr>
            <a:spLocks noChangeArrowheads="1"/>
          </p:cNvSpPr>
          <p:nvPr/>
        </p:nvSpPr>
        <p:spPr bwMode="auto">
          <a:xfrm>
            <a:off x="5033963" y="52578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1</a:t>
            </a:r>
          </a:p>
        </p:txBody>
      </p:sp>
      <p:sp>
        <p:nvSpPr>
          <p:cNvPr id="13322" name="Text Box 18"/>
          <p:cNvSpPr txBox="1">
            <a:spLocks noChangeArrowheads="1"/>
          </p:cNvSpPr>
          <p:nvPr/>
        </p:nvSpPr>
        <p:spPr bwMode="auto">
          <a:xfrm>
            <a:off x="3581400" y="5410200"/>
            <a:ext cx="37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b</a:t>
            </a:r>
          </a:p>
        </p:txBody>
      </p:sp>
      <p:sp>
        <p:nvSpPr>
          <p:cNvPr id="13323" name="Line 19"/>
          <p:cNvSpPr>
            <a:spLocks noChangeShapeType="1"/>
          </p:cNvSpPr>
          <p:nvPr/>
        </p:nvSpPr>
        <p:spPr bwMode="auto">
          <a:xfrm>
            <a:off x="3962400" y="56388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324" name="Text Box 22"/>
          <p:cNvSpPr txBox="1">
            <a:spLocks noChangeArrowheads="1"/>
          </p:cNvSpPr>
          <p:nvPr/>
        </p:nvSpPr>
        <p:spPr bwMode="auto">
          <a:xfrm>
            <a:off x="990600" y="1676400"/>
            <a:ext cx="1025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 = 1</a:t>
            </a:r>
          </a:p>
        </p:txBody>
      </p:sp>
      <p:sp>
        <p:nvSpPr>
          <p:cNvPr id="13325" name="Text Box 23"/>
          <p:cNvSpPr txBox="1">
            <a:spLocks noChangeArrowheads="1"/>
          </p:cNvSpPr>
          <p:nvPr/>
        </p:nvSpPr>
        <p:spPr bwMode="auto">
          <a:xfrm>
            <a:off x="990600" y="4876800"/>
            <a:ext cx="1457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 = a+1</a:t>
            </a:r>
          </a:p>
        </p:txBody>
      </p:sp>
      <p:sp>
        <p:nvSpPr>
          <p:cNvPr id="13326" name="Text Box 24"/>
          <p:cNvSpPr txBox="1">
            <a:spLocks noChangeArrowheads="1"/>
          </p:cNvSpPr>
          <p:nvPr/>
        </p:nvSpPr>
        <p:spPr bwMode="auto">
          <a:xfrm>
            <a:off x="990600" y="3124200"/>
            <a:ext cx="1022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b = a</a:t>
            </a:r>
          </a:p>
        </p:txBody>
      </p:sp>
      <p:grpSp>
        <p:nvGrpSpPr>
          <p:cNvPr id="13327" name="Group 30"/>
          <p:cNvGrpSpPr>
            <a:grpSpLocks/>
          </p:cNvGrpSpPr>
          <p:nvPr/>
        </p:nvGrpSpPr>
        <p:grpSpPr bwMode="auto">
          <a:xfrm>
            <a:off x="3581400" y="1524000"/>
            <a:ext cx="1982788" cy="762000"/>
            <a:chOff x="2640" y="768"/>
            <a:chExt cx="1249" cy="480"/>
          </a:xfrm>
        </p:grpSpPr>
        <p:sp>
          <p:nvSpPr>
            <p:cNvPr id="13333" name="Text Box 25"/>
            <p:cNvSpPr txBox="1">
              <a:spLocks noChangeArrowheads="1"/>
            </p:cNvSpPr>
            <p:nvPr/>
          </p:nvSpPr>
          <p:spPr bwMode="auto">
            <a:xfrm>
              <a:off x="2640" y="816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l"/>
              <a:r>
                <a:rPr lang="en-US" altLang="fr-FR"/>
                <a:t>a</a:t>
              </a:r>
            </a:p>
          </p:txBody>
        </p:sp>
        <p:sp>
          <p:nvSpPr>
            <p:cNvPr id="13334" name="Line 26"/>
            <p:cNvSpPr>
              <a:spLocks noChangeShapeType="1"/>
            </p:cNvSpPr>
            <p:nvPr/>
          </p:nvSpPr>
          <p:spPr bwMode="auto">
            <a:xfrm>
              <a:off x="2880" y="1008"/>
              <a:ext cx="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3335" name="Rectangle 27"/>
            <p:cNvSpPr>
              <a:spLocks noChangeArrowheads="1"/>
            </p:cNvSpPr>
            <p:nvPr/>
          </p:nvSpPr>
          <p:spPr bwMode="auto">
            <a:xfrm>
              <a:off x="3553" y="768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1</a:t>
              </a:r>
            </a:p>
          </p:txBody>
        </p:sp>
      </p:grpSp>
      <p:sp>
        <p:nvSpPr>
          <p:cNvPr id="13328" name="Rectangle 32"/>
          <p:cNvSpPr>
            <a:spLocks noChangeArrowheads="1"/>
          </p:cNvSpPr>
          <p:nvPr/>
        </p:nvSpPr>
        <p:spPr bwMode="auto">
          <a:xfrm>
            <a:off x="5029200" y="43434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2</a:t>
            </a:r>
          </a:p>
        </p:txBody>
      </p:sp>
      <p:sp>
        <p:nvSpPr>
          <p:cNvPr id="13329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r-FR" dirty="0" smtClean="0"/>
              <a:t>Les types </a:t>
            </a:r>
            <a:r>
              <a:rPr lang="en-US" altLang="fr-FR" dirty="0" err="1" smtClean="0"/>
              <a:t>valeurs</a:t>
            </a:r>
            <a:endParaRPr lang="en-US" altLang="fr-FR" dirty="0" smtClean="0"/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5029200" y="3364605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6084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7"/>
          <p:cNvGrpSpPr>
            <a:grpSpLocks/>
          </p:cNvGrpSpPr>
          <p:nvPr/>
        </p:nvGrpSpPr>
        <p:grpSpPr bwMode="auto">
          <a:xfrm>
            <a:off x="4191000" y="2971800"/>
            <a:ext cx="3052763" cy="1371600"/>
            <a:chOff x="861" y="624"/>
            <a:chExt cx="1923" cy="864"/>
          </a:xfrm>
        </p:grpSpPr>
        <p:sp>
          <p:nvSpPr>
            <p:cNvPr id="12310" name="Text Box 5"/>
            <p:cNvSpPr txBox="1">
              <a:spLocks noChangeArrowheads="1"/>
            </p:cNvSpPr>
            <p:nvPr/>
          </p:nvSpPr>
          <p:spPr bwMode="auto">
            <a:xfrm>
              <a:off x="863" y="624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l"/>
              <a:r>
                <a:rPr lang="en-US" altLang="fr-FR"/>
                <a:t>a</a:t>
              </a:r>
            </a:p>
          </p:txBody>
        </p:sp>
        <p:sp>
          <p:nvSpPr>
            <p:cNvPr id="12311" name="Line 6"/>
            <p:cNvSpPr>
              <a:spLocks noChangeShapeType="1"/>
            </p:cNvSpPr>
            <p:nvPr/>
          </p:nvSpPr>
          <p:spPr bwMode="auto">
            <a:xfrm>
              <a:off x="1104" y="768"/>
              <a:ext cx="62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2312" name="Rectangle 7"/>
            <p:cNvSpPr>
              <a:spLocks noChangeArrowheads="1"/>
            </p:cNvSpPr>
            <p:nvPr/>
          </p:nvSpPr>
          <p:spPr bwMode="auto">
            <a:xfrm>
              <a:off x="1776" y="816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1</a:t>
              </a:r>
            </a:p>
          </p:txBody>
        </p:sp>
        <p:sp>
          <p:nvSpPr>
            <p:cNvPr id="12313" name="Rectangle 8"/>
            <p:cNvSpPr>
              <a:spLocks noChangeArrowheads="1"/>
            </p:cNvSpPr>
            <p:nvPr/>
          </p:nvSpPr>
          <p:spPr bwMode="auto">
            <a:xfrm>
              <a:off x="2112" y="816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2</a:t>
              </a:r>
            </a:p>
          </p:txBody>
        </p:sp>
        <p:sp>
          <p:nvSpPr>
            <p:cNvPr id="12314" name="Rectangle 9"/>
            <p:cNvSpPr>
              <a:spLocks noChangeArrowheads="1"/>
            </p:cNvSpPr>
            <p:nvPr/>
          </p:nvSpPr>
          <p:spPr bwMode="auto">
            <a:xfrm>
              <a:off x="2448" y="816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3</a:t>
              </a:r>
            </a:p>
          </p:txBody>
        </p:sp>
        <p:sp>
          <p:nvSpPr>
            <p:cNvPr id="12315" name="Text Box 12"/>
            <p:cNvSpPr txBox="1">
              <a:spLocks noChangeArrowheads="1"/>
            </p:cNvSpPr>
            <p:nvPr/>
          </p:nvSpPr>
          <p:spPr bwMode="auto">
            <a:xfrm>
              <a:off x="861" y="1200"/>
              <a:ext cx="2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l"/>
              <a:r>
                <a:rPr lang="en-US" altLang="fr-FR"/>
                <a:t>b</a:t>
              </a:r>
            </a:p>
          </p:txBody>
        </p:sp>
        <p:sp>
          <p:nvSpPr>
            <p:cNvPr id="12316" name="Line 13"/>
            <p:cNvSpPr>
              <a:spLocks noChangeShapeType="1"/>
            </p:cNvSpPr>
            <p:nvPr/>
          </p:nvSpPr>
          <p:spPr bwMode="auto">
            <a:xfrm flipV="1">
              <a:off x="1104" y="1104"/>
              <a:ext cx="62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12291" name="Text Box 15"/>
          <p:cNvSpPr txBox="1">
            <a:spLocks noChangeArrowheads="1"/>
          </p:cNvSpPr>
          <p:nvPr/>
        </p:nvSpPr>
        <p:spPr bwMode="auto">
          <a:xfrm>
            <a:off x="4194175" y="4724400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</a:t>
            </a:r>
          </a:p>
        </p:txBody>
      </p:sp>
      <p:sp>
        <p:nvSpPr>
          <p:cNvPr id="12292" name="Line 16"/>
          <p:cNvSpPr>
            <a:spLocks noChangeShapeType="1"/>
          </p:cNvSpPr>
          <p:nvPr/>
        </p:nvSpPr>
        <p:spPr bwMode="auto">
          <a:xfrm>
            <a:off x="4576763" y="4953000"/>
            <a:ext cx="990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2293" name="Rectangle 17"/>
          <p:cNvSpPr>
            <a:spLocks noChangeArrowheads="1"/>
          </p:cNvSpPr>
          <p:nvPr/>
        </p:nvSpPr>
        <p:spPr bwMode="auto">
          <a:xfrm>
            <a:off x="5643563" y="50292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1</a:t>
            </a:r>
          </a:p>
        </p:txBody>
      </p:sp>
      <p:sp>
        <p:nvSpPr>
          <p:cNvPr id="12294" name="Rectangle 18"/>
          <p:cNvSpPr>
            <a:spLocks noChangeArrowheads="1"/>
          </p:cNvSpPr>
          <p:nvPr/>
        </p:nvSpPr>
        <p:spPr bwMode="auto">
          <a:xfrm>
            <a:off x="6176963" y="50292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2</a:t>
            </a:r>
          </a:p>
        </p:txBody>
      </p:sp>
      <p:sp>
        <p:nvSpPr>
          <p:cNvPr id="12295" name="Rectangle 19"/>
          <p:cNvSpPr>
            <a:spLocks noChangeArrowheads="1"/>
          </p:cNvSpPr>
          <p:nvPr/>
        </p:nvSpPr>
        <p:spPr bwMode="auto">
          <a:xfrm>
            <a:off x="6710363" y="50292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3</a:t>
            </a:r>
          </a:p>
        </p:txBody>
      </p:sp>
      <p:sp>
        <p:nvSpPr>
          <p:cNvPr id="12296" name="Text Box 20"/>
          <p:cNvSpPr txBox="1">
            <a:spLocks noChangeArrowheads="1"/>
          </p:cNvSpPr>
          <p:nvPr/>
        </p:nvSpPr>
        <p:spPr bwMode="auto">
          <a:xfrm>
            <a:off x="4191000" y="5638800"/>
            <a:ext cx="37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b</a:t>
            </a:r>
          </a:p>
        </p:txBody>
      </p:sp>
      <p:sp>
        <p:nvSpPr>
          <p:cNvPr id="12297" name="Line 21"/>
          <p:cNvSpPr>
            <a:spLocks noChangeShapeType="1"/>
          </p:cNvSpPr>
          <p:nvPr/>
        </p:nvSpPr>
        <p:spPr bwMode="auto">
          <a:xfrm flipV="1">
            <a:off x="4576763" y="5486400"/>
            <a:ext cx="990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2298" name="Rectangle 22"/>
          <p:cNvSpPr>
            <a:spLocks noChangeArrowheads="1"/>
          </p:cNvSpPr>
          <p:nvPr/>
        </p:nvSpPr>
        <p:spPr bwMode="auto">
          <a:xfrm>
            <a:off x="7248525" y="50292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12299" name="Text Box 23"/>
          <p:cNvSpPr txBox="1">
            <a:spLocks noChangeArrowheads="1"/>
          </p:cNvSpPr>
          <p:nvPr/>
        </p:nvSpPr>
        <p:spPr bwMode="auto">
          <a:xfrm>
            <a:off x="7315200" y="5181600"/>
            <a:ext cx="377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4</a:t>
            </a:r>
          </a:p>
        </p:txBody>
      </p:sp>
      <p:sp>
        <p:nvSpPr>
          <p:cNvPr id="12300" name="Text Box 24"/>
          <p:cNvSpPr txBox="1">
            <a:spLocks noChangeArrowheads="1"/>
          </p:cNvSpPr>
          <p:nvPr/>
        </p:nvSpPr>
        <p:spPr bwMode="auto">
          <a:xfrm>
            <a:off x="1600200" y="1981200"/>
            <a:ext cx="2127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 = [1, 2, 3]</a:t>
            </a:r>
          </a:p>
        </p:txBody>
      </p:sp>
      <p:sp>
        <p:nvSpPr>
          <p:cNvPr id="12301" name="Text Box 26"/>
          <p:cNvSpPr txBox="1">
            <a:spLocks noChangeArrowheads="1"/>
          </p:cNvSpPr>
          <p:nvPr/>
        </p:nvSpPr>
        <p:spPr bwMode="auto">
          <a:xfrm>
            <a:off x="1600200" y="5181600"/>
            <a:ext cx="2076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a.append(4)</a:t>
            </a:r>
          </a:p>
        </p:txBody>
      </p:sp>
      <p:sp>
        <p:nvSpPr>
          <p:cNvPr id="12302" name="Text Box 28"/>
          <p:cNvSpPr txBox="1">
            <a:spLocks noChangeArrowheads="1"/>
          </p:cNvSpPr>
          <p:nvPr/>
        </p:nvSpPr>
        <p:spPr bwMode="auto">
          <a:xfrm>
            <a:off x="1600200" y="3429000"/>
            <a:ext cx="1022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b = a</a:t>
            </a:r>
          </a:p>
        </p:txBody>
      </p:sp>
      <p:grpSp>
        <p:nvGrpSpPr>
          <p:cNvPr id="12303" name="Group 38"/>
          <p:cNvGrpSpPr>
            <a:grpSpLocks/>
          </p:cNvGrpSpPr>
          <p:nvPr/>
        </p:nvGrpSpPr>
        <p:grpSpPr bwMode="auto">
          <a:xfrm>
            <a:off x="4191000" y="1828800"/>
            <a:ext cx="3049588" cy="762000"/>
            <a:chOff x="2640" y="768"/>
            <a:chExt cx="1921" cy="480"/>
          </a:xfrm>
        </p:grpSpPr>
        <p:sp>
          <p:nvSpPr>
            <p:cNvPr id="12305" name="Text Box 30"/>
            <p:cNvSpPr txBox="1">
              <a:spLocks noChangeArrowheads="1"/>
            </p:cNvSpPr>
            <p:nvPr/>
          </p:nvSpPr>
          <p:spPr bwMode="auto">
            <a:xfrm>
              <a:off x="2640" y="816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l"/>
              <a:r>
                <a:rPr lang="en-US" altLang="fr-FR"/>
                <a:t>a</a:t>
              </a:r>
            </a:p>
          </p:txBody>
        </p:sp>
        <p:sp>
          <p:nvSpPr>
            <p:cNvPr id="12306" name="Line 31"/>
            <p:cNvSpPr>
              <a:spLocks noChangeShapeType="1"/>
            </p:cNvSpPr>
            <p:nvPr/>
          </p:nvSpPr>
          <p:spPr bwMode="auto">
            <a:xfrm>
              <a:off x="2880" y="1008"/>
              <a:ext cx="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2307" name="Rectangle 32"/>
            <p:cNvSpPr>
              <a:spLocks noChangeArrowheads="1"/>
            </p:cNvSpPr>
            <p:nvPr/>
          </p:nvSpPr>
          <p:spPr bwMode="auto">
            <a:xfrm>
              <a:off x="3553" y="768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1</a:t>
              </a:r>
            </a:p>
          </p:txBody>
        </p:sp>
        <p:sp>
          <p:nvSpPr>
            <p:cNvPr id="12308" name="Rectangle 33"/>
            <p:cNvSpPr>
              <a:spLocks noChangeArrowheads="1"/>
            </p:cNvSpPr>
            <p:nvPr/>
          </p:nvSpPr>
          <p:spPr bwMode="auto">
            <a:xfrm>
              <a:off x="3889" y="768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2</a:t>
              </a:r>
            </a:p>
          </p:txBody>
        </p:sp>
        <p:sp>
          <p:nvSpPr>
            <p:cNvPr id="12309" name="Rectangle 34"/>
            <p:cNvSpPr>
              <a:spLocks noChangeArrowheads="1"/>
            </p:cNvSpPr>
            <p:nvPr/>
          </p:nvSpPr>
          <p:spPr bwMode="auto">
            <a:xfrm>
              <a:off x="4225" y="768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3</a:t>
              </a:r>
            </a:p>
          </p:txBody>
        </p:sp>
      </p:grpSp>
      <p:sp>
        <p:nvSpPr>
          <p:cNvPr id="12304" name="Rectangle 3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r-FR" dirty="0" smtClean="0"/>
              <a:t>Les types </a:t>
            </a:r>
            <a:r>
              <a:rPr lang="en-US" altLang="fr-FR" dirty="0" err="1" smtClean="0"/>
              <a:t>références</a:t>
            </a:r>
            <a:endParaRPr lang="en-US" altLang="fr-FR" dirty="0" smtClean="0"/>
          </a:p>
        </p:txBody>
      </p:sp>
    </p:spTree>
    <p:extLst>
      <p:ext uri="{BB962C8B-B14F-4D97-AF65-F5344CB8AC3E}">
        <p14:creationId xmlns:p14="http://schemas.microsoft.com/office/powerpoint/2010/main" val="21270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Remarques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fr-FR" dirty="0"/>
              <a:t>Les </a:t>
            </a:r>
            <a:r>
              <a:rPr lang="en-GB" altLang="fr-FR" dirty="0" err="1"/>
              <a:t>opérateurs</a:t>
            </a:r>
            <a:r>
              <a:rPr lang="en-GB" altLang="fr-FR" dirty="0"/>
              <a:t> de </a:t>
            </a:r>
            <a:r>
              <a:rPr lang="en-GB" altLang="fr-FR" dirty="0" err="1"/>
              <a:t>comparaison</a:t>
            </a:r>
            <a:r>
              <a:rPr lang="en-GB" altLang="fr-FR" dirty="0"/>
              <a:t> </a:t>
            </a:r>
            <a:r>
              <a:rPr lang="en-GB" altLang="fr-FR" b="1" dirty="0"/>
              <a:t>in</a:t>
            </a:r>
            <a:r>
              <a:rPr lang="en-GB" altLang="fr-FR" dirty="0"/>
              <a:t> et </a:t>
            </a:r>
            <a:r>
              <a:rPr lang="en-GB" altLang="fr-FR" b="1" dirty="0"/>
              <a:t>not in</a:t>
            </a:r>
            <a:r>
              <a:rPr lang="en-GB" altLang="fr-FR" dirty="0"/>
              <a:t> </a:t>
            </a:r>
            <a:r>
              <a:rPr lang="en-GB" altLang="fr-FR" dirty="0" err="1"/>
              <a:t>vérifient</a:t>
            </a:r>
            <a:r>
              <a:rPr lang="en-GB" altLang="fr-FR" dirty="0"/>
              <a:t> </a:t>
            </a:r>
            <a:r>
              <a:rPr lang="en-GB" altLang="fr-FR" dirty="0" err="1"/>
              <a:t>si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valeur</a:t>
            </a:r>
            <a:r>
              <a:rPr lang="en-GB" altLang="fr-FR" dirty="0"/>
              <a:t> </a:t>
            </a:r>
            <a:r>
              <a:rPr lang="en-GB" altLang="fr-FR" dirty="0" err="1"/>
              <a:t>apparaît</a:t>
            </a:r>
            <a:r>
              <a:rPr lang="en-GB" altLang="fr-FR" dirty="0"/>
              <a:t> (</a:t>
            </a:r>
            <a:r>
              <a:rPr lang="en-GB" altLang="fr-FR" dirty="0" err="1"/>
              <a:t>ou</a:t>
            </a:r>
            <a:r>
              <a:rPr lang="en-GB" altLang="fr-FR" dirty="0"/>
              <a:t> non) </a:t>
            </a:r>
            <a:r>
              <a:rPr lang="en-GB" altLang="fr-FR" dirty="0" err="1"/>
              <a:t>dans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séquence</a:t>
            </a:r>
            <a:r>
              <a:rPr lang="en-GB" altLang="fr-FR" dirty="0"/>
              <a:t>. 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fr-FR" dirty="0"/>
              <a:t>Les </a:t>
            </a:r>
            <a:r>
              <a:rPr lang="en-GB" altLang="fr-FR" dirty="0" err="1"/>
              <a:t>opérateurs</a:t>
            </a:r>
            <a:r>
              <a:rPr lang="en-GB" altLang="fr-FR" dirty="0"/>
              <a:t> </a:t>
            </a:r>
            <a:r>
              <a:rPr lang="en-GB" altLang="fr-FR" b="1" dirty="0"/>
              <a:t>is</a:t>
            </a:r>
            <a:r>
              <a:rPr lang="en-GB" altLang="fr-FR" dirty="0"/>
              <a:t> et </a:t>
            </a:r>
            <a:r>
              <a:rPr lang="en-GB" altLang="fr-FR" b="1" dirty="0"/>
              <a:t>is not</a:t>
            </a:r>
            <a:r>
              <a:rPr lang="en-GB" altLang="fr-FR" dirty="0"/>
              <a:t> </a:t>
            </a:r>
            <a:r>
              <a:rPr lang="en-GB" altLang="fr-FR" dirty="0" err="1"/>
              <a:t>vérifient</a:t>
            </a:r>
            <a:r>
              <a:rPr lang="en-GB" altLang="fr-FR" dirty="0"/>
              <a:t> </a:t>
            </a:r>
            <a:r>
              <a:rPr lang="en-GB" altLang="fr-FR" dirty="0" err="1"/>
              <a:t>si</a:t>
            </a:r>
            <a:r>
              <a:rPr lang="en-GB" altLang="fr-FR" dirty="0"/>
              <a:t> </a:t>
            </a:r>
            <a:r>
              <a:rPr lang="en-GB" altLang="fr-FR" dirty="0" err="1"/>
              <a:t>deux</a:t>
            </a:r>
            <a:r>
              <a:rPr lang="en-GB" altLang="fr-FR" dirty="0"/>
              <a:t> </a:t>
            </a:r>
            <a:r>
              <a:rPr lang="en-GB" altLang="fr-FR" dirty="0" err="1"/>
              <a:t>objets</a:t>
            </a:r>
            <a:r>
              <a:rPr lang="en-GB" altLang="fr-FR" dirty="0"/>
              <a:t> </a:t>
            </a:r>
            <a:r>
              <a:rPr lang="en-GB" altLang="fr-FR" dirty="0" err="1"/>
              <a:t>sont</a:t>
            </a:r>
            <a:r>
              <a:rPr lang="en-GB" altLang="fr-FR" dirty="0"/>
              <a:t> </a:t>
            </a:r>
            <a:r>
              <a:rPr lang="en-GB" altLang="fr-FR" dirty="0" err="1"/>
              <a:t>réellement</a:t>
            </a:r>
            <a:r>
              <a:rPr lang="en-GB" altLang="fr-FR" dirty="0"/>
              <a:t> le </a:t>
            </a:r>
            <a:r>
              <a:rPr lang="en-GB" altLang="fr-FR" dirty="0" err="1"/>
              <a:t>même</a:t>
            </a:r>
            <a:r>
              <a:rPr lang="en-GB" altLang="fr-FR" dirty="0"/>
              <a:t> </a:t>
            </a:r>
            <a:r>
              <a:rPr lang="en-GB" altLang="fr-FR" dirty="0" smtClean="0"/>
              <a:t>objet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fr-FR" dirty="0" err="1" smtClean="0"/>
              <a:t>ceci</a:t>
            </a:r>
            <a:r>
              <a:rPr lang="en-GB" altLang="fr-FR" dirty="0" smtClean="0"/>
              <a:t> </a:t>
            </a:r>
            <a:r>
              <a:rPr lang="en-GB" altLang="fr-FR" dirty="0"/>
              <a:t>se </a:t>
            </a:r>
            <a:r>
              <a:rPr lang="en-GB" altLang="fr-FR" dirty="0" err="1"/>
              <a:t>justifie</a:t>
            </a:r>
            <a:r>
              <a:rPr lang="en-GB" altLang="fr-FR" dirty="0"/>
              <a:t> </a:t>
            </a:r>
            <a:r>
              <a:rPr lang="en-GB" altLang="fr-FR" dirty="0" err="1"/>
              <a:t>seulement</a:t>
            </a:r>
            <a:r>
              <a:rPr lang="en-GB" altLang="fr-FR" dirty="0"/>
              <a:t> pour les </a:t>
            </a:r>
            <a:r>
              <a:rPr lang="en-GB" altLang="fr-FR" dirty="0" err="1"/>
              <a:t>objets</a:t>
            </a:r>
            <a:r>
              <a:rPr lang="en-GB" altLang="fr-FR" dirty="0"/>
              <a:t> </a:t>
            </a:r>
            <a:r>
              <a:rPr lang="en-GB" altLang="fr-FR" dirty="0" err="1"/>
              <a:t>modifiables</a:t>
            </a:r>
            <a:r>
              <a:rPr lang="en-GB" altLang="fr-FR" dirty="0"/>
              <a:t> </a:t>
            </a:r>
            <a:r>
              <a:rPr lang="en-GB" altLang="fr-FR" dirty="0" err="1"/>
              <a:t>comme</a:t>
            </a:r>
            <a:r>
              <a:rPr lang="en-GB" altLang="fr-FR" dirty="0"/>
              <a:t> les </a:t>
            </a:r>
            <a:r>
              <a:rPr lang="en-GB" altLang="fr-FR" dirty="0" err="1" smtClean="0"/>
              <a:t>listes</a:t>
            </a:r>
            <a:endParaRPr lang="en-GB" altLang="fr-FR" dirty="0" smtClean="0"/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fr-FR" dirty="0" smtClean="0"/>
              <a:t>Pour cloner </a:t>
            </a:r>
            <a:r>
              <a:rPr lang="en-GB" altLang="fr-FR" dirty="0" err="1" smtClean="0"/>
              <a:t>une</a:t>
            </a:r>
            <a:r>
              <a:rPr lang="en-GB" altLang="fr-FR" dirty="0" smtClean="0"/>
              <a:t> </a:t>
            </a:r>
            <a:r>
              <a:rPr lang="en-GB" altLang="fr-FR" dirty="0" err="1" smtClean="0"/>
              <a:t>liste</a:t>
            </a:r>
            <a:r>
              <a:rPr lang="en-GB" altLang="fr-FR" dirty="0"/>
              <a:t> </a:t>
            </a:r>
            <a:r>
              <a:rPr lang="en-GB" altLang="fr-FR" dirty="0" smtClean="0"/>
              <a:t>utiliser la </a:t>
            </a:r>
            <a:r>
              <a:rPr lang="en-GB" altLang="fr-FR" dirty="0" err="1" smtClean="0"/>
              <a:t>fonction</a:t>
            </a:r>
            <a:r>
              <a:rPr lang="en-GB" altLang="fr-FR" dirty="0" smtClean="0"/>
              <a:t> list()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fr-FR" dirty="0" err="1" smtClean="0"/>
              <a:t>Transforme</a:t>
            </a:r>
            <a:r>
              <a:rPr lang="en-GB" altLang="fr-FR" dirty="0" smtClean="0"/>
              <a:t> </a:t>
            </a:r>
            <a:r>
              <a:rPr lang="en-GB" altLang="fr-FR" dirty="0" err="1" smtClean="0"/>
              <a:t>une</a:t>
            </a:r>
            <a:r>
              <a:rPr lang="en-GB" altLang="fr-FR" dirty="0" smtClean="0"/>
              <a:t> collection de </a:t>
            </a:r>
            <a:r>
              <a:rPr lang="en-GB" altLang="fr-FR" dirty="0" err="1" smtClean="0"/>
              <a:t>valeurs</a:t>
            </a:r>
            <a:r>
              <a:rPr lang="en-GB" altLang="fr-FR" dirty="0" smtClean="0"/>
              <a:t> </a:t>
            </a:r>
            <a:r>
              <a:rPr lang="en-GB" altLang="fr-FR" dirty="0" err="1" smtClean="0"/>
              <a:t>en</a:t>
            </a:r>
            <a:r>
              <a:rPr lang="en-GB" altLang="fr-FR" dirty="0" smtClean="0"/>
              <a:t> </a:t>
            </a:r>
            <a:r>
              <a:rPr lang="en-GB" altLang="fr-FR" dirty="0" err="1" smtClean="0"/>
              <a:t>liste</a:t>
            </a:r>
            <a:endParaRPr lang="en-GB" altLang="fr-FR" dirty="0" smtClean="0"/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endParaRPr lang="en-GB" altLang="fr-FR" dirty="0" smtClean="0"/>
          </a:p>
        </p:txBody>
      </p:sp>
    </p:spTree>
    <p:extLst>
      <p:ext uri="{BB962C8B-B14F-4D97-AF65-F5344CB8AC3E}">
        <p14:creationId xmlns:p14="http://schemas.microsoft.com/office/powerpoint/2010/main" val="106705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Appel d’une fonction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altLang="fr-FR" dirty="0"/>
              <a:t>La forme générale pour passer des arguments est </a:t>
            </a:r>
            <a:r>
              <a:rPr lang="fr-BE" altLang="fr-FR" dirty="0" err="1"/>
              <a:t>nom_fct</a:t>
            </a:r>
            <a:r>
              <a:rPr lang="fr-BE" altLang="fr-FR" dirty="0"/>
              <a:t>(arg1,arg2,…,</a:t>
            </a:r>
            <a:r>
              <a:rPr lang="fr-BE" altLang="fr-FR" dirty="0" err="1"/>
              <a:t>argn</a:t>
            </a:r>
            <a:r>
              <a:rPr lang="fr-BE" altLang="fr-FR" dirty="0" smtClean="0"/>
              <a:t>)</a:t>
            </a:r>
          </a:p>
          <a:p>
            <a:r>
              <a:rPr lang="fr-BE" altLang="fr-FR" dirty="0"/>
              <a:t>Les fonctions peuvent être appelées en utilisant des arguments mots-clés de la forme « </a:t>
            </a:r>
            <a:r>
              <a:rPr lang="fr-BE" altLang="fr-FR" dirty="0" err="1" smtClean="0"/>
              <a:t>parametre</a:t>
            </a:r>
            <a:r>
              <a:rPr lang="fr-BE" altLang="fr-FR" dirty="0" smtClean="0"/>
              <a:t>=valeur</a:t>
            </a:r>
            <a:r>
              <a:rPr lang="fr-BE" altLang="fr-FR" dirty="0"/>
              <a:t> »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731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Tuples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Est une collection de valeurs non modifiable</a:t>
            </a:r>
          </a:p>
          <a:p>
            <a:r>
              <a:rPr lang="en-GB" altLang="fr-FR" dirty="0" smtClean="0"/>
              <a:t>Des </a:t>
            </a:r>
            <a:r>
              <a:rPr lang="en-GB" altLang="fr-FR" dirty="0" err="1"/>
              <a:t>valeurs</a:t>
            </a:r>
            <a:r>
              <a:rPr lang="en-GB" altLang="fr-FR" dirty="0"/>
              <a:t> (entre </a:t>
            </a:r>
            <a:r>
              <a:rPr lang="en-GB" altLang="fr-FR" dirty="0" err="1"/>
              <a:t>parenthèses</a:t>
            </a:r>
            <a:r>
              <a:rPr lang="en-GB" altLang="fr-FR" dirty="0"/>
              <a:t>) </a:t>
            </a:r>
            <a:r>
              <a:rPr lang="en-GB" altLang="fr-FR" dirty="0" err="1"/>
              <a:t>séparées</a:t>
            </a:r>
            <a:r>
              <a:rPr lang="en-GB" altLang="fr-FR" dirty="0"/>
              <a:t> par des </a:t>
            </a:r>
            <a:r>
              <a:rPr lang="en-GB" altLang="fr-FR" dirty="0" smtClean="0"/>
              <a:t>virgules</a:t>
            </a:r>
          </a:p>
          <a:p>
            <a:pPr lvl="1"/>
            <a:r>
              <a:rPr lang="en-GB" altLang="fr-FR" dirty="0" smtClean="0"/>
              <a:t>&gt;&gt;&gt;</a:t>
            </a:r>
            <a:r>
              <a:rPr lang="en-GB" altLang="fr-FR" dirty="0"/>
              <a:t>tuple=(0,1.4,’world</a:t>
            </a:r>
            <a:r>
              <a:rPr lang="en-GB" altLang="fr-FR" dirty="0" smtClean="0"/>
              <a:t>’)</a:t>
            </a:r>
          </a:p>
          <a:p>
            <a:r>
              <a:rPr lang="en-GB" altLang="fr-FR" dirty="0" err="1" smtClean="0"/>
              <a:t>Très</a:t>
            </a:r>
            <a:r>
              <a:rPr lang="en-GB" altLang="fr-FR" dirty="0" smtClean="0"/>
              <a:t> utile pour les retours de </a:t>
            </a:r>
            <a:r>
              <a:rPr lang="en-GB" altLang="fr-FR" dirty="0" err="1" smtClean="0"/>
              <a:t>fonctions</a:t>
            </a:r>
            <a:endParaRPr lang="en-GB" altLang="fr-FR" dirty="0" smtClean="0"/>
          </a:p>
          <a:p>
            <a:pPr lvl="1"/>
            <a:r>
              <a:rPr lang="en-GB" altLang="fr-FR" dirty="0" err="1" smtClean="0"/>
              <a:t>Egalement</a:t>
            </a:r>
            <a:r>
              <a:rPr lang="en-GB" altLang="fr-FR" dirty="0" smtClean="0"/>
              <a:t> pour les </a:t>
            </a:r>
            <a:r>
              <a:rPr lang="en-GB" altLang="fr-FR" dirty="0" err="1" smtClean="0"/>
              <a:t>appels</a:t>
            </a:r>
            <a:r>
              <a:rPr lang="en-GB" altLang="fr-FR" dirty="0" smtClean="0"/>
              <a:t> pour assurer de la non modification des </a:t>
            </a:r>
            <a:r>
              <a:rPr lang="en-GB" altLang="fr-FR" dirty="0" err="1" smtClean="0"/>
              <a:t>valeurs</a:t>
            </a:r>
            <a:endParaRPr lang="en-GB" altLang="fr-FR" dirty="0" smtClean="0"/>
          </a:p>
          <a:p>
            <a:r>
              <a:rPr lang="en-GB" altLang="fr-FR" dirty="0" err="1" smtClean="0"/>
              <a:t>Rapide</a:t>
            </a:r>
            <a:endParaRPr lang="en-GB" altLang="fr-FR" dirty="0" smtClean="0"/>
          </a:p>
          <a:p>
            <a:r>
              <a:rPr lang="en-GB" altLang="fr-FR" dirty="0"/>
              <a:t>t</a:t>
            </a:r>
            <a:r>
              <a:rPr lang="en-GB" altLang="fr-FR" smtClean="0"/>
              <a:t>uple</a:t>
            </a:r>
            <a:r>
              <a:rPr lang="en-GB" altLang="fr-FR" dirty="0" smtClean="0"/>
              <a:t>()</a:t>
            </a:r>
          </a:p>
          <a:p>
            <a:pPr lvl="1"/>
            <a:r>
              <a:rPr lang="en-GB" altLang="fr-FR" dirty="0" err="1" smtClean="0"/>
              <a:t>Convertit</a:t>
            </a:r>
            <a:r>
              <a:rPr lang="en-GB" altLang="fr-FR" dirty="0" smtClean="0"/>
              <a:t> </a:t>
            </a:r>
            <a:r>
              <a:rPr lang="en-GB" altLang="fr-FR" dirty="0" err="1" smtClean="0"/>
              <a:t>une</a:t>
            </a:r>
            <a:r>
              <a:rPr lang="en-GB" altLang="fr-FR" dirty="0" smtClean="0"/>
              <a:t> </a:t>
            </a:r>
            <a:r>
              <a:rPr lang="en-GB" altLang="fr-FR" dirty="0" err="1" smtClean="0"/>
              <a:t>liste</a:t>
            </a:r>
            <a:r>
              <a:rPr lang="en-GB" altLang="fr-FR" dirty="0" smtClean="0"/>
              <a:t> </a:t>
            </a:r>
            <a:r>
              <a:rPr lang="en-GB" altLang="fr-FR" dirty="0" err="1" smtClean="0"/>
              <a:t>en</a:t>
            </a:r>
            <a:r>
              <a:rPr lang="en-GB" altLang="fr-FR" dirty="0" smtClean="0"/>
              <a:t> tuple </a:t>
            </a:r>
            <a:r>
              <a:rPr lang="en-GB" altLang="fr-FR" dirty="0" err="1" smtClean="0"/>
              <a:t>en</a:t>
            </a:r>
            <a:r>
              <a:rPr lang="en-GB" altLang="fr-FR" dirty="0" smtClean="0"/>
              <a:t> la </a:t>
            </a:r>
            <a:r>
              <a:rPr lang="en-GB" altLang="fr-FR" dirty="0" err="1" smtClean="0"/>
              <a:t>clonant</a:t>
            </a:r>
            <a:r>
              <a:rPr lang="en-GB" altLang="fr-FR" dirty="0" smtClean="0"/>
              <a:t> </a:t>
            </a:r>
            <a:r>
              <a:rPr lang="en-GB" altLang="fr-FR" dirty="0" err="1" smtClean="0"/>
              <a:t>ou</a:t>
            </a:r>
            <a:r>
              <a:rPr lang="en-GB" altLang="fr-FR" dirty="0" smtClean="0"/>
              <a:t> clone le tuple</a:t>
            </a:r>
          </a:p>
          <a:p>
            <a:endParaRPr lang="en-GB" alt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399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Opération sur les </a:t>
            </a:r>
            <a:r>
              <a:rPr lang="fr-FR" dirty="0" err="1" smtClean="0"/>
              <a:t>tuples</a:t>
            </a:r>
            <a:endParaRPr lang="fr-FR" dirty="0"/>
          </a:p>
        </p:txBody>
      </p:sp>
      <p:pic>
        <p:nvPicPr>
          <p:cNvPr id="4" name="Picture 6" descr="D:\python\sv4884904.gif"/>
          <p:cNvPicPr>
            <a:picLocks noChangeAspect="1" noChangeArrowheads="1"/>
          </p:cNvPicPr>
          <p:nvPr/>
        </p:nvPicPr>
        <p:blipFill>
          <a:blip r:embed="rId2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77431"/>
            <a:ext cx="6400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708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zip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de lier 2 listes en une liste de </a:t>
            </a:r>
            <a:r>
              <a:rPr lang="fr-FR" dirty="0" err="1" smtClean="0"/>
              <a:t>tuples</a:t>
            </a:r>
            <a:endParaRPr lang="fr-FR" dirty="0" smtClean="0"/>
          </a:p>
          <a:p>
            <a:pPr lvl="1"/>
            <a:r>
              <a:rPr lang="es-ES" dirty="0"/>
              <a:t>x = [1, 2, 3]</a:t>
            </a:r>
          </a:p>
          <a:p>
            <a:pPr lvl="1"/>
            <a:r>
              <a:rPr lang="es-ES" dirty="0" smtClean="0"/>
              <a:t>y </a:t>
            </a:r>
            <a:r>
              <a:rPr lang="es-ES" dirty="0"/>
              <a:t>= [4, 5, 6]</a:t>
            </a:r>
          </a:p>
          <a:p>
            <a:pPr lvl="1"/>
            <a:r>
              <a:rPr lang="es-ES" dirty="0" err="1" smtClean="0"/>
              <a:t>zipped</a:t>
            </a:r>
            <a:r>
              <a:rPr lang="es-ES" dirty="0" smtClean="0"/>
              <a:t> </a:t>
            </a:r>
            <a:r>
              <a:rPr lang="es-ES" dirty="0"/>
              <a:t>= </a:t>
            </a:r>
            <a:r>
              <a:rPr lang="es-ES" dirty="0" err="1"/>
              <a:t>zip</a:t>
            </a:r>
            <a:r>
              <a:rPr lang="es-ES" dirty="0"/>
              <a:t>(x, y)</a:t>
            </a:r>
          </a:p>
          <a:p>
            <a:pPr lvl="1"/>
            <a:r>
              <a:rPr lang="es-ES" dirty="0" smtClean="0"/>
              <a:t># [(</a:t>
            </a:r>
            <a:r>
              <a:rPr lang="es-ES" dirty="0"/>
              <a:t>1, 4), (2, 5), (3, 6</a:t>
            </a:r>
            <a:r>
              <a:rPr lang="es-ES" dirty="0" smtClean="0"/>
              <a:t>)]</a:t>
            </a:r>
          </a:p>
          <a:p>
            <a:r>
              <a:rPr lang="es-ES" dirty="0" err="1" smtClean="0"/>
              <a:t>Utilise</a:t>
            </a:r>
            <a:r>
              <a:rPr lang="es-ES" dirty="0" smtClean="0"/>
              <a:t> </a:t>
            </a:r>
            <a:r>
              <a:rPr lang="es-ES" dirty="0" err="1" smtClean="0"/>
              <a:t>pour</a:t>
            </a:r>
            <a:r>
              <a:rPr lang="es-ES" dirty="0" smtClean="0"/>
              <a:t> </a:t>
            </a:r>
            <a:r>
              <a:rPr lang="es-ES" dirty="0" err="1" smtClean="0"/>
              <a:t>retourner</a:t>
            </a:r>
            <a:r>
              <a:rPr lang="es-ES" dirty="0" smtClean="0"/>
              <a:t> des </a:t>
            </a:r>
            <a:r>
              <a:rPr lang="es-ES" dirty="0" err="1" smtClean="0"/>
              <a:t>tuples</a:t>
            </a:r>
            <a:r>
              <a:rPr lang="es-ES" dirty="0" smtClean="0"/>
              <a:t> </a:t>
            </a:r>
            <a:r>
              <a:rPr lang="es-ES" dirty="0" err="1" smtClean="0"/>
              <a:t>clés</a:t>
            </a:r>
            <a:r>
              <a:rPr lang="es-ES" dirty="0" smtClean="0"/>
              <a:t> </a:t>
            </a:r>
            <a:r>
              <a:rPr lang="es-ES" dirty="0" err="1" smtClean="0"/>
              <a:t>valeurs</a:t>
            </a:r>
            <a:endParaRPr lang="es-ES" dirty="0" smtClean="0"/>
          </a:p>
          <a:p>
            <a:pPr lvl="1"/>
            <a:r>
              <a:rPr lang="es-ES" dirty="0" err="1" smtClean="0"/>
              <a:t>keys</a:t>
            </a:r>
            <a:r>
              <a:rPr lang="es-ES" dirty="0" smtClean="0"/>
              <a:t> </a:t>
            </a:r>
            <a:r>
              <a:rPr lang="es-ES" dirty="0"/>
              <a:t>= </a:t>
            </a:r>
            <a:r>
              <a:rPr lang="es-ES" dirty="0" smtClean="0"/>
              <a:t>[“París”, “London”, “</a:t>
            </a:r>
            <a:r>
              <a:rPr lang="es-ES" dirty="0" err="1" smtClean="0"/>
              <a:t>Berlin</a:t>
            </a:r>
            <a:r>
              <a:rPr lang="es-ES" dirty="0" smtClean="0"/>
              <a:t>”]</a:t>
            </a:r>
            <a:endParaRPr lang="es-ES" dirty="0"/>
          </a:p>
          <a:p>
            <a:pPr lvl="1"/>
            <a:r>
              <a:rPr lang="es-ES" dirty="0" err="1" smtClean="0"/>
              <a:t>values</a:t>
            </a:r>
            <a:r>
              <a:rPr lang="es-ES" dirty="0" smtClean="0"/>
              <a:t> </a:t>
            </a:r>
            <a:r>
              <a:rPr lang="es-ES" dirty="0"/>
              <a:t>= </a:t>
            </a:r>
            <a:r>
              <a:rPr lang="es-ES" dirty="0" smtClean="0"/>
              <a:t>[19, 15, 22]</a:t>
            </a:r>
            <a:endParaRPr lang="es-ES" dirty="0"/>
          </a:p>
          <a:p>
            <a:pPr lvl="1"/>
            <a:r>
              <a:rPr lang="es-ES" dirty="0" err="1" smtClean="0"/>
              <a:t>temperatures</a:t>
            </a:r>
            <a:r>
              <a:rPr lang="es-ES" dirty="0" smtClean="0"/>
              <a:t> = </a:t>
            </a:r>
            <a:r>
              <a:rPr lang="es-ES" dirty="0" err="1" smtClean="0"/>
              <a:t>zip</a:t>
            </a:r>
            <a:r>
              <a:rPr lang="es-ES" dirty="0" smtClean="0"/>
              <a:t>(</a:t>
            </a:r>
            <a:r>
              <a:rPr lang="es-ES" dirty="0" err="1" smtClean="0"/>
              <a:t>keys</a:t>
            </a:r>
            <a:r>
              <a:rPr lang="es-ES" dirty="0" smtClean="0"/>
              <a:t>, </a:t>
            </a:r>
            <a:r>
              <a:rPr lang="es-ES" dirty="0" err="1" smtClean="0"/>
              <a:t>values</a:t>
            </a:r>
            <a:r>
              <a:rPr lang="es-ES" dirty="0" smtClean="0"/>
              <a:t>)</a:t>
            </a:r>
            <a:endParaRPr lang="es-ES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6376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Annotations de paramètres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Nouveau en Python 3.6</a:t>
            </a:r>
          </a:p>
          <a:p>
            <a:r>
              <a:rPr lang="fr-FR" dirty="0" smtClean="0"/>
              <a:t>Possibilité de typer les paramètres</a:t>
            </a:r>
          </a:p>
          <a:p>
            <a:pPr lvl="1"/>
            <a:r>
              <a:rPr lang="fr-FR" dirty="0" err="1"/>
              <a:t>d</a:t>
            </a:r>
            <a:r>
              <a:rPr lang="fr-FR" dirty="0" err="1" smtClean="0"/>
              <a:t>ef</a:t>
            </a:r>
            <a:r>
              <a:rPr lang="fr-FR" dirty="0" smtClean="0"/>
              <a:t> </a:t>
            </a:r>
            <a:r>
              <a:rPr lang="fr-FR" dirty="0" err="1" smtClean="0"/>
              <a:t>my_function</a:t>
            </a:r>
            <a:r>
              <a:rPr lang="fr-FR" dirty="0" smtClean="0"/>
              <a:t>(</a:t>
            </a:r>
            <a:r>
              <a:rPr lang="fr-FR" dirty="0" err="1" smtClean="0"/>
              <a:t>param</a:t>
            </a:r>
            <a:r>
              <a:rPr lang="fr-FR" dirty="0" smtClean="0"/>
              <a:t> : </a:t>
            </a:r>
            <a:r>
              <a:rPr lang="fr-FR" dirty="0" err="1" smtClean="0"/>
              <a:t>int</a:t>
            </a:r>
            <a:r>
              <a:rPr lang="fr-FR" dirty="0" smtClean="0"/>
              <a:t>) -&gt; </a:t>
            </a:r>
            <a:r>
              <a:rPr lang="fr-FR" dirty="0" err="1" smtClean="0"/>
              <a:t>int</a:t>
            </a:r>
            <a:endParaRPr lang="fr-FR" dirty="0" smtClean="0"/>
          </a:p>
          <a:p>
            <a:pPr lvl="1"/>
            <a:r>
              <a:rPr lang="fr-FR" dirty="0" smtClean="0"/>
              <a:t>Il ne s’agit pas d’un typage fort</a:t>
            </a:r>
          </a:p>
          <a:p>
            <a:pPr lvl="1"/>
            <a:r>
              <a:rPr lang="fr-FR" dirty="0" smtClean="0"/>
              <a:t>C’est juste une annotation</a:t>
            </a:r>
          </a:p>
          <a:p>
            <a:pPr lvl="1"/>
            <a:r>
              <a:rPr lang="fr-FR" dirty="0" smtClean="0"/>
              <a:t>Peut s’utiliser avec une valeur par défaut</a:t>
            </a:r>
          </a:p>
          <a:p>
            <a:pPr lvl="1"/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my_function</a:t>
            </a:r>
            <a:r>
              <a:rPr lang="fr-FR" dirty="0"/>
              <a:t>(</a:t>
            </a:r>
            <a:r>
              <a:rPr lang="fr-FR" dirty="0" err="1"/>
              <a:t>param</a:t>
            </a:r>
            <a:r>
              <a:rPr lang="fr-FR" dirty="0"/>
              <a:t> : </a:t>
            </a:r>
            <a:r>
              <a:rPr lang="fr-FR" dirty="0" err="1" smtClean="0"/>
              <a:t>int</a:t>
            </a:r>
            <a:r>
              <a:rPr lang="fr-FR" dirty="0" smtClean="0"/>
              <a:t> = 0) </a:t>
            </a:r>
            <a:r>
              <a:rPr lang="fr-FR" dirty="0"/>
              <a:t>-&gt; </a:t>
            </a:r>
            <a:r>
              <a:rPr lang="fr-FR" dirty="0" err="1"/>
              <a:t>int</a:t>
            </a: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477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Remarques sur les fonctions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fonctions sont des types comme les autres</a:t>
            </a:r>
          </a:p>
          <a:p>
            <a:r>
              <a:rPr lang="fr-FR" dirty="0"/>
              <a:t>Les fonctions sont manipulables comme </a:t>
            </a:r>
            <a:r>
              <a:rPr lang="fr-FR" dirty="0" smtClean="0"/>
              <a:t>tous les </a:t>
            </a:r>
            <a:r>
              <a:rPr lang="fr-FR" dirty="0"/>
              <a:t>autres types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87" y="3356992"/>
            <a:ext cx="63627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98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Callback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fonctions peuvent </a:t>
            </a:r>
            <a:r>
              <a:rPr lang="fr-FR" dirty="0" smtClean="0"/>
              <a:t>être passée </a:t>
            </a:r>
            <a:r>
              <a:rPr lang="fr-FR" dirty="0"/>
              <a:t>en </a:t>
            </a:r>
            <a:r>
              <a:rPr lang="fr-FR" dirty="0" smtClean="0"/>
              <a:t>paramètre d'une </a:t>
            </a:r>
            <a:r>
              <a:rPr lang="fr-FR" dirty="0"/>
              <a:t>fonction → fonction de rappel (callback)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852936"/>
            <a:ext cx="63055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26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Fonctions lambda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s’agit d’une écriture simplifiée d’une fonction</a:t>
            </a:r>
          </a:p>
          <a:p>
            <a:pPr lvl="1"/>
            <a:r>
              <a:rPr lang="fr-FR" dirty="0" smtClean="0"/>
              <a:t>Très utile pour les fonctions arithmétiques</a:t>
            </a:r>
          </a:p>
          <a:p>
            <a:pPr lvl="1"/>
            <a:r>
              <a:rPr lang="fr-FR" dirty="0" smtClean="0"/>
              <a:t>Permet </a:t>
            </a:r>
            <a:r>
              <a:rPr lang="fr-FR" smtClean="0"/>
              <a:t>de stocker </a:t>
            </a:r>
            <a:r>
              <a:rPr lang="fr-FR" dirty="0" smtClean="0"/>
              <a:t>dans une variable une fonction</a:t>
            </a:r>
          </a:p>
          <a:p>
            <a:pPr eaLnBrk="1" hangingPunct="1"/>
            <a:r>
              <a:rPr lang="fr-BE" altLang="fr-FR" dirty="0"/>
              <a:t>Avec le mot-clé « lambda », de petites fonctions anonymes peuvent être </a:t>
            </a:r>
            <a:r>
              <a:rPr lang="fr-BE" altLang="fr-FR" dirty="0" smtClean="0"/>
              <a:t>crées</a:t>
            </a:r>
          </a:p>
          <a:p>
            <a:pPr lvl="1" eaLnBrk="1" hangingPunct="1"/>
            <a:r>
              <a:rPr lang="fr-BE" altLang="fr-FR" dirty="0" smtClean="0"/>
              <a:t>Elles </a:t>
            </a:r>
            <a:r>
              <a:rPr lang="fr-BE" altLang="fr-FR" dirty="0"/>
              <a:t>sont limitées syntaxiquement à une expression unique.</a:t>
            </a:r>
          </a:p>
          <a:p>
            <a:pPr lvl="1" eaLnBrk="1" hangingPunct="1"/>
            <a:r>
              <a:rPr lang="fr-BE" altLang="fr-FR" dirty="0"/>
              <a:t>Ex : </a:t>
            </a:r>
            <a:r>
              <a:rPr lang="fr-BE" altLang="fr-FR" dirty="0">
                <a:solidFill>
                  <a:schemeClr val="accent2"/>
                </a:solidFill>
              </a:rPr>
              <a:t>f=lambda </a:t>
            </a:r>
            <a:r>
              <a:rPr lang="fr-BE" altLang="fr-FR" dirty="0" err="1">
                <a:solidFill>
                  <a:schemeClr val="accent2"/>
                </a:solidFill>
              </a:rPr>
              <a:t>x,y,z</a:t>
            </a:r>
            <a:r>
              <a:rPr lang="fr-BE" altLang="fr-FR" dirty="0">
                <a:solidFill>
                  <a:schemeClr val="accent2"/>
                </a:solidFill>
              </a:rPr>
              <a:t>: </a:t>
            </a:r>
            <a:r>
              <a:rPr lang="fr-BE" altLang="fr-FR" dirty="0" err="1">
                <a:solidFill>
                  <a:schemeClr val="accent2"/>
                </a:solidFill>
              </a:rPr>
              <a:t>x+y+z</a:t>
            </a:r>
            <a:endParaRPr lang="fr-BE" altLang="fr-FR" dirty="0">
              <a:solidFill>
                <a:schemeClr val="accent2"/>
              </a:solidFill>
            </a:endParaRPr>
          </a:p>
          <a:p>
            <a:pPr lvl="1" eaLnBrk="1" hangingPunct="1"/>
            <a:r>
              <a:rPr lang="fr-BE" altLang="fr-FR" dirty="0">
                <a:solidFill>
                  <a:schemeClr val="accent2"/>
                </a:solidFill>
              </a:rPr>
              <a:t>       f(2,3,4)</a:t>
            </a:r>
          </a:p>
          <a:p>
            <a:pPr lvl="1" eaLnBrk="1" hangingPunct="1"/>
            <a:r>
              <a:rPr lang="fr-BE" altLang="fr-FR" dirty="0"/>
              <a:t>       ce qui donne : </a:t>
            </a:r>
            <a:r>
              <a:rPr lang="fr-BE" altLang="fr-FR" dirty="0">
                <a:solidFill>
                  <a:schemeClr val="accent2"/>
                </a:solidFill>
              </a:rPr>
              <a:t>9</a:t>
            </a:r>
            <a:r>
              <a:rPr lang="fr-BE" altLang="fr-FR" dirty="0"/>
              <a:t>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664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fr-FR" b="1" dirty="0"/>
              <a:t>Un module</a:t>
            </a:r>
            <a:r>
              <a:rPr lang="en-GB" altLang="fr-FR" dirty="0"/>
              <a:t> </a:t>
            </a:r>
            <a:r>
              <a:rPr lang="en-GB" altLang="fr-FR" dirty="0" err="1"/>
              <a:t>est</a:t>
            </a:r>
            <a:r>
              <a:rPr lang="en-GB" altLang="fr-FR" dirty="0"/>
              <a:t> un </a:t>
            </a:r>
            <a:r>
              <a:rPr lang="en-GB" altLang="fr-FR" dirty="0" err="1"/>
              <a:t>fichier</a:t>
            </a:r>
            <a:r>
              <a:rPr lang="en-GB" altLang="fr-FR" dirty="0"/>
              <a:t> </a:t>
            </a:r>
            <a:r>
              <a:rPr lang="en-GB" altLang="fr-FR" dirty="0" err="1"/>
              <a:t>contenant</a:t>
            </a:r>
            <a:r>
              <a:rPr lang="en-GB" altLang="fr-FR" dirty="0"/>
              <a:t> des </a:t>
            </a:r>
            <a:r>
              <a:rPr lang="en-GB" altLang="fr-FR" dirty="0" err="1"/>
              <a:t>définitions</a:t>
            </a:r>
            <a:r>
              <a:rPr lang="en-GB" altLang="fr-FR" dirty="0"/>
              <a:t> et des instructions Python. Le nom du </a:t>
            </a:r>
            <a:r>
              <a:rPr lang="en-GB" altLang="fr-FR" dirty="0" err="1"/>
              <a:t>fichier</a:t>
            </a:r>
            <a:r>
              <a:rPr lang="en-GB" altLang="fr-FR" dirty="0"/>
              <a:t> </a:t>
            </a:r>
            <a:r>
              <a:rPr lang="en-GB" altLang="fr-FR" dirty="0" err="1"/>
              <a:t>est</a:t>
            </a:r>
            <a:r>
              <a:rPr lang="en-GB" altLang="fr-FR" dirty="0"/>
              <a:t> le </a:t>
            </a:r>
            <a:r>
              <a:rPr lang="en-GB" altLang="fr-FR" b="1" dirty="0"/>
              <a:t>nom du module</a:t>
            </a:r>
            <a:r>
              <a:rPr lang="en-GB" altLang="fr-FR" dirty="0"/>
              <a:t> </a:t>
            </a:r>
            <a:r>
              <a:rPr lang="en-GB" altLang="fr-FR" dirty="0" err="1"/>
              <a:t>auquel</a:t>
            </a:r>
            <a:r>
              <a:rPr lang="en-GB" altLang="fr-FR" dirty="0"/>
              <a:t> </a:t>
            </a:r>
            <a:r>
              <a:rPr lang="en-GB" altLang="fr-FR" dirty="0" err="1"/>
              <a:t>est</a:t>
            </a:r>
            <a:r>
              <a:rPr lang="en-GB" altLang="fr-FR" dirty="0"/>
              <a:t> </a:t>
            </a:r>
            <a:r>
              <a:rPr lang="en-GB" altLang="fr-FR" dirty="0" err="1"/>
              <a:t>ajouté</a:t>
            </a:r>
            <a:r>
              <a:rPr lang="en-GB" altLang="fr-FR" dirty="0"/>
              <a:t> le </a:t>
            </a:r>
            <a:r>
              <a:rPr lang="en-GB" altLang="fr-FR" dirty="0" err="1"/>
              <a:t>suffixe</a:t>
            </a:r>
            <a:r>
              <a:rPr lang="en-GB" altLang="fr-FR" dirty="0"/>
              <a:t> .</a:t>
            </a:r>
            <a:r>
              <a:rPr lang="en-GB" altLang="fr-FR" dirty="0" err="1"/>
              <a:t>py</a:t>
            </a:r>
            <a:r>
              <a:rPr lang="en-GB" altLang="fr-FR" dirty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dirty="0" err="1"/>
              <a:t>p</a:t>
            </a:r>
            <a:r>
              <a:rPr lang="en-GB" altLang="fr-FR" dirty="0" err="1" smtClean="0"/>
              <a:t>ermet</a:t>
            </a:r>
            <a:r>
              <a:rPr lang="en-GB" altLang="fr-FR" dirty="0" smtClean="0"/>
              <a:t> </a:t>
            </a:r>
            <a:r>
              <a:rPr lang="en-GB" altLang="fr-FR" dirty="0"/>
              <a:t>de </a:t>
            </a:r>
            <a:r>
              <a:rPr lang="en-GB" altLang="fr-FR" dirty="0" err="1"/>
              <a:t>relancer</a:t>
            </a:r>
            <a:r>
              <a:rPr lang="en-GB" altLang="fr-FR" dirty="0"/>
              <a:t> un </a:t>
            </a:r>
            <a:r>
              <a:rPr lang="en-GB" altLang="fr-FR" dirty="0" err="1"/>
              <a:t>même</a:t>
            </a:r>
            <a:r>
              <a:rPr lang="en-GB" altLang="fr-FR" dirty="0"/>
              <a:t> programme sans tout  </a:t>
            </a:r>
            <a:r>
              <a:rPr lang="en-GB" altLang="fr-FR" dirty="0" smtClean="0"/>
              <a:t> </a:t>
            </a:r>
            <a:r>
              <a:rPr lang="en-GB" altLang="fr-FR" dirty="0"/>
              <a:t>	               </a:t>
            </a:r>
            <a:r>
              <a:rPr lang="en-GB" altLang="fr-FR" dirty="0" err="1" smtClean="0"/>
              <a:t>réécrire</a:t>
            </a:r>
            <a:endParaRPr lang="en-GB" altLang="fr-FR" dirty="0" smtClean="0"/>
          </a:p>
          <a:p>
            <a:pPr lvl="1" eaLnBrk="1" hangingPunct="1">
              <a:lnSpc>
                <a:spcPct val="90000"/>
              </a:lnSpc>
            </a:pPr>
            <a:r>
              <a:rPr lang="en-GB" altLang="fr-FR" dirty="0" err="1" smtClean="0"/>
              <a:t>d’utiliser</a:t>
            </a:r>
            <a:r>
              <a:rPr lang="en-GB" altLang="fr-FR" dirty="0" smtClean="0"/>
              <a:t> </a:t>
            </a:r>
            <a:r>
              <a:rPr lang="en-GB" altLang="fr-FR" dirty="0" err="1"/>
              <a:t>dans</a:t>
            </a:r>
            <a:r>
              <a:rPr lang="en-GB" altLang="fr-FR" dirty="0"/>
              <a:t> </a:t>
            </a:r>
            <a:r>
              <a:rPr lang="en-GB" altLang="fr-FR" dirty="0" err="1"/>
              <a:t>plusieurs</a:t>
            </a:r>
            <a:r>
              <a:rPr lang="en-GB" altLang="fr-FR" dirty="0"/>
              <a:t> programmes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 smtClean="0"/>
              <a:t>même</a:t>
            </a:r>
            <a:r>
              <a:rPr lang="en-GB" altLang="fr-FR" dirty="0" smtClean="0"/>
              <a:t> </a:t>
            </a:r>
            <a:r>
              <a:rPr lang="en-GB" altLang="fr-FR" dirty="0" err="1" smtClean="0"/>
              <a:t>fonction</a:t>
            </a:r>
            <a:r>
              <a:rPr lang="en-GB" altLang="fr-FR" dirty="0" smtClean="0"/>
              <a:t>               </a:t>
            </a:r>
            <a:endParaRPr lang="en-GB" altLang="fr-FR" dirty="0"/>
          </a:p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altLang="fr-FR" dirty="0" err="1"/>
              <a:t>Chaque</a:t>
            </a:r>
            <a:r>
              <a:rPr lang="en-GB" altLang="fr-FR" dirty="0"/>
              <a:t> module a </a:t>
            </a:r>
            <a:r>
              <a:rPr lang="en-GB" altLang="fr-FR" dirty="0" err="1"/>
              <a:t>sa</a:t>
            </a:r>
            <a:r>
              <a:rPr lang="en-GB" altLang="fr-FR" dirty="0"/>
              <a:t> </a:t>
            </a:r>
            <a:r>
              <a:rPr lang="en-GB" altLang="fr-FR" b="1" dirty="0" err="1"/>
              <a:t>propre</a:t>
            </a:r>
            <a:r>
              <a:rPr lang="en-GB" altLang="fr-FR" b="1" dirty="0"/>
              <a:t> table de </a:t>
            </a:r>
            <a:r>
              <a:rPr lang="en-GB" altLang="fr-FR" b="1" dirty="0" err="1"/>
              <a:t>symboles</a:t>
            </a:r>
            <a:r>
              <a:rPr lang="en-GB" altLang="fr-FR" b="1" dirty="0"/>
              <a:t> </a:t>
            </a:r>
            <a:r>
              <a:rPr lang="en-GB" altLang="fr-FR" b="1" dirty="0" err="1"/>
              <a:t>privée</a:t>
            </a:r>
            <a:r>
              <a:rPr lang="en-GB" altLang="fr-FR" dirty="0"/>
              <a:t>, qui </a:t>
            </a:r>
            <a:r>
              <a:rPr lang="en-GB" altLang="fr-FR" dirty="0" err="1"/>
              <a:t>est</a:t>
            </a:r>
            <a:r>
              <a:rPr lang="en-GB" altLang="fr-FR" dirty="0"/>
              <a:t> </a:t>
            </a:r>
            <a:r>
              <a:rPr lang="en-GB" altLang="fr-FR" dirty="0" err="1"/>
              <a:t>utilisée</a:t>
            </a:r>
            <a:r>
              <a:rPr lang="en-GB" altLang="fr-FR" dirty="0"/>
              <a:t> </a:t>
            </a:r>
            <a:r>
              <a:rPr lang="en-GB" altLang="fr-FR" dirty="0" err="1"/>
              <a:t>comme</a:t>
            </a:r>
            <a:r>
              <a:rPr lang="en-GB" altLang="fr-FR" dirty="0"/>
              <a:t> table de </a:t>
            </a:r>
            <a:r>
              <a:rPr lang="en-GB" altLang="fr-FR" dirty="0" err="1"/>
              <a:t>symbole</a:t>
            </a:r>
            <a:r>
              <a:rPr lang="en-GB" altLang="fr-FR" dirty="0"/>
              <a:t> </a:t>
            </a:r>
            <a:r>
              <a:rPr lang="en-GB" altLang="fr-FR" dirty="0" err="1"/>
              <a:t>globale</a:t>
            </a:r>
            <a:r>
              <a:rPr lang="en-GB" altLang="fr-FR" dirty="0"/>
              <a:t> par </a:t>
            </a:r>
            <a:r>
              <a:rPr lang="en-GB" altLang="fr-FR" dirty="0" err="1"/>
              <a:t>toutes</a:t>
            </a:r>
            <a:r>
              <a:rPr lang="en-GB" altLang="fr-FR" dirty="0"/>
              <a:t> les </a:t>
            </a:r>
            <a:r>
              <a:rPr lang="en-GB" altLang="fr-FR" dirty="0" err="1"/>
              <a:t>fonctions</a:t>
            </a:r>
            <a:r>
              <a:rPr lang="en-GB" altLang="fr-FR" dirty="0"/>
              <a:t> </a:t>
            </a:r>
            <a:r>
              <a:rPr lang="en-GB" altLang="fr-FR" dirty="0" err="1"/>
              <a:t>définies</a:t>
            </a:r>
            <a:r>
              <a:rPr lang="en-GB" altLang="fr-FR" dirty="0"/>
              <a:t> </a:t>
            </a:r>
            <a:r>
              <a:rPr lang="en-GB" altLang="fr-FR" dirty="0" err="1"/>
              <a:t>dans</a:t>
            </a:r>
            <a:r>
              <a:rPr lang="en-GB" altLang="fr-FR" dirty="0"/>
              <a:t> le </a:t>
            </a:r>
            <a:r>
              <a:rPr lang="en-GB" altLang="fr-FR" dirty="0" smtClean="0"/>
              <a:t>module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altLang="fr-FR" dirty="0" err="1" smtClean="0"/>
              <a:t>l'auteur</a:t>
            </a:r>
            <a:r>
              <a:rPr lang="en-GB" altLang="fr-FR" dirty="0" smtClean="0"/>
              <a:t> </a:t>
            </a:r>
            <a:r>
              <a:rPr lang="en-GB" altLang="fr-FR" dirty="0"/>
              <a:t>d'un module </a:t>
            </a:r>
            <a:r>
              <a:rPr lang="en-GB" altLang="fr-FR" dirty="0" err="1"/>
              <a:t>peut</a:t>
            </a:r>
            <a:r>
              <a:rPr lang="en-GB" altLang="fr-FR" dirty="0"/>
              <a:t> utiliser des variables </a:t>
            </a:r>
            <a:r>
              <a:rPr lang="en-GB" altLang="fr-FR" b="1" dirty="0" err="1"/>
              <a:t>globales</a:t>
            </a:r>
            <a:r>
              <a:rPr lang="en-GB" altLang="fr-FR" dirty="0"/>
              <a:t> </a:t>
            </a:r>
            <a:r>
              <a:rPr lang="en-GB" altLang="fr-FR" dirty="0" err="1"/>
              <a:t>dans</a:t>
            </a:r>
            <a:r>
              <a:rPr lang="en-GB" altLang="fr-FR" dirty="0"/>
              <a:t> le module sans </a:t>
            </a:r>
            <a:r>
              <a:rPr lang="en-GB" altLang="fr-FR" dirty="0" err="1"/>
              <a:t>s'inquiéter</a:t>
            </a:r>
            <a:r>
              <a:rPr lang="en-GB" altLang="fr-FR" dirty="0"/>
              <a:t> des </a:t>
            </a:r>
            <a:r>
              <a:rPr lang="en-GB" altLang="fr-FR" dirty="0" err="1"/>
              <a:t>désaccords</a:t>
            </a:r>
            <a:r>
              <a:rPr lang="en-GB" altLang="fr-FR" dirty="0"/>
              <a:t> </a:t>
            </a:r>
            <a:r>
              <a:rPr lang="en-GB" altLang="fr-FR" dirty="0" err="1"/>
              <a:t>accidentels</a:t>
            </a:r>
            <a:r>
              <a:rPr lang="en-GB" altLang="fr-FR" dirty="0"/>
              <a:t> avec les variables </a:t>
            </a:r>
            <a:r>
              <a:rPr lang="en-GB" altLang="fr-FR" dirty="0" err="1"/>
              <a:t>globales</a:t>
            </a:r>
            <a:r>
              <a:rPr lang="en-GB" altLang="fr-FR" dirty="0"/>
              <a:t> d'un</a:t>
            </a:r>
            <a:r>
              <a:rPr lang="en-GB" altLang="fr-FR" b="1" dirty="0"/>
              <a:t> </a:t>
            </a:r>
            <a:r>
              <a:rPr lang="en-GB" altLang="fr-FR" b="1" dirty="0" err="1"/>
              <a:t>utilisateur</a:t>
            </a:r>
            <a:r>
              <a:rPr lang="en-GB" altLang="fr-FR" dirty="0"/>
              <a:t>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091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import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fr-FR" b="1" dirty="0" err="1"/>
              <a:t>L'instruction</a:t>
            </a:r>
            <a:r>
              <a:rPr lang="en-GB" altLang="fr-FR" b="1" dirty="0"/>
              <a:t> "import &lt;module&gt;"</a:t>
            </a:r>
            <a:r>
              <a:rPr lang="en-GB" altLang="fr-FR" dirty="0"/>
              <a:t> </a:t>
            </a:r>
            <a:r>
              <a:rPr lang="en-GB" altLang="fr-FR" dirty="0" err="1"/>
              <a:t>importe</a:t>
            </a:r>
            <a:r>
              <a:rPr lang="en-GB" altLang="fr-FR" dirty="0"/>
              <a:t> tout le module &lt;module&gt;, </a:t>
            </a:r>
            <a:r>
              <a:rPr lang="en-GB" altLang="fr-FR" dirty="0" err="1"/>
              <a:t>en</a:t>
            </a:r>
            <a:r>
              <a:rPr lang="en-GB" altLang="fr-FR" dirty="0"/>
              <a:t> </a:t>
            </a:r>
            <a:r>
              <a:rPr lang="en-GB" altLang="fr-FR" dirty="0" err="1"/>
              <a:t>exécutant</a:t>
            </a:r>
            <a:r>
              <a:rPr lang="en-GB" altLang="fr-FR" dirty="0"/>
              <a:t> le total du </a:t>
            </a:r>
            <a:r>
              <a:rPr lang="en-GB" altLang="fr-FR" dirty="0" smtClean="0"/>
              <a:t>module</a:t>
            </a:r>
          </a:p>
          <a:p>
            <a:r>
              <a:rPr lang="en-GB" altLang="fr-FR" dirty="0" smtClean="0"/>
              <a:t>Le </a:t>
            </a:r>
            <a:r>
              <a:rPr lang="en-GB" altLang="fr-FR" dirty="0"/>
              <a:t>module </a:t>
            </a:r>
            <a:r>
              <a:rPr lang="en-GB" altLang="fr-FR" dirty="0" err="1"/>
              <a:t>est</a:t>
            </a:r>
            <a:r>
              <a:rPr lang="en-GB" altLang="fr-FR" dirty="0"/>
              <a:t> </a:t>
            </a:r>
            <a:r>
              <a:rPr lang="en-GB" altLang="fr-FR" dirty="0" err="1"/>
              <a:t>exécuté</a:t>
            </a:r>
            <a:r>
              <a:rPr lang="en-GB" altLang="fr-FR" dirty="0"/>
              <a:t> </a:t>
            </a:r>
            <a:r>
              <a:rPr lang="en-GB" altLang="fr-FR" dirty="0" err="1"/>
              <a:t>en</a:t>
            </a:r>
            <a:r>
              <a:rPr lang="en-GB" altLang="fr-FR" dirty="0"/>
              <a:t> premier </a:t>
            </a:r>
            <a:r>
              <a:rPr lang="en-GB" altLang="fr-FR" dirty="0" err="1"/>
              <a:t>avant</a:t>
            </a:r>
            <a:r>
              <a:rPr lang="en-GB" altLang="fr-FR" dirty="0"/>
              <a:t> de </a:t>
            </a:r>
            <a:r>
              <a:rPr lang="en-GB" altLang="fr-FR" dirty="0" err="1"/>
              <a:t>pouvoir</a:t>
            </a:r>
            <a:r>
              <a:rPr lang="en-GB" altLang="fr-FR" dirty="0"/>
              <a:t> </a:t>
            </a:r>
            <a:r>
              <a:rPr lang="en-GB" altLang="fr-FR" dirty="0" err="1"/>
              <a:t>travailler</a:t>
            </a:r>
            <a:r>
              <a:rPr lang="en-GB" altLang="fr-FR" dirty="0"/>
              <a:t> sur les </a:t>
            </a:r>
            <a:r>
              <a:rPr lang="en-GB" altLang="fr-FR" dirty="0" err="1" smtClean="0"/>
              <a:t>objets</a:t>
            </a:r>
            <a:endParaRPr lang="en-GB" altLang="fr-FR" dirty="0" smtClean="0"/>
          </a:p>
          <a:p>
            <a:r>
              <a:rPr lang="en-GB" altLang="fr-FR" dirty="0" smtClean="0"/>
              <a:t>Pour </a:t>
            </a:r>
            <a:r>
              <a:rPr lang="en-GB" altLang="fr-FR" dirty="0"/>
              <a:t>utiliser </a:t>
            </a:r>
            <a:r>
              <a:rPr lang="en-GB" altLang="fr-FR" dirty="0" err="1"/>
              <a:t>ensuite</a:t>
            </a:r>
            <a:r>
              <a:rPr lang="en-GB" altLang="fr-FR" dirty="0"/>
              <a:t> le module, nous </a:t>
            </a:r>
            <a:r>
              <a:rPr lang="en-GB" altLang="fr-FR" dirty="0" err="1"/>
              <a:t>écrirons</a:t>
            </a:r>
            <a:r>
              <a:rPr lang="en-GB" altLang="fr-FR" dirty="0"/>
              <a:t> “&lt;module&gt;.nom</a:t>
            </a:r>
            <a:r>
              <a:rPr lang="en-GB" altLang="fr-FR" dirty="0" smtClean="0"/>
              <a:t>”.</a:t>
            </a:r>
          </a:p>
          <a:p>
            <a:r>
              <a:rPr lang="en-GB" dirty="0" err="1" smtClean="0"/>
              <a:t>Exemple</a:t>
            </a:r>
            <a:endParaRPr lang="en-GB" dirty="0" smtClean="0"/>
          </a:p>
          <a:p>
            <a:pPr lvl="1"/>
            <a:r>
              <a:rPr lang="en-GB" dirty="0"/>
              <a:t>i</a:t>
            </a:r>
            <a:r>
              <a:rPr lang="en-GB" dirty="0" smtClean="0"/>
              <a:t>mport math</a:t>
            </a:r>
          </a:p>
          <a:p>
            <a:pPr lvl="1"/>
            <a:r>
              <a:rPr lang="en-GB" dirty="0" err="1"/>
              <a:t>m</a:t>
            </a:r>
            <a:r>
              <a:rPr lang="en-GB" dirty="0" err="1" smtClean="0"/>
              <a:t>ath.sqrt</a:t>
            </a:r>
            <a:r>
              <a:rPr lang="en-GB" dirty="0" smtClean="0"/>
              <a:t>(2)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557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3389</TotalTime>
  <Words>1440</Words>
  <Application>Microsoft Office PowerPoint</Application>
  <PresentationFormat>Affichage à l'écran (4:3)</PresentationFormat>
  <Paragraphs>217</Paragraphs>
  <Slides>32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8" baseType="lpstr">
      <vt:lpstr>Arial</vt:lpstr>
      <vt:lpstr>Courier New</vt:lpstr>
      <vt:lpstr>Monotype Sorts</vt:lpstr>
      <vt:lpstr>Times New Roman</vt:lpstr>
      <vt:lpstr>Verdana</vt:lpstr>
      <vt:lpstr>cvc</vt:lpstr>
      <vt:lpstr>Présentation PowerPoint</vt:lpstr>
      <vt:lpstr>Fonctions</vt:lpstr>
      <vt:lpstr>Appel d’une fonction</vt:lpstr>
      <vt:lpstr>Annotations de paramètres</vt:lpstr>
      <vt:lpstr>Remarques sur les fonctions</vt:lpstr>
      <vt:lpstr>Callback</vt:lpstr>
      <vt:lpstr>Fonctions lambda</vt:lpstr>
      <vt:lpstr>Module</vt:lpstr>
      <vt:lpstr>import</vt:lpstr>
      <vt:lpstr>as</vt:lpstr>
      <vt:lpstr>from</vt:lpstr>
      <vt:lpstr>from import</vt:lpstr>
      <vt:lpstr>from import *</vt:lpstr>
      <vt:lpstr>From vs import</vt:lpstr>
      <vt:lpstr>Test dans le même fichier</vt:lpstr>
      <vt:lpstr>__name__</vt:lpstr>
      <vt:lpstr>Les listes</vt:lpstr>
      <vt:lpstr>Opérations de liste</vt:lpstr>
      <vt:lpstr>Exemples</vt:lpstr>
      <vt:lpstr>Méthodes de liste</vt:lpstr>
      <vt:lpstr>Méthodes de liste</vt:lpstr>
      <vt:lpstr>Exemples de méthodes de liste</vt:lpstr>
      <vt:lpstr>Filtre</vt:lpstr>
      <vt:lpstr>Map</vt:lpstr>
      <vt:lpstr>Les listes en intention</vt:lpstr>
      <vt:lpstr>Liste en intention et filtre</vt:lpstr>
      <vt:lpstr>Les types valeurs</vt:lpstr>
      <vt:lpstr>Les types références</vt:lpstr>
      <vt:lpstr>Remarques</vt:lpstr>
      <vt:lpstr>Tuples</vt:lpstr>
      <vt:lpstr>Opération sur les tuples</vt:lpstr>
      <vt:lpstr>zip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233</cp:revision>
  <dcterms:created xsi:type="dcterms:W3CDTF">2000-04-10T19:33:12Z</dcterms:created>
  <dcterms:modified xsi:type="dcterms:W3CDTF">2020-04-02T10:55:32Z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