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3" r:id="rId8"/>
    <p:sldId id="275" r:id="rId9"/>
    <p:sldId id="274" r:id="rId10"/>
    <p:sldId id="276" r:id="rId11"/>
    <p:sldId id="268" r:id="rId12"/>
    <p:sldId id="270" r:id="rId13"/>
    <p:sldId id="375" r:id="rId14"/>
    <p:sldId id="377" r:id="rId15"/>
    <p:sldId id="376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4" r:id="rId24"/>
    <p:sldId id="295" r:id="rId25"/>
    <p:sldId id="296" r:id="rId26"/>
    <p:sldId id="297" r:id="rId27"/>
    <p:sldId id="300" r:id="rId28"/>
    <p:sldId id="301" r:id="rId29"/>
    <p:sldId id="363" r:id="rId30"/>
    <p:sldId id="364" r:id="rId31"/>
    <p:sldId id="365" r:id="rId32"/>
    <p:sldId id="366" r:id="rId33"/>
    <p:sldId id="367" r:id="rId34"/>
    <p:sldId id="372" r:id="rId35"/>
    <p:sldId id="373" r:id="rId36"/>
    <p:sldId id="374" r:id="rId37"/>
    <p:sldId id="304" r:id="rId38"/>
    <p:sldId id="306" r:id="rId39"/>
    <p:sldId id="307" r:id="rId40"/>
    <p:sldId id="308" r:id="rId41"/>
    <p:sldId id="309" r:id="rId42"/>
    <p:sldId id="310" r:id="rId43"/>
    <p:sldId id="334" r:id="rId44"/>
    <p:sldId id="338" r:id="rId45"/>
    <p:sldId id="344" r:id="rId46"/>
    <p:sldId id="345" r:id="rId47"/>
    <p:sldId id="353" r:id="rId48"/>
    <p:sldId id="354" r:id="rId49"/>
    <p:sldId id="355" r:id="rId50"/>
    <p:sldId id="356" r:id="rId5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397371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187276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84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A49F4-C275-48EC-A889-D3FD19BF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Underfitting</a:t>
            </a:r>
            <a:r>
              <a:rPr lang="fr-FR" dirty="0"/>
              <a:t> vs </a:t>
            </a:r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585B36-F4DA-44E9-AE87-B3CCBEC1F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AA51B4-41B5-4A72-9C3B-E3561DC65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65" y="2564904"/>
            <a:ext cx="78390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6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236973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 la recommandation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/>
              <a:t>scientists</a:t>
            </a:r>
            <a:endParaRPr lang="fr-FR" sz="2400" dirty="0"/>
          </a:p>
          <a:p>
            <a:r>
              <a:rPr lang="fr-FR" sz="2400" dirty="0"/>
              <a:t>Suggérer 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/>
              <a:t>etc</a:t>
            </a:r>
            <a:endParaRPr lang="fr-FR" sz="2400" dirty="0"/>
          </a:p>
          <a:p>
            <a:pPr lvl="1"/>
            <a:r>
              <a:rPr lang="fr-FR" sz="2000" dirty="0"/>
              <a:t>La recommandation </a:t>
            </a:r>
            <a:r>
              <a:rPr lang="fr-FR" sz="2000" dirty="0" err="1"/>
              <a:t>Spotify</a:t>
            </a:r>
            <a:r>
              <a:rPr lang="fr-FR" sz="2000" dirty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similarités</a:t>
            </a:r>
          </a:p>
          <a:p>
            <a:pPr lvl="1"/>
            <a:r>
              <a:rPr lang="fr-FR" sz="2000" dirty="0"/>
              <a:t>c'est 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4087256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le machine </a:t>
            </a:r>
            <a:r>
              <a:rPr lang="fr-FR" dirty="0" err="1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un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Nous avons le </a:t>
            </a:r>
            <a:r>
              <a:rPr lang="fr-FR" dirty="0" err="1"/>
              <a:t>datamart</a:t>
            </a:r>
            <a:r>
              <a:rPr lang="fr-FR" dirty="0"/>
              <a:t> structuré et nettoyé</a:t>
            </a:r>
          </a:p>
          <a:p>
            <a:r>
              <a:rPr lang="fr-FR" dirty="0"/>
              <a:t>L’objectif 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réalité, à l’aide de laquelle on va pouvoir effectuer des prédictions</a:t>
            </a:r>
          </a:p>
          <a:p>
            <a:r>
              <a:rPr lang="fr-FR" dirty="0"/>
              <a:t>DATA = Model + Bruit</a:t>
            </a:r>
          </a:p>
          <a:p>
            <a:pPr lvl="1"/>
            <a:r>
              <a:rPr lang="fr-FR" dirty="0"/>
              <a:t>Model = cercle</a:t>
            </a:r>
          </a:p>
          <a:p>
            <a:pPr lvl="1"/>
            <a:r>
              <a:rPr lang="fr-FR" dirty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du modèle</a:t>
            </a:r>
          </a:p>
          <a:p>
            <a:r>
              <a:rPr lang="fr-FR" dirty="0"/>
              <a:t>Elle détermine à quel point notre modélisation du phénomène, qui est une approximation de la réalité (régression), 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14756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r>
              <a:rPr lang="fr-FR" dirty="0"/>
              <a:t>C’est un algorithme qui peut servir autant pour la classification que la régression</a:t>
            </a:r>
          </a:p>
          <a:p>
            <a:r>
              <a:rPr lang="fr-FR" dirty="0"/>
              <a:t>Son principe est de choisir les k données les plus proches du point étudié afin d’en prédire sa valeur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2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Quelle est la classe de la nouvelle données (en blanc) ?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3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allons regarder la distance avec les k voisins les plus proches</a:t>
            </a:r>
          </a:p>
          <a:p>
            <a:pPr lvl="1"/>
            <a:r>
              <a:rPr lang="fr-FR" dirty="0"/>
              <a:t>Ici 5</a:t>
            </a:r>
          </a:p>
          <a:p>
            <a:pPr lvl="1"/>
            <a:r>
              <a:rPr lang="fr-FR" dirty="0"/>
              <a:t>Rouge</a:t>
            </a:r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5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Il existe plusieurs algorithmes </a:t>
            </a:r>
            <a:r>
              <a:rPr lang="fr-FR" sz="2400" dirty="0" err="1"/>
              <a:t>knn</a:t>
            </a:r>
            <a:endParaRPr lang="fr-FR" sz="2400" dirty="0"/>
          </a:p>
          <a:p>
            <a:r>
              <a:rPr lang="fr-FR" sz="2400" dirty="0"/>
              <a:t>Brute Force</a:t>
            </a:r>
          </a:p>
          <a:p>
            <a:pPr lvl="1"/>
            <a:r>
              <a:rPr lang="fr-FR" sz="2000" dirty="0"/>
              <a:t>Etablit la distance entre tous les points</a:t>
            </a:r>
          </a:p>
          <a:p>
            <a:pPr lvl="1"/>
            <a:r>
              <a:rPr lang="fr-FR" sz="2000" dirty="0"/>
              <a:t>Très bon, mais très couteux pour les gros </a:t>
            </a:r>
            <a:r>
              <a:rPr lang="fr-FR" sz="2000" dirty="0" err="1"/>
              <a:t>datasets</a:t>
            </a:r>
            <a:endParaRPr lang="fr-FR" sz="2000" dirty="0"/>
          </a:p>
          <a:p>
            <a:pPr lvl="1"/>
            <a:r>
              <a:rPr lang="fr-FR" sz="2000" dirty="0"/>
              <a:t>O(n²)</a:t>
            </a:r>
          </a:p>
          <a:p>
            <a:r>
              <a:rPr lang="fr-FR" sz="2400" dirty="0" err="1"/>
              <a:t>KDTree</a:t>
            </a:r>
            <a:endParaRPr lang="fr-FR" sz="2400" dirty="0"/>
          </a:p>
          <a:p>
            <a:pPr lvl="1"/>
            <a:r>
              <a:rPr lang="fr-FR" sz="2000" dirty="0"/>
              <a:t>Elimine des distances</a:t>
            </a:r>
          </a:p>
          <a:p>
            <a:pPr lvl="1"/>
            <a:r>
              <a:rPr lang="fr-FR" sz="2000" dirty="0"/>
              <a:t>Si A est loin de B et B proche de C alors A est loin de C</a:t>
            </a:r>
          </a:p>
          <a:p>
            <a:pPr lvl="1"/>
            <a:r>
              <a:rPr lang="fr-FR" sz="2000" dirty="0"/>
              <a:t>O(n.log(n))</a:t>
            </a:r>
          </a:p>
          <a:p>
            <a:r>
              <a:rPr lang="fr-FR" sz="2400" dirty="0" err="1"/>
              <a:t>BallTree</a:t>
            </a:r>
            <a:endParaRPr lang="fr-FR" sz="2400" dirty="0"/>
          </a:p>
          <a:p>
            <a:pPr lvl="1"/>
            <a:r>
              <a:rPr lang="fr-FR" sz="2000" dirty="0"/>
              <a:t>Sépare les données en partitions</a:t>
            </a:r>
          </a:p>
          <a:p>
            <a:pPr lvl="1"/>
            <a:r>
              <a:rPr lang="fr-FR" sz="2000" dirty="0"/>
              <a:t>Peut être très efficace ou très inefficace</a:t>
            </a:r>
          </a:p>
          <a:p>
            <a:r>
              <a:rPr lang="fr-FR" sz="2400" dirty="0"/>
              <a:t>Par défaut </a:t>
            </a:r>
            <a:r>
              <a:rPr lang="fr-FR" sz="2400" dirty="0" err="1"/>
              <a:t>sklearn</a:t>
            </a:r>
            <a:r>
              <a:rPr lang="fr-FR" sz="2400" dirty="0"/>
              <a:t> essaie de choisir le meilleur</a:t>
            </a:r>
          </a:p>
        </p:txBody>
      </p:sp>
    </p:spTree>
    <p:extLst>
      <p:ext uri="{BB962C8B-B14F-4D97-AF65-F5344CB8AC3E}">
        <p14:creationId xmlns:p14="http://schemas.microsoft.com/office/powerpoint/2010/main" val="1020297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30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Minimisation de l’erreur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faire varier le </a:t>
            </a:r>
            <a:r>
              <a:rPr lang="fr-FR" dirty="0" err="1"/>
              <a:t>n_neighbors</a:t>
            </a:r>
            <a:r>
              <a:rPr lang="fr-FR" dirty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/>
              <a:t>Il essayer les différents algorithmes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fr-FR" dirty="0"/>
              <a:t>Il faut essayer les 2 poids</a:t>
            </a:r>
          </a:p>
          <a:p>
            <a:pPr lvl="2"/>
            <a:r>
              <a:rPr lang="fr-FR" dirty="0"/>
              <a:t>Paramètre </a:t>
            </a:r>
            <a:r>
              <a:rPr lang="fr-FR" dirty="0" err="1"/>
              <a:t>weight</a:t>
            </a:r>
            <a:r>
              <a:rPr lang="fr-FR" dirty="0"/>
              <a:t> = « distance » qui monte la distance au carré, c’est-à-dire qu’il donne plus d’importance aux points proches</a:t>
            </a:r>
          </a:p>
        </p:txBody>
      </p:sp>
    </p:spTree>
    <p:extLst>
      <p:ext uri="{BB962C8B-B14F-4D97-AF65-F5344CB8AC3E}">
        <p14:creationId xmlns:p14="http://schemas.microsoft.com/office/powerpoint/2010/main" val="402191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et prédiction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/>
              <a:t>predicted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886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K = 3</a:t>
            </a:r>
          </a:p>
          <a:p>
            <a:r>
              <a:rPr lang="fr-FR" dirty="0"/>
              <a:t>Erreur = 5%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5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7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  <p:pic>
        <p:nvPicPr>
          <p:cNvPr id="1026" name="Picture 2" descr="https://upload.wikimedia.org/wikipedia/commons/thumb/9/99/Neural_network_example.svg/220px-Neural_network_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8859</TotalTime>
  <Words>1852</Words>
  <Application>Microsoft Office PowerPoint</Application>
  <PresentationFormat>Affichage à l'écran (4:3)</PresentationFormat>
  <Paragraphs>250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5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Régression polynomiale</vt:lpstr>
      <vt:lpstr>PreProcessing</vt:lpstr>
      <vt:lpstr>Pipeline</vt:lpstr>
      <vt:lpstr>Interprétation</vt:lpstr>
      <vt:lpstr>Randomisation</vt:lpstr>
      <vt:lpstr>Randomisation</vt:lpstr>
      <vt:lpstr>Surapprentissage</vt:lpstr>
      <vt:lpstr>Underfitting vs Overfitting</vt:lpstr>
      <vt:lpstr>Echantillonage</vt:lpstr>
      <vt:lpstr>Modélisation</vt:lpstr>
      <vt:lpstr>Apprentissage</vt:lpstr>
      <vt:lpstr>Machine Learning vs Programmation</vt:lpstr>
      <vt:lpstr>Exemple</vt:lpstr>
      <vt:lpstr>Workflow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Démarrer le machine learning</vt:lpstr>
      <vt:lpstr>Loss</vt:lpstr>
      <vt:lpstr>Nearest Neighbors</vt:lpstr>
      <vt:lpstr>Explication</vt:lpstr>
      <vt:lpstr>knn</vt:lpstr>
      <vt:lpstr>Algorithmes</vt:lpstr>
      <vt:lpstr>Modèle</vt:lpstr>
      <vt:lpstr>Minimisation de l’erreur</vt:lpstr>
      <vt:lpstr>Entrainement et prédiction</vt:lpstr>
      <vt:lpstr>Résultats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Neurone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335</cp:revision>
  <dcterms:created xsi:type="dcterms:W3CDTF">2000-04-10T19:33:12Z</dcterms:created>
  <dcterms:modified xsi:type="dcterms:W3CDTF">2022-09-21T13:38:55Z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