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7"/>
  </p:notesMasterIdLst>
  <p:handoutMasterIdLst>
    <p:handoutMasterId r:id="rId28"/>
  </p:handoutMasterIdLst>
  <p:sldIdLst>
    <p:sldId id="264" r:id="rId2"/>
    <p:sldId id="285" r:id="rId3"/>
    <p:sldId id="286" r:id="rId4"/>
    <p:sldId id="287" r:id="rId5"/>
    <p:sldId id="288" r:id="rId6"/>
    <p:sldId id="289" r:id="rId7"/>
    <p:sldId id="292" r:id="rId8"/>
    <p:sldId id="293" r:id="rId9"/>
    <p:sldId id="294" r:id="rId10"/>
    <p:sldId id="298" r:id="rId11"/>
    <p:sldId id="318" r:id="rId12"/>
    <p:sldId id="322" r:id="rId13"/>
    <p:sldId id="323" r:id="rId14"/>
    <p:sldId id="324" r:id="rId15"/>
    <p:sldId id="278" r:id="rId16"/>
    <p:sldId id="283" r:id="rId17"/>
    <p:sldId id="280" r:id="rId18"/>
    <p:sldId id="326" r:id="rId19"/>
    <p:sldId id="327" r:id="rId20"/>
    <p:sldId id="328" r:id="rId21"/>
    <p:sldId id="329" r:id="rId22"/>
    <p:sldId id="325" r:id="rId23"/>
    <p:sldId id="330" r:id="rId24"/>
    <p:sldId id="331" r:id="rId25"/>
    <p:sldId id="332" r:id="rId26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9" d="100"/>
          <a:sy n="79" d="100"/>
        </p:scale>
        <p:origin x="1570" y="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Chapitre 10</a:t>
            </a:r>
            <a:endParaRPr lang="fr-FR" altLang="fr-FR" dirty="0"/>
          </a:p>
          <a:p>
            <a:pPr eaLnBrk="1" hangingPunct="1"/>
            <a:r>
              <a:rPr lang="fr-FR" altLang="fr-FR" dirty="0" err="1"/>
              <a:t>Scipy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902037" y="2132856"/>
            <a:ext cx="533992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3600" dirty="0"/>
              <a:t>Python</a:t>
            </a:r>
          </a:p>
          <a:p>
            <a:pPr algn="ctr"/>
            <a:r>
              <a:rPr lang="fr-FR" sz="3600" dirty="0"/>
              <a:t>pour le calcul scientifique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167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 Free Lunch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théorème du "No Free Lunch" est la raison pour laquelle on va encore avoir besoin des data </a:t>
            </a:r>
            <a:r>
              <a:rPr lang="fr-FR" dirty="0" err="1"/>
              <a:t>scientists</a:t>
            </a:r>
            <a:r>
              <a:rPr lang="fr-FR" dirty="0"/>
              <a:t> pour un bon bout de temps !</a:t>
            </a:r>
          </a:p>
          <a:p>
            <a:pPr lvl="1"/>
            <a:r>
              <a:rPr lang="fr-FR" dirty="0"/>
              <a:t>En essence, ce théorème statue qu'aucun modèle et algorithme ne fonctionne bien pour tous les problèmes</a:t>
            </a:r>
          </a:p>
          <a:p>
            <a:pPr lvl="1"/>
            <a:r>
              <a:rPr lang="fr-FR" dirty="0"/>
              <a:t>En d'autres termes, si un algorithme de machine </a:t>
            </a:r>
            <a:r>
              <a:rPr lang="fr-FR" dirty="0" err="1"/>
              <a:t>learning</a:t>
            </a:r>
            <a:r>
              <a:rPr lang="fr-FR" dirty="0"/>
              <a:t> fonctionne bien sur un type de problème particulier, ça veut dire qu'il le paiera ailleurs, et sera donc moins performant en moyenne sur le reste des problèmes. </a:t>
            </a:r>
          </a:p>
          <a:p>
            <a:pPr lvl="1"/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703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L’erreur (ou le risque) est l’écart entre la données et le modèle</a:t>
            </a:r>
          </a:p>
          <a:p>
            <a:pPr lvl="1"/>
            <a:r>
              <a:rPr lang="fr-FR" dirty="0"/>
              <a:t>Risque réduit à gauche, important à droite</a:t>
            </a:r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020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 quadratique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quadratique</a:t>
            </a:r>
          </a:p>
          <a:p>
            <a:pPr lvl="1"/>
            <a:r>
              <a:rPr lang="fr-FR" dirty="0"/>
              <a:t>la distance euclidienne entre un point et le modèle</a:t>
            </a:r>
          </a:p>
          <a:p>
            <a:r>
              <a:rPr lang="fr-FR" dirty="0"/>
              <a:t>Souvent, on ne peut pas calculer directement l’erreur mais on va utiliser une approximation à partir des données qui sont notre seule ressource</a:t>
            </a:r>
          </a:p>
          <a:p>
            <a:pPr lvl="1"/>
            <a:r>
              <a:rPr lang="fr-FR" dirty="0"/>
              <a:t>On va ainsi sommer sur toutes nos données d’exemples l’erreur effectuée du modèle</a:t>
            </a:r>
          </a:p>
          <a:p>
            <a:pPr lvl="1"/>
            <a:r>
              <a:rPr lang="fr-FR" dirty="0"/>
              <a:t>On appelle cette erreur le risque empirique</a:t>
            </a:r>
          </a:p>
          <a:p>
            <a:r>
              <a:rPr lang="fr-FR" dirty="0"/>
              <a:t>Le but étant de minimiser la moyenne de </a:t>
            </a:r>
            <a:r>
              <a:rPr lang="fr-FR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54145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Problème non modélisables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Certains problèmes ne sont pas modélisable par une régression</a:t>
            </a:r>
          </a:p>
          <a:p>
            <a:pPr lvl="1"/>
            <a:r>
              <a:rPr lang="fr-FR" dirty="0"/>
              <a:t>Non rationnel : Pi, nombres premiers</a:t>
            </a:r>
          </a:p>
          <a:p>
            <a:pPr lvl="1"/>
            <a:r>
              <a:rPr lang="fr-FR" dirty="0"/>
              <a:t>Fortement dispersé : </a:t>
            </a:r>
            <a:r>
              <a:rPr lang="fr-FR" dirty="0" err="1"/>
              <a:t>Random</a:t>
            </a:r>
            <a:endParaRPr lang="fr-FR" dirty="0"/>
          </a:p>
          <a:p>
            <a:pPr lvl="1"/>
            <a:r>
              <a:rPr lang="fr-FR" dirty="0"/>
              <a:t>Ici </a:t>
            </a:r>
            <a:r>
              <a:rPr lang="fr-FR" dirty="0" err="1"/>
              <a:t>random.rand</a:t>
            </a:r>
            <a:r>
              <a:rPr lang="fr-FR" dirty="0"/>
              <a:t>(30) et les 40000 premiers nombres premiers sur une grille 200 x 200</a:t>
            </a:r>
          </a:p>
          <a:p>
            <a:pPr lvl="1"/>
            <a:endParaRPr lang="fr-FR" dirty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74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SciPy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SciPy</a:t>
            </a:r>
            <a:r>
              <a:rPr lang="fr-FR" dirty="0"/>
              <a:t> contient des modules avancés dans plusieurs domaines</a:t>
            </a:r>
          </a:p>
          <a:p>
            <a:pPr lvl="1"/>
            <a:r>
              <a:rPr lang="fr-FR" dirty="0"/>
              <a:t>Basé sur </a:t>
            </a:r>
            <a:r>
              <a:rPr lang="fr-FR" dirty="0" err="1"/>
              <a:t>NumPy</a:t>
            </a:r>
            <a:endParaRPr lang="fr-FR" dirty="0"/>
          </a:p>
          <a:p>
            <a:r>
              <a:rPr lang="fr-FR" dirty="0" err="1"/>
              <a:t>Scipy.stats</a:t>
            </a:r>
            <a:endParaRPr lang="fr-FR" dirty="0"/>
          </a:p>
          <a:p>
            <a:pPr lvl="1"/>
            <a:r>
              <a:rPr lang="fr-FR" dirty="0"/>
              <a:t>Outils de statistiques</a:t>
            </a:r>
          </a:p>
          <a:p>
            <a:r>
              <a:rPr lang="fr-FR" dirty="0" err="1"/>
              <a:t>Scipy.integrate</a:t>
            </a:r>
            <a:endParaRPr lang="fr-FR" dirty="0"/>
          </a:p>
          <a:p>
            <a:pPr lvl="1"/>
            <a:r>
              <a:rPr lang="fr-FR" dirty="0"/>
              <a:t>Calcul des intégrales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472" y="265621"/>
            <a:ext cx="20002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2433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Linregress</a:t>
            </a:r>
            <a:endParaRPr lang="fr-FR" dirty="0"/>
          </a:p>
          <a:p>
            <a:pPr lvl="1"/>
            <a:r>
              <a:rPr lang="fr-FR" dirty="0"/>
              <a:t>Calcul la </a:t>
            </a:r>
            <a:r>
              <a:rPr lang="fr-FR" dirty="0" err="1"/>
              <a:t>regression</a:t>
            </a:r>
            <a:endParaRPr lang="fr-FR" dirty="0"/>
          </a:p>
          <a:p>
            <a:pPr lvl="1"/>
            <a:r>
              <a:rPr lang="fr-FR" dirty="0" err="1"/>
              <a:t>slope</a:t>
            </a:r>
            <a:r>
              <a:rPr lang="fr-FR" dirty="0"/>
              <a:t>, </a:t>
            </a:r>
            <a:r>
              <a:rPr lang="fr-FR" dirty="0" err="1"/>
              <a:t>intercept</a:t>
            </a:r>
            <a:r>
              <a:rPr lang="fr-FR" dirty="0"/>
              <a:t>, </a:t>
            </a:r>
            <a:r>
              <a:rPr lang="fr-FR" dirty="0" err="1"/>
              <a:t>r_value</a:t>
            </a:r>
            <a:r>
              <a:rPr lang="fr-FR" dirty="0"/>
              <a:t>, </a:t>
            </a:r>
            <a:r>
              <a:rPr lang="fr-FR" dirty="0" err="1"/>
              <a:t>p_value</a:t>
            </a:r>
            <a:r>
              <a:rPr lang="fr-FR" dirty="0"/>
              <a:t>, </a:t>
            </a:r>
            <a:r>
              <a:rPr lang="fr-FR" dirty="0" err="1"/>
              <a:t>std_err</a:t>
            </a:r>
            <a:r>
              <a:rPr lang="fr-FR" dirty="0"/>
              <a:t> = </a:t>
            </a:r>
            <a:r>
              <a:rPr lang="fr-FR" dirty="0" err="1"/>
              <a:t>stats.linregress</a:t>
            </a:r>
            <a:r>
              <a:rPr lang="fr-FR" dirty="0"/>
              <a:t>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Avec </a:t>
            </a:r>
            <a:r>
              <a:rPr lang="fr-FR" dirty="0" err="1"/>
              <a:t>slope</a:t>
            </a:r>
            <a:r>
              <a:rPr lang="fr-FR" dirty="0"/>
              <a:t> = a de </a:t>
            </a:r>
            <a:r>
              <a:rPr lang="fr-FR" dirty="0" err="1"/>
              <a:t>ax+b</a:t>
            </a:r>
            <a:r>
              <a:rPr lang="fr-FR" dirty="0"/>
              <a:t>, </a:t>
            </a:r>
            <a:r>
              <a:rPr lang="fr-FR" dirty="0" err="1"/>
              <a:t>intercept</a:t>
            </a:r>
            <a:r>
              <a:rPr lang="fr-FR" dirty="0"/>
              <a:t> = b, </a:t>
            </a:r>
            <a:r>
              <a:rPr lang="fr-FR" dirty="0" err="1"/>
              <a:t>r_value</a:t>
            </a:r>
            <a:r>
              <a:rPr lang="fr-FR" dirty="0"/>
              <a:t> le coefficient de corrélation</a:t>
            </a:r>
          </a:p>
        </p:txBody>
      </p:sp>
    </p:spTree>
    <p:extLst>
      <p:ext uri="{BB962C8B-B14F-4D97-AF65-F5344CB8AC3E}">
        <p14:creationId xmlns:p14="http://schemas.microsoft.com/office/powerpoint/2010/main" val="575961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Interprétation des résultats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</a:t>
            </a:r>
            <a:r>
              <a:rPr lang="fr-FR" dirty="0" err="1"/>
              <a:t>SciPy</a:t>
            </a:r>
            <a:r>
              <a:rPr lang="fr-FR" dirty="0"/>
              <a:t> nous obtenons</a:t>
            </a:r>
          </a:p>
          <a:p>
            <a:pPr lvl="1"/>
            <a:r>
              <a:rPr lang="fr-FR" dirty="0"/>
              <a:t>Loyer = 41.Surface – 283</a:t>
            </a:r>
          </a:p>
          <a:p>
            <a:pPr lvl="1"/>
            <a:r>
              <a:rPr lang="fr-FR" dirty="0"/>
              <a:t>Corrélation = 90.7% (TB)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3212976"/>
            <a:ext cx="4464496" cy="316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79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Linéaire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ax</a:t>
            </a:r>
            <a:r>
              <a:rPr lang="fr-FR" dirty="0"/>
              <a:t>  + b</a:t>
            </a:r>
          </a:p>
          <a:p>
            <a:pPr lvl="1"/>
            <a:r>
              <a:rPr lang="fr-FR" dirty="0"/>
              <a:t>Moyenne est un cas particulier : f = mx</a:t>
            </a:r>
          </a:p>
          <a:p>
            <a:r>
              <a:rPr lang="fr-FR" dirty="0"/>
              <a:t>Second degré (binomiale)</a:t>
            </a:r>
          </a:p>
          <a:p>
            <a:pPr lvl="1"/>
            <a:r>
              <a:rPr lang="fr-FR" dirty="0"/>
              <a:t>f = ax² + </a:t>
            </a:r>
            <a:r>
              <a:rPr lang="fr-FR" dirty="0" err="1"/>
              <a:t>bx</a:t>
            </a:r>
            <a:r>
              <a:rPr lang="fr-FR" dirty="0"/>
              <a:t> + c</a:t>
            </a:r>
          </a:p>
          <a:p>
            <a:r>
              <a:rPr lang="fr-FR" dirty="0"/>
              <a:t>Troisième degré (</a:t>
            </a:r>
            <a:r>
              <a:rPr lang="fr-FR" dirty="0" err="1"/>
              <a:t>trinomiale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f = ax3 + bx² + cx + 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842443"/>
            <a:ext cx="2474987" cy="1652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477190"/>
            <a:ext cx="2415770" cy="15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276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Polynomiale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polynome</a:t>
            </a:r>
            <a:endParaRPr lang="fr-FR" dirty="0"/>
          </a:p>
          <a:p>
            <a:r>
              <a:rPr lang="fr-FR" dirty="0"/>
              <a:t>Exponentielle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exp</a:t>
            </a:r>
            <a:r>
              <a:rPr lang="fr-FR" dirty="0"/>
              <a:t>(x)</a:t>
            </a:r>
          </a:p>
          <a:p>
            <a:r>
              <a:rPr lang="fr-FR" dirty="0"/>
              <a:t>Logarithmique</a:t>
            </a:r>
          </a:p>
          <a:p>
            <a:pPr lvl="1"/>
            <a:r>
              <a:rPr lang="fr-FR" dirty="0"/>
              <a:t>f = log(x)</a:t>
            </a:r>
          </a:p>
          <a:p>
            <a:r>
              <a:rPr lang="fr-FR" dirty="0"/>
              <a:t>Asymptotique</a:t>
            </a:r>
          </a:p>
          <a:p>
            <a:pPr lvl="1"/>
            <a:r>
              <a:rPr lang="fr-FR" dirty="0"/>
              <a:t>F = 1/x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933056"/>
            <a:ext cx="3314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080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data science plus généralement, l'objectif est de trouver un modèle du phénomène à l'origine des données</a:t>
            </a:r>
          </a:p>
          <a:p>
            <a:r>
              <a:rPr lang="fr-FR" dirty="0"/>
              <a:t>C'est à dire qu'on considère que chaque donnée observée est l'expression d'une variable aléatoire générée par une distribution de probabilité</a:t>
            </a:r>
          </a:p>
          <a:p>
            <a:pPr lvl="1"/>
            <a:r>
              <a:rPr lang="fr-FR" dirty="0"/>
              <a:t>Par exemple les sondages</a:t>
            </a:r>
          </a:p>
        </p:txBody>
      </p:sp>
    </p:spTree>
    <p:extLst>
      <p:ext uri="{BB962C8B-B14F-4D97-AF65-F5344CB8AC3E}">
        <p14:creationId xmlns:p14="http://schemas.microsoft.com/office/powerpoint/2010/main" val="22748039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Sinusoidale</a:t>
            </a:r>
            <a:endParaRPr lang="fr-FR" dirty="0"/>
          </a:p>
          <a:p>
            <a:pPr lvl="1"/>
            <a:r>
              <a:rPr lang="fr-FR" dirty="0"/>
              <a:t>f = a sin(x / b)</a:t>
            </a:r>
          </a:p>
          <a:p>
            <a:r>
              <a:rPr lang="fr-FR" dirty="0" err="1"/>
              <a:t>Sinusoidale</a:t>
            </a:r>
            <a:r>
              <a:rPr lang="fr-FR" dirty="0"/>
              <a:t> amortie</a:t>
            </a:r>
          </a:p>
          <a:p>
            <a:pPr lvl="1"/>
            <a:r>
              <a:rPr lang="fr-FR" dirty="0"/>
              <a:t>f = a sin(x / b) </a:t>
            </a:r>
            <a:r>
              <a:rPr lang="fr-FR" dirty="0" err="1"/>
              <a:t>exp</a:t>
            </a:r>
            <a:r>
              <a:rPr lang="fr-FR" dirty="0"/>
              <a:t>(-x / c)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56209"/>
            <a:ext cx="3248025" cy="2162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2" y="3574951"/>
            <a:ext cx="3267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608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logistique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Fonction de type S</a:t>
            </a:r>
          </a:p>
          <a:p>
            <a:r>
              <a:rPr lang="fr-FR" dirty="0"/>
              <a:t>Modèle </a:t>
            </a:r>
            <a:r>
              <a:rPr lang="fr-FR" dirty="0" err="1"/>
              <a:t>logit</a:t>
            </a:r>
            <a:endParaRPr lang="fr-FR" dirty="0"/>
          </a:p>
          <a:p>
            <a:r>
              <a:rPr lang="fr-FR" dirty="0" err="1"/>
              <a:t>Cf</a:t>
            </a:r>
            <a:r>
              <a:rPr lang="fr-FR" dirty="0"/>
              <a:t> </a:t>
            </a:r>
            <a:r>
              <a:rPr lang="fr-FR" dirty="0" err="1"/>
              <a:t>sklearn</a:t>
            </a:r>
            <a:r>
              <a:rPr lang="fr-FR" dirty="0"/>
              <a:t> et MLP</a:t>
            </a:r>
          </a:p>
        </p:txBody>
      </p:sp>
      <p:pic>
        <p:nvPicPr>
          <p:cNvPr id="1026" name="Picture 2" descr="https://upload.wikimedia.org/wikipedia/commons/thumb/6/6d/Exam_pass_logistic_curve.jpeg/400px-Exam_pass_logistic_curv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2903340"/>
            <a:ext cx="4896544" cy="35499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941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Curvefit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Curvefit</a:t>
            </a:r>
            <a:r>
              <a:rPr lang="fr-FR" dirty="0"/>
              <a:t> permet d’effectuer une régression sur n’importe quelle fonction</a:t>
            </a:r>
          </a:p>
          <a:p>
            <a:pPr lvl="1"/>
            <a:r>
              <a:rPr lang="fr-FR" dirty="0"/>
              <a:t>Uniquement à partir de </a:t>
            </a:r>
            <a:r>
              <a:rPr lang="fr-FR"/>
              <a:t>np.array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581028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Scipy.Integrate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+mj-lt"/>
              </a:rPr>
              <a:t>Calcul</a:t>
            </a:r>
            <a:r>
              <a:rPr lang="en-US" sz="2400" dirty="0">
                <a:latin typeface="+mj-lt"/>
              </a:rPr>
              <a:t> des integrals</a:t>
            </a:r>
          </a:p>
          <a:p>
            <a:r>
              <a:rPr lang="en-US" sz="2400" dirty="0">
                <a:latin typeface="+mj-lt"/>
                <a:cs typeface="Courier New" panose="02070309020205020404" pitchFamily="49" charset="0"/>
              </a:rPr>
              <a:t>quad</a:t>
            </a:r>
            <a:r>
              <a:rPr lang="en-US" sz="2400" dirty="0">
                <a:latin typeface="+mj-lt"/>
              </a:rPr>
              <a:t> : </a:t>
            </a:r>
            <a:r>
              <a:rPr lang="en-US" sz="2400" dirty="0" err="1">
                <a:latin typeface="+mj-lt"/>
              </a:rPr>
              <a:t>Intégration</a:t>
            </a:r>
            <a:r>
              <a:rPr lang="en-US" sz="2400" dirty="0">
                <a:latin typeface="+mj-lt"/>
              </a:rPr>
              <a:t> simple</a:t>
            </a:r>
          </a:p>
          <a:p>
            <a:r>
              <a:rPr lang="en-US" sz="2400" dirty="0" err="1">
                <a:latin typeface="+mj-lt"/>
              </a:rPr>
              <a:t>Dblquad</a:t>
            </a:r>
            <a:r>
              <a:rPr lang="en-US" sz="2400" dirty="0">
                <a:latin typeface="+mj-lt"/>
              </a:rPr>
              <a:t> : double integration</a:t>
            </a:r>
          </a:p>
          <a:p>
            <a:r>
              <a:rPr lang="en-US" sz="2400" dirty="0" err="1">
                <a:latin typeface="+mj-lt"/>
              </a:rPr>
              <a:t>Tplquad</a:t>
            </a:r>
            <a:r>
              <a:rPr lang="en-US" sz="2400" dirty="0">
                <a:latin typeface="+mj-lt"/>
              </a:rPr>
              <a:t> : triple integration</a:t>
            </a:r>
          </a:p>
          <a:p>
            <a:r>
              <a:rPr lang="en-US" sz="2400" dirty="0">
                <a:latin typeface="+mj-lt"/>
              </a:rPr>
              <a:t>La </a:t>
            </a:r>
            <a:r>
              <a:rPr lang="en-US" sz="2400" dirty="0" err="1">
                <a:latin typeface="+mj-lt"/>
              </a:rPr>
              <a:t>méthode</a:t>
            </a:r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est</a:t>
            </a:r>
            <a:r>
              <a:rPr lang="en-US" sz="2400" dirty="0">
                <a:latin typeface="+mj-lt"/>
              </a:rPr>
              <a:t> base sur des trapezes (</a:t>
            </a:r>
            <a:r>
              <a:rPr lang="en-US" sz="2400" dirty="0" err="1">
                <a:latin typeface="+mj-lt"/>
              </a:rPr>
              <a:t>trapz</a:t>
            </a:r>
            <a:r>
              <a:rPr lang="en-US" sz="2400" dirty="0">
                <a:latin typeface="+mj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04847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Quad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scipy.integrate.quad</a:t>
            </a:r>
            <a:r>
              <a:rPr lang="fr-FR" dirty="0"/>
              <a:t>(</a:t>
            </a:r>
            <a:r>
              <a:rPr lang="fr-FR" dirty="0" err="1"/>
              <a:t>np.sin</a:t>
            </a:r>
            <a:r>
              <a:rPr lang="fr-FR" dirty="0"/>
              <a:t>, 0, </a:t>
            </a:r>
            <a:r>
              <a:rPr lang="fr-FR" dirty="0" err="1"/>
              <a:t>np.pi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(2.0, 2.220446049250313e-14)</a:t>
            </a:r>
          </a:p>
          <a:p>
            <a:pPr lvl="1"/>
            <a:r>
              <a:rPr lang="fr-FR" dirty="0"/>
              <a:t>2 avec une marge d’erreur faible</a:t>
            </a:r>
          </a:p>
          <a:p>
            <a:pPr lvl="1"/>
            <a:r>
              <a:rPr lang="fr-FR" dirty="0" err="1"/>
              <a:t>result</a:t>
            </a:r>
            <a:r>
              <a:rPr lang="fr-FR" dirty="0"/>
              <a:t> = </a:t>
            </a:r>
            <a:r>
              <a:rPr lang="fr-FR" dirty="0" err="1"/>
              <a:t>scipy.integrate.quad</a:t>
            </a:r>
            <a:r>
              <a:rPr lang="fr-FR" dirty="0"/>
              <a:t>(</a:t>
            </a:r>
            <a:r>
              <a:rPr lang="fr-FR" dirty="0" err="1"/>
              <a:t>np.sin</a:t>
            </a:r>
            <a:r>
              <a:rPr lang="fr-FR" dirty="0"/>
              <a:t>, -np.inf, +np.inf)</a:t>
            </a:r>
          </a:p>
          <a:p>
            <a:pPr lvl="1"/>
            <a:r>
              <a:rPr lang="fr-FR" dirty="0"/>
              <a:t>(0.0, 0.0)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5"/>
              <p:cNvSpPr txBox="1"/>
              <p:nvPr/>
            </p:nvSpPr>
            <p:spPr>
              <a:xfrm>
                <a:off x="1211745" y="4653136"/>
                <a:ext cx="1353063" cy="737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745" y="4653136"/>
                <a:ext cx="1353063" cy="7378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293096"/>
            <a:ext cx="2445155" cy="1680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04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86B3D5-16F7-9E5C-64CF-9BEA53ACF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3E64950-1E24-BAAC-7519-A61336757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 avec paramètres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scipy.integrate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quad</a:t>
            </a:r>
          </a:p>
          <a:p>
            <a:pPr marL="0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integrand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(x, a, b):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</a:t>
            </a:r>
          </a:p>
          <a:p>
            <a:pPr marL="0" indent="0">
              <a:buNone/>
            </a:pP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2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 = quad(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integrand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0, 1, args=(2,1))</a:t>
            </a:r>
          </a:p>
          <a:p>
            <a:pPr marL="0" indent="0">
              <a:buNone/>
            </a:pP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(1.6666666666666667, 1.8503717077085944e-14)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38E9AA4-20D2-08DD-BB29-FAD939F9E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880" y="2132856"/>
            <a:ext cx="2331922" cy="609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1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voulez savoir si vous payez trop cher votre loyer</a:t>
            </a:r>
          </a:p>
          <a:p>
            <a:r>
              <a:rPr lang="fr-FR" dirty="0"/>
              <a:t>Vous avez récupéré sur un site de location une trentaine de prix des locations disponibles, ainsi que la surface associée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280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1946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Surface / Loyer</a:t>
            </a:r>
          </a:p>
        </p:txBody>
      </p:sp>
      <p:pic>
        <p:nvPicPr>
          <p:cNvPr id="1028" name="Picture 4" descr="Le loyer mensuel en fonction de la surface du lo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688632" cy="39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20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régression est une formule mathématique qui étudie des données réelle d’une manière proche de la réalité mais simplifiée</a:t>
            </a:r>
          </a:p>
          <a:p>
            <a:r>
              <a:rPr lang="fr-FR" dirty="0"/>
              <a:t>Différent types</a:t>
            </a:r>
          </a:p>
          <a:p>
            <a:pPr lvl="1"/>
            <a:r>
              <a:rPr lang="fr-FR" dirty="0"/>
              <a:t>Linéaire</a:t>
            </a:r>
          </a:p>
          <a:p>
            <a:pPr lvl="1"/>
            <a:r>
              <a:rPr lang="fr-FR" dirty="0"/>
              <a:t>Second degré</a:t>
            </a:r>
          </a:p>
          <a:p>
            <a:pPr lvl="1"/>
            <a:r>
              <a:rPr lang="fr-FR" dirty="0"/>
              <a:t>Polynomiale</a:t>
            </a:r>
          </a:p>
          <a:p>
            <a:pPr lvl="1"/>
            <a:r>
              <a:rPr lang="fr-FR" dirty="0" err="1"/>
              <a:t>Sinusoidale</a:t>
            </a:r>
            <a:endParaRPr lang="fr-FR" dirty="0"/>
          </a:p>
          <a:p>
            <a:pPr lvl="1"/>
            <a:r>
              <a:rPr lang="fr-FR" dirty="0"/>
              <a:t>Elliptique</a:t>
            </a:r>
          </a:p>
        </p:txBody>
      </p:sp>
    </p:spTree>
    <p:extLst>
      <p:ext uri="{BB962C8B-B14F-4D97-AF65-F5344CB8AC3E}">
        <p14:creationId xmlns:p14="http://schemas.microsoft.com/office/powerpoint/2010/main" val="169494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51292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 bon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qui colle le mieux aux données d'exemple</a:t>
            </a:r>
          </a:p>
          <a:p>
            <a:r>
              <a:rPr lang="fr-FR" dirty="0"/>
              <a:t>Le 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automatisée</a:t>
            </a:r>
          </a:p>
          <a:p>
            <a:r>
              <a:rPr lang="fr-FR" dirty="0"/>
              <a:t>Problème du quartet d’</a:t>
            </a:r>
            <a:r>
              <a:rPr lang="fr-FR" dirty="0" err="1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8998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Quartet d’</a:t>
            </a:r>
            <a:r>
              <a:rPr lang="fr-FR" dirty="0" err="1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Ces 4 modèles possède la même régression linéaire</a:t>
            </a:r>
          </a:p>
          <a:p>
            <a:pPr lvl="1"/>
            <a:r>
              <a:rPr lang="fr-FR" dirty="0"/>
              <a:t>Trouver les erreurs</a:t>
            </a:r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9084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régression n’est pas tous les temps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cette exemple il est impossible de faire filer une droite</a:t>
            </a:r>
          </a:p>
        </p:txBody>
      </p:sp>
      <p:pic>
        <p:nvPicPr>
          <p:cNvPr id="4098" name="Picture 2" descr="Comme on peut le voir sur ce genre de données, c'est difficile de faire fitter une droi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60773"/>
            <a:ext cx="47148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413611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6855</TotalTime>
  <Words>802</Words>
  <Application>Microsoft Office PowerPoint</Application>
  <PresentationFormat>Affichage à l'écran (4:3)</PresentationFormat>
  <Paragraphs>125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1" baseType="lpstr">
      <vt:lpstr>Arial</vt:lpstr>
      <vt:lpstr>Cambria Math</vt:lpstr>
      <vt:lpstr>Courier New</vt:lpstr>
      <vt:lpstr>Monotype Sorts</vt:lpstr>
      <vt:lpstr>Times New Roman</vt:lpstr>
      <vt:lpstr>cvc</vt:lpstr>
      <vt:lpstr>Présentation PowerPoint</vt:lpstr>
      <vt:lpstr>But</vt:lpstr>
      <vt:lpstr>Exemple</vt:lpstr>
      <vt:lpstr>Graphique</vt:lpstr>
      <vt:lpstr>Régression</vt:lpstr>
      <vt:lpstr>Régression linéaire</vt:lpstr>
      <vt:lpstr>Trouver le bon modèle</vt:lpstr>
      <vt:lpstr>Quartet d’Ascombe</vt:lpstr>
      <vt:lpstr>La régression n’est pas tous les temps linéaire</vt:lpstr>
      <vt:lpstr>Machine Learning</vt:lpstr>
      <vt:lpstr>No Free Lunch</vt:lpstr>
      <vt:lpstr>Erreur</vt:lpstr>
      <vt:lpstr>Erreur quadratique</vt:lpstr>
      <vt:lpstr>Problème non modélisables</vt:lpstr>
      <vt:lpstr>SciPy</vt:lpstr>
      <vt:lpstr>Régression linéaire</vt:lpstr>
      <vt:lpstr>Interprétation des résultats</vt:lpstr>
      <vt:lpstr>Les différents types de régression</vt:lpstr>
      <vt:lpstr>Les différents types de régression</vt:lpstr>
      <vt:lpstr>Les différents types de régression</vt:lpstr>
      <vt:lpstr>Régression logistique</vt:lpstr>
      <vt:lpstr>Curvefit</vt:lpstr>
      <vt:lpstr>Scipy.Integrate</vt:lpstr>
      <vt:lpstr>Quad</vt:lpstr>
      <vt:lpstr>Exemple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305</cp:revision>
  <dcterms:created xsi:type="dcterms:W3CDTF">2000-04-10T19:33:12Z</dcterms:created>
  <dcterms:modified xsi:type="dcterms:W3CDTF">2022-09-21T06:54:35Z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