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2"/>
  </p:notesMasterIdLst>
  <p:handoutMasterIdLst>
    <p:handoutMasterId r:id="rId13"/>
  </p:handoutMasterIdLst>
  <p:sldIdLst>
    <p:sldId id="264" r:id="rId2"/>
    <p:sldId id="282" r:id="rId3"/>
    <p:sldId id="283" r:id="rId4"/>
    <p:sldId id="284" r:id="rId5"/>
    <p:sldId id="285" r:id="rId6"/>
    <p:sldId id="286" r:id="rId7"/>
    <p:sldId id="288" r:id="rId8"/>
    <p:sldId id="279" r:id="rId9"/>
    <p:sldId id="280" r:id="rId10"/>
    <p:sldId id="281" r:id="rId11"/>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83" d="100"/>
          <a:sy n="83" d="100"/>
        </p:scale>
        <p:origin x="14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Python</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a:t>
            </a:r>
            <a:r>
              <a:rPr lang="fr-FR" altLang="fr-FR" dirty="0"/>
              <a:t>1</a:t>
            </a:r>
            <a:endParaRPr lang="fr-FR" altLang="fr-FR" dirty="0" smtClean="0"/>
          </a:p>
          <a:p>
            <a:pPr eaLnBrk="1" hangingPunct="1"/>
            <a:r>
              <a:rPr lang="fr-FR" altLang="fr-FR" smtClean="0"/>
              <a:t>Introduction</a:t>
            </a:r>
            <a:endParaRPr lang="fr-FR" altLang="fr-FR" dirty="0" smtClean="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1691680" y="2117248"/>
            <a:ext cx="5339923" cy="1200329"/>
          </a:xfrm>
          <a:prstGeom prst="rect">
            <a:avLst/>
          </a:prstGeom>
          <a:noFill/>
        </p:spPr>
        <p:txBody>
          <a:bodyPr wrap="none" rtlCol="0">
            <a:spAutoFit/>
          </a:bodyPr>
          <a:lstStyle/>
          <a:p>
            <a:pPr algn="ctr"/>
            <a:r>
              <a:rPr lang="fr-FR" sz="3600" dirty="0" smtClean="0"/>
              <a:t>Python</a:t>
            </a:r>
          </a:p>
          <a:p>
            <a:pPr algn="ctr"/>
            <a:r>
              <a:rPr lang="fr-FR" sz="3600" dirty="0" smtClean="0"/>
              <a:t>pour le calcul scientifique</a:t>
            </a:r>
            <a:endParaRPr lang="fr-FR"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dirty="0" smtClean="0"/>
              <a:t>Python</a:t>
            </a:r>
          </a:p>
        </p:txBody>
      </p:sp>
      <p:sp>
        <p:nvSpPr>
          <p:cNvPr id="3075" name="Espace réservé du contenu 2"/>
          <p:cNvSpPr>
            <a:spLocks noGrp="1"/>
          </p:cNvSpPr>
          <p:nvPr>
            <p:ph idx="1"/>
          </p:nvPr>
        </p:nvSpPr>
        <p:spPr>
          <a:xfrm>
            <a:off x="179388" y="1412776"/>
            <a:ext cx="8766175" cy="5040313"/>
          </a:xfrm>
        </p:spPr>
        <p:txBody>
          <a:bodyPr/>
          <a:lstStyle/>
          <a:p>
            <a:r>
              <a:rPr lang="fr-FR" altLang="fr-FR" dirty="0"/>
              <a:t>Python est un langage de programmation </a:t>
            </a:r>
            <a:r>
              <a:rPr lang="fr-FR" altLang="fr-FR" dirty="0" smtClean="0"/>
              <a:t>objet et multiplateformes</a:t>
            </a:r>
          </a:p>
          <a:p>
            <a:r>
              <a:rPr lang="fr-FR" altLang="fr-FR" dirty="0" smtClean="0"/>
              <a:t>Python </a:t>
            </a:r>
            <a:r>
              <a:rPr lang="fr-FR" altLang="fr-FR" dirty="0"/>
              <a:t>est </a:t>
            </a:r>
            <a:r>
              <a:rPr lang="fr-FR" altLang="fr-FR" dirty="0" smtClean="0"/>
              <a:t>libre</a:t>
            </a:r>
          </a:p>
          <a:p>
            <a:r>
              <a:rPr lang="fr-FR" altLang="fr-FR" dirty="0"/>
              <a:t>Créé par Guido van </a:t>
            </a:r>
            <a:r>
              <a:rPr lang="fr-FR" altLang="fr-FR" dirty="0" err="1" smtClean="0"/>
              <a:t>Rossum</a:t>
            </a:r>
            <a:endParaRPr lang="fr-FR" altLang="fr-FR" dirty="0" smtClean="0"/>
          </a:p>
          <a:p>
            <a:pPr lvl="1"/>
            <a:r>
              <a:rPr lang="fr-FR" altLang="fr-FR" dirty="0" smtClean="0"/>
              <a:t>Hommage aux Monty Python</a:t>
            </a:r>
          </a:p>
          <a:p>
            <a:r>
              <a:rPr lang="fr-FR" altLang="fr-FR" dirty="0" smtClean="0"/>
              <a:t>Python 3</a:t>
            </a:r>
          </a:p>
        </p:txBody>
      </p:sp>
      <p:pic>
        <p:nvPicPr>
          <p:cNvPr id="5" name="Image 4"/>
          <p:cNvPicPr>
            <a:picLocks noChangeAspect="1"/>
          </p:cNvPicPr>
          <p:nvPr/>
        </p:nvPicPr>
        <p:blipFill>
          <a:blip r:embed="rId2"/>
          <a:stretch>
            <a:fillRect/>
          </a:stretch>
        </p:blipFill>
        <p:spPr>
          <a:xfrm>
            <a:off x="-4573016" y="5135005"/>
            <a:ext cx="6715125" cy="1285875"/>
          </a:xfrm>
          <a:prstGeom prst="rect">
            <a:avLst/>
          </a:prstGeom>
        </p:spPr>
      </p:pic>
      <p:pic>
        <p:nvPicPr>
          <p:cNvPr id="7" name="Picture 2" descr="Afficher l'image d'orig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904" y="2141204"/>
            <a:ext cx="3813096" cy="274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353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Guido</a:t>
            </a:r>
            <a:endParaRPr lang="fr-FR" dirty="0"/>
          </a:p>
        </p:txBody>
      </p:sp>
      <p:sp>
        <p:nvSpPr>
          <p:cNvPr id="3" name="Espace réservé du contenu 2"/>
          <p:cNvSpPr>
            <a:spLocks noGrp="1"/>
          </p:cNvSpPr>
          <p:nvPr>
            <p:ph idx="1"/>
          </p:nvPr>
        </p:nvSpPr>
        <p:spPr>
          <a:xfrm>
            <a:off x="179513" y="1412776"/>
            <a:ext cx="7128792" cy="5040560"/>
          </a:xfrm>
        </p:spPr>
        <p:txBody>
          <a:bodyPr/>
          <a:lstStyle/>
          <a:p>
            <a:r>
              <a:rPr lang="fr-FR" dirty="0"/>
              <a:t>There </a:t>
            </a:r>
            <a:r>
              <a:rPr lang="fr-FR" dirty="0" err="1"/>
              <a:t>should</a:t>
            </a:r>
            <a:r>
              <a:rPr lang="fr-FR" dirty="0"/>
              <a:t> </a:t>
            </a:r>
            <a:r>
              <a:rPr lang="fr-FR" dirty="0" err="1"/>
              <a:t>be</a:t>
            </a:r>
            <a:r>
              <a:rPr lang="fr-FR" dirty="0"/>
              <a:t> one -- and </a:t>
            </a:r>
            <a:r>
              <a:rPr lang="fr-FR" dirty="0" err="1"/>
              <a:t>preferably</a:t>
            </a:r>
            <a:r>
              <a:rPr lang="fr-FR" dirty="0"/>
              <a:t> </a:t>
            </a:r>
            <a:r>
              <a:rPr lang="fr-FR" dirty="0" err="1"/>
              <a:t>only</a:t>
            </a:r>
            <a:r>
              <a:rPr lang="fr-FR" dirty="0"/>
              <a:t> one -- </a:t>
            </a:r>
            <a:r>
              <a:rPr lang="fr-FR" dirty="0" err="1"/>
              <a:t>obvious</a:t>
            </a:r>
            <a:r>
              <a:rPr lang="fr-FR" dirty="0"/>
              <a:t> </a:t>
            </a:r>
            <a:r>
              <a:rPr lang="fr-FR" dirty="0" err="1"/>
              <a:t>way</a:t>
            </a:r>
            <a:r>
              <a:rPr lang="fr-FR" dirty="0"/>
              <a:t> to do </a:t>
            </a:r>
            <a:r>
              <a:rPr lang="fr-FR" dirty="0" err="1" smtClean="0"/>
              <a:t>it</a:t>
            </a:r>
            <a:endParaRPr lang="fr-FR" dirty="0" smtClean="0"/>
          </a:p>
          <a:p>
            <a:pPr lvl="1"/>
            <a:r>
              <a:rPr lang="fr-FR" dirty="0" smtClean="0"/>
              <a:t>il </a:t>
            </a:r>
            <a:r>
              <a:rPr lang="fr-FR" dirty="0"/>
              <a:t>devrait exister une (et de préférence une seule) manière évidente de procéder ;</a:t>
            </a:r>
          </a:p>
          <a:p>
            <a:r>
              <a:rPr lang="fr-FR" dirty="0" err="1"/>
              <a:t>Although</a:t>
            </a:r>
            <a:r>
              <a:rPr lang="fr-FR" dirty="0"/>
              <a:t> </a:t>
            </a:r>
            <a:r>
              <a:rPr lang="fr-FR" dirty="0" err="1"/>
              <a:t>that</a:t>
            </a:r>
            <a:r>
              <a:rPr lang="fr-FR" dirty="0"/>
              <a:t> </a:t>
            </a:r>
            <a:r>
              <a:rPr lang="fr-FR" dirty="0" err="1"/>
              <a:t>way</a:t>
            </a:r>
            <a:r>
              <a:rPr lang="fr-FR" dirty="0"/>
              <a:t> </a:t>
            </a:r>
            <a:r>
              <a:rPr lang="fr-FR" dirty="0" err="1"/>
              <a:t>may</a:t>
            </a:r>
            <a:r>
              <a:rPr lang="fr-FR" dirty="0"/>
              <a:t> not </a:t>
            </a:r>
            <a:r>
              <a:rPr lang="fr-FR" dirty="0" err="1"/>
              <a:t>be</a:t>
            </a:r>
            <a:r>
              <a:rPr lang="fr-FR" dirty="0"/>
              <a:t> </a:t>
            </a:r>
            <a:r>
              <a:rPr lang="fr-FR" dirty="0" err="1"/>
              <a:t>obvious</a:t>
            </a:r>
            <a:r>
              <a:rPr lang="fr-FR" dirty="0"/>
              <a:t> at first </a:t>
            </a:r>
            <a:r>
              <a:rPr lang="fr-FR" dirty="0" err="1"/>
              <a:t>unless</a:t>
            </a:r>
            <a:r>
              <a:rPr lang="fr-FR" dirty="0"/>
              <a:t> </a:t>
            </a:r>
            <a:r>
              <a:rPr lang="fr-FR" dirty="0" err="1"/>
              <a:t>you're</a:t>
            </a:r>
            <a:r>
              <a:rPr lang="fr-FR" dirty="0"/>
              <a:t> </a:t>
            </a:r>
            <a:r>
              <a:rPr lang="fr-FR" dirty="0" smtClean="0"/>
              <a:t>Dutch</a:t>
            </a:r>
          </a:p>
          <a:p>
            <a:pPr lvl="1"/>
            <a:r>
              <a:rPr lang="fr-FR" dirty="0" smtClean="0"/>
              <a:t>même </a:t>
            </a:r>
            <a:r>
              <a:rPr lang="fr-FR" dirty="0"/>
              <a:t>si cette manière n'est pas forcément évidente au premier abord, à moins que vous ne soyez Néerlandais ; </a:t>
            </a:r>
          </a:p>
          <a:p>
            <a:endParaRPr lang="fr-FR" dirty="0"/>
          </a:p>
        </p:txBody>
      </p:sp>
      <p:pic>
        <p:nvPicPr>
          <p:cNvPr id="4" name="Picture 2" descr="https://upload.wikimedia.org/wikipedia/commons/thumb/6/66/Guido_van_Rossum_OSCON_2006.jpg/150px-Guido_van_Rossum_OSCON_20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023" y="1425673"/>
            <a:ext cx="2055631" cy="308344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3"/>
          <a:stretch>
            <a:fillRect/>
          </a:stretch>
        </p:blipFill>
        <p:spPr>
          <a:xfrm>
            <a:off x="-1612528" y="5179965"/>
            <a:ext cx="6715125" cy="1285875"/>
          </a:xfrm>
          <a:prstGeom prst="rect">
            <a:avLst/>
          </a:prstGeom>
        </p:spPr>
      </p:pic>
    </p:spTree>
    <p:extLst>
      <p:ext uri="{BB962C8B-B14F-4D97-AF65-F5344CB8AC3E}">
        <p14:creationId xmlns:p14="http://schemas.microsoft.com/office/powerpoint/2010/main" val="319681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dirty="0" smtClean="0"/>
              <a:t>Python</a:t>
            </a:r>
          </a:p>
        </p:txBody>
      </p:sp>
      <p:sp>
        <p:nvSpPr>
          <p:cNvPr id="3075" name="Espace réservé du contenu 2"/>
          <p:cNvSpPr>
            <a:spLocks noGrp="1"/>
          </p:cNvSpPr>
          <p:nvPr>
            <p:ph idx="1"/>
          </p:nvPr>
        </p:nvSpPr>
        <p:spPr>
          <a:xfrm>
            <a:off x="179388" y="1412875"/>
            <a:ext cx="8766175" cy="5040313"/>
          </a:xfrm>
        </p:spPr>
        <p:txBody>
          <a:bodyPr/>
          <a:lstStyle/>
          <a:p>
            <a:r>
              <a:rPr lang="fr-FR" altLang="fr-FR" dirty="0"/>
              <a:t>Python </a:t>
            </a:r>
            <a:r>
              <a:rPr lang="fr-FR" altLang="fr-FR" dirty="0" smtClean="0"/>
              <a:t>est un langage de haut niveau mais simple</a:t>
            </a:r>
            <a:endParaRPr lang="fr-FR" altLang="fr-FR" dirty="0"/>
          </a:p>
          <a:p>
            <a:r>
              <a:rPr lang="fr-FR" altLang="fr-FR" dirty="0" smtClean="0"/>
              <a:t>Python </a:t>
            </a:r>
            <a:r>
              <a:rPr lang="fr-FR" altLang="fr-FR" dirty="0"/>
              <a:t>est </a:t>
            </a:r>
            <a:r>
              <a:rPr lang="fr-FR" altLang="fr-FR" dirty="0" smtClean="0"/>
              <a:t>interprété</a:t>
            </a:r>
          </a:p>
          <a:p>
            <a:pPr lvl="1"/>
            <a:r>
              <a:rPr lang="fr-FR" altLang="fr-FR" dirty="0" smtClean="0"/>
              <a:t>Pas le plus rapide</a:t>
            </a:r>
          </a:p>
          <a:p>
            <a:r>
              <a:rPr lang="fr-FR" altLang="fr-FR" dirty="0" smtClean="0"/>
              <a:t>Python </a:t>
            </a:r>
            <a:r>
              <a:rPr lang="fr-FR" altLang="fr-FR" dirty="0"/>
              <a:t>favorise la programmation impérative structurée, fonctionnelle et orientée </a:t>
            </a:r>
            <a:r>
              <a:rPr lang="fr-FR" altLang="fr-FR" dirty="0" smtClean="0"/>
              <a:t>objet</a:t>
            </a:r>
          </a:p>
          <a:p>
            <a:r>
              <a:rPr lang="fr-FR" altLang="fr-FR" dirty="0" smtClean="0"/>
              <a:t>Python 3.x</a:t>
            </a:r>
          </a:p>
          <a:p>
            <a:pPr lvl="1"/>
            <a:r>
              <a:rPr lang="fr-FR" altLang="fr-FR" dirty="0" smtClean="0"/>
              <a:t>Grosses différences avec Python 2.x</a:t>
            </a:r>
            <a:endParaRPr lang="fr-FR" altLang="fr-FR" dirty="0"/>
          </a:p>
          <a:p>
            <a:endParaRPr lang="fr-FR" altLang="fr-FR" dirty="0"/>
          </a:p>
        </p:txBody>
      </p:sp>
      <p:pic>
        <p:nvPicPr>
          <p:cNvPr id="5" name="Image 4"/>
          <p:cNvPicPr>
            <a:picLocks noChangeAspect="1"/>
          </p:cNvPicPr>
          <p:nvPr/>
        </p:nvPicPr>
        <p:blipFill>
          <a:blip r:embed="rId2"/>
          <a:stretch>
            <a:fillRect/>
          </a:stretch>
        </p:blipFill>
        <p:spPr>
          <a:xfrm>
            <a:off x="22097" y="5167313"/>
            <a:ext cx="6715125" cy="1285875"/>
          </a:xfrm>
          <a:prstGeom prst="rect">
            <a:avLst/>
          </a:prstGeom>
        </p:spPr>
      </p:pic>
    </p:spTree>
    <p:extLst>
      <p:ext uri="{BB962C8B-B14F-4D97-AF65-F5344CB8AC3E}">
        <p14:creationId xmlns:p14="http://schemas.microsoft.com/office/powerpoint/2010/main" val="1648005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a:t>
            </a:r>
            <a:endParaRPr lang="fr-FR" dirty="0"/>
          </a:p>
        </p:txBody>
      </p:sp>
      <p:sp>
        <p:nvSpPr>
          <p:cNvPr id="3" name="Espace réservé du contenu 2"/>
          <p:cNvSpPr>
            <a:spLocks noGrp="1"/>
          </p:cNvSpPr>
          <p:nvPr>
            <p:ph idx="1"/>
          </p:nvPr>
        </p:nvSpPr>
        <p:spPr/>
        <p:txBody>
          <a:bodyPr/>
          <a:lstStyle/>
          <a:p>
            <a:r>
              <a:rPr lang="fr-FR" sz="2400" dirty="0" smtClean="0"/>
              <a:t>Python 1.0 (Beta) : 1990</a:t>
            </a:r>
          </a:p>
          <a:p>
            <a:r>
              <a:rPr lang="fr-FR" sz="2400" dirty="0" smtClean="0"/>
              <a:t>Python 1.5 : 1999</a:t>
            </a:r>
          </a:p>
          <a:p>
            <a:r>
              <a:rPr lang="fr-FR" sz="2400" dirty="0" smtClean="0"/>
              <a:t>Python 2.0 : 2000</a:t>
            </a:r>
          </a:p>
          <a:p>
            <a:pPr lvl="1"/>
            <a:r>
              <a:rPr lang="fr-FR" sz="2000" dirty="0" smtClean="0"/>
              <a:t>Unicode</a:t>
            </a:r>
          </a:p>
          <a:p>
            <a:r>
              <a:rPr lang="fr-FR" sz="2400" dirty="0" smtClean="0"/>
              <a:t>Python 2.7 : 2010</a:t>
            </a:r>
          </a:p>
          <a:p>
            <a:pPr lvl="1"/>
            <a:r>
              <a:rPr lang="fr-FR" sz="2000" dirty="0" smtClean="0"/>
              <a:t>Encore très utilisé</a:t>
            </a:r>
          </a:p>
          <a:p>
            <a:r>
              <a:rPr lang="fr-FR" sz="2400" dirty="0" smtClean="0"/>
              <a:t>Python 3.0 : 2008</a:t>
            </a:r>
          </a:p>
          <a:p>
            <a:pPr lvl="1"/>
            <a:r>
              <a:rPr lang="fr-FR" sz="2000" dirty="0" smtClean="0"/>
              <a:t>Rupture, pas de </a:t>
            </a:r>
            <a:r>
              <a:rPr lang="fr-FR" sz="2000" smtClean="0"/>
              <a:t>compatibilité descendante</a:t>
            </a:r>
          </a:p>
          <a:p>
            <a:pPr lvl="1"/>
            <a:r>
              <a:rPr lang="fr-FR" sz="2000" dirty="0" smtClean="0"/>
              <a:t>Séparation de </a:t>
            </a:r>
            <a:r>
              <a:rPr lang="fr-FR" sz="2000" dirty="0" err="1" smtClean="0"/>
              <a:t>str</a:t>
            </a:r>
            <a:r>
              <a:rPr lang="fr-FR" sz="2000" dirty="0" smtClean="0"/>
              <a:t> et bytes, les </a:t>
            </a:r>
            <a:r>
              <a:rPr lang="fr-FR" sz="2000" dirty="0" err="1" smtClean="0"/>
              <a:t>str</a:t>
            </a:r>
            <a:r>
              <a:rPr lang="fr-FR" sz="2000" dirty="0" smtClean="0"/>
              <a:t> sont en Unicode par défaut</a:t>
            </a:r>
          </a:p>
          <a:p>
            <a:pPr lvl="1"/>
            <a:r>
              <a:rPr lang="fr-FR" sz="2000" dirty="0" smtClean="0"/>
              <a:t>/ flottant</a:t>
            </a:r>
          </a:p>
          <a:p>
            <a:pPr lvl="1"/>
            <a:r>
              <a:rPr lang="fr-FR" sz="2000" dirty="0" smtClean="0"/>
              <a:t>Booléens</a:t>
            </a:r>
          </a:p>
          <a:p>
            <a:pPr lvl="1"/>
            <a:r>
              <a:rPr lang="fr-FR" sz="2000" dirty="0" smtClean="0"/>
              <a:t>Disparition de __init__.py</a:t>
            </a:r>
          </a:p>
          <a:p>
            <a:r>
              <a:rPr lang="fr-FR" sz="2400" dirty="0" smtClean="0"/>
              <a:t>Python 3.5 : 2015</a:t>
            </a:r>
            <a:endParaRPr lang="fr-FR" sz="2400" dirty="0"/>
          </a:p>
        </p:txBody>
      </p:sp>
      <p:pic>
        <p:nvPicPr>
          <p:cNvPr id="7" name="Image 6"/>
          <p:cNvPicPr>
            <a:picLocks noChangeAspect="1"/>
          </p:cNvPicPr>
          <p:nvPr/>
        </p:nvPicPr>
        <p:blipFill>
          <a:blip r:embed="rId2"/>
          <a:stretch>
            <a:fillRect/>
          </a:stretch>
        </p:blipFill>
        <p:spPr>
          <a:xfrm>
            <a:off x="3905547" y="5157192"/>
            <a:ext cx="6715125" cy="1285875"/>
          </a:xfrm>
          <a:prstGeom prst="rect">
            <a:avLst/>
          </a:prstGeom>
        </p:spPr>
      </p:pic>
    </p:spTree>
    <p:extLst>
      <p:ext uri="{BB962C8B-B14F-4D97-AF65-F5344CB8AC3E}">
        <p14:creationId xmlns:p14="http://schemas.microsoft.com/office/powerpoint/2010/main" val="2175502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1187450" y="12700"/>
            <a:ext cx="7829550" cy="1143000"/>
          </a:xfrm>
        </p:spPr>
        <p:txBody>
          <a:bodyPr/>
          <a:lstStyle/>
          <a:p>
            <a:r>
              <a:rPr lang="fr-FR" altLang="fr-FR" dirty="0" smtClean="0"/>
              <a:t>Python</a:t>
            </a:r>
          </a:p>
        </p:txBody>
      </p:sp>
      <p:sp>
        <p:nvSpPr>
          <p:cNvPr id="3075" name="Espace réservé du contenu 2"/>
          <p:cNvSpPr>
            <a:spLocks noGrp="1"/>
          </p:cNvSpPr>
          <p:nvPr>
            <p:ph idx="1"/>
          </p:nvPr>
        </p:nvSpPr>
        <p:spPr>
          <a:xfrm>
            <a:off x="179388" y="1412875"/>
            <a:ext cx="8766175" cy="5040313"/>
          </a:xfrm>
        </p:spPr>
        <p:txBody>
          <a:bodyPr/>
          <a:lstStyle/>
          <a:p>
            <a:r>
              <a:rPr lang="fr-FR" altLang="fr-FR" dirty="0" smtClean="0"/>
              <a:t>Python </a:t>
            </a:r>
            <a:r>
              <a:rPr lang="fr-FR" altLang="fr-FR" dirty="0"/>
              <a:t>est </a:t>
            </a:r>
            <a:r>
              <a:rPr lang="fr-FR" altLang="fr-FR" dirty="0" smtClean="0"/>
              <a:t>doté</a:t>
            </a:r>
          </a:p>
          <a:p>
            <a:pPr lvl="1"/>
            <a:r>
              <a:rPr lang="fr-FR" altLang="fr-FR" dirty="0" smtClean="0"/>
              <a:t>d'un </a:t>
            </a:r>
            <a:r>
              <a:rPr lang="fr-FR" altLang="fr-FR" dirty="0"/>
              <a:t>typage dynamique </a:t>
            </a:r>
            <a:r>
              <a:rPr lang="fr-FR" altLang="fr-FR" dirty="0" smtClean="0"/>
              <a:t>fort</a:t>
            </a:r>
          </a:p>
          <a:p>
            <a:pPr lvl="1"/>
            <a:r>
              <a:rPr lang="fr-FR" altLang="fr-FR" dirty="0" smtClean="0"/>
              <a:t>d'une </a:t>
            </a:r>
            <a:r>
              <a:rPr lang="fr-FR" altLang="fr-FR" dirty="0"/>
              <a:t>gestion automatique de la mémoire par </a:t>
            </a:r>
            <a:r>
              <a:rPr lang="fr-FR" altLang="fr-FR" dirty="0" smtClean="0"/>
              <a:t>ramasse-miettes</a:t>
            </a:r>
          </a:p>
          <a:p>
            <a:pPr lvl="1"/>
            <a:r>
              <a:rPr lang="fr-FR" altLang="fr-FR" dirty="0" smtClean="0"/>
              <a:t>d'un </a:t>
            </a:r>
            <a:r>
              <a:rPr lang="fr-FR" altLang="fr-FR" dirty="0"/>
              <a:t>système de gestion d'exception</a:t>
            </a:r>
          </a:p>
          <a:p>
            <a:r>
              <a:rPr lang="fr-FR" altLang="fr-FR" dirty="0"/>
              <a:t>Similaire à </a:t>
            </a:r>
            <a:r>
              <a:rPr lang="fr-FR" altLang="fr-FR" dirty="0" smtClean="0"/>
              <a:t>Perl </a:t>
            </a:r>
            <a:r>
              <a:rPr lang="fr-FR" altLang="fr-FR" dirty="0"/>
              <a:t>et </a:t>
            </a:r>
            <a:r>
              <a:rPr lang="fr-FR" altLang="fr-FR" dirty="0" smtClean="0"/>
              <a:t>Ruby</a:t>
            </a:r>
          </a:p>
        </p:txBody>
      </p:sp>
      <p:pic>
        <p:nvPicPr>
          <p:cNvPr id="5" name="Picture 4"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86" y="4149080"/>
            <a:ext cx="4629150" cy="137160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3"/>
          <a:stretch>
            <a:fillRect/>
          </a:stretch>
        </p:blipFill>
        <p:spPr>
          <a:xfrm>
            <a:off x="5489723" y="5167313"/>
            <a:ext cx="6715125" cy="1285875"/>
          </a:xfrm>
          <a:prstGeom prst="rect">
            <a:avLst/>
          </a:prstGeom>
        </p:spPr>
      </p:pic>
    </p:spTree>
    <p:extLst>
      <p:ext uri="{BB962C8B-B14F-4D97-AF65-F5344CB8AC3E}">
        <p14:creationId xmlns:p14="http://schemas.microsoft.com/office/powerpoint/2010/main" val="2499026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endParaRPr lang="fr-FR" dirty="0"/>
          </a:p>
        </p:txBody>
      </p:sp>
      <p:pic>
        <p:nvPicPr>
          <p:cNvPr id="4" name="Image 3"/>
          <p:cNvPicPr>
            <a:picLocks noChangeAspect="1"/>
          </p:cNvPicPr>
          <p:nvPr/>
        </p:nvPicPr>
        <p:blipFill>
          <a:blip r:embed="rId2"/>
          <a:stretch>
            <a:fillRect/>
          </a:stretch>
        </p:blipFill>
        <p:spPr>
          <a:xfrm>
            <a:off x="0" y="1237496"/>
            <a:ext cx="9318716" cy="3343632"/>
          </a:xfrm>
          <a:prstGeom prst="rect">
            <a:avLst/>
          </a:prstGeom>
        </p:spPr>
      </p:pic>
      <p:pic>
        <p:nvPicPr>
          <p:cNvPr id="5" name="Image 4"/>
          <p:cNvPicPr>
            <a:picLocks noChangeAspect="1"/>
          </p:cNvPicPr>
          <p:nvPr/>
        </p:nvPicPr>
        <p:blipFill>
          <a:blip r:embed="rId3"/>
          <a:stretch>
            <a:fillRect/>
          </a:stretch>
        </p:blipFill>
        <p:spPr>
          <a:xfrm>
            <a:off x="8820472" y="5157192"/>
            <a:ext cx="6715125" cy="1285875"/>
          </a:xfrm>
          <a:prstGeom prst="rect">
            <a:avLst/>
          </a:prstGeom>
        </p:spPr>
      </p:pic>
    </p:spTree>
    <p:extLst>
      <p:ext uri="{BB962C8B-B14F-4D97-AF65-F5344CB8AC3E}">
        <p14:creationId xmlns:p14="http://schemas.microsoft.com/office/powerpoint/2010/main" val="121554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Wikipedia</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science des données est l'extraction de connaissance d'ensembles de </a:t>
            </a:r>
            <a:r>
              <a:rPr lang="fr-FR" dirty="0" smtClean="0"/>
              <a:t>données</a:t>
            </a:r>
          </a:p>
          <a:p>
            <a:r>
              <a:rPr lang="fr-FR" dirty="0" smtClean="0"/>
              <a:t>Elle </a:t>
            </a:r>
            <a:r>
              <a:rPr lang="fr-FR" dirty="0"/>
              <a:t>emploie des techniques et des théories tirées de plusieurs autres domaines plus </a:t>
            </a:r>
            <a:r>
              <a:rPr lang="fr-FR" dirty="0" smtClean="0"/>
              <a:t>larges :</a:t>
            </a:r>
          </a:p>
          <a:p>
            <a:pPr lvl="1"/>
            <a:r>
              <a:rPr lang="fr-FR" dirty="0" smtClean="0"/>
              <a:t>des </a:t>
            </a:r>
            <a:r>
              <a:rPr lang="fr-FR" dirty="0"/>
              <a:t>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r>
              <a:rPr lang="fr-FR" dirty="0" smtClean="0"/>
              <a:t>…</a:t>
            </a:r>
          </a:p>
        </p:txBody>
      </p:sp>
    </p:spTree>
    <p:extLst>
      <p:ext uri="{BB962C8B-B14F-4D97-AF65-F5344CB8AC3E}">
        <p14:creationId xmlns:p14="http://schemas.microsoft.com/office/powerpoint/2010/main" val="1773936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3242</TotalTime>
  <Words>311</Words>
  <Application>Microsoft Office PowerPoint</Application>
  <PresentationFormat>Affichage à l'écran (4:3)</PresentationFormat>
  <Paragraphs>48</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Monotype Sorts</vt:lpstr>
      <vt:lpstr>Times New Roman</vt:lpstr>
      <vt:lpstr>cvc</vt:lpstr>
      <vt:lpstr>Présentation PowerPoint</vt:lpstr>
      <vt:lpstr>Python</vt:lpstr>
      <vt:lpstr>Guido</vt:lpstr>
      <vt:lpstr>Python</vt:lpstr>
      <vt:lpstr>Historique</vt:lpstr>
      <vt:lpstr>Python</vt:lpstr>
      <vt:lpstr>Exemple</vt:lpstr>
      <vt:lpstr>Présentation PowerPoint</vt:lpstr>
      <vt:lpstr>Wikipedia</vt:lpstr>
      <vt:lpstr>Data Science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229</cp:revision>
  <dcterms:created xsi:type="dcterms:W3CDTF">2000-04-10T19:33:12Z</dcterms:created>
  <dcterms:modified xsi:type="dcterms:W3CDTF">2020-03-05T20:42:04Z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