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1"/>
  </p:notesMasterIdLst>
  <p:handoutMasterIdLst>
    <p:handoutMasterId r:id="rId62"/>
  </p:handoutMasterIdLst>
  <p:sldIdLst>
    <p:sldId id="264" r:id="rId2"/>
    <p:sldId id="266" r:id="rId3"/>
    <p:sldId id="267" r:id="rId4"/>
    <p:sldId id="269" r:id="rId5"/>
    <p:sldId id="272" r:id="rId6"/>
    <p:sldId id="273" r:id="rId7"/>
    <p:sldId id="274" r:id="rId8"/>
    <p:sldId id="276" r:id="rId9"/>
    <p:sldId id="277" r:id="rId10"/>
    <p:sldId id="279" r:id="rId11"/>
    <p:sldId id="280" r:id="rId12"/>
    <p:sldId id="281" r:id="rId13"/>
    <p:sldId id="282" r:id="rId14"/>
    <p:sldId id="283" r:id="rId15"/>
    <p:sldId id="286" r:id="rId16"/>
    <p:sldId id="287" r:id="rId17"/>
    <p:sldId id="290" r:id="rId18"/>
    <p:sldId id="291" r:id="rId19"/>
    <p:sldId id="292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9" r:id="rId33"/>
    <p:sldId id="313" r:id="rId34"/>
    <p:sldId id="314" r:id="rId35"/>
    <p:sldId id="315" r:id="rId36"/>
    <p:sldId id="316" r:id="rId37"/>
    <p:sldId id="317" r:id="rId38"/>
    <p:sldId id="318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6532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34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58345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35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302999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45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37204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8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Rappels Python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91680" y="2117248"/>
            <a:ext cx="53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/>
              <a:t>Python</a:t>
            </a:r>
          </a:p>
          <a:p>
            <a:pPr algn="ctr"/>
            <a:r>
              <a:rPr lang="fr-FR" sz="3600" dirty="0" smtClean="0"/>
              <a:t>pour le calcul scientifique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différentie le module physique (math) par son </a:t>
            </a:r>
            <a:r>
              <a:rPr lang="fr-FR" dirty="0" err="1" smtClean="0"/>
              <a:t>namespace</a:t>
            </a:r>
            <a:r>
              <a:rPr lang="fr-FR" dirty="0" smtClean="0"/>
              <a:t> (</a:t>
            </a:r>
            <a:r>
              <a:rPr lang="fr-FR" dirty="0" err="1" smtClean="0"/>
              <a:t>mathematique</a:t>
            </a:r>
            <a:r>
              <a:rPr lang="fr-FR" dirty="0" smtClean="0"/>
              <a:t>) qui contient les variables et fonctions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861048"/>
            <a:ext cx="3174038" cy="4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/>
              <a:t>"from"</a:t>
            </a:r>
            <a:r>
              <a:rPr lang="en-GB" altLang="fr-FR" dirty="0"/>
              <a:t> </a:t>
            </a:r>
            <a:r>
              <a:rPr lang="en-GB" altLang="fr-FR" dirty="0" err="1"/>
              <a:t>s'utilise</a:t>
            </a:r>
            <a:r>
              <a:rPr lang="en-GB" altLang="fr-FR" dirty="0"/>
              <a:t> avec "import" de la </a:t>
            </a:r>
            <a:r>
              <a:rPr lang="en-GB" altLang="fr-FR" dirty="0" err="1"/>
              <a:t>manière</a:t>
            </a:r>
            <a:r>
              <a:rPr lang="en-GB" altLang="fr-FR" dirty="0"/>
              <a:t> "from &lt;module&gt; import &lt;nom</a:t>
            </a:r>
            <a:r>
              <a:rPr lang="en-GB" altLang="fr-FR" dirty="0" smtClean="0"/>
              <a:t>&gt;“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708920"/>
            <a:ext cx="3557550" cy="14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smtClean="0"/>
              <a:t>From import </a:t>
            </a:r>
            <a:r>
              <a:rPr lang="en-GB" altLang="fr-FR" dirty="0" err="1" smtClean="0"/>
              <a:t>n’utilise</a:t>
            </a:r>
            <a:r>
              <a:rPr lang="en-GB" altLang="fr-FR" dirty="0" smtClean="0"/>
              <a:t> pas de namespace</a:t>
            </a:r>
          </a:p>
          <a:p>
            <a:r>
              <a:rPr lang="en-GB" altLang="fr-FR" dirty="0" err="1" smtClean="0"/>
              <a:t>Dans</a:t>
            </a:r>
            <a:r>
              <a:rPr lang="en-GB" altLang="fr-FR" dirty="0" smtClean="0"/>
              <a:t> "from </a:t>
            </a:r>
            <a:r>
              <a:rPr lang="en-GB" altLang="fr-FR" dirty="0"/>
              <a:t>&lt;module&gt; import &lt;nom</a:t>
            </a:r>
            <a:r>
              <a:rPr lang="en-GB" altLang="fr-FR" dirty="0" smtClean="0"/>
              <a:t>&gt;“ </a:t>
            </a:r>
            <a:r>
              <a:rPr lang="en-GB" altLang="fr-FR" dirty="0" err="1" smtClean="0"/>
              <a:t>seulement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&lt;nom&gt; du module &lt;module&gt; sera </a:t>
            </a:r>
            <a:r>
              <a:rPr lang="en-GB" altLang="fr-FR" dirty="0" err="1"/>
              <a:t>importé</a:t>
            </a:r>
            <a:r>
              <a:rPr lang="en-GB" altLang="fr-FR" dirty="0"/>
              <a:t>, le code </a:t>
            </a:r>
            <a:r>
              <a:rPr lang="en-GB" altLang="fr-FR" dirty="0" err="1"/>
              <a:t>restant</a:t>
            </a:r>
            <a:r>
              <a:rPr lang="en-GB" altLang="fr-FR" dirty="0"/>
              <a:t> du module sera </a:t>
            </a:r>
            <a:r>
              <a:rPr lang="en-GB" altLang="fr-FR" dirty="0" err="1"/>
              <a:t>aussi</a:t>
            </a:r>
            <a:r>
              <a:rPr lang="en-GB" altLang="fr-FR" dirty="0"/>
              <a:t> </a:t>
            </a:r>
            <a:r>
              <a:rPr lang="en-GB" altLang="fr-FR" dirty="0" smtClean="0"/>
              <a:t>execute</a:t>
            </a:r>
          </a:p>
          <a:p>
            <a:pPr lvl="1"/>
            <a:r>
              <a:rPr lang="en-GB" altLang="fr-FR" dirty="0" err="1" smtClean="0"/>
              <a:t>mais</a:t>
            </a:r>
            <a:r>
              <a:rPr lang="en-GB" altLang="fr-FR" dirty="0" smtClean="0"/>
              <a:t> </a:t>
            </a:r>
            <a:r>
              <a:rPr lang="en-GB" altLang="fr-FR" dirty="0"/>
              <a:t>les </a:t>
            </a:r>
            <a:r>
              <a:rPr lang="en-GB" altLang="fr-FR" dirty="0" err="1"/>
              <a:t>objets</a:t>
            </a:r>
            <a:r>
              <a:rPr lang="en-GB" altLang="fr-FR" dirty="0"/>
              <a:t>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/>
              <a:t>mémorisés</a:t>
            </a:r>
            <a:r>
              <a:rPr lang="en-GB" altLang="fr-FR" dirty="0"/>
              <a:t> et les </a:t>
            </a:r>
            <a:r>
              <a:rPr lang="en-GB" altLang="fr-FR" dirty="0" err="1"/>
              <a:t>éventuelles</a:t>
            </a:r>
            <a:r>
              <a:rPr lang="en-GB" altLang="fr-FR" dirty="0"/>
              <a:t> </a:t>
            </a:r>
            <a:r>
              <a:rPr lang="en-GB" altLang="fr-FR" dirty="0" smtClean="0"/>
              <a:t>variables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 smtClean="0"/>
              <a:t>affectées</a:t>
            </a:r>
            <a:endParaRPr lang="en-GB" altLang="fr-FR" b="1" dirty="0" smtClean="0"/>
          </a:p>
          <a:p>
            <a:r>
              <a:rPr lang="en-GB" altLang="fr-FR" dirty="0"/>
              <a:t>Pour utiliser </a:t>
            </a:r>
            <a:r>
              <a:rPr lang="en-GB" altLang="fr-FR" dirty="0" err="1"/>
              <a:t>ensuite</a:t>
            </a:r>
            <a:r>
              <a:rPr lang="en-GB" altLang="fr-FR" dirty="0"/>
              <a:t> nom, nous </a:t>
            </a:r>
            <a:r>
              <a:rPr lang="en-GB" altLang="fr-FR" dirty="0" err="1"/>
              <a:t>écrirons</a:t>
            </a:r>
            <a:r>
              <a:rPr lang="en-GB" altLang="fr-FR" dirty="0"/>
              <a:t> </a:t>
            </a:r>
            <a:r>
              <a:rPr lang="en-GB" altLang="fr-FR" dirty="0" err="1"/>
              <a:t>juste</a:t>
            </a:r>
            <a:r>
              <a:rPr lang="en-GB" altLang="fr-FR" dirty="0"/>
              <a:t> “&lt;nom&gt;”.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8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</a:t>
            </a:r>
            <a:r>
              <a:rPr lang="fr-FR" dirty="0" err="1" smtClean="0"/>
              <a:t>rom</a:t>
            </a:r>
            <a:r>
              <a:rPr lang="fr-FR" dirty="0" smtClean="0"/>
              <a:t> import *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/>
              <a:t>from &lt;module&gt; import *</a:t>
            </a:r>
            <a:endParaRPr lang="en-GB" altLang="fr-FR" dirty="0" smtClean="0"/>
          </a:p>
          <a:p>
            <a:r>
              <a:rPr lang="en-GB" altLang="fr-FR" dirty="0" smtClean="0"/>
              <a:t>Si </a:t>
            </a:r>
            <a:r>
              <a:rPr lang="en-GB" altLang="fr-FR" dirty="0"/>
              <a:t>&lt;nom&gt;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*,                                  on </a:t>
            </a:r>
            <a:r>
              <a:rPr lang="en-GB" altLang="fr-FR" dirty="0" err="1"/>
              <a:t>obtient</a:t>
            </a:r>
            <a:r>
              <a:rPr lang="en-GB" altLang="fr-FR" dirty="0"/>
              <a:t> </a:t>
            </a:r>
            <a:r>
              <a:rPr lang="en-GB" altLang="fr-FR" dirty="0" err="1"/>
              <a:t>alors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b="1" dirty="0"/>
              <a:t> </a:t>
            </a:r>
            <a:r>
              <a:rPr lang="en-GB" altLang="fr-FR" b="1" dirty="0" err="1"/>
              <a:t>copie</a:t>
            </a:r>
            <a:r>
              <a:rPr lang="en-GB" altLang="fr-FR" b="1" dirty="0"/>
              <a:t> </a:t>
            </a:r>
            <a:r>
              <a:rPr lang="en-GB" altLang="fr-FR" dirty="0"/>
              <a:t>de </a:t>
            </a:r>
            <a:r>
              <a:rPr lang="en-GB" altLang="fr-FR" b="1" dirty="0" err="1"/>
              <a:t>tous</a:t>
            </a:r>
            <a:r>
              <a:rPr lang="en-GB" altLang="fr-FR" b="1" dirty="0"/>
              <a:t> les </a:t>
            </a:r>
            <a:r>
              <a:rPr lang="en-GB" altLang="fr-FR" b="1" dirty="0" err="1"/>
              <a:t>noms</a:t>
            </a:r>
            <a:r>
              <a:rPr lang="en-GB" altLang="fr-FR" dirty="0"/>
              <a:t> </a:t>
            </a:r>
            <a:r>
              <a:rPr lang="en-GB" altLang="fr-FR" dirty="0" err="1"/>
              <a:t>définis</a:t>
            </a:r>
            <a:r>
              <a:rPr lang="en-GB" altLang="fr-FR" dirty="0"/>
              <a:t> a la </a:t>
            </a:r>
            <a:r>
              <a:rPr lang="en-GB" altLang="fr-FR" dirty="0" err="1"/>
              <a:t>racine</a:t>
            </a:r>
            <a:r>
              <a:rPr lang="en-GB" altLang="fr-FR" dirty="0"/>
              <a:t> du 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501008"/>
            <a:ext cx="3456384" cy="1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vs 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 smtClean="0"/>
              <a:t>La </a:t>
            </a:r>
            <a:r>
              <a:rPr lang="fr-BE" altLang="fr-FR" dirty="0"/>
              <a:t>grande différence entre "import &lt;module&gt;" et "</a:t>
            </a:r>
            <a:r>
              <a:rPr lang="fr-BE" altLang="fr-FR" dirty="0" err="1"/>
              <a:t>from</a:t>
            </a:r>
            <a:r>
              <a:rPr lang="fr-BE" altLang="fr-FR" dirty="0"/>
              <a:t> &lt;module&gt; import *" est que les noms ne sont pas mémorisés sur le même </a:t>
            </a:r>
            <a:r>
              <a:rPr lang="fr-BE" altLang="fr-FR" dirty="0" smtClean="0"/>
              <a:t>niveau</a:t>
            </a:r>
          </a:p>
          <a:p>
            <a:pPr lvl="1" eaLnBrk="1" hangingPunct="1"/>
            <a:r>
              <a:rPr lang="fr-BE" altLang="fr-FR" dirty="0" smtClean="0"/>
              <a:t>Le </a:t>
            </a:r>
            <a:r>
              <a:rPr lang="fr-BE" altLang="fr-FR" dirty="0"/>
              <a:t>premier sera mémorisé sous le nom du module, tandis qu'avec "</a:t>
            </a:r>
            <a:r>
              <a:rPr lang="fr-BE" altLang="fr-FR" dirty="0" err="1"/>
              <a:t>from</a:t>
            </a:r>
            <a:r>
              <a:rPr lang="fr-BE" altLang="fr-FR" dirty="0"/>
              <a:t>" la valeur est directement visible dans la </a:t>
            </a:r>
            <a:r>
              <a:rPr lang="fr-BE" altLang="fr-FR" dirty="0" smtClean="0"/>
              <a:t>racine</a:t>
            </a:r>
            <a:endParaRPr lang="fr-BE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0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dans le même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un test de module dans le </a:t>
            </a:r>
            <a:r>
              <a:rPr lang="fr-FR" dirty="0" smtClean="0"/>
              <a:t>module-même</a:t>
            </a:r>
          </a:p>
          <a:p>
            <a:r>
              <a:rPr lang="fr-FR" dirty="0" smtClean="0"/>
              <a:t>Dans l’exemple précédent, si </a:t>
            </a:r>
            <a:r>
              <a:rPr lang="fr-FR" dirty="0"/>
              <a:t>nous rajoutons juste en dessous une ligne, par exemple table(8), cette ligne sera exécutée lors de l'importation et donc, dans le programme appelant le </a:t>
            </a:r>
            <a:r>
              <a:rPr lang="fr-FR" dirty="0" smtClean="0"/>
              <a:t>module</a:t>
            </a:r>
          </a:p>
          <a:p>
            <a:pPr lvl="1"/>
            <a:r>
              <a:rPr lang="fr-FR" dirty="0" smtClean="0"/>
              <a:t>Quand </a:t>
            </a:r>
            <a:r>
              <a:rPr lang="fr-FR" dirty="0"/>
              <a:t>vous ferez import </a:t>
            </a:r>
            <a:r>
              <a:rPr lang="fr-FR" dirty="0" err="1"/>
              <a:t>multipli</a:t>
            </a:r>
            <a:r>
              <a:rPr lang="fr-FR" dirty="0"/>
              <a:t>, vous verrez la table de multiplication par 8 s'afficher… hum, il y a </a:t>
            </a:r>
            <a:r>
              <a:rPr lang="fr-FR" dirty="0" smtClean="0"/>
              <a:t>mieux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name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</a:t>
            </a:r>
            <a:r>
              <a:rPr lang="fr-FR" dirty="0"/>
              <a:t>vous </a:t>
            </a:r>
            <a:r>
              <a:rPr lang="fr-FR" dirty="0" smtClean="0"/>
              <a:t>exécutez </a:t>
            </a:r>
            <a:r>
              <a:rPr lang="fr-FR" dirty="0"/>
              <a:t>directement </a:t>
            </a:r>
            <a:r>
              <a:rPr lang="fr-FR" dirty="0" smtClean="0"/>
              <a:t>multipli.py</a:t>
            </a:r>
            <a:r>
              <a:rPr lang="fr-FR" dirty="0"/>
              <a:t>, vous allez voir la table de multiplication par </a:t>
            </a:r>
            <a:r>
              <a:rPr lang="fr-FR" dirty="0" smtClean="0"/>
              <a:t>4</a:t>
            </a:r>
          </a:p>
          <a:p>
            <a:r>
              <a:rPr lang="fr-FR" dirty="0" smtClean="0"/>
              <a:t>En </a:t>
            </a:r>
            <a:r>
              <a:rPr lang="fr-FR" dirty="0"/>
              <a:t>revanche, si vous l'importez, le code de test ne s'exécutera </a:t>
            </a:r>
            <a:r>
              <a:rPr lang="fr-FR" dirty="0" smtClean="0"/>
              <a:t>pas.</a:t>
            </a:r>
          </a:p>
          <a:p>
            <a:pPr lvl="1"/>
            <a:r>
              <a:rPr lang="fr-FR" dirty="0" smtClean="0"/>
              <a:t>Tout </a:t>
            </a:r>
            <a:r>
              <a:rPr lang="fr-FR" dirty="0"/>
              <a:t>repose en fait sur la variable __</a:t>
            </a:r>
            <a:r>
              <a:rPr lang="fr-FR" dirty="0" err="1"/>
              <a:t>name</a:t>
            </a:r>
            <a:r>
              <a:rPr lang="fr-FR" dirty="0" smtClean="0"/>
              <a:t>__ si </a:t>
            </a:r>
            <a:r>
              <a:rPr lang="fr-FR" dirty="0"/>
              <a:t>elle vaut __main__, cela veut dire que le fichier appelé est le fichier exécuté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041694"/>
            <a:ext cx="6905413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 smtClean="0"/>
              <a:t>Il </a:t>
            </a:r>
            <a:r>
              <a:rPr lang="en-GB" altLang="fr-FR" dirty="0" err="1" smtClean="0"/>
              <a:t>s’agit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d’une</a:t>
            </a:r>
            <a:r>
              <a:rPr lang="en-GB" altLang="fr-FR" dirty="0" smtClean="0"/>
              <a:t> </a:t>
            </a:r>
            <a:r>
              <a:rPr lang="en-GB" altLang="fr-FR" dirty="0"/>
              <a:t>collection </a:t>
            </a:r>
            <a:r>
              <a:rPr lang="en-GB" altLang="fr-FR" dirty="0" err="1" smtClean="0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</a:t>
            </a:r>
            <a:r>
              <a:rPr lang="en-GB" altLang="fr-FR" dirty="0" smtClean="0"/>
              <a:t>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smtClean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</a:t>
            </a:r>
            <a:r>
              <a:rPr lang="en-GB" altLang="fr-FR" dirty="0" smtClean="0"/>
              <a:t>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 smtClean="0"/>
              <a:t>Voici</a:t>
            </a:r>
            <a:r>
              <a:rPr lang="en-GB" altLang="fr-FR" dirty="0" smtClean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 smtClean="0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smtClean="0"/>
              <a:t>&gt;&gt;&gt;</a:t>
            </a:r>
            <a:r>
              <a:rPr lang="en-GB" altLang="fr-FR" dirty="0"/>
              <a:t>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 smtClean="0"/>
              <a:t>concaténées</a:t>
            </a:r>
            <a:endParaRPr lang="en-GB" altLang="fr-FR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fr-FR" dirty="0" smtClean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 smtClean="0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9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Opérations de liste</a:t>
            </a:r>
            <a:endParaRPr lang="fr-FR" dirty="0"/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7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 smtClean="0">
                <a:solidFill>
                  <a:schemeClr val="accent2"/>
                </a:solidFill>
              </a:rPr>
              <a:t>Boe</a:t>
            </a:r>
            <a:r>
              <a:rPr lang="en-GB" altLang="fr-FR" sz="1800" kern="0" dirty="0" smtClean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 smtClean="0">
                <a:solidFill>
                  <a:schemeClr val="accent2"/>
                </a:solidFill>
              </a:rPr>
              <a:t>Boe</a:t>
            </a:r>
            <a:r>
              <a:rPr lang="en-GB" altLang="fr-FR" sz="1800" kern="0" dirty="0" smtClean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5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</a:t>
            </a:r>
            <a:r>
              <a:rPr lang="fr-BE" altLang="fr-FR" dirty="0" smtClean="0"/>
              <a:t>».</a:t>
            </a:r>
            <a:endParaRPr lang="fr-BE" altLang="fr-FR" dirty="0"/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 smtClean="0">
                <a:solidFill>
                  <a:schemeClr val="accent2"/>
                </a:solidFill>
              </a:rPr>
              <a:t>def</a:t>
            </a:r>
            <a:r>
              <a:rPr lang="fr-BE" altLang="fr-FR" dirty="0" smtClean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</a:t>
            </a:r>
            <a:r>
              <a:rPr lang="fr-BE" altLang="fr-FR" dirty="0" smtClean="0">
                <a:solidFill>
                  <a:schemeClr val="accent2"/>
                </a:solidFill>
              </a:rPr>
              <a:t>&gt;</a:t>
            </a:r>
          </a:p>
          <a:p>
            <a:pPr eaLnBrk="1" hangingPunct="1"/>
            <a:r>
              <a:rPr lang="fr-BE" altLang="fr-FR" dirty="0" smtClean="0"/>
              <a:t>La surcharge est </a:t>
            </a:r>
            <a:r>
              <a:rPr lang="fr-BE" altLang="fr-FR" smtClean="0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liste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24046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liste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4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méthodes de liste</a:t>
            </a:r>
            <a:endParaRPr lang="fr-FR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 smtClea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/>
              <a:t>"filter(</a:t>
            </a:r>
            <a:r>
              <a:rPr lang="en-GB" altLang="fr-FR" sz="2000" i="1" dirty="0" err="1"/>
              <a:t>fonction</a:t>
            </a:r>
            <a:r>
              <a:rPr lang="en-GB" altLang="fr-FR" sz="2000" dirty="0"/>
              <a:t>, </a:t>
            </a:r>
            <a:r>
              <a:rPr lang="en-GB" altLang="fr-FR" sz="2000" i="1" dirty="0"/>
              <a:t>sequence</a:t>
            </a:r>
            <a:r>
              <a:rPr lang="en-GB" altLang="fr-FR" sz="2000" dirty="0"/>
              <a:t>)" </a:t>
            </a:r>
            <a:r>
              <a:rPr lang="en-GB" altLang="fr-FR" sz="2000" dirty="0" err="1"/>
              <a:t>renvoit</a:t>
            </a:r>
            <a:r>
              <a:rPr lang="en-GB" altLang="fr-FR" sz="2000" dirty="0"/>
              <a:t> </a:t>
            </a:r>
            <a:r>
              <a:rPr lang="en-GB" altLang="fr-FR" sz="2000" dirty="0" err="1" smtClean="0"/>
              <a:t>une</a:t>
            </a:r>
            <a:r>
              <a:rPr lang="en-GB" altLang="fr-FR" sz="2000" dirty="0" smtClean="0"/>
              <a:t> reference de </a:t>
            </a:r>
            <a:r>
              <a:rPr lang="en-GB" altLang="fr-FR" sz="2000" dirty="0" err="1"/>
              <a:t>liste</a:t>
            </a:r>
            <a:r>
              <a:rPr lang="en-GB" altLang="fr-FR" sz="2000" dirty="0"/>
              <a:t> (du </a:t>
            </a:r>
            <a:r>
              <a:rPr lang="en-GB" altLang="fr-FR" sz="2000" dirty="0" err="1"/>
              <a:t>même</a:t>
            </a:r>
            <a:r>
              <a:rPr lang="en-GB" altLang="fr-FR" sz="2000" dirty="0"/>
              <a:t> type, </a:t>
            </a:r>
            <a:r>
              <a:rPr lang="en-GB" altLang="fr-FR" sz="2000" dirty="0" err="1"/>
              <a:t>si</a:t>
            </a:r>
            <a:r>
              <a:rPr lang="en-GB" altLang="fr-FR" sz="2000" dirty="0"/>
              <a:t> possible) </a:t>
            </a:r>
            <a:r>
              <a:rPr lang="en-GB" altLang="fr-FR" sz="2000" dirty="0" err="1"/>
              <a:t>contenant</a:t>
            </a:r>
            <a:r>
              <a:rPr lang="en-GB" altLang="fr-FR" sz="2000" dirty="0"/>
              <a:t> les </a:t>
            </a:r>
            <a:r>
              <a:rPr lang="en-GB" altLang="fr-FR" sz="2000" dirty="0" err="1"/>
              <a:t>seul</a:t>
            </a:r>
            <a:r>
              <a:rPr lang="en-GB" altLang="fr-FR" sz="2000" dirty="0"/>
              <a:t> </a:t>
            </a:r>
            <a:r>
              <a:rPr lang="en-GB" altLang="fr-FR" sz="2000" dirty="0" err="1"/>
              <a:t>éléments</a:t>
            </a:r>
            <a:r>
              <a:rPr lang="en-GB" altLang="fr-FR" sz="2000" dirty="0"/>
              <a:t> de la </a:t>
            </a:r>
            <a:r>
              <a:rPr lang="en-GB" altLang="fr-FR" sz="2000" dirty="0" err="1"/>
              <a:t>séquence</a:t>
            </a:r>
            <a:r>
              <a:rPr lang="en-GB" altLang="fr-FR" sz="2000" dirty="0"/>
              <a:t> pour </a:t>
            </a:r>
            <a:r>
              <a:rPr lang="en-GB" altLang="fr-FR" sz="2000" dirty="0" err="1"/>
              <a:t>lesquels</a:t>
            </a:r>
            <a:r>
              <a:rPr lang="en-GB" altLang="fr-FR" sz="2000" dirty="0"/>
              <a:t> </a:t>
            </a:r>
            <a:r>
              <a:rPr lang="en-GB" altLang="fr-FR" sz="2000" i="1" dirty="0" err="1">
                <a:latin typeface="Courier New" panose="02070309020205020404" pitchFamily="49" charset="0"/>
              </a:rPr>
              <a:t>fonction</a:t>
            </a:r>
            <a:r>
              <a:rPr lang="en-GB" altLang="fr-FR" sz="2000" dirty="0">
                <a:latin typeface="Courier New" panose="02070309020205020404" pitchFamily="49" charset="0"/>
              </a:rPr>
              <a:t>(</a:t>
            </a:r>
            <a:r>
              <a:rPr lang="en-GB" altLang="fr-FR" sz="2000" i="1" dirty="0">
                <a:latin typeface="Courier New" panose="02070309020205020404" pitchFamily="49" charset="0"/>
              </a:rPr>
              <a:t>element</a:t>
            </a:r>
            <a:r>
              <a:rPr lang="en-GB" altLang="fr-FR" sz="2000" dirty="0">
                <a:latin typeface="Courier New" panose="02070309020205020404" pitchFamily="49" charset="0"/>
              </a:rPr>
              <a:t>) </a:t>
            </a:r>
            <a:r>
              <a:rPr lang="en-GB" altLang="fr-FR" sz="2000" dirty="0" err="1">
                <a:latin typeface="Courier New" panose="02070309020205020404" pitchFamily="49" charset="0"/>
              </a:rPr>
              <a:t>est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 smtClean="0">
                <a:latin typeface="Courier New" panose="02070309020205020404" pitchFamily="49" charset="0"/>
              </a:rPr>
              <a:t>vraie</a:t>
            </a:r>
            <a:r>
              <a:rPr lang="en-GB" altLang="fr-FR" sz="2000" dirty="0" smtClean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 smtClean="0">
                <a:latin typeface="Courier New" panose="02070309020205020404" pitchFamily="49" charset="0"/>
              </a:rPr>
              <a:t>Par </a:t>
            </a:r>
            <a:r>
              <a:rPr lang="en-GB" altLang="fr-FR" sz="2000" dirty="0" err="1">
                <a:latin typeface="Courier New" panose="02070309020205020404" pitchFamily="49" charset="0"/>
              </a:rPr>
              <a:t>exemple</a:t>
            </a:r>
            <a:r>
              <a:rPr lang="en-GB" altLang="fr-FR" sz="2000" dirty="0">
                <a:latin typeface="Courier New" panose="02070309020205020404" pitchFamily="49" charset="0"/>
              </a:rPr>
              <a:t>, pour </a:t>
            </a:r>
            <a:r>
              <a:rPr lang="en-GB" altLang="fr-FR" sz="2000" dirty="0" err="1">
                <a:latin typeface="Courier New" panose="02070309020205020404" pitchFamily="49" charset="0"/>
              </a:rPr>
              <a:t>calculer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quelques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nombres</a:t>
            </a:r>
            <a:r>
              <a:rPr lang="en-GB" altLang="fr-FR" sz="2000" dirty="0">
                <a:latin typeface="Courier New" panose="02070309020205020404" pitchFamily="49" charset="0"/>
              </a:rPr>
              <a:t> premiers: 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</a:t>
            </a:r>
            <a:r>
              <a:rPr lang="en-GB" altLang="fr-FR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def</a:t>
            </a: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 f(x): returnx%2 != 0 and x%3 != 0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filter(f, range(2, 25))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32762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d’appliquer une fonction à une liste</a:t>
            </a:r>
          </a:p>
          <a:p>
            <a:pPr lvl="1"/>
            <a:r>
              <a:rPr lang="en-US" dirty="0" smtClean="0"/>
              <a:t>l= </a:t>
            </a:r>
            <a:r>
              <a:rPr lang="en-US" dirty="0"/>
              <a:t>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</a:t>
            </a:r>
            <a:r>
              <a:rPr lang="en-US" dirty="0" smtClean="0"/>
              <a:t>l))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794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 en intention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boucle classique 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Peut se réécrire en liste en intention</a:t>
            </a:r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smtClean="0"/>
              <a:t>Combinable avec </a:t>
            </a:r>
            <a:r>
              <a:rPr lang="fr-FR" dirty="0" err="1" smtClean="0"/>
              <a:t>filter</a:t>
            </a:r>
            <a:endParaRPr lang="fr-FR" dirty="0" smtClean="0"/>
          </a:p>
          <a:p>
            <a:r>
              <a:rPr lang="fr-FR" dirty="0" smtClean="0"/>
              <a:t>Permet d’effectuer une opération directement sur une liste</a:t>
            </a:r>
          </a:p>
          <a:p>
            <a:pPr lvl="1"/>
            <a:r>
              <a:rPr lang="fr-FR" dirty="0" smtClean="0"/>
              <a:t>Utilisation d’un </a:t>
            </a:r>
            <a:r>
              <a:rPr lang="fr-FR" dirty="0" err="1" smtClean="0"/>
              <a:t>map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en intention et 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[function(item</a:t>
            </a:r>
            <a:r>
              <a:rPr lang="en-US" dirty="0"/>
              <a:t>) for item in list if condition(item</a:t>
            </a:r>
            <a:r>
              <a:rPr lang="en-US" dirty="0" smtClean="0"/>
              <a:t>)]</a:t>
            </a:r>
          </a:p>
          <a:p>
            <a:r>
              <a:rPr lang="en-US" dirty="0" err="1" smtClean="0"/>
              <a:t>Remplace</a:t>
            </a:r>
            <a:r>
              <a:rPr lang="en-US" dirty="0" smtClean="0"/>
              <a:t> un </a:t>
            </a:r>
            <a:r>
              <a:rPr lang="en-US" dirty="0" err="1" smtClean="0"/>
              <a:t>filtre</a:t>
            </a:r>
            <a:r>
              <a:rPr lang="en-US" dirty="0" smtClean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928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 smtClean="0"/>
              <a:t>Les types </a:t>
            </a:r>
            <a:r>
              <a:rPr lang="en-US" altLang="fr-FR" dirty="0" err="1" smtClean="0"/>
              <a:t>valeurs</a:t>
            </a:r>
            <a:endParaRPr lang="en-US" altLang="fr-FR" dirty="0" smtClean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08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 smtClean="0"/>
              <a:t>Les types </a:t>
            </a:r>
            <a:r>
              <a:rPr lang="en-US" altLang="fr-FR" dirty="0" err="1" smtClean="0"/>
              <a:t>références</a:t>
            </a:r>
            <a:endParaRPr lang="en-US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127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de </a:t>
            </a:r>
            <a:r>
              <a:rPr lang="en-GB" altLang="fr-FR" dirty="0" err="1"/>
              <a:t>comparaison</a:t>
            </a:r>
            <a:r>
              <a:rPr lang="en-GB" altLang="fr-FR" dirty="0"/>
              <a:t> </a:t>
            </a:r>
            <a:r>
              <a:rPr lang="en-GB" altLang="fr-FR" b="1" dirty="0"/>
              <a:t>in</a:t>
            </a:r>
            <a:r>
              <a:rPr lang="en-GB" altLang="fr-FR" dirty="0"/>
              <a:t> et </a:t>
            </a:r>
            <a:r>
              <a:rPr lang="en-GB" altLang="fr-FR" b="1" dirty="0"/>
              <a:t>not in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valeur</a:t>
            </a:r>
            <a:r>
              <a:rPr lang="en-GB" altLang="fr-FR" dirty="0"/>
              <a:t> </a:t>
            </a:r>
            <a:r>
              <a:rPr lang="en-GB" altLang="fr-FR" dirty="0" err="1"/>
              <a:t>apparaît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non)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séquence</a:t>
            </a:r>
            <a:r>
              <a:rPr lang="en-GB" altLang="fr-FR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</a:t>
            </a:r>
            <a:r>
              <a:rPr lang="en-GB" altLang="fr-FR" b="1" dirty="0"/>
              <a:t>is</a:t>
            </a:r>
            <a:r>
              <a:rPr lang="en-GB" altLang="fr-FR" dirty="0"/>
              <a:t> et </a:t>
            </a:r>
            <a:r>
              <a:rPr lang="en-GB" altLang="fr-FR" b="1" dirty="0"/>
              <a:t>is not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deux</a:t>
            </a:r>
            <a:r>
              <a:rPr lang="en-GB" altLang="fr-FR" dirty="0"/>
              <a:t>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dirty="0"/>
              <a:t> </a:t>
            </a:r>
            <a:r>
              <a:rPr lang="en-GB" altLang="fr-FR" dirty="0" err="1"/>
              <a:t>réellement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</a:t>
            </a:r>
            <a:r>
              <a:rPr lang="en-GB" altLang="fr-FR" dirty="0" smtClean="0"/>
              <a:t>objet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 smtClean="0"/>
              <a:t>ceci</a:t>
            </a:r>
            <a:r>
              <a:rPr lang="en-GB" altLang="fr-FR" dirty="0" smtClean="0"/>
              <a:t> </a:t>
            </a:r>
            <a:r>
              <a:rPr lang="en-GB" altLang="fr-FR" dirty="0"/>
              <a:t>se </a:t>
            </a:r>
            <a:r>
              <a:rPr lang="en-GB" altLang="fr-FR" dirty="0" err="1"/>
              <a:t>justifie</a:t>
            </a:r>
            <a:r>
              <a:rPr lang="en-GB" altLang="fr-FR" dirty="0"/>
              <a:t> </a:t>
            </a:r>
            <a:r>
              <a:rPr lang="en-GB" altLang="fr-FR" dirty="0" err="1"/>
              <a:t>seulement</a:t>
            </a:r>
            <a:r>
              <a:rPr lang="en-GB" altLang="fr-FR" dirty="0"/>
              <a:t> pour les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modifiables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les </a:t>
            </a:r>
            <a:r>
              <a:rPr lang="en-GB" altLang="fr-FR" dirty="0" err="1" smtClean="0"/>
              <a:t>listes</a:t>
            </a:r>
            <a:endParaRPr lang="en-GB" altLang="fr-FR" dirty="0" smtClean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smtClean="0"/>
              <a:t>Pour cloner </a:t>
            </a: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liste</a:t>
            </a:r>
            <a:r>
              <a:rPr lang="en-GB" altLang="fr-FR" dirty="0"/>
              <a:t> </a:t>
            </a:r>
            <a:r>
              <a:rPr lang="en-GB" altLang="fr-FR" dirty="0" smtClean="0"/>
              <a:t>utiliser la </a:t>
            </a:r>
            <a:r>
              <a:rPr lang="en-GB" altLang="fr-FR" dirty="0" err="1" smtClean="0"/>
              <a:t>fonction</a:t>
            </a:r>
            <a:r>
              <a:rPr lang="en-GB" altLang="fr-FR" dirty="0" smtClean="0"/>
              <a:t> list()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 smtClean="0"/>
              <a:t>Transforme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une</a:t>
            </a:r>
            <a:r>
              <a:rPr lang="en-GB" altLang="fr-FR" dirty="0" smtClean="0"/>
              <a:t> collection de </a:t>
            </a:r>
            <a:r>
              <a:rPr lang="en-GB" altLang="fr-FR" dirty="0" err="1" smtClean="0"/>
              <a:t>valeurs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en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liste</a:t>
            </a:r>
            <a:endParaRPr lang="en-GB" altLang="fr-FR" dirty="0" smtClean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70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d’une fonction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 smtClean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 smtClean="0"/>
              <a:t>parametre</a:t>
            </a:r>
            <a:r>
              <a:rPr lang="fr-BE" altLang="fr-FR" dirty="0" smtClean="0"/>
              <a:t>=valeur</a:t>
            </a:r>
            <a:r>
              <a:rPr lang="fr-BE" altLang="fr-FR" dirty="0"/>
              <a:t>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3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Est une collection de valeurs non modifiable</a:t>
            </a:r>
          </a:p>
          <a:p>
            <a:r>
              <a:rPr lang="en-GB" altLang="fr-FR" dirty="0" smtClean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</a:t>
            </a:r>
            <a:r>
              <a:rPr lang="en-GB" altLang="fr-FR" dirty="0" smtClean="0"/>
              <a:t>virgules</a:t>
            </a:r>
          </a:p>
          <a:p>
            <a:pPr lvl="1"/>
            <a:r>
              <a:rPr lang="en-GB" altLang="fr-FR" dirty="0" smtClean="0"/>
              <a:t>&gt;&gt;&gt;</a:t>
            </a:r>
            <a:r>
              <a:rPr lang="en-GB" altLang="fr-FR" dirty="0"/>
              <a:t>tuple=(0,1.4,’world</a:t>
            </a:r>
            <a:r>
              <a:rPr lang="en-GB" altLang="fr-FR" dirty="0" smtClean="0"/>
              <a:t>’)</a:t>
            </a:r>
          </a:p>
          <a:p>
            <a:r>
              <a:rPr lang="en-GB" altLang="fr-FR" dirty="0" err="1" smtClean="0"/>
              <a:t>Très</a:t>
            </a:r>
            <a:r>
              <a:rPr lang="en-GB" altLang="fr-FR" dirty="0" smtClean="0"/>
              <a:t> utile pour les retours de </a:t>
            </a:r>
            <a:r>
              <a:rPr lang="en-GB" altLang="fr-FR" dirty="0" err="1" smtClean="0"/>
              <a:t>fonctions</a:t>
            </a:r>
            <a:endParaRPr lang="en-GB" altLang="fr-FR" dirty="0" smtClean="0"/>
          </a:p>
          <a:p>
            <a:pPr lvl="1"/>
            <a:r>
              <a:rPr lang="en-GB" altLang="fr-FR" dirty="0" err="1" smtClean="0"/>
              <a:t>Egalement</a:t>
            </a:r>
            <a:r>
              <a:rPr lang="en-GB" altLang="fr-FR" dirty="0" smtClean="0"/>
              <a:t> pour les </a:t>
            </a:r>
            <a:r>
              <a:rPr lang="en-GB" altLang="fr-FR" dirty="0" err="1" smtClean="0"/>
              <a:t>appels</a:t>
            </a:r>
            <a:r>
              <a:rPr lang="en-GB" altLang="fr-FR" dirty="0" smtClean="0"/>
              <a:t> pour assurer de la non modification des </a:t>
            </a:r>
            <a:r>
              <a:rPr lang="en-GB" altLang="fr-FR" dirty="0" err="1" smtClean="0"/>
              <a:t>valeurs</a:t>
            </a:r>
            <a:endParaRPr lang="en-GB" altLang="fr-FR" dirty="0" smtClean="0"/>
          </a:p>
          <a:p>
            <a:r>
              <a:rPr lang="en-GB" altLang="fr-FR" dirty="0" err="1" smtClean="0"/>
              <a:t>Rapide</a:t>
            </a:r>
            <a:endParaRPr lang="en-GB" altLang="fr-FR" dirty="0" smtClean="0"/>
          </a:p>
          <a:p>
            <a:r>
              <a:rPr lang="en-GB" altLang="fr-FR" dirty="0"/>
              <a:t>t</a:t>
            </a:r>
            <a:r>
              <a:rPr lang="en-GB" altLang="fr-FR" smtClean="0"/>
              <a:t>uple</a:t>
            </a:r>
            <a:r>
              <a:rPr lang="en-GB" altLang="fr-FR" dirty="0" smtClean="0"/>
              <a:t>()</a:t>
            </a:r>
          </a:p>
          <a:p>
            <a:pPr lvl="1"/>
            <a:r>
              <a:rPr lang="en-GB" altLang="fr-FR" dirty="0" err="1" smtClean="0"/>
              <a:t>Convertit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liste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en</a:t>
            </a:r>
            <a:r>
              <a:rPr lang="en-GB" altLang="fr-FR" dirty="0" smtClean="0"/>
              <a:t> tuple </a:t>
            </a:r>
            <a:r>
              <a:rPr lang="en-GB" altLang="fr-FR" dirty="0" err="1" smtClean="0"/>
              <a:t>en</a:t>
            </a:r>
            <a:r>
              <a:rPr lang="en-GB" altLang="fr-FR" dirty="0" smtClean="0"/>
              <a:t> la </a:t>
            </a:r>
            <a:r>
              <a:rPr lang="en-GB" altLang="fr-FR" dirty="0" err="1" smtClean="0"/>
              <a:t>clonant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ou</a:t>
            </a:r>
            <a:r>
              <a:rPr lang="en-GB" altLang="fr-FR" dirty="0" smtClean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9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 sur les </a:t>
            </a:r>
            <a:r>
              <a:rPr lang="fr-FR" dirty="0" err="1" smtClean="0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lier 2 listes en une liste de </a:t>
            </a:r>
            <a:r>
              <a:rPr lang="fr-FR" dirty="0" err="1" smtClean="0"/>
              <a:t>tuples</a:t>
            </a:r>
            <a:endParaRPr lang="fr-FR" dirty="0" smtClean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 smtClean="0"/>
              <a:t>y </a:t>
            </a:r>
            <a:r>
              <a:rPr lang="es-ES" dirty="0"/>
              <a:t>= [4, 5, 6]</a:t>
            </a:r>
          </a:p>
          <a:p>
            <a:pPr lvl="1"/>
            <a:r>
              <a:rPr lang="es-ES" dirty="0" err="1" smtClean="0"/>
              <a:t>zipped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 smtClean="0"/>
              <a:t># [(</a:t>
            </a:r>
            <a:r>
              <a:rPr lang="es-ES" dirty="0"/>
              <a:t>1, 4), (2, 5), (3, 6</a:t>
            </a:r>
            <a:r>
              <a:rPr lang="es-ES" dirty="0" smtClean="0"/>
              <a:t>)]</a:t>
            </a:r>
          </a:p>
          <a:p>
            <a:r>
              <a:rPr lang="es-ES" dirty="0" err="1" smtClean="0"/>
              <a:t>Utilise</a:t>
            </a:r>
            <a:r>
              <a:rPr lang="es-ES" dirty="0" smtClean="0"/>
              <a:t> </a:t>
            </a:r>
            <a:r>
              <a:rPr lang="es-ES" dirty="0" err="1" smtClean="0"/>
              <a:t>pour</a:t>
            </a:r>
            <a:r>
              <a:rPr lang="es-ES" dirty="0" smtClean="0"/>
              <a:t> </a:t>
            </a:r>
            <a:r>
              <a:rPr lang="es-ES" dirty="0" err="1" smtClean="0"/>
              <a:t>retourner</a:t>
            </a:r>
            <a:r>
              <a:rPr lang="es-ES" dirty="0" smtClean="0"/>
              <a:t> des </a:t>
            </a:r>
            <a:r>
              <a:rPr lang="es-ES" dirty="0" err="1" smtClean="0"/>
              <a:t>tuples</a:t>
            </a:r>
            <a:r>
              <a:rPr lang="es-ES" dirty="0" smtClean="0"/>
              <a:t> </a:t>
            </a:r>
            <a:r>
              <a:rPr lang="es-ES" dirty="0" err="1" smtClean="0"/>
              <a:t>clés</a:t>
            </a:r>
            <a:r>
              <a:rPr lang="es-ES" dirty="0" smtClean="0"/>
              <a:t> </a:t>
            </a:r>
            <a:r>
              <a:rPr lang="es-ES" dirty="0" err="1" smtClean="0"/>
              <a:t>valeurs</a:t>
            </a:r>
            <a:endParaRPr lang="es-ES" dirty="0" smtClean="0"/>
          </a:p>
          <a:p>
            <a:pPr lvl="1"/>
            <a:r>
              <a:rPr lang="es-ES" dirty="0" err="1" smtClean="0"/>
              <a:t>keys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smtClean="0"/>
              <a:t>[“París”, “London”, “</a:t>
            </a:r>
            <a:r>
              <a:rPr lang="es-ES" dirty="0" err="1" smtClean="0"/>
              <a:t>Berlin</a:t>
            </a:r>
            <a:r>
              <a:rPr lang="es-ES" dirty="0" smtClean="0"/>
              <a:t>”]</a:t>
            </a:r>
            <a:endParaRPr lang="es-ES" dirty="0"/>
          </a:p>
          <a:p>
            <a:pPr lvl="1"/>
            <a:r>
              <a:rPr lang="es-ES" dirty="0" err="1" smtClean="0"/>
              <a:t>values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smtClean="0"/>
              <a:t>[19, 15, 22]</a:t>
            </a:r>
            <a:endParaRPr lang="es-ES" dirty="0"/>
          </a:p>
          <a:p>
            <a:pPr lvl="1"/>
            <a:r>
              <a:rPr lang="es-ES" dirty="0" err="1" smtClean="0"/>
              <a:t>temperatures</a:t>
            </a:r>
            <a:r>
              <a:rPr lang="es-ES" dirty="0" smtClean="0"/>
              <a:t> = </a:t>
            </a:r>
            <a:r>
              <a:rPr lang="es-ES" dirty="0" err="1" smtClean="0"/>
              <a:t>zip</a:t>
            </a:r>
            <a:r>
              <a:rPr lang="es-ES" dirty="0" smtClean="0"/>
              <a:t>(</a:t>
            </a:r>
            <a:r>
              <a:rPr lang="es-ES" dirty="0" err="1" smtClean="0"/>
              <a:t>keys</a:t>
            </a:r>
            <a:r>
              <a:rPr lang="es-ES" dirty="0" smtClean="0"/>
              <a:t>, </a:t>
            </a:r>
            <a:r>
              <a:rPr lang="es-ES" dirty="0" err="1" smtClean="0"/>
              <a:t>values</a:t>
            </a:r>
            <a:r>
              <a:rPr lang="es-ES" dirty="0" smtClean="0"/>
              <a:t>)</a:t>
            </a:r>
            <a:endParaRPr lang="es-E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376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 objet ?</a:t>
            </a:r>
            <a:endParaRPr lang="en-GB" altLang="fr-FR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Un objet est une instance d'une classe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Les objets ont :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Une identité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sont reconnaissables les uns des autres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 comportement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peuvent réaliser des tâches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 état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stockent des informations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2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qu'une classe ?</a:t>
            </a:r>
            <a:endParaRPr lang="en-GB" altLang="fr-FR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Pour le philosophe…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 artéfact de la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ification humaine !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comportement ou d'attributs communs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des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es utiles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nous pensons !</a:t>
            </a:r>
            <a:endParaRPr lang="en-GB" altLang="fr-FR" sz="2200" smtClean="0"/>
          </a:p>
          <a:p>
            <a:pPr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Pour le programmeur orienté objet…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et les fonctions</a:t>
            </a:r>
            <a:endParaRPr lang="en-GB" altLang="fr-FR" sz="2200" smtClean="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066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Abstraction</a:t>
            </a:r>
            <a:endParaRPr lang="en-GB" altLang="fr-FR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L'abstraction est une ignorance sélective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Concentrez-vous </a:t>
            </a:r>
            <a:r>
              <a:rPr lang="fr-FR" altLang="fr-FR" smtClean="0">
                <a:solidFill>
                  <a:srgbClr val="000000"/>
                </a:solidFill>
              </a:rPr>
              <a:t>sur </a:t>
            </a:r>
            <a:r>
              <a:rPr lang="en-US" altLang="fr-FR" smtClean="0">
                <a:solidFill>
                  <a:srgbClr val="000000"/>
                </a:solidFill>
              </a:rPr>
              <a:t>ce qui est important</a:t>
            </a:r>
            <a:r>
              <a:rPr lang="fr-FR" altLang="fr-FR" smtClean="0">
                <a:solidFill>
                  <a:srgbClr val="000000"/>
                </a:solidFill>
              </a:rPr>
              <a:t> et agissez </a:t>
            </a:r>
            <a:br>
              <a:rPr lang="fr-FR" altLang="fr-FR" smtClean="0">
                <a:solidFill>
                  <a:srgbClr val="000000"/>
                </a:solidFill>
              </a:rPr>
            </a:br>
            <a:r>
              <a:rPr lang="fr-FR" altLang="fr-FR" smtClean="0">
                <a:solidFill>
                  <a:srgbClr val="000000"/>
                </a:solidFill>
              </a:rPr>
              <a:t>en fonction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 smtClean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Contrairement à la plupart des langages il n’y a pas de mot clé new pour instancier une classe</a:t>
            </a:r>
          </a:p>
          <a:p>
            <a:r>
              <a:rPr lang="fr-FR" dirty="0" smtClean="0"/>
              <a:t>Il suffit de faire x = </a:t>
            </a:r>
            <a:r>
              <a:rPr lang="fr-FR" dirty="0" err="1" smtClean="0"/>
              <a:t>NomClasse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Python possède des membres</a:t>
            </a:r>
          </a:p>
          <a:p>
            <a:pPr lvl="1"/>
            <a:r>
              <a:rPr lang="fr-FR" sz="2000" dirty="0" smtClean="0"/>
              <a:t>Des attributs</a:t>
            </a:r>
          </a:p>
          <a:p>
            <a:pPr lvl="1"/>
            <a:r>
              <a:rPr lang="fr-FR" sz="2000" dirty="0" smtClean="0"/>
              <a:t>Des méthodes</a:t>
            </a:r>
          </a:p>
          <a:p>
            <a:r>
              <a:rPr lang="fr-FR" sz="2400" dirty="0" smtClean="0"/>
              <a:t>Les attributs sont des données de l’instance de la classe</a:t>
            </a:r>
          </a:p>
          <a:p>
            <a:pPr lvl="1"/>
            <a:r>
              <a:rPr lang="fr-FR" sz="2000" dirty="0" smtClean="0"/>
              <a:t>Se sont des variables de la classe</a:t>
            </a:r>
          </a:p>
          <a:p>
            <a:r>
              <a:rPr lang="fr-FR" sz="2400" dirty="0" smtClean="0"/>
              <a:t>Les méthodes sont des fonctions de l’instance de la classe</a:t>
            </a:r>
          </a:p>
          <a:p>
            <a:pPr lvl="1"/>
            <a:r>
              <a:rPr lang="fr-FR" sz="2000" dirty="0" smtClean="0"/>
              <a:t>Se sont des fonctions de la classe</a:t>
            </a:r>
          </a:p>
          <a:p>
            <a:r>
              <a:rPr lang="fr-FR" sz="2400" dirty="0" smtClean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37869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Annotations de 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Nouveau en Python 3.6</a:t>
            </a:r>
          </a:p>
          <a:p>
            <a:r>
              <a:rPr lang="fr-FR" dirty="0" smtClean="0"/>
              <a:t>Possibilité de typer les paramètres</a:t>
            </a:r>
          </a:p>
          <a:p>
            <a:pPr lvl="1"/>
            <a:r>
              <a:rPr lang="fr-FR" dirty="0" err="1"/>
              <a:t>d</a:t>
            </a:r>
            <a:r>
              <a:rPr lang="fr-FR" dirty="0" err="1" smtClean="0"/>
              <a:t>ef</a:t>
            </a:r>
            <a:r>
              <a:rPr lang="fr-FR" dirty="0" smtClean="0"/>
              <a:t> </a:t>
            </a:r>
            <a:r>
              <a:rPr lang="fr-FR" dirty="0" err="1" smtClean="0"/>
              <a:t>my_function</a:t>
            </a:r>
            <a:r>
              <a:rPr lang="fr-FR" dirty="0" smtClean="0"/>
              <a:t>(</a:t>
            </a:r>
            <a:r>
              <a:rPr lang="fr-FR" dirty="0" err="1" smtClean="0"/>
              <a:t>param</a:t>
            </a:r>
            <a:r>
              <a:rPr lang="fr-FR" dirty="0" smtClean="0"/>
              <a:t> : </a:t>
            </a:r>
            <a:r>
              <a:rPr lang="fr-FR" dirty="0" err="1" smtClean="0"/>
              <a:t>int</a:t>
            </a:r>
            <a:r>
              <a:rPr lang="fr-FR" dirty="0" smtClean="0"/>
              <a:t>) -&gt; </a:t>
            </a:r>
            <a:r>
              <a:rPr lang="fr-FR" dirty="0" err="1" smtClean="0"/>
              <a:t>int</a:t>
            </a:r>
            <a:endParaRPr lang="fr-FR" dirty="0" smtClean="0"/>
          </a:p>
          <a:p>
            <a:pPr lvl="1"/>
            <a:r>
              <a:rPr lang="fr-FR" dirty="0" smtClean="0"/>
              <a:t>Il ne s’agit pas d’un typage fort</a:t>
            </a:r>
          </a:p>
          <a:p>
            <a:pPr lvl="1"/>
            <a:r>
              <a:rPr lang="fr-FR" dirty="0" smtClean="0"/>
              <a:t>C’est juste une annotation</a:t>
            </a:r>
          </a:p>
          <a:p>
            <a:pPr lvl="1"/>
            <a:r>
              <a:rPr lang="fr-FR" dirty="0" smtClean="0"/>
              <a:t>Peut s’utiliser avec une valeur par défaut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my_function</a:t>
            </a:r>
            <a:r>
              <a:rPr lang="fr-FR" dirty="0"/>
              <a:t>(</a:t>
            </a:r>
            <a:r>
              <a:rPr lang="fr-FR" dirty="0" err="1"/>
              <a:t>param</a:t>
            </a:r>
            <a:r>
              <a:rPr lang="fr-FR" dirty="0"/>
              <a:t> : </a:t>
            </a:r>
            <a:r>
              <a:rPr lang="fr-FR" dirty="0" err="1" smtClean="0"/>
              <a:t>int</a:t>
            </a:r>
            <a:r>
              <a:rPr lang="fr-FR" dirty="0" smtClean="0"/>
              <a:t> = 0) </a:t>
            </a:r>
            <a:r>
              <a:rPr lang="fr-FR" dirty="0"/>
              <a:t>-&gt;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775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Contrairement à C++, C# et Java les attributs ne sont pas déclarés en Python</a:t>
            </a:r>
          </a:p>
          <a:p>
            <a:pPr lvl="1"/>
            <a:r>
              <a:rPr lang="fr-FR" dirty="0" smtClean="0"/>
              <a:t>Il suffit de les appeler pour qu’ils apparaissaient</a:t>
            </a:r>
          </a:p>
          <a:p>
            <a:pPr lvl="1"/>
            <a:r>
              <a:rPr lang="fr-FR" dirty="0" smtClean="0"/>
              <a:t>Fonctionnalité hérité de Modula 3 et utiliser par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Fonctionnement par prototypage</a:t>
            </a:r>
          </a:p>
          <a:p>
            <a:pPr lvl="1"/>
            <a:r>
              <a:rPr lang="fr-FR" dirty="0" smtClean="0"/>
              <a:t>Assez sale car sujet à 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2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constructeur est une méthode appelée automatiquement à l’instanciation de l’objet</a:t>
            </a:r>
          </a:p>
          <a:p>
            <a:r>
              <a:rPr lang="fr-FR" dirty="0" smtClean="0"/>
              <a:t>Permet d’initialiser les attributs</a:t>
            </a:r>
          </a:p>
          <a:p>
            <a:r>
              <a:rPr lang="fr-FR" dirty="0" smtClean="0"/>
              <a:t>Méthode __</a:t>
            </a:r>
            <a:r>
              <a:rPr lang="fr-FR" dirty="0" err="1" smtClean="0"/>
              <a:t>init</a:t>
            </a:r>
            <a:r>
              <a:rPr lang="fr-FR" dirty="0" smtClean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avec constructeur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L’initialisation des attributs est dans le constructeur</a:t>
            </a:r>
          </a:p>
          <a:p>
            <a:pPr lvl="1"/>
            <a:r>
              <a:rPr lang="fr-FR" dirty="0" smtClean="0"/>
              <a:t>Beaucoup plus propre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 paramétré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de rajouter des paramètres après self</a:t>
            </a:r>
          </a:p>
          <a:p>
            <a:r>
              <a:rPr lang="fr-FR" dirty="0" smtClean="0"/>
              <a:t>Les paramètres peuvent avoir des valeurs par défaut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possèdent des méthodes</a:t>
            </a:r>
          </a:p>
          <a:p>
            <a:pPr lvl="1"/>
            <a:r>
              <a:rPr lang="fr-FR" dirty="0" smtClean="0"/>
              <a:t>Ce sont des fonctions</a:t>
            </a:r>
          </a:p>
          <a:p>
            <a:pPr lvl="1"/>
            <a:r>
              <a:rPr lang="fr-FR" dirty="0" smtClean="0"/>
              <a:t>Méthodes d’instance</a:t>
            </a:r>
          </a:p>
          <a:p>
            <a:pPr lvl="1"/>
            <a:r>
              <a:rPr lang="fr-FR" dirty="0" smtClean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Données d'objet</a:t>
            </a:r>
            <a:endParaRPr lang="en-GB" altLang="fr-FR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 smtClean="0">
                <a:solidFill>
                  <a:srgbClr val="000000"/>
                </a:solidFill>
              </a:rPr>
              <a:t>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données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d'objet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décrivent</a:t>
            </a:r>
            <a:r>
              <a:rPr lang="en-US" altLang="fr-FR" sz="2400" dirty="0" smtClean="0">
                <a:solidFill>
                  <a:srgbClr val="000000"/>
                </a:solidFill>
              </a:rPr>
              <a:t> 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informations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br>
              <a:rPr lang="en-US" altLang="fr-FR" sz="2400" dirty="0" smtClean="0">
                <a:solidFill>
                  <a:srgbClr val="000000"/>
                </a:solidFill>
              </a:rPr>
            </a:br>
            <a:r>
              <a:rPr lang="en-US" altLang="fr-FR" sz="2400" dirty="0" smtClean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objets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 smtClean="0">
                <a:solidFill>
                  <a:srgbClr val="000000"/>
                </a:solidFill>
              </a:rPr>
              <a:t>individuels</a:t>
            </a:r>
            <a:endParaRPr lang="en-GB" altLang="fr-FR" sz="2400" dirty="0" smtClean="0"/>
          </a:p>
          <a:p>
            <a:pPr lvl="1"/>
            <a:r>
              <a:rPr lang="en-US" altLang="fr-FR" sz="2000" dirty="0" smtClean="0">
                <a:solidFill>
                  <a:srgbClr val="000000"/>
                </a:solidFill>
              </a:rPr>
              <a:t>Par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exemple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chaque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bancaire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possède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br>
              <a:rPr lang="en-US" altLang="fr-FR" sz="2000" dirty="0" smtClean="0">
                <a:solidFill>
                  <a:srgbClr val="000000"/>
                </a:solidFill>
              </a:rPr>
            </a:br>
            <a:r>
              <a:rPr lang="en-US" altLang="fr-FR" sz="2000" dirty="0" smtClean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 smtClean="0">
                <a:solidFill>
                  <a:srgbClr val="000000"/>
                </a:solidFill>
              </a:rPr>
              <a:t>propre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solde</a:t>
            </a:r>
            <a:r>
              <a:rPr lang="en-US" altLang="fr-FR" sz="2000" dirty="0" smtClean="0">
                <a:solidFill>
                  <a:srgbClr val="000000"/>
                </a:solidFill>
              </a:rPr>
              <a:t>.</a:t>
            </a:r>
            <a:r>
              <a:rPr lang="en-GB" altLang="fr-FR" sz="2000" dirty="0" smtClean="0"/>
              <a:t> </a:t>
            </a:r>
            <a:r>
              <a:rPr lang="en-US" altLang="fr-FR" sz="2000" dirty="0" smtClean="0">
                <a:solidFill>
                  <a:srgbClr val="000000"/>
                </a:solidFill>
              </a:rPr>
              <a:t>Si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deux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comptes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ont</a:t>
            </a:r>
            <a:r>
              <a:rPr lang="en-US" altLang="fr-FR" sz="2000" dirty="0" smtClean="0">
                <a:solidFill>
                  <a:srgbClr val="000000"/>
                </a:solidFill>
              </a:rPr>
              <a:t> le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même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br>
              <a:rPr lang="en-US" altLang="fr-FR" sz="2000" dirty="0" smtClean="0">
                <a:solidFill>
                  <a:srgbClr val="000000"/>
                </a:solidFill>
              </a:rPr>
            </a:br>
            <a:r>
              <a:rPr lang="en-US" altLang="fr-FR" sz="2000" dirty="0" err="1" smtClean="0">
                <a:solidFill>
                  <a:srgbClr val="000000"/>
                </a:solidFill>
              </a:rPr>
              <a:t>solde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n'est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qu'une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coïncidence</a:t>
            </a:r>
            <a:r>
              <a:rPr lang="en-US" altLang="fr-FR" sz="2000" dirty="0" smtClean="0">
                <a:solidFill>
                  <a:srgbClr val="000000"/>
                </a:solidFill>
              </a:rPr>
              <a:t>.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self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</a:t>
            </a:r>
            <a:r>
              <a:rPr lang="fr-FR" dirty="0" smtClean="0"/>
              <a:t>uand </a:t>
            </a:r>
            <a:r>
              <a:rPr lang="fr-FR" dirty="0"/>
              <a:t>vous créez un nouvel objet, </a:t>
            </a:r>
            <a:r>
              <a:rPr lang="fr-FR" dirty="0" smtClean="0"/>
              <a:t>les </a:t>
            </a:r>
            <a:r>
              <a:rPr lang="fr-FR" dirty="0"/>
              <a:t>attributs de l'objet sont propres à l'objet </a:t>
            </a:r>
            <a:r>
              <a:rPr lang="fr-FR" dirty="0" smtClean="0"/>
              <a:t>créé.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logique : si vous créez plusieurs </a:t>
            </a:r>
            <a:r>
              <a:rPr lang="fr-FR" dirty="0" smtClean="0"/>
              <a:t>objets, </a:t>
            </a:r>
            <a:r>
              <a:rPr lang="fr-FR" dirty="0"/>
              <a:t>ils </a:t>
            </a:r>
            <a:r>
              <a:rPr lang="fr-FR" dirty="0" smtClean="0"/>
              <a:t>n’auront pas </a:t>
            </a:r>
            <a:r>
              <a:rPr lang="fr-FR" dirty="0"/>
              <a:t>tous avoir </a:t>
            </a:r>
            <a:r>
              <a:rPr lang="fr-FR" dirty="0" smtClean="0"/>
              <a:t>les mêmes données</a:t>
            </a:r>
          </a:p>
          <a:p>
            <a:pPr lvl="1"/>
            <a:r>
              <a:rPr lang="fr-FR" dirty="0" smtClean="0"/>
              <a:t>Donc </a:t>
            </a:r>
            <a:r>
              <a:rPr lang="fr-FR" dirty="0"/>
              <a:t>les attributs sont contenus dans </a:t>
            </a:r>
            <a:r>
              <a:rPr lang="fr-FR" dirty="0" smtClean="0"/>
              <a:t>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637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Mécanisme de self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 smtClean="0"/>
              <a:t>Verbeux</a:t>
            </a:r>
          </a:p>
          <a:p>
            <a:pPr lvl="1"/>
            <a:r>
              <a:rPr lang="fr-FR" dirty="0" smtClean="0"/>
              <a:t>Très inspiré de Perl </a:t>
            </a:r>
          </a:p>
          <a:p>
            <a:r>
              <a:rPr lang="fr-FR" dirty="0" err="1" smtClean="0"/>
              <a:t>Instance.methode</a:t>
            </a:r>
            <a:r>
              <a:rPr lang="fr-FR" dirty="0" smtClean="0"/>
              <a:t>(x)</a:t>
            </a:r>
          </a:p>
          <a:p>
            <a:pPr lvl="1"/>
            <a:r>
              <a:rPr lang="fr-FR" dirty="0" smtClean="0"/>
              <a:t>Est équivalent à </a:t>
            </a:r>
            <a:r>
              <a:rPr lang="fr-FR" dirty="0" err="1" smtClean="0"/>
              <a:t>methode</a:t>
            </a:r>
            <a:r>
              <a:rPr lang="fr-FR" dirty="0" smtClean="0"/>
              <a:t>(</a:t>
            </a:r>
            <a:r>
              <a:rPr lang="fr-FR" dirty="0" err="1" smtClean="0"/>
              <a:t>instance,x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3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est très utilisé pour la gestion des fichiers</a:t>
            </a:r>
          </a:p>
          <a:p>
            <a:pPr lvl="1"/>
            <a:r>
              <a:rPr lang="fr-FR" dirty="0" smtClean="0"/>
              <a:t>Héritier de Perl</a:t>
            </a:r>
          </a:p>
          <a:p>
            <a:pPr lvl="1"/>
            <a:r>
              <a:rPr lang="fr-FR" dirty="0" smtClean="0"/>
              <a:t>Scripting</a:t>
            </a:r>
          </a:p>
          <a:p>
            <a:pPr lvl="1"/>
            <a:r>
              <a:rPr lang="fr-FR" dirty="0" smtClean="0"/>
              <a:t>Facile</a:t>
            </a:r>
          </a:p>
          <a:p>
            <a:r>
              <a:rPr lang="fr-FR" dirty="0" smtClean="0"/>
              <a:t>Module os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Préférer les chemin relatifs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188339" cy="4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Ouverture d’un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 permet d’ouvrir un fichier</a:t>
            </a:r>
          </a:p>
          <a:p>
            <a:r>
              <a:rPr lang="en-US" altLang="fr-FR" dirty="0"/>
              <a:t>f = </a:t>
            </a:r>
            <a:r>
              <a:rPr lang="en-US" altLang="fr-FR" dirty="0" smtClean="0"/>
              <a:t>open(filename)</a:t>
            </a:r>
            <a:endParaRPr lang="en-US" dirty="0" smtClean="0"/>
          </a:p>
          <a:p>
            <a:r>
              <a:rPr lang="en-US" dirty="0" err="1" smtClean="0"/>
              <a:t>Ouverture</a:t>
            </a:r>
            <a:r>
              <a:rPr lang="en-US" dirty="0" smtClean="0"/>
              <a:t> un </a:t>
            </a:r>
            <a:r>
              <a:rPr lang="en-US" dirty="0" err="1" smtClean="0"/>
              <a:t>peu</a:t>
            </a:r>
            <a:r>
              <a:rPr lang="en-US" dirty="0" smtClean="0"/>
              <a:t> plus </a:t>
            </a:r>
            <a:r>
              <a:rPr lang="en-US" dirty="0" err="1" smtClean="0"/>
              <a:t>complexe</a:t>
            </a:r>
            <a:endParaRPr lang="en-US" dirty="0" smtClean="0"/>
          </a:p>
          <a:p>
            <a:pPr lvl="1"/>
            <a:r>
              <a:rPr lang="en-US" dirty="0"/>
              <a:t>f = open(filename[, mode[, </a:t>
            </a:r>
            <a:r>
              <a:rPr lang="en-US" dirty="0" err="1"/>
              <a:t>buffersize</a:t>
            </a:r>
            <a:r>
              <a:rPr lang="en-US" dirty="0" smtClean="0"/>
              <a:t>])</a:t>
            </a:r>
          </a:p>
          <a:p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r : read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 : write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: append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Buffersize</a:t>
            </a:r>
            <a:endParaRPr lang="en-US" dirty="0" smtClean="0"/>
          </a:p>
          <a:p>
            <a:pPr lvl="1"/>
            <a:r>
              <a:rPr lang="en-US" dirty="0" smtClean="0"/>
              <a:t>0=unbuffered</a:t>
            </a:r>
            <a:r>
              <a:rPr lang="en-US" dirty="0"/>
              <a:t>; 1=line-buffered; buffered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5909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sur les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fonctions sont des types comme les autres</a:t>
            </a:r>
          </a:p>
          <a:p>
            <a:r>
              <a:rPr lang="fr-FR" dirty="0"/>
              <a:t>Les fonctions sont manipulables comme </a:t>
            </a:r>
            <a:r>
              <a:rPr lang="fr-FR" dirty="0" smtClean="0"/>
              <a:t>tous les </a:t>
            </a:r>
            <a:r>
              <a:rPr lang="fr-FR" dirty="0"/>
              <a:t>autres types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87" y="3356992"/>
            <a:ext cx="6362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Modes avancés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L’ouverture</a:t>
            </a:r>
            <a:r>
              <a:rPr lang="en-US" dirty="0" smtClean="0"/>
              <a:t> du </a:t>
            </a:r>
            <a:r>
              <a:rPr lang="en-US" dirty="0" err="1" smtClean="0"/>
              <a:t>fichier</a:t>
            </a:r>
            <a:r>
              <a:rPr lang="en-US" dirty="0" smtClean="0"/>
              <a:t> se fait par </a:t>
            </a:r>
            <a:r>
              <a:rPr lang="en-US" dirty="0" err="1" smtClean="0"/>
              <a:t>défaut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Unicode</a:t>
            </a:r>
          </a:p>
          <a:p>
            <a:pPr lvl="1"/>
            <a:r>
              <a:rPr lang="en-US" dirty="0" smtClean="0"/>
              <a:t>2, 4 </a:t>
            </a:r>
            <a:r>
              <a:rPr lang="en-US" dirty="0" err="1" smtClean="0"/>
              <a:t>ou</a:t>
            </a:r>
            <a:r>
              <a:rPr lang="en-US" dirty="0" smtClean="0"/>
              <a:t> 8 octets par </a:t>
            </a:r>
            <a:r>
              <a:rPr lang="en-US" dirty="0" err="1" smtClean="0"/>
              <a:t>caractères</a:t>
            </a:r>
            <a:endParaRPr lang="en-US" dirty="0" smtClean="0"/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</a:t>
            </a:r>
            <a:r>
              <a:rPr lang="en-US" dirty="0" err="1" smtClean="0"/>
              <a:t>d’ouvrir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</a:t>
            </a:r>
            <a:r>
              <a:rPr lang="en-US" dirty="0" err="1" smtClean="0"/>
              <a:t>binaire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suffixant</a:t>
            </a:r>
            <a:r>
              <a:rPr lang="en-US" dirty="0" smtClean="0"/>
              <a:t> b au mode</a:t>
            </a:r>
          </a:p>
          <a:p>
            <a:pPr lvl="1"/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rb</a:t>
            </a: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</a:t>
            </a:r>
            <a:r>
              <a:rPr lang="en-US" dirty="0" err="1" smtClean="0"/>
              <a:t>d’ouvrir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read/write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suffixant</a:t>
            </a:r>
            <a:r>
              <a:rPr lang="en-US" dirty="0" smtClean="0"/>
              <a:t> par plus</a:t>
            </a:r>
          </a:p>
          <a:p>
            <a:r>
              <a:rPr lang="en-US" dirty="0" err="1" smtClean="0"/>
              <a:t>Buffersize</a:t>
            </a:r>
            <a:endParaRPr lang="en-US" dirty="0" smtClean="0"/>
          </a:p>
          <a:p>
            <a:pPr lvl="1"/>
            <a:r>
              <a:rPr lang="en-US" altLang="fr-FR" dirty="0" smtClean="0"/>
              <a:t>0 = unbuffered</a:t>
            </a:r>
          </a:p>
          <a:p>
            <a:pPr lvl="1"/>
            <a:r>
              <a:rPr lang="en-US" altLang="fr-FR" dirty="0" smtClean="0"/>
              <a:t>1 = line-buffered</a:t>
            </a:r>
          </a:p>
          <a:p>
            <a:pPr lvl="1"/>
            <a:r>
              <a:rPr lang="en-US" altLang="fr-FR" dirty="0" smtClean="0"/>
              <a:t>&gt;1 = buffered</a:t>
            </a:r>
            <a:endParaRPr lang="en-US" altLang="fr-FR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du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Read()</a:t>
            </a:r>
          </a:p>
          <a:p>
            <a:pPr lvl="1"/>
            <a:r>
              <a:rPr lang="fr-FR" dirty="0" smtClean="0"/>
              <a:t>Lit l’intégralité du fichier</a:t>
            </a:r>
          </a:p>
          <a:p>
            <a:pPr lvl="1"/>
            <a:r>
              <a:rPr lang="fr-FR" dirty="0" smtClean="0"/>
              <a:t>A réserver aux petits fichiers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err="1" smtClean="0"/>
              <a:t>Readline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Lecture ligne par ligne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readline</a:t>
            </a:r>
            <a:r>
              <a:rPr lang="fr-FR" dirty="0" smtClean="0"/>
              <a:t>() renvoie une chine vide sans \n la fin du fichier est atteinte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4838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Boucler sur 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une écriture simplifiée pour lire le contenu d’un fichier ligne par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est également possible d’utiliser </a:t>
            </a:r>
            <a:r>
              <a:rPr lang="fr-FR" dirty="0" err="1" smtClean="0"/>
              <a:t>readlines</a:t>
            </a:r>
            <a:r>
              <a:rPr lang="fr-FR" dirty="0" smtClean="0"/>
              <a:t>() qui retourne une liste de string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3028156" cy="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Write()</a:t>
            </a:r>
          </a:p>
          <a:p>
            <a:pPr lvl="1"/>
            <a:r>
              <a:rPr lang="fr-FR" dirty="0" smtClean="0"/>
              <a:t>Ecrit une chaîne dans un fichier</a:t>
            </a:r>
          </a:p>
          <a:p>
            <a:r>
              <a:rPr lang="fr-FR" dirty="0" smtClean="0"/>
              <a:t>Close()</a:t>
            </a:r>
          </a:p>
          <a:p>
            <a:pPr lvl="1"/>
            <a:r>
              <a:rPr lang="fr-FR" dirty="0" smtClean="0"/>
              <a:t>Ferme et flush le fichier</a:t>
            </a:r>
          </a:p>
          <a:p>
            <a:r>
              <a:rPr lang="fr-FR" dirty="0" smtClean="0"/>
              <a:t>Flush()</a:t>
            </a:r>
          </a:p>
          <a:p>
            <a:pPr lvl="1"/>
            <a:r>
              <a:rPr lang="fr-FR" dirty="0" smtClean="0"/>
              <a:t>Force l’écriture physique dans le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" y="4581128"/>
            <a:ext cx="8366385" cy="10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Peur d’oublier le close()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With</a:t>
            </a:r>
            <a:endParaRPr lang="fr-FR" dirty="0" smtClean="0"/>
          </a:p>
          <a:p>
            <a:pPr lvl="1"/>
            <a:r>
              <a:rPr lang="fr-FR" dirty="0" smtClean="0"/>
              <a:t>Permet de clôturer automatiquement une fichier</a:t>
            </a:r>
          </a:p>
          <a:p>
            <a:pPr lvl="1"/>
            <a:r>
              <a:rPr lang="fr-FR" dirty="0" smtClean="0"/>
              <a:t>Identique </a:t>
            </a:r>
            <a:r>
              <a:rPr lang="fr-FR" dirty="0" err="1" smtClean="0"/>
              <a:t>Using</a:t>
            </a:r>
            <a:r>
              <a:rPr lang="fr-FR" dirty="0" smtClean="0"/>
              <a:t> de C#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0" y="3212976"/>
            <a:ext cx="6496633" cy="1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fichier CSV est un fichier où les données sont séparées par un séparateur</a:t>
            </a:r>
          </a:p>
          <a:p>
            <a:pPr lvl="1"/>
            <a:r>
              <a:rPr lang="fr-FR" dirty="0" smtClean="0"/>
              <a:t>Par défaut le séparateur est « , »</a:t>
            </a:r>
          </a:p>
          <a:p>
            <a:pPr lvl="1"/>
            <a:r>
              <a:rPr lang="fr-FR" dirty="0" smtClean="0"/>
              <a:t>Facultativement la première ligne représente le nom des colonnes</a:t>
            </a:r>
          </a:p>
          <a:p>
            <a:r>
              <a:rPr lang="fr-FR" dirty="0" smtClean="0"/>
              <a:t>Module csv</a:t>
            </a:r>
          </a:p>
          <a:p>
            <a:pPr lvl="1"/>
            <a:r>
              <a:rPr lang="fr-FR" dirty="0" smtClean="0"/>
              <a:t>Permet de lire et écrire facilement un CSV</a:t>
            </a:r>
          </a:p>
          <a:p>
            <a:pPr lvl="1"/>
            <a:r>
              <a:rPr lang="fr-FR" dirty="0" smtClean="0"/>
              <a:t>Import csv</a:t>
            </a:r>
          </a:p>
          <a:p>
            <a:pPr lvl="1"/>
            <a:r>
              <a:rPr lang="fr-FR" dirty="0" smtClean="0"/>
              <a:t>Binaire</a:t>
            </a:r>
          </a:p>
        </p:txBody>
      </p:sp>
    </p:spTree>
    <p:extLst>
      <p:ext uri="{BB962C8B-B14F-4D97-AF65-F5344CB8AC3E}">
        <p14:creationId xmlns:p14="http://schemas.microsoft.com/office/powerpoint/2010/main" val="31061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Lecture par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Changer le délimiteur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Lecture par ligne et colonne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3813107" cy="12450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048672" cy="432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492948"/>
            <a:ext cx="6677396" cy="11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Transformation d’un objet en binaire</a:t>
            </a:r>
          </a:p>
          <a:p>
            <a:pPr lvl="1"/>
            <a:r>
              <a:rPr lang="fr-FR" dirty="0" smtClean="0"/>
              <a:t>Sérialisation</a:t>
            </a:r>
          </a:p>
          <a:p>
            <a:pPr lvl="1"/>
            <a:r>
              <a:rPr lang="fr-FR" dirty="0" err="1" smtClean="0"/>
              <a:t>Marshalling</a:t>
            </a:r>
            <a:endParaRPr lang="fr-FR" dirty="0" smtClean="0"/>
          </a:p>
          <a:p>
            <a:r>
              <a:rPr lang="fr-FR" dirty="0" smtClean="0"/>
              <a:t>Transformation inverse</a:t>
            </a:r>
          </a:p>
          <a:p>
            <a:pPr lvl="1"/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r>
              <a:rPr lang="fr-FR" dirty="0" err="1" smtClean="0"/>
              <a:t>Unmarshalling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887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 smtClean="0"/>
              <a:t>caractères</a:t>
            </a:r>
            <a:endParaRPr lang="en-GB" altLang="fr-FR" dirty="0" smtClean="0"/>
          </a:p>
          <a:p>
            <a:r>
              <a:rPr lang="en-GB" altLang="fr-FR" dirty="0" smtClean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smtClean="0"/>
              <a:t>pickling</a:t>
            </a:r>
            <a:endParaRPr lang="en-GB" altLang="fr-FR" dirty="0"/>
          </a:p>
          <a:p>
            <a:r>
              <a:rPr lang="en-GB" altLang="fr-FR" dirty="0" err="1" smtClean="0"/>
              <a:t>Reconstruire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 smtClean="0"/>
              <a:t>unpickling</a:t>
            </a:r>
            <a:endParaRPr lang="en-GB" altLang="fr-FR" dirty="0"/>
          </a:p>
          <a:p>
            <a:pPr lvl="1"/>
            <a:r>
              <a:rPr lang="en-GB" altLang="fr-FR" dirty="0" smtClean="0"/>
              <a:t>Entre </a:t>
            </a:r>
            <a:r>
              <a:rPr lang="en-GB" altLang="fr-FR" dirty="0"/>
              <a:t>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4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</a:t>
            </a:r>
            <a:r>
              <a:rPr lang="fr-FR" dirty="0" smtClean="0"/>
              <a:t>en écriture</a:t>
            </a:r>
            <a:r>
              <a:rPr lang="fr-FR" dirty="0"/>
              <a:t>, la voie la plus simple de ``</a:t>
            </a:r>
            <a:r>
              <a:rPr lang="fr-FR" dirty="0" err="1"/>
              <a:t>pickler</a:t>
            </a:r>
            <a:r>
              <a:rPr lang="fr-FR" dirty="0"/>
              <a:t>'' l'objet </a:t>
            </a:r>
            <a:r>
              <a:rPr lang="fr-FR" dirty="0" smtClean="0"/>
              <a:t>prend seulement </a:t>
            </a:r>
            <a:r>
              <a:rPr lang="fr-FR" dirty="0"/>
              <a:t>une ligne de </a:t>
            </a:r>
            <a:r>
              <a:rPr lang="fr-FR" dirty="0" smtClean="0"/>
              <a:t>code </a:t>
            </a:r>
            <a:endParaRPr lang="fr-FR" dirty="0"/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</a:t>
            </a:r>
            <a:r>
              <a:rPr lang="fr-FR" dirty="0" smtClean="0"/>
              <a:t>ouvert </a:t>
            </a:r>
            <a:r>
              <a:rPr lang="fr-FR" dirty="0"/>
              <a:t>en </a:t>
            </a:r>
            <a:r>
              <a:rPr lang="fr-FR" dirty="0" smtClean="0"/>
              <a:t>lecture</a:t>
            </a:r>
            <a:endParaRPr lang="fr-FR" dirty="0"/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2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Callback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peuvent </a:t>
            </a:r>
            <a:r>
              <a:rPr lang="fr-FR" dirty="0" smtClean="0"/>
              <a:t>être passée </a:t>
            </a:r>
            <a:r>
              <a:rPr lang="fr-FR" dirty="0"/>
              <a:t>en </a:t>
            </a:r>
            <a:r>
              <a:rPr lang="fr-FR" dirty="0" smtClean="0"/>
              <a:t>paramètre d'une </a:t>
            </a:r>
            <a:r>
              <a:rPr lang="fr-FR" dirty="0"/>
              <a:t>fonction → fonction de rappel (callback)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6305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lambda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s’agit d’une écriture simplifiée d’une fonction</a:t>
            </a:r>
          </a:p>
          <a:p>
            <a:pPr lvl="1"/>
            <a:r>
              <a:rPr lang="fr-FR" dirty="0" smtClean="0"/>
              <a:t>Très utile pour les fonctions arithmétiques</a:t>
            </a:r>
          </a:p>
          <a:p>
            <a:pPr lvl="1"/>
            <a:r>
              <a:rPr lang="fr-FR" dirty="0" smtClean="0"/>
              <a:t>Permet </a:t>
            </a:r>
            <a:r>
              <a:rPr lang="fr-FR" smtClean="0"/>
              <a:t>de stocker </a:t>
            </a:r>
            <a:r>
              <a:rPr lang="fr-FR" dirty="0" smtClean="0"/>
              <a:t>dans une variable une fonction</a:t>
            </a:r>
          </a:p>
          <a:p>
            <a:pPr eaLnBrk="1" hangingPunct="1"/>
            <a:r>
              <a:rPr lang="fr-BE" altLang="fr-FR" dirty="0"/>
              <a:t>Avec le mot-clé « lambda », de petites fonctions anonymes peuvent être </a:t>
            </a:r>
            <a:r>
              <a:rPr lang="fr-BE" altLang="fr-FR" dirty="0" smtClean="0"/>
              <a:t>crées</a:t>
            </a:r>
          </a:p>
          <a:p>
            <a:pPr lvl="1" eaLnBrk="1" hangingPunct="1"/>
            <a:r>
              <a:rPr lang="fr-BE" altLang="fr-FR" dirty="0" smtClean="0"/>
              <a:t>Elles </a:t>
            </a:r>
            <a:r>
              <a:rPr lang="fr-BE" altLang="fr-FR" dirty="0"/>
              <a:t>sont limitées syntaxiquement à une expression unique.</a:t>
            </a:r>
          </a:p>
          <a:p>
            <a:pPr lvl="1" eaLnBrk="1" hangingPunct="1"/>
            <a:r>
              <a:rPr lang="fr-BE" altLang="fr-FR" dirty="0"/>
              <a:t>Ex : </a:t>
            </a:r>
            <a:r>
              <a:rPr lang="fr-BE" altLang="fr-FR" dirty="0">
                <a:solidFill>
                  <a:schemeClr val="accent2"/>
                </a:solidFill>
              </a:rPr>
              <a:t>f=lambda </a:t>
            </a:r>
            <a:r>
              <a:rPr lang="fr-BE" altLang="fr-FR" dirty="0" err="1">
                <a:solidFill>
                  <a:schemeClr val="accent2"/>
                </a:solidFill>
              </a:rPr>
              <a:t>x,y,z</a:t>
            </a:r>
            <a:r>
              <a:rPr lang="fr-BE" altLang="fr-FR" dirty="0">
                <a:solidFill>
                  <a:schemeClr val="accent2"/>
                </a:solidFill>
              </a:rPr>
              <a:t>: </a:t>
            </a:r>
            <a:r>
              <a:rPr lang="fr-BE" altLang="fr-FR" dirty="0" err="1">
                <a:solidFill>
                  <a:schemeClr val="accent2"/>
                </a:solidFill>
              </a:rPr>
              <a:t>x+y+z</a:t>
            </a:r>
            <a:endParaRPr lang="fr-BE" altLang="fr-FR" dirty="0">
              <a:solidFill>
                <a:schemeClr val="accent2"/>
              </a:solidFill>
            </a:endParaRPr>
          </a:p>
          <a:p>
            <a:pPr lvl="1" eaLnBrk="1" hangingPunct="1"/>
            <a:r>
              <a:rPr lang="fr-BE" altLang="fr-FR" dirty="0">
                <a:solidFill>
                  <a:schemeClr val="accent2"/>
                </a:solidFill>
              </a:rPr>
              <a:t>       f(2,3,4)</a:t>
            </a:r>
          </a:p>
          <a:p>
            <a:pPr lvl="1" eaLnBrk="1" hangingPunct="1"/>
            <a:r>
              <a:rPr lang="fr-BE" altLang="fr-FR" dirty="0"/>
              <a:t>       ce qui donne : </a:t>
            </a:r>
            <a:r>
              <a:rPr lang="fr-BE" altLang="fr-FR" dirty="0">
                <a:solidFill>
                  <a:schemeClr val="accent2"/>
                </a:solidFill>
              </a:rPr>
              <a:t>9</a:t>
            </a:r>
            <a:r>
              <a:rPr lang="fr-BE" alt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66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b="1" dirty="0"/>
              <a:t>Un module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contenant</a:t>
            </a:r>
            <a:r>
              <a:rPr lang="en-GB" altLang="fr-FR" dirty="0"/>
              <a:t> des </a:t>
            </a:r>
            <a:r>
              <a:rPr lang="en-GB" altLang="fr-FR" dirty="0" err="1"/>
              <a:t>définitions</a:t>
            </a:r>
            <a:r>
              <a:rPr lang="en-GB" altLang="fr-FR" dirty="0"/>
              <a:t> et des instructions Python. Le nom du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</a:t>
            </a:r>
            <a:r>
              <a:rPr lang="en-GB" altLang="fr-FR" b="1" dirty="0"/>
              <a:t>nom du module</a:t>
            </a:r>
            <a:r>
              <a:rPr lang="en-GB" altLang="fr-FR" dirty="0"/>
              <a:t> </a:t>
            </a:r>
            <a:r>
              <a:rPr lang="en-GB" altLang="fr-FR" dirty="0" err="1"/>
              <a:t>auquel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ajouté</a:t>
            </a:r>
            <a:r>
              <a:rPr lang="en-GB" altLang="fr-FR" dirty="0"/>
              <a:t> le </a:t>
            </a:r>
            <a:r>
              <a:rPr lang="en-GB" altLang="fr-FR" dirty="0" err="1"/>
              <a:t>suffixe</a:t>
            </a:r>
            <a:r>
              <a:rPr lang="en-GB" altLang="fr-FR" dirty="0"/>
              <a:t> .</a:t>
            </a:r>
            <a:r>
              <a:rPr lang="en-GB" altLang="fr-FR" dirty="0" err="1"/>
              <a:t>py</a:t>
            </a:r>
            <a:r>
              <a:rPr lang="en-GB" altLang="fr-FR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p</a:t>
            </a:r>
            <a:r>
              <a:rPr lang="en-GB" altLang="fr-FR" dirty="0" err="1" smtClean="0"/>
              <a:t>ermet</a:t>
            </a:r>
            <a:r>
              <a:rPr lang="en-GB" altLang="fr-FR" dirty="0" smtClean="0"/>
              <a:t> </a:t>
            </a:r>
            <a:r>
              <a:rPr lang="en-GB" altLang="fr-FR" dirty="0"/>
              <a:t>de </a:t>
            </a:r>
            <a:r>
              <a:rPr lang="en-GB" altLang="fr-FR" dirty="0" err="1"/>
              <a:t>relancer</a:t>
            </a:r>
            <a:r>
              <a:rPr lang="en-GB" altLang="fr-FR" dirty="0"/>
              <a:t> un </a:t>
            </a:r>
            <a:r>
              <a:rPr lang="en-GB" altLang="fr-FR" dirty="0" err="1"/>
              <a:t>même</a:t>
            </a:r>
            <a:r>
              <a:rPr lang="en-GB" altLang="fr-FR" dirty="0"/>
              <a:t> programme sans tout  </a:t>
            </a:r>
            <a:r>
              <a:rPr lang="en-GB" altLang="fr-FR" dirty="0" smtClean="0"/>
              <a:t> </a:t>
            </a:r>
            <a:r>
              <a:rPr lang="en-GB" altLang="fr-FR" dirty="0"/>
              <a:t>	               </a:t>
            </a:r>
            <a:r>
              <a:rPr lang="en-GB" altLang="fr-FR" dirty="0" err="1" smtClean="0"/>
              <a:t>réécrire</a:t>
            </a:r>
            <a:endParaRPr lang="en-GB" altLang="fr-FR" dirty="0" smtClean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 smtClean="0"/>
              <a:t>d’utiliser</a:t>
            </a:r>
            <a:r>
              <a:rPr lang="en-GB" altLang="fr-FR" dirty="0" smtClean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plusieurs</a:t>
            </a:r>
            <a:r>
              <a:rPr lang="en-GB" altLang="fr-FR" dirty="0"/>
              <a:t> programmes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 smtClean="0"/>
              <a:t>même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fonction</a:t>
            </a:r>
            <a:r>
              <a:rPr lang="en-GB" altLang="fr-FR" dirty="0" smtClean="0"/>
              <a:t>               </a:t>
            </a:r>
            <a:endParaRPr lang="en-GB" altLang="fr-FR" dirty="0"/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Chaque</a:t>
            </a:r>
            <a:r>
              <a:rPr lang="en-GB" altLang="fr-FR" dirty="0"/>
              <a:t> module a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b="1" dirty="0" err="1"/>
              <a:t>propre</a:t>
            </a:r>
            <a:r>
              <a:rPr lang="en-GB" altLang="fr-FR" b="1" dirty="0"/>
              <a:t> table de </a:t>
            </a:r>
            <a:r>
              <a:rPr lang="en-GB" altLang="fr-FR" b="1" dirty="0" err="1"/>
              <a:t>symboles</a:t>
            </a:r>
            <a:r>
              <a:rPr lang="en-GB" altLang="fr-FR" b="1" dirty="0"/>
              <a:t> </a:t>
            </a:r>
            <a:r>
              <a:rPr lang="en-GB" altLang="fr-FR" b="1" dirty="0" err="1"/>
              <a:t>privée</a:t>
            </a:r>
            <a:r>
              <a:rPr lang="en-GB" altLang="fr-FR" dirty="0"/>
              <a:t>, qui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utilisée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table de </a:t>
            </a:r>
            <a:r>
              <a:rPr lang="en-GB" altLang="fr-FR" dirty="0" err="1"/>
              <a:t>symbole</a:t>
            </a:r>
            <a:r>
              <a:rPr lang="en-GB" altLang="fr-FR" dirty="0"/>
              <a:t> </a:t>
            </a:r>
            <a:r>
              <a:rPr lang="en-GB" altLang="fr-FR" dirty="0" err="1"/>
              <a:t>globale</a:t>
            </a:r>
            <a:r>
              <a:rPr lang="en-GB" altLang="fr-FR" dirty="0"/>
              <a:t> par </a:t>
            </a:r>
            <a:r>
              <a:rPr lang="en-GB" altLang="fr-FR" dirty="0" err="1"/>
              <a:t>toutes</a:t>
            </a:r>
            <a:r>
              <a:rPr lang="en-GB" altLang="fr-FR" dirty="0"/>
              <a:t> les </a:t>
            </a:r>
            <a:r>
              <a:rPr lang="en-GB" altLang="fr-FR" dirty="0" err="1"/>
              <a:t>fonctions</a:t>
            </a:r>
            <a:r>
              <a:rPr lang="en-GB" altLang="fr-FR" dirty="0"/>
              <a:t> </a:t>
            </a:r>
            <a:r>
              <a:rPr lang="en-GB" altLang="fr-FR" dirty="0" err="1"/>
              <a:t>définies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</a:t>
            </a:r>
            <a:r>
              <a:rPr lang="en-GB" altLang="fr-FR" dirty="0" smtClean="0"/>
              <a:t>module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 smtClean="0"/>
              <a:t>l'auteur</a:t>
            </a:r>
            <a:r>
              <a:rPr lang="en-GB" altLang="fr-FR" dirty="0" smtClean="0"/>
              <a:t> </a:t>
            </a:r>
            <a:r>
              <a:rPr lang="en-GB" altLang="fr-FR" dirty="0"/>
              <a:t>d'un module </a:t>
            </a:r>
            <a:r>
              <a:rPr lang="en-GB" altLang="fr-FR" dirty="0" err="1"/>
              <a:t>peut</a:t>
            </a:r>
            <a:r>
              <a:rPr lang="en-GB" altLang="fr-FR" dirty="0"/>
              <a:t> utiliser des variables </a:t>
            </a:r>
            <a:r>
              <a:rPr lang="en-GB" altLang="fr-FR" b="1" dirty="0" err="1"/>
              <a:t>globales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module sans </a:t>
            </a:r>
            <a:r>
              <a:rPr lang="en-GB" altLang="fr-FR" dirty="0" err="1"/>
              <a:t>s'inquiéter</a:t>
            </a:r>
            <a:r>
              <a:rPr lang="en-GB" altLang="fr-FR" dirty="0"/>
              <a:t> des </a:t>
            </a:r>
            <a:r>
              <a:rPr lang="en-GB" altLang="fr-FR" dirty="0" err="1"/>
              <a:t>désaccords</a:t>
            </a:r>
            <a:r>
              <a:rPr lang="en-GB" altLang="fr-FR" dirty="0"/>
              <a:t> </a:t>
            </a:r>
            <a:r>
              <a:rPr lang="en-GB" altLang="fr-FR" dirty="0" err="1"/>
              <a:t>accidentels</a:t>
            </a:r>
            <a:r>
              <a:rPr lang="en-GB" altLang="fr-FR" dirty="0"/>
              <a:t> avec les variables </a:t>
            </a:r>
            <a:r>
              <a:rPr lang="en-GB" altLang="fr-FR" dirty="0" err="1"/>
              <a:t>globales</a:t>
            </a:r>
            <a:r>
              <a:rPr lang="en-GB" altLang="fr-FR" dirty="0"/>
              <a:t> d'un</a:t>
            </a:r>
            <a:r>
              <a:rPr lang="en-GB" altLang="fr-FR" b="1" dirty="0"/>
              <a:t> </a:t>
            </a:r>
            <a:r>
              <a:rPr lang="en-GB" altLang="fr-FR" b="1" dirty="0" err="1"/>
              <a:t>utilisateur</a:t>
            </a:r>
            <a:r>
              <a:rPr lang="en-GB" alt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9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 err="1"/>
              <a:t>L'instruction</a:t>
            </a:r>
            <a:r>
              <a:rPr lang="en-GB" altLang="fr-FR" b="1" dirty="0"/>
              <a:t> "import &lt;module&gt;"</a:t>
            </a:r>
            <a:r>
              <a:rPr lang="en-GB" altLang="fr-FR" dirty="0"/>
              <a:t> </a:t>
            </a:r>
            <a:r>
              <a:rPr lang="en-GB" altLang="fr-FR" dirty="0" err="1"/>
              <a:t>importe</a:t>
            </a:r>
            <a:r>
              <a:rPr lang="en-GB" altLang="fr-FR" dirty="0"/>
              <a:t> tout le module &lt;module&gt;,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exécutant</a:t>
            </a:r>
            <a:r>
              <a:rPr lang="en-GB" altLang="fr-FR" dirty="0"/>
              <a:t> le total du </a:t>
            </a:r>
            <a:r>
              <a:rPr lang="en-GB" altLang="fr-FR" dirty="0" smtClean="0"/>
              <a:t>module</a:t>
            </a:r>
          </a:p>
          <a:p>
            <a:r>
              <a:rPr lang="en-GB" altLang="fr-FR" dirty="0" smtClean="0"/>
              <a:t>Le </a:t>
            </a:r>
            <a:r>
              <a:rPr lang="en-GB" altLang="fr-FR" dirty="0"/>
              <a:t>module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exécuté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premier </a:t>
            </a:r>
            <a:r>
              <a:rPr lang="en-GB" altLang="fr-FR" dirty="0" err="1"/>
              <a:t>avant</a:t>
            </a:r>
            <a:r>
              <a:rPr lang="en-GB" altLang="fr-FR" dirty="0"/>
              <a:t> de </a:t>
            </a:r>
            <a:r>
              <a:rPr lang="en-GB" altLang="fr-FR" dirty="0" err="1"/>
              <a:t>pouvoir</a:t>
            </a:r>
            <a:r>
              <a:rPr lang="en-GB" altLang="fr-FR" dirty="0"/>
              <a:t> </a:t>
            </a:r>
            <a:r>
              <a:rPr lang="en-GB" altLang="fr-FR" dirty="0" err="1"/>
              <a:t>travailler</a:t>
            </a:r>
            <a:r>
              <a:rPr lang="en-GB" altLang="fr-FR" dirty="0"/>
              <a:t> sur les </a:t>
            </a:r>
            <a:r>
              <a:rPr lang="en-GB" altLang="fr-FR" dirty="0" err="1" smtClean="0"/>
              <a:t>objets</a:t>
            </a:r>
            <a:endParaRPr lang="en-GB" altLang="fr-FR" dirty="0" smtClean="0"/>
          </a:p>
          <a:p>
            <a:r>
              <a:rPr lang="en-GB" altLang="fr-FR" dirty="0" smtClean="0"/>
              <a:t>Pour </a:t>
            </a:r>
            <a:r>
              <a:rPr lang="en-GB" altLang="fr-FR" dirty="0"/>
              <a:t>utiliser </a:t>
            </a:r>
            <a:r>
              <a:rPr lang="en-GB" altLang="fr-FR" dirty="0" err="1"/>
              <a:t>ensuite</a:t>
            </a:r>
            <a:r>
              <a:rPr lang="en-GB" altLang="fr-FR" dirty="0"/>
              <a:t> le module, nous </a:t>
            </a:r>
            <a:r>
              <a:rPr lang="en-GB" altLang="fr-FR" dirty="0" err="1"/>
              <a:t>écrirons</a:t>
            </a:r>
            <a:r>
              <a:rPr lang="en-GB" altLang="fr-FR" dirty="0"/>
              <a:t> “&lt;module&gt;.nom</a:t>
            </a:r>
            <a:r>
              <a:rPr lang="en-GB" altLang="fr-FR" dirty="0" smtClean="0"/>
              <a:t>”.</a:t>
            </a:r>
          </a:p>
          <a:p>
            <a:r>
              <a:rPr lang="en-GB" dirty="0" err="1" smtClean="0"/>
              <a:t>Exemple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mport math</a:t>
            </a:r>
          </a:p>
          <a:p>
            <a:pPr lvl="1"/>
            <a:r>
              <a:rPr lang="en-GB" dirty="0" err="1"/>
              <a:t>m</a:t>
            </a:r>
            <a:r>
              <a:rPr lang="en-GB" dirty="0" err="1" smtClean="0"/>
              <a:t>ath.sqrt</a:t>
            </a:r>
            <a:r>
              <a:rPr lang="en-GB" dirty="0" smtClean="0"/>
              <a:t>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5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3246</TotalTime>
  <Words>2313</Words>
  <Application>Microsoft Office PowerPoint</Application>
  <PresentationFormat>Affichage à l'écran (4:3)</PresentationFormat>
  <Paragraphs>405</Paragraphs>
  <Slides>59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7" baseType="lpstr">
      <vt:lpstr>Arial</vt:lpstr>
      <vt:lpstr>Arial Narrow</vt:lpstr>
      <vt:lpstr>Courier New</vt:lpstr>
      <vt:lpstr>Lucida Sans Typewriter</vt:lpstr>
      <vt:lpstr>Monotype Sorts</vt:lpstr>
      <vt:lpstr>Times New Roman</vt:lpstr>
      <vt:lpstr>Verdana</vt:lpstr>
      <vt:lpstr>cvc</vt:lpstr>
      <vt:lpstr>Présentation PowerPoint</vt:lpstr>
      <vt:lpstr>Fonctions</vt:lpstr>
      <vt:lpstr>Appel d’une fonction</vt:lpstr>
      <vt:lpstr>Annotations de paramètres</vt:lpstr>
      <vt:lpstr>Remarques sur les fonctions</vt:lpstr>
      <vt:lpstr>Callback</vt:lpstr>
      <vt:lpstr>Fonctions lambda</vt:lpstr>
      <vt:lpstr>Module</vt:lpstr>
      <vt:lpstr>import</vt:lpstr>
      <vt:lpstr>as</vt:lpstr>
      <vt:lpstr>from</vt:lpstr>
      <vt:lpstr>from import</vt:lpstr>
      <vt:lpstr>from import *</vt:lpstr>
      <vt:lpstr>From vs import</vt:lpstr>
      <vt:lpstr>Test dans le même fichier</vt:lpstr>
      <vt:lpstr>__name__</vt:lpstr>
      <vt:lpstr>Les listes</vt:lpstr>
      <vt:lpstr>Opérations de liste</vt:lpstr>
      <vt:lpstr>Exemples</vt:lpstr>
      <vt:lpstr>Méthodes de liste</vt:lpstr>
      <vt:lpstr>Méthodes de liste</vt:lpstr>
      <vt:lpstr>Exemples de méthodes de liste</vt:lpstr>
      <vt:lpstr>Filtre</vt:lpstr>
      <vt:lpstr>Map</vt:lpstr>
      <vt:lpstr>Les listes en intention</vt:lpstr>
      <vt:lpstr>Liste en intention et filtre</vt:lpstr>
      <vt:lpstr>Les types valeurs</vt:lpstr>
      <vt:lpstr>Les types références</vt:lpstr>
      <vt:lpstr>Remarques</vt:lpstr>
      <vt:lpstr>Tuples</vt:lpstr>
      <vt:lpstr>Opération sur les tuples</vt:lpstr>
      <vt:lpstr>zip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Les membres</vt:lpstr>
      <vt:lpstr>Les attributs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Fichier</vt:lpstr>
      <vt:lpstr>Ouverture d’un fichier</vt:lpstr>
      <vt:lpstr>Modes avancés</vt:lpstr>
      <vt:lpstr>Lecture du fichier</vt:lpstr>
      <vt:lpstr>Boucler sur un fichier</vt:lpstr>
      <vt:lpstr>Ecriture</vt:lpstr>
      <vt:lpstr>Peur d’oublier le close()</vt:lpstr>
      <vt:lpstr>CSV</vt:lpstr>
      <vt:lpstr>CSV exemples</vt:lpstr>
      <vt:lpstr>Sérialisation</vt:lpstr>
      <vt:lpstr>Pickle</vt:lpstr>
      <vt:lpstr>Pickle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231</cp:revision>
  <dcterms:created xsi:type="dcterms:W3CDTF">2000-04-10T19:33:12Z</dcterms:created>
  <dcterms:modified xsi:type="dcterms:W3CDTF">2020-03-05T21:48:37Z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