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8"/>
  </p:notesMasterIdLst>
  <p:handoutMasterIdLst>
    <p:handoutMasterId r:id="rId9"/>
  </p:handoutMasterIdLst>
  <p:sldIdLst>
    <p:sldId id="264" r:id="rId2"/>
    <p:sldId id="266" r:id="rId3"/>
    <p:sldId id="267" r:id="rId4"/>
    <p:sldId id="268" r:id="rId5"/>
    <p:sldId id="269" r:id="rId6"/>
    <p:sldId id="270" r:id="rId7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590" autoAdjust="0"/>
  </p:normalViewPr>
  <p:slideViewPr>
    <p:cSldViewPr>
      <p:cViewPr varScale="1">
        <p:scale>
          <a:sx n="83" d="100"/>
          <a:sy n="83" d="100"/>
        </p:scale>
        <p:origin x="145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 smtClean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 smtClean="0"/>
              <a:t>Python</a:t>
            </a:r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  <a:p>
            <a:pPr lvl="3"/>
            <a:r>
              <a:rPr lang="fr-FR" altLang="fr-FR" smtClean="0"/>
              <a:t>Quatrième niveau</a:t>
            </a:r>
          </a:p>
          <a:p>
            <a:pPr lvl="4"/>
            <a:r>
              <a:rPr lang="fr-FR" altLang="fr-FR" smtClean="0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smtClean="0"/>
              <a:t>© Cyril Vincent Conseil</a:t>
            </a:r>
            <a:endParaRPr lang="fr-FR" smtClean="0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smtClean="0"/>
              <a:t>Chapitre </a:t>
            </a:r>
            <a:r>
              <a:rPr lang="fr-FR" altLang="fr-FR" dirty="0"/>
              <a:t>9</a:t>
            </a:r>
            <a:endParaRPr lang="fr-FR" altLang="fr-FR" dirty="0" smtClean="0"/>
          </a:p>
          <a:p>
            <a:pPr eaLnBrk="1" hangingPunct="1"/>
            <a:r>
              <a:rPr lang="fr-FR" altLang="fr-FR" dirty="0" smtClean="0"/>
              <a:t>Statistiques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37" y="5023445"/>
            <a:ext cx="6715125" cy="1285875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1902037" y="2132856"/>
            <a:ext cx="533992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3600" dirty="0"/>
              <a:t>Python</a:t>
            </a:r>
          </a:p>
          <a:p>
            <a:pPr algn="ctr"/>
            <a:r>
              <a:rPr lang="fr-FR" sz="3600" dirty="0"/>
              <a:t>pour le calcul scientifique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Ecart type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Mesure la dispersion des variables</a:t>
            </a:r>
          </a:p>
          <a:p>
            <a:pPr lvl="1"/>
            <a:r>
              <a:rPr lang="fr-FR" dirty="0" smtClean="0"/>
              <a:t>Racine carrée de la variance</a:t>
            </a:r>
          </a:p>
          <a:p>
            <a:pPr lvl="1"/>
            <a:r>
              <a:rPr lang="fr-FR" dirty="0" smtClean="0"/>
              <a:t>Moyenne est écarts par rapport à une moyenne</a:t>
            </a:r>
          </a:p>
          <a:p>
            <a:pPr lvl="1"/>
            <a:r>
              <a:rPr lang="fr-FR" dirty="0" smtClean="0"/>
              <a:t>Souvent noté sigma</a:t>
            </a:r>
          </a:p>
          <a:p>
            <a:r>
              <a:rPr lang="fr-FR" dirty="0" smtClean="0"/>
              <a:t>Voici 2 échantillons avec la même moyenne mais des écarts types différents</a:t>
            </a:r>
            <a:endParaRPr lang="fr-FR" dirty="0"/>
          </a:p>
        </p:txBody>
      </p:sp>
      <p:pic>
        <p:nvPicPr>
          <p:cNvPr id="3074" name="Picture 2" descr="https://upload.wikimedia.org/wikipedia/commons/thumb/f/f9/Comparison_standard_deviations.svg/612px-Comparison_standard_deviations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6792" y="4149081"/>
            <a:ext cx="3071450" cy="2273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0032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Loi normale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</a:t>
            </a:r>
            <a:r>
              <a:rPr lang="fr-FR" dirty="0" smtClean="0"/>
              <a:t>l </a:t>
            </a:r>
            <a:r>
              <a:rPr lang="fr-FR" dirty="0"/>
              <a:t>est fréquent de considérer que les valeurs se répartissent selon une courbe de </a:t>
            </a:r>
            <a:r>
              <a:rPr lang="fr-FR" dirty="0" smtClean="0"/>
              <a:t>Gauss</a:t>
            </a:r>
          </a:p>
          <a:p>
            <a:pPr lvl="1"/>
            <a:r>
              <a:rPr lang="fr-FR" dirty="0" smtClean="0"/>
              <a:t>Dans </a:t>
            </a:r>
            <a:r>
              <a:rPr lang="fr-FR" dirty="0"/>
              <a:t>le cas des sciences sociales, par exemple, la moyenne et l'écart type permettent de déterminer un intervalle dans lequel on trouve une majorité de la </a:t>
            </a:r>
            <a:r>
              <a:rPr lang="fr-FR" dirty="0" smtClean="0"/>
              <a:t>population</a:t>
            </a:r>
          </a:p>
          <a:p>
            <a:pPr lvl="1"/>
            <a:endParaRPr lang="fr-FR" dirty="0"/>
          </a:p>
        </p:txBody>
      </p:sp>
      <p:pic>
        <p:nvPicPr>
          <p:cNvPr id="4098" name="Picture 2" descr="https://upload.wikimedia.org/wikipedia/commons/thumb/8/8c/Standard_deviation_diagram.svg/400px-Standard_deviation_diagram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4221088"/>
            <a:ext cx="3810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3432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Loi normale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Avec le calcul de la distribution des données il est possible de filtrer les données trop éloignée de la loi normale</a:t>
            </a:r>
          </a:p>
          <a:p>
            <a:pPr lvl="1"/>
            <a:r>
              <a:rPr lang="fr-FR" dirty="0" smtClean="0"/>
              <a:t>Possibilité de filtrer les données &gt; 3 * Sigma</a:t>
            </a:r>
          </a:p>
          <a:p>
            <a:r>
              <a:rPr lang="fr-FR" dirty="0" smtClean="0"/>
              <a:t>Possibilité de calculer la médiane, quartile, décile, centile</a:t>
            </a:r>
          </a:p>
          <a:p>
            <a:pPr lvl="1"/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714182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Cas non gaussien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distribution des salaire en France ne suit pas une gaussienne</a:t>
            </a:r>
          </a:p>
          <a:p>
            <a:pPr lvl="1"/>
            <a:r>
              <a:rPr lang="fr-FR" dirty="0" smtClean="0"/>
              <a:t>C’est une gaussienne asymétrique</a:t>
            </a:r>
          </a:p>
          <a:p>
            <a:r>
              <a:rPr lang="fr-FR" dirty="0" smtClean="0"/>
              <a:t>La moyenne et l’écart type n’ont pas de sens</a:t>
            </a:r>
          </a:p>
          <a:p>
            <a:r>
              <a:rPr lang="fr-FR" dirty="0" smtClean="0"/>
              <a:t>Il faut utilise la médiane et les *iles</a:t>
            </a:r>
          </a:p>
          <a:p>
            <a:r>
              <a:rPr lang="fr-FR" dirty="0" smtClean="0"/>
              <a:t>Exemple</a:t>
            </a:r>
          </a:p>
          <a:p>
            <a:pPr lvl="1"/>
            <a:r>
              <a:rPr lang="fr-FR" dirty="0" smtClean="0"/>
              <a:t>Salaire équivalent temps plein net</a:t>
            </a:r>
          </a:p>
          <a:p>
            <a:pPr lvl="1"/>
            <a:r>
              <a:rPr lang="fr-FR" dirty="0" smtClean="0"/>
              <a:t>Salaire moyen : 2250 €</a:t>
            </a:r>
          </a:p>
          <a:p>
            <a:pPr lvl="1"/>
            <a:r>
              <a:rPr lang="fr-FR" dirty="0" smtClean="0"/>
              <a:t>Salaire médian : 1797 €</a:t>
            </a:r>
          </a:p>
          <a:p>
            <a:pPr lvl="1"/>
            <a:endParaRPr lang="fr-FR" dirty="0"/>
          </a:p>
        </p:txBody>
      </p:sp>
      <p:pic>
        <p:nvPicPr>
          <p:cNvPr id="5122" name="Picture 2" descr="Résultat de recherche d'images pour &quot;distribution des salaires en france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7864" y="3789040"/>
            <a:ext cx="3367370" cy="2262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0907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Stat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Outils pour les statistiques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r>
              <a:rPr lang="fr-FR" dirty="0" smtClean="0"/>
              <a:t>Le 2</a:t>
            </a:r>
            <a:r>
              <a:rPr lang="fr-FR" baseline="30000" dirty="0" smtClean="0"/>
              <a:t>ème</a:t>
            </a:r>
            <a:r>
              <a:rPr lang="fr-FR" dirty="0" smtClean="0"/>
              <a:t> paramètre est l’axe (axis)</a:t>
            </a:r>
          </a:p>
          <a:p>
            <a:pPr lvl="1"/>
            <a:r>
              <a:rPr lang="fr-FR" dirty="0" smtClean="0"/>
              <a:t>None (défaut) calcul sur la matrice aplatie</a:t>
            </a:r>
          </a:p>
          <a:p>
            <a:pPr lvl="1"/>
            <a:r>
              <a:rPr lang="fr-FR" dirty="0" smtClean="0"/>
              <a:t>0 : Calcul sur la dimension 0 (lignes)</a:t>
            </a:r>
          </a:p>
          <a:p>
            <a:pPr lvl="1"/>
            <a:r>
              <a:rPr lang="fr-FR" dirty="0" smtClean="0"/>
              <a:t>1 : Calcul par colonne</a:t>
            </a:r>
          </a:p>
          <a:p>
            <a:pPr lvl="1"/>
            <a:r>
              <a:rPr lang="fr-FR" dirty="0" smtClean="0"/>
              <a:t>N : Calcul sur la dimension n, notion de réduction</a:t>
            </a:r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2060848"/>
            <a:ext cx="6457366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452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5628</TotalTime>
  <Words>232</Words>
  <Application>Microsoft Office PowerPoint</Application>
  <PresentationFormat>Affichage à l'écran (4:3)</PresentationFormat>
  <Paragraphs>37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Monotype Sorts</vt:lpstr>
      <vt:lpstr>Times New Roman</vt:lpstr>
      <vt:lpstr>cvc</vt:lpstr>
      <vt:lpstr>Présentation PowerPoint</vt:lpstr>
      <vt:lpstr>Ecart type</vt:lpstr>
      <vt:lpstr>Loi normale</vt:lpstr>
      <vt:lpstr>Loi normale</vt:lpstr>
      <vt:lpstr>Cas non gaussien</vt:lpstr>
      <vt:lpstr>Stat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300</cp:revision>
  <dcterms:created xsi:type="dcterms:W3CDTF">2000-04-10T19:33:12Z</dcterms:created>
  <dcterms:modified xsi:type="dcterms:W3CDTF">2020-03-05T21:40:25Z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