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4" r:id="rId11"/>
    <p:sldId id="298" r:id="rId12"/>
    <p:sldId id="318" r:id="rId13"/>
    <p:sldId id="322" r:id="rId14"/>
    <p:sldId id="323" r:id="rId15"/>
    <p:sldId id="324" r:id="rId16"/>
    <p:sldId id="278" r:id="rId17"/>
    <p:sldId id="283" r:id="rId18"/>
    <p:sldId id="280" r:id="rId19"/>
    <p:sldId id="326" r:id="rId20"/>
    <p:sldId id="327" r:id="rId21"/>
    <p:sldId id="328" r:id="rId22"/>
    <p:sldId id="325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10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Scipy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régression n’est pas tous les temps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cette exemple il est impossible de faire filer une droite</a:t>
            </a:r>
            <a:endParaRPr lang="fr-FR" dirty="0"/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3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7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 Free Lunch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</a:t>
            </a:r>
            <a:r>
              <a:rPr lang="fr-FR" dirty="0" smtClean="0"/>
              <a:t>est </a:t>
            </a:r>
            <a:r>
              <a:rPr lang="fr-FR" dirty="0"/>
              <a:t>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</a:t>
            </a:r>
            <a:r>
              <a:rPr lang="fr-FR" dirty="0" smtClean="0"/>
              <a:t>!</a:t>
            </a:r>
            <a:endParaRPr lang="fr-FR" dirty="0"/>
          </a:p>
          <a:p>
            <a:pPr lvl="1"/>
            <a:r>
              <a:rPr lang="fr-FR" dirty="0" smtClean="0"/>
              <a:t>En </a:t>
            </a:r>
            <a:r>
              <a:rPr lang="fr-FR" dirty="0"/>
              <a:t>essence, ce théorème statue qu'aucun modèle et algorithme ne fonctionne bien pour tous les </a:t>
            </a:r>
            <a:r>
              <a:rPr lang="fr-FR" dirty="0" smtClean="0"/>
              <a:t>problèmes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0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0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14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r>
              <a:rPr lang="fr-FR" dirty="0" smtClean="0"/>
              <a:t> contient des modules avancés dans plusieurs domaines</a:t>
            </a:r>
          </a:p>
          <a:p>
            <a:pPr lvl="1"/>
            <a:r>
              <a:rPr lang="fr-FR" dirty="0" smtClean="0"/>
              <a:t>Basé sur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Scipy.stats</a:t>
            </a:r>
            <a:endParaRPr lang="fr-FR" dirty="0" smtClean="0"/>
          </a:p>
          <a:p>
            <a:pPr lvl="1"/>
            <a:r>
              <a:rPr lang="fr-FR" dirty="0" smtClean="0"/>
              <a:t>Outils de statistiques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Avec </a:t>
            </a:r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r>
              <a:rPr lang="fr-FR" dirty="0" smtClean="0"/>
              <a:t>, </a:t>
            </a:r>
            <a:r>
              <a:rPr lang="fr-FR" dirty="0" err="1" smtClean="0"/>
              <a:t>intercept</a:t>
            </a:r>
            <a:r>
              <a:rPr lang="fr-FR" dirty="0" smtClean="0"/>
              <a:t> = b, </a:t>
            </a:r>
            <a:r>
              <a:rPr lang="fr-FR" dirty="0" err="1" smtClean="0"/>
              <a:t>r_value</a:t>
            </a:r>
            <a:r>
              <a:rPr lang="fr-FR" dirty="0" smtClean="0"/>
              <a:t> le coefficient de corrélation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9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SciPy</a:t>
            </a:r>
            <a:r>
              <a:rPr lang="fr-FR" dirty="0" smtClean="0"/>
              <a:t> nous obtenons</a:t>
            </a:r>
          </a:p>
          <a:p>
            <a:pPr lvl="1"/>
            <a:r>
              <a:rPr lang="fr-FR" dirty="0" smtClean="0"/>
              <a:t>Loyer = 41.Surface – 283</a:t>
            </a:r>
          </a:p>
          <a:p>
            <a:pPr lvl="1"/>
            <a:r>
              <a:rPr lang="fr-FR" dirty="0" smtClean="0"/>
              <a:t>Corrélation = 90.7% (TB)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464496" cy="3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Linéaire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ax</a:t>
            </a:r>
            <a:r>
              <a:rPr lang="fr-FR" dirty="0" smtClean="0"/>
              <a:t>  + b</a:t>
            </a:r>
          </a:p>
          <a:p>
            <a:pPr lvl="1"/>
            <a:r>
              <a:rPr lang="fr-FR" dirty="0" smtClean="0"/>
              <a:t>Moyenne est un cas particulier : f = mx</a:t>
            </a:r>
            <a:endParaRPr lang="fr-FR" dirty="0"/>
          </a:p>
          <a:p>
            <a:r>
              <a:rPr lang="fr-FR" dirty="0" smtClean="0"/>
              <a:t>Second degré (binomiale)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ax² + </a:t>
            </a:r>
            <a:r>
              <a:rPr lang="fr-FR" dirty="0" err="1" smtClean="0"/>
              <a:t>bx</a:t>
            </a:r>
            <a:r>
              <a:rPr lang="fr-FR" dirty="0" smtClean="0"/>
              <a:t> + c</a:t>
            </a:r>
          </a:p>
          <a:p>
            <a:r>
              <a:rPr lang="fr-FR" dirty="0" smtClean="0"/>
              <a:t>Troisième degré (</a:t>
            </a:r>
            <a:r>
              <a:rPr lang="fr-FR" dirty="0" err="1" smtClean="0"/>
              <a:t>trinomiale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données utilisé s’appel le Dataset</a:t>
            </a:r>
          </a:p>
        </p:txBody>
      </p:sp>
    </p:spTree>
    <p:extLst>
      <p:ext uri="{BB962C8B-B14F-4D97-AF65-F5344CB8AC3E}">
        <p14:creationId xmlns:p14="http://schemas.microsoft.com/office/powerpoint/2010/main" val="419733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Polynomiale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polynome</a:t>
            </a:r>
            <a:endParaRPr lang="fr-FR" dirty="0" smtClean="0"/>
          </a:p>
          <a:p>
            <a:r>
              <a:rPr lang="fr-FR" dirty="0" smtClean="0"/>
              <a:t>Exponentielle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exp</a:t>
            </a:r>
            <a:r>
              <a:rPr lang="fr-FR" dirty="0" smtClean="0"/>
              <a:t>(x)</a:t>
            </a:r>
          </a:p>
          <a:p>
            <a:r>
              <a:rPr lang="fr-FR" dirty="0" smtClean="0"/>
              <a:t>Logarithmique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log(x)</a:t>
            </a:r>
          </a:p>
          <a:p>
            <a:r>
              <a:rPr lang="fr-FR" dirty="0" smtClean="0"/>
              <a:t>Asymptotique</a:t>
            </a:r>
          </a:p>
          <a:p>
            <a:pPr lvl="1"/>
            <a:r>
              <a:rPr lang="fr-FR" dirty="0" smtClean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/>
              <a:t>f</a:t>
            </a:r>
            <a:r>
              <a:rPr lang="fr-FR" dirty="0" smtClean="0"/>
              <a:t> = a sin(x / b)</a:t>
            </a:r>
          </a:p>
          <a:p>
            <a:r>
              <a:rPr lang="fr-FR" dirty="0" err="1" smtClean="0"/>
              <a:t>Sinusoidale</a:t>
            </a:r>
            <a:r>
              <a:rPr lang="fr-FR" dirty="0" smtClean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 smtClean="0"/>
              <a:t>exp</a:t>
            </a:r>
            <a:r>
              <a:rPr lang="fr-FR" dirty="0" smtClean="0"/>
              <a:t>(-x / c)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Curvefit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Curvefit</a:t>
            </a:r>
            <a:r>
              <a:rPr lang="fr-FR" dirty="0" smtClean="0"/>
              <a:t> permet d’effectuer une régression sur n’importe quelle fonction</a:t>
            </a:r>
          </a:p>
          <a:p>
            <a:pPr lvl="1"/>
            <a:r>
              <a:rPr lang="fr-FR" dirty="0" smtClean="0"/>
              <a:t>Uniquement à partir de </a:t>
            </a:r>
            <a:r>
              <a:rPr lang="fr-FR" smtClean="0"/>
              <a:t>np.array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10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smtClean="0"/>
              <a:t>data </a:t>
            </a:r>
            <a:r>
              <a:rPr lang="fr-FR" dirty="0"/>
              <a:t>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dirty="0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480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Imaginez </a:t>
            </a:r>
            <a:r>
              <a:rPr lang="fr-FR" dirty="0"/>
              <a:t>que vous voulez savoir si vous payez trop cher votre </a:t>
            </a:r>
            <a:r>
              <a:rPr lang="fr-FR" dirty="0" smtClean="0"/>
              <a:t>loyer</a:t>
            </a:r>
          </a:p>
          <a:p>
            <a:r>
              <a:rPr lang="fr-FR" dirty="0" smtClean="0"/>
              <a:t>Vous </a:t>
            </a:r>
            <a:r>
              <a:rPr lang="fr-FR" dirty="0"/>
              <a:t>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Surface / Loyer</a:t>
            </a:r>
            <a:endParaRPr lang="fr-FR" dirty="0"/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 smtClean="0"/>
              <a:t>Différent types</a:t>
            </a:r>
          </a:p>
          <a:p>
            <a:pPr lvl="1"/>
            <a:r>
              <a:rPr lang="fr-FR" dirty="0" smtClean="0"/>
              <a:t>Linéaire</a:t>
            </a:r>
          </a:p>
          <a:p>
            <a:pPr lvl="1"/>
            <a:r>
              <a:rPr lang="fr-FR" dirty="0" smtClean="0"/>
              <a:t>Second degré</a:t>
            </a:r>
          </a:p>
          <a:p>
            <a:pPr lvl="1"/>
            <a:r>
              <a:rPr lang="fr-FR" dirty="0" smtClean="0"/>
              <a:t>Polynomiale</a:t>
            </a:r>
          </a:p>
          <a:p>
            <a:pPr lvl="1"/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 smtClean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16949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8493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5629</TotalTime>
  <Words>632</Words>
  <Application>Microsoft Office PowerPoint</Application>
  <PresentationFormat>Affichage à l'écran (4:3)</PresentationFormat>
  <Paragraphs>96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1ère étape</vt:lpstr>
      <vt:lpstr>But</vt:lpstr>
      <vt:lpstr>Exemple</vt:lpstr>
      <vt:lpstr>Graphique</vt:lpstr>
      <vt:lpstr>Régression</vt:lpstr>
      <vt:lpstr>Régression linéaire</vt:lpstr>
      <vt:lpstr>Trouver le bon modèle</vt:lpstr>
      <vt:lpstr>Quartet d’Ascombe</vt:lpstr>
      <vt:lpstr>La régression n’est pas tous les temps linéaire</vt:lpstr>
      <vt:lpstr>Machine Learning</vt:lpstr>
      <vt:lpstr>No Free Lunch</vt:lpstr>
      <vt:lpstr>Erreur</vt:lpstr>
      <vt:lpstr>Erreur quadratique</vt:lpstr>
      <vt:lpstr>Problème non modélisables</vt:lpstr>
      <vt:lpstr>SciPy</vt:lpstr>
      <vt:lpstr>Régression linéaire</vt:lpstr>
      <vt:lpstr>Interprétation des résultats</vt:lpstr>
      <vt:lpstr>Les différents types de régression</vt:lpstr>
      <vt:lpstr>Les différents types de régression</vt:lpstr>
      <vt:lpstr>Les différents types de régression</vt:lpstr>
      <vt:lpstr>Curvefit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299</cp:revision>
  <dcterms:created xsi:type="dcterms:W3CDTF">2000-04-10T19:33:12Z</dcterms:created>
  <dcterms:modified xsi:type="dcterms:W3CDTF">2020-03-05T21:40:34Z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