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7"/>
  </p:notesMasterIdLst>
  <p:handoutMasterIdLst>
    <p:handoutMasterId r:id="rId68"/>
  </p:handoutMasterIdLst>
  <p:sldIdLst>
    <p:sldId id="264" r:id="rId2"/>
    <p:sldId id="285" r:id="rId3"/>
    <p:sldId id="265" r:id="rId4"/>
    <p:sldId id="266" r:id="rId5"/>
    <p:sldId id="284" r:id="rId6"/>
    <p:sldId id="278" r:id="rId7"/>
    <p:sldId id="279" r:id="rId8"/>
    <p:sldId id="267" r:id="rId9"/>
    <p:sldId id="268" r:id="rId10"/>
    <p:sldId id="270" r:id="rId11"/>
    <p:sldId id="269" r:id="rId12"/>
    <p:sldId id="271" r:id="rId13"/>
    <p:sldId id="282" r:id="rId14"/>
    <p:sldId id="283" r:id="rId15"/>
    <p:sldId id="272" r:id="rId16"/>
    <p:sldId id="273" r:id="rId17"/>
    <p:sldId id="275" r:id="rId18"/>
    <p:sldId id="274" r:id="rId19"/>
    <p:sldId id="276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300" r:id="rId34"/>
    <p:sldId id="301" r:id="rId35"/>
    <p:sldId id="363" r:id="rId36"/>
    <p:sldId id="364" r:id="rId37"/>
    <p:sldId id="365" r:id="rId38"/>
    <p:sldId id="366" r:id="rId39"/>
    <p:sldId id="367" r:id="rId40"/>
    <p:sldId id="371" r:id="rId41"/>
    <p:sldId id="372" r:id="rId42"/>
    <p:sldId id="373" r:id="rId43"/>
    <p:sldId id="374" r:id="rId44"/>
    <p:sldId id="304" r:id="rId45"/>
    <p:sldId id="306" r:id="rId46"/>
    <p:sldId id="307" r:id="rId47"/>
    <p:sldId id="308" r:id="rId48"/>
    <p:sldId id="309" r:id="rId49"/>
    <p:sldId id="310" r:id="rId50"/>
    <p:sldId id="315" r:id="rId51"/>
    <p:sldId id="317" r:id="rId52"/>
    <p:sldId id="334" r:id="rId53"/>
    <p:sldId id="335" r:id="rId54"/>
    <p:sldId id="336" r:id="rId55"/>
    <p:sldId id="337" r:id="rId56"/>
    <p:sldId id="338" r:id="rId57"/>
    <p:sldId id="344" r:id="rId58"/>
    <p:sldId id="345" r:id="rId59"/>
    <p:sldId id="353" r:id="rId60"/>
    <p:sldId id="354" r:id="rId61"/>
    <p:sldId id="355" r:id="rId62"/>
    <p:sldId id="356" r:id="rId63"/>
    <p:sldId id="358" r:id="rId64"/>
    <p:sldId id="359" r:id="rId65"/>
    <p:sldId id="360" r:id="rId6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12</a:t>
            </a:r>
            <a:endParaRPr lang="fr-FR" altLang="fr-FR" dirty="0" smtClean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s’avère que si on entraîne le modèle avec des données, il va naturellement être plus performant sur ces </a:t>
            </a:r>
            <a:r>
              <a:rPr lang="fr-FR" dirty="0" smtClean="0"/>
              <a:t>données-là</a:t>
            </a:r>
          </a:p>
          <a:p>
            <a:r>
              <a:rPr lang="fr-FR" dirty="0" smtClean="0"/>
              <a:t>Ce </a:t>
            </a:r>
            <a:r>
              <a:rPr lang="fr-FR" dirty="0"/>
              <a:t>qui nous intéresse c’est de mesurer sa performance sur des données qu’il n’a jamais vues puisque c’est ce qui va se passer en </a:t>
            </a:r>
            <a:r>
              <a:rPr lang="fr-FR" dirty="0" smtClean="0"/>
              <a:t>pratique</a:t>
            </a:r>
          </a:p>
          <a:p>
            <a:r>
              <a:rPr lang="fr-FR" dirty="0" smtClean="0"/>
              <a:t>Cette </a:t>
            </a:r>
            <a:r>
              <a:rPr lang="fr-FR" dirty="0"/>
              <a:t>performance est appelée la </a:t>
            </a:r>
            <a:r>
              <a:rPr lang="fr-FR" b="1" dirty="0"/>
              <a:t>généralisation</a:t>
            </a:r>
            <a:r>
              <a:rPr lang="fr-FR" dirty="0"/>
              <a:t> du </a:t>
            </a:r>
            <a:r>
              <a:rPr lang="fr-FR" dirty="0" smtClean="0"/>
              <a:t>modèle</a:t>
            </a:r>
            <a:endParaRPr lang="fr-FR" dirty="0"/>
          </a:p>
          <a:p>
            <a:pPr lvl="1"/>
            <a:r>
              <a:rPr lang="fr-FR" dirty="0" smtClean="0"/>
              <a:t>Sa </a:t>
            </a:r>
            <a:r>
              <a:rPr lang="fr-FR" dirty="0"/>
              <a:t>capacité à effectuer des prédictions de qualité sur des situations jamais rencontrées.</a:t>
            </a:r>
          </a:p>
        </p:txBody>
      </p:sp>
    </p:spTree>
    <p:extLst>
      <p:ext uri="{BB962C8B-B14F-4D97-AF65-F5344CB8AC3E}">
        <p14:creationId xmlns:p14="http://schemas.microsoft.com/office/powerpoint/2010/main" val="2686961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Model </a:t>
            </a:r>
            <a:r>
              <a:rPr lang="fr-FR" dirty="0" err="1" smtClean="0"/>
              <a:t>Selection</a:t>
            </a:r>
            <a:r>
              <a:rPr lang="fr-FR" dirty="0" smtClean="0"/>
              <a:t> est un module de sélection de modèle</a:t>
            </a:r>
          </a:p>
          <a:p>
            <a:r>
              <a:rPr lang="fr-FR" dirty="0" err="1" smtClean="0"/>
              <a:t>Train_test_split</a:t>
            </a:r>
            <a:r>
              <a:rPr lang="fr-FR" dirty="0" smtClean="0"/>
              <a:t> permet de découper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sklearn.model_selection</a:t>
            </a:r>
            <a:r>
              <a:rPr lang="fr-FR" dirty="0"/>
              <a:t> as ms</a:t>
            </a:r>
          </a:p>
          <a:p>
            <a:pPr lvl="1"/>
            <a:r>
              <a:rPr lang="fr-FR" dirty="0" err="1" smtClean="0"/>
              <a:t>xtrain</a:t>
            </a:r>
            <a:r>
              <a:rPr lang="fr-FR" dirty="0"/>
              <a:t>, </a:t>
            </a:r>
            <a:r>
              <a:rPr lang="fr-FR" dirty="0" err="1"/>
              <a:t>xtest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, </a:t>
            </a:r>
            <a:r>
              <a:rPr lang="fr-FR" dirty="0" err="1"/>
              <a:t>ytest</a:t>
            </a:r>
            <a:r>
              <a:rPr lang="fr-FR" dirty="0"/>
              <a:t> = </a:t>
            </a:r>
            <a:r>
              <a:rPr lang="fr-FR" dirty="0" err="1"/>
              <a:t>ms.train_test_split</a:t>
            </a:r>
            <a:r>
              <a:rPr lang="fr-FR" dirty="0"/>
              <a:t>(X, y, </a:t>
            </a:r>
            <a:r>
              <a:rPr lang="fr-FR" dirty="0" err="1"/>
              <a:t>train_size</a:t>
            </a:r>
            <a:r>
              <a:rPr lang="fr-FR" dirty="0"/>
              <a:t>=0.8, </a:t>
            </a:r>
            <a:r>
              <a:rPr lang="fr-FR" dirty="0" err="1"/>
              <a:t>test_size</a:t>
            </a:r>
            <a:r>
              <a:rPr lang="fr-FR" dirty="0"/>
              <a:t>=0.2)</a:t>
            </a:r>
          </a:p>
        </p:txBody>
      </p:sp>
    </p:spTree>
    <p:extLst>
      <p:ext uri="{BB962C8B-B14F-4D97-AF65-F5344CB8AC3E}">
        <p14:creationId xmlns:p14="http://schemas.microsoft.com/office/powerpoint/2010/main" val="321833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du résultat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Evidement en ayant moins de données le résultat sur le training set sera un peu moins bon</a:t>
            </a:r>
          </a:p>
          <a:p>
            <a:r>
              <a:rPr lang="fr-FR" dirty="0" smtClean="0"/>
              <a:t>Mais il faut rejouer la régression sur les </a:t>
            </a:r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pPr lvl="1"/>
            <a:r>
              <a:rPr lang="fr-FR" dirty="0" smtClean="0"/>
              <a:t>Il peut être nécessaire de rejouer le modèle plusieurs fois pour arriver à un résultat satisfaisant</a:t>
            </a:r>
          </a:p>
          <a:p>
            <a:pPr lvl="1"/>
            <a:r>
              <a:rPr lang="fr-FR" dirty="0" smtClean="0"/>
              <a:t>Training vs test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482281"/>
            <a:ext cx="3158514" cy="2314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565194"/>
            <a:ext cx="3118678" cy="223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0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Echantillonnage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Basé sur une fonctionnalité </a:t>
            </a:r>
            <a:r>
              <a:rPr lang="fr-FR" dirty="0" err="1" smtClean="0"/>
              <a:t>numpy</a:t>
            </a:r>
            <a:endParaRPr lang="fr-FR" dirty="0" smtClean="0"/>
          </a:p>
          <a:p>
            <a:r>
              <a:rPr lang="fr-FR" dirty="0" err="1" smtClean="0"/>
              <a:t>np.array</a:t>
            </a:r>
            <a:r>
              <a:rPr lang="fr-FR" dirty="0" smtClean="0"/>
              <a:t>([2,8,0,10,9])[2,4] donne [0,9]</a:t>
            </a:r>
          </a:p>
          <a:p>
            <a:r>
              <a:rPr lang="fr-FR" dirty="0" smtClean="0"/>
              <a:t>Cela donne pour un échantillon de 5000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np.random.randint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(70000, size=5000)</a:t>
            </a:r>
          </a:p>
          <a:p>
            <a:pPr lvl="1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/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mnist.target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1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Training 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ms.train_test_split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target,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train_size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=0.8,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=0.2)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87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est possible de calculer automatiquement l’erreur quadratique avec </a:t>
            </a:r>
            <a:r>
              <a:rPr lang="fr-FR" dirty="0" err="1" smtClean="0"/>
              <a:t>Metrics</a:t>
            </a:r>
            <a:endParaRPr lang="fr-FR" dirty="0" smtClean="0"/>
          </a:p>
          <a:p>
            <a:pPr lvl="1"/>
            <a:r>
              <a:rPr lang="fr-FR" dirty="0"/>
              <a:t>import </a:t>
            </a:r>
            <a:r>
              <a:rPr lang="fr-FR" dirty="0" err="1"/>
              <a:t>sklearn.metrics</a:t>
            </a:r>
            <a:r>
              <a:rPr lang="fr-FR" dirty="0"/>
              <a:t> as m</a:t>
            </a:r>
            <a:endParaRPr lang="fr-FR" dirty="0" smtClean="0"/>
          </a:p>
          <a:p>
            <a:pPr lvl="1"/>
            <a:r>
              <a:rPr lang="fr-FR" dirty="0" err="1" smtClean="0"/>
              <a:t>m.mean_squared_error</a:t>
            </a:r>
            <a:r>
              <a:rPr lang="fr-FR" dirty="0" smtClean="0"/>
              <a:t>(</a:t>
            </a:r>
            <a:r>
              <a:rPr lang="fr-FR" dirty="0" err="1" smtClean="0"/>
              <a:t>regr.predict</a:t>
            </a:r>
            <a:r>
              <a:rPr lang="fr-FR" dirty="0" smtClean="0"/>
              <a:t>(</a:t>
            </a:r>
            <a:r>
              <a:rPr lang="fr-FR" dirty="0" err="1" smtClean="0"/>
              <a:t>xtest</a:t>
            </a:r>
            <a:r>
              <a:rPr lang="fr-FR" dirty="0"/>
              <a:t>), </a:t>
            </a:r>
            <a:r>
              <a:rPr lang="fr-FR" dirty="0" err="1"/>
              <a:t>ytest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# A minimiser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090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polynomiale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Sklearn</a:t>
            </a:r>
            <a:r>
              <a:rPr lang="fr-FR" dirty="0" smtClean="0"/>
              <a:t> effectue des régressions polynomiale</a:t>
            </a:r>
            <a:endParaRPr lang="fr-FR" dirty="0"/>
          </a:p>
        </p:txBody>
      </p:sp>
      <p:pic>
        <p:nvPicPr>
          <p:cNvPr id="4098" name="Picture 2" descr="../../_images/sphx_glr_plot_polynomial_interpolation_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87721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8354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Preprocessing</a:t>
            </a:r>
            <a:r>
              <a:rPr lang="fr-FR" dirty="0" smtClean="0"/>
              <a:t> contient des </a:t>
            </a:r>
            <a:r>
              <a:rPr lang="fr-FR" dirty="0" err="1" smtClean="0"/>
              <a:t>Features</a:t>
            </a:r>
            <a:r>
              <a:rPr lang="fr-FR" dirty="0" smtClean="0"/>
              <a:t> qui sont des algorithmes de modèles pré-calculés</a:t>
            </a:r>
          </a:p>
          <a:p>
            <a:r>
              <a:rPr lang="fr-FR" dirty="0" smtClean="0"/>
              <a:t>Il en existe des centaines</a:t>
            </a:r>
          </a:p>
          <a:p>
            <a:r>
              <a:rPr lang="fr-FR" dirty="0"/>
              <a:t>import </a:t>
            </a:r>
            <a:r>
              <a:rPr lang="fr-FR" dirty="0" err="1"/>
              <a:t>sklearn.preprocessing</a:t>
            </a:r>
            <a:r>
              <a:rPr lang="fr-FR" dirty="0"/>
              <a:t> as </a:t>
            </a:r>
            <a:r>
              <a:rPr lang="fr-FR" dirty="0" smtClean="0"/>
              <a:t>pp</a:t>
            </a:r>
          </a:p>
          <a:p>
            <a:r>
              <a:rPr lang="fr-FR" dirty="0" err="1"/>
              <a:t>pp.PolynomialFeatures</a:t>
            </a:r>
            <a:r>
              <a:rPr lang="fr-FR" dirty="0"/>
              <a:t>(2)</a:t>
            </a:r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3238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Pipeline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Pipeline permet de créer des modèles avec des </a:t>
            </a:r>
            <a:r>
              <a:rPr lang="fr-FR" dirty="0" err="1" smtClean="0"/>
              <a:t>features</a:t>
            </a:r>
            <a:r>
              <a:rPr lang="fr-FR" dirty="0" smtClean="0"/>
              <a:t> et des calculs d’erreurs paramétrables</a:t>
            </a:r>
          </a:p>
          <a:p>
            <a:r>
              <a:rPr lang="fr-FR" dirty="0"/>
              <a:t>import </a:t>
            </a:r>
            <a:r>
              <a:rPr lang="fr-FR" dirty="0" err="1"/>
              <a:t>sklearn.pipeline</a:t>
            </a:r>
            <a:r>
              <a:rPr lang="fr-FR" dirty="0"/>
              <a:t> as </a:t>
            </a:r>
            <a:r>
              <a:rPr lang="fr-FR" dirty="0" smtClean="0"/>
              <a:t>pipe</a:t>
            </a:r>
          </a:p>
          <a:p>
            <a:r>
              <a:rPr lang="fr-FR" dirty="0" err="1" smtClean="0"/>
              <a:t>pipe.make_pipeline</a:t>
            </a:r>
            <a:r>
              <a:rPr lang="fr-FR" dirty="0" smtClean="0"/>
              <a:t>(</a:t>
            </a:r>
            <a:r>
              <a:rPr lang="fr-FR" dirty="0" err="1" smtClean="0"/>
              <a:t>pp.PolynomialFeatures</a:t>
            </a:r>
            <a:r>
              <a:rPr lang="fr-FR" dirty="0" smtClean="0"/>
              <a:t>(2</a:t>
            </a:r>
            <a:r>
              <a:rPr lang="fr-FR" dirty="0"/>
              <a:t>), </a:t>
            </a:r>
            <a:r>
              <a:rPr lang="fr-FR" dirty="0" err="1"/>
              <a:t>sklm.Ridge</a:t>
            </a:r>
            <a:r>
              <a:rPr lang="fr-FR" dirty="0" smtClean="0"/>
              <a:t>())</a:t>
            </a:r>
          </a:p>
          <a:p>
            <a:pPr lvl="1"/>
            <a:r>
              <a:rPr lang="fr-FR" dirty="0" smtClean="0"/>
              <a:t>Ridge est l’algorithme de calcul de l’erreur quadratique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pp.make_pipeline</a:t>
            </a:r>
            <a:r>
              <a:rPr lang="fr-FR" dirty="0"/>
              <a:t>(</a:t>
            </a:r>
            <a:r>
              <a:rPr lang="fr-FR" dirty="0" err="1"/>
              <a:t>pipe.PolynomialFeatures</a:t>
            </a:r>
            <a:r>
              <a:rPr lang="fr-FR" dirty="0"/>
              <a:t>(1), </a:t>
            </a:r>
            <a:r>
              <a:rPr lang="fr-FR" dirty="0" err="1"/>
              <a:t>sklm.Ridge</a:t>
            </a:r>
            <a:r>
              <a:rPr lang="fr-FR" dirty="0" smtClean="0"/>
              <a:t>()) # est identique à </a:t>
            </a:r>
            <a:r>
              <a:rPr lang="fr-FR" dirty="0" err="1" smtClean="0"/>
              <a:t>LinearRegression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505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Polynôme degré 4</a:t>
            </a:r>
          </a:p>
          <a:p>
            <a:pPr lvl="1"/>
            <a:r>
              <a:rPr lang="fr-FR" dirty="0" smtClean="0"/>
              <a:t>Erreur 61%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smtClean="0"/>
              <a:t>Polynôme </a:t>
            </a:r>
            <a:r>
              <a:rPr lang="fr-FR" dirty="0" smtClean="0"/>
              <a:t>degré 6</a:t>
            </a:r>
            <a:endParaRPr lang="fr-FR" dirty="0"/>
          </a:p>
          <a:p>
            <a:pPr lvl="1"/>
            <a:r>
              <a:rPr lang="fr-FR" dirty="0" smtClean="0"/>
              <a:t>Erreur 3%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1142204"/>
            <a:ext cx="3521137" cy="273938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2536" y="3881584"/>
            <a:ext cx="3521137" cy="271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12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</a:t>
            </a:r>
            <a:r>
              <a:rPr lang="fr-FR" sz="2400" dirty="0" smtClean="0"/>
              <a:t>artificielle</a:t>
            </a:r>
          </a:p>
          <a:p>
            <a:pPr lvl="1"/>
            <a:r>
              <a:rPr lang="fr-FR" sz="2000" dirty="0"/>
              <a:t>D</a:t>
            </a:r>
            <a:r>
              <a:rPr lang="fr-FR" sz="2000" dirty="0" smtClean="0"/>
              <a:t>e </a:t>
            </a:r>
            <a:r>
              <a:rPr lang="fr-FR" sz="2000" dirty="0"/>
              <a:t>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  <a:endParaRPr lang="fr-FR" sz="2000" dirty="0" smtClean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26864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3667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</a:t>
            </a:r>
            <a:r>
              <a:rPr lang="fr-FR" smtClean="0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222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93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86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</a:t>
            </a:r>
            <a:r>
              <a:rPr lang="fr-FR" dirty="0" smtClean="0"/>
              <a:t>robuste</a:t>
            </a:r>
          </a:p>
          <a:p>
            <a:r>
              <a:rPr lang="fr-FR" dirty="0" smtClean="0"/>
              <a:t>Si </a:t>
            </a:r>
            <a:r>
              <a:rPr lang="fr-FR" dirty="0"/>
              <a:t>les performances s'améliorent lorsqu'on lui fourni les données d'entraînement, on dit alors que la machine "apprend".</a:t>
            </a:r>
          </a:p>
          <a:p>
            <a:r>
              <a:rPr lang="fr-FR" dirty="0" smtClean="0"/>
              <a:t>Le </a:t>
            </a: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peut ensuite </a:t>
            </a:r>
            <a:r>
              <a:rPr lang="fr-FR" dirty="0" smtClean="0"/>
              <a:t>déployer le modèle </a:t>
            </a:r>
            <a:r>
              <a:rPr lang="fr-FR" dirty="0"/>
              <a:t>afin qu'il traite de nouvelles données, pour accomplir la tâche </a:t>
            </a:r>
            <a:r>
              <a:rPr lang="fr-FR" dirty="0" smtClean="0"/>
              <a:t>(prédiction</a:t>
            </a:r>
            <a:r>
              <a:rPr lang="fr-FR" smtClean="0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08487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1142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066145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75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382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Scikit-learn</a:t>
            </a:r>
            <a:r>
              <a:rPr lang="fr-FR" dirty="0" smtClean="0"/>
              <a:t> est le package de machine </a:t>
            </a:r>
            <a:r>
              <a:rPr lang="fr-FR" dirty="0" err="1" smtClean="0"/>
              <a:t>learning</a:t>
            </a:r>
            <a:r>
              <a:rPr lang="fr-FR" dirty="0" smtClean="0"/>
              <a:t> Python</a:t>
            </a:r>
          </a:p>
          <a:p>
            <a:pPr lvl="1"/>
            <a:r>
              <a:rPr lang="fr-FR" dirty="0" smtClean="0"/>
              <a:t>Catégorisation</a:t>
            </a:r>
          </a:p>
          <a:p>
            <a:pPr lvl="1"/>
            <a:r>
              <a:rPr lang="fr-FR" dirty="0" smtClean="0"/>
              <a:t>Régression</a:t>
            </a:r>
          </a:p>
          <a:p>
            <a:pPr lvl="1"/>
            <a:r>
              <a:rPr lang="fr-FR" dirty="0" err="1" smtClean="0"/>
              <a:t>Clusterisation</a:t>
            </a:r>
            <a:r>
              <a:rPr lang="fr-FR" dirty="0" smtClean="0"/>
              <a:t> (regroupement)</a:t>
            </a:r>
          </a:p>
          <a:p>
            <a:pPr lvl="1"/>
            <a:r>
              <a:rPr lang="fr-FR" dirty="0" smtClean="0"/>
              <a:t>Réduction de dimension</a:t>
            </a:r>
          </a:p>
          <a:p>
            <a:pPr lvl="1"/>
            <a:r>
              <a:rPr lang="fr-FR" dirty="0" smtClean="0"/>
              <a:t>Sélection de modèle</a:t>
            </a:r>
          </a:p>
          <a:p>
            <a:pPr lvl="1"/>
            <a:r>
              <a:rPr lang="fr-FR" dirty="0" err="1" smtClean="0"/>
              <a:t>Preprocessing</a:t>
            </a:r>
            <a:r>
              <a:rPr lang="fr-FR" dirty="0" smtClean="0"/>
              <a:t> (Filtrage, Randomisation)</a:t>
            </a:r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52289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 smtClean="0"/>
              <a:t>scientists</a:t>
            </a:r>
            <a:endParaRPr lang="fr-FR" sz="2400" dirty="0" smtClean="0"/>
          </a:p>
          <a:p>
            <a:r>
              <a:rPr lang="fr-FR" sz="2400" dirty="0" smtClean="0"/>
              <a:t>Suggérer </a:t>
            </a:r>
            <a:r>
              <a:rPr lang="fr-FR" sz="2400" dirty="0"/>
              <a:t>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 smtClean="0"/>
              <a:t>etc</a:t>
            </a:r>
            <a:endParaRPr lang="fr-FR" sz="2400" dirty="0" smtClean="0"/>
          </a:p>
          <a:p>
            <a:pPr lvl="1"/>
            <a:r>
              <a:rPr lang="fr-FR" sz="2000" dirty="0" smtClean="0"/>
              <a:t>La recommandation </a:t>
            </a:r>
            <a:r>
              <a:rPr lang="fr-FR" sz="2000" dirty="0" err="1" smtClean="0"/>
              <a:t>Spotify</a:t>
            </a:r>
            <a:r>
              <a:rPr lang="fr-FR" sz="2000" dirty="0" smtClean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</a:t>
            </a:r>
            <a:r>
              <a:rPr lang="fr-FR" sz="2400" dirty="0" smtClean="0"/>
              <a:t>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</a:t>
            </a:r>
            <a:r>
              <a:rPr lang="fr-FR" sz="2400" dirty="0" smtClean="0"/>
              <a:t>similarités</a:t>
            </a:r>
          </a:p>
          <a:p>
            <a:pPr lvl="1"/>
            <a:r>
              <a:rPr lang="fr-FR" sz="2000" dirty="0" smtClean="0"/>
              <a:t>c'est </a:t>
            </a:r>
            <a:r>
              <a:rPr lang="fr-FR" sz="2000" dirty="0"/>
              <a:t>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4087256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</a:t>
            </a:r>
            <a:r>
              <a:rPr lang="fr-FR" dirty="0" smtClean="0"/>
              <a:t>clusters</a:t>
            </a:r>
          </a:p>
          <a:p>
            <a:r>
              <a:rPr lang="fr-FR" dirty="0" smtClean="0"/>
              <a:t>Un </a:t>
            </a:r>
            <a:r>
              <a:rPr lang="fr-FR" dirty="0"/>
              <a:t>ensemble d'algorithmes non-supervisés peuvent réaliser cette </a:t>
            </a:r>
            <a:r>
              <a:rPr lang="fr-FR" dirty="0" smtClean="0"/>
              <a:t>tâche</a:t>
            </a:r>
          </a:p>
          <a:p>
            <a:r>
              <a:rPr lang="fr-FR" dirty="0" smtClean="0"/>
              <a:t>Ils </a:t>
            </a:r>
            <a:r>
              <a:rPr lang="fr-FR" dirty="0"/>
              <a:t>mesurent donc de manière automatique la similarité entre les différentes </a:t>
            </a:r>
            <a:r>
              <a:rPr lang="fr-FR" dirty="0" smtClean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3956727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752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147564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 err="1"/>
              <a:t>Nearest</a:t>
            </a:r>
            <a:r>
              <a:rPr lang="fr-FR" altLang="fr-FR" dirty="0"/>
              <a:t> </a:t>
            </a:r>
            <a:r>
              <a:rPr lang="fr-FR" altLang="fr-FR" dirty="0" smtClean="0"/>
              <a:t>Neighbors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k-NN est le diminutif de k </a:t>
            </a:r>
            <a:r>
              <a:rPr lang="fr-FR" dirty="0" err="1"/>
              <a:t>Nearest</a:t>
            </a:r>
            <a:r>
              <a:rPr lang="fr-FR" dirty="0"/>
              <a:t> </a:t>
            </a:r>
            <a:r>
              <a:rPr lang="fr-FR" dirty="0" smtClean="0"/>
              <a:t>Neighbors</a:t>
            </a:r>
          </a:p>
          <a:p>
            <a:r>
              <a:rPr lang="fr-FR" dirty="0" smtClean="0"/>
              <a:t>C’est </a:t>
            </a:r>
            <a:r>
              <a:rPr lang="fr-FR" dirty="0"/>
              <a:t>un algorithme qui peut servir autant pour la classification que la </a:t>
            </a:r>
            <a:r>
              <a:rPr lang="fr-FR" dirty="0" smtClean="0"/>
              <a:t>régression</a:t>
            </a:r>
          </a:p>
          <a:p>
            <a:r>
              <a:rPr lang="fr-FR" dirty="0" smtClean="0"/>
              <a:t>Son </a:t>
            </a:r>
            <a:r>
              <a:rPr lang="fr-FR" dirty="0"/>
              <a:t>principe </a:t>
            </a:r>
            <a:r>
              <a:rPr lang="fr-FR" dirty="0" smtClean="0"/>
              <a:t>est de choisir </a:t>
            </a:r>
            <a:r>
              <a:rPr lang="fr-FR" dirty="0"/>
              <a:t>les k données les plus proches du point étudié afin d’en prédire sa valeur</a:t>
            </a:r>
            <a:endParaRPr lang="fr-FR" dirty="0" smtClean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2162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Explication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Quelle est la classe de la nouvelle données (en blanc) ?</a:t>
            </a:r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pic>
        <p:nvPicPr>
          <p:cNvPr id="1028" name="Picture 4" descr="le point blanc est une nouvelle entré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76872"/>
            <a:ext cx="5112568" cy="3507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73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knn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allons regarder la distance avec les k voisins les plus proches</a:t>
            </a:r>
          </a:p>
          <a:p>
            <a:pPr lvl="1"/>
            <a:r>
              <a:rPr lang="fr-FR" dirty="0" smtClean="0"/>
              <a:t>Ici 5</a:t>
            </a:r>
          </a:p>
          <a:p>
            <a:pPr lvl="1"/>
            <a:r>
              <a:rPr lang="fr-FR" dirty="0" smtClean="0"/>
              <a:t>Rouge</a:t>
            </a:r>
            <a:endParaRPr lang="fr-FR" dirty="0"/>
          </a:p>
        </p:txBody>
      </p:sp>
      <p:pic>
        <p:nvPicPr>
          <p:cNvPr id="2050" name="Picture 2" descr="les 5 points les plus proches du point que l'on cherche à class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564904"/>
            <a:ext cx="5256584" cy="36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5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Algorithmes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Il existe plusieurs algorithmes </a:t>
            </a:r>
            <a:r>
              <a:rPr lang="fr-FR" sz="2400" dirty="0" err="1" smtClean="0"/>
              <a:t>knn</a:t>
            </a:r>
            <a:endParaRPr lang="fr-FR" sz="2400" dirty="0" smtClean="0"/>
          </a:p>
          <a:p>
            <a:r>
              <a:rPr lang="fr-FR" sz="2400" dirty="0" smtClean="0"/>
              <a:t>Brute Force</a:t>
            </a:r>
          </a:p>
          <a:p>
            <a:pPr lvl="1"/>
            <a:r>
              <a:rPr lang="fr-FR" sz="2000" dirty="0" smtClean="0"/>
              <a:t>Etablit la distance entre tous les points</a:t>
            </a:r>
          </a:p>
          <a:p>
            <a:pPr lvl="1"/>
            <a:r>
              <a:rPr lang="fr-FR" sz="2000" dirty="0" smtClean="0"/>
              <a:t>Très bon, mais très couteux pour les gros </a:t>
            </a:r>
            <a:r>
              <a:rPr lang="fr-FR" sz="2000" dirty="0" err="1" smtClean="0"/>
              <a:t>datasets</a:t>
            </a:r>
            <a:endParaRPr lang="fr-FR" sz="2000" dirty="0" smtClean="0"/>
          </a:p>
          <a:p>
            <a:pPr lvl="1"/>
            <a:r>
              <a:rPr lang="fr-FR" sz="2000" dirty="0" smtClean="0"/>
              <a:t>O(n²)</a:t>
            </a:r>
          </a:p>
          <a:p>
            <a:r>
              <a:rPr lang="fr-FR" sz="2400" dirty="0" err="1" smtClean="0"/>
              <a:t>KDTree</a:t>
            </a:r>
            <a:endParaRPr lang="fr-FR" sz="2400" dirty="0" smtClean="0"/>
          </a:p>
          <a:p>
            <a:pPr lvl="1"/>
            <a:r>
              <a:rPr lang="fr-FR" sz="2000" dirty="0" smtClean="0"/>
              <a:t>Elimine des distances</a:t>
            </a:r>
          </a:p>
          <a:p>
            <a:pPr lvl="1"/>
            <a:r>
              <a:rPr lang="fr-FR" sz="2000" dirty="0" smtClean="0"/>
              <a:t>Si A est loin de B et B proche de C alors A est loin de C</a:t>
            </a:r>
          </a:p>
          <a:p>
            <a:pPr lvl="1"/>
            <a:r>
              <a:rPr lang="fr-FR" sz="2000" dirty="0" smtClean="0"/>
              <a:t>O(n.log(n))</a:t>
            </a:r>
          </a:p>
          <a:p>
            <a:r>
              <a:rPr lang="fr-FR" sz="2400" dirty="0" err="1" smtClean="0"/>
              <a:t>BallTree</a:t>
            </a:r>
            <a:endParaRPr lang="fr-FR" sz="2400" dirty="0" smtClean="0"/>
          </a:p>
          <a:p>
            <a:pPr lvl="1"/>
            <a:r>
              <a:rPr lang="fr-FR" sz="2000" dirty="0" smtClean="0"/>
              <a:t>Sépare les données en partitions</a:t>
            </a:r>
          </a:p>
          <a:p>
            <a:pPr lvl="1"/>
            <a:r>
              <a:rPr lang="fr-FR" sz="2000" dirty="0" smtClean="0"/>
              <a:t>Peut être très efficace ou très </a:t>
            </a:r>
            <a:r>
              <a:rPr lang="fr-FR" sz="2000" dirty="0" err="1" smtClean="0"/>
              <a:t>inneficace</a:t>
            </a:r>
            <a:endParaRPr lang="fr-FR" sz="2000" dirty="0" smtClean="0"/>
          </a:p>
          <a:p>
            <a:r>
              <a:rPr lang="fr-FR" sz="2400" dirty="0" smtClean="0"/>
              <a:t>Par défaut </a:t>
            </a:r>
            <a:r>
              <a:rPr lang="fr-FR" sz="2400" dirty="0" err="1" smtClean="0"/>
              <a:t>sklearn</a:t>
            </a:r>
            <a:r>
              <a:rPr lang="fr-FR" sz="2400" dirty="0" smtClean="0"/>
              <a:t> essaie de choisir le meilleur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02029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sklearn.neighbors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nn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model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n_neighbors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model.score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530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Commençons par la régression linéaire</a:t>
            </a:r>
            <a:endParaRPr lang="fr-FR" dirty="0"/>
          </a:p>
          <a:p>
            <a:r>
              <a:rPr lang="fr-FR" dirty="0" smtClean="0"/>
              <a:t>Import </a:t>
            </a:r>
            <a:r>
              <a:rPr lang="fr-FR" dirty="0" err="1" smtClean="0"/>
              <a:t>sklearn.linearmodel</a:t>
            </a:r>
            <a:endParaRPr lang="fr-FR" dirty="0" smtClean="0"/>
          </a:p>
          <a:p>
            <a:pPr lvl="1"/>
            <a:r>
              <a:rPr lang="fr-FR" dirty="0" smtClean="0"/>
              <a:t>Minimisation de l’erreur </a:t>
            </a:r>
            <a:r>
              <a:rPr lang="fr-FR" dirty="0" err="1" smtClean="0"/>
              <a:t>quadritique</a:t>
            </a:r>
            <a:endParaRPr lang="fr-FR" dirty="0" smtClean="0"/>
          </a:p>
          <a:p>
            <a:r>
              <a:rPr lang="fr-FR" dirty="0" smtClean="0"/>
              <a:t>Classe </a:t>
            </a:r>
            <a:r>
              <a:rPr lang="fr-FR" dirty="0" err="1" smtClean="0"/>
              <a:t>LinearRegression</a:t>
            </a:r>
            <a:endParaRPr lang="fr-FR" dirty="0" smtClean="0"/>
          </a:p>
          <a:p>
            <a:r>
              <a:rPr lang="fr-FR" dirty="0" smtClean="0"/>
              <a:t>Fit()</a:t>
            </a:r>
          </a:p>
          <a:p>
            <a:pPr lvl="1"/>
            <a:r>
              <a:rPr lang="fr-FR" dirty="0" smtClean="0"/>
              <a:t>Va démarrer l’apprentissage</a:t>
            </a:r>
          </a:p>
          <a:p>
            <a:r>
              <a:rPr lang="fr-FR" dirty="0" err="1" smtClean="0"/>
              <a:t>Predict</a:t>
            </a:r>
            <a:r>
              <a:rPr lang="fr-FR" dirty="0" smtClean="0"/>
              <a:t>()</a:t>
            </a:r>
          </a:p>
          <a:p>
            <a:pPr lvl="1"/>
            <a:r>
              <a:rPr lang="fr-FR" dirty="0" smtClean="0"/>
              <a:t>Joue le modèle</a:t>
            </a:r>
          </a:p>
          <a:p>
            <a:r>
              <a:rPr lang="fr-FR" dirty="0" smtClean="0"/>
              <a:t>Résultats identiques à </a:t>
            </a:r>
            <a:r>
              <a:rPr lang="fr-FR" dirty="0" err="1" smtClean="0"/>
              <a:t>SciPy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Décomposition de l’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peut s’écrire</a:t>
            </a:r>
          </a:p>
          <a:p>
            <a:r>
              <a:rPr lang="fr-FR" dirty="0" err="1"/>
              <a:t>Err</a:t>
            </a:r>
            <a:r>
              <a:rPr lang="fr-FR" dirty="0"/>
              <a:t>(x</a:t>
            </a:r>
            <a:r>
              <a:rPr lang="fr-FR"/>
              <a:t>)=</a:t>
            </a:r>
            <a:r>
              <a:rPr lang="fr-FR" smtClean="0"/>
              <a:t>Biais²+Variance+Erreur </a:t>
            </a:r>
            <a:r>
              <a:rPr lang="fr-FR" dirty="0" smtClean="0"/>
              <a:t>Irréductible</a:t>
            </a:r>
          </a:p>
          <a:p>
            <a:endParaRPr lang="fr-FR" dirty="0"/>
          </a:p>
        </p:txBody>
      </p:sp>
      <p:pic>
        <p:nvPicPr>
          <p:cNvPr id="3074" name="Picture 2" descr="On cherche à se placer au minimum de l'erreur tota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780928"/>
            <a:ext cx="5256584" cy="3301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8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Minimisation de l’erreur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faire varier le </a:t>
            </a:r>
            <a:r>
              <a:rPr lang="fr-FR" dirty="0" err="1" smtClean="0"/>
              <a:t>n_neighbors</a:t>
            </a:r>
            <a:r>
              <a:rPr lang="fr-FR" dirty="0" smtClean="0"/>
              <a:t> entre 2 et 15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k in range(2,15):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model =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nn.KNeighborsClassifier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(k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errors.append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model.fit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ytrain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).score(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ytest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lvl="1"/>
            <a:r>
              <a:rPr lang="fr-FR" dirty="0" smtClean="0"/>
              <a:t>Il essayer les différents algorithmes</a:t>
            </a:r>
          </a:p>
          <a:p>
            <a:pPr lvl="2"/>
            <a:r>
              <a:rPr lang="fr-FR" dirty="0" smtClean="0"/>
              <a:t>Paramètre </a:t>
            </a:r>
            <a:r>
              <a:rPr lang="fr-FR" dirty="0" err="1" smtClean="0"/>
              <a:t>algorithm</a:t>
            </a:r>
            <a:endParaRPr lang="fr-FR" dirty="0" smtClean="0"/>
          </a:p>
          <a:p>
            <a:pPr lvl="1"/>
            <a:r>
              <a:rPr lang="fr-FR" dirty="0" smtClean="0"/>
              <a:t>Il faut essayer les 2 poids</a:t>
            </a:r>
          </a:p>
          <a:p>
            <a:pPr lvl="2"/>
            <a:r>
              <a:rPr lang="fr-FR" dirty="0" smtClean="0"/>
              <a:t>Paramètre </a:t>
            </a:r>
            <a:r>
              <a:rPr lang="fr-FR" dirty="0" err="1" smtClean="0"/>
              <a:t>weight</a:t>
            </a:r>
            <a:r>
              <a:rPr lang="fr-FR" dirty="0" smtClean="0"/>
              <a:t> = « distance » qui monte la distance au carré, c’est-à-dire qu’il donne plus d’importance aux points proches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19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Entrainement et prédiction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ensuite choisir le meilleur modèle, l’entrainer et mettre en place la prédiction</a:t>
            </a:r>
          </a:p>
          <a:p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xtrain</a:t>
            </a:r>
            <a:r>
              <a:rPr lang="fr-FR" dirty="0"/>
              <a:t>, </a:t>
            </a:r>
            <a:r>
              <a:rPr lang="fr-FR" dirty="0" err="1"/>
              <a:t>ytrain</a:t>
            </a:r>
            <a:r>
              <a:rPr lang="fr-FR" dirty="0"/>
              <a:t>)</a:t>
            </a:r>
          </a:p>
          <a:p>
            <a:r>
              <a:rPr lang="fr-FR" dirty="0" err="1" smtClean="0"/>
              <a:t>predicted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/>
              <a:t>model.predict</a:t>
            </a:r>
            <a:r>
              <a:rPr lang="fr-FR" dirty="0"/>
              <a:t>(</a:t>
            </a:r>
            <a:r>
              <a:rPr lang="fr-FR" dirty="0" err="1"/>
              <a:t>xtest</a:t>
            </a:r>
            <a:r>
              <a:rPr lang="fr-FR" dirty="0"/>
              <a:t>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8488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Résultats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K = 3</a:t>
            </a:r>
          </a:p>
          <a:p>
            <a:r>
              <a:rPr lang="fr-FR" dirty="0" smtClean="0"/>
              <a:t>Erreur = 5%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30" y="2418352"/>
            <a:ext cx="4972050" cy="401955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30" y="2852936"/>
            <a:ext cx="3470551" cy="260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04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</a:t>
            </a:r>
            <a:r>
              <a:rPr lang="fr-FR" dirty="0" smtClean="0"/>
              <a:t>décisionnels ont </a:t>
            </a:r>
            <a:r>
              <a:rPr lang="fr-FR" dirty="0"/>
              <a:t>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 smtClean="0"/>
              <a:t>Cutler</a:t>
            </a:r>
            <a:endParaRPr lang="fr-FR" dirty="0" smtClean="0"/>
          </a:p>
          <a:p>
            <a:r>
              <a:rPr lang="fr-FR" dirty="0" smtClean="0"/>
              <a:t>Cet </a:t>
            </a:r>
            <a:r>
              <a:rPr lang="fr-FR" dirty="0"/>
              <a:t>algorithme combine les concepts de sous-espaces aléatoires et de </a:t>
            </a:r>
            <a:r>
              <a:rPr lang="fr-FR" dirty="0" err="1" smtClean="0"/>
              <a:t>bagging</a:t>
            </a:r>
            <a:endParaRPr lang="fr-FR" dirty="0" smtClean="0"/>
          </a:p>
          <a:p>
            <a:r>
              <a:rPr lang="fr-FR" dirty="0" smtClean="0"/>
              <a:t>L'algorithme </a:t>
            </a:r>
            <a:r>
              <a:rPr lang="fr-FR" dirty="0"/>
              <a:t>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293274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Asymétrie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 est un modèle asymétrique</a:t>
            </a:r>
          </a:p>
          <a:p>
            <a:pPr lvl="1"/>
            <a:r>
              <a:rPr lang="fr-FR" dirty="0" smtClean="0"/>
              <a:t>Apprentissage couteux</a:t>
            </a:r>
          </a:p>
          <a:p>
            <a:pPr lvl="1"/>
            <a:r>
              <a:rPr lang="fr-FR" dirty="0" smtClean="0"/>
              <a:t>Prédiction rapide</a:t>
            </a:r>
          </a:p>
          <a:p>
            <a:pPr lvl="1"/>
            <a:r>
              <a:rPr lang="fr-FR" dirty="0" smtClean="0"/>
              <a:t>Très utile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41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Random</a:t>
            </a:r>
            <a:r>
              <a:rPr lang="fr-FR" dirty="0" smtClean="0"/>
              <a:t> Forest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import </a:t>
            </a:r>
            <a:r>
              <a:rPr lang="fr-FR" dirty="0" err="1" smtClean="0"/>
              <a:t>sk.ensemble</a:t>
            </a:r>
            <a:r>
              <a:rPr lang="fr-FR" dirty="0" smtClean="0"/>
              <a:t> as </a:t>
            </a:r>
            <a:r>
              <a:rPr lang="fr-FR" dirty="0" err="1" smtClean="0"/>
              <a:t>rf</a:t>
            </a:r>
            <a:endParaRPr lang="fr-FR" dirty="0" smtClean="0"/>
          </a:p>
          <a:p>
            <a:pPr lvl="1"/>
            <a:r>
              <a:rPr lang="fr-FR" dirty="0" smtClean="0"/>
              <a:t>model = </a:t>
            </a:r>
            <a:r>
              <a:rPr lang="fr-FR" dirty="0" err="1" smtClean="0"/>
              <a:t>rf.RandomForestClassifier</a:t>
            </a:r>
            <a:r>
              <a:rPr lang="fr-FR" dirty="0" smtClean="0"/>
              <a:t>(</a:t>
            </a:r>
            <a:r>
              <a:rPr lang="fr-FR" dirty="0" err="1" smtClean="0"/>
              <a:t>n_estimators</a:t>
            </a:r>
            <a:r>
              <a:rPr lang="fr-FR" dirty="0" smtClean="0"/>
              <a:t>=100)</a:t>
            </a:r>
          </a:p>
          <a:p>
            <a:r>
              <a:rPr lang="fr-FR" dirty="0" smtClean="0"/>
              <a:t>Très puissant</a:t>
            </a:r>
          </a:p>
          <a:p>
            <a:pPr lvl="1"/>
            <a:r>
              <a:rPr lang="fr-FR" dirty="0" smtClean="0"/>
              <a:t>Bien plus gourmand que </a:t>
            </a:r>
            <a:r>
              <a:rPr lang="fr-FR" dirty="0" err="1" smtClean="0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6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Iris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6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Importances des </a:t>
            </a:r>
            <a:r>
              <a:rPr lang="fr-FR" dirty="0" err="1" smtClean="0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précédents algorithmes ne permettaient pas de connaître l'importance de chaque </a:t>
            </a:r>
            <a:r>
              <a:rPr lang="fr-FR" dirty="0" err="1" smtClean="0"/>
              <a:t>feature</a:t>
            </a:r>
            <a:endParaRPr lang="fr-FR" dirty="0" smtClean="0"/>
          </a:p>
          <a:p>
            <a:r>
              <a:rPr lang="fr-FR" dirty="0" smtClean="0"/>
              <a:t>Il est souvent utile de savoir les </a:t>
            </a:r>
            <a:r>
              <a:rPr lang="fr-FR" dirty="0" err="1" smtClean="0"/>
              <a:t>features</a:t>
            </a:r>
            <a:r>
              <a:rPr lang="fr-FR" dirty="0" smtClean="0"/>
              <a:t> prépondérantes</a:t>
            </a:r>
          </a:p>
          <a:p>
            <a:pPr lvl="1"/>
            <a:r>
              <a:rPr lang="fr-FR" dirty="0" smtClean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3007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Importance </a:t>
            </a:r>
            <a:r>
              <a:rPr lang="fr-FR" dirty="0" err="1" smtClean="0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forest.feature_importances</a:t>
            </a:r>
            <a:r>
              <a:rPr lang="fr-FR" dirty="0" smtClean="0"/>
              <a:t>_</a:t>
            </a:r>
          </a:p>
          <a:p>
            <a:pPr lvl="1"/>
            <a:r>
              <a:rPr lang="fr-FR" dirty="0" smtClean="0"/>
              <a:t>Permet de donner pour chaque </a:t>
            </a:r>
            <a:r>
              <a:rPr lang="fr-FR" dirty="0" err="1" smtClean="0"/>
              <a:t>feature</a:t>
            </a:r>
            <a:r>
              <a:rPr lang="fr-FR" dirty="0" smtClean="0"/>
              <a:t> son importance sur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6028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</a:t>
            </a:r>
            <a:r>
              <a:rPr lang="fr-FR" dirty="0" smtClean="0"/>
              <a:t>support sont </a:t>
            </a:r>
            <a:r>
              <a:rPr lang="fr-FR" dirty="0"/>
              <a:t>un ensemble de techniques d'apprentissage supervisé destinées à résoudre des problèmes de </a:t>
            </a:r>
            <a:r>
              <a:rPr lang="fr-FR" dirty="0" smtClean="0"/>
              <a:t>discrimination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 smtClean="0"/>
              <a:t>Date </a:t>
            </a:r>
            <a:r>
              <a:rPr lang="fr-FR" dirty="0"/>
              <a:t>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 smtClean="0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3540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SVM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Support </a:t>
            </a:r>
            <a:r>
              <a:rPr lang="fr-FR" dirty="0" err="1" smtClean="0"/>
              <a:t>Vector</a:t>
            </a:r>
            <a:r>
              <a:rPr lang="fr-FR" dirty="0" smtClean="0"/>
              <a:t> Machine est une alternative à k-NN</a:t>
            </a:r>
          </a:p>
          <a:p>
            <a:pPr lvl="1"/>
            <a:r>
              <a:rPr lang="fr-FR" dirty="0" smtClean="0"/>
              <a:t>Très efficace</a:t>
            </a:r>
          </a:p>
          <a:p>
            <a:pPr lvl="1"/>
            <a:r>
              <a:rPr lang="fr-FR" dirty="0" smtClean="0"/>
              <a:t>Ne fournit pas de calcul d’erreur aisément</a:t>
            </a:r>
          </a:p>
          <a:p>
            <a:pPr lvl="1"/>
            <a:r>
              <a:rPr lang="fr-FR" dirty="0" smtClean="0"/>
              <a:t>Les séparations des catégories peuvent être vectorielles</a:t>
            </a:r>
          </a:p>
          <a:p>
            <a:pPr lvl="1"/>
            <a:r>
              <a:rPr lang="en-US" dirty="0" err="1"/>
              <a:t>clf</a:t>
            </a:r>
            <a:r>
              <a:rPr lang="en-US" dirty="0"/>
              <a:t> = </a:t>
            </a:r>
            <a:r>
              <a:rPr lang="en-US" dirty="0" err="1" smtClean="0"/>
              <a:t>svm.SVC</a:t>
            </a:r>
            <a:r>
              <a:rPr lang="en-US" dirty="0" smtClean="0"/>
              <a:t>(kernel=“poly”)</a:t>
            </a:r>
            <a:endParaRPr lang="en-US" dirty="0"/>
          </a:p>
          <a:p>
            <a:pPr lvl="1"/>
            <a:r>
              <a:rPr lang="en-US" dirty="0" err="1" smtClean="0"/>
              <a:t>clf.fit</a:t>
            </a:r>
            <a:r>
              <a:rPr lang="en-US" dirty="0" smtClean="0"/>
              <a:t>(X</a:t>
            </a:r>
            <a:r>
              <a:rPr lang="en-US" dirty="0"/>
              <a:t>, Y) </a:t>
            </a:r>
            <a:endParaRPr lang="fr-FR" dirty="0" smtClean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3742126"/>
            <a:ext cx="4320480" cy="313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1540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Neurone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 smtClean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19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perceptron possède plusieurs entrées (ix), une sortie (o), un seuil et une fonction d’activation (f)</a:t>
            </a:r>
          </a:p>
          <a:p>
            <a:r>
              <a:rPr lang="fr-FR" dirty="0" smtClean="0"/>
              <a:t>Chaque entrée possède un poids (</a:t>
            </a:r>
            <a:r>
              <a:rPr lang="fr-FR" dirty="0" err="1" smtClean="0"/>
              <a:t>Wx</a:t>
            </a:r>
            <a:r>
              <a:rPr lang="fr-FR" dirty="0" smtClean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044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Perceptron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L’ensemble des entrées sont multipliés à leurs poids puis sommés</a:t>
            </a:r>
          </a:p>
          <a:p>
            <a:r>
              <a:rPr lang="fr-FR" dirty="0"/>
              <a:t>s</a:t>
            </a:r>
            <a:r>
              <a:rPr lang="fr-FR" dirty="0" smtClean="0"/>
              <a:t>ignal = </a:t>
            </a:r>
            <a:r>
              <a:rPr lang="fr-FR" dirty="0" err="1" smtClean="0"/>
              <a:t>sum</a:t>
            </a:r>
            <a:r>
              <a:rPr lang="fr-FR" dirty="0" smtClean="0"/>
              <a:t>(i[x]*W[x])</a:t>
            </a:r>
          </a:p>
          <a:p>
            <a:r>
              <a:rPr lang="fr-FR" dirty="0" smtClean="0"/>
              <a:t>Si f(signal) &gt; seuil (ou biais) alors le signal passe dans le sortie</a:t>
            </a:r>
          </a:p>
          <a:p>
            <a:r>
              <a:rPr lang="fr-FR" dirty="0" smtClean="0"/>
              <a:t>f est souvent une tangente hyperbolique ou une sigmoïde</a:t>
            </a:r>
          </a:p>
          <a:p>
            <a:pPr lvl="1"/>
            <a:r>
              <a:rPr lang="fr-FR" dirty="0" smtClean="0"/>
              <a:t>F = </a:t>
            </a:r>
            <a:r>
              <a:rPr lang="fr-FR" dirty="0" err="1" smtClean="0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660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 simple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Réseau (2,2,2)</a:t>
            </a:r>
          </a:p>
          <a:p>
            <a:pPr lvl="1"/>
            <a:r>
              <a:rPr lang="fr-FR" dirty="0" smtClean="0"/>
              <a:t>2 inputs</a:t>
            </a:r>
          </a:p>
          <a:p>
            <a:pPr lvl="1"/>
            <a:r>
              <a:rPr lang="fr-FR" dirty="0" smtClean="0"/>
              <a:t>2 </a:t>
            </a:r>
            <a:r>
              <a:rPr lang="fr-FR" dirty="0" err="1" smtClean="0"/>
              <a:t>hiddens</a:t>
            </a:r>
            <a:endParaRPr lang="fr-FR" dirty="0" smtClean="0"/>
          </a:p>
          <a:p>
            <a:pPr lvl="1"/>
            <a:r>
              <a:rPr lang="fr-FR" dirty="0" smtClean="0"/>
              <a:t>2 outputs</a:t>
            </a:r>
          </a:p>
          <a:p>
            <a:r>
              <a:rPr lang="fr-FR" dirty="0" smtClean="0"/>
              <a:t>Input [0.05, 0.1]</a:t>
            </a:r>
          </a:p>
          <a:p>
            <a:r>
              <a:rPr lang="fr-FR" dirty="0" smtClean="0"/>
              <a:t>Output </a:t>
            </a:r>
            <a:r>
              <a:rPr lang="fr-FR" dirty="0" err="1" smtClean="0"/>
              <a:t>target</a:t>
            </a:r>
            <a:r>
              <a:rPr lang="fr-FR" dirty="0" smtClean="0"/>
              <a:t> [0.01, 0.99]</a:t>
            </a:r>
          </a:p>
          <a:p>
            <a:r>
              <a:rPr lang="fr-FR" dirty="0" err="1" smtClean="0"/>
              <a:t>wx</a:t>
            </a:r>
            <a:r>
              <a:rPr lang="fr-FR" dirty="0" smtClean="0"/>
              <a:t> = Poids</a:t>
            </a:r>
          </a:p>
          <a:p>
            <a:r>
              <a:rPr lang="fr-FR" dirty="0" err="1" smtClean="0"/>
              <a:t>bx</a:t>
            </a:r>
            <a:r>
              <a:rPr lang="fr-FR" dirty="0" smtClean="0"/>
              <a:t> = </a:t>
            </a:r>
            <a:r>
              <a:rPr lang="fr-FR" dirty="0" err="1" smtClean="0"/>
              <a:t>Bias</a:t>
            </a:r>
            <a:r>
              <a:rPr lang="fr-FR" dirty="0" smtClean="0"/>
              <a:t> (seuils)</a:t>
            </a:r>
            <a:endParaRPr lang="fr-FR" dirty="0"/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919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réseaux de neurones sont souvent supervisé</a:t>
            </a:r>
          </a:p>
          <a:p>
            <a:pPr lvl="1"/>
            <a:r>
              <a:rPr lang="fr-FR" dirty="0" smtClean="0"/>
              <a:t>Présence d’un feedback pour indiquer si le calcul est bon</a:t>
            </a:r>
          </a:p>
          <a:p>
            <a:r>
              <a:rPr lang="fr-FR" dirty="0" smtClean="0"/>
              <a:t>Si le feedback est bon, le neurone se fige un peu plus</a:t>
            </a:r>
          </a:p>
          <a:p>
            <a:r>
              <a:rPr lang="fr-FR" dirty="0" smtClean="0"/>
              <a:t>Sinon, le seuil et les poids changent un peu</a:t>
            </a:r>
          </a:p>
          <a:p>
            <a:endParaRPr lang="fr-FR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0553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Multi Layer Perceptron Classifier</a:t>
            </a:r>
          </a:p>
          <a:p>
            <a:r>
              <a:rPr lang="fr-FR" dirty="0" err="1" smtClean="0"/>
              <a:t>Hidden_layer_size</a:t>
            </a:r>
            <a:endParaRPr lang="fr-FR" dirty="0"/>
          </a:p>
          <a:p>
            <a:pPr lvl="1"/>
            <a:r>
              <a:rPr lang="fr-FR" dirty="0" smtClean="0"/>
              <a:t>nombre de perceptron par couche</a:t>
            </a:r>
          </a:p>
          <a:p>
            <a:pPr lvl="1"/>
            <a:r>
              <a:rPr lang="fr-FR" dirty="0" smtClean="0"/>
              <a:t>(30,30,30) : trois couches de 30 perceptrons</a:t>
            </a:r>
          </a:p>
          <a:p>
            <a:r>
              <a:rPr lang="fr-FR" dirty="0" smtClean="0"/>
              <a:t>Activation</a:t>
            </a:r>
          </a:p>
          <a:p>
            <a:pPr lvl="1"/>
            <a:r>
              <a:rPr lang="fr-FR" dirty="0" smtClean="0"/>
              <a:t>Fonction d’activation</a:t>
            </a:r>
          </a:p>
          <a:p>
            <a:pPr lvl="1"/>
            <a:r>
              <a:rPr lang="fr-FR" dirty="0" err="1" smtClean="0"/>
              <a:t>Logistic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bien répartie mais couteuse : </a:t>
            </a:r>
            <a:r>
              <a:rPr lang="fr-FR" sz="2200" dirty="0" smtClean="0"/>
              <a:t>f(x) = 1/1+exp(-x))</a:t>
            </a:r>
          </a:p>
          <a:p>
            <a:pPr lvl="1"/>
            <a:r>
              <a:rPr lang="fr-FR" dirty="0" err="1" smtClean="0"/>
              <a:t>Tanh</a:t>
            </a:r>
            <a:r>
              <a:rPr lang="fr-FR" dirty="0" smtClean="0"/>
              <a:t> : </a:t>
            </a:r>
            <a:r>
              <a:rPr lang="fr-FR" dirty="0" err="1" smtClean="0"/>
              <a:t>sigmoide</a:t>
            </a:r>
            <a:r>
              <a:rPr lang="fr-FR" dirty="0" smtClean="0"/>
              <a:t> </a:t>
            </a:r>
            <a:r>
              <a:rPr lang="fr-FR" dirty="0" err="1" smtClean="0"/>
              <a:t>simplifée</a:t>
            </a:r>
            <a:r>
              <a:rPr lang="fr-FR" dirty="0" smtClean="0"/>
              <a:t> : </a:t>
            </a:r>
            <a:r>
              <a:rPr lang="fr-FR" dirty="0"/>
              <a:t>f(x) = </a:t>
            </a:r>
            <a:r>
              <a:rPr lang="fr-FR" dirty="0" err="1"/>
              <a:t>tanh</a:t>
            </a:r>
            <a:r>
              <a:rPr lang="fr-FR" dirty="0"/>
              <a:t>(x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82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X représente le </a:t>
            </a:r>
            <a:r>
              <a:rPr lang="fr-FR" dirty="0" err="1" smtClean="0"/>
              <a:t>Dataset</a:t>
            </a:r>
            <a:endParaRPr lang="fr-FR" dirty="0" smtClean="0"/>
          </a:p>
          <a:p>
            <a:pPr lvl="1"/>
            <a:r>
              <a:rPr lang="fr-FR" dirty="0" smtClean="0"/>
              <a:t>S’exprime en majuscule car il s’agit d’une matrice</a:t>
            </a:r>
          </a:p>
          <a:p>
            <a:pPr lvl="1"/>
            <a:r>
              <a:rPr lang="fr-FR" dirty="0" smtClean="0"/>
              <a:t>1 dimension = 1 variable</a:t>
            </a:r>
          </a:p>
          <a:p>
            <a:r>
              <a:rPr lang="fr-FR" dirty="0"/>
              <a:t>y</a:t>
            </a:r>
            <a:r>
              <a:rPr lang="fr-FR" dirty="0" smtClean="0"/>
              <a:t>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Solver</a:t>
            </a:r>
            <a:endParaRPr lang="fr-FR" sz="2400" dirty="0" smtClean="0"/>
          </a:p>
          <a:p>
            <a:pPr lvl="1"/>
            <a:r>
              <a:rPr lang="fr-FR" sz="2000" dirty="0" smtClean="0"/>
              <a:t>Algorithme du changement du poids</a:t>
            </a:r>
            <a:endParaRPr lang="fr-FR" sz="2000" dirty="0"/>
          </a:p>
          <a:p>
            <a:pPr lvl="1"/>
            <a:r>
              <a:rPr lang="fr-FR" sz="2000" dirty="0" smtClean="0"/>
              <a:t>Par défaut </a:t>
            </a:r>
            <a:r>
              <a:rPr lang="fr-FR" sz="2000" dirty="0" err="1" smtClean="0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 smtClean="0"/>
              <a:t>optimizer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err="1" smtClean="0"/>
              <a:t>Sgd</a:t>
            </a:r>
            <a:r>
              <a:rPr lang="fr-FR" sz="2000" dirty="0" smtClean="0"/>
              <a:t> va utiliser </a:t>
            </a:r>
            <a:r>
              <a:rPr lang="fr-FR" sz="2000" dirty="0" err="1" smtClean="0"/>
              <a:t>Learning_rate</a:t>
            </a:r>
            <a:endParaRPr lang="fr-FR" sz="2000" dirty="0" smtClean="0"/>
          </a:p>
          <a:p>
            <a:r>
              <a:rPr lang="fr-FR" sz="2400" dirty="0" smtClean="0"/>
              <a:t>Alpha</a:t>
            </a:r>
          </a:p>
          <a:p>
            <a:pPr lvl="1"/>
            <a:r>
              <a:rPr lang="fr-FR" sz="2000" dirty="0" smtClean="0"/>
              <a:t>0.00001</a:t>
            </a:r>
          </a:p>
          <a:p>
            <a:pPr lvl="1"/>
            <a:r>
              <a:rPr lang="fr-FR" sz="2000" dirty="0" smtClean="0"/>
              <a:t>Pénalité</a:t>
            </a:r>
          </a:p>
          <a:p>
            <a:r>
              <a:rPr lang="fr-FR" sz="2400" dirty="0" err="1" smtClean="0"/>
              <a:t>Learning_rate</a:t>
            </a:r>
            <a:endParaRPr lang="fr-FR" sz="2400" dirty="0" smtClean="0"/>
          </a:p>
          <a:p>
            <a:pPr lvl="1"/>
            <a:r>
              <a:rPr lang="fr-FR" sz="2000" dirty="0" smtClean="0"/>
              <a:t>Constant : changement de poids constant</a:t>
            </a:r>
          </a:p>
          <a:p>
            <a:pPr lvl="1"/>
            <a:r>
              <a:rPr lang="fr-FR" sz="2000" dirty="0" smtClean="0"/>
              <a:t>Adaptive : Augmente en cas d’erreurs successive, abaisse en cas de succès successif, d’une valeur décrite dans </a:t>
            </a:r>
            <a:r>
              <a:rPr lang="fr-FR" sz="2000" dirty="0" err="1" smtClean="0"/>
              <a:t>momentum</a:t>
            </a:r>
            <a:endParaRPr lang="fr-FR" sz="2000" dirty="0" smtClean="0"/>
          </a:p>
          <a:p>
            <a:pPr lvl="1"/>
            <a:r>
              <a:rPr lang="fr-FR" sz="2000" dirty="0" err="1" smtClean="0"/>
              <a:t>Invscaling</a:t>
            </a:r>
            <a:r>
              <a:rPr lang="fr-FR" sz="2000" dirty="0" smtClean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Max_iter</a:t>
            </a:r>
            <a:endParaRPr lang="fr-FR" dirty="0" smtClean="0"/>
          </a:p>
          <a:p>
            <a:pPr lvl="1"/>
            <a:r>
              <a:rPr lang="fr-FR" dirty="0" smtClean="0"/>
              <a:t>Nombre d’itération</a:t>
            </a:r>
          </a:p>
          <a:p>
            <a:pPr lvl="1"/>
            <a:r>
              <a:rPr lang="fr-FR" dirty="0" smtClean="0"/>
              <a:t>200 par défaut</a:t>
            </a:r>
          </a:p>
          <a:p>
            <a:r>
              <a:rPr lang="fr-FR" dirty="0" err="1" smtClean="0"/>
              <a:t>Tol</a:t>
            </a:r>
            <a:endParaRPr lang="fr-FR" dirty="0" smtClean="0"/>
          </a:p>
          <a:p>
            <a:pPr lvl="1"/>
            <a:r>
              <a:rPr lang="fr-FR" dirty="0" smtClean="0"/>
              <a:t>Tolérance au score</a:t>
            </a:r>
          </a:p>
          <a:p>
            <a:pPr lvl="2"/>
            <a:r>
              <a:rPr lang="fr-FR" dirty="0" smtClean="0"/>
              <a:t>10</a:t>
            </a:r>
            <a:r>
              <a:rPr lang="fr-FR" baseline="30000" dirty="0" smtClean="0"/>
              <a:t>E</a:t>
            </a:r>
            <a:r>
              <a:rPr lang="fr-FR" dirty="0" smtClean="0"/>
              <a:t>-4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3575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2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Standardisation d’un jeux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</a:t>
            </a:r>
            <a:r>
              <a:rPr lang="fr-FR" sz="2400" dirty="0" smtClean="0"/>
              <a:t>normaliser </a:t>
            </a:r>
            <a:r>
              <a:rPr lang="fr-FR" sz="2400"/>
              <a:t>les </a:t>
            </a:r>
            <a:r>
              <a:rPr lang="fr-FR" sz="2400" smtClean="0"/>
              <a:t>données</a:t>
            </a:r>
            <a:endParaRPr lang="fr-FR" sz="2400" dirty="0" smtClean="0"/>
          </a:p>
          <a:p>
            <a:r>
              <a:rPr lang="fr-FR" sz="2400" dirty="0" err="1" smtClean="0"/>
              <a:t>MinMaxScaler</a:t>
            </a:r>
            <a:endParaRPr lang="fr-FR" sz="2400" dirty="0" smtClean="0"/>
          </a:p>
          <a:p>
            <a:pPr lvl="1"/>
            <a:r>
              <a:rPr lang="fr-FR" sz="2000" dirty="0" smtClean="0"/>
              <a:t>Redimensionne les données pour qu’elles soient comprises entre 0 et 1</a:t>
            </a:r>
          </a:p>
          <a:p>
            <a:pPr lvl="1"/>
            <a:r>
              <a:rPr lang="fr-FR" sz="2000" dirty="0" smtClean="0"/>
              <a:t>Assez sensible aux données extrêmes</a:t>
            </a:r>
            <a:endParaRPr lang="fr-FR" sz="2000" dirty="0"/>
          </a:p>
          <a:p>
            <a:r>
              <a:rPr lang="fr-FR" sz="2400" dirty="0" err="1" smtClean="0"/>
              <a:t>StandardScaler</a:t>
            </a:r>
            <a:endParaRPr lang="fr-FR" sz="2400" dirty="0" smtClean="0"/>
          </a:p>
          <a:p>
            <a:pPr lvl="1"/>
            <a:r>
              <a:rPr lang="fr-FR" sz="2000" dirty="0" smtClean="0"/>
              <a:t>Supprime </a:t>
            </a:r>
            <a:r>
              <a:rPr lang="fr-FR" sz="2000" dirty="0"/>
              <a:t>la moyenne et la mise à l'échelle de la variance de </a:t>
            </a:r>
            <a:r>
              <a:rPr lang="fr-FR" sz="2000" dirty="0" smtClean="0"/>
              <a:t>l'unité et en centrant sur 0</a:t>
            </a:r>
          </a:p>
          <a:p>
            <a:pPr lvl="1"/>
            <a:r>
              <a:rPr lang="fr-FR" sz="2000" dirty="0" smtClean="0"/>
              <a:t>La moyenne devient 0</a:t>
            </a:r>
          </a:p>
          <a:p>
            <a:pPr lvl="1"/>
            <a:r>
              <a:rPr lang="fr-FR" sz="2000" dirty="0" smtClean="0"/>
              <a:t>Modifie l’</a:t>
            </a:r>
            <a:r>
              <a:rPr lang="fr-FR" sz="2000" dirty="0"/>
              <a:t>é</a:t>
            </a:r>
            <a:r>
              <a:rPr lang="fr-FR" sz="2000" dirty="0" smtClean="0"/>
              <a:t>cart type</a:t>
            </a:r>
          </a:p>
          <a:p>
            <a:pPr lvl="1"/>
            <a:r>
              <a:rPr lang="fr-FR" sz="2000" dirty="0" smtClean="0"/>
              <a:t>Moins sensible aux données </a:t>
            </a:r>
            <a:r>
              <a:rPr lang="fr-FR" sz="2000" dirty="0"/>
              <a:t>extrêmes</a:t>
            </a:r>
            <a:endParaRPr lang="fr-FR" sz="2000" dirty="0" smtClean="0"/>
          </a:p>
          <a:p>
            <a:r>
              <a:rPr lang="fr-FR" sz="2400" dirty="0" err="1" smtClean="0"/>
              <a:t>RobusteScaler</a:t>
            </a:r>
            <a:endParaRPr lang="fr-FR" sz="2400" dirty="0" smtClean="0"/>
          </a:p>
          <a:p>
            <a:pPr lvl="1"/>
            <a:r>
              <a:rPr lang="fr-FR" sz="2000" dirty="0" smtClean="0"/>
              <a:t>Fonctionne comme </a:t>
            </a:r>
            <a:r>
              <a:rPr lang="fr-FR" sz="2000" dirty="0" err="1" smtClean="0"/>
              <a:t>StandardScaler</a:t>
            </a:r>
            <a:r>
              <a:rPr lang="fr-FR" sz="2000" dirty="0" smtClean="0"/>
              <a:t> mais en percentile et est donc encore moins sensible aux données extrêmes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395635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Matrice de confusion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matrice de confusion apporte les cas de succès, en discriminant les vrai positifs, les vrai négatifs, les faux positifs et les vrais positifs</a:t>
            </a:r>
            <a:endParaRPr lang="fr-FR" dirty="0"/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20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 report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Apporte le taux de succès détaillé</a:t>
            </a:r>
          </a:p>
          <a:p>
            <a:r>
              <a:rPr lang="fr-FR" dirty="0" err="1" smtClean="0"/>
              <a:t>Precision</a:t>
            </a:r>
            <a:endParaRPr lang="fr-FR" dirty="0" smtClean="0"/>
          </a:p>
          <a:p>
            <a:pPr lvl="1"/>
            <a:r>
              <a:rPr lang="fr-FR" dirty="0" smtClean="0"/>
              <a:t>Vrai positif / (vrai positif + faux positif)</a:t>
            </a:r>
          </a:p>
          <a:p>
            <a:pPr lvl="1"/>
            <a:r>
              <a:rPr lang="fr-FR" dirty="0" smtClean="0"/>
              <a:t>Moins grave</a:t>
            </a:r>
          </a:p>
          <a:p>
            <a:r>
              <a:rPr lang="fr-FR" dirty="0" err="1" smtClean="0"/>
              <a:t>Recall</a:t>
            </a:r>
            <a:endParaRPr lang="fr-FR" dirty="0"/>
          </a:p>
          <a:p>
            <a:pPr lvl="1"/>
            <a:r>
              <a:rPr lang="fr-FR" dirty="0" smtClean="0"/>
              <a:t>vrai positif / </a:t>
            </a:r>
            <a:r>
              <a:rPr lang="fr-FR" dirty="0"/>
              <a:t>(vrai positif + </a:t>
            </a:r>
            <a:r>
              <a:rPr lang="fr-FR" dirty="0" smtClean="0"/>
              <a:t>faux négatifs)</a:t>
            </a:r>
          </a:p>
          <a:p>
            <a:pPr lvl="1"/>
            <a:r>
              <a:rPr lang="fr-FR" dirty="0" smtClean="0"/>
              <a:t>Plus grave</a:t>
            </a:r>
          </a:p>
          <a:p>
            <a:r>
              <a:rPr lang="fr-FR" dirty="0" err="1" smtClean="0"/>
              <a:t>Fl</a:t>
            </a:r>
            <a:r>
              <a:rPr lang="fr-FR" dirty="0" smtClean="0"/>
              <a:t>-score</a:t>
            </a:r>
          </a:p>
          <a:p>
            <a:pPr lvl="1"/>
            <a:r>
              <a:rPr lang="fr-FR" dirty="0" smtClean="0"/>
              <a:t>Doit être proche de 1</a:t>
            </a:r>
          </a:p>
          <a:p>
            <a:r>
              <a:rPr lang="fr-FR" dirty="0" smtClean="0"/>
              <a:t>Support</a:t>
            </a:r>
          </a:p>
          <a:p>
            <a:pPr lvl="1"/>
            <a:r>
              <a:rPr lang="fr-FR" dirty="0" smtClean="0"/>
              <a:t>Nombre de positifs et négatifs</a:t>
            </a:r>
            <a:endParaRPr lang="fr-FR" dirty="0"/>
          </a:p>
          <a:p>
            <a:pPr lvl="1"/>
            <a:endParaRPr lang="fr-FR" dirty="0" smtClean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4365104"/>
            <a:ext cx="5497779" cy="152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Surapprentissage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notion </a:t>
            </a:r>
            <a:r>
              <a:rPr lang="fr-FR" dirty="0" smtClean="0"/>
              <a:t>de </a:t>
            </a:r>
            <a:r>
              <a:rPr lang="fr-FR" dirty="0" err="1" smtClean="0"/>
              <a:t>surapprentissage</a:t>
            </a:r>
            <a:r>
              <a:rPr lang="fr-FR" dirty="0" smtClean="0"/>
              <a:t> désigne </a:t>
            </a:r>
            <a:r>
              <a:rPr lang="fr-FR" dirty="0"/>
              <a:t>le fait que le modèle que vous avez choisi est trop collé aux données </a:t>
            </a:r>
            <a:r>
              <a:rPr lang="fr-FR" dirty="0" smtClean="0"/>
              <a:t>d'entraînement</a:t>
            </a:r>
          </a:p>
          <a:p>
            <a:pPr lvl="1"/>
            <a:r>
              <a:rPr lang="fr-FR" dirty="0" smtClean="0"/>
              <a:t>C'est </a:t>
            </a:r>
            <a:r>
              <a:rPr lang="fr-FR" dirty="0"/>
              <a:t>un problème classique de data science, lorsqu'on choisi un modèle trop "flexible", c'est à dire avec une complexité trop élevée qui prend aussi en compte le bruit du </a:t>
            </a:r>
            <a:r>
              <a:rPr lang="fr-FR" dirty="0" smtClean="0"/>
              <a:t>phénomène</a:t>
            </a:r>
          </a:p>
          <a:p>
            <a:pPr lvl="1"/>
            <a:r>
              <a:rPr lang="fr-FR" dirty="0" smtClean="0"/>
              <a:t>Ici modèle simple </a:t>
            </a:r>
          </a:p>
          <a:p>
            <a:pPr lvl="1"/>
            <a:r>
              <a:rPr lang="fr-FR" dirty="0" smtClean="0"/>
              <a:t>vs modèle complexe</a:t>
            </a:r>
          </a:p>
          <a:p>
            <a:r>
              <a:rPr lang="fr-FR" dirty="0" smtClean="0"/>
              <a:t>D’où l’utiliser d’un </a:t>
            </a:r>
            <a:r>
              <a:rPr lang="fr-FR" dirty="0" err="1" smtClean="0"/>
              <a:t>TestSet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Comparaison entre un modèle en overfitting vs une modélisation plus réaliste du phénomè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4019384"/>
            <a:ext cx="35909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83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Echantillonage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jeu de données (</a:t>
            </a:r>
            <a:r>
              <a:rPr lang="fr-FR" dirty="0" err="1"/>
              <a:t>dataset</a:t>
            </a:r>
            <a:r>
              <a:rPr lang="fr-FR" dirty="0"/>
              <a:t>) dont vous disposez constitue une ressource </a:t>
            </a:r>
            <a:r>
              <a:rPr lang="fr-FR" dirty="0" smtClean="0"/>
              <a:t>précieuse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faut pouvoir l’utiliser à bon escient afin de pouvoir à la fois choisir un modèle et </a:t>
            </a:r>
            <a:r>
              <a:rPr lang="fr-FR" dirty="0" smtClean="0"/>
              <a:t>l'entraîner</a:t>
            </a:r>
          </a:p>
          <a:p>
            <a:pPr lvl="1"/>
            <a:r>
              <a:rPr lang="fr-FR" dirty="0" smtClean="0"/>
              <a:t>mais </a:t>
            </a:r>
            <a:r>
              <a:rPr lang="fr-FR" dirty="0"/>
              <a:t>aussi de pouvoir tester la qualité de ce </a:t>
            </a:r>
            <a:r>
              <a:rPr lang="fr-FR" dirty="0" smtClean="0"/>
              <a:t>modèle</a:t>
            </a:r>
          </a:p>
          <a:p>
            <a:r>
              <a:rPr lang="fr-FR" dirty="0"/>
              <a:t>La première question à se poser </a:t>
            </a:r>
            <a:r>
              <a:rPr lang="fr-FR" dirty="0" smtClean="0"/>
              <a:t>est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qu’on va utiliser toutes les données d'exemple dont on </a:t>
            </a:r>
            <a:r>
              <a:rPr lang="fr-FR" dirty="0" smtClean="0"/>
              <a:t>dispose ?</a:t>
            </a:r>
          </a:p>
          <a:p>
            <a:pPr lvl="1"/>
            <a:r>
              <a:rPr lang="fr-FR" dirty="0" smtClean="0"/>
              <a:t>Volume, tests, …</a:t>
            </a:r>
          </a:p>
          <a:p>
            <a:r>
              <a:rPr lang="fr-FR" dirty="0" smtClean="0"/>
              <a:t>Il faut échantillonner (</a:t>
            </a:r>
            <a:r>
              <a:rPr lang="fr-FR" dirty="0" err="1" smtClean="0"/>
              <a:t>sampling</a:t>
            </a:r>
            <a:r>
              <a:rPr lang="fr-FR" dirty="0" smtClean="0"/>
              <a:t>) les données à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426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Randomisation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utiliser le bon échantillon</a:t>
            </a:r>
          </a:p>
          <a:p>
            <a:pPr lvl="1"/>
            <a:r>
              <a:rPr lang="fr-FR" dirty="0" smtClean="0"/>
              <a:t>Bien répartis</a:t>
            </a:r>
          </a:p>
          <a:p>
            <a:pPr lvl="1"/>
            <a:r>
              <a:rPr lang="fr-FR" dirty="0" smtClean="0"/>
              <a:t>Ne pas introduire de biais</a:t>
            </a:r>
          </a:p>
          <a:p>
            <a:pPr lvl="1"/>
            <a:r>
              <a:rPr lang="fr-FR" dirty="0" smtClean="0"/>
              <a:t>Par exemple à Paris les loyers sont plus chères qu’ailleurs</a:t>
            </a:r>
          </a:p>
          <a:p>
            <a:r>
              <a:rPr lang="fr-FR" dirty="0" smtClean="0"/>
              <a:t>Il faut ensuite découper l’échantillon avec le</a:t>
            </a:r>
          </a:p>
          <a:p>
            <a:pPr lvl="1"/>
            <a:r>
              <a:rPr lang="fr-FR" dirty="0" smtClean="0"/>
              <a:t>Training Set</a:t>
            </a:r>
          </a:p>
          <a:p>
            <a:pPr lvl="1"/>
            <a:r>
              <a:rPr lang="fr-FR" dirty="0" err="1" smtClean="0"/>
              <a:t>Testing</a:t>
            </a:r>
            <a:r>
              <a:rPr lang="fr-FR" dirty="0" smtClean="0"/>
              <a:t> Set</a:t>
            </a:r>
          </a:p>
          <a:p>
            <a:r>
              <a:rPr lang="fr-FR" dirty="0" smtClean="0"/>
              <a:t>L’un sert à l’apprentissage, l’autre au test</a:t>
            </a:r>
          </a:p>
          <a:p>
            <a:pPr lvl="1"/>
            <a:r>
              <a:rPr lang="fr-FR" dirty="0" smtClean="0"/>
              <a:t>Souvent 80/20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9696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6581</TotalTime>
  <Words>2346</Words>
  <Application>Microsoft Office PowerPoint</Application>
  <PresentationFormat>Affichage à l'écran (4:3)</PresentationFormat>
  <Paragraphs>333</Paragraphs>
  <Slides>65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65</vt:i4>
      </vt:variant>
    </vt:vector>
  </HeadingPairs>
  <TitlesOfParts>
    <vt:vector size="70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Surapprentissage</vt:lpstr>
      <vt:lpstr>Echantillonage</vt:lpstr>
      <vt:lpstr>Randomisation</vt:lpstr>
      <vt:lpstr>Randomisation</vt:lpstr>
      <vt:lpstr>Model Selection</vt:lpstr>
      <vt:lpstr>Interprétation du résultat</vt:lpstr>
      <vt:lpstr>Echantillonnage</vt:lpstr>
      <vt:lpstr>Training Set</vt:lpstr>
      <vt:lpstr>Metrics</vt:lpstr>
      <vt:lpstr>Régression polynomiale</vt:lpstr>
      <vt:lpstr>PreProcessing</vt:lpstr>
      <vt:lpstr>Pipeline</vt:lpstr>
      <vt:lpstr>Interprétation</vt:lpstr>
      <vt:lpstr>Modélisation</vt:lpstr>
      <vt:lpstr>Apprentissage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Le clustering</vt:lpstr>
      <vt:lpstr>Démarrer le machine learning</vt:lpstr>
      <vt:lpstr>Loss</vt:lpstr>
      <vt:lpstr>Nearest Neighbors</vt:lpstr>
      <vt:lpstr>Explication</vt:lpstr>
      <vt:lpstr>knn</vt:lpstr>
      <vt:lpstr>Algorithmes</vt:lpstr>
      <vt:lpstr>Modèle</vt:lpstr>
      <vt:lpstr>Décomposition de l’</vt:lpstr>
      <vt:lpstr>Minimisation de l’erreur</vt:lpstr>
      <vt:lpstr>Entrainement et prédiction</vt:lpstr>
      <vt:lpstr>Résultats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SVM</vt:lpstr>
      <vt:lpstr>SVM</vt:lpstr>
      <vt:lpstr>Neurone</vt:lpstr>
      <vt:lpstr>Neurone</vt:lpstr>
      <vt:lpstr>Perceptron</vt:lpstr>
      <vt:lpstr>Perceptron</vt:lpstr>
      <vt:lpstr>Exemple simple</vt:lpstr>
      <vt:lpstr>Backpropagation</vt:lpstr>
      <vt:lpstr>Backpropagation</vt:lpstr>
      <vt:lpstr>MLPClassifier</vt:lpstr>
      <vt:lpstr>MLPClassifier</vt:lpstr>
      <vt:lpstr>MLPClassifier</vt:lpstr>
      <vt:lpstr>MLPClassifier</vt:lpstr>
      <vt:lpstr>Standardisation d’un jeux de données</vt:lpstr>
      <vt:lpstr>Matrice de confusion</vt:lpstr>
      <vt:lpstr>Classification report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326</cp:revision>
  <dcterms:created xsi:type="dcterms:W3CDTF">2000-04-10T19:33:12Z</dcterms:created>
  <dcterms:modified xsi:type="dcterms:W3CDTF">2020-03-05T22:05:50Z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