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0"/>
  </p:notesMasterIdLst>
  <p:handoutMasterIdLst>
    <p:handoutMasterId r:id="rId41"/>
  </p:handoutMasterIdLst>
  <p:sldIdLst>
    <p:sldId id="264" r:id="rId2"/>
    <p:sldId id="266" r:id="rId3"/>
    <p:sldId id="270" r:id="rId4"/>
    <p:sldId id="267" r:id="rId5"/>
    <p:sldId id="268" r:id="rId6"/>
    <p:sldId id="269" r:id="rId7"/>
    <p:sldId id="322" r:id="rId8"/>
    <p:sldId id="327" r:id="rId9"/>
    <p:sldId id="328" r:id="rId10"/>
    <p:sldId id="323" r:id="rId11"/>
    <p:sldId id="324" r:id="rId12"/>
    <p:sldId id="325" r:id="rId13"/>
    <p:sldId id="326" r:id="rId14"/>
    <p:sldId id="329" r:id="rId15"/>
    <p:sldId id="330" r:id="rId16"/>
    <p:sldId id="331" r:id="rId17"/>
    <p:sldId id="332" r:id="rId18"/>
    <p:sldId id="333" r:id="rId19"/>
    <p:sldId id="335" r:id="rId20"/>
    <p:sldId id="272" r:id="rId21"/>
    <p:sldId id="273" r:id="rId22"/>
    <p:sldId id="271" r:id="rId23"/>
    <p:sldId id="274" r:id="rId24"/>
    <p:sldId id="275" r:id="rId25"/>
    <p:sldId id="276" r:id="rId26"/>
    <p:sldId id="334" r:id="rId27"/>
    <p:sldId id="337" r:id="rId28"/>
    <p:sldId id="338" r:id="rId29"/>
    <p:sldId id="339" r:id="rId30"/>
    <p:sldId id="340" r:id="rId31"/>
    <p:sldId id="341" r:id="rId32"/>
    <p:sldId id="342" r:id="rId33"/>
    <p:sldId id="345" r:id="rId34"/>
    <p:sldId id="375" r:id="rId35"/>
    <p:sldId id="376" r:id="rId36"/>
    <p:sldId id="377" r:id="rId37"/>
    <p:sldId id="277" r:id="rId38"/>
    <p:sldId id="278" r:id="rId3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Ecran xx</a:t>
            </a:r>
            <a:br>
              <a:rPr lang="fr-FR" dirty="0" smtClean="0"/>
            </a:br>
            <a:r>
              <a:rPr lang="fr-FR" dirty="0" smtClean="0"/>
              <a:t>Titre de l’écran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828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Ecran xx</a:t>
            </a:r>
            <a:br>
              <a:rPr lang="fr-FR" dirty="0" smtClean="0"/>
            </a:br>
            <a:r>
              <a:rPr lang="fr-FR" dirty="0" smtClean="0"/>
              <a:t>Titre de l’écran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3215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Ecran xx</a:t>
            </a:r>
            <a:br>
              <a:rPr lang="fr-FR" dirty="0" smtClean="0"/>
            </a:br>
            <a:r>
              <a:rPr lang="fr-FR" dirty="0" smtClean="0"/>
              <a:t>Titre de l’écran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557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Ecran xx</a:t>
            </a:r>
            <a:br>
              <a:rPr lang="fr-FR" dirty="0" smtClean="0"/>
            </a:br>
            <a:r>
              <a:rPr lang="fr-FR" dirty="0" smtClean="0"/>
              <a:t>Titre de l’écran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32828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Ecran xx</a:t>
            </a:r>
            <a:br>
              <a:rPr lang="fr-FR" dirty="0" smtClean="0"/>
            </a:br>
            <a:r>
              <a:rPr lang="fr-FR" dirty="0" smtClean="0"/>
              <a:t>Titre de l’écran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636572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Ecran xx</a:t>
            </a:r>
            <a:br>
              <a:rPr lang="fr-FR" dirty="0" smtClean="0"/>
            </a:br>
            <a:r>
              <a:rPr lang="fr-FR" dirty="0" smtClean="0"/>
              <a:t>Titre de l’écran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00922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Big</a:t>
            </a:r>
            <a:r>
              <a:rPr lang="fr-FR" sz="1600" dirty="0" smtClean="0"/>
              <a:t> Data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microsoft.com/office/2007/relationships/hdphoto" Target="../media/hdphoto1.wdp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microsoft.com/office/2007/relationships/hdphoto" Target="../media/hdphoto3.wdp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11" Type="http://schemas.openxmlformats.org/officeDocument/2006/relationships/image" Target="../media/image30.png"/><Relationship Id="rId5" Type="http://schemas.microsoft.com/office/2007/relationships/hdphoto" Target="../media/hdphoto4.wdp"/><Relationship Id="rId10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microsoft.com/office/2007/relationships/hdphoto" Target="../media/hdphoto5.wdp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37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11" Type="http://schemas.microsoft.com/office/2007/relationships/hdphoto" Target="../media/hdphoto5.wdp"/><Relationship Id="rId5" Type="http://schemas.openxmlformats.org/officeDocument/2006/relationships/image" Target="../media/image12.png"/><Relationship Id="rId10" Type="http://schemas.openxmlformats.org/officeDocument/2006/relationships/image" Target="../media/image39.png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microsoft.com/office/2007/relationships/hdphoto" Target="../media/hdphoto6.wdp"/><Relationship Id="rId10" Type="http://schemas.openxmlformats.org/officeDocument/2006/relationships/image" Target="../media/image23.png"/><Relationship Id="rId4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7.wdp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7.wdp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7.wdp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3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Data Lake  &amp; Data </a:t>
            </a:r>
            <a:r>
              <a:rPr lang="fr-FR" altLang="fr-FR" dirty="0" err="1" smtClean="0"/>
              <a:t>Mart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20486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Big</a:t>
            </a:r>
            <a:r>
              <a:rPr lang="fr-FR" sz="3600" dirty="0" smtClean="0"/>
              <a:t> Data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ACID et 3V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bases </a:t>
            </a:r>
            <a:r>
              <a:rPr lang="fr-FR" dirty="0" err="1" smtClean="0"/>
              <a:t>Big</a:t>
            </a:r>
            <a:r>
              <a:rPr lang="fr-FR" dirty="0" smtClean="0"/>
              <a:t> Data ne sont plus ACID</a:t>
            </a:r>
          </a:p>
          <a:p>
            <a:pPr lvl="1"/>
            <a:r>
              <a:rPr lang="fr-FR" dirty="0" smtClean="0"/>
              <a:t>Atomique</a:t>
            </a:r>
          </a:p>
          <a:p>
            <a:pPr lvl="1"/>
            <a:r>
              <a:rPr lang="fr-FR" dirty="0" smtClean="0"/>
              <a:t>Cohérente</a:t>
            </a:r>
          </a:p>
          <a:p>
            <a:pPr lvl="1"/>
            <a:r>
              <a:rPr lang="fr-FR" dirty="0" smtClean="0"/>
              <a:t>Intègre</a:t>
            </a:r>
          </a:p>
          <a:p>
            <a:pPr lvl="1"/>
            <a:r>
              <a:rPr lang="fr-FR" dirty="0" smtClean="0"/>
              <a:t>Disponible</a:t>
            </a:r>
          </a:p>
          <a:p>
            <a:r>
              <a:rPr lang="fr-FR" dirty="0" smtClean="0"/>
              <a:t>Elles sont 3V</a:t>
            </a:r>
          </a:p>
          <a:p>
            <a:pPr lvl="1"/>
            <a:r>
              <a:rPr lang="fr-FR" dirty="0" smtClean="0"/>
              <a:t>Volume</a:t>
            </a:r>
          </a:p>
          <a:p>
            <a:pPr lvl="1"/>
            <a:r>
              <a:rPr lang="fr-FR" dirty="0" smtClean="0"/>
              <a:t>Véloce</a:t>
            </a:r>
          </a:p>
          <a:p>
            <a:pPr lvl="1"/>
            <a:r>
              <a:rPr lang="fr-FR" dirty="0" smtClean="0"/>
              <a:t>Variété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15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Volume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systèmes d’information en place dans les entreprises, les volumes de données traités se mesurent en </a:t>
            </a:r>
            <a:r>
              <a:rPr lang="fr-FR" dirty="0" smtClean="0"/>
              <a:t>téraoctets</a:t>
            </a:r>
          </a:p>
          <a:p>
            <a:r>
              <a:rPr lang="fr-FR" dirty="0" smtClean="0"/>
              <a:t>Le </a:t>
            </a:r>
            <a:r>
              <a:rPr lang="fr-FR" dirty="0"/>
              <a:t>challenge immédiat de l’IT traditionnel est d’être en capacité de traiter des </a:t>
            </a:r>
            <a:r>
              <a:rPr lang="fr-FR" dirty="0" err="1"/>
              <a:t>Pétaoctets</a:t>
            </a:r>
            <a:r>
              <a:rPr lang="fr-FR" dirty="0"/>
              <a:t> et bientôt des </a:t>
            </a:r>
            <a:r>
              <a:rPr lang="fr-FR" dirty="0" err="1"/>
              <a:t>Exaoctets</a:t>
            </a:r>
            <a:r>
              <a:rPr lang="fr-FR" dirty="0"/>
              <a:t> puis des </a:t>
            </a:r>
            <a:r>
              <a:rPr lang="fr-FR" dirty="0" err="1"/>
              <a:t>Zettaoctets</a:t>
            </a:r>
            <a:r>
              <a:rPr lang="fr-FR" dirty="0"/>
              <a:t>.</a:t>
            </a:r>
          </a:p>
          <a:p>
            <a:pPr lvl="1"/>
            <a:r>
              <a:rPr lang="fr-FR" dirty="0" smtClean="0"/>
              <a:t>S’ensuivent </a:t>
            </a:r>
            <a:r>
              <a:rPr lang="fr-FR" dirty="0"/>
              <a:t>une longue liste de questions auxquelles les spécialistes doivent apporter une réponse à plus ou moins long terme : quels sont les coûts ? Quels sont les outils de stockage et de traitement en temps réel ? Quelles sont les méthodes à adopter pour analyser l’information ? Quels sont les moyens pour archiver ? </a:t>
            </a:r>
          </a:p>
        </p:txBody>
      </p:sp>
    </p:spTree>
    <p:extLst>
      <p:ext uri="{BB962C8B-B14F-4D97-AF65-F5344CB8AC3E}">
        <p14:creationId xmlns:p14="http://schemas.microsoft.com/office/powerpoint/2010/main" val="390416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Vélocité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L’importance de l’immédiateté et de l’instantanéité pour recevoir ou émettre des informations par chacun d’entre nous et pour toutes les activités, professionnelles ou personnelles, du quotidien contraigne les organisations à améliorer leurs vitesses de réaction et </a:t>
            </a:r>
            <a:r>
              <a:rPr lang="fr-FR" dirty="0" smtClean="0"/>
              <a:t>d’anticipation</a:t>
            </a:r>
          </a:p>
          <a:p>
            <a:pPr lvl="1"/>
            <a:r>
              <a:rPr lang="fr-FR" dirty="0" smtClean="0"/>
              <a:t>L’information </a:t>
            </a:r>
            <a:r>
              <a:rPr lang="fr-FR" dirty="0"/>
              <a:t>n’est plus statique, mais elle devient un facteur de changement </a:t>
            </a:r>
            <a:r>
              <a:rPr lang="fr-FR" dirty="0" smtClean="0"/>
              <a:t>dynamique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ce contexte, comment l’intégrer en temps réel dans les schémas de données actuels conçus pour être alimentés en temps différé ? Comment canaliser ce déluge d’information dans des flux maîtrisés ? </a:t>
            </a:r>
          </a:p>
        </p:txBody>
      </p:sp>
    </p:spTree>
    <p:extLst>
      <p:ext uri="{BB962C8B-B14F-4D97-AF65-F5344CB8AC3E}">
        <p14:creationId xmlns:p14="http://schemas.microsoft.com/office/powerpoint/2010/main" val="173766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Variété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Texte, images, photos, vidéos, quel que soit le format de l’information, les données, structurées ou non structurées, requièrent un nouveau savoir-faire pour être assimilées </a:t>
            </a:r>
            <a:r>
              <a:rPr lang="fr-FR"/>
              <a:t>puis </a:t>
            </a:r>
            <a:r>
              <a:rPr lang="fr-FR" smtClean="0"/>
              <a:t>analysées</a:t>
            </a:r>
          </a:p>
          <a:p>
            <a:r>
              <a:rPr lang="fr-FR" smtClean="0"/>
              <a:t>L’exploitation </a:t>
            </a:r>
            <a:r>
              <a:rPr lang="fr-FR" dirty="0"/>
              <a:t>et le traitement de l’information aussi variée, tant par la forme que par le contenu, sont difficilement réalisables en dehors du support initial</a:t>
            </a:r>
          </a:p>
        </p:txBody>
      </p:sp>
    </p:spTree>
    <p:extLst>
      <p:ext uri="{BB962C8B-B14F-4D97-AF65-F5344CB8AC3E}">
        <p14:creationId xmlns:p14="http://schemas.microsoft.com/office/powerpoint/2010/main" val="674938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1" y="2449987"/>
            <a:ext cx="2245682" cy="2896870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err="1">
                <a:latin typeface="+mn-lt"/>
              </a:rPr>
              <a:t>DataLake</a:t>
            </a:r>
            <a:endParaRPr lang="fr-FR" sz="15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le DataLake c’est la citerne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18982" y="1450943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sp>
        <p:nvSpPr>
          <p:cNvPr id="61" name="ZoneTexte 60"/>
          <p:cNvSpPr txBox="1"/>
          <p:nvPr/>
        </p:nvSpPr>
        <p:spPr>
          <a:xfrm>
            <a:off x="3765738" y="3006564"/>
            <a:ext cx="145816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5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DataLake</a:t>
            </a:r>
          </a:p>
        </p:txBody>
      </p:sp>
      <p:cxnSp>
        <p:nvCxnSpPr>
          <p:cNvPr id="62" name="Connecteur droit 61"/>
          <p:cNvCxnSpPr/>
          <p:nvPr/>
        </p:nvCxnSpPr>
        <p:spPr bwMode="auto">
          <a:xfrm>
            <a:off x="3900753" y="3341604"/>
            <a:ext cx="11881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Arc 62"/>
          <p:cNvSpPr/>
          <p:nvPr/>
        </p:nvSpPr>
        <p:spPr bwMode="auto">
          <a:xfrm rot="5400000">
            <a:off x="3203801" y="2471612"/>
            <a:ext cx="933813" cy="1648224"/>
          </a:xfrm>
          <a:prstGeom prst="arc">
            <a:avLst>
              <a:gd name="adj1" fmla="val 16731593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1" y="2449987"/>
            <a:ext cx="2245682" cy="2896870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Des données hétérogènes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br>
              <a:rPr lang="fr-FR" b="1" dirty="0"/>
            </a:br>
            <a:r>
              <a:rPr lang="fr-FR" dirty="0"/>
              <a:t>Un puit de données riche et multi-éditeurs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 rot="909433">
            <a:off x="2114738" y="5410431"/>
            <a:ext cx="5835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58" name="ZoneTexte 57"/>
          <p:cNvSpPr txBox="1"/>
          <p:nvPr/>
        </p:nvSpPr>
        <p:spPr>
          <a:xfrm rot="20575677">
            <a:off x="2391389" y="5285572"/>
            <a:ext cx="5258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59" name="ZoneTexte 58"/>
          <p:cNvSpPr txBox="1"/>
          <p:nvPr/>
        </p:nvSpPr>
        <p:spPr>
          <a:xfrm rot="21315824">
            <a:off x="2600177" y="542228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60" name="ZoneTexte 59"/>
          <p:cNvSpPr txBox="1"/>
          <p:nvPr/>
        </p:nvSpPr>
        <p:spPr>
          <a:xfrm rot="944142">
            <a:off x="2877816" y="5368186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64" name="ZoneTexte 63"/>
          <p:cNvSpPr txBox="1"/>
          <p:nvPr/>
        </p:nvSpPr>
        <p:spPr>
          <a:xfrm rot="21224534">
            <a:off x="1971950" y="5273753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1950089" y="547824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115629" y="5297058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67" name="ZoneTexte 66"/>
          <p:cNvSpPr txBox="1"/>
          <p:nvPr/>
        </p:nvSpPr>
        <p:spPr>
          <a:xfrm rot="19288950">
            <a:off x="2275679" y="547274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68" name="ZoneTexte 67"/>
          <p:cNvSpPr txBox="1"/>
          <p:nvPr/>
        </p:nvSpPr>
        <p:spPr>
          <a:xfrm rot="411566">
            <a:off x="2618858" y="5558495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69" name="ZoneTexte 68"/>
          <p:cNvSpPr txBox="1"/>
          <p:nvPr/>
        </p:nvSpPr>
        <p:spPr>
          <a:xfrm rot="19653469">
            <a:off x="3115628" y="5439990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70" name="ZoneTexte 69"/>
          <p:cNvSpPr txBox="1"/>
          <p:nvPr/>
        </p:nvSpPr>
        <p:spPr>
          <a:xfrm rot="20575677">
            <a:off x="3431796" y="5273351"/>
            <a:ext cx="5258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71" name="ZoneTexte 70"/>
          <p:cNvSpPr txBox="1"/>
          <p:nvPr/>
        </p:nvSpPr>
        <p:spPr>
          <a:xfrm rot="21315824">
            <a:off x="3640584" y="5410066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72" name="ZoneTexte 71"/>
          <p:cNvSpPr txBox="1"/>
          <p:nvPr/>
        </p:nvSpPr>
        <p:spPr>
          <a:xfrm rot="944142">
            <a:off x="3918224" y="5355965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4156037" y="528483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74" name="ZoneTexte 73"/>
          <p:cNvSpPr txBox="1"/>
          <p:nvPr/>
        </p:nvSpPr>
        <p:spPr>
          <a:xfrm rot="411566">
            <a:off x="3659265" y="5546274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75" name="ZoneTexte 74"/>
          <p:cNvSpPr txBox="1"/>
          <p:nvPr/>
        </p:nvSpPr>
        <p:spPr>
          <a:xfrm rot="19653469">
            <a:off x="4156036" y="5427769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52" name="Arc 51"/>
          <p:cNvSpPr/>
          <p:nvPr/>
        </p:nvSpPr>
        <p:spPr bwMode="auto">
          <a:xfrm rot="17355632" flipH="1">
            <a:off x="2449884" y="2151775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3" name="Arc 52"/>
          <p:cNvSpPr/>
          <p:nvPr/>
        </p:nvSpPr>
        <p:spPr bwMode="auto">
          <a:xfrm rot="15491850" flipH="1">
            <a:off x="2131765" y="2267159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4" name="ZoneTexte 53"/>
          <p:cNvSpPr txBox="1"/>
          <p:nvPr/>
        </p:nvSpPr>
        <p:spPr>
          <a:xfrm rot="1957818">
            <a:off x="844360" y="2861660"/>
            <a:ext cx="173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Distribution</a:t>
            </a:r>
          </a:p>
        </p:txBody>
      </p:sp>
      <p:sp>
        <p:nvSpPr>
          <p:cNvPr id="55" name="ZoneTexte 54"/>
          <p:cNvSpPr txBox="1"/>
          <p:nvPr/>
        </p:nvSpPr>
        <p:spPr>
          <a:xfrm rot="989588">
            <a:off x="688500" y="3263114"/>
            <a:ext cx="173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Production </a:t>
            </a:r>
          </a:p>
        </p:txBody>
      </p:sp>
      <p:sp>
        <p:nvSpPr>
          <p:cNvPr id="56" name="ZoneTexte 55"/>
          <p:cNvSpPr txBox="1"/>
          <p:nvPr/>
        </p:nvSpPr>
        <p:spPr>
          <a:xfrm rot="190082">
            <a:off x="611802" y="3660873"/>
            <a:ext cx="173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Partenaires </a:t>
            </a:r>
          </a:p>
        </p:txBody>
      </p:sp>
      <p:sp>
        <p:nvSpPr>
          <p:cNvPr id="79" name="Arc 78"/>
          <p:cNvSpPr/>
          <p:nvPr/>
        </p:nvSpPr>
        <p:spPr bwMode="auto">
          <a:xfrm rot="16575372" flipH="1">
            <a:off x="2313929" y="2195858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0" name="Arc 79"/>
          <p:cNvSpPr/>
          <p:nvPr/>
        </p:nvSpPr>
        <p:spPr bwMode="auto">
          <a:xfrm rot="4727508">
            <a:off x="2879295" y="2094122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1" name="Arc 80"/>
          <p:cNvSpPr/>
          <p:nvPr/>
        </p:nvSpPr>
        <p:spPr bwMode="auto">
          <a:xfrm rot="5400000">
            <a:off x="3012819" y="2160634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2" name="Arc 81"/>
          <p:cNvSpPr/>
          <p:nvPr/>
        </p:nvSpPr>
        <p:spPr bwMode="auto">
          <a:xfrm rot="6887276">
            <a:off x="3248634" y="2400355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3" name="Arc 82"/>
          <p:cNvSpPr/>
          <p:nvPr/>
        </p:nvSpPr>
        <p:spPr bwMode="auto">
          <a:xfrm rot="6028122">
            <a:off x="3127077" y="2275952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4" name="ZoneTexte 83"/>
          <p:cNvSpPr txBox="1"/>
          <p:nvPr/>
        </p:nvSpPr>
        <p:spPr>
          <a:xfrm rot="19991370">
            <a:off x="3841419" y="2822790"/>
            <a:ext cx="235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Activités de l’ensemble des canaux</a:t>
            </a:r>
          </a:p>
        </p:txBody>
      </p:sp>
      <p:sp>
        <p:nvSpPr>
          <p:cNvPr id="85" name="ZoneTexte 84"/>
          <p:cNvSpPr txBox="1"/>
          <p:nvPr/>
        </p:nvSpPr>
        <p:spPr>
          <a:xfrm rot="20621970">
            <a:off x="4032972" y="3242495"/>
            <a:ext cx="18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devices, IOT</a:t>
            </a:r>
          </a:p>
        </p:txBody>
      </p:sp>
      <p:sp>
        <p:nvSpPr>
          <p:cNvPr id="86" name="ZoneTexte 85"/>
          <p:cNvSpPr txBox="1"/>
          <p:nvPr/>
        </p:nvSpPr>
        <p:spPr>
          <a:xfrm rot="21084410">
            <a:off x="4081904" y="3604742"/>
            <a:ext cx="14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Audio, vidéo</a:t>
            </a:r>
          </a:p>
        </p:txBody>
      </p:sp>
      <p:sp>
        <p:nvSpPr>
          <p:cNvPr id="87" name="ZoneTexte 86"/>
          <p:cNvSpPr txBox="1"/>
          <p:nvPr/>
        </p:nvSpPr>
        <p:spPr>
          <a:xfrm rot="302284">
            <a:off x="4067317" y="3981471"/>
            <a:ext cx="14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Tierces</a:t>
            </a:r>
          </a:p>
        </p:txBody>
      </p:sp>
    </p:spTree>
    <p:extLst>
      <p:ext uri="{BB962C8B-B14F-4D97-AF65-F5344CB8AC3E}">
        <p14:creationId xmlns:p14="http://schemas.microsoft.com/office/powerpoint/2010/main" val="32349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1" y="2558843"/>
            <a:ext cx="2245682" cy="2896870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err="1">
                <a:latin typeface="+mn-lt"/>
              </a:rPr>
              <a:t>DataLake</a:t>
            </a:r>
            <a:r>
              <a:rPr lang="fr-FR" sz="1500" dirty="0">
                <a:latin typeface="+mn-lt"/>
              </a:rPr>
              <a:t> = socle non visible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br>
              <a:rPr lang="fr-FR" b="1" dirty="0"/>
            </a:br>
            <a:r>
              <a:rPr lang="fr-FR" dirty="0"/>
              <a:t>DataLake sécurisé et pas accessible par les </a:t>
            </a:r>
            <a:r>
              <a:rPr lang="fr-FR" dirty="0" smtClean="0"/>
              <a:t>utilisateurs</a:t>
            </a:r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Afficher le DataLake en mettant en exergue le chapeau de la citerne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Faire apparaître la flèche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Puis faire apparaître le bandeau avec le texte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61" name="Rectangle à coins arrondis 60"/>
          <p:cNvSpPr/>
          <p:nvPr/>
        </p:nvSpPr>
        <p:spPr bwMode="auto">
          <a:xfrm>
            <a:off x="985617" y="2160697"/>
            <a:ext cx="4517807" cy="61868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1"/>
          <a:srcRect l="45660" t="22723" r="39701" b="64905"/>
          <a:stretch/>
        </p:blipFill>
        <p:spPr>
          <a:xfrm>
            <a:off x="1383290" y="2229690"/>
            <a:ext cx="485637" cy="485643"/>
          </a:xfrm>
          <a:prstGeom prst="ellipse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2068093" y="2230574"/>
            <a:ext cx="3352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 DataLake est un espace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sécurisé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, </a:t>
            </a:r>
            <a:b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non accessible en direct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6" name="Arc 75"/>
          <p:cNvSpPr/>
          <p:nvPr/>
        </p:nvSpPr>
        <p:spPr bwMode="auto">
          <a:xfrm rot="8300774">
            <a:off x="2150408" y="1591142"/>
            <a:ext cx="1010697" cy="1955327"/>
          </a:xfrm>
          <a:prstGeom prst="arc">
            <a:avLst>
              <a:gd name="adj1" fmla="val 17372691"/>
              <a:gd name="adj2" fmla="val 739050"/>
            </a:avLst>
          </a:prstGeom>
          <a:noFill/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2620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Mise à disposition = conformité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les </a:t>
            </a:r>
            <a:r>
              <a:rPr lang="fr-FR" dirty="0"/>
              <a:t>données mise à disposition à partir du DataLake sont visées par la </a:t>
            </a:r>
            <a:r>
              <a:rPr lang="fr-FR" dirty="0" smtClean="0"/>
              <a:t>conformité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43" y="2184335"/>
            <a:ext cx="2245682" cy="289687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 rotWithShape="1">
          <a:blip r:embed="rId11"/>
          <a:srcRect l="45660" t="22723" r="39701" b="64905"/>
          <a:stretch/>
        </p:blipFill>
        <p:spPr>
          <a:xfrm>
            <a:off x="767965" y="2620668"/>
            <a:ext cx="746070" cy="746080"/>
          </a:xfrm>
          <a:prstGeom prst="ellipse">
            <a:avLst/>
          </a:prstGeom>
        </p:spPr>
      </p:pic>
      <p:cxnSp>
        <p:nvCxnSpPr>
          <p:cNvPr id="55" name="Connecteur droit 54"/>
          <p:cNvCxnSpPr/>
          <p:nvPr/>
        </p:nvCxnSpPr>
        <p:spPr bwMode="auto">
          <a:xfrm>
            <a:off x="1827116" y="2850595"/>
            <a:ext cx="0" cy="32931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EF262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Arc 55"/>
          <p:cNvSpPr/>
          <p:nvPr/>
        </p:nvSpPr>
        <p:spPr bwMode="auto">
          <a:xfrm rot="17249539">
            <a:off x="2045725" y="2564961"/>
            <a:ext cx="1140149" cy="1897489"/>
          </a:xfrm>
          <a:prstGeom prst="arc">
            <a:avLst>
              <a:gd name="adj1" fmla="val 17372691"/>
              <a:gd name="adj2" fmla="val 0"/>
            </a:avLst>
          </a:prstGeom>
          <a:noFill/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7" name="ZoneTexte 56"/>
          <p:cNvSpPr txBox="1"/>
          <p:nvPr/>
        </p:nvSpPr>
        <p:spPr>
          <a:xfrm>
            <a:off x="2833896" y="2620668"/>
            <a:ext cx="3263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Les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recopiées du DataLake pour mise à disposition sur le DataLab</a:t>
            </a:r>
            <a:b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sont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mises en conformité 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et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désensibilisées.</a:t>
            </a:r>
            <a:endParaRPr lang="fr-FR" sz="18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6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500" dirty="0">
                <a:latin typeface="+mn-lt"/>
              </a:rPr>
              <a:t>DataLab – La zone accessible</a:t>
            </a:r>
            <a:endParaRPr lang="fr-FR" sz="15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 smtClean="0"/>
              <a:t>des espaces existent pour offrir l’accès aux données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132" y="2905207"/>
            <a:ext cx="4616775" cy="2884745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775075" y="5469835"/>
            <a:ext cx="1609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>
                <a:solidFill>
                  <a:schemeClr val="accent1"/>
                </a:solidFill>
                <a:latin typeface="Calibri" panose="020F0502020204030204" pitchFamily="34" charset="0"/>
              </a:rPr>
              <a:t>Espace d’accès aux données</a:t>
            </a:r>
          </a:p>
        </p:txBody>
      </p:sp>
      <p:sp>
        <p:nvSpPr>
          <p:cNvPr id="62" name="Rectangle à coins arrondis 61"/>
          <p:cNvSpPr/>
          <p:nvPr/>
        </p:nvSpPr>
        <p:spPr bwMode="auto">
          <a:xfrm>
            <a:off x="315686" y="2176082"/>
            <a:ext cx="5671457" cy="594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Un </a:t>
            </a:r>
            <a:r>
              <a:rPr lang="fr-FR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sous-ensemble des données </a:t>
            </a:r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du DataLake peut m’être </a:t>
            </a:r>
            <a:b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</a:br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mis à disposition sur des </a:t>
            </a:r>
            <a:r>
              <a:rPr lang="fr-FR" sz="1500" b="1" dirty="0">
                <a:solidFill>
                  <a:schemeClr val="accent1"/>
                </a:solidFill>
                <a:latin typeface="Calibri" panose="020F0502020204030204" pitchFamily="34" charset="0"/>
              </a:rPr>
              <a:t>espaces</a:t>
            </a:r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 accessibles et sécurisés</a:t>
            </a:r>
          </a:p>
        </p:txBody>
      </p:sp>
      <p:sp>
        <p:nvSpPr>
          <p:cNvPr id="63" name="Arc 62"/>
          <p:cNvSpPr/>
          <p:nvPr/>
        </p:nvSpPr>
        <p:spPr bwMode="auto">
          <a:xfrm rot="1446137">
            <a:off x="4296931" y="2778188"/>
            <a:ext cx="737672" cy="923334"/>
          </a:xfrm>
          <a:prstGeom prst="arc">
            <a:avLst>
              <a:gd name="adj1" fmla="val 16731593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209248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b="1" dirty="0">
                <a:latin typeface="+mn-lt"/>
              </a:rPr>
              <a:t>Ecran n°13</a:t>
            </a:r>
            <a:r>
              <a:rPr lang="fr-FR" sz="1500" dirty="0">
                <a:latin typeface="+mn-lt"/>
              </a:rPr>
              <a:t/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Possibilités du DataLab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105" name="Groupe 104"/>
          <p:cNvGrpSpPr/>
          <p:nvPr/>
        </p:nvGrpSpPr>
        <p:grpSpPr>
          <a:xfrm>
            <a:off x="559081" y="1597264"/>
            <a:ext cx="5299520" cy="414060"/>
            <a:chOff x="2691257" y="529120"/>
            <a:chExt cx="7066026" cy="552080"/>
          </a:xfrm>
        </p:grpSpPr>
        <p:sp>
          <p:nvSpPr>
            <p:cNvPr id="106" name="Pentagone 105"/>
            <p:cNvSpPr/>
            <p:nvPr/>
          </p:nvSpPr>
          <p:spPr>
            <a:xfrm>
              <a:off x="2691257" y="667723"/>
              <a:ext cx="7066026" cy="28800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5381632" y="529121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4264756" y="529120"/>
              <a:ext cx="551453" cy="54903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3147880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6498508" y="529122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grpSp>
          <p:nvGrpSpPr>
            <p:cNvPr id="111" name="Groupe 110"/>
            <p:cNvGrpSpPr/>
            <p:nvPr/>
          </p:nvGrpSpPr>
          <p:grpSpPr>
            <a:xfrm>
              <a:off x="8732261" y="529120"/>
              <a:ext cx="551453" cy="549030"/>
              <a:chOff x="9401004" y="529120"/>
              <a:chExt cx="551453" cy="549030"/>
            </a:xfrm>
          </p:grpSpPr>
          <p:sp>
            <p:nvSpPr>
              <p:cNvPr id="115" name="Ellipse 114"/>
              <p:cNvSpPr/>
              <p:nvPr/>
            </p:nvSpPr>
            <p:spPr>
              <a:xfrm>
                <a:off x="9401004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/>
              </a:p>
            </p:txBody>
          </p:sp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4466" y="667723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113" name="Ellipse 112"/>
            <p:cNvSpPr/>
            <p:nvPr/>
          </p:nvSpPr>
          <p:spPr>
            <a:xfrm>
              <a:off x="7615384" y="53217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7" y="1675400"/>
            <a:ext cx="243000" cy="243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04" y="1675400"/>
            <a:ext cx="243000" cy="243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18" y="1685636"/>
            <a:ext cx="243000" cy="243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77" y="1684669"/>
            <a:ext cx="220909" cy="22090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4" y="1684896"/>
            <a:ext cx="243000" cy="2430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2884" y="5223488"/>
            <a:ext cx="1691986" cy="701715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1977"/>
          <a:stretch/>
        </p:blipFill>
        <p:spPr>
          <a:xfrm>
            <a:off x="8439" y="2339575"/>
            <a:ext cx="1101286" cy="2399717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740775" y="2384545"/>
            <a:ext cx="4119641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Noé me présente tout d’abord les services offerts uniquement sur les espaces DataLab  :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1228214" y="2985123"/>
            <a:ext cx="5626932" cy="530947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800" dirty="0">
                <a:solidFill>
                  <a:schemeClr val="bg1"/>
                </a:solidFill>
              </a:rPr>
              <a:t>Les données y sont disponibles en </a:t>
            </a:r>
            <a:r>
              <a:rPr lang="fr-FR" sz="1800" b="1" dirty="0">
                <a:solidFill>
                  <a:schemeClr val="bg1"/>
                </a:solidFill>
              </a:rPr>
              <a:t>Lecture / Ecriture / Exécution</a:t>
            </a:r>
          </a:p>
        </p:txBody>
      </p:sp>
      <p:sp>
        <p:nvSpPr>
          <p:cNvPr id="63" name="Rectangle à coins arrondis 62"/>
          <p:cNvSpPr/>
          <p:nvPr/>
        </p:nvSpPr>
        <p:spPr>
          <a:xfrm>
            <a:off x="1228214" y="3928182"/>
            <a:ext cx="5626932" cy="1102268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600" dirty="0">
                <a:solidFill>
                  <a:schemeClr val="bg1"/>
                </a:solidFill>
              </a:rPr>
              <a:t>Les données peuvent être </a:t>
            </a:r>
            <a:r>
              <a:rPr lang="fr-FR" sz="1600" b="1" dirty="0">
                <a:solidFill>
                  <a:schemeClr val="bg1"/>
                </a:solidFill>
              </a:rPr>
              <a:t>recopiées de DataSpaces </a:t>
            </a:r>
            <a:r>
              <a:rPr lang="fr-FR" sz="1600" dirty="0">
                <a:solidFill>
                  <a:schemeClr val="bg1"/>
                </a:solidFill>
              </a:rPr>
              <a:t>existants ou 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chargées à partir de </a:t>
            </a:r>
            <a:r>
              <a:rPr lang="fr-FR" sz="1600" b="1" dirty="0">
                <a:solidFill>
                  <a:schemeClr val="bg1"/>
                </a:solidFill>
              </a:rPr>
              <a:t>sources de données </a:t>
            </a:r>
            <a:r>
              <a:rPr lang="fr-FR" sz="1800" b="1" dirty="0">
                <a:solidFill>
                  <a:schemeClr val="bg1"/>
                </a:solidFill>
              </a:rPr>
              <a:t>externes</a:t>
            </a:r>
          </a:p>
        </p:txBody>
      </p:sp>
    </p:spTree>
    <p:extLst>
      <p:ext uri="{BB962C8B-B14F-4D97-AF65-F5344CB8AC3E}">
        <p14:creationId xmlns:p14="http://schemas.microsoft.com/office/powerpoint/2010/main" val="223897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</a:t>
            </a:r>
            <a:r>
              <a:rPr lang="fr-FR" dirty="0" smtClean="0"/>
              <a:t>donné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est donc destiné à être interrogé sur un panel de données restreint à son domaine fonctionnel, selon des paramètres qui auront été définis à l’avance lors de sa </a:t>
            </a:r>
            <a:r>
              <a:rPr lang="fr-FR" dirty="0" smtClean="0"/>
              <a:t>conception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Définition de Kimball</a:t>
            </a:r>
          </a:p>
          <a:p>
            <a:r>
              <a:rPr lang="fr-FR" dirty="0" smtClean="0"/>
              <a:t>L’ensemble </a:t>
            </a:r>
            <a:r>
              <a:rPr lang="fr-FR" dirty="0"/>
              <a:t>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DataMart</a:t>
            </a:r>
            <a:r>
              <a:rPr lang="fr-FR" dirty="0" smtClean="0"/>
              <a:t> est un sous-ensemble du </a:t>
            </a:r>
            <a:r>
              <a:rPr lang="fr-FR" dirty="0" err="1" smtClean="0"/>
              <a:t>DataWarehouse</a:t>
            </a:r>
            <a:r>
              <a:rPr lang="fr-FR" dirty="0" smtClean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Définition de </a:t>
            </a:r>
            <a:r>
              <a:rPr lang="fr-FR" dirty="0" err="1" smtClean="0"/>
              <a:t>Inmon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/>
              <a:t>DataMart</a:t>
            </a:r>
            <a:r>
              <a:rPr lang="fr-FR" dirty="0"/>
              <a:t> est issu d’un flux de données provenant du </a:t>
            </a:r>
            <a:r>
              <a:rPr lang="fr-FR" dirty="0" err="1" smtClean="0"/>
              <a:t>DataWarehouse</a:t>
            </a:r>
            <a:endParaRPr lang="fr-FR" dirty="0" smtClean="0"/>
          </a:p>
          <a:p>
            <a:r>
              <a:rPr lang="fr-FR" dirty="0" smtClean="0"/>
              <a:t>Contrairement </a:t>
            </a:r>
            <a:r>
              <a:rPr lang="fr-FR" dirty="0"/>
              <a:t>à ce dernier qui présente le détail des données pour toute l’entreprise, il a vocation à présenter la donnée de manière spécialisée, agrégée et regroupée </a:t>
            </a:r>
            <a:r>
              <a:rPr lang="fr-FR" dirty="0" smtClean="0"/>
              <a:t>fonctionnellement</a:t>
            </a:r>
          </a:p>
        </p:txBody>
      </p:sp>
    </p:spTree>
    <p:extLst>
      <p:ext uri="{BB962C8B-B14F-4D97-AF65-F5344CB8AC3E}">
        <p14:creationId xmlns:p14="http://schemas.microsoft.com/office/powerpoint/2010/main" val="107684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1026" name="Picture 2" descr="Cycle de travail du data scientist - en.wikipedia.org/wiki/Data_science pou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415111" cy="406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18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Collecter les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Collecte des données</a:t>
            </a:r>
          </a:p>
          <a:p>
            <a:pPr lvl="1"/>
            <a:r>
              <a:rPr lang="fr-FR" dirty="0" smtClean="0"/>
              <a:t>Fichiers</a:t>
            </a:r>
          </a:p>
          <a:p>
            <a:pPr lvl="1"/>
            <a:r>
              <a:rPr lang="fr-FR" dirty="0" smtClean="0"/>
              <a:t>Scan</a:t>
            </a:r>
          </a:p>
          <a:p>
            <a:pPr lvl="1"/>
            <a:r>
              <a:rPr lang="fr-FR" dirty="0" smtClean="0"/>
              <a:t>Web</a:t>
            </a:r>
          </a:p>
          <a:p>
            <a:pPr lvl="1"/>
            <a:r>
              <a:rPr lang="fr-FR" dirty="0" smtClean="0"/>
              <a:t>Base de données</a:t>
            </a:r>
          </a:p>
          <a:p>
            <a:pPr lvl="1"/>
            <a:r>
              <a:rPr lang="fr-FR" dirty="0" smtClean="0"/>
              <a:t>Office</a:t>
            </a:r>
          </a:p>
          <a:p>
            <a:pPr lvl="1"/>
            <a:r>
              <a:rPr lang="fr-FR" dirty="0" smtClean="0"/>
              <a:t>Les images</a:t>
            </a:r>
          </a:p>
          <a:p>
            <a:pPr lvl="1"/>
            <a:r>
              <a:rPr lang="fr-FR" dirty="0" err="1" smtClean="0"/>
              <a:t>IoT</a:t>
            </a:r>
            <a:endParaRPr lang="fr-FR" dirty="0" smtClean="0"/>
          </a:p>
          <a:p>
            <a:r>
              <a:rPr lang="fr-FR" dirty="0" smtClean="0"/>
              <a:t>Difficile</a:t>
            </a:r>
          </a:p>
          <a:p>
            <a:r>
              <a:rPr lang="fr-FR" dirty="0" smtClean="0"/>
              <a:t>Stockage dans le </a:t>
            </a:r>
            <a:r>
              <a:rPr lang="fr-FR" dirty="0" err="1" smtClean="0"/>
              <a:t>DataLake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311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Hadoop</a:t>
            </a:r>
            <a:endParaRPr lang="fr-FR" dirty="0" smtClean="0"/>
          </a:p>
          <a:p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r>
              <a:rPr lang="fr-FR" dirty="0" smtClean="0"/>
              <a:t>Non structuré</a:t>
            </a:r>
          </a:p>
          <a:p>
            <a:r>
              <a:rPr lang="fr-FR" dirty="0" err="1" smtClean="0"/>
              <a:t>Peta</a:t>
            </a:r>
            <a:r>
              <a:rPr lang="fr-FR" dirty="0" smtClean="0"/>
              <a:t>-octet</a:t>
            </a:r>
          </a:p>
          <a:p>
            <a:r>
              <a:rPr lang="fr-FR" dirty="0" smtClean="0"/>
              <a:t>Cloud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956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smtClean="0">
                <a:latin typeface="+mn-lt"/>
              </a:rPr>
              <a:t>Volume </a:t>
            </a:r>
            <a:r>
              <a:rPr lang="fr-FR" sz="1500" dirty="0">
                <a:latin typeface="+mn-lt"/>
              </a:rPr>
              <a:t>/ Variété / Vitesse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1"/>
            <a:ext cx="2495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05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Griser le cadre avec les questions de l’écran précédent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successivement les trois axes : Volume / Variété / Vitesse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le texte en haut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199" y="5218466"/>
            <a:ext cx="1691986" cy="699529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51" y="2592730"/>
            <a:ext cx="3103580" cy="3325265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985617" y="2167205"/>
            <a:ext cx="544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Ces critères permettent de bien valider :</a:t>
            </a:r>
          </a:p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qu’utiliser la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Plateforme Hadoop Groupe 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est pertinent</a:t>
            </a:r>
          </a:p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qu’un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espace d’expérimentation est pertinent</a:t>
            </a:r>
          </a:p>
        </p:txBody>
      </p:sp>
      <p:sp>
        <p:nvSpPr>
          <p:cNvPr id="38" name="Rectangle à coins arrondis 37"/>
          <p:cNvSpPr/>
          <p:nvPr/>
        </p:nvSpPr>
        <p:spPr bwMode="auto">
          <a:xfrm>
            <a:off x="2128159" y="2961720"/>
            <a:ext cx="4044041" cy="2251060"/>
          </a:xfrm>
          <a:prstGeom prst="roundRect">
            <a:avLst>
              <a:gd name="adj" fmla="val 5947"/>
            </a:avLst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3332493"/>
            <a:ext cx="168332" cy="16833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3557640"/>
            <a:ext cx="168332" cy="168332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3782787"/>
            <a:ext cx="168332" cy="1683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007934"/>
            <a:ext cx="168332" cy="168332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233081"/>
            <a:ext cx="168332" cy="168332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458228"/>
            <a:ext cx="168332" cy="168332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683375"/>
            <a:ext cx="168332" cy="16833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908522"/>
            <a:ext cx="168332" cy="168332"/>
          </a:xfrm>
          <a:prstGeom prst="rect">
            <a:avLst/>
          </a:prstGeom>
        </p:spPr>
      </p:pic>
      <p:grpSp>
        <p:nvGrpSpPr>
          <p:cNvPr id="64" name="Groupe 63"/>
          <p:cNvGrpSpPr/>
          <p:nvPr/>
        </p:nvGrpSpPr>
        <p:grpSpPr>
          <a:xfrm>
            <a:off x="2236771" y="3093407"/>
            <a:ext cx="3771656" cy="253916"/>
            <a:chOff x="1800349" y="1971324"/>
            <a:chExt cx="5028874" cy="338555"/>
          </a:xfrm>
        </p:grpSpPr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349" y="1989908"/>
              <a:ext cx="224442" cy="224442"/>
            </a:xfrm>
            <a:prstGeom prst="rect">
              <a:avLst/>
            </a:prstGeom>
          </p:spPr>
        </p:pic>
        <p:sp>
          <p:nvSpPr>
            <p:cNvPr id="66" name="ZoneTexte 65"/>
            <p:cNvSpPr txBox="1"/>
            <p:nvPr/>
          </p:nvSpPr>
          <p:spPr>
            <a:xfrm>
              <a:off x="2024790" y="1971324"/>
              <a:ext cx="480443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Ai-je besoin de manipuler un volume important de données ?</a:t>
              </a:r>
            </a:p>
          </p:txBody>
        </p:sp>
      </p:grpSp>
      <p:sp>
        <p:nvSpPr>
          <p:cNvPr id="67" name="ZoneTexte 66"/>
          <p:cNvSpPr txBox="1"/>
          <p:nvPr/>
        </p:nvSpPr>
        <p:spPr>
          <a:xfrm>
            <a:off x="2405103" y="3316431"/>
            <a:ext cx="280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de données hétérogènes ?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399658" y="3546080"/>
            <a:ext cx="280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Dois-je croiser plusieurs sources de données ?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405103" y="3768849"/>
            <a:ext cx="36852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de données non disponibles dans le DataLake ?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2405103" y="3997260"/>
            <a:ext cx="36852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un doute sur la faisabilité des traitements de données ?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2405102" y="4219143"/>
            <a:ext cx="3528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Est-ce que je souhaite tester de nouveaux algorithmes ?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399658" y="4446107"/>
            <a:ext cx="360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d’une capacité de traitement importante ?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2405103" y="4667642"/>
            <a:ext cx="3603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d’écrire des données dans un espace dédié ?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2405103" y="4894606"/>
            <a:ext cx="28012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7" name="Rectangle à coins arrondis 56"/>
          <p:cNvSpPr/>
          <p:nvPr/>
        </p:nvSpPr>
        <p:spPr bwMode="auto">
          <a:xfrm>
            <a:off x="2259961" y="3089041"/>
            <a:ext cx="4039736" cy="2251060"/>
          </a:xfrm>
          <a:prstGeom prst="roundRect">
            <a:avLst>
              <a:gd name="adj" fmla="val 5947"/>
            </a:avLst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8" name="Pentagone 57"/>
          <p:cNvSpPr/>
          <p:nvPr/>
        </p:nvSpPr>
        <p:spPr bwMode="auto">
          <a:xfrm>
            <a:off x="2134154" y="3202848"/>
            <a:ext cx="1677561" cy="366128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</a:rPr>
              <a:t>Volume ?</a:t>
            </a:r>
          </a:p>
        </p:txBody>
      </p:sp>
      <p:sp>
        <p:nvSpPr>
          <p:cNvPr id="59" name="Pentagone 58"/>
          <p:cNvSpPr/>
          <p:nvPr/>
        </p:nvSpPr>
        <p:spPr bwMode="auto">
          <a:xfrm>
            <a:off x="2134154" y="3663558"/>
            <a:ext cx="1677561" cy="366128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</a:rPr>
              <a:t>Variété ?</a:t>
            </a:r>
          </a:p>
        </p:txBody>
      </p:sp>
      <p:sp>
        <p:nvSpPr>
          <p:cNvPr id="75" name="Pentagone 74"/>
          <p:cNvSpPr/>
          <p:nvPr/>
        </p:nvSpPr>
        <p:spPr bwMode="auto">
          <a:xfrm>
            <a:off x="2134154" y="4124268"/>
            <a:ext cx="1677561" cy="366128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</a:rPr>
              <a:t>Vitesse ?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2236772" y="4617717"/>
            <a:ext cx="3894485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La Plateforme </a:t>
            </a:r>
            <a:r>
              <a:rPr lang="fr-FR" sz="1800" b="1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Hadoop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fr-FR" sz="1800" b="1" dirty="0" smtClean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est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pertinente si j’ai l’un et même plusieurs de ces besoins.</a:t>
            </a:r>
          </a:p>
        </p:txBody>
      </p:sp>
    </p:spTree>
    <p:extLst>
      <p:ext uri="{BB962C8B-B14F-4D97-AF65-F5344CB8AC3E}">
        <p14:creationId xmlns:p14="http://schemas.microsoft.com/office/powerpoint/2010/main" val="26850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smtClean="0">
                <a:latin typeface="+mn-lt"/>
              </a:rPr>
              <a:t>L’équipe </a:t>
            </a:r>
            <a:r>
              <a:rPr lang="fr-FR" sz="1500" dirty="0">
                <a:latin typeface="+mn-lt"/>
              </a:rPr>
              <a:t>DataLab – la photo de famille !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8153" y="2149189"/>
            <a:ext cx="629304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responsable DataLab me présente les profils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d’experts qui l’accompagnent dans sa tâche 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8806" y="5380010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Steward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1430260" y="2871281"/>
            <a:ext cx="3833075" cy="2321499"/>
            <a:chOff x="1290034" y="2954428"/>
            <a:chExt cx="5110766" cy="3095332"/>
          </a:xfrm>
        </p:grpSpPr>
        <p:grpSp>
          <p:nvGrpSpPr>
            <p:cNvPr id="4" name="Groupe 3"/>
            <p:cNvGrpSpPr/>
            <p:nvPr/>
          </p:nvGrpSpPr>
          <p:grpSpPr>
            <a:xfrm>
              <a:off x="1639152" y="2954428"/>
              <a:ext cx="4761648" cy="3095332"/>
              <a:chOff x="1639152" y="2954428"/>
              <a:chExt cx="4761648" cy="3095332"/>
            </a:xfrm>
          </p:grpSpPr>
          <p:pic>
            <p:nvPicPr>
              <p:cNvPr id="37" name="Image 36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" r="-26120"/>
              <a:stretch/>
            </p:blipFill>
            <p:spPr>
              <a:xfrm>
                <a:off x="1639152" y="2954428"/>
                <a:ext cx="4761648" cy="2922223"/>
              </a:xfrm>
              <a:prstGeom prst="rect">
                <a:avLst/>
              </a:prstGeom>
            </p:spPr>
          </p:pic>
          <p:pic>
            <p:nvPicPr>
              <p:cNvPr id="38" name="Image 37"/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75260"/>
              <a:stretch/>
            </p:blipFill>
            <p:spPr>
              <a:xfrm>
                <a:off x="5413244" y="2959065"/>
                <a:ext cx="781934" cy="3090695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1290034" y="3561999"/>
              <a:ext cx="456623" cy="3886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cxnSp>
        <p:nvCxnSpPr>
          <p:cNvPr id="14" name="Connecteur droit 13"/>
          <p:cNvCxnSpPr/>
          <p:nvPr/>
        </p:nvCxnSpPr>
        <p:spPr>
          <a:xfrm flipV="1">
            <a:off x="2345631" y="5073185"/>
            <a:ext cx="232515" cy="4556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1918" y="5527913"/>
            <a:ext cx="20807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6"/>
          <a:srcRect l="20444"/>
          <a:stretch/>
        </p:blipFill>
        <p:spPr>
          <a:xfrm flipH="1">
            <a:off x="831322" y="3114015"/>
            <a:ext cx="779960" cy="201529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08657" y="5319823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Scientist</a:t>
            </a:r>
          </a:p>
        </p:txBody>
      </p:sp>
      <p:grpSp>
        <p:nvGrpSpPr>
          <p:cNvPr id="18" name="Groupe 17"/>
          <p:cNvGrpSpPr/>
          <p:nvPr/>
        </p:nvGrpSpPr>
        <p:grpSpPr>
          <a:xfrm flipH="1">
            <a:off x="4746476" y="5238267"/>
            <a:ext cx="326438" cy="240499"/>
            <a:chOff x="6099805" y="6154395"/>
            <a:chExt cx="435250" cy="320665"/>
          </a:xfrm>
        </p:grpSpPr>
        <p:cxnSp>
          <p:nvCxnSpPr>
            <p:cNvPr id="56" name="Connecteur droit 55"/>
            <p:cNvCxnSpPr/>
            <p:nvPr/>
          </p:nvCxnSpPr>
          <p:spPr>
            <a:xfrm flipV="1">
              <a:off x="6371423" y="6154395"/>
              <a:ext cx="163632" cy="3206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2551392" y="5322080"/>
            <a:ext cx="118169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Responsable DataLab</a:t>
            </a:r>
          </a:p>
        </p:txBody>
      </p:sp>
      <p:grpSp>
        <p:nvGrpSpPr>
          <p:cNvPr id="59" name="Groupe 58"/>
          <p:cNvGrpSpPr/>
          <p:nvPr/>
        </p:nvGrpSpPr>
        <p:grpSpPr>
          <a:xfrm>
            <a:off x="3724011" y="5069473"/>
            <a:ext cx="402524" cy="389603"/>
            <a:chOff x="6099805" y="5955590"/>
            <a:chExt cx="536698" cy="519471"/>
          </a:xfrm>
        </p:grpSpPr>
        <p:cxnSp>
          <p:nvCxnSpPr>
            <p:cNvPr id="60" name="Connecteur droit 59"/>
            <p:cNvCxnSpPr/>
            <p:nvPr/>
          </p:nvCxnSpPr>
          <p:spPr>
            <a:xfrm flipV="1">
              <a:off x="6371423" y="5955590"/>
              <a:ext cx="265080" cy="51947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193933" y="4527566"/>
            <a:ext cx="70138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CDMO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901644" y="4567471"/>
            <a:ext cx="290146" cy="106121"/>
            <a:chOff x="6099805" y="6332333"/>
            <a:chExt cx="386861" cy="141494"/>
          </a:xfrm>
        </p:grpSpPr>
        <p:cxnSp>
          <p:nvCxnSpPr>
            <p:cNvPr id="65" name="Connecteur droit 64"/>
            <p:cNvCxnSpPr/>
            <p:nvPr/>
          </p:nvCxnSpPr>
          <p:spPr>
            <a:xfrm flipV="1">
              <a:off x="6373804" y="6332333"/>
              <a:ext cx="112862" cy="1411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e 66"/>
          <p:cNvGrpSpPr/>
          <p:nvPr/>
        </p:nvGrpSpPr>
        <p:grpSpPr>
          <a:xfrm rot="10800000" flipH="1">
            <a:off x="1284844" y="2889520"/>
            <a:ext cx="592853" cy="307361"/>
            <a:chOff x="6099805" y="6065245"/>
            <a:chExt cx="790470" cy="409815"/>
          </a:xfrm>
        </p:grpSpPr>
        <p:cxnSp>
          <p:nvCxnSpPr>
            <p:cNvPr id="68" name="Connecteur droit 67"/>
            <p:cNvCxnSpPr/>
            <p:nvPr/>
          </p:nvCxnSpPr>
          <p:spPr>
            <a:xfrm rot="10800000" flipH="1">
              <a:off x="6371423" y="6065245"/>
              <a:ext cx="518852" cy="409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150850" y="27317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Engineer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749906" y="2342191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Analyst</a:t>
            </a:r>
          </a:p>
        </p:txBody>
      </p:sp>
      <p:grpSp>
        <p:nvGrpSpPr>
          <p:cNvPr id="90" name="Groupe 89"/>
          <p:cNvGrpSpPr/>
          <p:nvPr/>
        </p:nvGrpSpPr>
        <p:grpSpPr>
          <a:xfrm flipH="1" flipV="1">
            <a:off x="5457405" y="2607824"/>
            <a:ext cx="301216" cy="329124"/>
            <a:chOff x="6099805" y="6036228"/>
            <a:chExt cx="401621" cy="438832"/>
          </a:xfrm>
        </p:grpSpPr>
        <p:cxnSp>
          <p:nvCxnSpPr>
            <p:cNvPr id="91" name="Connecteur droit 90"/>
            <p:cNvCxnSpPr/>
            <p:nvPr/>
          </p:nvCxnSpPr>
          <p:spPr>
            <a:xfrm flipV="1">
              <a:off x="6371423" y="6036228"/>
              <a:ext cx="130003" cy="43883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e 86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88" name="Groupe 87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98" name="Pentagone 97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2" name="Ellipse 101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103" name="Groupe 102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106" name="Image 10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104" name="Ellipse 103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94" name="Image 93"/>
            <p:cNvPicPr>
              <a:picLocks noChangeAspect="1"/>
            </p:cNvPicPr>
            <p:nvPr/>
          </p:nvPicPr>
          <p:blipFill>
            <a:blip r:embed="rId9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95" name="Image 94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96" name="Image 9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97" name="Image 96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46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 9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9581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smtClean="0">
                <a:latin typeface="+mn-lt"/>
              </a:rPr>
              <a:t>L’équipe </a:t>
            </a:r>
            <a:r>
              <a:rPr lang="fr-FR" sz="1500" dirty="0">
                <a:latin typeface="+mn-lt"/>
              </a:rPr>
              <a:t>DataLab – le Data Scientist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08657" y="5319823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Scientist</a:t>
            </a:r>
          </a:p>
        </p:txBody>
      </p:sp>
      <p:grpSp>
        <p:nvGrpSpPr>
          <p:cNvPr id="18" name="Groupe 17"/>
          <p:cNvGrpSpPr/>
          <p:nvPr/>
        </p:nvGrpSpPr>
        <p:grpSpPr>
          <a:xfrm flipH="1">
            <a:off x="4746476" y="5238267"/>
            <a:ext cx="326438" cy="240499"/>
            <a:chOff x="6099805" y="6154395"/>
            <a:chExt cx="435250" cy="320665"/>
          </a:xfrm>
        </p:grpSpPr>
        <p:cxnSp>
          <p:nvCxnSpPr>
            <p:cNvPr id="56" name="Connecteur droit 55"/>
            <p:cNvCxnSpPr/>
            <p:nvPr/>
          </p:nvCxnSpPr>
          <p:spPr>
            <a:xfrm flipV="1">
              <a:off x="6371423" y="6154395"/>
              <a:ext cx="163632" cy="3206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82695" r="2288"/>
          <a:stretch/>
        </p:blipFill>
        <p:spPr>
          <a:xfrm>
            <a:off x="4493521" y="2884088"/>
            <a:ext cx="665328" cy="2318205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 rotWithShape="1">
          <a:blip r:embed="rId3"/>
          <a:srcRect l="79229" t="56069" r="16150"/>
          <a:stretch/>
        </p:blipFill>
        <p:spPr>
          <a:xfrm>
            <a:off x="4339983" y="4183892"/>
            <a:ext cx="204718" cy="1018401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35522" y="4483126"/>
            <a:ext cx="4203511" cy="97284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Le </a:t>
            </a:r>
            <a:r>
              <a:rPr lang="fr-FR" sz="1800" b="1" dirty="0"/>
              <a:t>DATA SCIENTIST </a:t>
            </a:r>
            <a:r>
              <a:rPr lang="fr-FR" sz="1800" dirty="0"/>
              <a:t>met au point les modèles de traitement des données et de production d’indicateurs </a:t>
            </a:r>
            <a:endParaRPr lang="fr-FR" sz="1800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4" name="Groupe 33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0" name="Pentagone 39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5" name="Groupe 44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2" name="Ellipse 51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3" name="Image 52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6" name="Ellipse 45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5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053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smtClean="0">
                <a:latin typeface="+mn-lt"/>
              </a:rPr>
              <a:t>L’équipe </a:t>
            </a:r>
            <a:r>
              <a:rPr lang="fr-FR" sz="1500" dirty="0">
                <a:latin typeface="+mn-lt"/>
              </a:rPr>
              <a:t>DataLab – le Data Steward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998806" y="5380010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Steward</a:t>
            </a: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345631" y="5073185"/>
            <a:ext cx="232515" cy="4556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1918" y="5527913"/>
            <a:ext cx="20807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33945" r="52655"/>
          <a:stretch/>
        </p:blipFill>
        <p:spPr>
          <a:xfrm>
            <a:off x="2354234" y="2884088"/>
            <a:ext cx="593678" cy="2318205"/>
          </a:xfrm>
          <a:prstGeom prst="rect">
            <a:avLst/>
          </a:prstGeom>
        </p:spPr>
      </p:pic>
      <p:sp>
        <p:nvSpPr>
          <p:cNvPr id="53" name="Rectangle à coins arrondis 52"/>
          <p:cNvSpPr/>
          <p:nvPr/>
        </p:nvSpPr>
        <p:spPr>
          <a:xfrm>
            <a:off x="3527164" y="4129135"/>
            <a:ext cx="2822322" cy="1542397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</a:t>
            </a:r>
            <a:r>
              <a:rPr lang="fr-FR" sz="1400" b="1" dirty="0"/>
              <a:t>DATA STEWARD </a:t>
            </a:r>
            <a:r>
              <a:rPr lang="fr-FR" sz="1400" dirty="0"/>
              <a:t>vous accompagne sur l’organisation et </a:t>
            </a:r>
            <a:br>
              <a:rPr lang="fr-FR" sz="1400" dirty="0"/>
            </a:br>
            <a:r>
              <a:rPr lang="fr-FR" sz="1400" dirty="0"/>
              <a:t>la gestion des données </a:t>
            </a:r>
            <a:br>
              <a:rPr lang="fr-FR" sz="1400" dirty="0"/>
            </a:br>
            <a:r>
              <a:rPr lang="fr-FR" sz="1400" dirty="0"/>
              <a:t>dans le DataLake. Il vous guide pour identifier les données disponibles pour vos besoins.</a:t>
            </a:r>
            <a:endParaRPr lang="fr-FR" sz="1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0" name="Pentagone 39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6" name="Groupe 45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5" name="Ellipse 54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52" name="Ellipse 51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599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Lake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lac de </a:t>
            </a:r>
            <a:r>
              <a:rPr lang="fr-FR" dirty="0" smtClean="0"/>
              <a:t>données est </a:t>
            </a:r>
            <a:r>
              <a:rPr lang="fr-FR" dirty="0"/>
              <a:t>une méthode de stockage des données utilisée par le </a:t>
            </a:r>
            <a:r>
              <a:rPr lang="fr-FR" dirty="0" err="1"/>
              <a:t>big</a:t>
            </a:r>
            <a:r>
              <a:rPr lang="fr-FR" dirty="0"/>
              <a:t> </a:t>
            </a:r>
            <a:r>
              <a:rPr lang="fr-FR" dirty="0" smtClean="0"/>
              <a:t>data</a:t>
            </a:r>
          </a:p>
          <a:p>
            <a:r>
              <a:rPr lang="fr-FR" dirty="0" smtClean="0"/>
              <a:t>Ces </a:t>
            </a:r>
            <a:r>
              <a:rPr lang="fr-FR" dirty="0"/>
              <a:t>données sont gardées dans leurs formats originaux ou sont très peu </a:t>
            </a:r>
            <a:r>
              <a:rPr lang="fr-FR" dirty="0" smtClean="0"/>
              <a:t>transformées</a:t>
            </a:r>
          </a:p>
          <a:p>
            <a:r>
              <a:rPr lang="fr-FR" dirty="0" smtClean="0"/>
              <a:t>Le </a:t>
            </a:r>
            <a:r>
              <a:rPr lang="fr-FR" dirty="0"/>
              <a:t>principe est d'avoir dans un lieu des données de natures </a:t>
            </a:r>
            <a:r>
              <a:rPr lang="fr-FR" dirty="0" smtClean="0"/>
              <a:t>différentes</a:t>
            </a:r>
          </a:p>
          <a:p>
            <a:pPr lvl="1"/>
            <a:r>
              <a:rPr lang="fr-FR" dirty="0" smtClean="0"/>
              <a:t>Fichiers</a:t>
            </a:r>
          </a:p>
          <a:p>
            <a:pPr lvl="1"/>
            <a:r>
              <a:rPr lang="fr-FR" dirty="0" smtClean="0"/>
              <a:t>Blobs</a:t>
            </a:r>
          </a:p>
          <a:p>
            <a:r>
              <a:rPr lang="fr-FR" dirty="0" err="1" smtClean="0"/>
              <a:t>Hadoop</a:t>
            </a:r>
            <a:r>
              <a:rPr lang="fr-FR" dirty="0" smtClean="0"/>
              <a:t> </a:t>
            </a:r>
            <a:r>
              <a:rPr lang="fr-FR" dirty="0"/>
              <a:t>et Amazon Web Services S3 sont des plateformes utilisées pour les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 9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817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smtClean="0">
                <a:latin typeface="+mn-lt"/>
              </a:rPr>
              <a:t>L’équipe </a:t>
            </a:r>
            <a:r>
              <a:rPr lang="fr-FR" sz="1500" dirty="0">
                <a:latin typeface="+mn-lt"/>
              </a:rPr>
              <a:t>DataLab – le Data Engineer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40614" y="27317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Engineer</a:t>
            </a:r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19857" r="65357"/>
          <a:stretch/>
        </p:blipFill>
        <p:spPr>
          <a:xfrm>
            <a:off x="1719614" y="2884088"/>
            <a:ext cx="655092" cy="2318205"/>
          </a:xfrm>
          <a:prstGeom prst="rect">
            <a:avLst/>
          </a:prstGeom>
        </p:spPr>
      </p:pic>
      <p:grpSp>
        <p:nvGrpSpPr>
          <p:cNvPr id="67" name="Groupe 66"/>
          <p:cNvGrpSpPr/>
          <p:nvPr/>
        </p:nvGrpSpPr>
        <p:grpSpPr>
          <a:xfrm rot="10800000" flipH="1">
            <a:off x="1274608" y="2889520"/>
            <a:ext cx="592853" cy="307361"/>
            <a:chOff x="6099805" y="6065245"/>
            <a:chExt cx="790470" cy="409815"/>
          </a:xfrm>
        </p:grpSpPr>
        <p:cxnSp>
          <p:nvCxnSpPr>
            <p:cNvPr id="68" name="Connecteur droit 67"/>
            <p:cNvCxnSpPr/>
            <p:nvPr/>
          </p:nvCxnSpPr>
          <p:spPr>
            <a:xfrm rot="10800000" flipH="1">
              <a:off x="6371423" y="6065245"/>
              <a:ext cx="518852" cy="409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à coins arrondis 52"/>
          <p:cNvSpPr/>
          <p:nvPr/>
        </p:nvSpPr>
        <p:spPr>
          <a:xfrm>
            <a:off x="2794379" y="4231495"/>
            <a:ext cx="3555107" cy="1364942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 </a:t>
            </a:r>
            <a:r>
              <a:rPr lang="fr-FR" sz="1200" b="1" dirty="0"/>
              <a:t>DATA ENGINEER </a:t>
            </a:r>
            <a:r>
              <a:rPr lang="fr-FR" sz="1200" dirty="0"/>
              <a:t>prépare les données </a:t>
            </a:r>
            <a:br>
              <a:rPr lang="fr-FR" sz="1200" dirty="0"/>
            </a:br>
            <a:r>
              <a:rPr lang="fr-FR" sz="1200" dirty="0"/>
              <a:t>pour vos besoins d’analyse ou opérationnels.</a:t>
            </a:r>
            <a:br>
              <a:rPr lang="fr-FR" sz="1200" dirty="0"/>
            </a:br>
            <a:r>
              <a:rPr lang="fr-FR" sz="1200" dirty="0"/>
              <a:t> Il met en place les espaces DataLab et DataSpace ainsi que l’ensemble des traitements associés </a:t>
            </a:r>
            <a:r>
              <a:rPr lang="fr-FR" sz="1200" i="1" dirty="0"/>
              <a:t>(désensibilisation, industrialisation…).</a:t>
            </a:r>
            <a:endParaRPr lang="fr-FR" sz="1200" b="1" i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9" name="Pentagone 3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2" name="Image 5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5" name="Ellipse 4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87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817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smtClean="0">
                <a:latin typeface="+mn-lt"/>
              </a:rPr>
              <a:t>L’équipe </a:t>
            </a:r>
            <a:r>
              <a:rPr lang="fr-FR" sz="1500" dirty="0">
                <a:latin typeface="+mn-lt"/>
              </a:rPr>
              <a:t>DataLab – le Data Engineer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53" name="Rectangle à coins arrondis 52"/>
          <p:cNvSpPr/>
          <p:nvPr/>
        </p:nvSpPr>
        <p:spPr>
          <a:xfrm>
            <a:off x="479092" y="3868059"/>
            <a:ext cx="4072436" cy="1257530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Le </a:t>
            </a:r>
            <a:r>
              <a:rPr lang="fr-FR" sz="1600" b="1" dirty="0"/>
              <a:t>DATA ANALYST </a:t>
            </a:r>
            <a:r>
              <a:rPr lang="fr-FR" sz="1600" dirty="0"/>
              <a:t>industrialise </a:t>
            </a:r>
            <a:br>
              <a:rPr lang="fr-FR" sz="1600" dirty="0"/>
            </a:br>
            <a:r>
              <a:rPr lang="fr-FR" sz="1600" dirty="0"/>
              <a:t>des modèles de traitement des données et </a:t>
            </a:r>
            <a:br>
              <a:rPr lang="fr-FR" sz="1600" dirty="0"/>
            </a:br>
            <a:r>
              <a:rPr lang="fr-FR" sz="1600" dirty="0"/>
              <a:t>développe les écrans de restitutions </a:t>
            </a:r>
            <a:br>
              <a:rPr lang="fr-FR" sz="1600" dirty="0"/>
            </a:br>
            <a:r>
              <a:rPr lang="fr-FR" sz="1600" dirty="0"/>
              <a:t>des données et indicateurs.</a:t>
            </a:r>
            <a:endParaRPr lang="fr-FR" sz="1600" b="1" i="1" dirty="0"/>
          </a:p>
        </p:txBody>
      </p:sp>
      <p:sp>
        <p:nvSpPr>
          <p:cNvPr id="32" name="Rectangle 31"/>
          <p:cNvSpPr/>
          <p:nvPr/>
        </p:nvSpPr>
        <p:spPr>
          <a:xfrm>
            <a:off x="4156506" y="24405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Analyst</a:t>
            </a:r>
          </a:p>
        </p:txBody>
      </p:sp>
      <p:grpSp>
        <p:nvGrpSpPr>
          <p:cNvPr id="33" name="Groupe 32"/>
          <p:cNvGrpSpPr/>
          <p:nvPr/>
        </p:nvGrpSpPr>
        <p:grpSpPr>
          <a:xfrm flipV="1">
            <a:off x="5212445" y="2589532"/>
            <a:ext cx="301216" cy="329124"/>
            <a:chOff x="6099805" y="6036228"/>
            <a:chExt cx="401621" cy="438832"/>
          </a:xfrm>
        </p:grpSpPr>
        <p:cxnSp>
          <p:nvCxnSpPr>
            <p:cNvPr id="34" name="Connecteur droit 33"/>
            <p:cNvCxnSpPr/>
            <p:nvPr/>
          </p:nvCxnSpPr>
          <p:spPr>
            <a:xfrm flipV="1">
              <a:off x="6371423" y="6036228"/>
              <a:ext cx="130003" cy="43883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7" name="Groupe 36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3" name="Pentagone 42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54" name="Groupe 5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6" name="Ellipse 5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7" name="Image 56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55" name="Ellipse 5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1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053" y="2884088"/>
            <a:ext cx="4430652" cy="2318205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-1169" r="81531"/>
          <a:stretch/>
        </p:blipFill>
        <p:spPr>
          <a:xfrm>
            <a:off x="798389" y="2884088"/>
            <a:ext cx="870045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smtClean="0">
                <a:latin typeface="+mn-lt"/>
              </a:rPr>
              <a:t>L’équipe </a:t>
            </a:r>
            <a:r>
              <a:rPr lang="fr-FR" sz="1500" dirty="0">
                <a:latin typeface="+mn-lt"/>
              </a:rPr>
              <a:t>DataLab – le Chief Data Management </a:t>
            </a:r>
            <a:r>
              <a:rPr lang="fr-FR" sz="1500" dirty="0" err="1">
                <a:latin typeface="+mn-lt"/>
              </a:rPr>
              <a:t>Officer</a:t>
            </a:r>
            <a:r>
              <a:rPr lang="fr-FR" sz="1500" dirty="0">
                <a:latin typeface="+mn-lt"/>
              </a:rPr>
              <a:t> 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91250" y="4527566"/>
            <a:ext cx="70407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CDMO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901644" y="4567471"/>
            <a:ext cx="290146" cy="106121"/>
            <a:chOff x="6099805" y="6332333"/>
            <a:chExt cx="386861" cy="141494"/>
          </a:xfrm>
        </p:grpSpPr>
        <p:cxnSp>
          <p:nvCxnSpPr>
            <p:cNvPr id="65" name="Connecteur droit 64"/>
            <p:cNvCxnSpPr/>
            <p:nvPr/>
          </p:nvCxnSpPr>
          <p:spPr>
            <a:xfrm flipV="1">
              <a:off x="6373804" y="6332333"/>
              <a:ext cx="112862" cy="1411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à coins arrondis 87"/>
          <p:cNvSpPr/>
          <p:nvPr/>
        </p:nvSpPr>
        <p:spPr>
          <a:xfrm>
            <a:off x="2078253" y="3412001"/>
            <a:ext cx="4203511" cy="10380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</a:t>
            </a:r>
            <a:r>
              <a:rPr lang="fr-FR" sz="1400" b="1" dirty="0"/>
              <a:t>CHIEF DATA MANAGEMENT OFFICER </a:t>
            </a:r>
            <a:r>
              <a:rPr lang="fr-FR" sz="1400" dirty="0"/>
              <a:t>est responsable de la mise en œuvre et du respect des règles de gestion des données</a:t>
            </a:r>
            <a:r>
              <a:rPr lang="fr-FR" sz="1400" i="1" dirty="0"/>
              <a:t> (sécurité, conformité, réglementaire…)</a:t>
            </a:r>
            <a:r>
              <a:rPr lang="fr-FR" sz="1400" dirty="0"/>
              <a:t>.</a:t>
            </a:r>
            <a:endParaRPr lang="fr-FR" sz="1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9" name="Pentagone 3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2" name="Image 5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5" name="Ellipse 4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2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smtClean="0">
                <a:latin typeface="+mn-lt"/>
              </a:rPr>
              <a:t>Faciliter </a:t>
            </a:r>
            <a:r>
              <a:rPr lang="fr-FR" sz="1500" dirty="0">
                <a:latin typeface="+mn-lt"/>
              </a:rPr>
              <a:t>l’instruction de ma demande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05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Marc et le bureau reste affiché de l’écran précédent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Affichage du texte 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6" y="2207416"/>
            <a:ext cx="3103580" cy="332526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946000" y="2422046"/>
            <a:ext cx="419297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Bien décrire mon besoin est essentiel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pour permettre une qualification améliorer de celui-ci par les équipes DataLab et 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permettre de valider la pertinence de l’usage de la Plateforme </a:t>
            </a:r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DataLake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et 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du DataLab.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27" name="Groupe 26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5" name="Pentagone 3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1" name="Ellipse 40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6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pic>
        <p:nvPicPr>
          <p:cNvPr id="44" name="Imag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2884" y="5223488"/>
            <a:ext cx="1691986" cy="70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0312" y="116331"/>
            <a:ext cx="4284966" cy="542700"/>
          </a:xfrm>
        </p:spPr>
        <p:txBody>
          <a:bodyPr/>
          <a:lstStyle/>
          <a:p>
            <a:r>
              <a:rPr lang="fr-FR" sz="1500" dirty="0" smtClean="0">
                <a:latin typeface="+mn-lt"/>
              </a:rPr>
              <a:t>Bilan </a:t>
            </a:r>
            <a:r>
              <a:rPr lang="fr-FR" sz="1500" dirty="0">
                <a:latin typeface="+mn-lt"/>
              </a:rPr>
              <a:t>et industrialisation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203281" y="4679339"/>
            <a:ext cx="6121285" cy="173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planifie une rencontre avec mon responsable DataLab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pour faire le bilan 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 mon expérimentation et travailler sur la suite de celle-ci.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lui indique que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souhaite disposer en production au quotidien des traitements et tableaux de bord mis en œuvre dans le cadre expérimental.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9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56815" y="130809"/>
            <a:ext cx="4284966" cy="542700"/>
          </a:xfrm>
        </p:spPr>
        <p:txBody>
          <a:bodyPr/>
          <a:lstStyle/>
          <a:p>
            <a:r>
              <a:rPr lang="fr-FR" sz="1500" dirty="0" smtClean="0">
                <a:latin typeface="+mn-lt"/>
              </a:rPr>
              <a:t>La </a:t>
            </a:r>
            <a:r>
              <a:rPr lang="fr-FR" sz="1500" dirty="0">
                <a:latin typeface="+mn-lt"/>
              </a:rPr>
              <a:t>demande d’industrialisation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203281" y="4607151"/>
            <a:ext cx="6121285" cy="146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responsable DataLab m’indique que nous allons faire une demande pour industrialiser les livrables de mon expérimentation.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Ces travaux d’industrialisation vont permettre de rendre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robustes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et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sécurisés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les traitements conçus et de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permettre l’automatisation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 leur exécution sur des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données rafraichies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0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67759" y="138778"/>
            <a:ext cx="4284966" cy="542700"/>
          </a:xfrm>
        </p:spPr>
        <p:txBody>
          <a:bodyPr/>
          <a:lstStyle/>
          <a:p>
            <a:r>
              <a:rPr lang="fr-FR" sz="1500" dirty="0" smtClean="0">
                <a:latin typeface="+mn-lt"/>
              </a:rPr>
              <a:t>Passage </a:t>
            </a:r>
            <a:r>
              <a:rPr lang="fr-FR" sz="1500" dirty="0">
                <a:latin typeface="+mn-lt"/>
              </a:rPr>
              <a:t>par la Data Factory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-102784" y="4607150"/>
            <a:ext cx="6733413" cy="178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Il m’indique que 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c’est la Data Factory qui va prendre en charge ces travaux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/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d’industrialisation et mettre en conformité mon travail avec les exigences de production.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Ce chantier vise à intégrer complétement mon travail à la chaîne opérationnelle </a:t>
            </a:r>
            <a:r>
              <a:rPr lang="fr-F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du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SI.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Il me précise que cela peut donc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nécessiter un délai plus long que l’expérimentation.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0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Transformer le </a:t>
            </a:r>
            <a:r>
              <a:rPr lang="fr-FR" dirty="0" err="1" smtClean="0"/>
              <a:t>DataLake</a:t>
            </a:r>
            <a:r>
              <a:rPr lang="fr-FR" dirty="0" smtClean="0"/>
              <a:t> en </a:t>
            </a:r>
            <a:r>
              <a:rPr lang="fr-FR" dirty="0" err="1" smtClean="0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données structurées</a:t>
            </a:r>
          </a:p>
          <a:p>
            <a:r>
              <a:rPr lang="fr-FR" dirty="0" smtClean="0"/>
              <a:t>Base de données relationnelles</a:t>
            </a:r>
          </a:p>
          <a:p>
            <a:r>
              <a:rPr lang="fr-FR" dirty="0" smtClean="0"/>
              <a:t>Base de données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pPr lvl="1"/>
            <a:r>
              <a:rPr lang="fr-FR" dirty="0" err="1" smtClean="0"/>
              <a:t>Hadoop</a:t>
            </a:r>
            <a:r>
              <a:rPr lang="fr-FR" dirty="0" smtClean="0"/>
              <a:t> + </a:t>
            </a:r>
            <a:r>
              <a:rPr lang="fr-FR" dirty="0" err="1" smtClean="0"/>
              <a:t>Stucturation</a:t>
            </a:r>
            <a:endParaRPr lang="fr-FR" dirty="0" smtClean="0"/>
          </a:p>
          <a:p>
            <a:pPr lvl="1"/>
            <a:r>
              <a:rPr lang="fr-FR" dirty="0" smtClean="0"/>
              <a:t>Base de types JSON : </a:t>
            </a:r>
            <a:r>
              <a:rPr lang="fr-FR" dirty="0" err="1" smtClean="0"/>
              <a:t>MongoDB</a:t>
            </a:r>
            <a:endParaRPr lang="fr-FR" dirty="0" smtClean="0"/>
          </a:p>
          <a:p>
            <a:r>
              <a:rPr lang="fr-FR" dirty="0" smtClean="0"/>
              <a:t>Fichiers</a:t>
            </a:r>
          </a:p>
          <a:p>
            <a:pPr lvl="1"/>
            <a:r>
              <a:rPr lang="fr-FR" dirty="0" smtClean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Nettoyage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nettoyer les données</a:t>
            </a:r>
          </a:p>
          <a:p>
            <a:pPr lvl="1"/>
            <a:r>
              <a:rPr lang="fr-FR" dirty="0" smtClean="0"/>
              <a:t>Aberration</a:t>
            </a:r>
          </a:p>
          <a:p>
            <a:pPr lvl="1"/>
            <a:r>
              <a:rPr lang="fr-FR" dirty="0" smtClean="0"/>
              <a:t>Hors contexte</a:t>
            </a:r>
          </a:p>
          <a:p>
            <a:pPr lvl="1"/>
            <a:r>
              <a:rPr lang="fr-FR" dirty="0" smtClean="0"/>
              <a:t>Sécurité</a:t>
            </a:r>
          </a:p>
          <a:p>
            <a:pPr lvl="1"/>
            <a:r>
              <a:rPr lang="fr-FR" dirty="0" smtClean="0"/>
              <a:t>En dehors de la loi</a:t>
            </a:r>
          </a:p>
          <a:p>
            <a:pPr lvl="1"/>
            <a:r>
              <a:rPr lang="fr-FR" dirty="0" smtClean="0"/>
              <a:t>Prétraitement</a:t>
            </a:r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Cela peut être des images</a:t>
            </a:r>
            <a:endParaRPr lang="fr-FR" dirty="0"/>
          </a:p>
        </p:txBody>
      </p:sp>
      <p:pic>
        <p:nvPicPr>
          <p:cNvPr id="2050" name="Picture 2" descr="/// Petite explication de ce qu'on voit sur l'image ? /// (crédits : 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052736"/>
            <a:ext cx="5904656" cy="471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Peut être du texte brut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contenu de </a:t>
            </a:r>
            <a:r>
              <a:rPr lang="fr-FR" dirty="0" err="1" smtClean="0"/>
              <a:t>wikipedia</a:t>
            </a:r>
            <a:endParaRPr lang="fr-FR" dirty="0" smtClean="0"/>
          </a:p>
          <a:p>
            <a:r>
              <a:rPr lang="fr-FR" dirty="0" smtClean="0"/>
              <a:t>Les ouvres complètes de </a:t>
            </a:r>
            <a:r>
              <a:rPr lang="fr-FR" dirty="0"/>
              <a:t>V</a:t>
            </a:r>
            <a:r>
              <a:rPr lang="fr-FR" dirty="0" smtClean="0"/>
              <a:t>ictor Hugo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09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Peut être du texte écrit ou scanné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2132856"/>
            <a:ext cx="797342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5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nouvelles sources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26" name="Picture 2" descr="Nouvelles sources de données Big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783550" cy="43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09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objets connectés sont une autre source de données brutes, qui récupèrent un grand nombre de données grâce à leurs capteurs</a:t>
            </a:r>
          </a:p>
        </p:txBody>
      </p:sp>
      <p:pic>
        <p:nvPicPr>
          <p:cNvPr id="2050" name="Picture 2" descr="Un exemple d'objet connecté : le thermostat intelligent de l'entreprise Nest. Source: http://nest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762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8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des loyers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8" y="1412776"/>
            <a:ext cx="7385981" cy="494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0084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1405</Words>
  <Application>Microsoft Office PowerPoint</Application>
  <PresentationFormat>Affichage à l'écran (4:3)</PresentationFormat>
  <Paragraphs>203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4" baseType="lpstr">
      <vt:lpstr>Yu Gothic Light</vt:lpstr>
      <vt:lpstr>Arial</vt:lpstr>
      <vt:lpstr>Calibri</vt:lpstr>
      <vt:lpstr>Monotype Sorts</vt:lpstr>
      <vt:lpstr>Times New Roman</vt:lpstr>
      <vt:lpstr>cvc</vt:lpstr>
      <vt:lpstr>Présentation PowerPoint</vt:lpstr>
      <vt:lpstr>1ère étape</vt:lpstr>
      <vt:lpstr>Data Lake</vt:lpstr>
      <vt:lpstr>Cela peut être des images</vt:lpstr>
      <vt:lpstr>Peut être du texte brut</vt:lpstr>
      <vt:lpstr>Peut être du texte écrit ou scanné</vt:lpstr>
      <vt:lpstr>Les nouvelles sources de données</vt:lpstr>
      <vt:lpstr>IoT</vt:lpstr>
      <vt:lpstr>Exemple des loyers</vt:lpstr>
      <vt:lpstr>ACID et 3V</vt:lpstr>
      <vt:lpstr>Volume</vt:lpstr>
      <vt:lpstr>Vélocité</vt:lpstr>
      <vt:lpstr>Variété</vt:lpstr>
      <vt:lpstr>DataLake</vt:lpstr>
      <vt:lpstr>Des données hétérogènes</vt:lpstr>
      <vt:lpstr>DataLake = socle non visible</vt:lpstr>
      <vt:lpstr>Mise à disposition = conformité</vt:lpstr>
      <vt:lpstr>DataLab – La zone accessible</vt:lpstr>
      <vt:lpstr>Ecran n°13 Possibilités du DataLab</vt:lpstr>
      <vt:lpstr>DataMart</vt:lpstr>
      <vt:lpstr>DataWarehouse</vt:lpstr>
      <vt:lpstr>Définition de Inmon</vt:lpstr>
      <vt:lpstr>Workflow</vt:lpstr>
      <vt:lpstr>Collecter les données</vt:lpstr>
      <vt:lpstr>Hadoop</vt:lpstr>
      <vt:lpstr>Volume / Variété / Vitesse</vt:lpstr>
      <vt:lpstr>L’équipe DataLab – la photo de famille ! </vt:lpstr>
      <vt:lpstr>L’équipe DataLab – le Data Scientist </vt:lpstr>
      <vt:lpstr>L’équipe DataLab – le Data Steward </vt:lpstr>
      <vt:lpstr>L’équipe DataLab – le Data Engineer </vt:lpstr>
      <vt:lpstr>L’équipe DataLab – le Data Engineer </vt:lpstr>
      <vt:lpstr>L’équipe DataLab – le Chief Data Management Officer  </vt:lpstr>
      <vt:lpstr>Faciliter l’instruction de ma demande</vt:lpstr>
      <vt:lpstr>Bilan et industrialisation</vt:lpstr>
      <vt:lpstr>La demande d’industrialisation</vt:lpstr>
      <vt:lpstr>Passage par la Data Factory</vt:lpstr>
      <vt:lpstr>Transformer le DataLake en DataMart</vt:lpstr>
      <vt:lpstr>Nettoyage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260</cp:revision>
  <dcterms:created xsi:type="dcterms:W3CDTF">2000-04-10T19:33:12Z</dcterms:created>
  <dcterms:modified xsi:type="dcterms:W3CDTF">2019-05-16T09:46:09Z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