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2"/>
  </p:notesMasterIdLst>
  <p:handoutMasterIdLst>
    <p:handoutMasterId r:id="rId53"/>
  </p:handoutMasterIdLst>
  <p:sldIdLst>
    <p:sldId id="264" r:id="rId2"/>
    <p:sldId id="265" r:id="rId3"/>
    <p:sldId id="287" r:id="rId4"/>
    <p:sldId id="266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68" r:id="rId13"/>
    <p:sldId id="282" r:id="rId14"/>
    <p:sldId id="283" r:id="rId15"/>
    <p:sldId id="276" r:id="rId16"/>
    <p:sldId id="284" r:id="rId17"/>
    <p:sldId id="278" r:id="rId18"/>
    <p:sldId id="285" r:id="rId19"/>
    <p:sldId id="279" r:id="rId20"/>
    <p:sldId id="286" r:id="rId21"/>
    <p:sldId id="295" r:id="rId22"/>
    <p:sldId id="281" r:id="rId23"/>
    <p:sldId id="291" r:id="rId24"/>
    <p:sldId id="307" r:id="rId25"/>
    <p:sldId id="292" r:id="rId26"/>
    <p:sldId id="293" r:id="rId27"/>
    <p:sldId id="294" r:id="rId28"/>
    <p:sldId id="308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5" r:id="rId37"/>
    <p:sldId id="304" r:id="rId38"/>
    <p:sldId id="309" r:id="rId39"/>
    <p:sldId id="312" r:id="rId40"/>
    <p:sldId id="310" r:id="rId41"/>
    <p:sldId id="311" r:id="rId42"/>
    <p:sldId id="313" r:id="rId43"/>
    <p:sldId id="314" r:id="rId44"/>
    <p:sldId id="318" r:id="rId45"/>
    <p:sldId id="315" r:id="rId46"/>
    <p:sldId id="316" r:id="rId47"/>
    <p:sldId id="319" r:id="rId48"/>
    <p:sldId id="320" r:id="rId49"/>
    <p:sldId id="321" r:id="rId50"/>
    <p:sldId id="322" r:id="rId5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16/05/2019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 smtClean="0"/>
              <a:t>Ecran xx</a:t>
            </a:r>
            <a:br>
              <a:rPr lang="fr-FR" dirty="0" smtClean="0"/>
            </a:br>
            <a:r>
              <a:rPr lang="fr-FR" dirty="0" smtClean="0"/>
              <a:t>Titre de l’écran</a:t>
            </a:r>
            <a:endParaRPr lang="fr-FR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 smtClean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5489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Big</a:t>
            </a:r>
            <a:r>
              <a:rPr lang="fr-FR" sz="1600" smtClean="0"/>
              <a:t> Data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17" Type="http://schemas.microsoft.com/office/2007/relationships/hdphoto" Target="../media/hdphoto5.wdp"/><Relationship Id="rId2" Type="http://schemas.openxmlformats.org/officeDocument/2006/relationships/image" Target="../media/image4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microsoft.com/office/2007/relationships/hdphoto" Target="../media/hdphoto2.wdp"/><Relationship Id="rId5" Type="http://schemas.openxmlformats.org/officeDocument/2006/relationships/image" Target="../media/image7.png"/><Relationship Id="rId15" Type="http://schemas.microsoft.com/office/2007/relationships/hdphoto" Target="../media/hdphoto4.wdp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microsoft.com/office/2007/relationships/hdphoto" Target="../media/hdphoto1.wdp"/><Relationship Id="rId1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0.png"/><Relationship Id="rId7" Type="http://schemas.openxmlformats.org/officeDocument/2006/relationships/image" Target="../media/image9.png"/><Relationship Id="rId12" Type="http://schemas.openxmlformats.org/officeDocument/2006/relationships/image" Target="../media/image33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32.png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microsoft.com/office/2007/relationships/hdphoto" Target="../media/hdphoto6.wdp"/><Relationship Id="rId9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8</a:t>
            </a:r>
            <a:endParaRPr lang="fr-FR" altLang="fr-FR" dirty="0" smtClean="0"/>
          </a:p>
          <a:p>
            <a:pPr eaLnBrk="1" hangingPunct="1"/>
            <a:r>
              <a:rPr lang="fr-FR" altLang="fr-FR" dirty="0" err="1" smtClean="0"/>
              <a:t>Hadoop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94808" y="2132856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Big</a:t>
            </a:r>
            <a:r>
              <a:rPr lang="fr-FR" sz="3600" dirty="0" smtClean="0"/>
              <a:t> Data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HDFS</a:t>
            </a:r>
            <a:endParaRPr lang="fr-FR" dirty="0"/>
          </a:p>
        </p:txBody>
      </p:sp>
      <p:pic>
        <p:nvPicPr>
          <p:cNvPr id="2050" name="Picture 2" descr="https://user.oc-static.com/upload/2017/08/03/15017751645123_hdfs-read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95" y="1412875"/>
            <a:ext cx="7060360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241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d’écriture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Pour chaque bloc</a:t>
            </a:r>
            <a:endParaRPr lang="fr-FR" dirty="0"/>
          </a:p>
        </p:txBody>
      </p:sp>
      <p:pic>
        <p:nvPicPr>
          <p:cNvPr id="3076" name="Picture 4" descr="https://user.oc-static.com/upload/2017/08/03/15017753323082_hdfs-writ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846623"/>
            <a:ext cx="6705600" cy="458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50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 HDFS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Permet d’accéder à HDFS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client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hdfs.InsecureClient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("http://localhost:50070")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("/"))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client.status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("/hello.txt"))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client.read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("/hello.txt") as f: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f.read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Les scripts Python </a:t>
            </a:r>
            <a:r>
              <a:rPr lang="en-US" dirty="0" err="1" smtClean="0"/>
              <a:t>peuvent</a:t>
            </a:r>
            <a:r>
              <a:rPr lang="en-US" dirty="0" smtClean="0"/>
              <a:t> </a:t>
            </a:r>
            <a:r>
              <a:rPr lang="en-US" dirty="0" err="1" smtClean="0"/>
              <a:t>être</a:t>
            </a:r>
            <a:r>
              <a:rPr lang="en-US" dirty="0" smtClean="0"/>
              <a:t> </a:t>
            </a:r>
            <a:r>
              <a:rPr lang="en-US" dirty="0" err="1" smtClean="0"/>
              <a:t>schedulés</a:t>
            </a:r>
            <a:r>
              <a:rPr lang="en-US" dirty="0" smtClean="0"/>
              <a:t> et executer sur Hadoop avec Yarn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807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 en Python</a:t>
            </a:r>
          </a:p>
          <a:p>
            <a:r>
              <a:rPr lang="fr-FR" dirty="0" err="1" smtClean="0"/>
              <a:t>Map</a:t>
            </a:r>
            <a:r>
              <a:rPr lang="fr-FR" dirty="0" smtClean="0"/>
              <a:t> applique une fonction sur une liste de données</a:t>
            </a:r>
          </a:p>
          <a:p>
            <a:r>
              <a:rPr lang="fr-FR" dirty="0" err="1" smtClean="0"/>
              <a:t>Reduce</a:t>
            </a:r>
            <a:r>
              <a:rPr lang="fr-FR" dirty="0" smtClean="0"/>
              <a:t> agrège le résultat</a:t>
            </a:r>
          </a:p>
          <a:p>
            <a:r>
              <a:rPr lang="fr-FR" dirty="0" err="1" smtClean="0"/>
              <a:t>Hadoop</a:t>
            </a:r>
            <a:r>
              <a:rPr lang="fr-FR" dirty="0" smtClean="0"/>
              <a:t> ajoute le distribué</a:t>
            </a:r>
            <a:endParaRPr lang="fr-FR" dirty="0"/>
          </a:p>
        </p:txBody>
      </p:sp>
      <p:pic>
        <p:nvPicPr>
          <p:cNvPr id="1026" name="Picture 2" descr="https://user.oc-static.com/upload/2017/03/21/14900935617221_Diapositive0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52" y="3534172"/>
            <a:ext cx="3912369" cy="293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987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endParaRPr lang="fr-FR" dirty="0"/>
          </a:p>
        </p:txBody>
      </p:sp>
      <p:pic>
        <p:nvPicPr>
          <p:cNvPr id="2050" name="Picture 2" descr="https://user.oc-static.com/upload/2017/03/21/14900936067493_Diapositive10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57" y="1412875"/>
            <a:ext cx="7613837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996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Fonctionnement par défaut de </a:t>
            </a:r>
            <a:r>
              <a:rPr lang="fr-FR" dirty="0" err="1" smtClean="0"/>
              <a:t>Hadoop</a:t>
            </a:r>
            <a:r>
              <a:rPr lang="fr-FR" dirty="0" smtClean="0"/>
              <a:t> 2</a:t>
            </a:r>
          </a:p>
          <a:p>
            <a:r>
              <a:rPr lang="fr-FR" dirty="0" err="1" smtClean="0"/>
              <a:t>Map</a:t>
            </a:r>
            <a:endParaRPr lang="fr-FR" dirty="0" smtClean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words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word in words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print("{}\t{}".format(word, 1))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72541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distribué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6" name="Picture 4" descr="https://user.oc-static.com/upload/2017/03/21/1490093682024_Diapositive13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78" y="1412776"/>
            <a:ext cx="8349717" cy="438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98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Hadoop</a:t>
            </a:r>
            <a:r>
              <a:rPr lang="fr-FR" dirty="0" smtClean="0"/>
              <a:t> va trier les mots du </a:t>
            </a:r>
            <a:r>
              <a:rPr lang="fr-FR" dirty="0" err="1" smtClean="0"/>
              <a:t>map</a:t>
            </a:r>
            <a:endParaRPr lang="fr-FR" dirty="0" smtClean="0"/>
          </a:p>
          <a:p>
            <a:pPr lvl="1"/>
            <a:r>
              <a:rPr lang="fr-FR" dirty="0" smtClean="0"/>
              <a:t>La sortie du </a:t>
            </a:r>
            <a:r>
              <a:rPr lang="fr-FR" dirty="0" err="1" smtClean="0"/>
              <a:t>map</a:t>
            </a:r>
            <a:r>
              <a:rPr lang="fr-FR" dirty="0" smtClean="0"/>
              <a:t> sera l’entrée du </a:t>
            </a:r>
            <a:r>
              <a:rPr lang="fr-FR" dirty="0" err="1" smtClean="0"/>
              <a:t>reduce</a:t>
            </a:r>
            <a:endParaRPr lang="fr-FR" dirty="0" smtClean="0"/>
          </a:p>
          <a:p>
            <a:pPr lvl="1"/>
            <a:endParaRPr lang="fr-FR" dirty="0" smtClean="0"/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word = None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line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word, count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('\t', 1)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count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(count)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== word: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+= count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print('{}\t{}'.format(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current_count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count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current_word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977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Reduce</a:t>
            </a:r>
            <a:endParaRPr lang="fr-FR" dirty="0"/>
          </a:p>
        </p:txBody>
      </p:sp>
      <p:pic>
        <p:nvPicPr>
          <p:cNvPr id="4098" name="Picture 2" descr="https://user.oc-static.com/upload/2017/03/21/14900937368796_Diapositive19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101179"/>
            <a:ext cx="6858000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327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Démarrage du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hadoop</a:t>
            </a:r>
            <a:r>
              <a:rPr lang="fr-FR" sz="2400" dirty="0" smtClean="0"/>
              <a:t> jar </a:t>
            </a:r>
            <a:r>
              <a:rPr lang="fr-FR" sz="2400" dirty="0" err="1" smtClean="0"/>
              <a:t>contrib</a:t>
            </a:r>
            <a:r>
              <a:rPr lang="fr-FR" sz="2400" dirty="0" smtClean="0"/>
              <a:t>/streaming/hadoop-streaming-2.7.1.jar -mapper /mapper.py -</a:t>
            </a:r>
            <a:r>
              <a:rPr lang="fr-FR" sz="2400" dirty="0" err="1" smtClean="0"/>
              <a:t>reducer</a:t>
            </a:r>
            <a:r>
              <a:rPr lang="fr-FR" sz="2400" dirty="0" smtClean="0"/>
              <a:t> /reducer.py -input /</a:t>
            </a:r>
            <a:r>
              <a:rPr lang="fr-FR" sz="2400" dirty="0" err="1" smtClean="0"/>
              <a:t>gutenberg</a:t>
            </a:r>
            <a:r>
              <a:rPr lang="fr-FR" sz="2400" dirty="0" smtClean="0"/>
              <a:t>/* -output /</a:t>
            </a:r>
            <a:r>
              <a:rPr lang="fr-FR" sz="2400" dirty="0" err="1" smtClean="0"/>
              <a:t>gutenberg</a:t>
            </a:r>
            <a:r>
              <a:rPr lang="fr-FR" sz="2400" dirty="0" smtClean="0"/>
              <a:t>-output</a:t>
            </a:r>
          </a:p>
          <a:p>
            <a:r>
              <a:rPr lang="fr-FR" sz="2400" dirty="0" smtClean="0"/>
              <a:t>Mettre </a:t>
            </a:r>
            <a:r>
              <a:rPr lang="fr-FR" sz="2400" dirty="0" err="1" smtClean="0"/>
              <a:t>DaVinci</a:t>
            </a:r>
            <a:r>
              <a:rPr lang="fr-FR" sz="2400" dirty="0" smtClean="0"/>
              <a:t> dans </a:t>
            </a:r>
            <a:r>
              <a:rPr lang="fr-FR" sz="2400" dirty="0" err="1" smtClean="0"/>
              <a:t>gutenberg</a:t>
            </a:r>
            <a:r>
              <a:rPr lang="fr-FR" sz="2400" dirty="0" smtClean="0"/>
              <a:t>/</a:t>
            </a:r>
          </a:p>
          <a:p>
            <a:r>
              <a:rPr lang="fr-FR" sz="2400" dirty="0" smtClean="0"/>
              <a:t>Mettre les *.</a:t>
            </a:r>
            <a:r>
              <a:rPr lang="fr-FR" sz="2400" dirty="0" err="1" smtClean="0"/>
              <a:t>py</a:t>
            </a:r>
            <a:r>
              <a:rPr lang="fr-FR" sz="2400" dirty="0" smtClean="0"/>
              <a:t> à la racine</a:t>
            </a:r>
            <a:endParaRPr lang="fr-FR" sz="24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399" y="3933056"/>
            <a:ext cx="601027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35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Apache </a:t>
            </a:r>
            <a:r>
              <a:rPr lang="fr-FR" dirty="0" err="1" smtClean="0"/>
              <a:t>Hadoop</a:t>
            </a:r>
            <a:r>
              <a:rPr lang="fr-FR" dirty="0" smtClean="0"/>
              <a:t> est une base de données de Google</a:t>
            </a:r>
          </a:p>
          <a:p>
            <a:r>
              <a:rPr lang="fr-FR" dirty="0" err="1" smtClean="0"/>
              <a:t>NoSql</a:t>
            </a:r>
            <a:endParaRPr lang="fr-FR" dirty="0" smtClean="0"/>
          </a:p>
          <a:p>
            <a:pPr lvl="1"/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Reduce</a:t>
            </a:r>
            <a:endParaRPr lang="fr-FR" dirty="0" smtClean="0"/>
          </a:p>
          <a:p>
            <a:r>
              <a:rPr lang="fr-FR" dirty="0" err="1" smtClean="0"/>
              <a:t>Big</a:t>
            </a:r>
            <a:r>
              <a:rPr lang="fr-FR" dirty="0" smtClean="0"/>
              <a:t> Data</a:t>
            </a:r>
          </a:p>
          <a:p>
            <a:pPr lvl="1"/>
            <a:r>
              <a:rPr lang="fr-FR" dirty="0" err="1" smtClean="0"/>
              <a:t>Peta</a:t>
            </a:r>
            <a:r>
              <a:rPr lang="fr-FR" dirty="0" smtClean="0"/>
              <a:t> octets</a:t>
            </a:r>
          </a:p>
          <a:p>
            <a:r>
              <a:rPr lang="fr-FR" dirty="0" smtClean="0"/>
              <a:t>Possède un file system réparti</a:t>
            </a:r>
          </a:p>
          <a:p>
            <a:pPr lvl="1"/>
            <a:r>
              <a:rPr lang="fr-FR" dirty="0" smtClean="0"/>
              <a:t>HDFS</a:t>
            </a:r>
          </a:p>
          <a:p>
            <a:r>
              <a:rPr lang="fr-FR" dirty="0" smtClean="0"/>
              <a:t>Possède un </a:t>
            </a:r>
            <a:r>
              <a:rPr lang="fr-FR" dirty="0" err="1" smtClean="0"/>
              <a:t>scheduler</a:t>
            </a:r>
            <a:r>
              <a:rPr lang="fr-FR" dirty="0" smtClean="0"/>
              <a:t> de job</a:t>
            </a:r>
          </a:p>
          <a:p>
            <a:pPr marL="457200" lvl="1" indent="0">
              <a:buNone/>
            </a:pPr>
            <a:r>
              <a:rPr lang="fr-FR" dirty="0" smtClean="0"/>
              <a:t>YARN</a:t>
            </a:r>
          </a:p>
        </p:txBody>
      </p:sp>
      <p:pic>
        <p:nvPicPr>
          <p:cNvPr id="1026" name="Picture 2" descr="File:Hadoop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-237831"/>
            <a:ext cx="6324600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271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Cet algorithme peut facilement s’adapter pour</a:t>
            </a:r>
          </a:p>
          <a:p>
            <a:pPr lvl="1"/>
            <a:r>
              <a:rPr lang="fr-FR" dirty="0" smtClean="0"/>
              <a:t>Les jointures ensembliste volumineuses</a:t>
            </a:r>
          </a:p>
          <a:p>
            <a:pPr lvl="1"/>
            <a:r>
              <a:rPr lang="fr-FR" dirty="0" smtClean="0"/>
              <a:t>L’algèbre linéaire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3363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Ecosystème </a:t>
            </a:r>
            <a:r>
              <a:rPr lang="fr-FR" dirty="0" err="1" smtClean="0"/>
              <a:t>Hadoop</a:t>
            </a:r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980728"/>
            <a:ext cx="6140921" cy="505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002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Distributions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existe des distributions avec les principaux outils déjà installé, des consoles d’administration et des mises à jour</a:t>
            </a:r>
          </a:p>
          <a:p>
            <a:pPr lvl="1"/>
            <a:r>
              <a:rPr lang="fr-FR" dirty="0" err="1" smtClean="0"/>
              <a:t>MapR</a:t>
            </a:r>
            <a:endParaRPr lang="fr-FR" dirty="0" smtClean="0"/>
          </a:p>
          <a:p>
            <a:pPr lvl="1"/>
            <a:r>
              <a:rPr lang="fr-FR" dirty="0" err="1" smtClean="0"/>
              <a:t>Cloudera</a:t>
            </a:r>
            <a:endParaRPr lang="fr-FR" dirty="0" smtClean="0"/>
          </a:p>
          <a:p>
            <a:pPr lvl="1"/>
            <a:r>
              <a:rPr lang="fr-FR" dirty="0" err="1" smtClean="0"/>
              <a:t>HortonWorks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877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CDH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Cloudera</a:t>
            </a:r>
            <a:r>
              <a:rPr lang="fr-FR" dirty="0" smtClean="0"/>
              <a:t> Manager</a:t>
            </a:r>
          </a:p>
          <a:p>
            <a:pPr lvl="1"/>
            <a:r>
              <a:rPr lang="fr-FR" dirty="0" smtClean="0"/>
              <a:t>Facilite l’administration </a:t>
            </a:r>
            <a:r>
              <a:rPr lang="fr-FR" dirty="0" err="1" smtClean="0"/>
              <a:t>Hadoop</a:t>
            </a:r>
            <a:endParaRPr lang="fr-FR" dirty="0" smtClean="0"/>
          </a:p>
          <a:p>
            <a:pPr lvl="1"/>
            <a:r>
              <a:rPr lang="fr-FR" dirty="0" smtClean="0"/>
              <a:t>Minimum 8Go + 2 </a:t>
            </a:r>
            <a:r>
              <a:rPr lang="fr-FR" dirty="0" err="1" smtClean="0"/>
              <a:t>Core</a:t>
            </a:r>
            <a:r>
              <a:rPr lang="fr-FR" dirty="0" smtClean="0"/>
              <a:t> </a:t>
            </a:r>
            <a:r>
              <a:rPr lang="fr-FR" dirty="0" err="1" smtClean="0"/>
              <a:t>Hyperthread</a:t>
            </a:r>
            <a:endParaRPr lang="fr-FR" dirty="0" smtClean="0"/>
          </a:p>
          <a:p>
            <a:pPr lvl="1"/>
            <a:r>
              <a:rPr lang="fr-FR" dirty="0" smtClean="0"/>
              <a:t>Existe en Virtual Machine</a:t>
            </a:r>
          </a:p>
          <a:p>
            <a:pPr lvl="1"/>
            <a:r>
              <a:rPr lang="fr-FR" dirty="0" smtClean="0"/>
              <a:t>Minimum 12Go + 4 </a:t>
            </a:r>
            <a:r>
              <a:rPr lang="fr-FR" dirty="0" err="1" smtClean="0"/>
              <a:t>Core</a:t>
            </a:r>
            <a:r>
              <a:rPr lang="fr-FR" dirty="0" smtClean="0"/>
              <a:t> HT</a:t>
            </a:r>
          </a:p>
          <a:p>
            <a:pPr lvl="1"/>
            <a:endParaRPr lang="fr-FR" dirty="0" smtClean="0"/>
          </a:p>
        </p:txBody>
      </p:sp>
      <p:pic>
        <p:nvPicPr>
          <p:cNvPr id="2050" name="Picture 2" descr="Cloudera Manager home status 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071" y="2738105"/>
            <a:ext cx="4000500" cy="412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901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Hive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HBase</a:t>
            </a:r>
            <a:endParaRPr lang="fr-FR" dirty="0" smtClean="0"/>
          </a:p>
          <a:p>
            <a:pPr lvl="1"/>
            <a:r>
              <a:rPr lang="fr-FR" dirty="0" smtClean="0"/>
              <a:t>Permet de stocker des données tabulaires</a:t>
            </a:r>
          </a:p>
          <a:p>
            <a:pPr lvl="1"/>
            <a:r>
              <a:rPr lang="fr-FR" dirty="0" smtClean="0"/>
              <a:t>Relationnel</a:t>
            </a:r>
          </a:p>
          <a:p>
            <a:pPr lvl="1"/>
            <a:r>
              <a:rPr lang="fr-FR" dirty="0" smtClean="0"/>
              <a:t>Non ACID</a:t>
            </a:r>
          </a:p>
          <a:p>
            <a:r>
              <a:rPr lang="fr-FR" dirty="0" err="1" smtClean="0"/>
              <a:t>Hive</a:t>
            </a:r>
            <a:r>
              <a:rPr lang="fr-FR" dirty="0" smtClean="0"/>
              <a:t> Permet de lire des tables relationnelles depuis </a:t>
            </a:r>
            <a:r>
              <a:rPr lang="fr-FR" dirty="0" err="1" smtClean="0"/>
              <a:t>Hadoop</a:t>
            </a:r>
            <a:r>
              <a:rPr lang="fr-FR" dirty="0" smtClean="0"/>
              <a:t> avec le format </a:t>
            </a:r>
            <a:r>
              <a:rPr lang="fr-FR" dirty="0" err="1" smtClean="0"/>
              <a:t>Sql</a:t>
            </a:r>
            <a:endParaRPr lang="fr-FR" dirty="0" smtClean="0"/>
          </a:p>
          <a:p>
            <a:pPr lvl="1"/>
            <a:r>
              <a:rPr lang="fr-FR" dirty="0" err="1" smtClean="0"/>
              <a:t>HiveQL</a:t>
            </a:r>
            <a:endParaRPr lang="fr-FR" dirty="0" smtClean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098" name="Picture 2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-572705"/>
            <a:ext cx="2184177" cy="19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812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Sqoop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ETL pour données structurées</a:t>
            </a:r>
          </a:p>
          <a:p>
            <a:pPr lvl="1"/>
            <a:r>
              <a:rPr lang="fr-FR" dirty="0" smtClean="0"/>
              <a:t>Depuis base SQL</a:t>
            </a:r>
          </a:p>
          <a:p>
            <a:pPr lvl="1"/>
            <a:r>
              <a:rPr lang="fr-FR" dirty="0" smtClean="0"/>
              <a:t>Vers </a:t>
            </a:r>
            <a:r>
              <a:rPr lang="fr-FR" dirty="0" err="1" smtClean="0"/>
              <a:t>Hive</a:t>
            </a:r>
            <a:r>
              <a:rPr lang="fr-FR" dirty="0"/>
              <a:t> </a:t>
            </a:r>
            <a:r>
              <a:rPr lang="fr-FR" dirty="0" smtClean="0"/>
              <a:t>et </a:t>
            </a:r>
            <a:r>
              <a:rPr lang="fr-FR" dirty="0" err="1" smtClean="0"/>
              <a:t>HBase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70961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Sqoop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 </a:t>
            </a:r>
            <a:r>
              <a:rPr lang="fr-FR" dirty="0" err="1" smtClean="0"/>
              <a:t>MySql</a:t>
            </a:r>
            <a:r>
              <a:rPr lang="fr-FR" dirty="0" smtClean="0"/>
              <a:t> vers </a:t>
            </a:r>
            <a:r>
              <a:rPr lang="fr-FR" dirty="0" err="1" smtClean="0"/>
              <a:t>Hive</a:t>
            </a:r>
            <a:endParaRPr lang="fr-FR" dirty="0"/>
          </a:p>
        </p:txBody>
      </p:sp>
      <p:pic>
        <p:nvPicPr>
          <p:cNvPr id="4098" name="Picture 2" descr="Hadoop Distributed File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47567"/>
            <a:ext cx="6667500" cy="443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103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Sqoop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sqoop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import-all-tables \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-m {{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cluster_data.worker_node_hostname.length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}} \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connect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jdbc:mysql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://{{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cluster_data.manager_node_hostname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}}:3306/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retail_db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retail_dba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password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cloudera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--compression-codec=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snappy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--as-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parquetfile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warehouse-dir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=/user/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warehouse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--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hive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-import</a:t>
            </a: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Vérification</a:t>
            </a: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/user/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warehouse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725724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Yarn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Yarn</a:t>
            </a:r>
            <a:r>
              <a:rPr lang="fr-FR" dirty="0" smtClean="0"/>
              <a:t> est le </a:t>
            </a:r>
            <a:r>
              <a:rPr lang="fr-FR" dirty="0" err="1" smtClean="0"/>
              <a:t>scheduler</a:t>
            </a:r>
            <a:r>
              <a:rPr lang="fr-FR" dirty="0" smtClean="0"/>
              <a:t> d’</a:t>
            </a:r>
            <a:r>
              <a:rPr lang="fr-FR" dirty="0" err="1" smtClean="0"/>
              <a:t>Hadoop</a:t>
            </a:r>
            <a:endParaRPr lang="fr-FR" dirty="0" smtClean="0"/>
          </a:p>
          <a:p>
            <a:r>
              <a:rPr lang="fr-FR" dirty="0" smtClean="0"/>
              <a:t>Il est possible de démarrer un script Python</a:t>
            </a:r>
          </a:p>
          <a:p>
            <a:r>
              <a:rPr lang="fr-FR" dirty="0" smtClean="0"/>
              <a:t>Permet d’ordonnancer les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Reduce</a:t>
            </a:r>
            <a:endParaRPr lang="fr-FR" dirty="0" smtClean="0"/>
          </a:p>
          <a:p>
            <a:pPr lvl="1"/>
            <a:r>
              <a:rPr lang="fr-FR" dirty="0" smtClean="0"/>
              <a:t>Egalement pour </a:t>
            </a:r>
            <a:r>
              <a:rPr lang="fr-FR" dirty="0" err="1" smtClean="0"/>
              <a:t>Sqoop</a:t>
            </a:r>
            <a:r>
              <a:rPr lang="fr-FR" dirty="0" smtClean="0"/>
              <a:t>, </a:t>
            </a:r>
            <a:r>
              <a:rPr lang="fr-FR" dirty="0" err="1" smtClean="0"/>
              <a:t>Hive</a:t>
            </a:r>
            <a:r>
              <a:rPr lang="fr-FR" dirty="0" smtClean="0"/>
              <a:t> et tous le reste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3300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Impala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Apache Impala est un moteur </a:t>
            </a:r>
            <a:r>
              <a:rPr lang="fr-FR" dirty="0" err="1" smtClean="0"/>
              <a:t>Sql</a:t>
            </a:r>
            <a:r>
              <a:rPr lang="fr-FR" dirty="0" smtClean="0"/>
              <a:t> développé par </a:t>
            </a:r>
            <a:r>
              <a:rPr lang="fr-FR" dirty="0" err="1"/>
              <a:t>C</a:t>
            </a:r>
            <a:r>
              <a:rPr lang="fr-FR" dirty="0" err="1" smtClean="0"/>
              <a:t>loudera</a:t>
            </a:r>
            <a:r>
              <a:rPr lang="fr-FR" dirty="0" smtClean="0"/>
              <a:t> pour accéder à </a:t>
            </a:r>
            <a:r>
              <a:rPr lang="fr-FR" dirty="0" err="1" smtClean="0"/>
              <a:t>HBase</a:t>
            </a:r>
            <a:endParaRPr lang="fr-FR" dirty="0" smtClean="0"/>
          </a:p>
          <a:p>
            <a:pPr lvl="1"/>
            <a:r>
              <a:rPr lang="fr-FR" dirty="0" smtClean="0"/>
              <a:t>Il s’agit d’une alternative à </a:t>
            </a:r>
            <a:r>
              <a:rPr lang="fr-FR" dirty="0" err="1" smtClean="0"/>
              <a:t>HiveQL</a:t>
            </a:r>
            <a:endParaRPr lang="fr-FR" dirty="0"/>
          </a:p>
          <a:p>
            <a:r>
              <a:rPr lang="fr-FR" dirty="0" smtClean="0"/>
              <a:t>Il est basé sur le </a:t>
            </a:r>
            <a:r>
              <a:rPr lang="fr-FR" dirty="0" err="1" smtClean="0"/>
              <a:t>Map</a:t>
            </a:r>
            <a:r>
              <a:rPr lang="fr-FR" dirty="0" smtClean="0"/>
              <a:t> – </a:t>
            </a:r>
            <a:r>
              <a:rPr lang="fr-FR" dirty="0" err="1" smtClean="0"/>
              <a:t>Reduce</a:t>
            </a:r>
            <a:endParaRPr lang="fr-FR" dirty="0" smtClean="0"/>
          </a:p>
          <a:p>
            <a:r>
              <a:rPr lang="fr-FR" dirty="0" smtClean="0"/>
              <a:t>Plus efficace que </a:t>
            </a:r>
            <a:r>
              <a:rPr lang="fr-FR" dirty="0" err="1" smtClean="0"/>
              <a:t>HiveQL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200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b="1" dirty="0">
                <a:latin typeface="+mn-lt"/>
              </a:rPr>
              <a:t>Ecran n°9</a:t>
            </a:r>
            <a:r>
              <a:rPr lang="fr-FR" sz="1500" dirty="0">
                <a:latin typeface="+mn-lt"/>
              </a:rPr>
              <a:t/>
            </a:r>
            <a:br>
              <a:rPr lang="fr-FR" sz="1500" dirty="0">
                <a:latin typeface="+mn-lt"/>
              </a:rPr>
            </a:br>
            <a:r>
              <a:rPr lang="fr-FR" sz="1500" dirty="0">
                <a:latin typeface="+mn-lt"/>
              </a:rPr>
              <a:t>Derrière le DataLab, l’apport de la PHG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 smtClean="0"/>
              <a:t>Message clé :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6518982" y="1421965"/>
            <a:ext cx="2625019" cy="4578785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grpSp>
        <p:nvGrpSpPr>
          <p:cNvPr id="105" name="Groupe 104"/>
          <p:cNvGrpSpPr/>
          <p:nvPr/>
        </p:nvGrpSpPr>
        <p:grpSpPr>
          <a:xfrm>
            <a:off x="559081" y="1597264"/>
            <a:ext cx="5299520" cy="414060"/>
            <a:chOff x="2691257" y="529120"/>
            <a:chExt cx="7066026" cy="552080"/>
          </a:xfrm>
        </p:grpSpPr>
        <p:sp>
          <p:nvSpPr>
            <p:cNvPr id="106" name="Pentagone 105"/>
            <p:cNvSpPr/>
            <p:nvPr/>
          </p:nvSpPr>
          <p:spPr>
            <a:xfrm>
              <a:off x="2691257" y="667723"/>
              <a:ext cx="7066026" cy="288000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5381632" y="529121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21" name="Ellipse 120"/>
            <p:cNvSpPr/>
            <p:nvPr/>
          </p:nvSpPr>
          <p:spPr>
            <a:xfrm>
              <a:off x="4264756" y="52912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19" name="Ellipse 118"/>
            <p:cNvSpPr/>
            <p:nvPr/>
          </p:nvSpPr>
          <p:spPr>
            <a:xfrm>
              <a:off x="3147880" y="529120"/>
              <a:ext cx="551453" cy="54903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6498508" y="529122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grpSp>
          <p:nvGrpSpPr>
            <p:cNvPr id="111" name="Groupe 110"/>
            <p:cNvGrpSpPr/>
            <p:nvPr/>
          </p:nvGrpSpPr>
          <p:grpSpPr>
            <a:xfrm>
              <a:off x="8732261" y="529120"/>
              <a:ext cx="551453" cy="549030"/>
              <a:chOff x="9401004" y="529120"/>
              <a:chExt cx="551453" cy="549030"/>
            </a:xfrm>
          </p:grpSpPr>
          <p:sp>
            <p:nvSpPr>
              <p:cNvPr id="115" name="Ellipse 114"/>
              <p:cNvSpPr/>
              <p:nvPr/>
            </p:nvSpPr>
            <p:spPr>
              <a:xfrm>
                <a:off x="9401004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/>
              </a:p>
            </p:txBody>
          </p:sp>
          <p:pic>
            <p:nvPicPr>
              <p:cNvPr id="116" name="Image 115"/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54466" y="667723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113" name="Ellipse 112"/>
            <p:cNvSpPr/>
            <p:nvPr/>
          </p:nvSpPr>
          <p:spPr>
            <a:xfrm>
              <a:off x="7615384" y="53217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</p:grpSp>
      <p:pic>
        <p:nvPicPr>
          <p:cNvPr id="27" name="Image 26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87" y="1675400"/>
            <a:ext cx="243000" cy="24300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04" y="1675400"/>
            <a:ext cx="243000" cy="2430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18" y="1685636"/>
            <a:ext cx="243000" cy="243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77" y="1684669"/>
            <a:ext cx="220909" cy="220909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8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14" y="1684896"/>
            <a:ext cx="243000" cy="243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51977"/>
          <a:stretch/>
        </p:blipFill>
        <p:spPr>
          <a:xfrm>
            <a:off x="8439" y="2339575"/>
            <a:ext cx="1101286" cy="2399717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574298" y="2339575"/>
            <a:ext cx="4119641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La Plateforme Hadoop Groupe offre des apports forts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sur plusieurs axes : </a:t>
            </a:r>
          </a:p>
        </p:txBody>
      </p:sp>
      <p:sp>
        <p:nvSpPr>
          <p:cNvPr id="6" name="Rectangle à coins arrondis 5"/>
          <p:cNvSpPr/>
          <p:nvPr/>
        </p:nvSpPr>
        <p:spPr>
          <a:xfrm>
            <a:off x="1335391" y="3472707"/>
            <a:ext cx="1634807" cy="2533169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34" name="Rectangle à coins arrondis 33"/>
          <p:cNvSpPr/>
          <p:nvPr/>
        </p:nvSpPr>
        <p:spPr>
          <a:xfrm>
            <a:off x="3055941" y="3472706"/>
            <a:ext cx="1634807" cy="2533169"/>
          </a:xfrm>
          <a:prstGeom prst="roundRect">
            <a:avLst/>
          </a:prstGeom>
          <a:solidFill>
            <a:schemeClr val="accent4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35" name="Rectangle à coins arrondis 34"/>
          <p:cNvSpPr/>
          <p:nvPr/>
        </p:nvSpPr>
        <p:spPr>
          <a:xfrm>
            <a:off x="4787733" y="3472705"/>
            <a:ext cx="1634807" cy="2533169"/>
          </a:xfrm>
          <a:prstGeom prst="roundRect">
            <a:avLst/>
          </a:prstGeom>
          <a:solidFill>
            <a:schemeClr val="tx2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12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535" y="3657479"/>
            <a:ext cx="324000" cy="32400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14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085" y="3603857"/>
            <a:ext cx="431244" cy="431244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1796689" y="3664288"/>
            <a:ext cx="1053197" cy="336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600" b="1" dirty="0">
                <a:solidFill>
                  <a:schemeClr val="bg1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Données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548018" y="3657479"/>
            <a:ext cx="1053197" cy="61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600" b="1" dirty="0">
                <a:solidFill>
                  <a:schemeClr val="bg1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Puissance</a:t>
            </a: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1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347" y="3629667"/>
            <a:ext cx="356400" cy="35640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5270247" y="3678647"/>
            <a:ext cx="1053197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400" b="1" dirty="0">
                <a:solidFill>
                  <a:schemeClr val="bg1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Fonctions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346693" y="4166842"/>
            <a:ext cx="1600238" cy="1080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200" dirty="0">
                <a:solidFill>
                  <a:schemeClr val="bg1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Un puit de données plus large et</a:t>
            </a:r>
            <a:br>
              <a:rPr lang="fr-FR" sz="1200" dirty="0">
                <a:solidFill>
                  <a:schemeClr val="bg1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200" dirty="0">
                <a:solidFill>
                  <a:schemeClr val="bg1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plus riche que </a:t>
            </a:r>
            <a:br>
              <a:rPr lang="fr-FR" sz="1200" dirty="0">
                <a:solidFill>
                  <a:schemeClr val="bg1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200" dirty="0">
                <a:solidFill>
                  <a:schemeClr val="bg1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ceux disponibles auparavant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078485" y="4166842"/>
            <a:ext cx="1600238" cy="1278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200" dirty="0">
                <a:solidFill>
                  <a:schemeClr val="bg1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Une plateforme offrant une puissance de traitement forte : de gros volumes, du temps réel…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810217" y="4166843"/>
            <a:ext cx="1600238" cy="206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200" dirty="0">
                <a:solidFill>
                  <a:schemeClr val="bg1"/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Une offre outillée permettant de tester ou industrialiser de nouveaux algorithmes, d’intégrer de nouvelles fonctions (analyse sémantique, machine learning…) </a:t>
            </a:r>
          </a:p>
        </p:txBody>
      </p:sp>
    </p:spTree>
    <p:extLst>
      <p:ext uri="{BB962C8B-B14F-4D97-AF65-F5344CB8AC3E}">
        <p14:creationId xmlns:p14="http://schemas.microsoft.com/office/powerpoint/2010/main" val="1247708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Hue est une interface graphique pour </a:t>
            </a:r>
            <a:r>
              <a:rPr lang="fr-FR" dirty="0" err="1" smtClean="0"/>
              <a:t>Hive</a:t>
            </a:r>
            <a:endParaRPr lang="fr-FR" dirty="0" smtClean="0"/>
          </a:p>
          <a:p>
            <a:r>
              <a:rPr lang="fr-FR" dirty="0" smtClean="0"/>
              <a:t>Compatible Impala et </a:t>
            </a:r>
            <a:r>
              <a:rPr lang="fr-FR" dirty="0" err="1" smtClean="0"/>
              <a:t>Hive</a:t>
            </a:r>
            <a:endParaRPr lang="fr-FR" dirty="0" smtClean="0"/>
          </a:p>
        </p:txBody>
      </p:sp>
      <p:pic>
        <p:nvPicPr>
          <p:cNvPr id="5122" name="Picture 2" descr="Screen shot of Impala Query Editor being selec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420888"/>
            <a:ext cx="8856984" cy="520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3451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 1</a:t>
            </a:r>
            <a:r>
              <a:rPr lang="fr-FR" baseline="30000" dirty="0" smtClean="0"/>
              <a:t>ère</a:t>
            </a:r>
            <a:r>
              <a:rPr lang="fr-FR" dirty="0" smtClean="0"/>
              <a:t> requête</a:t>
            </a:r>
            <a:endParaRPr lang="fr-FR" dirty="0"/>
          </a:p>
        </p:txBody>
      </p:sp>
      <p:pic>
        <p:nvPicPr>
          <p:cNvPr id="7170" name="Picture 2" descr="Screen shot of table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20"/>
            <a:ext cx="10131133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54603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 complexe</a:t>
            </a:r>
            <a:endParaRPr lang="fr-FR" dirty="0"/>
          </a:p>
        </p:txBody>
      </p:sp>
      <p:pic>
        <p:nvPicPr>
          <p:cNvPr id="8194" name="Picture 2" descr="Screen shot of 10 most popular product catego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10008510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1755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Corréler des données semi-</a:t>
            </a:r>
            <a:r>
              <a:rPr lang="fr-FR" dirty="0" err="1" smtClean="0"/>
              <a:t>struturées</a:t>
            </a:r>
            <a:r>
              <a:rPr lang="fr-FR" dirty="0" smtClean="0"/>
              <a:t> avec des données structurés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Voici un exemple de log de serveur Web</a:t>
            </a:r>
          </a:p>
          <a:p>
            <a:pPr lvl="1"/>
            <a:r>
              <a:rPr lang="fr-FR" dirty="0"/>
              <a:t>/</a:t>
            </a:r>
            <a:r>
              <a:rPr lang="fr-FR" dirty="0" err="1" smtClean="0"/>
              <a:t>opt</a:t>
            </a:r>
            <a:r>
              <a:rPr lang="fr-FR" dirty="0" smtClean="0"/>
              <a:t>/</a:t>
            </a:r>
            <a:r>
              <a:rPr lang="fr-FR" dirty="0" err="1" smtClean="0"/>
              <a:t>examples</a:t>
            </a:r>
            <a:r>
              <a:rPr lang="fr-FR" dirty="0" smtClean="0"/>
              <a:t>/</a:t>
            </a:r>
            <a:r>
              <a:rPr lang="fr-FR" dirty="0" err="1" smtClean="0"/>
              <a:t>log_files</a:t>
            </a:r>
            <a:r>
              <a:rPr lang="fr-FR" dirty="0" smtClean="0"/>
              <a:t>/access.log.2</a:t>
            </a:r>
          </a:p>
          <a:p>
            <a:r>
              <a:rPr lang="fr-FR" dirty="0" smtClean="0"/>
              <a:t>Il est possible de le charger dans une table </a:t>
            </a:r>
            <a:r>
              <a:rPr lang="fr-FR" dirty="0" err="1" smtClean="0"/>
              <a:t>Hive</a:t>
            </a:r>
            <a:r>
              <a:rPr lang="fr-FR" dirty="0" smtClean="0"/>
              <a:t> sans passer par un ETL</a:t>
            </a:r>
          </a:p>
          <a:p>
            <a:r>
              <a:rPr lang="fr-FR" dirty="0" err="1" smtClean="0"/>
              <a:t>SerDers</a:t>
            </a:r>
            <a:endParaRPr lang="fr-FR" dirty="0" smtClean="0"/>
          </a:p>
          <a:p>
            <a:pPr lvl="1"/>
            <a:r>
              <a:rPr lang="fr-FR" dirty="0" err="1" smtClean="0"/>
              <a:t>Hive</a:t>
            </a:r>
            <a:r>
              <a:rPr lang="fr-FR" dirty="0" smtClean="0"/>
              <a:t> </a:t>
            </a:r>
            <a:r>
              <a:rPr lang="fr-FR" dirty="0" err="1" smtClean="0"/>
              <a:t>Serializer</a:t>
            </a:r>
            <a:r>
              <a:rPr lang="fr-FR" dirty="0" smtClean="0"/>
              <a:t> </a:t>
            </a:r>
            <a:r>
              <a:rPr lang="fr-FR" dirty="0" err="1" smtClean="0"/>
              <a:t>Deserializer</a:t>
            </a:r>
            <a:endParaRPr lang="fr-FR" dirty="0" smtClean="0"/>
          </a:p>
          <a:p>
            <a:r>
              <a:rPr lang="fr-FR" dirty="0" smtClean="0"/>
              <a:t>Pour cela il faut placer le fichier dans HDFS</a:t>
            </a:r>
          </a:p>
          <a:p>
            <a:pPr lvl="1"/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-u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/user/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warehouse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original_access_logs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-u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hdfs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hadoop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copyFromLocal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examples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log_files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/access.log.2 /user/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warehouse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original_access_logs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103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SerDers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intermediate_access_logs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STRING,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STRING,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STRING,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url STRING,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http_version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STRING,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code1 STRING,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code2 STRING,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STRING,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user_agent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STRING)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SERDE 'org.apache.hadoop.hive.contrib.serde2.RegexSerDe'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WITH SERDEPROPERTIES (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input.regex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= '([^ ]*) - - \\[([^\\]]*)\\] "([^\ ]*) ([^\ ]*) ([^\ ]*)" (\\d*) (\\d*) "([^"]*)" "([^"]*)"',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output.format.string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= "%1$$s %2$$s %3$$s %4$$s %5$$s %6$$s %7$$s %8$$s %9$$s")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'/user/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warehouse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original_access_logs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endParaRPr lang="fr-FR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171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SerDers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 TABLE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tokenized_access_logs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STRING,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date STRING,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STRING,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url STRING,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http_version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STRING,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code1 STRING,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code2 STRING,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dash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STRING,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user_agent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STRING)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ROW FORMAT DELIMITED FIELDS TERMINATED BY ','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LOCATION '/user/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warehouse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tokenized_access_logs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';</a:t>
            </a: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 JAR {{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lib_dir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}}/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hive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/lib/hive-contrib.jar;</a:t>
            </a: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INSERT OVERWRITE TABLE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tokenized_access_logs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SELECT * FROM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intermediate_access_logs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165589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Inconvénients de </a:t>
            </a:r>
            <a:r>
              <a:rPr lang="fr-FR" dirty="0" err="1" smtClean="0"/>
              <a:t>Map</a:t>
            </a:r>
            <a:r>
              <a:rPr lang="fr-FR" dirty="0" smtClean="0"/>
              <a:t> </a:t>
            </a:r>
            <a:r>
              <a:rPr lang="fr-FR" dirty="0" err="1" smtClean="0"/>
              <a:t>Reduce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Après une opération </a:t>
            </a:r>
            <a:r>
              <a:rPr lang="fr-FR" sz="2400" dirty="0" err="1"/>
              <a:t>map</a:t>
            </a:r>
            <a:r>
              <a:rPr lang="fr-FR" sz="2400" dirty="0"/>
              <a:t> ou </a:t>
            </a:r>
            <a:r>
              <a:rPr lang="fr-FR" sz="2400" dirty="0" err="1"/>
              <a:t>reduce</a:t>
            </a:r>
            <a:r>
              <a:rPr lang="fr-FR" sz="2400" dirty="0"/>
              <a:t>, le résultat doit être écrit sur </a:t>
            </a:r>
            <a:r>
              <a:rPr lang="fr-FR" sz="2400" dirty="0" smtClean="0"/>
              <a:t>disque</a:t>
            </a:r>
          </a:p>
          <a:p>
            <a:pPr lvl="1"/>
            <a:r>
              <a:rPr lang="fr-FR" sz="2000" dirty="0" smtClean="0"/>
              <a:t>Ce </a:t>
            </a:r>
            <a:r>
              <a:rPr lang="fr-FR" sz="2000" dirty="0"/>
              <a:t>sont ces données écrites sur disque qui permettent aux </a:t>
            </a:r>
            <a:r>
              <a:rPr lang="fr-FR" sz="2000" dirty="0" err="1"/>
              <a:t>mappers</a:t>
            </a:r>
            <a:r>
              <a:rPr lang="fr-FR" sz="2000" dirty="0"/>
              <a:t> et aux </a:t>
            </a:r>
            <a:r>
              <a:rPr lang="fr-FR" sz="2000" dirty="0" err="1"/>
              <a:t>reducers</a:t>
            </a:r>
            <a:r>
              <a:rPr lang="fr-FR" sz="2000" dirty="0"/>
              <a:t> de communiquer entre </a:t>
            </a:r>
            <a:r>
              <a:rPr lang="fr-FR" sz="2000" dirty="0" smtClean="0"/>
              <a:t>eux</a:t>
            </a:r>
          </a:p>
          <a:p>
            <a:pPr lvl="1"/>
            <a:r>
              <a:rPr lang="fr-FR" sz="2000" dirty="0" smtClean="0"/>
              <a:t>C'est </a:t>
            </a:r>
            <a:r>
              <a:rPr lang="fr-FR" sz="2000" dirty="0"/>
              <a:t>également l'écriture sur disque qui permet une certaine tolérance aux </a:t>
            </a:r>
            <a:r>
              <a:rPr lang="fr-FR" sz="2000" dirty="0" smtClean="0"/>
              <a:t>pannes</a:t>
            </a:r>
          </a:p>
          <a:p>
            <a:pPr lvl="1"/>
            <a:r>
              <a:rPr lang="fr-FR" sz="2000" dirty="0" smtClean="0"/>
              <a:t>si </a:t>
            </a:r>
            <a:r>
              <a:rPr lang="fr-FR" sz="2000" dirty="0"/>
              <a:t>une opération </a:t>
            </a:r>
            <a:r>
              <a:rPr lang="fr-FR" sz="2000" dirty="0" err="1"/>
              <a:t>map</a:t>
            </a:r>
            <a:r>
              <a:rPr lang="fr-FR" sz="2000" dirty="0"/>
              <a:t> ou </a:t>
            </a:r>
            <a:r>
              <a:rPr lang="fr-FR" sz="2000" dirty="0" err="1"/>
              <a:t>reduce</a:t>
            </a:r>
            <a:r>
              <a:rPr lang="fr-FR" sz="2000" dirty="0"/>
              <a:t> échoue, il suffit de lire les données à partir du disque pour reprendre là où on en </a:t>
            </a:r>
            <a:r>
              <a:rPr lang="fr-FR" sz="2000" dirty="0" smtClean="0"/>
              <a:t>était</a:t>
            </a:r>
          </a:p>
          <a:p>
            <a:pPr lvl="1"/>
            <a:r>
              <a:rPr lang="fr-FR" sz="2000" dirty="0" smtClean="0"/>
              <a:t>Cependant</a:t>
            </a:r>
            <a:r>
              <a:rPr lang="fr-FR" sz="2000" dirty="0"/>
              <a:t>, ces écritures et lectures sont coûteuses en temps.</a:t>
            </a:r>
          </a:p>
          <a:p>
            <a:r>
              <a:rPr lang="fr-FR" sz="2400" dirty="0" smtClean="0"/>
              <a:t>Le </a:t>
            </a:r>
            <a:r>
              <a:rPr lang="fr-FR" sz="2400" dirty="0"/>
              <a:t>jeu d'expressions composé exclusivement d'opérations </a:t>
            </a:r>
            <a:r>
              <a:rPr lang="fr-FR" sz="2400" dirty="0" err="1"/>
              <a:t>map</a:t>
            </a:r>
            <a:r>
              <a:rPr lang="fr-FR" sz="2400" dirty="0"/>
              <a:t> et </a:t>
            </a:r>
            <a:r>
              <a:rPr lang="fr-FR" sz="2400" dirty="0" err="1"/>
              <a:t>reduce</a:t>
            </a:r>
            <a:r>
              <a:rPr lang="fr-FR" sz="2400" dirty="0"/>
              <a:t> est très limité et peu </a:t>
            </a:r>
            <a:r>
              <a:rPr lang="fr-FR" sz="2400" dirty="0" smtClean="0"/>
              <a:t>expressif</a:t>
            </a:r>
          </a:p>
          <a:p>
            <a:pPr lvl="1"/>
            <a:r>
              <a:rPr lang="fr-FR" sz="2000" dirty="0" smtClean="0"/>
              <a:t>En </a:t>
            </a:r>
            <a:r>
              <a:rPr lang="fr-FR" sz="2000" dirty="0"/>
              <a:t>d'autres termes, il est difficile d'exprimer des opérations complexes en n'utilisant que cet ensemble de deux opérations</a:t>
            </a:r>
          </a:p>
        </p:txBody>
      </p:sp>
    </p:spTree>
    <p:extLst>
      <p:ext uri="{BB962C8B-B14F-4D97-AF65-F5344CB8AC3E}">
        <p14:creationId xmlns:p14="http://schemas.microsoft.com/office/powerpoint/2010/main" val="28874107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à coins arrondis 40"/>
          <p:cNvSpPr/>
          <p:nvPr/>
        </p:nvSpPr>
        <p:spPr>
          <a:xfrm>
            <a:off x="1265175" y="2745440"/>
            <a:ext cx="5076584" cy="2123719"/>
          </a:xfrm>
          <a:prstGeom prst="roundRect">
            <a:avLst>
              <a:gd name="adj" fmla="val 5538"/>
            </a:avLst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 smtClean="0">
                <a:latin typeface="+mn-lt"/>
              </a:rPr>
              <a:t>Apache </a:t>
            </a:r>
            <a:r>
              <a:rPr lang="fr-FR" sz="1500" dirty="0">
                <a:latin typeface="+mn-lt"/>
              </a:rPr>
              <a:t>Spark – fiche d’identité</a:t>
            </a:r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pPr marL="214313" indent="-214313">
              <a:buFontTx/>
              <a:buChar char="-"/>
            </a:pPr>
            <a:endParaRPr lang="fr-FR" sz="105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105" name="Groupe 104"/>
          <p:cNvGrpSpPr/>
          <p:nvPr/>
        </p:nvGrpSpPr>
        <p:grpSpPr>
          <a:xfrm>
            <a:off x="559081" y="1597264"/>
            <a:ext cx="5299520" cy="414060"/>
            <a:chOff x="2691257" y="529120"/>
            <a:chExt cx="7066026" cy="552080"/>
          </a:xfrm>
        </p:grpSpPr>
        <p:sp>
          <p:nvSpPr>
            <p:cNvPr id="106" name="Pentagone 105"/>
            <p:cNvSpPr/>
            <p:nvPr/>
          </p:nvSpPr>
          <p:spPr>
            <a:xfrm>
              <a:off x="2691257" y="667723"/>
              <a:ext cx="7066026" cy="288000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5381632" y="529121"/>
              <a:ext cx="551453" cy="54903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21" name="Ellipse 120"/>
            <p:cNvSpPr/>
            <p:nvPr/>
          </p:nvSpPr>
          <p:spPr>
            <a:xfrm>
              <a:off x="4264756" y="52912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19" name="Ellipse 118"/>
            <p:cNvSpPr/>
            <p:nvPr/>
          </p:nvSpPr>
          <p:spPr>
            <a:xfrm>
              <a:off x="3147880" y="52912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6498508" y="529122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grpSp>
          <p:nvGrpSpPr>
            <p:cNvPr id="111" name="Groupe 110"/>
            <p:cNvGrpSpPr/>
            <p:nvPr/>
          </p:nvGrpSpPr>
          <p:grpSpPr>
            <a:xfrm>
              <a:off x="8732261" y="529120"/>
              <a:ext cx="551453" cy="549030"/>
              <a:chOff x="9401004" y="529120"/>
              <a:chExt cx="551453" cy="549030"/>
            </a:xfrm>
          </p:grpSpPr>
          <p:sp>
            <p:nvSpPr>
              <p:cNvPr id="115" name="Ellipse 114"/>
              <p:cNvSpPr/>
              <p:nvPr/>
            </p:nvSpPr>
            <p:spPr>
              <a:xfrm>
                <a:off x="9401004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/>
              </a:p>
            </p:txBody>
          </p:sp>
          <p:pic>
            <p:nvPicPr>
              <p:cNvPr id="116" name="Image 115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54466" y="667723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113" name="Ellipse 112"/>
            <p:cNvSpPr/>
            <p:nvPr/>
          </p:nvSpPr>
          <p:spPr>
            <a:xfrm>
              <a:off x="7615384" y="53217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</p:grpSp>
      <p:pic>
        <p:nvPicPr>
          <p:cNvPr id="27" name="Image 26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87" y="1675400"/>
            <a:ext cx="243000" cy="24300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04" y="1675400"/>
            <a:ext cx="243000" cy="2430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6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18" y="1685636"/>
            <a:ext cx="243000" cy="243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77" y="1684669"/>
            <a:ext cx="220909" cy="220909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14" y="1684896"/>
            <a:ext cx="243000" cy="243000"/>
          </a:xfrm>
          <a:prstGeom prst="rect">
            <a:avLst/>
          </a:prstGeom>
        </p:spPr>
      </p:pic>
      <p:pic>
        <p:nvPicPr>
          <p:cNvPr id="25" name="Image 24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51977"/>
          <a:stretch/>
        </p:blipFill>
        <p:spPr>
          <a:xfrm>
            <a:off x="8439" y="2339575"/>
            <a:ext cx="1101286" cy="2399717"/>
          </a:xfrm>
          <a:prstGeom prst="rect">
            <a:avLst/>
          </a:prstGeom>
        </p:spPr>
      </p:pic>
      <p:pic>
        <p:nvPicPr>
          <p:cNvPr id="38" name="Image 3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199" y="5218466"/>
            <a:ext cx="1691986" cy="699529"/>
          </a:xfrm>
          <a:prstGeom prst="rect">
            <a:avLst/>
          </a:prstGeom>
        </p:spPr>
      </p:pic>
      <p:grpSp>
        <p:nvGrpSpPr>
          <p:cNvPr id="35" name="Groupe 34"/>
          <p:cNvGrpSpPr/>
          <p:nvPr/>
        </p:nvGrpSpPr>
        <p:grpSpPr>
          <a:xfrm>
            <a:off x="1420398" y="2882594"/>
            <a:ext cx="1634151" cy="840869"/>
            <a:chOff x="3824998" y="3986656"/>
            <a:chExt cx="2178868" cy="1121159"/>
          </a:xfrm>
        </p:grpSpPr>
        <p:sp>
          <p:nvSpPr>
            <p:cNvPr id="36" name="Rectangle à coins arrondis 35"/>
            <p:cNvSpPr/>
            <p:nvPr/>
          </p:nvSpPr>
          <p:spPr>
            <a:xfrm>
              <a:off x="3824998" y="3986656"/>
              <a:ext cx="2178868" cy="11211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9310" y="4097235"/>
              <a:ext cx="1690245" cy="900000"/>
            </a:xfrm>
            <a:prstGeom prst="rect">
              <a:avLst/>
            </a:prstGeom>
          </p:spPr>
        </p:pic>
      </p:grpSp>
      <p:sp>
        <p:nvSpPr>
          <p:cNvPr id="39" name="Rectangle 38"/>
          <p:cNvSpPr/>
          <p:nvPr/>
        </p:nvSpPr>
        <p:spPr>
          <a:xfrm>
            <a:off x="3176449" y="2957350"/>
            <a:ext cx="3104462" cy="10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Spark est un moteur de traitement permettant le traitement de large volumes de données, de manière distribuée.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389127" y="3883001"/>
            <a:ext cx="4815731" cy="860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Langage(s) : </a:t>
            </a: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R, Python, Scala, Java</a:t>
            </a:r>
          </a:p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400" i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Spark propose aussi des bibliothèques de Machine Learning</a:t>
            </a:r>
          </a:p>
        </p:txBody>
      </p:sp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868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différence fondamentale entre </a:t>
            </a:r>
            <a:r>
              <a:rPr lang="fr-FR" dirty="0" err="1"/>
              <a:t>Hadoop</a:t>
            </a:r>
            <a:r>
              <a:rPr lang="fr-FR" dirty="0"/>
              <a:t> </a:t>
            </a:r>
            <a:r>
              <a:rPr lang="fr-FR" dirty="0" err="1"/>
              <a:t>MapReduce</a:t>
            </a:r>
            <a:r>
              <a:rPr lang="fr-FR" dirty="0"/>
              <a:t> et </a:t>
            </a:r>
            <a:r>
              <a:rPr lang="fr-FR" dirty="0" err="1"/>
              <a:t>Spark</a:t>
            </a:r>
            <a:r>
              <a:rPr lang="fr-FR" dirty="0"/>
              <a:t> est que </a:t>
            </a:r>
            <a:r>
              <a:rPr lang="fr-FR" dirty="0" err="1"/>
              <a:t>Spark</a:t>
            </a:r>
            <a:r>
              <a:rPr lang="fr-FR" dirty="0"/>
              <a:t> écrit les données en </a:t>
            </a:r>
            <a:r>
              <a:rPr lang="fr-FR" dirty="0" smtClean="0"/>
              <a:t>RAM</a:t>
            </a:r>
          </a:p>
          <a:p>
            <a:pPr lvl="1"/>
            <a:r>
              <a:rPr lang="fr-FR" dirty="0" smtClean="0"/>
              <a:t>Ceci </a:t>
            </a:r>
            <a:r>
              <a:rPr lang="fr-FR" dirty="0"/>
              <a:t>a plusieurs conséquences importantes sur la rapidité de traitement des calculs ainsi que sur l'architecture globale de </a:t>
            </a:r>
            <a:r>
              <a:rPr lang="fr-FR" dirty="0" err="1" smtClean="0"/>
              <a:t>Spark</a:t>
            </a:r>
            <a:endParaRPr lang="fr-FR" dirty="0" smtClean="0"/>
          </a:p>
          <a:p>
            <a:pPr lvl="1"/>
            <a:r>
              <a:rPr lang="fr-FR" dirty="0"/>
              <a:t>le choix de stocker les données intermédiaires en RAM a des conséquences sur l'architecture même de </a:t>
            </a:r>
            <a:r>
              <a:rPr lang="fr-FR" dirty="0" err="1"/>
              <a:t>Spark</a:t>
            </a:r>
            <a:r>
              <a:rPr lang="fr-FR" dirty="0"/>
              <a:t>. En particulier, comment avec des données en RAM, garantir une tolérance aux pannes ? Dès qu'une machine devient indisponible, les données qu'elle stockait en RAM deviennent également </a:t>
            </a:r>
            <a:r>
              <a:rPr lang="fr-FR"/>
              <a:t>indisponibles</a:t>
            </a:r>
            <a:r>
              <a:rPr lang="fr-FR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593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PySpark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PySpark</a:t>
            </a:r>
            <a:r>
              <a:rPr lang="fr-FR" dirty="0" smtClean="0"/>
              <a:t> est la bibliothèque Python pour accéder à </a:t>
            </a:r>
            <a:r>
              <a:rPr lang="fr-FR" dirty="0" err="1" smtClean="0"/>
              <a:t>Spark</a:t>
            </a:r>
            <a:endParaRPr lang="fr-FR" dirty="0"/>
          </a:p>
          <a:p>
            <a:pPr lvl="1"/>
            <a:r>
              <a:rPr lang="fr-FR" dirty="0" smtClean="0"/>
              <a:t>via le </a:t>
            </a:r>
            <a:r>
              <a:rPr lang="fr-FR" dirty="0" err="1" smtClean="0"/>
              <a:t>SparkContext</a:t>
            </a:r>
            <a:endParaRPr lang="fr-FR" dirty="0" smtClean="0"/>
          </a:p>
          <a:p>
            <a:pPr lvl="1"/>
            <a:r>
              <a:rPr lang="fr-FR" dirty="0" smtClean="0"/>
              <a:t>&gt; 200Mo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92435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Très utile pour un </a:t>
            </a:r>
            <a:r>
              <a:rPr lang="fr-FR" dirty="0" err="1" smtClean="0"/>
              <a:t>DataLake</a:t>
            </a:r>
            <a:endParaRPr lang="fr-FR" dirty="0" smtClean="0"/>
          </a:p>
          <a:p>
            <a:pPr lvl="1"/>
            <a:r>
              <a:rPr lang="fr-FR" dirty="0" smtClean="0"/>
              <a:t>Algorithme </a:t>
            </a:r>
            <a:r>
              <a:rPr lang="fr-FR" dirty="0" err="1" smtClean="0"/>
              <a:t>map-reduce</a:t>
            </a:r>
            <a:endParaRPr lang="fr-FR" dirty="0" smtClean="0"/>
          </a:p>
          <a:p>
            <a:r>
              <a:rPr lang="fr-FR" dirty="0" smtClean="0"/>
              <a:t>Peut être également utilisé comme un </a:t>
            </a:r>
            <a:r>
              <a:rPr lang="fr-FR" dirty="0" err="1" smtClean="0"/>
              <a:t>DataMart</a:t>
            </a:r>
            <a:endParaRPr lang="fr-FR" dirty="0" smtClean="0"/>
          </a:p>
          <a:p>
            <a:pPr lvl="1"/>
            <a:r>
              <a:rPr lang="fr-FR" dirty="0" err="1" smtClean="0"/>
              <a:t>Hive</a:t>
            </a:r>
            <a:r>
              <a:rPr lang="fr-FR" dirty="0" smtClean="0"/>
              <a:t> est une application </a:t>
            </a:r>
            <a:r>
              <a:rPr lang="fr-FR" dirty="0" err="1" smtClean="0"/>
              <a:t>Hadoop</a:t>
            </a:r>
            <a:r>
              <a:rPr lang="fr-FR" dirty="0" smtClean="0"/>
              <a:t> permettant d’attaquer des informations en SQL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4383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Wordcount</a:t>
            </a:r>
            <a:r>
              <a:rPr lang="fr-FR" dirty="0" smtClean="0"/>
              <a:t> en </a:t>
            </a:r>
            <a:r>
              <a:rPr lang="fr-FR" dirty="0" err="1" smtClean="0"/>
              <a:t>Spark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pyspark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fr-FR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SparkContext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Lecture d'un fichier texte : le fichier est décomposé en lignes.</a:t>
            </a:r>
          </a:p>
          <a:p>
            <a:pPr marL="0" indent="0"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("text.txt")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Décomposition de chaque ligne en mots</a:t>
            </a:r>
          </a:p>
          <a:p>
            <a:pPr marL="0" indent="0">
              <a:buNone/>
            </a:pP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lines.flatMap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line: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line.split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 ')) \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# Chacun des mots est transformé en une clé-valeur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1)) \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# Les valeurs associées à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chaques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clé sont sommées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count1, count2: count1 + count2) \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# Le résultat est récupéré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.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Chaque paire (clé, valeur) est affichée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count) in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word_counts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word.encode</a:t>
            </a:r>
            <a:r>
              <a:rPr lang="fr-F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("utf8"), count</a:t>
            </a:r>
          </a:p>
        </p:txBody>
      </p:sp>
    </p:spTree>
    <p:extLst>
      <p:ext uri="{BB962C8B-B14F-4D97-AF65-F5344CB8AC3E}">
        <p14:creationId xmlns:p14="http://schemas.microsoft.com/office/powerpoint/2010/main" val="37525309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Spark</a:t>
            </a:r>
            <a:r>
              <a:rPr lang="fr-FR" dirty="0" smtClean="0"/>
              <a:t> Shell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prototyper des applications </a:t>
            </a:r>
            <a:r>
              <a:rPr lang="fr-FR" dirty="0" err="1"/>
              <a:t>Spark</a:t>
            </a:r>
            <a:r>
              <a:rPr lang="fr-FR" dirty="0"/>
              <a:t>, vous avez à votre disposition un interpréteur </a:t>
            </a:r>
            <a:r>
              <a:rPr lang="fr-FR" dirty="0" smtClean="0"/>
              <a:t>interactif</a:t>
            </a:r>
          </a:p>
          <a:p>
            <a:r>
              <a:rPr lang="fr-FR" dirty="0" err="1" smtClean="0"/>
              <a:t>Spark</a:t>
            </a:r>
            <a:r>
              <a:rPr lang="fr-FR" dirty="0" smtClean="0"/>
              <a:t> </a:t>
            </a:r>
            <a:r>
              <a:rPr lang="fr-FR" dirty="0"/>
              <a:t>Shell est disponible pour deux langages de programmation : Python et </a:t>
            </a:r>
            <a:r>
              <a:rPr lang="fr-FR" dirty="0" smtClean="0"/>
              <a:t>Scala</a:t>
            </a:r>
          </a:p>
          <a:p>
            <a:r>
              <a:rPr lang="fr-FR" dirty="0" smtClean="0"/>
              <a:t>Vous </a:t>
            </a:r>
            <a:r>
              <a:rPr lang="fr-FR" dirty="0"/>
              <a:t>pouvez accéder au </a:t>
            </a:r>
            <a:r>
              <a:rPr lang="fr-FR" dirty="0" err="1"/>
              <a:t>Spark</a:t>
            </a:r>
            <a:r>
              <a:rPr lang="fr-FR" dirty="0"/>
              <a:t> Shell en Python en exécutant :</a:t>
            </a:r>
          </a:p>
          <a:p>
            <a:pPr lvl="1"/>
            <a:r>
              <a:rPr lang="fr-FR" dirty="0" smtClean="0"/>
              <a:t>./bin/</a:t>
            </a:r>
            <a:r>
              <a:rPr lang="fr-FR" dirty="0" err="1" smtClean="0"/>
              <a:t>pyspark</a:t>
            </a:r>
            <a:endParaRPr lang="fr-FR" dirty="0" smtClean="0"/>
          </a:p>
          <a:p>
            <a:pPr lvl="1"/>
            <a:r>
              <a:rPr lang="fr-FR" dirty="0" err="1" smtClean="0"/>
              <a:t>SparkContext</a:t>
            </a:r>
            <a:r>
              <a:rPr lang="fr-FR" dirty="0" smtClean="0"/>
              <a:t> est déjà instancié</a:t>
            </a:r>
            <a:endParaRPr lang="fr-FR" dirty="0"/>
          </a:p>
          <a:p>
            <a:pPr lvl="1"/>
            <a:r>
              <a:rPr lang="fr-FR" dirty="0"/>
              <a:t>De même, vous pouvez accéder au </a:t>
            </a:r>
            <a:r>
              <a:rPr lang="fr-FR" dirty="0" err="1"/>
              <a:t>shell</a:t>
            </a:r>
            <a:r>
              <a:rPr lang="fr-FR" dirty="0"/>
              <a:t> en Scala en exécutant :</a:t>
            </a:r>
          </a:p>
          <a:p>
            <a:pPr lvl="1"/>
            <a:r>
              <a:rPr lang="fr-FR" dirty="0" smtClean="0"/>
              <a:t>./bin/</a:t>
            </a:r>
            <a:r>
              <a:rPr lang="fr-FR" dirty="0" err="1" smtClean="0"/>
              <a:t>spark-shell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004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Exécution Répartie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Spark</a:t>
            </a:r>
            <a:r>
              <a:rPr lang="fr-FR" sz="2400" dirty="0" smtClean="0"/>
              <a:t> </a:t>
            </a:r>
            <a:r>
              <a:rPr lang="fr-FR" sz="2400" dirty="0" err="1" smtClean="0"/>
              <a:t>Submit</a:t>
            </a:r>
            <a:r>
              <a:rPr lang="fr-FR" sz="2400" dirty="0" smtClean="0"/>
              <a:t> permet d’exécuter un script </a:t>
            </a:r>
            <a:r>
              <a:rPr lang="fr-FR" sz="2400" dirty="0" err="1" smtClean="0"/>
              <a:t>Pyspark</a:t>
            </a:r>
            <a:r>
              <a:rPr lang="fr-FR" sz="2400" dirty="0" smtClean="0"/>
              <a:t> sans passer par </a:t>
            </a:r>
            <a:r>
              <a:rPr lang="fr-FR" sz="2400" dirty="0" err="1" smtClean="0"/>
              <a:t>Spark</a:t>
            </a:r>
            <a:r>
              <a:rPr lang="fr-FR" sz="2400" dirty="0" smtClean="0"/>
              <a:t> Shell</a:t>
            </a:r>
          </a:p>
          <a:p>
            <a:r>
              <a:rPr lang="fr-FR" sz="2400" dirty="0" smtClean="0"/>
              <a:t>L’option –master permet de choisir le nombre de cluster</a:t>
            </a:r>
          </a:p>
          <a:p>
            <a:pPr lvl="1"/>
            <a:r>
              <a:rPr lang="fr-FR" sz="2000" dirty="0" smtClean="0"/>
              <a:t># </a:t>
            </a:r>
            <a:r>
              <a:rPr lang="fr-FR" sz="2000" dirty="0"/>
              <a:t>20.81 s</a:t>
            </a:r>
          </a:p>
          <a:p>
            <a:pPr lvl="1"/>
            <a:r>
              <a:rPr lang="fr-FR" sz="2000" dirty="0" smtClean="0"/>
              <a:t>spark-2.1.0-bin-hadoop2.7/bin/</a:t>
            </a:r>
            <a:r>
              <a:rPr lang="fr-FR" sz="2000" dirty="0" err="1" smtClean="0"/>
              <a:t>spark-submit</a:t>
            </a:r>
            <a:r>
              <a:rPr lang="fr-FR" sz="2000" dirty="0" smtClean="0"/>
              <a:t> </a:t>
            </a:r>
            <a:r>
              <a:rPr lang="fr-FR" sz="2000" dirty="0"/>
              <a:t>--master local[1] </a:t>
            </a:r>
            <a:r>
              <a:rPr lang="fr-FR" sz="2000" dirty="0" smtClean="0"/>
              <a:t>wordcount.py </a:t>
            </a:r>
            <a:r>
              <a:rPr lang="fr-FR" sz="2000" dirty="0"/>
              <a:t>./iliad100.txt</a:t>
            </a:r>
          </a:p>
          <a:p>
            <a:pPr lvl="1"/>
            <a:r>
              <a:rPr lang="fr-FR" sz="2000" dirty="0" smtClean="0"/>
              <a:t>$ </a:t>
            </a:r>
            <a:r>
              <a:rPr lang="fr-FR" sz="2000" dirty="0"/>
              <a:t># 14.83 s</a:t>
            </a:r>
          </a:p>
          <a:p>
            <a:pPr lvl="1"/>
            <a:r>
              <a:rPr lang="fr-FR" sz="2000" dirty="0" smtClean="0"/>
              <a:t>spark-2.1.0-bin-hadoop2.7/bin/</a:t>
            </a:r>
            <a:r>
              <a:rPr lang="fr-FR" sz="2000" dirty="0" err="1" smtClean="0"/>
              <a:t>spark-submit</a:t>
            </a:r>
            <a:r>
              <a:rPr lang="fr-FR" sz="2000" dirty="0" smtClean="0"/>
              <a:t> </a:t>
            </a:r>
            <a:r>
              <a:rPr lang="fr-FR" sz="2000" dirty="0"/>
              <a:t>--master local[4] </a:t>
            </a:r>
            <a:r>
              <a:rPr lang="fr-FR" sz="2000" dirty="0" smtClean="0"/>
              <a:t>wordcount.py </a:t>
            </a:r>
            <a:r>
              <a:rPr lang="fr-FR" sz="2000" dirty="0"/>
              <a:t>./iliad100.txt</a:t>
            </a:r>
          </a:p>
        </p:txBody>
      </p:sp>
      <p:pic>
        <p:nvPicPr>
          <p:cNvPr id="12290" name="Picture 2" descr="https://user.oc-static.com/upload/2017/03/14/14895091809958_iliad-word-clou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9" y="4517703"/>
            <a:ext cx="3779912" cy="2340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6211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Exécution répartie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Utilisation de </a:t>
            </a:r>
            <a:r>
              <a:rPr lang="fr-FR" dirty="0" err="1" smtClean="0"/>
              <a:t>Worker</a:t>
            </a:r>
            <a:r>
              <a:rPr lang="fr-FR" dirty="0" smtClean="0"/>
              <a:t> réparties</a:t>
            </a:r>
          </a:p>
          <a:p>
            <a:pPr lvl="1"/>
            <a:r>
              <a:rPr lang="fr-FR" dirty="0" smtClean="0"/>
              <a:t>Reprise sur panne</a:t>
            </a:r>
            <a:endParaRPr lang="fr-FR" dirty="0"/>
          </a:p>
        </p:txBody>
      </p:sp>
      <p:pic>
        <p:nvPicPr>
          <p:cNvPr id="9218" name="Picture 2" descr="spark-cluster-overvi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3068960"/>
            <a:ext cx="5676900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6755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Exécution </a:t>
            </a:r>
            <a:r>
              <a:rPr lang="fr-FR" dirty="0" smtClean="0"/>
              <a:t>détaillée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job </a:t>
            </a:r>
            <a:r>
              <a:rPr lang="fr-FR" dirty="0" err="1"/>
              <a:t>Spark</a:t>
            </a:r>
            <a:r>
              <a:rPr lang="fr-FR" dirty="0"/>
              <a:t> correspond à une action sur un RDD et est composé de plusieurs étapes séparées par des </a:t>
            </a:r>
            <a:r>
              <a:rPr lang="fr-FR" dirty="0" err="1" smtClean="0"/>
              <a:t>shuffles</a:t>
            </a:r>
            <a:endParaRPr lang="fr-FR" dirty="0"/>
          </a:p>
          <a:p>
            <a:r>
              <a:rPr lang="fr-FR" dirty="0" smtClean="0"/>
              <a:t>Chaque </a:t>
            </a:r>
            <a:r>
              <a:rPr lang="fr-FR" dirty="0"/>
              <a:t>étape est composée de tâches.</a:t>
            </a:r>
          </a:p>
          <a:p>
            <a:r>
              <a:rPr lang="fr-FR" dirty="0" smtClean="0"/>
              <a:t>Chaque </a:t>
            </a:r>
            <a:r>
              <a:rPr lang="fr-FR" dirty="0"/>
              <a:t>tâche s'exécute sur une partition différente des données.</a:t>
            </a:r>
          </a:p>
          <a:p>
            <a:r>
              <a:rPr lang="fr-FR" dirty="0" smtClean="0"/>
              <a:t>Les </a:t>
            </a:r>
            <a:r>
              <a:rPr lang="fr-FR" dirty="0"/>
              <a:t>partitions sont réparties sur les différents </a:t>
            </a:r>
            <a:r>
              <a:rPr lang="fr-FR" dirty="0" err="1"/>
              <a:t>executors</a:t>
            </a:r>
            <a:r>
              <a:rPr lang="fr-FR" dirty="0"/>
              <a:t>.</a:t>
            </a:r>
          </a:p>
          <a:p>
            <a:r>
              <a:rPr lang="fr-FR" dirty="0" smtClean="0"/>
              <a:t>Les </a:t>
            </a:r>
            <a:r>
              <a:rPr lang="fr-FR" dirty="0"/>
              <a:t>partitions sont créées par les </a:t>
            </a:r>
            <a:r>
              <a:rPr lang="fr-FR" dirty="0" err="1"/>
              <a:t>Resilient</a:t>
            </a:r>
            <a:r>
              <a:rPr lang="fr-FR" dirty="0"/>
              <a:t> </a:t>
            </a:r>
            <a:r>
              <a:rPr lang="fr-FR" dirty="0" err="1"/>
              <a:t>Distributed</a:t>
            </a:r>
            <a:r>
              <a:rPr lang="fr-FR" dirty="0"/>
              <a:t> </a:t>
            </a:r>
            <a:r>
              <a:rPr lang="fr-FR" dirty="0" err="1"/>
              <a:t>Datasets</a:t>
            </a:r>
            <a:r>
              <a:rPr lang="fr-FR" dirty="0"/>
              <a:t> (RDD)</a:t>
            </a:r>
          </a:p>
        </p:txBody>
      </p:sp>
    </p:spTree>
    <p:extLst>
      <p:ext uri="{BB962C8B-B14F-4D97-AF65-F5344CB8AC3E}">
        <p14:creationId xmlns:p14="http://schemas.microsoft.com/office/powerpoint/2010/main" val="23513382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RDD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résilient </a:t>
            </a:r>
            <a:r>
              <a:rPr lang="fr-FR" dirty="0" err="1" smtClean="0"/>
              <a:t>distributed</a:t>
            </a:r>
            <a:r>
              <a:rPr lang="fr-FR" dirty="0" smtClean="0"/>
              <a:t> </a:t>
            </a:r>
            <a:r>
              <a:rPr lang="fr-FR" dirty="0" err="1" smtClean="0"/>
              <a:t>dataset</a:t>
            </a:r>
            <a:r>
              <a:rPr lang="fr-FR" dirty="0" smtClean="0"/>
              <a:t> (RDD) sont les pointeurs sur les fichiers à traiter, avant et après transformation en mémoire</a:t>
            </a:r>
          </a:p>
          <a:p>
            <a:r>
              <a:rPr lang="fr-FR" dirty="0"/>
              <a:t>Dans une application </a:t>
            </a:r>
            <a:r>
              <a:rPr lang="fr-FR" dirty="0" err="1"/>
              <a:t>Spark</a:t>
            </a:r>
            <a:r>
              <a:rPr lang="fr-FR" dirty="0"/>
              <a:t>, les transformations et les actions réalisées sur les RDD permettent de construire un graphe acyclique orienté (DAG : "</a:t>
            </a:r>
            <a:r>
              <a:rPr lang="fr-FR" dirty="0" err="1"/>
              <a:t>directed</a:t>
            </a:r>
            <a:r>
              <a:rPr lang="fr-FR" dirty="0"/>
              <a:t> </a:t>
            </a:r>
            <a:r>
              <a:rPr lang="fr-FR" dirty="0" err="1"/>
              <a:t>acyclic</a:t>
            </a:r>
            <a:r>
              <a:rPr lang="fr-FR" dirty="0"/>
              <a:t> graph")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63" y="4509120"/>
            <a:ext cx="9144000" cy="24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574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Jobs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RDD sont exécutés par des jobs en étant partitionnés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63" y="2348880"/>
            <a:ext cx="9144000" cy="375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3559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Shuffle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décomposition des RDD est assurée par des </a:t>
            </a:r>
            <a:r>
              <a:rPr lang="fr-FR" dirty="0" err="1" smtClean="0"/>
              <a:t>Shuffle</a:t>
            </a:r>
            <a:r>
              <a:rPr lang="fr-FR" dirty="0" smtClean="0"/>
              <a:t> qui peuvent transmettre des données d’un cluster à un autre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63" y="3068960"/>
            <a:ext cx="9144000" cy="310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256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Spark</a:t>
            </a:r>
            <a:r>
              <a:rPr lang="fr-FR" dirty="0" smtClean="0"/>
              <a:t> </a:t>
            </a:r>
            <a:r>
              <a:rPr lang="fr-FR" dirty="0" err="1" smtClean="0"/>
              <a:t>Sql</a:t>
            </a:r>
            <a:r>
              <a:rPr lang="fr-FR" dirty="0" smtClean="0"/>
              <a:t> ML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Spark</a:t>
            </a:r>
            <a:r>
              <a:rPr lang="fr-FR" dirty="0"/>
              <a:t> </a:t>
            </a:r>
            <a:r>
              <a:rPr lang="fr-FR" dirty="0" smtClean="0"/>
              <a:t>possède des bibliothèques pour accéder à SQL</a:t>
            </a:r>
          </a:p>
          <a:p>
            <a:r>
              <a:rPr lang="fr-FR" dirty="0" err="1" smtClean="0"/>
              <a:t>Spark</a:t>
            </a:r>
            <a:r>
              <a:rPr lang="fr-FR" dirty="0" smtClean="0"/>
              <a:t> est compatible avec </a:t>
            </a:r>
            <a:r>
              <a:rPr lang="fr-FR" dirty="0" err="1" smtClean="0"/>
              <a:t>Dataframe</a:t>
            </a:r>
            <a:r>
              <a:rPr lang="fr-FR" dirty="0" smtClean="0"/>
              <a:t> Pandas</a:t>
            </a:r>
          </a:p>
          <a:p>
            <a:r>
              <a:rPr lang="fr-FR" dirty="0" err="1" smtClean="0"/>
              <a:t>Spark</a:t>
            </a:r>
            <a:r>
              <a:rPr lang="fr-FR" dirty="0" smtClean="0"/>
              <a:t> ML est compatible avec </a:t>
            </a:r>
            <a:r>
              <a:rPr lang="fr-FR" dirty="0" err="1" smtClean="0"/>
              <a:t>SKLearn</a:t>
            </a:r>
            <a:endParaRPr lang="fr-FR" dirty="0" smtClean="0"/>
          </a:p>
          <a:p>
            <a:pPr lvl="1"/>
            <a:r>
              <a:rPr lang="fr-FR" dirty="0" smtClean="0"/>
              <a:t>Il est donc possible de répartir un calcul </a:t>
            </a:r>
            <a:r>
              <a:rPr lang="fr-FR" dirty="0" err="1" smtClean="0"/>
              <a:t>SKLearn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91811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Solr</a:t>
            </a:r>
            <a:r>
              <a:rPr lang="fr-FR" dirty="0" smtClean="0"/>
              <a:t> et </a:t>
            </a:r>
            <a:r>
              <a:rPr lang="fr-FR" dirty="0" err="1" smtClean="0"/>
              <a:t>Flume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Solr</a:t>
            </a:r>
            <a:r>
              <a:rPr lang="fr-FR" dirty="0" smtClean="0"/>
              <a:t> est un mécanisme de stockage similaire à </a:t>
            </a:r>
            <a:r>
              <a:rPr lang="fr-FR" dirty="0" err="1" smtClean="0"/>
              <a:t>Hive</a:t>
            </a:r>
            <a:r>
              <a:rPr lang="fr-FR" dirty="0" smtClean="0"/>
              <a:t> mais en semi-structuré (JSON par exemple)</a:t>
            </a:r>
          </a:p>
          <a:p>
            <a:pPr lvl="1"/>
            <a:r>
              <a:rPr lang="fr-FR" dirty="0" smtClean="0"/>
              <a:t>Similaire à </a:t>
            </a:r>
            <a:r>
              <a:rPr lang="fr-FR" dirty="0" err="1" smtClean="0"/>
              <a:t>MongoDb</a:t>
            </a:r>
            <a:endParaRPr lang="fr-FR" dirty="0" smtClean="0"/>
          </a:p>
          <a:p>
            <a:pPr lvl="1"/>
            <a:r>
              <a:rPr lang="fr-FR" dirty="0" smtClean="0"/>
              <a:t>Moteur de recherche sur document JSON indexés comme Mongo</a:t>
            </a:r>
          </a:p>
          <a:p>
            <a:r>
              <a:rPr lang="fr-FR" dirty="0" err="1" smtClean="0"/>
              <a:t>Flume</a:t>
            </a:r>
            <a:r>
              <a:rPr lang="fr-FR" dirty="0" smtClean="0"/>
              <a:t> est un </a:t>
            </a:r>
            <a:r>
              <a:rPr lang="fr-FR" dirty="0" err="1" smtClean="0"/>
              <a:t>parser</a:t>
            </a:r>
            <a:r>
              <a:rPr lang="fr-FR" dirty="0" smtClean="0"/>
              <a:t> </a:t>
            </a:r>
            <a:r>
              <a:rPr lang="fr-FR" dirty="0" err="1" smtClean="0"/>
              <a:t>big</a:t>
            </a:r>
            <a:r>
              <a:rPr lang="fr-FR" dirty="0" smtClean="0"/>
              <a:t> data idéal pour les fichier de log</a:t>
            </a:r>
          </a:p>
        </p:txBody>
      </p:sp>
    </p:spTree>
    <p:extLst>
      <p:ext uri="{BB962C8B-B14F-4D97-AF65-F5344CB8AC3E}">
        <p14:creationId xmlns:p14="http://schemas.microsoft.com/office/powerpoint/2010/main" val="103144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</a:t>
            </a:r>
            <a:r>
              <a:rPr lang="fr-FR" dirty="0" err="1" smtClean="0"/>
              <a:t>hadoop</a:t>
            </a:r>
            <a:r>
              <a:rPr lang="fr-FR" dirty="0" smtClean="0"/>
              <a:t>/</a:t>
            </a:r>
            <a:r>
              <a:rPr lang="fr-FR" dirty="0" err="1" smtClean="0"/>
              <a:t>sbin</a:t>
            </a:r>
            <a:endParaRPr lang="fr-FR" dirty="0" smtClean="0"/>
          </a:p>
          <a:p>
            <a:r>
              <a:rPr lang="fr-FR" dirty="0" smtClean="0"/>
              <a:t>Nécessite Java</a:t>
            </a:r>
          </a:p>
          <a:p>
            <a:r>
              <a:rPr lang="fr-FR" dirty="0"/>
              <a:t>C</a:t>
            </a:r>
            <a:r>
              <a:rPr lang="fr-FR" dirty="0" smtClean="0"/>
              <a:t>ommandes HDFS</a:t>
            </a:r>
          </a:p>
          <a:p>
            <a:pPr lvl="1"/>
            <a:r>
              <a:rPr lang="fr-FR" dirty="0" err="1" smtClean="0"/>
              <a:t>hdfs</a:t>
            </a:r>
            <a:r>
              <a:rPr lang="fr-FR" dirty="0" smtClean="0"/>
              <a:t> </a:t>
            </a:r>
            <a:r>
              <a:rPr lang="fr-FR" dirty="0" err="1"/>
              <a:t>namenode</a:t>
            </a:r>
            <a:r>
              <a:rPr lang="fr-FR" dirty="0"/>
              <a:t> </a:t>
            </a:r>
            <a:r>
              <a:rPr lang="fr-FR" dirty="0" smtClean="0"/>
              <a:t>–format</a:t>
            </a:r>
            <a:endParaRPr lang="fr-FR" dirty="0"/>
          </a:p>
          <a:p>
            <a:pPr lvl="1"/>
            <a:r>
              <a:rPr lang="fr-FR" dirty="0" err="1" smtClean="0"/>
              <a:t>hdfs</a:t>
            </a:r>
            <a:r>
              <a:rPr lang="fr-FR" dirty="0" smtClean="0"/>
              <a:t> </a:t>
            </a:r>
            <a:r>
              <a:rPr lang="fr-FR" dirty="0" err="1"/>
              <a:t>dfs</a:t>
            </a:r>
            <a:r>
              <a:rPr lang="fr-FR" dirty="0"/>
              <a:t> -</a:t>
            </a:r>
            <a:r>
              <a:rPr lang="fr-FR" dirty="0" err="1"/>
              <a:t>ls</a:t>
            </a:r>
            <a:r>
              <a:rPr lang="fr-FR" dirty="0"/>
              <a:t> /</a:t>
            </a:r>
          </a:p>
          <a:p>
            <a:pPr lvl="1"/>
            <a:r>
              <a:rPr lang="fr-FR" dirty="0" err="1" smtClean="0"/>
              <a:t>hdfs</a:t>
            </a:r>
            <a:r>
              <a:rPr lang="fr-FR" dirty="0" smtClean="0"/>
              <a:t> </a:t>
            </a:r>
            <a:r>
              <a:rPr lang="fr-FR" dirty="0" err="1"/>
              <a:t>dfs</a:t>
            </a:r>
            <a:r>
              <a:rPr lang="fr-FR" dirty="0"/>
              <a:t> -put /d:/hello.txt /</a:t>
            </a:r>
          </a:p>
        </p:txBody>
      </p:sp>
    </p:spTree>
    <p:extLst>
      <p:ext uri="{BB962C8B-B14F-4D97-AF65-F5344CB8AC3E}">
        <p14:creationId xmlns:p14="http://schemas.microsoft.com/office/powerpoint/2010/main" val="34103884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Solr</a:t>
            </a:r>
            <a:r>
              <a:rPr lang="fr-FR" dirty="0" smtClean="0"/>
              <a:t> et </a:t>
            </a:r>
            <a:r>
              <a:rPr lang="fr-FR" dirty="0" err="1" smtClean="0"/>
              <a:t>Flume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Flume</a:t>
            </a:r>
            <a:r>
              <a:rPr lang="fr-FR" sz="2400" dirty="0" smtClean="0"/>
              <a:t> peut </a:t>
            </a:r>
            <a:r>
              <a:rPr lang="fr-FR" sz="2400" dirty="0" err="1" smtClean="0"/>
              <a:t>parser</a:t>
            </a:r>
            <a:r>
              <a:rPr lang="fr-FR" sz="2400" dirty="0" smtClean="0"/>
              <a:t> un fichier de log et le stocker dans </a:t>
            </a:r>
            <a:r>
              <a:rPr lang="fr-FR" sz="2400" dirty="0" err="1"/>
              <a:t>S</a:t>
            </a:r>
            <a:r>
              <a:rPr lang="fr-FR" sz="2400" dirty="0" err="1" smtClean="0"/>
              <a:t>olr</a:t>
            </a:r>
            <a:endParaRPr lang="fr-FR" sz="2400" dirty="0" smtClean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21" y="1904685"/>
            <a:ext cx="7740352" cy="3048630"/>
          </a:xfrm>
          <a:prstGeom prst="rect">
            <a:avLst/>
          </a:prstGeom>
        </p:spPr>
      </p:pic>
      <p:pic>
        <p:nvPicPr>
          <p:cNvPr id="13314" name="Picture 2" descr="https://www.cloudera.com/content/dam/www/marketing/images/screenshots/tutorial/hue_search_raw_result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10" y="3429000"/>
            <a:ext cx="6641054" cy="4054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046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HDFS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smtClean="0"/>
              <a:t>HDFS </a:t>
            </a:r>
            <a:r>
              <a:rPr lang="fr-FR" sz="2000" dirty="0"/>
              <a:t>est un système de fichiers </a:t>
            </a:r>
            <a:r>
              <a:rPr lang="fr-FR" sz="2000" dirty="0" smtClean="0"/>
              <a:t>distribué</a:t>
            </a:r>
            <a:endParaRPr lang="fr-FR" sz="2000" dirty="0"/>
          </a:p>
          <a:p>
            <a:r>
              <a:rPr lang="fr-FR" sz="2000" dirty="0"/>
              <a:t>Dans un cluster, où les données et les services sont stockées sur plusieurs machines différentes, HDFS fonctionne selon un principe maître/esclaves </a:t>
            </a:r>
            <a:r>
              <a:rPr lang="fr-FR" sz="2000" dirty="0" smtClean="0"/>
              <a:t>classique</a:t>
            </a:r>
          </a:p>
          <a:p>
            <a:pPr lvl="1"/>
            <a:r>
              <a:rPr lang="fr-FR" sz="1800" dirty="0" smtClean="0"/>
              <a:t>Les </a:t>
            </a:r>
            <a:r>
              <a:rPr lang="fr-FR" sz="1800" dirty="0"/>
              <a:t>données y sont stockées sur les </a:t>
            </a:r>
            <a:r>
              <a:rPr lang="fr-FR" sz="1800" dirty="0" err="1"/>
              <a:t>datanodes</a:t>
            </a:r>
            <a:r>
              <a:rPr lang="fr-FR" sz="1800" dirty="0"/>
              <a:t> (</a:t>
            </a:r>
            <a:r>
              <a:rPr lang="fr-FR" sz="1800" dirty="0" smtClean="0"/>
              <a:t>esclaves)</a:t>
            </a:r>
          </a:p>
          <a:p>
            <a:pPr lvl="1"/>
            <a:r>
              <a:rPr lang="fr-FR" sz="1800" dirty="0" smtClean="0"/>
              <a:t>tandis </a:t>
            </a:r>
            <a:r>
              <a:rPr lang="fr-FR" sz="1800" dirty="0"/>
              <a:t>que les localisations des blocs de données sont répertoriées par le </a:t>
            </a:r>
            <a:r>
              <a:rPr lang="fr-FR" sz="1800" dirty="0" err="1"/>
              <a:t>namenode</a:t>
            </a:r>
            <a:r>
              <a:rPr lang="fr-FR" sz="1800" dirty="0"/>
              <a:t> (maître).</a:t>
            </a:r>
          </a:p>
          <a:p>
            <a:r>
              <a:rPr lang="fr-FR" sz="2000" dirty="0" smtClean="0"/>
              <a:t>Chaque </a:t>
            </a:r>
            <a:r>
              <a:rPr lang="fr-FR" sz="2000" dirty="0"/>
              <a:t>fichier est décomposé en blocs de taille maximale </a:t>
            </a:r>
            <a:r>
              <a:rPr lang="fr-FR" sz="2000" dirty="0" smtClean="0"/>
              <a:t>fixe</a:t>
            </a:r>
          </a:p>
          <a:p>
            <a:pPr lvl="1"/>
            <a:r>
              <a:rPr lang="fr-FR" sz="1800" dirty="0" smtClean="0"/>
              <a:t>Par </a:t>
            </a:r>
            <a:r>
              <a:rPr lang="fr-FR" sz="1800" dirty="0"/>
              <a:t>défaut, cette taille est de 64 </a:t>
            </a:r>
            <a:r>
              <a:rPr lang="fr-FR" sz="1800" dirty="0" smtClean="0"/>
              <a:t>Mo</a:t>
            </a:r>
          </a:p>
          <a:p>
            <a:r>
              <a:rPr lang="fr-FR" sz="2000" dirty="0" smtClean="0"/>
              <a:t>Ces </a:t>
            </a:r>
            <a:r>
              <a:rPr lang="fr-FR" sz="2000" dirty="0"/>
              <a:t>blocs seront répartis de manière redondante sur les différents data </a:t>
            </a:r>
            <a:r>
              <a:rPr lang="fr-FR" sz="2000" dirty="0" err="1" smtClean="0"/>
              <a:t>nodes</a:t>
            </a:r>
            <a:endParaRPr lang="fr-FR" sz="2000" dirty="0" smtClean="0"/>
          </a:p>
          <a:p>
            <a:r>
              <a:rPr lang="fr-FR" sz="2000" dirty="0" smtClean="0"/>
              <a:t>C'est </a:t>
            </a:r>
            <a:r>
              <a:rPr lang="fr-FR" sz="2000" dirty="0"/>
              <a:t>le </a:t>
            </a:r>
            <a:r>
              <a:rPr lang="fr-FR" sz="2000" dirty="0" err="1"/>
              <a:t>namenode</a:t>
            </a:r>
            <a:r>
              <a:rPr lang="fr-FR" sz="2000" dirty="0"/>
              <a:t> qui sait comment sont décomposés les fichiers et sur quels </a:t>
            </a:r>
            <a:r>
              <a:rPr lang="fr-FR" sz="2000" dirty="0" err="1"/>
              <a:t>datanodes</a:t>
            </a:r>
            <a:r>
              <a:rPr lang="fr-FR" sz="2000" dirty="0"/>
              <a:t> sont stockés ces </a:t>
            </a:r>
            <a:r>
              <a:rPr lang="fr-FR" sz="2000" dirty="0" smtClean="0"/>
              <a:t>blocs</a:t>
            </a:r>
          </a:p>
          <a:p>
            <a:r>
              <a:rPr lang="fr-FR" sz="2000" dirty="0" smtClean="0"/>
              <a:t>Limite théorique de 512 </a:t>
            </a:r>
            <a:r>
              <a:rPr lang="fr-FR" sz="2000" dirty="0" err="1" smtClean="0"/>
              <a:t>Yo</a:t>
            </a:r>
            <a:r>
              <a:rPr lang="fr-FR" sz="2000" dirty="0" smtClean="0"/>
              <a:t> (10^12 To)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28322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HDFS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</a:t>
            </a:r>
            <a:r>
              <a:rPr lang="fr-FR" dirty="0"/>
              <a:t>fonctionnement nominal, chaque bloc est stocké sur deux </a:t>
            </a:r>
            <a:r>
              <a:rPr lang="fr-FR" dirty="0" err="1"/>
              <a:t>datanodes</a:t>
            </a:r>
            <a:r>
              <a:rPr lang="fr-FR" dirty="0"/>
              <a:t> </a:t>
            </a:r>
            <a:r>
              <a:rPr lang="fr-FR" dirty="0" smtClean="0"/>
              <a:t>différents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64904"/>
            <a:ext cx="5043463" cy="355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9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HDFS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es </a:t>
            </a:r>
            <a:r>
              <a:rPr lang="fr-FR" dirty="0" err="1"/>
              <a:t>datanodes</a:t>
            </a:r>
            <a:r>
              <a:rPr lang="fr-FR" dirty="0"/>
              <a:t> ont très peu d'intelligence et ils ne servent qu'à </a:t>
            </a:r>
            <a:r>
              <a:rPr lang="fr-FR" dirty="0" smtClean="0"/>
              <a:t>stocker </a:t>
            </a:r>
            <a:r>
              <a:rPr lang="fr-FR" dirty="0"/>
              <a:t>les </a:t>
            </a:r>
            <a:r>
              <a:rPr lang="fr-FR" dirty="0" smtClean="0"/>
              <a:t>données</a:t>
            </a:r>
          </a:p>
          <a:p>
            <a:r>
              <a:rPr lang="fr-FR" dirty="0" smtClean="0"/>
              <a:t>Les </a:t>
            </a:r>
            <a:r>
              <a:rPr lang="fr-FR" dirty="0"/>
              <a:t>adresses des blocs ainsi que les noms des fichiers sont tous stockés par le </a:t>
            </a:r>
            <a:r>
              <a:rPr lang="fr-FR" dirty="0" err="1"/>
              <a:t>namenode</a:t>
            </a:r>
            <a:r>
              <a:rPr lang="fr-FR" dirty="0"/>
              <a:t>, dont le rôle est </a:t>
            </a:r>
            <a:r>
              <a:rPr lang="fr-FR" dirty="0" smtClean="0"/>
              <a:t>critique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197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HDFS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</a:t>
            </a:r>
            <a:r>
              <a:rPr lang="fr-FR" dirty="0" smtClean="0"/>
              <a:t>étaillons </a:t>
            </a:r>
            <a:r>
              <a:rPr lang="fr-FR" dirty="0"/>
              <a:t>ce qui se passe lorsqu'un client (nommé Jules) veut lire un fichier stocké dans HDFS :</a:t>
            </a:r>
          </a:p>
          <a:p>
            <a:pPr lvl="1"/>
            <a:r>
              <a:rPr lang="fr-FR" dirty="0" smtClean="0"/>
              <a:t>Jules </a:t>
            </a:r>
            <a:r>
              <a:rPr lang="fr-FR" dirty="0"/>
              <a:t>indique au </a:t>
            </a:r>
            <a:r>
              <a:rPr lang="fr-FR" dirty="0" err="1"/>
              <a:t>namenode</a:t>
            </a:r>
            <a:r>
              <a:rPr lang="fr-FR" dirty="0"/>
              <a:t> qu'il souhaite lire un fichier.</a:t>
            </a:r>
          </a:p>
          <a:p>
            <a:pPr lvl="1"/>
            <a:r>
              <a:rPr lang="fr-FR" dirty="0"/>
              <a:t>Le </a:t>
            </a:r>
            <a:r>
              <a:rPr lang="fr-FR" dirty="0" err="1"/>
              <a:t>name</a:t>
            </a:r>
            <a:r>
              <a:rPr lang="fr-FR" dirty="0"/>
              <a:t> </a:t>
            </a:r>
            <a:r>
              <a:rPr lang="fr-FR" dirty="0" err="1"/>
              <a:t>node</a:t>
            </a:r>
            <a:r>
              <a:rPr lang="fr-FR" dirty="0"/>
              <a:t> indique à Jules la taille du fichier ainsi que les différents data </a:t>
            </a:r>
            <a:r>
              <a:rPr lang="fr-FR" dirty="0" err="1"/>
              <a:t>nodes</a:t>
            </a:r>
            <a:r>
              <a:rPr lang="fr-FR" dirty="0"/>
              <a:t> contenant les blocs qui composent ce </a:t>
            </a:r>
            <a:r>
              <a:rPr lang="fr-FR" dirty="0" smtClean="0"/>
              <a:t>fichier.</a:t>
            </a:r>
          </a:p>
          <a:p>
            <a:pPr lvl="1"/>
            <a:r>
              <a:rPr lang="fr-FR" dirty="0" smtClean="0"/>
              <a:t>Jules récupère chacun des blocs sur l'un des data </a:t>
            </a:r>
            <a:r>
              <a:rPr lang="fr-FR" dirty="0" err="1" smtClean="0"/>
              <a:t>nodes</a:t>
            </a:r>
            <a:r>
              <a:rPr lang="fr-FR" dirty="0" smtClean="0"/>
              <a:t>.</a:t>
            </a:r>
          </a:p>
          <a:p>
            <a:pPr lvl="1"/>
            <a:r>
              <a:rPr lang="fr-FR" dirty="0" smtClean="0"/>
              <a:t>Si </a:t>
            </a:r>
            <a:r>
              <a:rPr lang="fr-FR" dirty="0"/>
              <a:t>un des </a:t>
            </a:r>
            <a:r>
              <a:rPr lang="fr-FR" dirty="0" err="1"/>
              <a:t>datanodes</a:t>
            </a:r>
            <a:r>
              <a:rPr lang="fr-FR" dirty="0"/>
              <a:t> est indisponible, Jules en contacte un autre.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0134927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3880</TotalTime>
  <Words>1887</Words>
  <Application>Microsoft Office PowerPoint</Application>
  <PresentationFormat>Affichage à l'écran (4:3)</PresentationFormat>
  <Paragraphs>290</Paragraphs>
  <Slides>50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50</vt:i4>
      </vt:variant>
    </vt:vector>
  </HeadingPairs>
  <TitlesOfParts>
    <vt:vector size="57" baseType="lpstr">
      <vt:lpstr>Yu Gothic Light</vt:lpstr>
      <vt:lpstr>Arial</vt:lpstr>
      <vt:lpstr>Calibri</vt:lpstr>
      <vt:lpstr>Courier New</vt:lpstr>
      <vt:lpstr>Monotype Sorts</vt:lpstr>
      <vt:lpstr>Times New Roman</vt:lpstr>
      <vt:lpstr>cvc</vt:lpstr>
      <vt:lpstr>Présentation PowerPoint</vt:lpstr>
      <vt:lpstr>Hadoop</vt:lpstr>
      <vt:lpstr>Ecran n°9 Derrière le DataLab, l’apport de la PHG</vt:lpstr>
      <vt:lpstr>Hadoop</vt:lpstr>
      <vt:lpstr>Démarrage</vt:lpstr>
      <vt:lpstr>HDFS</vt:lpstr>
      <vt:lpstr>HDFS</vt:lpstr>
      <vt:lpstr>HDFS</vt:lpstr>
      <vt:lpstr>Exemple HDFS</vt:lpstr>
      <vt:lpstr>Exemple HDFS</vt:lpstr>
      <vt:lpstr>Exemple d’écriture</vt:lpstr>
      <vt:lpstr>Python HDFS</vt:lpstr>
      <vt:lpstr>Map Reduce</vt:lpstr>
      <vt:lpstr>Map</vt:lpstr>
      <vt:lpstr>Map Reduce</vt:lpstr>
      <vt:lpstr>Map distribué</vt:lpstr>
      <vt:lpstr>Reduce</vt:lpstr>
      <vt:lpstr>Reduce</vt:lpstr>
      <vt:lpstr>Démarrage du map reduce</vt:lpstr>
      <vt:lpstr>Map Reduce</vt:lpstr>
      <vt:lpstr>Ecosystème Hadoop</vt:lpstr>
      <vt:lpstr>Distributions</vt:lpstr>
      <vt:lpstr>CDH</vt:lpstr>
      <vt:lpstr>Hive</vt:lpstr>
      <vt:lpstr>Sqoop</vt:lpstr>
      <vt:lpstr>Sqoop</vt:lpstr>
      <vt:lpstr>Sqoop</vt:lpstr>
      <vt:lpstr>Yarn</vt:lpstr>
      <vt:lpstr>Impala</vt:lpstr>
      <vt:lpstr>Hue</vt:lpstr>
      <vt:lpstr>Ma 1ère requête</vt:lpstr>
      <vt:lpstr>Requête complexe</vt:lpstr>
      <vt:lpstr>Corréler des données semi-struturées avec des données structurés</vt:lpstr>
      <vt:lpstr>SerDers</vt:lpstr>
      <vt:lpstr>SerDers</vt:lpstr>
      <vt:lpstr>Inconvénients de Map Reduce</vt:lpstr>
      <vt:lpstr>Apache Spark – fiche d’identité</vt:lpstr>
      <vt:lpstr>Spark</vt:lpstr>
      <vt:lpstr>PySpark</vt:lpstr>
      <vt:lpstr>Wordcount en Spark</vt:lpstr>
      <vt:lpstr>Spark Shell</vt:lpstr>
      <vt:lpstr>Exécution Répartie</vt:lpstr>
      <vt:lpstr>Exécution répartie</vt:lpstr>
      <vt:lpstr>Exécution détaillée</vt:lpstr>
      <vt:lpstr>RDD</vt:lpstr>
      <vt:lpstr>Jobs</vt:lpstr>
      <vt:lpstr>Shuffle</vt:lpstr>
      <vt:lpstr>Spark Sql ML</vt:lpstr>
      <vt:lpstr>Solr et Flume</vt:lpstr>
      <vt:lpstr>Solr et Flume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269</cp:revision>
  <dcterms:created xsi:type="dcterms:W3CDTF">2000-04-10T19:33:12Z</dcterms:created>
  <dcterms:modified xsi:type="dcterms:W3CDTF">2019-05-16T12:06:09Z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