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
  </p:notesMasterIdLst>
  <p:handoutMasterIdLst>
    <p:handoutMasterId r:id="rId10"/>
  </p:handoutMasterIdLst>
  <p:sldIdLst>
    <p:sldId id="264" r:id="rId2"/>
    <p:sldId id="310" r:id="rId3"/>
    <p:sldId id="313" r:id="rId4"/>
    <p:sldId id="314" r:id="rId5"/>
    <p:sldId id="315" r:id="rId6"/>
    <p:sldId id="316" r:id="rId7"/>
    <p:sldId id="317" r:id="rId8"/>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2</a:t>
            </a:r>
          </a:p>
          <a:p>
            <a:pPr eaLnBrk="1" hangingPunct="1"/>
            <a:r>
              <a:rPr lang="fr-FR" altLang="fr-FR" dirty="0"/>
              <a:t>Gouvernance</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1BDF0-DF6B-D820-FFCD-868B50F708D4}"/>
              </a:ext>
            </a:extLst>
          </p:cNvPr>
          <p:cNvSpPr>
            <a:spLocks noGrp="1"/>
          </p:cNvSpPr>
          <p:nvPr>
            <p:ph type="title"/>
          </p:nvPr>
        </p:nvSpPr>
        <p:spPr/>
        <p:txBody>
          <a:bodyPr/>
          <a:lstStyle/>
          <a:p>
            <a:r>
              <a:rPr lang="fr-FR" dirty="0" err="1"/>
              <a:t>Wikipedia</a:t>
            </a:r>
            <a:endParaRPr lang="fr-FR" dirty="0"/>
          </a:p>
        </p:txBody>
      </p:sp>
      <p:sp>
        <p:nvSpPr>
          <p:cNvPr id="3" name="Espace réservé du contenu 2">
            <a:extLst>
              <a:ext uri="{FF2B5EF4-FFF2-40B4-BE49-F238E27FC236}">
                <a16:creationId xmlns:a16="http://schemas.microsoft.com/office/drawing/2014/main" id="{83F493A2-FB1C-A50B-63EC-2D06A57CD31B}"/>
              </a:ext>
            </a:extLst>
          </p:cNvPr>
          <p:cNvSpPr>
            <a:spLocks noGrp="1"/>
          </p:cNvSpPr>
          <p:nvPr>
            <p:ph idx="1"/>
          </p:nvPr>
        </p:nvSpPr>
        <p:spPr/>
        <p:txBody>
          <a:bodyPr/>
          <a:lstStyle/>
          <a:p>
            <a:r>
              <a:rPr lang="fr-FR" dirty="0"/>
              <a:t>La gouvernance des données est constitué du cadre et des procédures mises en place au sein d’une entreprise afin de structurer les flux et les centres de stockage de la donnée : de leur collecte à leur utilisation finale</a:t>
            </a:r>
          </a:p>
          <a:p>
            <a:r>
              <a:rPr lang="fr-FR" dirty="0"/>
              <a:t>Elle s'assure du respect des obligations légales et de mise en place des structures et processus internes pour optimiser leur gestion, leur utilisation, et ainsi maximiser la valeur qui en est extraite pour l'entreprise et les utilisateurs</a:t>
            </a:r>
          </a:p>
        </p:txBody>
      </p:sp>
    </p:spTree>
    <p:extLst>
      <p:ext uri="{BB962C8B-B14F-4D97-AF65-F5344CB8AC3E}">
        <p14:creationId xmlns:p14="http://schemas.microsoft.com/office/powerpoint/2010/main" val="118878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09963-907A-104D-2A5A-CE4E33B23828}"/>
              </a:ext>
            </a:extLst>
          </p:cNvPr>
          <p:cNvSpPr>
            <a:spLocks noGrp="1"/>
          </p:cNvSpPr>
          <p:nvPr>
            <p:ph type="title"/>
          </p:nvPr>
        </p:nvSpPr>
        <p:spPr/>
        <p:txBody>
          <a:bodyPr/>
          <a:lstStyle/>
          <a:p>
            <a:r>
              <a:rPr lang="fr-FR" dirty="0"/>
              <a:t>Les 4 dimensions</a:t>
            </a:r>
          </a:p>
        </p:txBody>
      </p:sp>
      <p:sp>
        <p:nvSpPr>
          <p:cNvPr id="3" name="Espace réservé du contenu 2">
            <a:extLst>
              <a:ext uri="{FF2B5EF4-FFF2-40B4-BE49-F238E27FC236}">
                <a16:creationId xmlns:a16="http://schemas.microsoft.com/office/drawing/2014/main" id="{C6DF6A77-BA5C-E50F-DCBA-E12E834ED32A}"/>
              </a:ext>
            </a:extLst>
          </p:cNvPr>
          <p:cNvSpPr>
            <a:spLocks noGrp="1"/>
          </p:cNvSpPr>
          <p:nvPr>
            <p:ph idx="1"/>
          </p:nvPr>
        </p:nvSpPr>
        <p:spPr/>
        <p:txBody>
          <a:bodyPr/>
          <a:lstStyle/>
          <a:p>
            <a:r>
              <a:rPr lang="fr-FR" dirty="0"/>
              <a:t>La gouvernance des données possède quatre dimensions principales :</a:t>
            </a:r>
          </a:p>
          <a:p>
            <a:pPr lvl="1"/>
            <a:r>
              <a:rPr lang="fr-FR" dirty="0"/>
              <a:t>La disponibilité des données</a:t>
            </a:r>
          </a:p>
          <a:p>
            <a:pPr lvl="1"/>
            <a:r>
              <a:rPr lang="fr-FR" dirty="0"/>
              <a:t>L’utilisabilité des données</a:t>
            </a:r>
          </a:p>
          <a:p>
            <a:pPr lvl="1"/>
            <a:r>
              <a:rPr lang="fr-FR" dirty="0"/>
              <a:t>L’intégrité des données</a:t>
            </a:r>
          </a:p>
          <a:p>
            <a:pPr lvl="1"/>
            <a:r>
              <a:rPr lang="fr-FR" dirty="0"/>
              <a:t>La sécurité des données</a:t>
            </a:r>
          </a:p>
        </p:txBody>
      </p:sp>
    </p:spTree>
    <p:extLst>
      <p:ext uri="{BB962C8B-B14F-4D97-AF65-F5344CB8AC3E}">
        <p14:creationId xmlns:p14="http://schemas.microsoft.com/office/powerpoint/2010/main" val="393250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AB247-AE91-30CE-0D5F-E344C8C77C48}"/>
              </a:ext>
            </a:extLst>
          </p:cNvPr>
          <p:cNvSpPr>
            <a:spLocks noGrp="1"/>
          </p:cNvSpPr>
          <p:nvPr>
            <p:ph type="title"/>
          </p:nvPr>
        </p:nvSpPr>
        <p:spPr/>
        <p:txBody>
          <a:bodyPr/>
          <a:lstStyle/>
          <a:p>
            <a:r>
              <a:rPr lang="fr-FR" dirty="0"/>
              <a:t>La disponibilité</a:t>
            </a:r>
          </a:p>
        </p:txBody>
      </p:sp>
      <p:sp>
        <p:nvSpPr>
          <p:cNvPr id="3" name="Espace réservé du contenu 2">
            <a:extLst>
              <a:ext uri="{FF2B5EF4-FFF2-40B4-BE49-F238E27FC236}">
                <a16:creationId xmlns:a16="http://schemas.microsoft.com/office/drawing/2014/main" id="{B7C8E5FD-D66E-6EC0-2244-CC9E81EC720D}"/>
              </a:ext>
            </a:extLst>
          </p:cNvPr>
          <p:cNvSpPr>
            <a:spLocks noGrp="1"/>
          </p:cNvSpPr>
          <p:nvPr>
            <p:ph idx="1"/>
          </p:nvPr>
        </p:nvSpPr>
        <p:spPr/>
        <p:txBody>
          <a:bodyPr/>
          <a:lstStyle/>
          <a:p>
            <a:r>
              <a:rPr lang="fr-FR" dirty="0"/>
              <a:t>Cela concerne leur sauvegarde, leur stockage, leur mise à jour, leur diffusion et de leur partage au sein de l'entreprise, tout en gérant et sécurisant les accès des différents utilisateurs et profils</a:t>
            </a:r>
          </a:p>
        </p:txBody>
      </p:sp>
    </p:spTree>
    <p:extLst>
      <p:ext uri="{BB962C8B-B14F-4D97-AF65-F5344CB8AC3E}">
        <p14:creationId xmlns:p14="http://schemas.microsoft.com/office/powerpoint/2010/main" val="172383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DCF93A-0BB1-7997-0F7A-94338E06A618}"/>
              </a:ext>
            </a:extLst>
          </p:cNvPr>
          <p:cNvSpPr>
            <a:spLocks noGrp="1"/>
          </p:cNvSpPr>
          <p:nvPr>
            <p:ph type="title"/>
          </p:nvPr>
        </p:nvSpPr>
        <p:spPr/>
        <p:txBody>
          <a:bodyPr/>
          <a:lstStyle/>
          <a:p>
            <a:r>
              <a:rPr lang="fr-FR" dirty="0"/>
              <a:t>L’utilisabilité</a:t>
            </a:r>
          </a:p>
        </p:txBody>
      </p:sp>
      <p:sp>
        <p:nvSpPr>
          <p:cNvPr id="3" name="Espace réservé du contenu 2">
            <a:extLst>
              <a:ext uri="{FF2B5EF4-FFF2-40B4-BE49-F238E27FC236}">
                <a16:creationId xmlns:a16="http://schemas.microsoft.com/office/drawing/2014/main" id="{99A75CBA-EE58-75E8-BDAB-9C26086FE445}"/>
              </a:ext>
            </a:extLst>
          </p:cNvPr>
          <p:cNvSpPr>
            <a:spLocks noGrp="1"/>
          </p:cNvSpPr>
          <p:nvPr>
            <p:ph idx="1"/>
          </p:nvPr>
        </p:nvSpPr>
        <p:spPr/>
        <p:txBody>
          <a:bodyPr/>
          <a:lstStyle/>
          <a:p>
            <a:r>
              <a:rPr lang="fr-FR" dirty="0"/>
              <a:t>elle doit veiller à ce que les données soient à jour, cohérentes, et facile d'accès pour les utilisateurs et usages définis dans l'entreprise</a:t>
            </a:r>
          </a:p>
        </p:txBody>
      </p:sp>
    </p:spTree>
    <p:extLst>
      <p:ext uri="{BB962C8B-B14F-4D97-AF65-F5344CB8AC3E}">
        <p14:creationId xmlns:p14="http://schemas.microsoft.com/office/powerpoint/2010/main" val="408528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6D1291-C697-482B-3AB8-A224AB256B37}"/>
              </a:ext>
            </a:extLst>
          </p:cNvPr>
          <p:cNvSpPr>
            <a:spLocks noGrp="1"/>
          </p:cNvSpPr>
          <p:nvPr>
            <p:ph type="title"/>
          </p:nvPr>
        </p:nvSpPr>
        <p:spPr/>
        <p:txBody>
          <a:bodyPr/>
          <a:lstStyle/>
          <a:p>
            <a:r>
              <a:rPr lang="fr-FR" dirty="0"/>
              <a:t>L’intégrité</a:t>
            </a:r>
          </a:p>
        </p:txBody>
      </p:sp>
      <p:sp>
        <p:nvSpPr>
          <p:cNvPr id="3" name="Espace réservé du contenu 2">
            <a:extLst>
              <a:ext uri="{FF2B5EF4-FFF2-40B4-BE49-F238E27FC236}">
                <a16:creationId xmlns:a16="http://schemas.microsoft.com/office/drawing/2014/main" id="{2CCDB93B-A198-4DDA-D7F2-66F44496054A}"/>
              </a:ext>
            </a:extLst>
          </p:cNvPr>
          <p:cNvSpPr>
            <a:spLocks noGrp="1"/>
          </p:cNvSpPr>
          <p:nvPr>
            <p:ph idx="1"/>
          </p:nvPr>
        </p:nvSpPr>
        <p:spPr/>
        <p:txBody>
          <a:bodyPr/>
          <a:lstStyle/>
          <a:p>
            <a:r>
              <a:rPr lang="fr-FR" dirty="0"/>
              <a:t>Les données doivent être sécurisées de telle sorte à ce qu'elles soient cohérentes, fiables, pertinentes et valides</a:t>
            </a:r>
          </a:p>
        </p:txBody>
      </p:sp>
    </p:spTree>
    <p:extLst>
      <p:ext uri="{BB962C8B-B14F-4D97-AF65-F5344CB8AC3E}">
        <p14:creationId xmlns:p14="http://schemas.microsoft.com/office/powerpoint/2010/main" val="36355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613D4-C94B-25FC-210E-360363796354}"/>
              </a:ext>
            </a:extLst>
          </p:cNvPr>
          <p:cNvSpPr>
            <a:spLocks noGrp="1"/>
          </p:cNvSpPr>
          <p:nvPr>
            <p:ph type="title"/>
          </p:nvPr>
        </p:nvSpPr>
        <p:spPr/>
        <p:txBody>
          <a:bodyPr/>
          <a:lstStyle/>
          <a:p>
            <a:r>
              <a:rPr lang="fr-FR" dirty="0"/>
              <a:t>La sécurité</a:t>
            </a:r>
          </a:p>
        </p:txBody>
      </p:sp>
      <p:sp>
        <p:nvSpPr>
          <p:cNvPr id="3" name="Espace réservé du contenu 2">
            <a:extLst>
              <a:ext uri="{FF2B5EF4-FFF2-40B4-BE49-F238E27FC236}">
                <a16:creationId xmlns:a16="http://schemas.microsoft.com/office/drawing/2014/main" id="{4F372042-04DD-DCCA-53AE-73016AE5B1A0}"/>
              </a:ext>
            </a:extLst>
          </p:cNvPr>
          <p:cNvSpPr>
            <a:spLocks noGrp="1"/>
          </p:cNvSpPr>
          <p:nvPr>
            <p:ph idx="1"/>
          </p:nvPr>
        </p:nvSpPr>
        <p:spPr/>
        <p:txBody>
          <a:bodyPr/>
          <a:lstStyle/>
          <a:p>
            <a:r>
              <a:rPr lang="fr-FR"/>
              <a:t>Cela </a:t>
            </a:r>
            <a:r>
              <a:rPr lang="fr-FR" dirty="0"/>
              <a:t>implique de mettre en place une politique de sécurisation des informations de l’entreprise et de ses clients, et doit permettre d’assurer la continuité des trois notions précédentes.</a:t>
            </a:r>
          </a:p>
        </p:txBody>
      </p:sp>
    </p:spTree>
    <p:extLst>
      <p:ext uri="{BB962C8B-B14F-4D97-AF65-F5344CB8AC3E}">
        <p14:creationId xmlns:p14="http://schemas.microsoft.com/office/powerpoint/2010/main" val="338240423"/>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3120</TotalTime>
  <Words>227</Words>
  <Application>Microsoft Office PowerPoint</Application>
  <PresentationFormat>Affichage à l'écran (4:3)</PresentationFormat>
  <Paragraphs>20</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Monotype Sorts</vt:lpstr>
      <vt:lpstr>Times New Roman</vt:lpstr>
      <vt:lpstr>cvc</vt:lpstr>
      <vt:lpstr>Présentation PowerPoint</vt:lpstr>
      <vt:lpstr>Wikipedia</vt:lpstr>
      <vt:lpstr>Les 4 dimensions</vt:lpstr>
      <vt:lpstr>La disponibilité</vt:lpstr>
      <vt:lpstr>L’utilisabilité</vt:lpstr>
      <vt:lpstr>L’intégrité</vt:lpstr>
      <vt:lpstr>La sécurité</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235</cp:revision>
  <dcterms:created xsi:type="dcterms:W3CDTF">2000-04-10T19:33:12Z</dcterms:created>
  <dcterms:modified xsi:type="dcterms:W3CDTF">2022-06-25T11:20:10Z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