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5"/>
  </p:notesMasterIdLst>
  <p:handoutMasterIdLst>
    <p:handoutMasterId r:id="rId16"/>
  </p:handoutMasterIdLst>
  <p:sldIdLst>
    <p:sldId id="538" r:id="rId5"/>
    <p:sldId id="652" r:id="rId6"/>
    <p:sldId id="653" r:id="rId7"/>
    <p:sldId id="656" r:id="rId8"/>
    <p:sldId id="632" r:id="rId9"/>
    <p:sldId id="635" r:id="rId10"/>
    <p:sldId id="645" r:id="rId11"/>
    <p:sldId id="637" r:id="rId12"/>
    <p:sldId id="651" r:id="rId13"/>
    <p:sldId id="644" r:id="rId14"/>
  </p:sldIdLst>
  <p:sldSz cx="9144000" cy="6858000" type="screen4x3"/>
  <p:notesSz cx="6805613" cy="99441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647">
          <p15:clr>
            <a:srgbClr val="A4A3A4"/>
          </p15:clr>
        </p15:guide>
        <p15:guide id="5" pos="249" userDrawn="1">
          <p15:clr>
            <a:srgbClr val="A4A3A4"/>
          </p15:clr>
        </p15:guide>
        <p15:guide id="6" pos="567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519" userDrawn="1">
          <p15:clr>
            <a:srgbClr val="A4A3A4"/>
          </p15:clr>
        </p15:guide>
        <p15:guide id="9" pos="31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67" userDrawn="1">
          <p15:clr>
            <a:srgbClr val="A4A3A4"/>
          </p15:clr>
        </p15:guide>
        <p15:guide id="3" orient="horz" pos="3133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 Carnat" initials="JCT" lastIdx="5" clrIdx="0"/>
  <p:cmAuthor id="1" name="Joel CARNAT" initials="JC" lastIdx="1" clrIdx="1">
    <p:extLst/>
  </p:cmAuthor>
  <p:cmAuthor id="2" name="Joel CARNAT" initials="JC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9107"/>
    <a:srgbClr val="FFC1C1"/>
    <a:srgbClr val="00ABA4"/>
    <a:srgbClr val="FCF4B6"/>
    <a:srgbClr val="F47920"/>
    <a:srgbClr val="00863D"/>
    <a:srgbClr val="FFFEF3"/>
    <a:srgbClr val="F6A900"/>
    <a:srgbClr val="E3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5349" autoAdjust="0"/>
  </p:normalViewPr>
  <p:slideViewPr>
    <p:cSldViewPr showGuides="1"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  <p:guide pos="340"/>
        <p:guide pos="5647"/>
        <p:guide pos="249"/>
        <p:guide pos="567"/>
        <p:guide pos="3152"/>
        <p:guide pos="1519"/>
        <p:guide pos="3198"/>
      </p:guideLst>
    </p:cSldViewPr>
  </p:slideViewPr>
  <p:outlineViewPr>
    <p:cViewPr>
      <p:scale>
        <a:sx n="33" d="100"/>
        <a:sy n="33" d="100"/>
      </p:scale>
      <p:origin x="0" y="-693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5" y="77"/>
      </p:cViewPr>
      <p:guideLst>
        <p:guide orient="horz" pos="3156"/>
        <p:guide pos="2167"/>
        <p:guide orient="horz" pos="3133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92" y="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896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92" y="9445896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3FE4990-B868-4306-9388-727EA97C48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41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792" y="3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9" y="4722948"/>
            <a:ext cx="5445099" cy="44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896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792" y="9445896"/>
            <a:ext cx="2949302" cy="49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02" tIns="47851" rIns="95702" bIns="4785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510F356-AC39-44C6-8236-38AC1960EC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066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65125" indent="-182563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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625475" indent="-18256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808038" indent="-182563" algn="l" defTabSz="808038" rtl="0" eaLnBrk="0" fontAlgn="base" hangingPunct="0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98525" indent="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9013" y="2820988"/>
            <a:ext cx="8154987" cy="871537"/>
          </a:xfrm>
          <a:ln algn="ctr"/>
        </p:spPr>
        <p:txBody>
          <a:bodyPr anchor="t"/>
          <a:lstStyle>
            <a:lvl1pPr marL="0" indent="0" eaLnBrk="1" hangingPunct="1">
              <a:defRPr sz="3000" smtClean="0"/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9013" y="3559175"/>
            <a:ext cx="8039100" cy="1303338"/>
          </a:xfrm>
          <a:ln algn="ctr"/>
        </p:spPr>
        <p:txBody>
          <a:bodyPr/>
          <a:lstStyle>
            <a:lvl1pPr marL="0" indent="0">
              <a:buFont typeface="Wingdings" pitchFamily="2" charset="2"/>
              <a:buNone/>
              <a:defRPr sz="2600" smtClean="0">
                <a:solidFill>
                  <a:schemeClr val="hlink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436" name="Line 412"/>
          <p:cNvSpPr>
            <a:spLocks noChangeShapeType="1"/>
          </p:cNvSpPr>
          <p:nvPr/>
        </p:nvSpPr>
        <p:spPr bwMode="auto">
          <a:xfrm>
            <a:off x="0" y="982663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29728" name="Picture 434" descr="Image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675"/>
            <a:ext cx="914400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9" name="Picture 440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60363"/>
            <a:ext cx="2190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30" name="Rectangle 34"/>
          <p:cNvSpPr>
            <a:spLocks noGrp="1" noChangeArrowheads="1"/>
          </p:cNvSpPr>
          <p:nvPr>
            <p:ph type="dt" sz="quarter" idx="2"/>
          </p:nvPr>
        </p:nvSpPr>
        <p:spPr>
          <a:xfrm>
            <a:off x="989013" y="2355850"/>
            <a:ext cx="2133600" cy="47625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400"/>
            </a:lvl1pPr>
          </a:lstStyle>
          <a:p>
            <a:fld id="{286AC4E9-CB5D-425B-BA8F-334701CBCCB5}" type="datetime1">
              <a:rPr lang="fr-FR" smtClean="0"/>
              <a:t>25/01/2018</a:t>
            </a:fld>
            <a:endParaRPr lang="fr-FR"/>
          </a:p>
        </p:txBody>
      </p:sp>
      <p:pic>
        <p:nvPicPr>
          <p:cNvPr id="8" name="Picture 2" descr="Image1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675"/>
            <a:ext cx="914400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5"/>
          <p:cNvGrpSpPr>
            <a:grpSpLocks/>
          </p:cNvGrpSpPr>
          <p:nvPr userDrawn="1"/>
        </p:nvGrpSpPr>
        <p:grpSpPr bwMode="auto">
          <a:xfrm>
            <a:off x="7824788" y="1535113"/>
            <a:ext cx="1049337" cy="1065212"/>
            <a:chOff x="4622" y="2990"/>
            <a:chExt cx="1028" cy="1043"/>
          </a:xfrm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4973" y="3184"/>
              <a:ext cx="5" cy="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4992" y="3177"/>
              <a:ext cx="2" cy="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4939" y="3187"/>
              <a:ext cx="47" cy="2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6"/>
                </a:cxn>
                <a:cxn ang="0">
                  <a:pos x="8" y="3"/>
                </a:cxn>
                <a:cxn ang="0">
                  <a:pos x="5" y="7"/>
                </a:cxn>
                <a:cxn ang="0">
                  <a:pos x="2" y="6"/>
                </a:cxn>
                <a:cxn ang="0">
                  <a:pos x="2" y="11"/>
                </a:cxn>
                <a:cxn ang="0">
                  <a:pos x="17" y="0"/>
                </a:cxn>
              </a:cxnLst>
              <a:rect l="0" t="0" r="r" b="b"/>
              <a:pathLst>
                <a:path w="23" h="14">
                  <a:moveTo>
                    <a:pt x="17" y="0"/>
                  </a:moveTo>
                  <a:cubicBezTo>
                    <a:pt x="15" y="2"/>
                    <a:pt x="14" y="5"/>
                    <a:pt x="11" y="6"/>
                  </a:cubicBezTo>
                  <a:cubicBezTo>
                    <a:pt x="10" y="6"/>
                    <a:pt x="9" y="4"/>
                    <a:pt x="8" y="3"/>
                  </a:cubicBezTo>
                  <a:cubicBezTo>
                    <a:pt x="6" y="4"/>
                    <a:pt x="6" y="6"/>
                    <a:pt x="5" y="7"/>
                  </a:cubicBezTo>
                  <a:cubicBezTo>
                    <a:pt x="4" y="6"/>
                    <a:pt x="3" y="5"/>
                    <a:pt x="2" y="6"/>
                  </a:cubicBezTo>
                  <a:cubicBezTo>
                    <a:pt x="0" y="7"/>
                    <a:pt x="0" y="9"/>
                    <a:pt x="2" y="11"/>
                  </a:cubicBezTo>
                  <a:cubicBezTo>
                    <a:pt x="11" y="7"/>
                    <a:pt x="23" y="14"/>
                    <a:pt x="17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4978" y="3183"/>
              <a:ext cx="17" cy="8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9" y="4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3" y="4"/>
                    <a:pt x="6" y="4"/>
                    <a:pt x="9" y="4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4981" y="3773"/>
              <a:ext cx="44" cy="51"/>
            </a:xfrm>
            <a:custGeom>
              <a:avLst/>
              <a:gdLst/>
              <a:ahLst/>
              <a:cxnLst>
                <a:cxn ang="0">
                  <a:pos x="9" y="13"/>
                </a:cxn>
                <a:cxn ang="0">
                  <a:pos x="9" y="14"/>
                </a:cxn>
                <a:cxn ang="0">
                  <a:pos x="9" y="13"/>
                </a:cxn>
                <a:cxn ang="0">
                  <a:pos x="9" y="12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1" y="0"/>
                </a:cxn>
                <a:cxn ang="0">
                  <a:pos x="9" y="13"/>
                </a:cxn>
              </a:cxnLst>
              <a:rect l="0" t="0" r="r" b="b"/>
              <a:pathLst>
                <a:path w="21" h="25">
                  <a:moveTo>
                    <a:pt x="9" y="13"/>
                  </a:moveTo>
                  <a:cubicBezTo>
                    <a:pt x="10" y="13"/>
                    <a:pt x="10" y="13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2"/>
                    <a:pt x="9" y="12"/>
                  </a:cubicBezTo>
                  <a:cubicBezTo>
                    <a:pt x="7" y="15"/>
                    <a:pt x="4" y="19"/>
                    <a:pt x="0" y="2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9" y="17"/>
                    <a:pt x="17" y="9"/>
                    <a:pt x="21" y="0"/>
                  </a:cubicBezTo>
                  <a:cubicBezTo>
                    <a:pt x="16" y="5"/>
                    <a:pt x="14" y="9"/>
                    <a:pt x="9" y="1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4987" y="3832"/>
              <a:ext cx="3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5243" y="3497"/>
              <a:ext cx="48" cy="59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23" y="0"/>
                </a:cxn>
                <a:cxn ang="0">
                  <a:pos x="0" y="29"/>
                </a:cxn>
                <a:cxn ang="0">
                  <a:pos x="12" y="17"/>
                </a:cxn>
              </a:cxnLst>
              <a:rect l="0" t="0" r="r" b="b"/>
              <a:pathLst>
                <a:path w="23" h="29">
                  <a:moveTo>
                    <a:pt x="12" y="17"/>
                  </a:moveTo>
                  <a:cubicBezTo>
                    <a:pt x="17" y="12"/>
                    <a:pt x="20" y="6"/>
                    <a:pt x="23" y="0"/>
                  </a:cubicBezTo>
                  <a:cubicBezTo>
                    <a:pt x="14" y="10"/>
                    <a:pt x="5" y="20"/>
                    <a:pt x="0" y="29"/>
                  </a:cubicBezTo>
                  <a:lnTo>
                    <a:pt x="12" y="1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5286" y="3449"/>
              <a:ext cx="23" cy="50"/>
            </a:xfrm>
            <a:custGeom>
              <a:avLst/>
              <a:gdLst/>
              <a:ahLst/>
              <a:cxnLst>
                <a:cxn ang="0">
                  <a:pos x="1" y="24"/>
                </a:cxn>
                <a:cxn ang="0">
                  <a:pos x="4" y="7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3" y="12"/>
                </a:cxn>
                <a:cxn ang="0">
                  <a:pos x="10" y="4"/>
                </a:cxn>
                <a:cxn ang="0">
                  <a:pos x="11" y="2"/>
                </a:cxn>
                <a:cxn ang="0">
                  <a:pos x="7" y="6"/>
                </a:cxn>
                <a:cxn ang="0">
                  <a:pos x="2" y="19"/>
                </a:cxn>
                <a:cxn ang="0">
                  <a:pos x="1" y="24"/>
                </a:cxn>
              </a:cxnLst>
              <a:rect l="0" t="0" r="r" b="b"/>
              <a:pathLst>
                <a:path w="11" h="24">
                  <a:moveTo>
                    <a:pt x="1" y="24"/>
                  </a:moveTo>
                  <a:cubicBezTo>
                    <a:pt x="0" y="18"/>
                    <a:pt x="2" y="11"/>
                    <a:pt x="4" y="7"/>
                  </a:cubicBezTo>
                  <a:cubicBezTo>
                    <a:pt x="6" y="5"/>
                    <a:pt x="7" y="3"/>
                    <a:pt x="9" y="1"/>
                  </a:cubicBezTo>
                  <a:cubicBezTo>
                    <a:pt x="11" y="0"/>
                    <a:pt x="9" y="2"/>
                    <a:pt x="8" y="2"/>
                  </a:cubicBezTo>
                  <a:cubicBezTo>
                    <a:pt x="6" y="5"/>
                    <a:pt x="4" y="9"/>
                    <a:pt x="3" y="1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8" y="5"/>
                    <a:pt x="7" y="6"/>
                  </a:cubicBezTo>
                  <a:cubicBezTo>
                    <a:pt x="5" y="10"/>
                    <a:pt x="3" y="14"/>
                    <a:pt x="2" y="19"/>
                  </a:cubicBezTo>
                  <a:lnTo>
                    <a:pt x="1" y="2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291" y="3456"/>
              <a:ext cx="25" cy="4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9"/>
                </a:cxn>
                <a:cxn ang="0">
                  <a:pos x="12" y="0"/>
                </a:cxn>
              </a:cxnLst>
              <a:rect l="0" t="0" r="r" b="b"/>
              <a:pathLst>
                <a:path w="12" h="19">
                  <a:moveTo>
                    <a:pt x="12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4" y="13"/>
                    <a:pt x="8" y="7"/>
                    <a:pt x="12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66" y="3769"/>
              <a:ext cx="28" cy="42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1" y="21"/>
                </a:cxn>
                <a:cxn ang="0">
                  <a:pos x="10" y="7"/>
                </a:cxn>
                <a:cxn ang="0">
                  <a:pos x="13" y="0"/>
                </a:cxn>
                <a:cxn ang="0">
                  <a:pos x="5" y="7"/>
                </a:cxn>
              </a:cxnLst>
              <a:rect l="0" t="0" r="r" b="b"/>
              <a:pathLst>
                <a:path w="13" h="21">
                  <a:moveTo>
                    <a:pt x="5" y="7"/>
                  </a:moveTo>
                  <a:cubicBezTo>
                    <a:pt x="3" y="12"/>
                    <a:pt x="1" y="15"/>
                    <a:pt x="0" y="16"/>
                  </a:cubicBezTo>
                  <a:cubicBezTo>
                    <a:pt x="0" y="18"/>
                    <a:pt x="0" y="19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5"/>
                    <a:pt x="12" y="3"/>
                    <a:pt x="13" y="0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57" y="3778"/>
              <a:ext cx="9" cy="3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5" h="17">
                  <a:moveTo>
                    <a:pt x="5" y="11"/>
                  </a:moveTo>
                  <a:cubicBezTo>
                    <a:pt x="4" y="0"/>
                    <a:pt x="0" y="17"/>
                    <a:pt x="5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5151" y="3675"/>
              <a:ext cx="2" cy="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5260" y="3606"/>
              <a:ext cx="33" cy="40"/>
            </a:xfrm>
            <a:custGeom>
              <a:avLst/>
              <a:gdLst/>
              <a:ahLst/>
              <a:cxnLst>
                <a:cxn ang="0">
                  <a:pos x="9" y="1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3" y="2"/>
                </a:cxn>
                <a:cxn ang="0">
                  <a:pos x="9" y="10"/>
                </a:cxn>
              </a:cxnLst>
              <a:rect l="0" t="0" r="r" b="b"/>
              <a:pathLst>
                <a:path w="16" h="20">
                  <a:moveTo>
                    <a:pt x="9" y="10"/>
                  </a:moveTo>
                  <a:cubicBezTo>
                    <a:pt x="6" y="13"/>
                    <a:pt x="3" y="17"/>
                    <a:pt x="0" y="20"/>
                  </a:cubicBezTo>
                  <a:cubicBezTo>
                    <a:pt x="6" y="14"/>
                    <a:pt x="12" y="7"/>
                    <a:pt x="16" y="0"/>
                  </a:cubicBezTo>
                  <a:cubicBezTo>
                    <a:pt x="16" y="1"/>
                    <a:pt x="14" y="1"/>
                    <a:pt x="13" y="2"/>
                  </a:cubicBezTo>
                  <a:cubicBezTo>
                    <a:pt x="13" y="4"/>
                    <a:pt x="11" y="8"/>
                    <a:pt x="9" y="1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4966" y="3167"/>
              <a:ext cx="459" cy="675"/>
            </a:xfrm>
            <a:custGeom>
              <a:avLst/>
              <a:gdLst/>
              <a:ahLst/>
              <a:cxnLst>
                <a:cxn ang="0">
                  <a:pos x="135" y="197"/>
                </a:cxn>
                <a:cxn ang="0">
                  <a:pos x="171" y="146"/>
                </a:cxn>
                <a:cxn ang="0">
                  <a:pos x="158" y="156"/>
                </a:cxn>
                <a:cxn ang="0">
                  <a:pos x="139" y="157"/>
                </a:cxn>
                <a:cxn ang="0">
                  <a:pos x="83" y="112"/>
                </a:cxn>
                <a:cxn ang="0">
                  <a:pos x="16" y="59"/>
                </a:cxn>
                <a:cxn ang="0">
                  <a:pos x="3" y="27"/>
                </a:cxn>
                <a:cxn ang="0">
                  <a:pos x="15" y="14"/>
                </a:cxn>
                <a:cxn ang="0">
                  <a:pos x="17" y="14"/>
                </a:cxn>
                <a:cxn ang="0">
                  <a:pos x="24" y="9"/>
                </a:cxn>
                <a:cxn ang="0">
                  <a:pos x="28" y="9"/>
                </a:cxn>
                <a:cxn ang="0">
                  <a:pos x="34" y="4"/>
                </a:cxn>
                <a:cxn ang="0">
                  <a:pos x="93" y="43"/>
                </a:cxn>
                <a:cxn ang="0">
                  <a:pos x="112" y="61"/>
                </a:cxn>
                <a:cxn ang="0">
                  <a:pos x="194" y="123"/>
                </a:cxn>
                <a:cxn ang="0">
                  <a:pos x="219" y="169"/>
                </a:cxn>
                <a:cxn ang="0">
                  <a:pos x="189" y="119"/>
                </a:cxn>
                <a:cxn ang="0">
                  <a:pos x="217" y="158"/>
                </a:cxn>
                <a:cxn ang="0">
                  <a:pos x="201" y="194"/>
                </a:cxn>
                <a:cxn ang="0">
                  <a:pos x="171" y="230"/>
                </a:cxn>
                <a:cxn ang="0">
                  <a:pos x="104" y="313"/>
                </a:cxn>
                <a:cxn ang="0">
                  <a:pos x="142" y="262"/>
                </a:cxn>
                <a:cxn ang="0">
                  <a:pos x="108" y="299"/>
                </a:cxn>
                <a:cxn ang="0">
                  <a:pos x="135" y="267"/>
                </a:cxn>
                <a:cxn ang="0">
                  <a:pos x="117" y="288"/>
                </a:cxn>
                <a:cxn ang="0">
                  <a:pos x="106" y="279"/>
                </a:cxn>
                <a:cxn ang="0">
                  <a:pos x="88" y="288"/>
                </a:cxn>
                <a:cxn ang="0">
                  <a:pos x="112" y="253"/>
                </a:cxn>
                <a:cxn ang="0">
                  <a:pos x="130" y="215"/>
                </a:cxn>
                <a:cxn ang="0">
                  <a:pos x="148" y="190"/>
                </a:cxn>
                <a:cxn ang="0">
                  <a:pos x="148" y="190"/>
                </a:cxn>
                <a:cxn ang="0">
                  <a:pos x="130" y="214"/>
                </a:cxn>
                <a:cxn ang="0">
                  <a:pos x="88" y="262"/>
                </a:cxn>
                <a:cxn ang="0">
                  <a:pos x="83" y="266"/>
                </a:cxn>
                <a:cxn ang="0">
                  <a:pos x="76" y="278"/>
                </a:cxn>
                <a:cxn ang="0">
                  <a:pos x="46" y="300"/>
                </a:cxn>
                <a:cxn ang="0">
                  <a:pos x="26" y="322"/>
                </a:cxn>
                <a:cxn ang="0">
                  <a:pos x="60" y="275"/>
                </a:cxn>
                <a:cxn ang="0">
                  <a:pos x="31" y="32"/>
                </a:cxn>
                <a:cxn ang="0">
                  <a:pos x="31" y="32"/>
                </a:cxn>
                <a:cxn ang="0">
                  <a:pos x="27" y="34"/>
                </a:cxn>
                <a:cxn ang="0">
                  <a:pos x="62" y="84"/>
                </a:cxn>
                <a:cxn ang="0">
                  <a:pos x="155" y="142"/>
                </a:cxn>
                <a:cxn ang="0">
                  <a:pos x="134" y="133"/>
                </a:cxn>
                <a:cxn ang="0">
                  <a:pos x="101" y="111"/>
                </a:cxn>
                <a:cxn ang="0">
                  <a:pos x="75" y="95"/>
                </a:cxn>
                <a:cxn ang="0">
                  <a:pos x="99" y="112"/>
                </a:cxn>
                <a:cxn ang="0">
                  <a:pos x="177" y="158"/>
                </a:cxn>
                <a:cxn ang="0">
                  <a:pos x="208" y="140"/>
                </a:cxn>
                <a:cxn ang="0">
                  <a:pos x="152" y="111"/>
                </a:cxn>
                <a:cxn ang="0">
                  <a:pos x="216" y="166"/>
                </a:cxn>
                <a:cxn ang="0">
                  <a:pos x="150" y="253"/>
                </a:cxn>
                <a:cxn ang="0">
                  <a:pos x="114" y="260"/>
                </a:cxn>
                <a:cxn ang="0">
                  <a:pos x="126" y="255"/>
                </a:cxn>
                <a:cxn ang="0">
                  <a:pos x="131" y="250"/>
                </a:cxn>
                <a:cxn ang="0">
                  <a:pos x="171" y="191"/>
                </a:cxn>
              </a:cxnLst>
              <a:rect l="0" t="0" r="r" b="b"/>
              <a:pathLst>
                <a:path w="223" h="328">
                  <a:moveTo>
                    <a:pt x="68" y="279"/>
                  </a:moveTo>
                  <a:cubicBezTo>
                    <a:pt x="76" y="269"/>
                    <a:pt x="83" y="259"/>
                    <a:pt x="90" y="249"/>
                  </a:cubicBezTo>
                  <a:cubicBezTo>
                    <a:pt x="108" y="232"/>
                    <a:pt x="124" y="216"/>
                    <a:pt x="135" y="197"/>
                  </a:cubicBezTo>
                  <a:cubicBezTo>
                    <a:pt x="139" y="188"/>
                    <a:pt x="148" y="179"/>
                    <a:pt x="156" y="169"/>
                  </a:cubicBezTo>
                  <a:cubicBezTo>
                    <a:pt x="160" y="164"/>
                    <a:pt x="164" y="159"/>
                    <a:pt x="167" y="154"/>
                  </a:cubicBezTo>
                  <a:cubicBezTo>
                    <a:pt x="169" y="151"/>
                    <a:pt x="170" y="149"/>
                    <a:pt x="171" y="146"/>
                  </a:cubicBezTo>
                  <a:cubicBezTo>
                    <a:pt x="175" y="141"/>
                    <a:pt x="165" y="148"/>
                    <a:pt x="163" y="152"/>
                  </a:cubicBezTo>
                  <a:cubicBezTo>
                    <a:pt x="165" y="147"/>
                    <a:pt x="167" y="143"/>
                    <a:pt x="170" y="141"/>
                  </a:cubicBezTo>
                  <a:cubicBezTo>
                    <a:pt x="165" y="144"/>
                    <a:pt x="161" y="149"/>
                    <a:pt x="158" y="156"/>
                  </a:cubicBezTo>
                  <a:cubicBezTo>
                    <a:pt x="155" y="165"/>
                    <a:pt x="166" y="181"/>
                    <a:pt x="165" y="178"/>
                  </a:cubicBezTo>
                  <a:cubicBezTo>
                    <a:pt x="156" y="171"/>
                    <a:pt x="156" y="171"/>
                    <a:pt x="156" y="171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27" y="148"/>
                    <a:pt x="115" y="138"/>
                    <a:pt x="104" y="127"/>
                  </a:cubicBezTo>
                  <a:cubicBezTo>
                    <a:pt x="101" y="124"/>
                    <a:pt x="96" y="124"/>
                    <a:pt x="93" y="121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68" y="100"/>
                    <a:pt x="53" y="89"/>
                    <a:pt x="37" y="78"/>
                  </a:cubicBezTo>
                  <a:cubicBezTo>
                    <a:pt x="29" y="72"/>
                    <a:pt x="23" y="66"/>
                    <a:pt x="16" y="59"/>
                  </a:cubicBezTo>
                  <a:cubicBezTo>
                    <a:pt x="14" y="57"/>
                    <a:pt x="16" y="55"/>
                    <a:pt x="15" y="53"/>
                  </a:cubicBezTo>
                  <a:cubicBezTo>
                    <a:pt x="11" y="44"/>
                    <a:pt x="8" y="37"/>
                    <a:pt x="1" y="29"/>
                  </a:cubicBezTo>
                  <a:cubicBezTo>
                    <a:pt x="1" y="29"/>
                    <a:pt x="2" y="27"/>
                    <a:pt x="3" y="27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9" y="21"/>
                    <a:pt x="21" y="27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0" y="16"/>
                    <a:pt x="23" y="16"/>
                    <a:pt x="26" y="1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0"/>
                    <a:pt x="23" y="10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10"/>
                    <a:pt x="2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10"/>
                    <a:pt x="41" y="14"/>
                    <a:pt x="42" y="11"/>
                  </a:cubicBezTo>
                  <a:cubicBezTo>
                    <a:pt x="42" y="9"/>
                    <a:pt x="38" y="7"/>
                    <a:pt x="34" y="5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9" y="7"/>
                    <a:pt x="38" y="0"/>
                    <a:pt x="41" y="1"/>
                  </a:cubicBezTo>
                  <a:cubicBezTo>
                    <a:pt x="44" y="5"/>
                    <a:pt x="48" y="7"/>
                    <a:pt x="52" y="10"/>
                  </a:cubicBezTo>
                  <a:cubicBezTo>
                    <a:pt x="66" y="23"/>
                    <a:pt x="78" y="33"/>
                    <a:pt x="93" y="43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102" y="50"/>
                    <a:pt x="108" y="55"/>
                    <a:pt x="114" y="62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7" y="67"/>
                    <a:pt x="122" y="71"/>
                    <a:pt x="128" y="75"/>
                  </a:cubicBezTo>
                  <a:cubicBezTo>
                    <a:pt x="143" y="84"/>
                    <a:pt x="158" y="94"/>
                    <a:pt x="172" y="105"/>
                  </a:cubicBezTo>
                  <a:cubicBezTo>
                    <a:pt x="179" y="111"/>
                    <a:pt x="187" y="117"/>
                    <a:pt x="194" y="123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206" y="131"/>
                    <a:pt x="212" y="137"/>
                    <a:pt x="216" y="144"/>
                  </a:cubicBezTo>
                  <a:cubicBezTo>
                    <a:pt x="220" y="151"/>
                    <a:pt x="221" y="160"/>
                    <a:pt x="219" y="169"/>
                  </a:cubicBezTo>
                  <a:cubicBezTo>
                    <a:pt x="223" y="155"/>
                    <a:pt x="215" y="140"/>
                    <a:pt x="207" y="134"/>
                  </a:cubicBezTo>
                  <a:cubicBezTo>
                    <a:pt x="204" y="132"/>
                    <a:pt x="200" y="129"/>
                    <a:pt x="197" y="127"/>
                  </a:cubicBezTo>
                  <a:cubicBezTo>
                    <a:pt x="194" y="124"/>
                    <a:pt x="192" y="122"/>
                    <a:pt x="189" y="119"/>
                  </a:cubicBezTo>
                  <a:cubicBezTo>
                    <a:pt x="192" y="122"/>
                    <a:pt x="194" y="124"/>
                    <a:pt x="197" y="127"/>
                  </a:cubicBezTo>
                  <a:cubicBezTo>
                    <a:pt x="205" y="134"/>
                    <a:pt x="205" y="134"/>
                    <a:pt x="205" y="134"/>
                  </a:cubicBezTo>
                  <a:cubicBezTo>
                    <a:pt x="207" y="135"/>
                    <a:pt x="218" y="148"/>
                    <a:pt x="217" y="158"/>
                  </a:cubicBezTo>
                  <a:cubicBezTo>
                    <a:pt x="218" y="168"/>
                    <a:pt x="211" y="180"/>
                    <a:pt x="207" y="184"/>
                  </a:cubicBezTo>
                  <a:cubicBezTo>
                    <a:pt x="205" y="187"/>
                    <a:pt x="204" y="190"/>
                    <a:pt x="203" y="193"/>
                  </a:cubicBezTo>
                  <a:cubicBezTo>
                    <a:pt x="202" y="193"/>
                    <a:pt x="201" y="193"/>
                    <a:pt x="201" y="194"/>
                  </a:cubicBezTo>
                  <a:cubicBezTo>
                    <a:pt x="195" y="199"/>
                    <a:pt x="188" y="204"/>
                    <a:pt x="185" y="211"/>
                  </a:cubicBezTo>
                  <a:cubicBezTo>
                    <a:pt x="186" y="211"/>
                    <a:pt x="183" y="214"/>
                    <a:pt x="185" y="214"/>
                  </a:cubicBezTo>
                  <a:cubicBezTo>
                    <a:pt x="181" y="219"/>
                    <a:pt x="175" y="224"/>
                    <a:pt x="171" y="230"/>
                  </a:cubicBezTo>
                  <a:cubicBezTo>
                    <a:pt x="169" y="233"/>
                    <a:pt x="167" y="236"/>
                    <a:pt x="167" y="239"/>
                  </a:cubicBezTo>
                  <a:cubicBezTo>
                    <a:pt x="151" y="259"/>
                    <a:pt x="136" y="278"/>
                    <a:pt x="119" y="299"/>
                  </a:cubicBezTo>
                  <a:cubicBezTo>
                    <a:pt x="115" y="304"/>
                    <a:pt x="109" y="309"/>
                    <a:pt x="104" y="313"/>
                  </a:cubicBezTo>
                  <a:cubicBezTo>
                    <a:pt x="110" y="305"/>
                    <a:pt x="116" y="296"/>
                    <a:pt x="122" y="288"/>
                  </a:cubicBezTo>
                  <a:cubicBezTo>
                    <a:pt x="130" y="282"/>
                    <a:pt x="137" y="276"/>
                    <a:pt x="140" y="267"/>
                  </a:cubicBezTo>
                  <a:cubicBezTo>
                    <a:pt x="142" y="262"/>
                    <a:pt x="142" y="262"/>
                    <a:pt x="142" y="262"/>
                  </a:cubicBezTo>
                  <a:cubicBezTo>
                    <a:pt x="135" y="271"/>
                    <a:pt x="129" y="279"/>
                    <a:pt x="122" y="288"/>
                  </a:cubicBezTo>
                  <a:cubicBezTo>
                    <a:pt x="117" y="292"/>
                    <a:pt x="113" y="295"/>
                    <a:pt x="108" y="299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117" y="288"/>
                    <a:pt x="117" y="288"/>
                    <a:pt x="117" y="288"/>
                  </a:cubicBezTo>
                  <a:cubicBezTo>
                    <a:pt x="124" y="282"/>
                    <a:pt x="130" y="276"/>
                    <a:pt x="133" y="269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7" y="261"/>
                    <a:pt x="137" y="261"/>
                    <a:pt x="137" y="261"/>
                  </a:cubicBezTo>
                  <a:cubicBezTo>
                    <a:pt x="124" y="278"/>
                    <a:pt x="124" y="278"/>
                    <a:pt x="124" y="278"/>
                  </a:cubicBezTo>
                  <a:cubicBezTo>
                    <a:pt x="117" y="288"/>
                    <a:pt x="117" y="288"/>
                    <a:pt x="117" y="288"/>
                  </a:cubicBezTo>
                  <a:cubicBezTo>
                    <a:pt x="111" y="292"/>
                    <a:pt x="111" y="292"/>
                    <a:pt x="111" y="292"/>
                  </a:cubicBezTo>
                  <a:cubicBezTo>
                    <a:pt x="111" y="291"/>
                    <a:pt x="111" y="291"/>
                    <a:pt x="111" y="291"/>
                  </a:cubicBezTo>
                  <a:cubicBezTo>
                    <a:pt x="112" y="289"/>
                    <a:pt x="111" y="278"/>
                    <a:pt x="106" y="279"/>
                  </a:cubicBezTo>
                  <a:cubicBezTo>
                    <a:pt x="94" y="291"/>
                    <a:pt x="78" y="310"/>
                    <a:pt x="77" y="310"/>
                  </a:cubicBezTo>
                  <a:cubicBezTo>
                    <a:pt x="74" y="308"/>
                    <a:pt x="94" y="285"/>
                    <a:pt x="92" y="28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90" y="283"/>
                    <a:pt x="90" y="283"/>
                    <a:pt x="90" y="283"/>
                  </a:cubicBezTo>
                  <a:cubicBezTo>
                    <a:pt x="92" y="280"/>
                    <a:pt x="96" y="278"/>
                    <a:pt x="97" y="275"/>
                  </a:cubicBezTo>
                  <a:cubicBezTo>
                    <a:pt x="100" y="266"/>
                    <a:pt x="107" y="261"/>
                    <a:pt x="112" y="253"/>
                  </a:cubicBezTo>
                  <a:cubicBezTo>
                    <a:pt x="115" y="247"/>
                    <a:pt x="118" y="240"/>
                    <a:pt x="121" y="233"/>
                  </a:cubicBezTo>
                  <a:cubicBezTo>
                    <a:pt x="120" y="232"/>
                    <a:pt x="123" y="230"/>
                    <a:pt x="121" y="230"/>
                  </a:cubicBezTo>
                  <a:cubicBezTo>
                    <a:pt x="126" y="225"/>
                    <a:pt x="131" y="220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1" y="215"/>
                    <a:pt x="131" y="214"/>
                    <a:pt x="131" y="213"/>
                  </a:cubicBezTo>
                  <a:cubicBezTo>
                    <a:pt x="140" y="207"/>
                    <a:pt x="142" y="198"/>
                    <a:pt x="148" y="190"/>
                  </a:cubicBezTo>
                  <a:cubicBezTo>
                    <a:pt x="150" y="187"/>
                    <a:pt x="152" y="184"/>
                    <a:pt x="155" y="182"/>
                  </a:cubicBezTo>
                  <a:cubicBezTo>
                    <a:pt x="153" y="184"/>
                    <a:pt x="150" y="185"/>
                    <a:pt x="149" y="188"/>
                  </a:cubicBezTo>
                  <a:cubicBezTo>
                    <a:pt x="148" y="190"/>
                    <a:pt x="148" y="190"/>
                    <a:pt x="148" y="190"/>
                  </a:cubicBezTo>
                  <a:cubicBezTo>
                    <a:pt x="142" y="196"/>
                    <a:pt x="137" y="203"/>
                    <a:pt x="132" y="210"/>
                  </a:cubicBezTo>
                  <a:cubicBezTo>
                    <a:pt x="132" y="211"/>
                    <a:pt x="132" y="212"/>
                    <a:pt x="131" y="213"/>
                  </a:cubicBezTo>
                  <a:cubicBezTo>
                    <a:pt x="130" y="214"/>
                    <a:pt x="130" y="214"/>
                    <a:pt x="130" y="214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26" y="222"/>
                    <a:pt x="120" y="229"/>
                    <a:pt x="116" y="235"/>
                  </a:cubicBezTo>
                  <a:cubicBezTo>
                    <a:pt x="109" y="246"/>
                    <a:pt x="98" y="254"/>
                    <a:pt x="88" y="262"/>
                  </a:cubicBezTo>
                  <a:cubicBezTo>
                    <a:pt x="99" y="246"/>
                    <a:pt x="99" y="246"/>
                    <a:pt x="99" y="246"/>
                  </a:cubicBezTo>
                  <a:cubicBezTo>
                    <a:pt x="94" y="252"/>
                    <a:pt x="90" y="258"/>
                    <a:pt x="85" y="264"/>
                  </a:cubicBezTo>
                  <a:cubicBezTo>
                    <a:pt x="83" y="266"/>
                    <a:pt x="83" y="266"/>
                    <a:pt x="83" y="266"/>
                  </a:cubicBezTo>
                  <a:cubicBezTo>
                    <a:pt x="78" y="271"/>
                    <a:pt x="78" y="271"/>
                    <a:pt x="78" y="271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61" y="296"/>
                    <a:pt x="45" y="313"/>
                    <a:pt x="27" y="328"/>
                  </a:cubicBezTo>
                  <a:cubicBezTo>
                    <a:pt x="26" y="325"/>
                    <a:pt x="26" y="325"/>
                    <a:pt x="26" y="325"/>
                  </a:cubicBezTo>
                  <a:cubicBezTo>
                    <a:pt x="34" y="317"/>
                    <a:pt x="42" y="310"/>
                    <a:pt x="46" y="300"/>
                  </a:cubicBezTo>
                  <a:cubicBezTo>
                    <a:pt x="41" y="305"/>
                    <a:pt x="39" y="309"/>
                    <a:pt x="35" y="313"/>
                  </a:cubicBezTo>
                  <a:cubicBezTo>
                    <a:pt x="34" y="313"/>
                    <a:pt x="34" y="312"/>
                    <a:pt x="34" y="312"/>
                  </a:cubicBezTo>
                  <a:cubicBezTo>
                    <a:pt x="32" y="315"/>
                    <a:pt x="29" y="319"/>
                    <a:pt x="26" y="322"/>
                  </a:cubicBezTo>
                  <a:cubicBezTo>
                    <a:pt x="25" y="314"/>
                    <a:pt x="25" y="314"/>
                    <a:pt x="25" y="314"/>
                  </a:cubicBezTo>
                  <a:cubicBezTo>
                    <a:pt x="26" y="312"/>
                    <a:pt x="28" y="309"/>
                    <a:pt x="30" y="306"/>
                  </a:cubicBezTo>
                  <a:cubicBezTo>
                    <a:pt x="40" y="295"/>
                    <a:pt x="51" y="286"/>
                    <a:pt x="60" y="275"/>
                  </a:cubicBezTo>
                  <a:cubicBezTo>
                    <a:pt x="70" y="267"/>
                    <a:pt x="80" y="258"/>
                    <a:pt x="90" y="249"/>
                  </a:cubicBezTo>
                  <a:cubicBezTo>
                    <a:pt x="82" y="259"/>
                    <a:pt x="74" y="269"/>
                    <a:pt x="68" y="279"/>
                  </a:cubicBezTo>
                  <a:close/>
                  <a:moveTo>
                    <a:pt x="31" y="32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2"/>
                    <a:pt x="32" y="32"/>
                    <a:pt x="31" y="32"/>
                  </a:cubicBezTo>
                  <a:close/>
                  <a:moveTo>
                    <a:pt x="50" y="51"/>
                  </a:moveTo>
                  <a:cubicBezTo>
                    <a:pt x="45" y="45"/>
                    <a:pt x="36" y="39"/>
                    <a:pt x="28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3" y="40"/>
                    <a:pt x="42" y="45"/>
                    <a:pt x="50" y="51"/>
                  </a:cubicBezTo>
                  <a:close/>
                  <a:moveTo>
                    <a:pt x="62" y="84"/>
                  </a:moveTo>
                  <a:cubicBezTo>
                    <a:pt x="62" y="84"/>
                    <a:pt x="62" y="84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lose/>
                  <a:moveTo>
                    <a:pt x="182" y="159"/>
                  </a:moveTo>
                  <a:cubicBezTo>
                    <a:pt x="173" y="156"/>
                    <a:pt x="165" y="148"/>
                    <a:pt x="155" y="142"/>
                  </a:cubicBezTo>
                  <a:cubicBezTo>
                    <a:pt x="152" y="139"/>
                    <a:pt x="148" y="139"/>
                    <a:pt x="144" y="136"/>
                  </a:cubicBezTo>
                  <a:cubicBezTo>
                    <a:pt x="140" y="133"/>
                    <a:pt x="136" y="132"/>
                    <a:pt x="132" y="129"/>
                  </a:cubicBezTo>
                  <a:cubicBezTo>
                    <a:pt x="134" y="133"/>
                    <a:pt x="134" y="133"/>
                    <a:pt x="134" y="133"/>
                  </a:cubicBezTo>
                  <a:cubicBezTo>
                    <a:pt x="128" y="127"/>
                    <a:pt x="122" y="127"/>
                    <a:pt x="117" y="121"/>
                  </a:cubicBezTo>
                  <a:cubicBezTo>
                    <a:pt x="116" y="121"/>
                    <a:pt x="114" y="122"/>
                    <a:pt x="114" y="121"/>
                  </a:cubicBezTo>
                  <a:cubicBezTo>
                    <a:pt x="109" y="118"/>
                    <a:pt x="106" y="113"/>
                    <a:pt x="101" y="111"/>
                  </a:cubicBezTo>
                  <a:cubicBezTo>
                    <a:pt x="96" y="107"/>
                    <a:pt x="92" y="104"/>
                    <a:pt x="88" y="102"/>
                  </a:cubicBezTo>
                  <a:cubicBezTo>
                    <a:pt x="87" y="101"/>
                    <a:pt x="84" y="101"/>
                    <a:pt x="81" y="10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6" y="97"/>
                    <a:pt x="78" y="99"/>
                    <a:pt x="80" y="100"/>
                  </a:cubicBezTo>
                  <a:cubicBezTo>
                    <a:pt x="86" y="103"/>
                    <a:pt x="93" y="108"/>
                    <a:pt x="99" y="112"/>
                  </a:cubicBezTo>
                  <a:cubicBezTo>
                    <a:pt x="112" y="122"/>
                    <a:pt x="126" y="131"/>
                    <a:pt x="140" y="139"/>
                  </a:cubicBezTo>
                  <a:cubicBezTo>
                    <a:pt x="143" y="141"/>
                    <a:pt x="147" y="142"/>
                    <a:pt x="150" y="144"/>
                  </a:cubicBezTo>
                  <a:cubicBezTo>
                    <a:pt x="160" y="148"/>
                    <a:pt x="169" y="157"/>
                    <a:pt x="177" y="158"/>
                  </a:cubicBezTo>
                  <a:cubicBezTo>
                    <a:pt x="179" y="158"/>
                    <a:pt x="181" y="159"/>
                    <a:pt x="182" y="159"/>
                  </a:cubicBezTo>
                  <a:close/>
                  <a:moveTo>
                    <a:pt x="216" y="166"/>
                  </a:moveTo>
                  <a:cubicBezTo>
                    <a:pt x="218" y="157"/>
                    <a:pt x="214" y="147"/>
                    <a:pt x="208" y="140"/>
                  </a:cubicBezTo>
                  <a:cubicBezTo>
                    <a:pt x="202" y="133"/>
                    <a:pt x="202" y="136"/>
                    <a:pt x="198" y="133"/>
                  </a:cubicBezTo>
                  <a:cubicBezTo>
                    <a:pt x="193" y="129"/>
                    <a:pt x="189" y="125"/>
                    <a:pt x="185" y="121"/>
                  </a:cubicBezTo>
                  <a:cubicBezTo>
                    <a:pt x="178" y="115"/>
                    <a:pt x="155" y="100"/>
                    <a:pt x="152" y="111"/>
                  </a:cubicBezTo>
                  <a:cubicBezTo>
                    <a:pt x="162" y="108"/>
                    <a:pt x="176" y="121"/>
                    <a:pt x="189" y="132"/>
                  </a:cubicBezTo>
                  <a:cubicBezTo>
                    <a:pt x="195" y="138"/>
                    <a:pt x="200" y="138"/>
                    <a:pt x="208" y="151"/>
                  </a:cubicBezTo>
                  <a:cubicBezTo>
                    <a:pt x="212" y="162"/>
                    <a:pt x="209" y="171"/>
                    <a:pt x="216" y="166"/>
                  </a:cubicBezTo>
                  <a:close/>
                  <a:moveTo>
                    <a:pt x="150" y="253"/>
                  </a:moveTo>
                  <a:cubicBezTo>
                    <a:pt x="153" y="249"/>
                    <a:pt x="155" y="245"/>
                    <a:pt x="159" y="241"/>
                  </a:cubicBezTo>
                  <a:lnTo>
                    <a:pt x="150" y="253"/>
                  </a:lnTo>
                  <a:close/>
                  <a:moveTo>
                    <a:pt x="165" y="196"/>
                  </a:moveTo>
                  <a:cubicBezTo>
                    <a:pt x="157" y="211"/>
                    <a:pt x="146" y="222"/>
                    <a:pt x="137" y="234"/>
                  </a:cubicBezTo>
                  <a:cubicBezTo>
                    <a:pt x="130" y="244"/>
                    <a:pt x="118" y="249"/>
                    <a:pt x="114" y="260"/>
                  </a:cubicBezTo>
                  <a:cubicBezTo>
                    <a:pt x="116" y="262"/>
                    <a:pt x="116" y="262"/>
                    <a:pt x="116" y="262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9" y="258"/>
                    <a:pt x="123" y="257"/>
                    <a:pt x="126" y="255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28" y="254"/>
                    <a:pt x="130" y="252"/>
                    <a:pt x="131" y="250"/>
                  </a:cubicBezTo>
                  <a:cubicBezTo>
                    <a:pt x="133" y="247"/>
                    <a:pt x="133" y="247"/>
                    <a:pt x="133" y="247"/>
                  </a:cubicBezTo>
                  <a:cubicBezTo>
                    <a:pt x="143" y="236"/>
                    <a:pt x="153" y="225"/>
                    <a:pt x="159" y="213"/>
                  </a:cubicBezTo>
                  <a:cubicBezTo>
                    <a:pt x="164" y="206"/>
                    <a:pt x="166" y="198"/>
                    <a:pt x="171" y="191"/>
                  </a:cubicBezTo>
                  <a:cubicBezTo>
                    <a:pt x="169" y="193"/>
                    <a:pt x="166" y="194"/>
                    <a:pt x="165" y="19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5023" y="3646"/>
              <a:ext cx="191" cy="215"/>
            </a:xfrm>
            <a:custGeom>
              <a:avLst/>
              <a:gdLst/>
              <a:ahLst/>
              <a:cxnLst>
                <a:cxn ang="0">
                  <a:pos x="57" y="33"/>
                </a:cxn>
                <a:cxn ang="0">
                  <a:pos x="48" y="45"/>
                </a:cxn>
                <a:cxn ang="0">
                  <a:pos x="41" y="55"/>
                </a:cxn>
                <a:cxn ang="0">
                  <a:pos x="0" y="98"/>
                </a:cxn>
                <a:cxn ang="0">
                  <a:pos x="5" y="104"/>
                </a:cxn>
                <a:cxn ang="0">
                  <a:pos x="52" y="60"/>
                </a:cxn>
                <a:cxn ang="0">
                  <a:pos x="52" y="60"/>
                </a:cxn>
                <a:cxn ang="0">
                  <a:pos x="74" y="31"/>
                </a:cxn>
                <a:cxn ang="0">
                  <a:pos x="93" y="0"/>
                </a:cxn>
                <a:cxn ang="0">
                  <a:pos x="57" y="33"/>
                </a:cxn>
              </a:cxnLst>
              <a:rect l="0" t="0" r="r" b="b"/>
              <a:pathLst>
                <a:path w="93" h="104">
                  <a:moveTo>
                    <a:pt x="57" y="33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0" y="70"/>
                    <a:pt x="13" y="84"/>
                    <a:pt x="0" y="98"/>
                  </a:cubicBezTo>
                  <a:cubicBezTo>
                    <a:pt x="1" y="101"/>
                    <a:pt x="3" y="102"/>
                    <a:pt x="5" y="104"/>
                  </a:cubicBezTo>
                  <a:cubicBezTo>
                    <a:pt x="22" y="91"/>
                    <a:pt x="36" y="74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6" y="50"/>
                    <a:pt x="68" y="41"/>
                    <a:pt x="74" y="31"/>
                  </a:cubicBezTo>
                  <a:cubicBezTo>
                    <a:pt x="79" y="20"/>
                    <a:pt x="87" y="11"/>
                    <a:pt x="93" y="0"/>
                  </a:cubicBezTo>
                  <a:cubicBezTo>
                    <a:pt x="80" y="11"/>
                    <a:pt x="70" y="23"/>
                    <a:pt x="57" y="33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5229" y="3473"/>
              <a:ext cx="64" cy="8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2" y="10"/>
                </a:cxn>
                <a:cxn ang="0">
                  <a:pos x="0" y="39"/>
                </a:cxn>
                <a:cxn ang="0">
                  <a:pos x="19" y="21"/>
                </a:cxn>
                <a:cxn ang="0">
                  <a:pos x="31" y="0"/>
                </a:cxn>
              </a:cxnLst>
              <a:rect l="0" t="0" r="r" b="b"/>
              <a:pathLst>
                <a:path w="31" h="39">
                  <a:moveTo>
                    <a:pt x="31" y="0"/>
                  </a:moveTo>
                  <a:cubicBezTo>
                    <a:pt x="22" y="10"/>
                    <a:pt x="22" y="10"/>
                    <a:pt x="22" y="10"/>
                  </a:cubicBezTo>
                  <a:cubicBezTo>
                    <a:pt x="14" y="20"/>
                    <a:pt x="7" y="29"/>
                    <a:pt x="0" y="39"/>
                  </a:cubicBezTo>
                  <a:cubicBezTo>
                    <a:pt x="6" y="33"/>
                    <a:pt x="12" y="27"/>
                    <a:pt x="19" y="21"/>
                  </a:cubicBezTo>
                  <a:cubicBezTo>
                    <a:pt x="24" y="15"/>
                    <a:pt x="27" y="7"/>
                    <a:pt x="31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5089" y="3554"/>
              <a:ext cx="154" cy="166"/>
            </a:xfrm>
            <a:custGeom>
              <a:avLst/>
              <a:gdLst/>
              <a:ahLst/>
              <a:cxnLst>
                <a:cxn ang="0">
                  <a:pos x="63" y="8"/>
                </a:cxn>
                <a:cxn ang="0">
                  <a:pos x="68" y="0"/>
                </a:cxn>
                <a:cxn ang="0">
                  <a:pos x="42" y="27"/>
                </a:cxn>
                <a:cxn ang="0">
                  <a:pos x="4" y="75"/>
                </a:cxn>
                <a:cxn ang="0">
                  <a:pos x="0" y="81"/>
                </a:cxn>
                <a:cxn ang="0">
                  <a:pos x="74" y="2"/>
                </a:cxn>
                <a:cxn ang="0">
                  <a:pos x="75" y="1"/>
                </a:cxn>
                <a:cxn ang="0">
                  <a:pos x="43" y="33"/>
                </a:cxn>
                <a:cxn ang="0">
                  <a:pos x="63" y="8"/>
                </a:cxn>
              </a:cxnLst>
              <a:rect l="0" t="0" r="r" b="b"/>
              <a:pathLst>
                <a:path w="75" h="81">
                  <a:moveTo>
                    <a:pt x="63" y="8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59" y="9"/>
                    <a:pt x="51" y="18"/>
                    <a:pt x="42" y="27"/>
                  </a:cubicBezTo>
                  <a:cubicBezTo>
                    <a:pt x="30" y="43"/>
                    <a:pt x="16" y="58"/>
                    <a:pt x="4" y="7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8" y="56"/>
                    <a:pt x="57" y="31"/>
                    <a:pt x="74" y="2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64" y="11"/>
                    <a:pt x="54" y="22"/>
                    <a:pt x="43" y="33"/>
                  </a:cubicBezTo>
                  <a:cubicBezTo>
                    <a:pt x="50" y="25"/>
                    <a:pt x="57" y="17"/>
                    <a:pt x="63" y="8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5137" y="3707"/>
              <a:ext cx="9" cy="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0" y="0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4" y="4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5224" y="3646"/>
              <a:ext cx="36" cy="4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7" y="14"/>
                </a:cxn>
                <a:cxn ang="0">
                  <a:pos x="17" y="0"/>
                </a:cxn>
                <a:cxn ang="0">
                  <a:pos x="0" y="22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9"/>
                    <a:pt x="13" y="5"/>
                    <a:pt x="17" y="0"/>
                  </a:cubicBezTo>
                  <a:cubicBezTo>
                    <a:pt x="10" y="8"/>
                    <a:pt x="3" y="15"/>
                    <a:pt x="0" y="2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5299" y="3665"/>
              <a:ext cx="8" cy="1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3"/>
                </a:cxn>
                <a:cxn ang="0">
                  <a:pos x="4" y="0"/>
                </a:cxn>
                <a:cxn ang="0">
                  <a:pos x="1" y="2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cubicBezTo>
                    <a:pt x="1" y="5"/>
                    <a:pt x="2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5306" y="3514"/>
              <a:ext cx="110" cy="151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24" y="45"/>
                </a:cxn>
                <a:cxn ang="0">
                  <a:pos x="28" y="37"/>
                </a:cxn>
                <a:cxn ang="0">
                  <a:pos x="38" y="25"/>
                </a:cxn>
                <a:cxn ang="0">
                  <a:pos x="53" y="0"/>
                </a:cxn>
                <a:cxn ang="0">
                  <a:pos x="42" y="18"/>
                </a:cxn>
                <a:cxn ang="0">
                  <a:pos x="38" y="24"/>
                </a:cxn>
                <a:cxn ang="0">
                  <a:pos x="37" y="24"/>
                </a:cxn>
              </a:cxnLst>
              <a:rect l="0" t="0" r="r" b="b"/>
              <a:pathLst>
                <a:path w="53" h="73">
                  <a:moveTo>
                    <a:pt x="37" y="24"/>
                  </a:moveTo>
                  <a:cubicBezTo>
                    <a:pt x="24" y="40"/>
                    <a:pt x="12" y="55"/>
                    <a:pt x="1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65"/>
                    <a:pt x="18" y="56"/>
                    <a:pt x="24" y="45"/>
                  </a:cubicBezTo>
                  <a:cubicBezTo>
                    <a:pt x="25" y="43"/>
                    <a:pt x="26" y="39"/>
                    <a:pt x="28" y="37"/>
                  </a:cubicBezTo>
                  <a:cubicBezTo>
                    <a:pt x="31" y="33"/>
                    <a:pt x="35" y="29"/>
                    <a:pt x="38" y="25"/>
                  </a:cubicBezTo>
                  <a:cubicBezTo>
                    <a:pt x="40" y="20"/>
                    <a:pt x="44" y="21"/>
                    <a:pt x="53" y="0"/>
                  </a:cubicBezTo>
                  <a:cubicBezTo>
                    <a:pt x="52" y="7"/>
                    <a:pt x="42" y="18"/>
                    <a:pt x="42" y="18"/>
                  </a:cubicBezTo>
                  <a:cubicBezTo>
                    <a:pt x="38" y="24"/>
                    <a:pt x="38" y="24"/>
                    <a:pt x="38" y="24"/>
                  </a:cubicBezTo>
                  <a:lnTo>
                    <a:pt x="37" y="2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4781" y="3759"/>
              <a:ext cx="8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2" y="2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4762" y="3759"/>
              <a:ext cx="2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4753" y="3703"/>
              <a:ext cx="84" cy="75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6"/>
                </a:cxn>
                <a:cxn ang="0">
                  <a:pos x="30" y="34"/>
                </a:cxn>
                <a:cxn ang="0">
                  <a:pos x="33" y="32"/>
                </a:cxn>
                <a:cxn ang="0">
                  <a:pos x="37" y="35"/>
                </a:cxn>
                <a:cxn ang="0">
                  <a:pos x="35" y="28"/>
                </a:cxn>
                <a:cxn ang="0">
                  <a:pos x="17" y="30"/>
                </a:cxn>
              </a:cxnLst>
              <a:rect l="0" t="0" r="r" b="b"/>
              <a:pathLst>
                <a:path w="40" h="36">
                  <a:moveTo>
                    <a:pt x="17" y="30"/>
                  </a:moveTo>
                  <a:cubicBezTo>
                    <a:pt x="19" y="28"/>
                    <a:pt x="19" y="25"/>
                    <a:pt x="23" y="26"/>
                  </a:cubicBezTo>
                  <a:cubicBezTo>
                    <a:pt x="25" y="28"/>
                    <a:pt x="28" y="32"/>
                    <a:pt x="30" y="34"/>
                  </a:cubicBezTo>
                  <a:cubicBezTo>
                    <a:pt x="33" y="36"/>
                    <a:pt x="32" y="32"/>
                    <a:pt x="33" y="32"/>
                  </a:cubicBezTo>
                  <a:cubicBezTo>
                    <a:pt x="35" y="34"/>
                    <a:pt x="37" y="36"/>
                    <a:pt x="37" y="35"/>
                  </a:cubicBezTo>
                  <a:cubicBezTo>
                    <a:pt x="40" y="35"/>
                    <a:pt x="39" y="32"/>
                    <a:pt x="35" y="28"/>
                  </a:cubicBezTo>
                  <a:cubicBezTo>
                    <a:pt x="21" y="25"/>
                    <a:pt x="0" y="0"/>
                    <a:pt x="17" y="3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4750" y="3733"/>
              <a:ext cx="31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3"/>
                </a:cxn>
                <a:cxn ang="0">
                  <a:pos x="15" y="12"/>
                </a:cxn>
                <a:cxn ang="0">
                  <a:pos x="0" y="0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4"/>
                    <a:pt x="15" y="15"/>
                    <a:pt x="15" y="12"/>
                  </a:cubicBezTo>
                  <a:cubicBezTo>
                    <a:pt x="9" y="6"/>
                    <a:pt x="5" y="3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4807" y="3817"/>
              <a:ext cx="149" cy="8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9" y="21"/>
                </a:cxn>
                <a:cxn ang="0">
                  <a:pos x="32" y="22"/>
                </a:cxn>
                <a:cxn ang="0">
                  <a:pos x="33" y="22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73" y="42"/>
                </a:cxn>
                <a:cxn ang="0">
                  <a:pos x="32" y="22"/>
                </a:cxn>
              </a:cxnLst>
              <a:rect l="0" t="0" r="r" b="b"/>
              <a:pathLst>
                <a:path w="73" h="42">
                  <a:moveTo>
                    <a:pt x="32" y="22"/>
                  </a:moveTo>
                  <a:cubicBezTo>
                    <a:pt x="31" y="23"/>
                    <a:pt x="31" y="23"/>
                    <a:pt x="29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1"/>
                    <a:pt x="33" y="22"/>
                  </a:cubicBezTo>
                  <a:cubicBezTo>
                    <a:pt x="24" y="16"/>
                    <a:pt x="13" y="10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1"/>
                    <a:pt x="49" y="37"/>
                    <a:pt x="73" y="42"/>
                  </a:cubicBezTo>
                  <a:cubicBezTo>
                    <a:pt x="57" y="36"/>
                    <a:pt x="46" y="31"/>
                    <a:pt x="32" y="2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6" name="Freeform 32"/>
            <p:cNvSpPr>
              <a:spLocks/>
            </p:cNvSpPr>
            <p:nvPr userDrawn="1"/>
          </p:nvSpPr>
          <p:spPr bwMode="auto">
            <a:xfrm>
              <a:off x="4792" y="3815"/>
              <a:ext cx="6" cy="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7" name="Freeform 33"/>
            <p:cNvSpPr>
              <a:spLocks/>
            </p:cNvSpPr>
            <p:nvPr userDrawn="1"/>
          </p:nvSpPr>
          <p:spPr bwMode="auto">
            <a:xfrm>
              <a:off x="5494" y="3327"/>
              <a:ext cx="45" cy="185"/>
            </a:xfrm>
            <a:custGeom>
              <a:avLst/>
              <a:gdLst/>
              <a:ahLst/>
              <a:cxnLst>
                <a:cxn ang="0">
                  <a:pos x="18" y="45"/>
                </a:cxn>
                <a:cxn ang="0">
                  <a:pos x="0" y="0"/>
                </a:cxn>
                <a:cxn ang="0">
                  <a:pos x="21" y="90"/>
                </a:cxn>
                <a:cxn ang="0">
                  <a:pos x="18" y="45"/>
                </a:cxn>
              </a:cxnLst>
              <a:rect l="0" t="0" r="r" b="b"/>
              <a:pathLst>
                <a:path w="22" h="90">
                  <a:moveTo>
                    <a:pt x="18" y="45"/>
                  </a:moveTo>
                  <a:cubicBezTo>
                    <a:pt x="15" y="28"/>
                    <a:pt x="8" y="13"/>
                    <a:pt x="0" y="0"/>
                  </a:cubicBezTo>
                  <a:cubicBezTo>
                    <a:pt x="15" y="29"/>
                    <a:pt x="20" y="64"/>
                    <a:pt x="21" y="90"/>
                  </a:cubicBezTo>
                  <a:cubicBezTo>
                    <a:pt x="22" y="75"/>
                    <a:pt x="21" y="60"/>
                    <a:pt x="18" y="4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auto">
            <a:xfrm>
              <a:off x="5390" y="3211"/>
              <a:ext cx="73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42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35" h="42">
                  <a:moveTo>
                    <a:pt x="0" y="0"/>
                  </a:moveTo>
                  <a:cubicBezTo>
                    <a:pt x="13" y="16"/>
                    <a:pt x="25" y="28"/>
                    <a:pt x="35" y="42"/>
                  </a:cubicBezTo>
                  <a:cubicBezTo>
                    <a:pt x="27" y="27"/>
                    <a:pt x="15" y="14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5431" y="3239"/>
              <a:ext cx="64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43"/>
                </a:cxn>
                <a:cxn ang="0">
                  <a:pos x="0" y="0"/>
                </a:cxn>
              </a:cxnLst>
              <a:rect l="0" t="0" r="r" b="b"/>
              <a:pathLst>
                <a:path w="31" h="43">
                  <a:moveTo>
                    <a:pt x="0" y="0"/>
                  </a:moveTo>
                  <a:cubicBezTo>
                    <a:pt x="11" y="16"/>
                    <a:pt x="22" y="29"/>
                    <a:pt x="31" y="43"/>
                  </a:cubicBezTo>
                  <a:cubicBezTo>
                    <a:pt x="23" y="26"/>
                    <a:pt x="11" y="12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5183" y="3975"/>
              <a:ext cx="146" cy="56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10" y="22"/>
                </a:cxn>
                <a:cxn ang="0">
                  <a:pos x="0" y="27"/>
                </a:cxn>
                <a:cxn ang="0">
                  <a:pos x="3" y="26"/>
                </a:cxn>
                <a:cxn ang="0">
                  <a:pos x="54" y="10"/>
                </a:cxn>
                <a:cxn ang="0">
                  <a:pos x="71" y="0"/>
                </a:cxn>
                <a:cxn ang="0">
                  <a:pos x="41" y="11"/>
                </a:cxn>
              </a:cxnLst>
              <a:rect l="0" t="0" r="r" b="b"/>
              <a:pathLst>
                <a:path w="71" h="27">
                  <a:moveTo>
                    <a:pt x="41" y="11"/>
                  </a:moveTo>
                  <a:cubicBezTo>
                    <a:pt x="25" y="17"/>
                    <a:pt x="15" y="21"/>
                    <a:pt x="10" y="22"/>
                  </a:cubicBezTo>
                  <a:cubicBezTo>
                    <a:pt x="7" y="23"/>
                    <a:pt x="4" y="2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0" y="23"/>
                    <a:pt x="37" y="17"/>
                    <a:pt x="54" y="10"/>
                  </a:cubicBezTo>
                  <a:cubicBezTo>
                    <a:pt x="60" y="7"/>
                    <a:pt x="66" y="4"/>
                    <a:pt x="71" y="0"/>
                  </a:cubicBezTo>
                  <a:cubicBezTo>
                    <a:pt x="61" y="5"/>
                    <a:pt x="51" y="8"/>
                    <a:pt x="41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1" name="Freeform 37"/>
            <p:cNvSpPr>
              <a:spLocks/>
            </p:cNvSpPr>
            <p:nvPr userDrawn="1"/>
          </p:nvSpPr>
          <p:spPr bwMode="auto">
            <a:xfrm>
              <a:off x="5159" y="3997"/>
              <a:ext cx="87" cy="31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42" h="15">
                  <a:moveTo>
                    <a:pt x="22" y="11"/>
                  </a:moveTo>
                  <a:cubicBezTo>
                    <a:pt x="42" y="0"/>
                    <a:pt x="0" y="15"/>
                    <a:pt x="22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2" name="Freeform 38"/>
            <p:cNvSpPr>
              <a:spLocks/>
            </p:cNvSpPr>
            <p:nvPr userDrawn="1"/>
          </p:nvSpPr>
          <p:spPr bwMode="auto">
            <a:xfrm>
              <a:off x="5364" y="3856"/>
              <a:ext cx="12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8"/>
                </a:cxn>
                <a:cxn ang="0">
                  <a:pos x="13" y="0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2" y="8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5574" y="3505"/>
              <a:ext cx="26" cy="157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0" y="76"/>
                </a:cxn>
                <a:cxn ang="0">
                  <a:pos x="11" y="0"/>
                </a:cxn>
                <a:cxn ang="0">
                  <a:pos x="10" y="10"/>
                </a:cxn>
                <a:cxn ang="0">
                  <a:pos x="10" y="37"/>
                </a:cxn>
              </a:cxnLst>
              <a:rect l="0" t="0" r="r" b="b"/>
              <a:pathLst>
                <a:path w="13" h="76">
                  <a:moveTo>
                    <a:pt x="10" y="37"/>
                  </a:moveTo>
                  <a:cubicBezTo>
                    <a:pt x="7" y="50"/>
                    <a:pt x="4" y="64"/>
                    <a:pt x="0" y="76"/>
                  </a:cubicBezTo>
                  <a:cubicBezTo>
                    <a:pt x="9" y="50"/>
                    <a:pt x="13" y="22"/>
                    <a:pt x="11" y="0"/>
                  </a:cubicBezTo>
                  <a:cubicBezTo>
                    <a:pt x="11" y="3"/>
                    <a:pt x="10" y="6"/>
                    <a:pt x="10" y="10"/>
                  </a:cubicBezTo>
                  <a:cubicBezTo>
                    <a:pt x="11" y="17"/>
                    <a:pt x="11" y="27"/>
                    <a:pt x="10" y="3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4622" y="2990"/>
              <a:ext cx="1012" cy="1043"/>
            </a:xfrm>
            <a:custGeom>
              <a:avLst/>
              <a:gdLst/>
              <a:ahLst/>
              <a:cxnLst>
                <a:cxn ang="0">
                  <a:pos x="449" y="269"/>
                </a:cxn>
                <a:cxn ang="0">
                  <a:pos x="393" y="121"/>
                </a:cxn>
                <a:cxn ang="0">
                  <a:pos x="149" y="80"/>
                </a:cxn>
                <a:cxn ang="0">
                  <a:pos x="59" y="212"/>
                </a:cxn>
                <a:cxn ang="0">
                  <a:pos x="76" y="349"/>
                </a:cxn>
                <a:cxn ang="0">
                  <a:pos x="62" y="358"/>
                </a:cxn>
                <a:cxn ang="0">
                  <a:pos x="58" y="353"/>
                </a:cxn>
                <a:cxn ang="0">
                  <a:pos x="53" y="353"/>
                </a:cxn>
                <a:cxn ang="0">
                  <a:pos x="47" y="349"/>
                </a:cxn>
                <a:cxn ang="0">
                  <a:pos x="36" y="345"/>
                </a:cxn>
                <a:cxn ang="0">
                  <a:pos x="13" y="303"/>
                </a:cxn>
                <a:cxn ang="0">
                  <a:pos x="69" y="80"/>
                </a:cxn>
                <a:cxn ang="0">
                  <a:pos x="264" y="4"/>
                </a:cxn>
                <a:cxn ang="0">
                  <a:pos x="330" y="19"/>
                </a:cxn>
                <a:cxn ang="0">
                  <a:pos x="452" y="121"/>
                </a:cxn>
                <a:cxn ang="0">
                  <a:pos x="491" y="261"/>
                </a:cxn>
                <a:cxn ang="0">
                  <a:pos x="288" y="507"/>
                </a:cxn>
                <a:cxn ang="0">
                  <a:pos x="451" y="388"/>
                </a:cxn>
                <a:cxn ang="0">
                  <a:pos x="327" y="489"/>
                </a:cxn>
                <a:cxn ang="0">
                  <a:pos x="433" y="410"/>
                </a:cxn>
                <a:cxn ang="0">
                  <a:pos x="367" y="468"/>
                </a:cxn>
                <a:cxn ang="0">
                  <a:pos x="357" y="461"/>
                </a:cxn>
                <a:cxn ang="0">
                  <a:pos x="314" y="475"/>
                </a:cxn>
                <a:cxn ang="0">
                  <a:pos x="341" y="460"/>
                </a:cxn>
                <a:cxn ang="0">
                  <a:pos x="433" y="357"/>
                </a:cxn>
                <a:cxn ang="0">
                  <a:pos x="450" y="307"/>
                </a:cxn>
                <a:cxn ang="0">
                  <a:pos x="452" y="225"/>
                </a:cxn>
                <a:cxn ang="0">
                  <a:pos x="450" y="307"/>
                </a:cxn>
                <a:cxn ang="0">
                  <a:pos x="423" y="374"/>
                </a:cxn>
                <a:cxn ang="0">
                  <a:pos x="332" y="450"/>
                </a:cxn>
                <a:cxn ang="0">
                  <a:pos x="322" y="455"/>
                </a:cxn>
                <a:cxn ang="0">
                  <a:pos x="101" y="428"/>
                </a:cxn>
                <a:cxn ang="0">
                  <a:pos x="139" y="447"/>
                </a:cxn>
                <a:cxn ang="0">
                  <a:pos x="144" y="443"/>
                </a:cxn>
                <a:cxn ang="0">
                  <a:pos x="270" y="467"/>
                </a:cxn>
                <a:cxn ang="0">
                  <a:pos x="35" y="291"/>
                </a:cxn>
                <a:cxn ang="0">
                  <a:pos x="41" y="301"/>
                </a:cxn>
                <a:cxn ang="0">
                  <a:pos x="67" y="157"/>
                </a:cxn>
                <a:cxn ang="0">
                  <a:pos x="370" y="75"/>
                </a:cxn>
                <a:cxn ang="0">
                  <a:pos x="226" y="41"/>
                </a:cxn>
                <a:cxn ang="0">
                  <a:pos x="178" y="55"/>
                </a:cxn>
                <a:cxn ang="0">
                  <a:pos x="102" y="107"/>
                </a:cxn>
                <a:cxn ang="0">
                  <a:pos x="100" y="110"/>
                </a:cxn>
                <a:cxn ang="0">
                  <a:pos x="285" y="44"/>
                </a:cxn>
                <a:cxn ang="0">
                  <a:pos x="416" y="79"/>
                </a:cxn>
                <a:cxn ang="0">
                  <a:pos x="231" y="17"/>
                </a:cxn>
                <a:cxn ang="0">
                  <a:pos x="469" y="355"/>
                </a:cxn>
                <a:cxn ang="0">
                  <a:pos x="464" y="207"/>
                </a:cxn>
                <a:cxn ang="0">
                  <a:pos x="399" y="425"/>
                </a:cxn>
                <a:cxn ang="0">
                  <a:pos x="424" y="401"/>
                </a:cxn>
                <a:cxn ang="0">
                  <a:pos x="445" y="371"/>
                </a:cxn>
                <a:cxn ang="0">
                  <a:pos x="464" y="207"/>
                </a:cxn>
              </a:cxnLst>
              <a:rect l="0" t="0" r="r" b="b"/>
              <a:pathLst>
                <a:path w="492" h="507">
                  <a:moveTo>
                    <a:pt x="270" y="467"/>
                  </a:moveTo>
                  <a:cubicBezTo>
                    <a:pt x="305" y="461"/>
                    <a:pt x="337" y="446"/>
                    <a:pt x="362" y="425"/>
                  </a:cubicBezTo>
                  <a:cubicBezTo>
                    <a:pt x="417" y="388"/>
                    <a:pt x="449" y="325"/>
                    <a:pt x="449" y="269"/>
                  </a:cubicBezTo>
                  <a:cubicBezTo>
                    <a:pt x="450" y="245"/>
                    <a:pt x="448" y="211"/>
                    <a:pt x="435" y="181"/>
                  </a:cubicBezTo>
                  <a:cubicBezTo>
                    <a:pt x="424" y="150"/>
                    <a:pt x="403" y="123"/>
                    <a:pt x="384" y="111"/>
                  </a:cubicBezTo>
                  <a:cubicBezTo>
                    <a:pt x="387" y="114"/>
                    <a:pt x="390" y="118"/>
                    <a:pt x="393" y="121"/>
                  </a:cubicBezTo>
                  <a:cubicBezTo>
                    <a:pt x="388" y="117"/>
                    <a:pt x="383" y="113"/>
                    <a:pt x="378" y="110"/>
                  </a:cubicBezTo>
                  <a:cubicBezTo>
                    <a:pt x="325" y="58"/>
                    <a:pt x="245" y="41"/>
                    <a:pt x="175" y="66"/>
                  </a:cubicBezTo>
                  <a:cubicBezTo>
                    <a:pt x="165" y="69"/>
                    <a:pt x="158" y="75"/>
                    <a:pt x="149" y="80"/>
                  </a:cubicBezTo>
                  <a:cubicBezTo>
                    <a:pt x="139" y="85"/>
                    <a:pt x="130" y="9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88" y="127"/>
                    <a:pt x="65" y="167"/>
                    <a:pt x="59" y="212"/>
                  </a:cubicBezTo>
                  <a:cubicBezTo>
                    <a:pt x="56" y="233"/>
                    <a:pt x="55" y="254"/>
                    <a:pt x="59" y="275"/>
                  </a:cubicBezTo>
                  <a:cubicBezTo>
                    <a:pt x="60" y="283"/>
                    <a:pt x="58" y="283"/>
                    <a:pt x="58" y="288"/>
                  </a:cubicBezTo>
                  <a:cubicBezTo>
                    <a:pt x="60" y="310"/>
                    <a:pt x="64" y="327"/>
                    <a:pt x="76" y="349"/>
                  </a:cubicBezTo>
                  <a:cubicBezTo>
                    <a:pt x="76" y="349"/>
                    <a:pt x="75" y="350"/>
                    <a:pt x="75" y="350"/>
                  </a:cubicBezTo>
                  <a:cubicBezTo>
                    <a:pt x="77" y="353"/>
                    <a:pt x="79" y="356"/>
                    <a:pt x="80" y="358"/>
                  </a:cubicBezTo>
                  <a:cubicBezTo>
                    <a:pt x="67" y="353"/>
                    <a:pt x="49" y="325"/>
                    <a:pt x="62" y="358"/>
                  </a:cubicBezTo>
                  <a:cubicBezTo>
                    <a:pt x="62" y="358"/>
                    <a:pt x="62" y="358"/>
                    <a:pt x="62" y="358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3" y="347"/>
                    <a:pt x="49" y="343"/>
                    <a:pt x="45" y="339"/>
                  </a:cubicBezTo>
                  <a:cubicBezTo>
                    <a:pt x="47" y="344"/>
                    <a:pt x="50" y="349"/>
                    <a:pt x="53" y="353"/>
                  </a:cubicBezTo>
                  <a:cubicBezTo>
                    <a:pt x="52" y="353"/>
                    <a:pt x="51" y="353"/>
                    <a:pt x="50" y="354"/>
                  </a:cubicBezTo>
                  <a:cubicBezTo>
                    <a:pt x="49" y="353"/>
                    <a:pt x="49" y="353"/>
                    <a:pt x="49" y="353"/>
                  </a:cubicBezTo>
                  <a:cubicBezTo>
                    <a:pt x="48" y="351"/>
                    <a:pt x="47" y="349"/>
                    <a:pt x="47" y="349"/>
                  </a:cubicBezTo>
                  <a:cubicBezTo>
                    <a:pt x="46" y="349"/>
                    <a:pt x="45" y="348"/>
                    <a:pt x="44" y="348"/>
                  </a:cubicBezTo>
                  <a:cubicBezTo>
                    <a:pt x="35" y="337"/>
                    <a:pt x="25" y="315"/>
                    <a:pt x="25" y="320"/>
                  </a:cubicBezTo>
                  <a:cubicBezTo>
                    <a:pt x="24" y="324"/>
                    <a:pt x="29" y="334"/>
                    <a:pt x="36" y="345"/>
                  </a:cubicBezTo>
                  <a:cubicBezTo>
                    <a:pt x="36" y="347"/>
                    <a:pt x="36" y="347"/>
                    <a:pt x="36" y="347"/>
                  </a:cubicBezTo>
                  <a:cubicBezTo>
                    <a:pt x="29" y="333"/>
                    <a:pt x="32" y="349"/>
                    <a:pt x="27" y="340"/>
                  </a:cubicBezTo>
                  <a:cubicBezTo>
                    <a:pt x="22" y="328"/>
                    <a:pt x="17" y="316"/>
                    <a:pt x="13" y="303"/>
                  </a:cubicBezTo>
                  <a:cubicBezTo>
                    <a:pt x="0" y="250"/>
                    <a:pt x="4" y="201"/>
                    <a:pt x="23" y="150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36" y="120"/>
                    <a:pt x="50" y="98"/>
                    <a:pt x="69" y="80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81" y="70"/>
                    <a:pt x="97" y="57"/>
                    <a:pt x="114" y="45"/>
                  </a:cubicBezTo>
                  <a:cubicBezTo>
                    <a:pt x="155" y="15"/>
                    <a:pt x="208" y="0"/>
                    <a:pt x="264" y="4"/>
                  </a:cubicBezTo>
                  <a:cubicBezTo>
                    <a:pt x="322" y="10"/>
                    <a:pt x="376" y="35"/>
                    <a:pt x="419" y="77"/>
                  </a:cubicBezTo>
                  <a:cubicBezTo>
                    <a:pt x="401" y="60"/>
                    <a:pt x="381" y="46"/>
                    <a:pt x="359" y="34"/>
                  </a:cubicBezTo>
                  <a:cubicBezTo>
                    <a:pt x="350" y="28"/>
                    <a:pt x="339" y="24"/>
                    <a:pt x="330" y="19"/>
                  </a:cubicBezTo>
                  <a:cubicBezTo>
                    <a:pt x="340" y="25"/>
                    <a:pt x="350" y="28"/>
                    <a:pt x="359" y="34"/>
                  </a:cubicBezTo>
                  <a:cubicBezTo>
                    <a:pt x="397" y="56"/>
                    <a:pt x="427" y="88"/>
                    <a:pt x="449" y="114"/>
                  </a:cubicBezTo>
                  <a:cubicBezTo>
                    <a:pt x="451" y="118"/>
                    <a:pt x="450" y="118"/>
                    <a:pt x="452" y="121"/>
                  </a:cubicBezTo>
                  <a:cubicBezTo>
                    <a:pt x="465" y="142"/>
                    <a:pt x="473" y="166"/>
                    <a:pt x="480" y="186"/>
                  </a:cubicBezTo>
                  <a:cubicBezTo>
                    <a:pt x="481" y="186"/>
                    <a:pt x="484" y="196"/>
                    <a:pt x="484" y="193"/>
                  </a:cubicBezTo>
                  <a:cubicBezTo>
                    <a:pt x="489" y="214"/>
                    <a:pt x="492" y="239"/>
                    <a:pt x="491" y="261"/>
                  </a:cubicBezTo>
                  <a:cubicBezTo>
                    <a:pt x="491" y="270"/>
                    <a:pt x="490" y="280"/>
                    <a:pt x="491" y="290"/>
                  </a:cubicBezTo>
                  <a:cubicBezTo>
                    <a:pt x="480" y="368"/>
                    <a:pt x="433" y="443"/>
                    <a:pt x="354" y="484"/>
                  </a:cubicBezTo>
                  <a:cubicBezTo>
                    <a:pt x="334" y="495"/>
                    <a:pt x="309" y="502"/>
                    <a:pt x="288" y="507"/>
                  </a:cubicBezTo>
                  <a:cubicBezTo>
                    <a:pt x="320" y="499"/>
                    <a:pt x="351" y="485"/>
                    <a:pt x="378" y="465"/>
                  </a:cubicBezTo>
                  <a:cubicBezTo>
                    <a:pt x="406" y="448"/>
                    <a:pt x="429" y="426"/>
                    <a:pt x="442" y="404"/>
                  </a:cubicBezTo>
                  <a:cubicBezTo>
                    <a:pt x="451" y="388"/>
                    <a:pt x="451" y="388"/>
                    <a:pt x="451" y="388"/>
                  </a:cubicBezTo>
                  <a:cubicBezTo>
                    <a:pt x="432" y="419"/>
                    <a:pt x="407" y="445"/>
                    <a:pt x="378" y="465"/>
                  </a:cubicBezTo>
                  <a:cubicBezTo>
                    <a:pt x="362" y="475"/>
                    <a:pt x="344" y="484"/>
                    <a:pt x="325" y="490"/>
                  </a:cubicBezTo>
                  <a:cubicBezTo>
                    <a:pt x="327" y="489"/>
                    <a:pt x="327" y="489"/>
                    <a:pt x="327" y="489"/>
                  </a:cubicBezTo>
                  <a:cubicBezTo>
                    <a:pt x="341" y="484"/>
                    <a:pt x="354" y="476"/>
                    <a:pt x="367" y="468"/>
                  </a:cubicBezTo>
                  <a:cubicBezTo>
                    <a:pt x="392" y="455"/>
                    <a:pt x="414" y="436"/>
                    <a:pt x="428" y="417"/>
                  </a:cubicBezTo>
                  <a:cubicBezTo>
                    <a:pt x="433" y="410"/>
                    <a:pt x="433" y="410"/>
                    <a:pt x="433" y="410"/>
                  </a:cubicBezTo>
                  <a:cubicBezTo>
                    <a:pt x="436" y="406"/>
                    <a:pt x="439" y="400"/>
                    <a:pt x="442" y="395"/>
                  </a:cubicBezTo>
                  <a:cubicBezTo>
                    <a:pt x="430" y="414"/>
                    <a:pt x="415" y="429"/>
                    <a:pt x="399" y="444"/>
                  </a:cubicBezTo>
                  <a:cubicBezTo>
                    <a:pt x="389" y="453"/>
                    <a:pt x="378" y="461"/>
                    <a:pt x="367" y="468"/>
                  </a:cubicBezTo>
                  <a:cubicBezTo>
                    <a:pt x="360" y="473"/>
                    <a:pt x="352" y="476"/>
                    <a:pt x="344" y="479"/>
                  </a:cubicBezTo>
                  <a:cubicBezTo>
                    <a:pt x="346" y="478"/>
                    <a:pt x="346" y="478"/>
                    <a:pt x="346" y="478"/>
                  </a:cubicBezTo>
                  <a:cubicBezTo>
                    <a:pt x="353" y="474"/>
                    <a:pt x="367" y="458"/>
                    <a:pt x="357" y="461"/>
                  </a:cubicBezTo>
                  <a:cubicBezTo>
                    <a:pt x="309" y="491"/>
                    <a:pt x="230" y="496"/>
                    <a:pt x="230" y="493"/>
                  </a:cubicBezTo>
                  <a:cubicBezTo>
                    <a:pt x="228" y="492"/>
                    <a:pt x="251" y="492"/>
                    <a:pt x="273" y="487"/>
                  </a:cubicBezTo>
                  <a:cubicBezTo>
                    <a:pt x="295" y="483"/>
                    <a:pt x="316" y="475"/>
                    <a:pt x="314" y="475"/>
                  </a:cubicBezTo>
                  <a:cubicBezTo>
                    <a:pt x="309" y="476"/>
                    <a:pt x="304" y="477"/>
                    <a:pt x="299" y="478"/>
                  </a:cubicBezTo>
                  <a:cubicBezTo>
                    <a:pt x="304" y="477"/>
                    <a:pt x="308" y="475"/>
                    <a:pt x="312" y="473"/>
                  </a:cubicBezTo>
                  <a:cubicBezTo>
                    <a:pt x="322" y="469"/>
                    <a:pt x="335" y="465"/>
                    <a:pt x="341" y="460"/>
                  </a:cubicBezTo>
                  <a:cubicBezTo>
                    <a:pt x="360" y="447"/>
                    <a:pt x="384" y="433"/>
                    <a:pt x="402" y="412"/>
                  </a:cubicBezTo>
                  <a:cubicBezTo>
                    <a:pt x="412" y="399"/>
                    <a:pt x="423" y="382"/>
                    <a:pt x="431" y="364"/>
                  </a:cubicBezTo>
                  <a:cubicBezTo>
                    <a:pt x="430" y="363"/>
                    <a:pt x="436" y="355"/>
                    <a:pt x="433" y="357"/>
                  </a:cubicBezTo>
                  <a:cubicBezTo>
                    <a:pt x="443" y="342"/>
                    <a:pt x="450" y="321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cubicBezTo>
                    <a:pt x="449" y="311"/>
                    <a:pt x="450" y="309"/>
                    <a:pt x="450" y="307"/>
                  </a:cubicBezTo>
                  <a:cubicBezTo>
                    <a:pt x="459" y="278"/>
                    <a:pt x="457" y="257"/>
                    <a:pt x="453" y="231"/>
                  </a:cubicBezTo>
                  <a:cubicBezTo>
                    <a:pt x="452" y="222"/>
                    <a:pt x="450" y="213"/>
                    <a:pt x="449" y="203"/>
                  </a:cubicBezTo>
                  <a:cubicBezTo>
                    <a:pt x="450" y="209"/>
                    <a:pt x="451" y="219"/>
                    <a:pt x="452" y="225"/>
                  </a:cubicBezTo>
                  <a:cubicBezTo>
                    <a:pt x="453" y="231"/>
                    <a:pt x="453" y="231"/>
                    <a:pt x="453" y="231"/>
                  </a:cubicBezTo>
                  <a:cubicBezTo>
                    <a:pt x="455" y="254"/>
                    <a:pt x="455" y="277"/>
                    <a:pt x="450" y="299"/>
                  </a:cubicBezTo>
                  <a:cubicBezTo>
                    <a:pt x="450" y="301"/>
                    <a:pt x="450" y="304"/>
                    <a:pt x="450" y="307"/>
                  </a:cubicBezTo>
                  <a:cubicBezTo>
                    <a:pt x="448" y="312"/>
                    <a:pt x="448" y="312"/>
                    <a:pt x="448" y="312"/>
                  </a:cubicBezTo>
                  <a:cubicBezTo>
                    <a:pt x="449" y="313"/>
                    <a:pt x="449" y="313"/>
                    <a:pt x="449" y="313"/>
                  </a:cubicBezTo>
                  <a:cubicBezTo>
                    <a:pt x="444" y="335"/>
                    <a:pt x="432" y="357"/>
                    <a:pt x="423" y="374"/>
                  </a:cubicBezTo>
                  <a:cubicBezTo>
                    <a:pt x="404" y="404"/>
                    <a:pt x="373" y="431"/>
                    <a:pt x="340" y="446"/>
                  </a:cubicBezTo>
                  <a:cubicBezTo>
                    <a:pt x="356" y="437"/>
                    <a:pt x="370" y="426"/>
                    <a:pt x="383" y="414"/>
                  </a:cubicBezTo>
                  <a:cubicBezTo>
                    <a:pt x="367" y="428"/>
                    <a:pt x="350" y="441"/>
                    <a:pt x="332" y="450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05" y="460"/>
                    <a:pt x="305" y="460"/>
                    <a:pt x="305" y="460"/>
                  </a:cubicBezTo>
                  <a:cubicBezTo>
                    <a:pt x="322" y="455"/>
                    <a:pt x="322" y="455"/>
                    <a:pt x="322" y="455"/>
                  </a:cubicBezTo>
                  <a:cubicBezTo>
                    <a:pt x="311" y="460"/>
                    <a:pt x="300" y="464"/>
                    <a:pt x="288" y="468"/>
                  </a:cubicBezTo>
                  <a:cubicBezTo>
                    <a:pt x="224" y="486"/>
                    <a:pt x="149" y="471"/>
                    <a:pt x="96" y="427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7" y="448"/>
                    <a:pt x="158" y="461"/>
                    <a:pt x="184" y="464"/>
                  </a:cubicBezTo>
                  <a:cubicBezTo>
                    <a:pt x="166" y="459"/>
                    <a:pt x="154" y="455"/>
                    <a:pt x="138" y="448"/>
                  </a:cubicBezTo>
                  <a:cubicBezTo>
                    <a:pt x="138" y="448"/>
                    <a:pt x="138" y="447"/>
                    <a:pt x="139" y="447"/>
                  </a:cubicBezTo>
                  <a:cubicBezTo>
                    <a:pt x="129" y="443"/>
                    <a:pt x="117" y="437"/>
                    <a:pt x="106" y="429"/>
                  </a:cubicBezTo>
                  <a:cubicBezTo>
                    <a:pt x="111" y="430"/>
                    <a:pt x="115" y="432"/>
                    <a:pt x="120" y="433"/>
                  </a:cubicBezTo>
                  <a:cubicBezTo>
                    <a:pt x="127" y="435"/>
                    <a:pt x="134" y="440"/>
                    <a:pt x="144" y="443"/>
                  </a:cubicBezTo>
                  <a:cubicBezTo>
                    <a:pt x="181" y="460"/>
                    <a:pt x="221" y="467"/>
                    <a:pt x="261" y="462"/>
                  </a:cubicBezTo>
                  <a:cubicBezTo>
                    <a:pt x="296" y="458"/>
                    <a:pt x="331" y="446"/>
                    <a:pt x="361" y="427"/>
                  </a:cubicBezTo>
                  <a:cubicBezTo>
                    <a:pt x="332" y="448"/>
                    <a:pt x="302" y="460"/>
                    <a:pt x="270" y="467"/>
                  </a:cubicBezTo>
                  <a:close/>
                  <a:moveTo>
                    <a:pt x="39" y="298"/>
                  </a:moveTo>
                  <a:cubicBezTo>
                    <a:pt x="35" y="289"/>
                    <a:pt x="35" y="289"/>
                    <a:pt x="35" y="289"/>
                  </a:cubicBezTo>
                  <a:cubicBezTo>
                    <a:pt x="35" y="291"/>
                    <a:pt x="35" y="291"/>
                    <a:pt x="35" y="291"/>
                  </a:cubicBezTo>
                  <a:cubicBezTo>
                    <a:pt x="36" y="294"/>
                    <a:pt x="37" y="296"/>
                    <a:pt x="39" y="298"/>
                  </a:cubicBezTo>
                  <a:close/>
                  <a:moveTo>
                    <a:pt x="33" y="229"/>
                  </a:moveTo>
                  <a:cubicBezTo>
                    <a:pt x="30" y="249"/>
                    <a:pt x="33" y="277"/>
                    <a:pt x="41" y="301"/>
                  </a:cubicBezTo>
                  <a:cubicBezTo>
                    <a:pt x="42" y="302"/>
                    <a:pt x="42" y="302"/>
                    <a:pt x="42" y="302"/>
                  </a:cubicBezTo>
                  <a:cubicBezTo>
                    <a:pt x="36" y="281"/>
                    <a:pt x="32" y="254"/>
                    <a:pt x="33" y="229"/>
                  </a:cubicBezTo>
                  <a:close/>
                  <a:moveTo>
                    <a:pt x="67" y="157"/>
                  </a:moveTo>
                  <a:cubicBezTo>
                    <a:pt x="66" y="157"/>
                    <a:pt x="66" y="157"/>
                    <a:pt x="66" y="157"/>
                  </a:cubicBezTo>
                  <a:cubicBezTo>
                    <a:pt x="67" y="157"/>
                    <a:pt x="67" y="157"/>
                    <a:pt x="67" y="157"/>
                  </a:cubicBezTo>
                  <a:close/>
                  <a:moveTo>
                    <a:pt x="370" y="75"/>
                  </a:moveTo>
                  <a:cubicBezTo>
                    <a:pt x="349" y="62"/>
                    <a:pt x="321" y="48"/>
                    <a:pt x="291" y="42"/>
                  </a:cubicBezTo>
                  <a:cubicBezTo>
                    <a:pt x="283" y="39"/>
                    <a:pt x="273" y="40"/>
                    <a:pt x="262" y="39"/>
                  </a:cubicBezTo>
                  <a:cubicBezTo>
                    <a:pt x="247" y="38"/>
                    <a:pt x="238" y="39"/>
                    <a:pt x="226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14" y="41"/>
                    <a:pt x="203" y="48"/>
                    <a:pt x="183" y="51"/>
                  </a:cubicBezTo>
                  <a:cubicBezTo>
                    <a:pt x="183" y="52"/>
                    <a:pt x="181" y="54"/>
                    <a:pt x="178" y="55"/>
                  </a:cubicBezTo>
                  <a:cubicBezTo>
                    <a:pt x="165" y="60"/>
                    <a:pt x="151" y="65"/>
                    <a:pt x="142" y="71"/>
                  </a:cubicBezTo>
                  <a:cubicBezTo>
                    <a:pt x="130" y="79"/>
                    <a:pt x="118" y="87"/>
                    <a:pt x="111" y="96"/>
                  </a:cubicBezTo>
                  <a:cubicBezTo>
                    <a:pt x="108" y="98"/>
                    <a:pt x="106" y="103"/>
                    <a:pt x="102" y="107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93" y="119"/>
                    <a:pt x="97" y="114"/>
                    <a:pt x="100" y="110"/>
                  </a:cubicBezTo>
                  <a:cubicBezTo>
                    <a:pt x="111" y="97"/>
                    <a:pt x="126" y="83"/>
                    <a:pt x="140" y="75"/>
                  </a:cubicBezTo>
                  <a:cubicBezTo>
                    <a:pt x="176" y="52"/>
                    <a:pt x="217" y="42"/>
                    <a:pt x="258" y="42"/>
                  </a:cubicBezTo>
                  <a:cubicBezTo>
                    <a:pt x="267" y="43"/>
                    <a:pt x="276" y="42"/>
                    <a:pt x="285" y="44"/>
                  </a:cubicBezTo>
                  <a:cubicBezTo>
                    <a:pt x="312" y="47"/>
                    <a:pt x="341" y="62"/>
                    <a:pt x="359" y="69"/>
                  </a:cubicBezTo>
                  <a:cubicBezTo>
                    <a:pt x="362" y="70"/>
                    <a:pt x="366" y="74"/>
                    <a:pt x="370" y="75"/>
                  </a:cubicBezTo>
                  <a:close/>
                  <a:moveTo>
                    <a:pt x="416" y="79"/>
                  </a:moveTo>
                  <a:cubicBezTo>
                    <a:pt x="389" y="53"/>
                    <a:pt x="354" y="32"/>
                    <a:pt x="322" y="20"/>
                  </a:cubicBezTo>
                  <a:cubicBezTo>
                    <a:pt x="309" y="15"/>
                    <a:pt x="283" y="10"/>
                    <a:pt x="261" y="9"/>
                  </a:cubicBezTo>
                  <a:cubicBezTo>
                    <a:pt x="240" y="10"/>
                    <a:pt x="224" y="14"/>
                    <a:pt x="231" y="17"/>
                  </a:cubicBezTo>
                  <a:cubicBezTo>
                    <a:pt x="247" y="8"/>
                    <a:pt x="305" y="12"/>
                    <a:pt x="348" y="36"/>
                  </a:cubicBezTo>
                  <a:cubicBezTo>
                    <a:pt x="392" y="59"/>
                    <a:pt x="418" y="93"/>
                    <a:pt x="416" y="79"/>
                  </a:cubicBezTo>
                  <a:close/>
                  <a:moveTo>
                    <a:pt x="469" y="355"/>
                  </a:moveTo>
                  <a:cubicBezTo>
                    <a:pt x="474" y="341"/>
                    <a:pt x="479" y="326"/>
                    <a:pt x="483" y="310"/>
                  </a:cubicBezTo>
                  <a:cubicBezTo>
                    <a:pt x="480" y="325"/>
                    <a:pt x="475" y="340"/>
                    <a:pt x="469" y="355"/>
                  </a:cubicBezTo>
                  <a:close/>
                  <a:moveTo>
                    <a:pt x="464" y="207"/>
                  </a:moveTo>
                  <a:cubicBezTo>
                    <a:pt x="476" y="249"/>
                    <a:pt x="471" y="297"/>
                    <a:pt x="455" y="339"/>
                  </a:cubicBezTo>
                  <a:cubicBezTo>
                    <a:pt x="444" y="371"/>
                    <a:pt x="418" y="400"/>
                    <a:pt x="398" y="423"/>
                  </a:cubicBezTo>
                  <a:cubicBezTo>
                    <a:pt x="399" y="425"/>
                    <a:pt x="399" y="425"/>
                    <a:pt x="399" y="425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11" y="414"/>
                    <a:pt x="418" y="407"/>
                    <a:pt x="425" y="400"/>
                  </a:cubicBezTo>
                  <a:cubicBezTo>
                    <a:pt x="424" y="401"/>
                    <a:pt x="424" y="401"/>
                    <a:pt x="424" y="401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31" y="394"/>
                    <a:pt x="435" y="388"/>
                    <a:pt x="440" y="381"/>
                  </a:cubicBezTo>
                  <a:cubicBezTo>
                    <a:pt x="442" y="378"/>
                    <a:pt x="443" y="374"/>
                    <a:pt x="445" y="371"/>
                  </a:cubicBezTo>
                  <a:cubicBezTo>
                    <a:pt x="467" y="333"/>
                    <a:pt x="478" y="288"/>
                    <a:pt x="474" y="250"/>
                  </a:cubicBezTo>
                  <a:cubicBezTo>
                    <a:pt x="472" y="226"/>
                    <a:pt x="467" y="206"/>
                    <a:pt x="459" y="185"/>
                  </a:cubicBezTo>
                  <a:cubicBezTo>
                    <a:pt x="460" y="191"/>
                    <a:pt x="463" y="201"/>
                    <a:pt x="464" y="20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4801" y="3739"/>
              <a:ext cx="708" cy="261"/>
            </a:xfrm>
            <a:custGeom>
              <a:avLst/>
              <a:gdLst/>
              <a:ahLst/>
              <a:cxnLst>
                <a:cxn ang="0">
                  <a:pos x="241" y="89"/>
                </a:cxn>
                <a:cxn ang="0">
                  <a:pos x="201" y="104"/>
                </a:cxn>
                <a:cxn ang="0">
                  <a:pos x="168" y="111"/>
                </a:cxn>
                <a:cxn ang="0">
                  <a:pos x="4" y="63"/>
                </a:cxn>
                <a:cxn ang="0">
                  <a:pos x="1" y="68"/>
                </a:cxn>
                <a:cxn ang="0">
                  <a:pos x="183" y="119"/>
                </a:cxn>
                <a:cxn ang="0">
                  <a:pos x="185" y="119"/>
                </a:cxn>
                <a:cxn ang="0">
                  <a:pos x="281" y="76"/>
                </a:cxn>
                <a:cxn ang="0">
                  <a:pos x="344" y="0"/>
                </a:cxn>
                <a:cxn ang="0">
                  <a:pos x="241" y="89"/>
                </a:cxn>
              </a:cxnLst>
              <a:rect l="0" t="0" r="r" b="b"/>
              <a:pathLst>
                <a:path w="344" h="127">
                  <a:moveTo>
                    <a:pt x="241" y="89"/>
                  </a:moveTo>
                  <a:cubicBezTo>
                    <a:pt x="229" y="95"/>
                    <a:pt x="215" y="100"/>
                    <a:pt x="201" y="104"/>
                  </a:cubicBezTo>
                  <a:cubicBezTo>
                    <a:pt x="190" y="107"/>
                    <a:pt x="179" y="109"/>
                    <a:pt x="168" y="111"/>
                  </a:cubicBezTo>
                  <a:cubicBezTo>
                    <a:pt x="115" y="119"/>
                    <a:pt x="50" y="100"/>
                    <a:pt x="4" y="63"/>
                  </a:cubicBezTo>
                  <a:cubicBezTo>
                    <a:pt x="2" y="64"/>
                    <a:pt x="0" y="65"/>
                    <a:pt x="1" y="68"/>
                  </a:cubicBezTo>
                  <a:cubicBezTo>
                    <a:pt x="50" y="111"/>
                    <a:pt x="120" y="127"/>
                    <a:pt x="183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212" y="112"/>
                    <a:pt x="255" y="99"/>
                    <a:pt x="281" y="76"/>
                  </a:cubicBezTo>
                  <a:cubicBezTo>
                    <a:pt x="307" y="54"/>
                    <a:pt x="330" y="29"/>
                    <a:pt x="344" y="0"/>
                  </a:cubicBezTo>
                  <a:cubicBezTo>
                    <a:pt x="319" y="39"/>
                    <a:pt x="284" y="71"/>
                    <a:pt x="241" y="89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5463" y="3296"/>
              <a:ext cx="67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29"/>
                </a:cxn>
                <a:cxn ang="0">
                  <a:pos x="32" y="116"/>
                </a:cxn>
                <a:cxn ang="0">
                  <a:pos x="27" y="52"/>
                </a:cxn>
                <a:cxn ang="0">
                  <a:pos x="0" y="0"/>
                </a:cxn>
              </a:cxnLst>
              <a:rect l="0" t="0" r="r" b="b"/>
              <a:pathLst>
                <a:path w="33" h="116">
                  <a:moveTo>
                    <a:pt x="0" y="0"/>
                  </a:moveTo>
                  <a:cubicBezTo>
                    <a:pt x="6" y="9"/>
                    <a:pt x="11" y="19"/>
                    <a:pt x="15" y="29"/>
                  </a:cubicBezTo>
                  <a:cubicBezTo>
                    <a:pt x="27" y="58"/>
                    <a:pt x="32" y="87"/>
                    <a:pt x="32" y="116"/>
                  </a:cubicBezTo>
                  <a:cubicBezTo>
                    <a:pt x="33" y="95"/>
                    <a:pt x="32" y="73"/>
                    <a:pt x="27" y="52"/>
                  </a:cubicBezTo>
                  <a:cubicBezTo>
                    <a:pt x="22" y="30"/>
                    <a:pt x="11" y="15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5179" y="3512"/>
              <a:ext cx="375" cy="415"/>
            </a:xfrm>
            <a:custGeom>
              <a:avLst/>
              <a:gdLst/>
              <a:ahLst/>
              <a:cxnLst>
                <a:cxn ang="0">
                  <a:pos x="168" y="35"/>
                </a:cxn>
                <a:cxn ang="0">
                  <a:pos x="170" y="11"/>
                </a:cxn>
                <a:cxn ang="0">
                  <a:pos x="140" y="101"/>
                </a:cxn>
                <a:cxn ang="0">
                  <a:pos x="17" y="198"/>
                </a:cxn>
                <a:cxn ang="0">
                  <a:pos x="0" y="202"/>
                </a:cxn>
                <a:cxn ang="0">
                  <a:pos x="175" y="5"/>
                </a:cxn>
                <a:cxn ang="0">
                  <a:pos x="174" y="0"/>
                </a:cxn>
                <a:cxn ang="0">
                  <a:pos x="139" y="111"/>
                </a:cxn>
                <a:cxn ang="0">
                  <a:pos x="168" y="35"/>
                </a:cxn>
              </a:cxnLst>
              <a:rect l="0" t="0" r="r" b="b"/>
              <a:pathLst>
                <a:path w="182" h="202">
                  <a:moveTo>
                    <a:pt x="168" y="35"/>
                  </a:moveTo>
                  <a:cubicBezTo>
                    <a:pt x="169" y="27"/>
                    <a:pt x="169" y="19"/>
                    <a:pt x="170" y="11"/>
                  </a:cubicBezTo>
                  <a:cubicBezTo>
                    <a:pt x="167" y="43"/>
                    <a:pt x="157" y="73"/>
                    <a:pt x="140" y="101"/>
                  </a:cubicBezTo>
                  <a:cubicBezTo>
                    <a:pt x="114" y="146"/>
                    <a:pt x="70" y="182"/>
                    <a:pt x="17" y="198"/>
                  </a:cubicBezTo>
                  <a:cubicBezTo>
                    <a:pt x="12" y="200"/>
                    <a:pt x="6" y="201"/>
                    <a:pt x="0" y="202"/>
                  </a:cubicBezTo>
                  <a:cubicBezTo>
                    <a:pt x="103" y="191"/>
                    <a:pt x="182" y="90"/>
                    <a:pt x="175" y="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40"/>
                    <a:pt x="161" y="79"/>
                    <a:pt x="139" y="111"/>
                  </a:cubicBezTo>
                  <a:cubicBezTo>
                    <a:pt x="154" y="88"/>
                    <a:pt x="164" y="62"/>
                    <a:pt x="168" y="3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8" name="Freeform 44"/>
            <p:cNvSpPr>
              <a:spLocks/>
            </p:cNvSpPr>
            <p:nvPr userDrawn="1"/>
          </p:nvSpPr>
          <p:spPr bwMode="auto">
            <a:xfrm>
              <a:off x="5285" y="3907"/>
              <a:ext cx="36" cy="1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0" y="4"/>
                </a:cxn>
                <a:cxn ang="0">
                  <a:pos x="0" y="9"/>
                </a:cxn>
                <a:cxn ang="0">
                  <a:pos x="6" y="7"/>
                </a:cxn>
                <a:cxn ang="0">
                  <a:pos x="18" y="0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3" y="8"/>
                    <a:pt x="0" y="9"/>
                  </a:cubicBezTo>
                  <a:cubicBezTo>
                    <a:pt x="2" y="8"/>
                    <a:pt x="4" y="7"/>
                    <a:pt x="6" y="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5496" y="3661"/>
              <a:ext cx="78" cy="151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" y="73"/>
                </a:cxn>
                <a:cxn ang="0">
                  <a:pos x="20" y="45"/>
                </a:cxn>
                <a:cxn ang="0">
                  <a:pos x="38" y="0"/>
                </a:cxn>
                <a:cxn ang="0">
                  <a:pos x="0" y="74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8" y="64"/>
                    <a:pt x="15" y="55"/>
                    <a:pt x="20" y="45"/>
                  </a:cubicBezTo>
                  <a:cubicBezTo>
                    <a:pt x="27" y="31"/>
                    <a:pt x="33" y="16"/>
                    <a:pt x="38" y="0"/>
                  </a:cubicBezTo>
                  <a:cubicBezTo>
                    <a:pt x="29" y="29"/>
                    <a:pt x="13" y="54"/>
                    <a:pt x="0" y="74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0" name="Freeform 46"/>
            <p:cNvSpPr>
              <a:spLocks/>
            </p:cNvSpPr>
            <p:nvPr userDrawn="1"/>
          </p:nvSpPr>
          <p:spPr bwMode="auto">
            <a:xfrm>
              <a:off x="5620" y="3606"/>
              <a:ext cx="9" cy="4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2" y="10"/>
                </a:cxn>
                <a:cxn ang="0">
                  <a:pos x="0" y="21"/>
                </a:cxn>
              </a:cxnLst>
              <a:rect l="0" t="0" r="r" b="b"/>
              <a:pathLst>
                <a:path w="4" h="21">
                  <a:moveTo>
                    <a:pt x="0" y="21"/>
                  </a:moveTo>
                  <a:cubicBezTo>
                    <a:pt x="1" y="17"/>
                    <a:pt x="3" y="10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3"/>
                    <a:pt x="1" y="17"/>
                    <a:pt x="0" y="2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1" name="Freeform 47"/>
            <p:cNvSpPr>
              <a:spLocks/>
            </p:cNvSpPr>
            <p:nvPr userDrawn="1"/>
          </p:nvSpPr>
          <p:spPr bwMode="auto">
            <a:xfrm>
              <a:off x="5484" y="3149"/>
              <a:ext cx="166" cy="457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72" y="213"/>
                </a:cxn>
                <a:cxn ang="0">
                  <a:pos x="71" y="222"/>
                </a:cxn>
                <a:cxn ang="0">
                  <a:pos x="65" y="105"/>
                </a:cxn>
                <a:cxn ang="0">
                  <a:pos x="55" y="81"/>
                </a:cxn>
                <a:cxn ang="0">
                  <a:pos x="0" y="0"/>
                </a:cxn>
                <a:cxn ang="0">
                  <a:pos x="30" y="36"/>
                </a:cxn>
                <a:cxn ang="0">
                  <a:pos x="30" y="37"/>
                </a:cxn>
              </a:cxnLst>
              <a:rect l="0" t="0" r="r" b="b"/>
              <a:pathLst>
                <a:path w="81" h="222">
                  <a:moveTo>
                    <a:pt x="30" y="37"/>
                  </a:moveTo>
                  <a:cubicBezTo>
                    <a:pt x="66" y="90"/>
                    <a:pt x="80" y="153"/>
                    <a:pt x="72" y="213"/>
                  </a:cubicBezTo>
                  <a:cubicBezTo>
                    <a:pt x="72" y="216"/>
                    <a:pt x="72" y="219"/>
                    <a:pt x="71" y="222"/>
                  </a:cubicBezTo>
                  <a:cubicBezTo>
                    <a:pt x="81" y="182"/>
                    <a:pt x="78" y="139"/>
                    <a:pt x="65" y="105"/>
                  </a:cubicBezTo>
                  <a:cubicBezTo>
                    <a:pt x="63" y="97"/>
                    <a:pt x="57" y="88"/>
                    <a:pt x="55" y="81"/>
                  </a:cubicBezTo>
                  <a:cubicBezTo>
                    <a:pt x="43" y="49"/>
                    <a:pt x="23" y="22"/>
                    <a:pt x="0" y="0"/>
                  </a:cubicBezTo>
                  <a:cubicBezTo>
                    <a:pt x="11" y="11"/>
                    <a:pt x="21" y="23"/>
                    <a:pt x="30" y="36"/>
                  </a:cubicBez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pic>
        <p:nvPicPr>
          <p:cNvPr id="53" name="Image 10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467544" y="260731"/>
            <a:ext cx="3312368" cy="65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600" y="1358900"/>
            <a:ext cx="8636400" cy="4546600"/>
          </a:xfrm>
        </p:spPr>
        <p:txBody>
          <a:bodyPr anchor="t" anchorCtr="0"/>
          <a:lstStyle>
            <a:lvl1pPr marL="540000" indent="-540000">
              <a:spcBef>
                <a:spcPts val="900"/>
              </a:spcBef>
              <a:buClr>
                <a:srgbClr val="F47920"/>
              </a:buClr>
              <a:buSzPct val="100000"/>
              <a:buFont typeface="+mj-lt"/>
              <a:buAutoNum type="arabicPeriod"/>
              <a:defRPr b="1">
                <a:solidFill>
                  <a:schemeClr val="accent1"/>
                </a:solidFill>
              </a:defRPr>
            </a:lvl1pPr>
            <a:lvl2pPr marL="1079500" indent="-457200">
              <a:buFont typeface="Verdana" pitchFamily="34" charset="0"/>
              <a:buChar char="&gt;"/>
              <a:defRPr sz="18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1600" y="1358900"/>
            <a:ext cx="8636400" cy="4546600"/>
          </a:xfrm>
        </p:spPr>
        <p:txBody>
          <a:bodyPr anchor="t" anchorCtr="0"/>
          <a:lstStyle>
            <a:lvl1pPr marL="180975" indent="-180975">
              <a:spcBef>
                <a:spcPts val="900"/>
              </a:spcBef>
              <a:buClr>
                <a:srgbClr val="F47920"/>
              </a:buClr>
              <a:buSzPct val="100000"/>
              <a:buFont typeface="Arial" panose="020B0604020202020204" pitchFamily="34" charset="0"/>
              <a:buChar char="•"/>
              <a:defRPr b="1">
                <a:solidFill>
                  <a:schemeClr val="accent1"/>
                </a:solidFill>
              </a:defRPr>
            </a:lvl1pPr>
            <a:lvl2pPr marL="1079500" indent="-457200">
              <a:buFont typeface="Verdana" pitchFamily="34" charset="0"/>
              <a:buChar char="&gt;"/>
              <a:defRPr sz="18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</p:spTree>
    <p:extLst>
      <p:ext uri="{BB962C8B-B14F-4D97-AF65-F5344CB8AC3E}">
        <p14:creationId xmlns:p14="http://schemas.microsoft.com/office/powerpoint/2010/main" val="191784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600" y="1358900"/>
            <a:ext cx="4478432" cy="4546600"/>
          </a:xfrm>
        </p:spPr>
        <p:txBody>
          <a:bodyPr anchor="t" anchorCtr="0"/>
          <a:lstStyle>
            <a:lvl1pPr marL="180975" indent="-180975">
              <a:spcBef>
                <a:spcPts val="900"/>
              </a:spcBef>
              <a:buClr>
                <a:srgbClr val="F47920"/>
              </a:buClr>
              <a:buSzPct val="100000"/>
              <a:buFont typeface="Arial" panose="020B0604020202020204" pitchFamily="34" charset="0"/>
              <a:buChar char="•"/>
              <a:defRPr b="1">
                <a:solidFill>
                  <a:schemeClr val="accent1"/>
                </a:solidFill>
              </a:defRPr>
            </a:lvl1pPr>
            <a:lvl2pPr marL="1079500" indent="-457200">
              <a:buFont typeface="Verdana" pitchFamily="34" charset="0"/>
              <a:buChar char="&gt;"/>
              <a:defRPr sz="18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</p:spTree>
    <p:extLst>
      <p:ext uri="{BB962C8B-B14F-4D97-AF65-F5344CB8AC3E}">
        <p14:creationId xmlns:p14="http://schemas.microsoft.com/office/powerpoint/2010/main" val="23400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600" y="1358900"/>
            <a:ext cx="4262408" cy="4546600"/>
          </a:xfrm>
        </p:spPr>
        <p:txBody>
          <a:bodyPr anchor="t" anchorCtr="0"/>
          <a:lstStyle>
            <a:lvl1pPr marL="180975" indent="-180975">
              <a:spcBef>
                <a:spcPts val="900"/>
              </a:spcBef>
              <a:buClr>
                <a:srgbClr val="F47920"/>
              </a:buClr>
              <a:buSzPct val="100000"/>
              <a:buFont typeface="Arial" panose="020B0604020202020204" pitchFamily="34" charset="0"/>
              <a:buChar char="•"/>
              <a:defRPr b="1">
                <a:solidFill>
                  <a:schemeClr val="accent1"/>
                </a:solidFill>
              </a:defRPr>
            </a:lvl1pPr>
            <a:lvl2pPr marL="1079500" indent="-457200">
              <a:buFont typeface="Verdana" pitchFamily="34" charset="0"/>
              <a:buChar char="&gt;"/>
              <a:defRPr sz="18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9BE500-0100-4CCF-867D-E306827F11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16016" y="1358900"/>
            <a:ext cx="4334416" cy="4546600"/>
          </a:xfrm>
        </p:spPr>
        <p:txBody>
          <a:bodyPr anchor="t" anchorCtr="0"/>
          <a:lstStyle>
            <a:lvl1pPr marL="180975" indent="-180975">
              <a:spcBef>
                <a:spcPts val="900"/>
              </a:spcBef>
              <a:buClr>
                <a:srgbClr val="F47920"/>
              </a:buClr>
              <a:buSzPct val="100000"/>
              <a:buFont typeface="Arial" panose="020B0604020202020204" pitchFamily="34" charset="0"/>
              <a:buChar char="•"/>
              <a:defRPr b="1">
                <a:solidFill>
                  <a:schemeClr val="accent1"/>
                </a:solidFill>
              </a:defRPr>
            </a:lvl1pPr>
            <a:lvl2pPr marL="1079500" indent="-457200">
              <a:buFont typeface="Verdana" pitchFamily="34" charset="0"/>
              <a:buChar char="&gt;"/>
              <a:defRPr sz="1800"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144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pied seu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4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411400" y="116632"/>
            <a:ext cx="8736012" cy="7236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7807358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4338" y="0"/>
            <a:ext cx="8736012" cy="7236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7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1104900" y="546100"/>
            <a:ext cx="7874000" cy="419100"/>
          </a:xfr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rgbClr val="F47920"/>
                </a:solidFill>
              </a:defRPr>
            </a:lvl1pPr>
            <a:lvl2pPr>
              <a:buNone/>
              <a:defRPr sz="2200" b="1">
                <a:solidFill>
                  <a:srgbClr val="F47920"/>
                </a:solidFill>
              </a:defRPr>
            </a:lvl2pPr>
            <a:lvl3pPr>
              <a:buNone/>
              <a:defRPr sz="2200" b="1">
                <a:solidFill>
                  <a:srgbClr val="F47920"/>
                </a:solidFill>
              </a:defRPr>
            </a:lvl3pPr>
            <a:lvl4pPr>
              <a:buNone/>
              <a:defRPr sz="2200" b="1">
                <a:solidFill>
                  <a:srgbClr val="F47920"/>
                </a:solidFill>
              </a:defRPr>
            </a:lvl4pPr>
            <a:lvl5pPr>
              <a:buNone/>
              <a:defRPr sz="2200" b="1">
                <a:solidFill>
                  <a:srgbClr val="F47920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10398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  <p:sp>
        <p:nvSpPr>
          <p:cNvPr id="6" name="Ellipse 5"/>
          <p:cNvSpPr/>
          <p:nvPr userDrawn="1"/>
        </p:nvSpPr>
        <p:spPr bwMode="auto">
          <a:xfrm>
            <a:off x="8682038" y="6508447"/>
            <a:ext cx="287337" cy="292403"/>
          </a:xfrm>
          <a:prstGeom prst="ellipse">
            <a:avLst/>
          </a:prstGeom>
          <a:solidFill>
            <a:srgbClr val="EF9107"/>
          </a:solidFill>
          <a:ln w="9525" cap="flat" cmpd="sng" algn="ctr">
            <a:solidFill>
              <a:srgbClr val="EF910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13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82038" y="6519863"/>
            <a:ext cx="277812" cy="277812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defRPr sz="900" b="1" smtClean="0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397B7B-E9D8-4FBE-A6BF-97A3906A6B0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10" name="Group 458"/>
          <p:cNvGrpSpPr>
            <a:grpSpLocks noChangeAspect="1"/>
          </p:cNvGrpSpPr>
          <p:nvPr userDrawn="1"/>
        </p:nvGrpSpPr>
        <p:grpSpPr bwMode="auto">
          <a:xfrm>
            <a:off x="8669338" y="6496050"/>
            <a:ext cx="312737" cy="315913"/>
            <a:chOff x="5160" y="3257"/>
            <a:chExt cx="222" cy="225"/>
          </a:xfrm>
        </p:grpSpPr>
        <p:sp>
          <p:nvSpPr>
            <p:cNvPr id="11" name="Freeform 421"/>
            <p:cNvSpPr>
              <a:spLocks noChangeAspect="1"/>
            </p:cNvSpPr>
            <p:nvPr/>
          </p:nvSpPr>
          <p:spPr bwMode="auto">
            <a:xfrm>
              <a:off x="5239" y="34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437"/>
            <p:cNvSpPr>
              <a:spLocks noChangeAspect="1"/>
            </p:cNvSpPr>
            <p:nvPr/>
          </p:nvSpPr>
          <p:spPr bwMode="auto">
            <a:xfrm>
              <a:off x="5194" y="342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2" y="2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438"/>
            <p:cNvSpPr>
              <a:spLocks noChangeAspect="1"/>
            </p:cNvSpPr>
            <p:nvPr/>
          </p:nvSpPr>
          <p:spPr bwMode="auto">
            <a:xfrm>
              <a:off x="5190" y="342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439"/>
            <p:cNvSpPr>
              <a:spLocks noChangeAspect="1"/>
            </p:cNvSpPr>
            <p:nvPr/>
          </p:nvSpPr>
          <p:spPr bwMode="auto">
            <a:xfrm>
              <a:off x="5188" y="3411"/>
              <a:ext cx="18" cy="16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6"/>
                </a:cxn>
                <a:cxn ang="0">
                  <a:pos x="30" y="34"/>
                </a:cxn>
                <a:cxn ang="0">
                  <a:pos x="33" y="32"/>
                </a:cxn>
                <a:cxn ang="0">
                  <a:pos x="37" y="35"/>
                </a:cxn>
                <a:cxn ang="0">
                  <a:pos x="35" y="28"/>
                </a:cxn>
                <a:cxn ang="0">
                  <a:pos x="17" y="30"/>
                </a:cxn>
              </a:cxnLst>
              <a:rect l="0" t="0" r="r" b="b"/>
              <a:pathLst>
                <a:path w="40" h="36">
                  <a:moveTo>
                    <a:pt x="17" y="30"/>
                  </a:moveTo>
                  <a:cubicBezTo>
                    <a:pt x="19" y="28"/>
                    <a:pt x="19" y="25"/>
                    <a:pt x="23" y="26"/>
                  </a:cubicBezTo>
                  <a:cubicBezTo>
                    <a:pt x="25" y="28"/>
                    <a:pt x="28" y="32"/>
                    <a:pt x="30" y="34"/>
                  </a:cubicBezTo>
                  <a:cubicBezTo>
                    <a:pt x="33" y="36"/>
                    <a:pt x="32" y="32"/>
                    <a:pt x="33" y="32"/>
                  </a:cubicBezTo>
                  <a:cubicBezTo>
                    <a:pt x="35" y="34"/>
                    <a:pt x="37" y="36"/>
                    <a:pt x="37" y="35"/>
                  </a:cubicBezTo>
                  <a:cubicBezTo>
                    <a:pt x="40" y="35"/>
                    <a:pt x="39" y="32"/>
                    <a:pt x="35" y="28"/>
                  </a:cubicBezTo>
                  <a:cubicBezTo>
                    <a:pt x="21" y="25"/>
                    <a:pt x="0" y="0"/>
                    <a:pt x="17" y="3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440"/>
            <p:cNvSpPr>
              <a:spLocks noChangeAspect="1"/>
            </p:cNvSpPr>
            <p:nvPr/>
          </p:nvSpPr>
          <p:spPr bwMode="auto">
            <a:xfrm>
              <a:off x="5187" y="341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3"/>
                </a:cxn>
                <a:cxn ang="0">
                  <a:pos x="15" y="12"/>
                </a:cxn>
                <a:cxn ang="0">
                  <a:pos x="0" y="0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4"/>
                    <a:pt x="15" y="15"/>
                    <a:pt x="15" y="12"/>
                  </a:cubicBezTo>
                  <a:cubicBezTo>
                    <a:pt x="9" y="6"/>
                    <a:pt x="5" y="3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441"/>
            <p:cNvSpPr>
              <a:spLocks noChangeAspect="1"/>
            </p:cNvSpPr>
            <p:nvPr/>
          </p:nvSpPr>
          <p:spPr bwMode="auto">
            <a:xfrm>
              <a:off x="5199" y="3435"/>
              <a:ext cx="33" cy="19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9" y="21"/>
                </a:cxn>
                <a:cxn ang="0">
                  <a:pos x="32" y="22"/>
                </a:cxn>
                <a:cxn ang="0">
                  <a:pos x="33" y="22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73" y="42"/>
                </a:cxn>
                <a:cxn ang="0">
                  <a:pos x="32" y="22"/>
                </a:cxn>
              </a:cxnLst>
              <a:rect l="0" t="0" r="r" b="b"/>
              <a:pathLst>
                <a:path w="73" h="42">
                  <a:moveTo>
                    <a:pt x="32" y="22"/>
                  </a:moveTo>
                  <a:cubicBezTo>
                    <a:pt x="31" y="23"/>
                    <a:pt x="31" y="23"/>
                    <a:pt x="29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1"/>
                    <a:pt x="33" y="22"/>
                  </a:cubicBezTo>
                  <a:cubicBezTo>
                    <a:pt x="24" y="16"/>
                    <a:pt x="13" y="10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1"/>
                    <a:pt x="49" y="37"/>
                    <a:pt x="73" y="42"/>
                  </a:cubicBezTo>
                  <a:cubicBezTo>
                    <a:pt x="57" y="36"/>
                    <a:pt x="46" y="31"/>
                    <a:pt x="32" y="2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442"/>
            <p:cNvSpPr>
              <a:spLocks noChangeAspect="1"/>
            </p:cNvSpPr>
            <p:nvPr/>
          </p:nvSpPr>
          <p:spPr bwMode="auto">
            <a:xfrm>
              <a:off x="5197" y="3435"/>
              <a:ext cx="1" cy="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443"/>
            <p:cNvSpPr>
              <a:spLocks noChangeAspect="1"/>
            </p:cNvSpPr>
            <p:nvPr/>
          </p:nvSpPr>
          <p:spPr bwMode="auto">
            <a:xfrm>
              <a:off x="5348" y="3330"/>
              <a:ext cx="10" cy="40"/>
            </a:xfrm>
            <a:custGeom>
              <a:avLst/>
              <a:gdLst/>
              <a:ahLst/>
              <a:cxnLst>
                <a:cxn ang="0">
                  <a:pos x="18" y="45"/>
                </a:cxn>
                <a:cxn ang="0">
                  <a:pos x="0" y="0"/>
                </a:cxn>
                <a:cxn ang="0">
                  <a:pos x="21" y="90"/>
                </a:cxn>
                <a:cxn ang="0">
                  <a:pos x="18" y="45"/>
                </a:cxn>
              </a:cxnLst>
              <a:rect l="0" t="0" r="r" b="b"/>
              <a:pathLst>
                <a:path w="22" h="90">
                  <a:moveTo>
                    <a:pt x="18" y="45"/>
                  </a:moveTo>
                  <a:cubicBezTo>
                    <a:pt x="15" y="28"/>
                    <a:pt x="8" y="13"/>
                    <a:pt x="0" y="0"/>
                  </a:cubicBezTo>
                  <a:cubicBezTo>
                    <a:pt x="15" y="29"/>
                    <a:pt x="20" y="64"/>
                    <a:pt x="21" y="90"/>
                  </a:cubicBezTo>
                  <a:cubicBezTo>
                    <a:pt x="22" y="75"/>
                    <a:pt x="21" y="60"/>
                    <a:pt x="18" y="4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444"/>
            <p:cNvSpPr>
              <a:spLocks noChangeAspect="1"/>
            </p:cNvSpPr>
            <p:nvPr/>
          </p:nvSpPr>
          <p:spPr bwMode="auto">
            <a:xfrm>
              <a:off x="5326" y="3304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42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35" h="42">
                  <a:moveTo>
                    <a:pt x="0" y="0"/>
                  </a:moveTo>
                  <a:cubicBezTo>
                    <a:pt x="13" y="16"/>
                    <a:pt x="25" y="28"/>
                    <a:pt x="35" y="42"/>
                  </a:cubicBezTo>
                  <a:cubicBezTo>
                    <a:pt x="27" y="27"/>
                    <a:pt x="15" y="14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445"/>
            <p:cNvSpPr>
              <a:spLocks noChangeAspect="1"/>
            </p:cNvSpPr>
            <p:nvPr/>
          </p:nvSpPr>
          <p:spPr bwMode="auto">
            <a:xfrm>
              <a:off x="5334" y="3311"/>
              <a:ext cx="15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43"/>
                </a:cxn>
                <a:cxn ang="0">
                  <a:pos x="0" y="0"/>
                </a:cxn>
              </a:cxnLst>
              <a:rect l="0" t="0" r="r" b="b"/>
              <a:pathLst>
                <a:path w="31" h="43">
                  <a:moveTo>
                    <a:pt x="0" y="0"/>
                  </a:moveTo>
                  <a:cubicBezTo>
                    <a:pt x="11" y="16"/>
                    <a:pt x="22" y="29"/>
                    <a:pt x="31" y="43"/>
                  </a:cubicBezTo>
                  <a:cubicBezTo>
                    <a:pt x="23" y="26"/>
                    <a:pt x="11" y="12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446"/>
            <p:cNvSpPr>
              <a:spLocks noChangeAspect="1"/>
            </p:cNvSpPr>
            <p:nvPr/>
          </p:nvSpPr>
          <p:spPr bwMode="auto">
            <a:xfrm>
              <a:off x="5281" y="3470"/>
              <a:ext cx="33" cy="12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10" y="22"/>
                </a:cxn>
                <a:cxn ang="0">
                  <a:pos x="0" y="27"/>
                </a:cxn>
                <a:cxn ang="0">
                  <a:pos x="3" y="26"/>
                </a:cxn>
                <a:cxn ang="0">
                  <a:pos x="54" y="10"/>
                </a:cxn>
                <a:cxn ang="0">
                  <a:pos x="71" y="0"/>
                </a:cxn>
                <a:cxn ang="0">
                  <a:pos x="41" y="11"/>
                </a:cxn>
              </a:cxnLst>
              <a:rect l="0" t="0" r="r" b="b"/>
              <a:pathLst>
                <a:path w="71" h="27">
                  <a:moveTo>
                    <a:pt x="41" y="11"/>
                  </a:moveTo>
                  <a:cubicBezTo>
                    <a:pt x="25" y="17"/>
                    <a:pt x="15" y="21"/>
                    <a:pt x="10" y="22"/>
                  </a:cubicBezTo>
                  <a:cubicBezTo>
                    <a:pt x="7" y="23"/>
                    <a:pt x="4" y="2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0" y="23"/>
                    <a:pt x="37" y="17"/>
                    <a:pt x="54" y="10"/>
                  </a:cubicBezTo>
                  <a:cubicBezTo>
                    <a:pt x="60" y="7"/>
                    <a:pt x="66" y="4"/>
                    <a:pt x="71" y="0"/>
                  </a:cubicBezTo>
                  <a:cubicBezTo>
                    <a:pt x="61" y="5"/>
                    <a:pt x="51" y="8"/>
                    <a:pt x="41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447"/>
            <p:cNvSpPr>
              <a:spLocks noChangeAspect="1"/>
            </p:cNvSpPr>
            <p:nvPr/>
          </p:nvSpPr>
          <p:spPr bwMode="auto">
            <a:xfrm>
              <a:off x="5276" y="3474"/>
              <a:ext cx="19" cy="7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42" h="15">
                  <a:moveTo>
                    <a:pt x="22" y="11"/>
                  </a:moveTo>
                  <a:cubicBezTo>
                    <a:pt x="42" y="0"/>
                    <a:pt x="0" y="15"/>
                    <a:pt x="22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448"/>
            <p:cNvSpPr>
              <a:spLocks noChangeAspect="1"/>
            </p:cNvSpPr>
            <p:nvPr/>
          </p:nvSpPr>
          <p:spPr bwMode="auto">
            <a:xfrm>
              <a:off x="5320" y="3444"/>
              <a:ext cx="3" cy="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8"/>
                </a:cxn>
                <a:cxn ang="0">
                  <a:pos x="13" y="0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2" y="8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449"/>
            <p:cNvSpPr>
              <a:spLocks noChangeAspect="1"/>
            </p:cNvSpPr>
            <p:nvPr/>
          </p:nvSpPr>
          <p:spPr bwMode="auto">
            <a:xfrm>
              <a:off x="5366" y="3368"/>
              <a:ext cx="5" cy="34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0" y="76"/>
                </a:cxn>
                <a:cxn ang="0">
                  <a:pos x="11" y="0"/>
                </a:cxn>
                <a:cxn ang="0">
                  <a:pos x="10" y="10"/>
                </a:cxn>
                <a:cxn ang="0">
                  <a:pos x="10" y="37"/>
                </a:cxn>
              </a:cxnLst>
              <a:rect l="0" t="0" r="r" b="b"/>
              <a:pathLst>
                <a:path w="13" h="76">
                  <a:moveTo>
                    <a:pt x="10" y="37"/>
                  </a:moveTo>
                  <a:cubicBezTo>
                    <a:pt x="7" y="50"/>
                    <a:pt x="4" y="64"/>
                    <a:pt x="0" y="76"/>
                  </a:cubicBezTo>
                  <a:cubicBezTo>
                    <a:pt x="9" y="50"/>
                    <a:pt x="13" y="22"/>
                    <a:pt x="11" y="0"/>
                  </a:cubicBezTo>
                  <a:cubicBezTo>
                    <a:pt x="11" y="3"/>
                    <a:pt x="10" y="6"/>
                    <a:pt x="10" y="10"/>
                  </a:cubicBezTo>
                  <a:cubicBezTo>
                    <a:pt x="11" y="17"/>
                    <a:pt x="11" y="27"/>
                    <a:pt x="10" y="3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450"/>
            <p:cNvSpPr>
              <a:spLocks noChangeAspect="1" noEditPoints="1"/>
            </p:cNvSpPr>
            <p:nvPr/>
          </p:nvSpPr>
          <p:spPr bwMode="auto">
            <a:xfrm>
              <a:off x="5160" y="3257"/>
              <a:ext cx="219" cy="225"/>
            </a:xfrm>
            <a:custGeom>
              <a:avLst/>
              <a:gdLst/>
              <a:ahLst/>
              <a:cxnLst>
                <a:cxn ang="0">
                  <a:pos x="449" y="269"/>
                </a:cxn>
                <a:cxn ang="0">
                  <a:pos x="393" y="121"/>
                </a:cxn>
                <a:cxn ang="0">
                  <a:pos x="149" y="80"/>
                </a:cxn>
                <a:cxn ang="0">
                  <a:pos x="59" y="212"/>
                </a:cxn>
                <a:cxn ang="0">
                  <a:pos x="76" y="349"/>
                </a:cxn>
                <a:cxn ang="0">
                  <a:pos x="62" y="358"/>
                </a:cxn>
                <a:cxn ang="0">
                  <a:pos x="58" y="353"/>
                </a:cxn>
                <a:cxn ang="0">
                  <a:pos x="53" y="353"/>
                </a:cxn>
                <a:cxn ang="0">
                  <a:pos x="47" y="349"/>
                </a:cxn>
                <a:cxn ang="0">
                  <a:pos x="36" y="345"/>
                </a:cxn>
                <a:cxn ang="0">
                  <a:pos x="13" y="303"/>
                </a:cxn>
                <a:cxn ang="0">
                  <a:pos x="69" y="80"/>
                </a:cxn>
                <a:cxn ang="0">
                  <a:pos x="264" y="4"/>
                </a:cxn>
                <a:cxn ang="0">
                  <a:pos x="330" y="19"/>
                </a:cxn>
                <a:cxn ang="0">
                  <a:pos x="452" y="121"/>
                </a:cxn>
                <a:cxn ang="0">
                  <a:pos x="491" y="261"/>
                </a:cxn>
                <a:cxn ang="0">
                  <a:pos x="288" y="507"/>
                </a:cxn>
                <a:cxn ang="0">
                  <a:pos x="451" y="388"/>
                </a:cxn>
                <a:cxn ang="0">
                  <a:pos x="327" y="489"/>
                </a:cxn>
                <a:cxn ang="0">
                  <a:pos x="433" y="410"/>
                </a:cxn>
                <a:cxn ang="0">
                  <a:pos x="367" y="468"/>
                </a:cxn>
                <a:cxn ang="0">
                  <a:pos x="357" y="461"/>
                </a:cxn>
                <a:cxn ang="0">
                  <a:pos x="314" y="475"/>
                </a:cxn>
                <a:cxn ang="0">
                  <a:pos x="341" y="460"/>
                </a:cxn>
                <a:cxn ang="0">
                  <a:pos x="433" y="357"/>
                </a:cxn>
                <a:cxn ang="0">
                  <a:pos x="450" y="307"/>
                </a:cxn>
                <a:cxn ang="0">
                  <a:pos x="452" y="225"/>
                </a:cxn>
                <a:cxn ang="0">
                  <a:pos x="450" y="307"/>
                </a:cxn>
                <a:cxn ang="0">
                  <a:pos x="423" y="374"/>
                </a:cxn>
                <a:cxn ang="0">
                  <a:pos x="332" y="450"/>
                </a:cxn>
                <a:cxn ang="0">
                  <a:pos x="322" y="455"/>
                </a:cxn>
                <a:cxn ang="0">
                  <a:pos x="101" y="428"/>
                </a:cxn>
                <a:cxn ang="0">
                  <a:pos x="139" y="447"/>
                </a:cxn>
                <a:cxn ang="0">
                  <a:pos x="144" y="443"/>
                </a:cxn>
                <a:cxn ang="0">
                  <a:pos x="270" y="467"/>
                </a:cxn>
                <a:cxn ang="0">
                  <a:pos x="35" y="291"/>
                </a:cxn>
                <a:cxn ang="0">
                  <a:pos x="41" y="301"/>
                </a:cxn>
                <a:cxn ang="0">
                  <a:pos x="67" y="157"/>
                </a:cxn>
                <a:cxn ang="0">
                  <a:pos x="370" y="75"/>
                </a:cxn>
                <a:cxn ang="0">
                  <a:pos x="226" y="41"/>
                </a:cxn>
                <a:cxn ang="0">
                  <a:pos x="178" y="55"/>
                </a:cxn>
                <a:cxn ang="0">
                  <a:pos x="102" y="107"/>
                </a:cxn>
                <a:cxn ang="0">
                  <a:pos x="100" y="110"/>
                </a:cxn>
                <a:cxn ang="0">
                  <a:pos x="285" y="44"/>
                </a:cxn>
                <a:cxn ang="0">
                  <a:pos x="416" y="79"/>
                </a:cxn>
                <a:cxn ang="0">
                  <a:pos x="231" y="17"/>
                </a:cxn>
                <a:cxn ang="0">
                  <a:pos x="469" y="355"/>
                </a:cxn>
                <a:cxn ang="0">
                  <a:pos x="464" y="207"/>
                </a:cxn>
                <a:cxn ang="0">
                  <a:pos x="399" y="425"/>
                </a:cxn>
                <a:cxn ang="0">
                  <a:pos x="424" y="401"/>
                </a:cxn>
                <a:cxn ang="0">
                  <a:pos x="445" y="371"/>
                </a:cxn>
                <a:cxn ang="0">
                  <a:pos x="464" y="207"/>
                </a:cxn>
              </a:cxnLst>
              <a:rect l="0" t="0" r="r" b="b"/>
              <a:pathLst>
                <a:path w="492" h="507">
                  <a:moveTo>
                    <a:pt x="270" y="467"/>
                  </a:moveTo>
                  <a:cubicBezTo>
                    <a:pt x="305" y="461"/>
                    <a:pt x="337" y="446"/>
                    <a:pt x="362" y="425"/>
                  </a:cubicBezTo>
                  <a:cubicBezTo>
                    <a:pt x="417" y="388"/>
                    <a:pt x="449" y="325"/>
                    <a:pt x="449" y="269"/>
                  </a:cubicBezTo>
                  <a:cubicBezTo>
                    <a:pt x="450" y="245"/>
                    <a:pt x="448" y="211"/>
                    <a:pt x="435" y="181"/>
                  </a:cubicBezTo>
                  <a:cubicBezTo>
                    <a:pt x="424" y="150"/>
                    <a:pt x="403" y="123"/>
                    <a:pt x="384" y="111"/>
                  </a:cubicBezTo>
                  <a:cubicBezTo>
                    <a:pt x="387" y="114"/>
                    <a:pt x="390" y="118"/>
                    <a:pt x="393" y="121"/>
                  </a:cubicBezTo>
                  <a:cubicBezTo>
                    <a:pt x="388" y="117"/>
                    <a:pt x="383" y="113"/>
                    <a:pt x="378" y="110"/>
                  </a:cubicBezTo>
                  <a:cubicBezTo>
                    <a:pt x="325" y="58"/>
                    <a:pt x="245" y="41"/>
                    <a:pt x="175" y="66"/>
                  </a:cubicBezTo>
                  <a:cubicBezTo>
                    <a:pt x="165" y="69"/>
                    <a:pt x="158" y="75"/>
                    <a:pt x="149" y="80"/>
                  </a:cubicBezTo>
                  <a:cubicBezTo>
                    <a:pt x="139" y="85"/>
                    <a:pt x="130" y="9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88" y="127"/>
                    <a:pt x="65" y="167"/>
                    <a:pt x="59" y="212"/>
                  </a:cubicBezTo>
                  <a:cubicBezTo>
                    <a:pt x="56" y="233"/>
                    <a:pt x="55" y="254"/>
                    <a:pt x="59" y="275"/>
                  </a:cubicBezTo>
                  <a:cubicBezTo>
                    <a:pt x="60" y="283"/>
                    <a:pt x="58" y="283"/>
                    <a:pt x="58" y="288"/>
                  </a:cubicBezTo>
                  <a:cubicBezTo>
                    <a:pt x="60" y="310"/>
                    <a:pt x="64" y="327"/>
                    <a:pt x="76" y="349"/>
                  </a:cubicBezTo>
                  <a:cubicBezTo>
                    <a:pt x="76" y="349"/>
                    <a:pt x="75" y="350"/>
                    <a:pt x="75" y="350"/>
                  </a:cubicBezTo>
                  <a:cubicBezTo>
                    <a:pt x="77" y="353"/>
                    <a:pt x="79" y="356"/>
                    <a:pt x="80" y="358"/>
                  </a:cubicBezTo>
                  <a:cubicBezTo>
                    <a:pt x="67" y="353"/>
                    <a:pt x="49" y="325"/>
                    <a:pt x="62" y="358"/>
                  </a:cubicBezTo>
                  <a:cubicBezTo>
                    <a:pt x="62" y="358"/>
                    <a:pt x="62" y="358"/>
                    <a:pt x="62" y="358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3" y="347"/>
                    <a:pt x="49" y="343"/>
                    <a:pt x="45" y="339"/>
                  </a:cubicBezTo>
                  <a:cubicBezTo>
                    <a:pt x="47" y="344"/>
                    <a:pt x="50" y="349"/>
                    <a:pt x="53" y="353"/>
                  </a:cubicBezTo>
                  <a:cubicBezTo>
                    <a:pt x="52" y="353"/>
                    <a:pt x="51" y="353"/>
                    <a:pt x="50" y="354"/>
                  </a:cubicBezTo>
                  <a:cubicBezTo>
                    <a:pt x="49" y="353"/>
                    <a:pt x="49" y="353"/>
                    <a:pt x="49" y="353"/>
                  </a:cubicBezTo>
                  <a:cubicBezTo>
                    <a:pt x="48" y="351"/>
                    <a:pt x="47" y="349"/>
                    <a:pt x="47" y="349"/>
                  </a:cubicBezTo>
                  <a:cubicBezTo>
                    <a:pt x="46" y="349"/>
                    <a:pt x="45" y="348"/>
                    <a:pt x="44" y="348"/>
                  </a:cubicBezTo>
                  <a:cubicBezTo>
                    <a:pt x="35" y="337"/>
                    <a:pt x="25" y="315"/>
                    <a:pt x="25" y="320"/>
                  </a:cubicBezTo>
                  <a:cubicBezTo>
                    <a:pt x="24" y="324"/>
                    <a:pt x="29" y="334"/>
                    <a:pt x="36" y="345"/>
                  </a:cubicBezTo>
                  <a:cubicBezTo>
                    <a:pt x="36" y="347"/>
                    <a:pt x="36" y="347"/>
                    <a:pt x="36" y="347"/>
                  </a:cubicBezTo>
                  <a:cubicBezTo>
                    <a:pt x="29" y="333"/>
                    <a:pt x="32" y="349"/>
                    <a:pt x="27" y="340"/>
                  </a:cubicBezTo>
                  <a:cubicBezTo>
                    <a:pt x="22" y="328"/>
                    <a:pt x="17" y="316"/>
                    <a:pt x="13" y="303"/>
                  </a:cubicBezTo>
                  <a:cubicBezTo>
                    <a:pt x="0" y="250"/>
                    <a:pt x="4" y="201"/>
                    <a:pt x="23" y="150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36" y="120"/>
                    <a:pt x="50" y="98"/>
                    <a:pt x="69" y="80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81" y="70"/>
                    <a:pt x="97" y="57"/>
                    <a:pt x="114" y="45"/>
                  </a:cubicBezTo>
                  <a:cubicBezTo>
                    <a:pt x="155" y="15"/>
                    <a:pt x="208" y="0"/>
                    <a:pt x="264" y="4"/>
                  </a:cubicBezTo>
                  <a:cubicBezTo>
                    <a:pt x="322" y="10"/>
                    <a:pt x="376" y="35"/>
                    <a:pt x="419" y="77"/>
                  </a:cubicBezTo>
                  <a:cubicBezTo>
                    <a:pt x="401" y="60"/>
                    <a:pt x="381" y="46"/>
                    <a:pt x="359" y="34"/>
                  </a:cubicBezTo>
                  <a:cubicBezTo>
                    <a:pt x="350" y="28"/>
                    <a:pt x="339" y="24"/>
                    <a:pt x="330" y="19"/>
                  </a:cubicBezTo>
                  <a:cubicBezTo>
                    <a:pt x="340" y="25"/>
                    <a:pt x="350" y="28"/>
                    <a:pt x="359" y="34"/>
                  </a:cubicBezTo>
                  <a:cubicBezTo>
                    <a:pt x="397" y="56"/>
                    <a:pt x="427" y="88"/>
                    <a:pt x="449" y="114"/>
                  </a:cubicBezTo>
                  <a:cubicBezTo>
                    <a:pt x="451" y="118"/>
                    <a:pt x="450" y="118"/>
                    <a:pt x="452" y="121"/>
                  </a:cubicBezTo>
                  <a:cubicBezTo>
                    <a:pt x="465" y="142"/>
                    <a:pt x="473" y="166"/>
                    <a:pt x="480" y="186"/>
                  </a:cubicBezTo>
                  <a:cubicBezTo>
                    <a:pt x="481" y="186"/>
                    <a:pt x="484" y="196"/>
                    <a:pt x="484" y="193"/>
                  </a:cubicBezTo>
                  <a:cubicBezTo>
                    <a:pt x="489" y="214"/>
                    <a:pt x="492" y="239"/>
                    <a:pt x="491" y="261"/>
                  </a:cubicBezTo>
                  <a:cubicBezTo>
                    <a:pt x="491" y="270"/>
                    <a:pt x="490" y="280"/>
                    <a:pt x="491" y="290"/>
                  </a:cubicBezTo>
                  <a:cubicBezTo>
                    <a:pt x="480" y="368"/>
                    <a:pt x="433" y="443"/>
                    <a:pt x="354" y="484"/>
                  </a:cubicBezTo>
                  <a:cubicBezTo>
                    <a:pt x="334" y="495"/>
                    <a:pt x="309" y="502"/>
                    <a:pt x="288" y="507"/>
                  </a:cubicBezTo>
                  <a:cubicBezTo>
                    <a:pt x="320" y="499"/>
                    <a:pt x="351" y="485"/>
                    <a:pt x="378" y="465"/>
                  </a:cubicBezTo>
                  <a:cubicBezTo>
                    <a:pt x="406" y="448"/>
                    <a:pt x="429" y="426"/>
                    <a:pt x="442" y="404"/>
                  </a:cubicBezTo>
                  <a:cubicBezTo>
                    <a:pt x="451" y="388"/>
                    <a:pt x="451" y="388"/>
                    <a:pt x="451" y="388"/>
                  </a:cubicBezTo>
                  <a:cubicBezTo>
                    <a:pt x="432" y="419"/>
                    <a:pt x="407" y="445"/>
                    <a:pt x="378" y="465"/>
                  </a:cubicBezTo>
                  <a:cubicBezTo>
                    <a:pt x="362" y="475"/>
                    <a:pt x="344" y="484"/>
                    <a:pt x="325" y="490"/>
                  </a:cubicBezTo>
                  <a:cubicBezTo>
                    <a:pt x="327" y="489"/>
                    <a:pt x="327" y="489"/>
                    <a:pt x="327" y="489"/>
                  </a:cubicBezTo>
                  <a:cubicBezTo>
                    <a:pt x="341" y="484"/>
                    <a:pt x="354" y="476"/>
                    <a:pt x="367" y="468"/>
                  </a:cubicBezTo>
                  <a:cubicBezTo>
                    <a:pt x="392" y="455"/>
                    <a:pt x="414" y="436"/>
                    <a:pt x="428" y="417"/>
                  </a:cubicBezTo>
                  <a:cubicBezTo>
                    <a:pt x="433" y="410"/>
                    <a:pt x="433" y="410"/>
                    <a:pt x="433" y="410"/>
                  </a:cubicBezTo>
                  <a:cubicBezTo>
                    <a:pt x="436" y="406"/>
                    <a:pt x="439" y="400"/>
                    <a:pt x="442" y="395"/>
                  </a:cubicBezTo>
                  <a:cubicBezTo>
                    <a:pt x="430" y="414"/>
                    <a:pt x="415" y="429"/>
                    <a:pt x="399" y="444"/>
                  </a:cubicBezTo>
                  <a:cubicBezTo>
                    <a:pt x="389" y="453"/>
                    <a:pt x="378" y="461"/>
                    <a:pt x="367" y="468"/>
                  </a:cubicBezTo>
                  <a:cubicBezTo>
                    <a:pt x="360" y="473"/>
                    <a:pt x="352" y="476"/>
                    <a:pt x="344" y="479"/>
                  </a:cubicBezTo>
                  <a:cubicBezTo>
                    <a:pt x="346" y="478"/>
                    <a:pt x="346" y="478"/>
                    <a:pt x="346" y="478"/>
                  </a:cubicBezTo>
                  <a:cubicBezTo>
                    <a:pt x="353" y="474"/>
                    <a:pt x="367" y="458"/>
                    <a:pt x="357" y="461"/>
                  </a:cubicBezTo>
                  <a:cubicBezTo>
                    <a:pt x="309" y="491"/>
                    <a:pt x="230" y="496"/>
                    <a:pt x="230" y="493"/>
                  </a:cubicBezTo>
                  <a:cubicBezTo>
                    <a:pt x="228" y="492"/>
                    <a:pt x="251" y="492"/>
                    <a:pt x="273" y="487"/>
                  </a:cubicBezTo>
                  <a:cubicBezTo>
                    <a:pt x="295" y="483"/>
                    <a:pt x="316" y="475"/>
                    <a:pt x="314" y="475"/>
                  </a:cubicBezTo>
                  <a:cubicBezTo>
                    <a:pt x="309" y="476"/>
                    <a:pt x="304" y="477"/>
                    <a:pt x="299" y="478"/>
                  </a:cubicBezTo>
                  <a:cubicBezTo>
                    <a:pt x="304" y="477"/>
                    <a:pt x="308" y="475"/>
                    <a:pt x="312" y="473"/>
                  </a:cubicBezTo>
                  <a:cubicBezTo>
                    <a:pt x="322" y="469"/>
                    <a:pt x="335" y="465"/>
                    <a:pt x="341" y="460"/>
                  </a:cubicBezTo>
                  <a:cubicBezTo>
                    <a:pt x="360" y="447"/>
                    <a:pt x="384" y="433"/>
                    <a:pt x="402" y="412"/>
                  </a:cubicBezTo>
                  <a:cubicBezTo>
                    <a:pt x="412" y="399"/>
                    <a:pt x="423" y="382"/>
                    <a:pt x="431" y="364"/>
                  </a:cubicBezTo>
                  <a:cubicBezTo>
                    <a:pt x="430" y="363"/>
                    <a:pt x="436" y="355"/>
                    <a:pt x="433" y="357"/>
                  </a:cubicBezTo>
                  <a:cubicBezTo>
                    <a:pt x="443" y="342"/>
                    <a:pt x="450" y="321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cubicBezTo>
                    <a:pt x="449" y="311"/>
                    <a:pt x="450" y="309"/>
                    <a:pt x="450" y="307"/>
                  </a:cubicBezTo>
                  <a:cubicBezTo>
                    <a:pt x="459" y="278"/>
                    <a:pt x="457" y="257"/>
                    <a:pt x="453" y="231"/>
                  </a:cubicBezTo>
                  <a:cubicBezTo>
                    <a:pt x="452" y="222"/>
                    <a:pt x="450" y="213"/>
                    <a:pt x="449" y="203"/>
                  </a:cubicBezTo>
                  <a:cubicBezTo>
                    <a:pt x="450" y="209"/>
                    <a:pt x="451" y="219"/>
                    <a:pt x="452" y="225"/>
                  </a:cubicBezTo>
                  <a:cubicBezTo>
                    <a:pt x="453" y="231"/>
                    <a:pt x="453" y="231"/>
                    <a:pt x="453" y="231"/>
                  </a:cubicBezTo>
                  <a:cubicBezTo>
                    <a:pt x="455" y="254"/>
                    <a:pt x="455" y="277"/>
                    <a:pt x="450" y="299"/>
                  </a:cubicBezTo>
                  <a:cubicBezTo>
                    <a:pt x="450" y="301"/>
                    <a:pt x="450" y="304"/>
                    <a:pt x="450" y="307"/>
                  </a:cubicBezTo>
                  <a:cubicBezTo>
                    <a:pt x="448" y="312"/>
                    <a:pt x="448" y="312"/>
                    <a:pt x="448" y="312"/>
                  </a:cubicBezTo>
                  <a:cubicBezTo>
                    <a:pt x="449" y="313"/>
                    <a:pt x="449" y="313"/>
                    <a:pt x="449" y="313"/>
                  </a:cubicBezTo>
                  <a:cubicBezTo>
                    <a:pt x="444" y="335"/>
                    <a:pt x="432" y="357"/>
                    <a:pt x="423" y="374"/>
                  </a:cubicBezTo>
                  <a:cubicBezTo>
                    <a:pt x="404" y="404"/>
                    <a:pt x="373" y="431"/>
                    <a:pt x="340" y="446"/>
                  </a:cubicBezTo>
                  <a:cubicBezTo>
                    <a:pt x="356" y="437"/>
                    <a:pt x="370" y="426"/>
                    <a:pt x="383" y="414"/>
                  </a:cubicBezTo>
                  <a:cubicBezTo>
                    <a:pt x="367" y="428"/>
                    <a:pt x="350" y="441"/>
                    <a:pt x="332" y="450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05" y="460"/>
                    <a:pt x="305" y="460"/>
                    <a:pt x="305" y="460"/>
                  </a:cubicBezTo>
                  <a:cubicBezTo>
                    <a:pt x="322" y="455"/>
                    <a:pt x="322" y="455"/>
                    <a:pt x="322" y="455"/>
                  </a:cubicBezTo>
                  <a:cubicBezTo>
                    <a:pt x="311" y="460"/>
                    <a:pt x="300" y="464"/>
                    <a:pt x="288" y="468"/>
                  </a:cubicBezTo>
                  <a:cubicBezTo>
                    <a:pt x="224" y="486"/>
                    <a:pt x="149" y="471"/>
                    <a:pt x="96" y="427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7" y="448"/>
                    <a:pt x="158" y="461"/>
                    <a:pt x="184" y="464"/>
                  </a:cubicBezTo>
                  <a:cubicBezTo>
                    <a:pt x="166" y="459"/>
                    <a:pt x="154" y="455"/>
                    <a:pt x="138" y="448"/>
                  </a:cubicBezTo>
                  <a:cubicBezTo>
                    <a:pt x="138" y="448"/>
                    <a:pt x="138" y="447"/>
                    <a:pt x="139" y="447"/>
                  </a:cubicBezTo>
                  <a:cubicBezTo>
                    <a:pt x="129" y="443"/>
                    <a:pt x="117" y="437"/>
                    <a:pt x="106" y="429"/>
                  </a:cubicBezTo>
                  <a:cubicBezTo>
                    <a:pt x="111" y="430"/>
                    <a:pt x="115" y="432"/>
                    <a:pt x="120" y="433"/>
                  </a:cubicBezTo>
                  <a:cubicBezTo>
                    <a:pt x="127" y="435"/>
                    <a:pt x="134" y="440"/>
                    <a:pt x="144" y="443"/>
                  </a:cubicBezTo>
                  <a:cubicBezTo>
                    <a:pt x="181" y="460"/>
                    <a:pt x="221" y="467"/>
                    <a:pt x="261" y="462"/>
                  </a:cubicBezTo>
                  <a:cubicBezTo>
                    <a:pt x="296" y="458"/>
                    <a:pt x="331" y="446"/>
                    <a:pt x="361" y="427"/>
                  </a:cubicBezTo>
                  <a:cubicBezTo>
                    <a:pt x="332" y="448"/>
                    <a:pt x="302" y="460"/>
                    <a:pt x="270" y="467"/>
                  </a:cubicBezTo>
                  <a:close/>
                  <a:moveTo>
                    <a:pt x="39" y="298"/>
                  </a:moveTo>
                  <a:cubicBezTo>
                    <a:pt x="35" y="289"/>
                    <a:pt x="35" y="289"/>
                    <a:pt x="35" y="289"/>
                  </a:cubicBezTo>
                  <a:cubicBezTo>
                    <a:pt x="35" y="291"/>
                    <a:pt x="35" y="291"/>
                    <a:pt x="35" y="291"/>
                  </a:cubicBezTo>
                  <a:cubicBezTo>
                    <a:pt x="36" y="294"/>
                    <a:pt x="37" y="296"/>
                    <a:pt x="39" y="298"/>
                  </a:cubicBezTo>
                  <a:close/>
                  <a:moveTo>
                    <a:pt x="33" y="229"/>
                  </a:moveTo>
                  <a:cubicBezTo>
                    <a:pt x="30" y="249"/>
                    <a:pt x="33" y="277"/>
                    <a:pt x="41" y="301"/>
                  </a:cubicBezTo>
                  <a:cubicBezTo>
                    <a:pt x="42" y="302"/>
                    <a:pt x="42" y="302"/>
                    <a:pt x="42" y="302"/>
                  </a:cubicBezTo>
                  <a:cubicBezTo>
                    <a:pt x="36" y="281"/>
                    <a:pt x="32" y="254"/>
                    <a:pt x="33" y="229"/>
                  </a:cubicBezTo>
                  <a:close/>
                  <a:moveTo>
                    <a:pt x="67" y="157"/>
                  </a:moveTo>
                  <a:cubicBezTo>
                    <a:pt x="66" y="157"/>
                    <a:pt x="66" y="157"/>
                    <a:pt x="66" y="157"/>
                  </a:cubicBezTo>
                  <a:cubicBezTo>
                    <a:pt x="67" y="157"/>
                    <a:pt x="67" y="157"/>
                    <a:pt x="67" y="157"/>
                  </a:cubicBezTo>
                  <a:close/>
                  <a:moveTo>
                    <a:pt x="370" y="75"/>
                  </a:moveTo>
                  <a:cubicBezTo>
                    <a:pt x="349" y="62"/>
                    <a:pt x="321" y="48"/>
                    <a:pt x="291" y="42"/>
                  </a:cubicBezTo>
                  <a:cubicBezTo>
                    <a:pt x="283" y="39"/>
                    <a:pt x="273" y="40"/>
                    <a:pt x="262" y="39"/>
                  </a:cubicBezTo>
                  <a:cubicBezTo>
                    <a:pt x="247" y="38"/>
                    <a:pt x="238" y="39"/>
                    <a:pt x="226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14" y="41"/>
                    <a:pt x="203" y="48"/>
                    <a:pt x="183" y="51"/>
                  </a:cubicBezTo>
                  <a:cubicBezTo>
                    <a:pt x="183" y="52"/>
                    <a:pt x="181" y="54"/>
                    <a:pt x="178" y="55"/>
                  </a:cubicBezTo>
                  <a:cubicBezTo>
                    <a:pt x="165" y="60"/>
                    <a:pt x="151" y="65"/>
                    <a:pt x="142" y="71"/>
                  </a:cubicBezTo>
                  <a:cubicBezTo>
                    <a:pt x="130" y="79"/>
                    <a:pt x="118" y="87"/>
                    <a:pt x="111" y="96"/>
                  </a:cubicBezTo>
                  <a:cubicBezTo>
                    <a:pt x="108" y="98"/>
                    <a:pt x="106" y="103"/>
                    <a:pt x="102" y="107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93" y="119"/>
                    <a:pt x="97" y="114"/>
                    <a:pt x="100" y="110"/>
                  </a:cubicBezTo>
                  <a:cubicBezTo>
                    <a:pt x="111" y="97"/>
                    <a:pt x="126" y="83"/>
                    <a:pt x="140" y="75"/>
                  </a:cubicBezTo>
                  <a:cubicBezTo>
                    <a:pt x="176" y="52"/>
                    <a:pt x="217" y="42"/>
                    <a:pt x="258" y="42"/>
                  </a:cubicBezTo>
                  <a:cubicBezTo>
                    <a:pt x="267" y="43"/>
                    <a:pt x="276" y="42"/>
                    <a:pt x="285" y="44"/>
                  </a:cubicBezTo>
                  <a:cubicBezTo>
                    <a:pt x="312" y="47"/>
                    <a:pt x="341" y="62"/>
                    <a:pt x="359" y="69"/>
                  </a:cubicBezTo>
                  <a:cubicBezTo>
                    <a:pt x="362" y="70"/>
                    <a:pt x="366" y="74"/>
                    <a:pt x="370" y="75"/>
                  </a:cubicBezTo>
                  <a:close/>
                  <a:moveTo>
                    <a:pt x="416" y="79"/>
                  </a:moveTo>
                  <a:cubicBezTo>
                    <a:pt x="389" y="53"/>
                    <a:pt x="354" y="32"/>
                    <a:pt x="322" y="20"/>
                  </a:cubicBezTo>
                  <a:cubicBezTo>
                    <a:pt x="309" y="15"/>
                    <a:pt x="283" y="10"/>
                    <a:pt x="261" y="9"/>
                  </a:cubicBezTo>
                  <a:cubicBezTo>
                    <a:pt x="240" y="10"/>
                    <a:pt x="224" y="14"/>
                    <a:pt x="231" y="17"/>
                  </a:cubicBezTo>
                  <a:cubicBezTo>
                    <a:pt x="247" y="8"/>
                    <a:pt x="305" y="12"/>
                    <a:pt x="348" y="36"/>
                  </a:cubicBezTo>
                  <a:cubicBezTo>
                    <a:pt x="392" y="59"/>
                    <a:pt x="418" y="93"/>
                    <a:pt x="416" y="79"/>
                  </a:cubicBezTo>
                  <a:close/>
                  <a:moveTo>
                    <a:pt x="469" y="355"/>
                  </a:moveTo>
                  <a:cubicBezTo>
                    <a:pt x="474" y="341"/>
                    <a:pt x="479" y="326"/>
                    <a:pt x="483" y="310"/>
                  </a:cubicBezTo>
                  <a:cubicBezTo>
                    <a:pt x="480" y="325"/>
                    <a:pt x="475" y="340"/>
                    <a:pt x="469" y="355"/>
                  </a:cubicBezTo>
                  <a:close/>
                  <a:moveTo>
                    <a:pt x="464" y="207"/>
                  </a:moveTo>
                  <a:cubicBezTo>
                    <a:pt x="476" y="249"/>
                    <a:pt x="471" y="297"/>
                    <a:pt x="455" y="339"/>
                  </a:cubicBezTo>
                  <a:cubicBezTo>
                    <a:pt x="444" y="371"/>
                    <a:pt x="418" y="400"/>
                    <a:pt x="398" y="423"/>
                  </a:cubicBezTo>
                  <a:cubicBezTo>
                    <a:pt x="399" y="425"/>
                    <a:pt x="399" y="425"/>
                    <a:pt x="399" y="425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11" y="414"/>
                    <a:pt x="418" y="407"/>
                    <a:pt x="425" y="400"/>
                  </a:cubicBezTo>
                  <a:cubicBezTo>
                    <a:pt x="424" y="401"/>
                    <a:pt x="424" y="401"/>
                    <a:pt x="424" y="401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31" y="394"/>
                    <a:pt x="435" y="388"/>
                    <a:pt x="440" y="381"/>
                  </a:cubicBezTo>
                  <a:cubicBezTo>
                    <a:pt x="442" y="378"/>
                    <a:pt x="443" y="374"/>
                    <a:pt x="445" y="371"/>
                  </a:cubicBezTo>
                  <a:cubicBezTo>
                    <a:pt x="467" y="333"/>
                    <a:pt x="478" y="288"/>
                    <a:pt x="474" y="250"/>
                  </a:cubicBezTo>
                  <a:cubicBezTo>
                    <a:pt x="472" y="226"/>
                    <a:pt x="467" y="206"/>
                    <a:pt x="459" y="185"/>
                  </a:cubicBezTo>
                  <a:cubicBezTo>
                    <a:pt x="460" y="191"/>
                    <a:pt x="463" y="201"/>
                    <a:pt x="464" y="20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451"/>
            <p:cNvSpPr>
              <a:spLocks noChangeAspect="1"/>
            </p:cNvSpPr>
            <p:nvPr/>
          </p:nvSpPr>
          <p:spPr bwMode="auto">
            <a:xfrm>
              <a:off x="5199" y="3419"/>
              <a:ext cx="151" cy="57"/>
            </a:xfrm>
            <a:custGeom>
              <a:avLst/>
              <a:gdLst/>
              <a:ahLst/>
              <a:cxnLst>
                <a:cxn ang="0">
                  <a:pos x="241" y="89"/>
                </a:cxn>
                <a:cxn ang="0">
                  <a:pos x="201" y="104"/>
                </a:cxn>
                <a:cxn ang="0">
                  <a:pos x="168" y="111"/>
                </a:cxn>
                <a:cxn ang="0">
                  <a:pos x="4" y="63"/>
                </a:cxn>
                <a:cxn ang="0">
                  <a:pos x="1" y="68"/>
                </a:cxn>
                <a:cxn ang="0">
                  <a:pos x="183" y="119"/>
                </a:cxn>
                <a:cxn ang="0">
                  <a:pos x="185" y="119"/>
                </a:cxn>
                <a:cxn ang="0">
                  <a:pos x="281" y="76"/>
                </a:cxn>
                <a:cxn ang="0">
                  <a:pos x="344" y="0"/>
                </a:cxn>
                <a:cxn ang="0">
                  <a:pos x="241" y="89"/>
                </a:cxn>
              </a:cxnLst>
              <a:rect l="0" t="0" r="r" b="b"/>
              <a:pathLst>
                <a:path w="344" h="127">
                  <a:moveTo>
                    <a:pt x="241" y="89"/>
                  </a:moveTo>
                  <a:cubicBezTo>
                    <a:pt x="229" y="95"/>
                    <a:pt x="215" y="100"/>
                    <a:pt x="201" y="104"/>
                  </a:cubicBezTo>
                  <a:cubicBezTo>
                    <a:pt x="190" y="107"/>
                    <a:pt x="179" y="109"/>
                    <a:pt x="168" y="111"/>
                  </a:cubicBezTo>
                  <a:cubicBezTo>
                    <a:pt x="115" y="119"/>
                    <a:pt x="50" y="100"/>
                    <a:pt x="4" y="63"/>
                  </a:cubicBezTo>
                  <a:cubicBezTo>
                    <a:pt x="2" y="64"/>
                    <a:pt x="0" y="65"/>
                    <a:pt x="1" y="68"/>
                  </a:cubicBezTo>
                  <a:cubicBezTo>
                    <a:pt x="50" y="111"/>
                    <a:pt x="120" y="127"/>
                    <a:pt x="183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212" y="112"/>
                    <a:pt x="255" y="99"/>
                    <a:pt x="281" y="76"/>
                  </a:cubicBezTo>
                  <a:cubicBezTo>
                    <a:pt x="307" y="54"/>
                    <a:pt x="330" y="29"/>
                    <a:pt x="344" y="0"/>
                  </a:cubicBezTo>
                  <a:cubicBezTo>
                    <a:pt x="319" y="39"/>
                    <a:pt x="284" y="71"/>
                    <a:pt x="241" y="89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452"/>
            <p:cNvSpPr>
              <a:spLocks noChangeAspect="1"/>
            </p:cNvSpPr>
            <p:nvPr/>
          </p:nvSpPr>
          <p:spPr bwMode="auto">
            <a:xfrm>
              <a:off x="5343" y="3323"/>
              <a:ext cx="14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29"/>
                </a:cxn>
                <a:cxn ang="0">
                  <a:pos x="32" y="116"/>
                </a:cxn>
                <a:cxn ang="0">
                  <a:pos x="27" y="52"/>
                </a:cxn>
                <a:cxn ang="0">
                  <a:pos x="0" y="0"/>
                </a:cxn>
              </a:cxnLst>
              <a:rect l="0" t="0" r="r" b="b"/>
              <a:pathLst>
                <a:path w="33" h="116">
                  <a:moveTo>
                    <a:pt x="0" y="0"/>
                  </a:moveTo>
                  <a:cubicBezTo>
                    <a:pt x="6" y="9"/>
                    <a:pt x="11" y="19"/>
                    <a:pt x="15" y="29"/>
                  </a:cubicBezTo>
                  <a:cubicBezTo>
                    <a:pt x="27" y="58"/>
                    <a:pt x="32" y="87"/>
                    <a:pt x="32" y="116"/>
                  </a:cubicBezTo>
                  <a:cubicBezTo>
                    <a:pt x="33" y="95"/>
                    <a:pt x="32" y="73"/>
                    <a:pt x="27" y="52"/>
                  </a:cubicBezTo>
                  <a:cubicBezTo>
                    <a:pt x="22" y="30"/>
                    <a:pt x="11" y="15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453"/>
            <p:cNvSpPr>
              <a:spLocks noChangeAspect="1"/>
            </p:cNvSpPr>
            <p:nvPr/>
          </p:nvSpPr>
          <p:spPr bwMode="auto">
            <a:xfrm>
              <a:off x="5279" y="3370"/>
              <a:ext cx="81" cy="89"/>
            </a:xfrm>
            <a:custGeom>
              <a:avLst/>
              <a:gdLst/>
              <a:ahLst/>
              <a:cxnLst>
                <a:cxn ang="0">
                  <a:pos x="168" y="35"/>
                </a:cxn>
                <a:cxn ang="0">
                  <a:pos x="170" y="11"/>
                </a:cxn>
                <a:cxn ang="0">
                  <a:pos x="140" y="101"/>
                </a:cxn>
                <a:cxn ang="0">
                  <a:pos x="17" y="198"/>
                </a:cxn>
                <a:cxn ang="0">
                  <a:pos x="0" y="202"/>
                </a:cxn>
                <a:cxn ang="0">
                  <a:pos x="175" y="5"/>
                </a:cxn>
                <a:cxn ang="0">
                  <a:pos x="174" y="0"/>
                </a:cxn>
                <a:cxn ang="0">
                  <a:pos x="139" y="111"/>
                </a:cxn>
                <a:cxn ang="0">
                  <a:pos x="168" y="35"/>
                </a:cxn>
              </a:cxnLst>
              <a:rect l="0" t="0" r="r" b="b"/>
              <a:pathLst>
                <a:path w="182" h="202">
                  <a:moveTo>
                    <a:pt x="168" y="35"/>
                  </a:moveTo>
                  <a:cubicBezTo>
                    <a:pt x="169" y="27"/>
                    <a:pt x="169" y="19"/>
                    <a:pt x="170" y="11"/>
                  </a:cubicBezTo>
                  <a:cubicBezTo>
                    <a:pt x="167" y="43"/>
                    <a:pt x="157" y="73"/>
                    <a:pt x="140" y="101"/>
                  </a:cubicBezTo>
                  <a:cubicBezTo>
                    <a:pt x="114" y="146"/>
                    <a:pt x="70" y="182"/>
                    <a:pt x="17" y="198"/>
                  </a:cubicBezTo>
                  <a:cubicBezTo>
                    <a:pt x="12" y="200"/>
                    <a:pt x="6" y="201"/>
                    <a:pt x="0" y="202"/>
                  </a:cubicBezTo>
                  <a:cubicBezTo>
                    <a:pt x="103" y="191"/>
                    <a:pt x="182" y="90"/>
                    <a:pt x="175" y="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40"/>
                    <a:pt x="161" y="79"/>
                    <a:pt x="139" y="111"/>
                  </a:cubicBezTo>
                  <a:cubicBezTo>
                    <a:pt x="154" y="88"/>
                    <a:pt x="164" y="62"/>
                    <a:pt x="168" y="3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454"/>
            <p:cNvSpPr>
              <a:spLocks noChangeAspect="1"/>
            </p:cNvSpPr>
            <p:nvPr/>
          </p:nvSpPr>
          <p:spPr bwMode="auto">
            <a:xfrm>
              <a:off x="5303" y="3455"/>
              <a:ext cx="8" cy="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0" y="4"/>
                </a:cxn>
                <a:cxn ang="0">
                  <a:pos x="0" y="9"/>
                </a:cxn>
                <a:cxn ang="0">
                  <a:pos x="6" y="7"/>
                </a:cxn>
                <a:cxn ang="0">
                  <a:pos x="18" y="0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3" y="8"/>
                    <a:pt x="0" y="9"/>
                  </a:cubicBezTo>
                  <a:cubicBezTo>
                    <a:pt x="2" y="8"/>
                    <a:pt x="4" y="7"/>
                    <a:pt x="6" y="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455"/>
            <p:cNvSpPr>
              <a:spLocks noChangeAspect="1"/>
            </p:cNvSpPr>
            <p:nvPr/>
          </p:nvSpPr>
          <p:spPr bwMode="auto">
            <a:xfrm>
              <a:off x="5349" y="3402"/>
              <a:ext cx="17" cy="33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" y="73"/>
                </a:cxn>
                <a:cxn ang="0">
                  <a:pos x="20" y="45"/>
                </a:cxn>
                <a:cxn ang="0">
                  <a:pos x="38" y="0"/>
                </a:cxn>
                <a:cxn ang="0">
                  <a:pos x="0" y="74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8" y="64"/>
                    <a:pt x="15" y="55"/>
                    <a:pt x="20" y="45"/>
                  </a:cubicBezTo>
                  <a:cubicBezTo>
                    <a:pt x="27" y="31"/>
                    <a:pt x="33" y="16"/>
                    <a:pt x="38" y="0"/>
                  </a:cubicBezTo>
                  <a:cubicBezTo>
                    <a:pt x="29" y="29"/>
                    <a:pt x="13" y="54"/>
                    <a:pt x="0" y="74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456"/>
            <p:cNvSpPr>
              <a:spLocks noChangeAspect="1"/>
            </p:cNvSpPr>
            <p:nvPr/>
          </p:nvSpPr>
          <p:spPr bwMode="auto">
            <a:xfrm>
              <a:off x="5376" y="3390"/>
              <a:ext cx="1" cy="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2" y="10"/>
                </a:cxn>
                <a:cxn ang="0">
                  <a:pos x="0" y="21"/>
                </a:cxn>
              </a:cxnLst>
              <a:rect l="0" t="0" r="r" b="b"/>
              <a:pathLst>
                <a:path w="4" h="21">
                  <a:moveTo>
                    <a:pt x="0" y="21"/>
                  </a:moveTo>
                  <a:cubicBezTo>
                    <a:pt x="1" y="17"/>
                    <a:pt x="3" y="10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3"/>
                    <a:pt x="1" y="17"/>
                    <a:pt x="0" y="2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457"/>
            <p:cNvSpPr>
              <a:spLocks noChangeAspect="1"/>
            </p:cNvSpPr>
            <p:nvPr/>
          </p:nvSpPr>
          <p:spPr bwMode="auto">
            <a:xfrm>
              <a:off x="5346" y="3291"/>
              <a:ext cx="36" cy="99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72" y="213"/>
                </a:cxn>
                <a:cxn ang="0">
                  <a:pos x="71" y="222"/>
                </a:cxn>
                <a:cxn ang="0">
                  <a:pos x="65" y="105"/>
                </a:cxn>
                <a:cxn ang="0">
                  <a:pos x="55" y="81"/>
                </a:cxn>
                <a:cxn ang="0">
                  <a:pos x="0" y="0"/>
                </a:cxn>
                <a:cxn ang="0">
                  <a:pos x="30" y="36"/>
                </a:cxn>
                <a:cxn ang="0">
                  <a:pos x="30" y="37"/>
                </a:cxn>
              </a:cxnLst>
              <a:rect l="0" t="0" r="r" b="b"/>
              <a:pathLst>
                <a:path w="81" h="222">
                  <a:moveTo>
                    <a:pt x="30" y="37"/>
                  </a:moveTo>
                  <a:cubicBezTo>
                    <a:pt x="66" y="90"/>
                    <a:pt x="80" y="153"/>
                    <a:pt x="72" y="213"/>
                  </a:cubicBezTo>
                  <a:cubicBezTo>
                    <a:pt x="72" y="216"/>
                    <a:pt x="72" y="219"/>
                    <a:pt x="71" y="222"/>
                  </a:cubicBezTo>
                  <a:cubicBezTo>
                    <a:pt x="81" y="182"/>
                    <a:pt x="78" y="139"/>
                    <a:pt x="65" y="105"/>
                  </a:cubicBezTo>
                  <a:cubicBezTo>
                    <a:pt x="63" y="97"/>
                    <a:pt x="57" y="88"/>
                    <a:pt x="55" y="81"/>
                  </a:cubicBezTo>
                  <a:cubicBezTo>
                    <a:pt x="43" y="49"/>
                    <a:pt x="23" y="22"/>
                    <a:pt x="0" y="0"/>
                  </a:cubicBezTo>
                  <a:cubicBezTo>
                    <a:pt x="11" y="11"/>
                    <a:pt x="21" y="23"/>
                    <a:pt x="30" y="36"/>
                  </a:cubicBez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Oval 13"/>
          <p:cNvSpPr txBox="1">
            <a:spLocks noChangeAspect="1" noChangeArrowheads="1"/>
          </p:cNvSpPr>
          <p:nvPr userDrawn="1"/>
        </p:nvSpPr>
        <p:spPr>
          <a:xfrm>
            <a:off x="8594149" y="6412409"/>
            <a:ext cx="472975" cy="472975"/>
          </a:xfrm>
          <a:prstGeom prst="ellipse">
            <a:avLst/>
          </a:prstGeom>
          <a:noFill/>
          <a:ln/>
        </p:spPr>
        <p:txBody>
          <a:bodyPr lIns="0" tIns="0" rIns="0" bIns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6F7D4B-383B-4B7E-8EB7-5435763CB1B9}" type="slidenum">
              <a:rPr lang="fr-FR" sz="8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defRPr/>
              </a:pPr>
              <a:t>‹N°›</a:t>
            </a:fld>
            <a:endParaRPr lang="fr-F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>
            <a:grpSpLocks/>
          </p:cNvGrpSpPr>
          <p:nvPr userDrawn="1"/>
        </p:nvGrpSpPr>
        <p:grpSpPr bwMode="auto">
          <a:xfrm>
            <a:off x="7845425" y="6424613"/>
            <a:ext cx="1298575" cy="433387"/>
            <a:chOff x="4942" y="4047"/>
            <a:chExt cx="818" cy="273"/>
          </a:xfrm>
        </p:grpSpPr>
        <p:pic>
          <p:nvPicPr>
            <p:cNvPr id="37" name="Picture 7" descr="Image5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" y="4047"/>
              <a:ext cx="81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Freeform 8"/>
            <p:cNvSpPr>
              <a:spLocks noChangeAspect="1"/>
            </p:cNvSpPr>
            <p:nvPr userDrawn="1"/>
          </p:nvSpPr>
          <p:spPr bwMode="auto">
            <a:xfrm>
              <a:off x="5531" y="425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Freeform 9"/>
            <p:cNvSpPr>
              <a:spLocks noChangeAspect="1"/>
            </p:cNvSpPr>
            <p:nvPr userDrawn="1"/>
          </p:nvSpPr>
          <p:spPr bwMode="auto">
            <a:xfrm>
              <a:off x="5491" y="4239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2" y="2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Freeform 10"/>
            <p:cNvSpPr>
              <a:spLocks noChangeAspect="1"/>
            </p:cNvSpPr>
            <p:nvPr userDrawn="1"/>
          </p:nvSpPr>
          <p:spPr bwMode="auto">
            <a:xfrm>
              <a:off x="5488" y="423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Freeform 11"/>
            <p:cNvSpPr>
              <a:spLocks noChangeAspect="1"/>
            </p:cNvSpPr>
            <p:nvPr userDrawn="1"/>
          </p:nvSpPr>
          <p:spPr bwMode="auto">
            <a:xfrm>
              <a:off x="5486" y="4228"/>
              <a:ext cx="16" cy="14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6"/>
                </a:cxn>
                <a:cxn ang="0">
                  <a:pos x="30" y="34"/>
                </a:cxn>
                <a:cxn ang="0">
                  <a:pos x="33" y="32"/>
                </a:cxn>
                <a:cxn ang="0">
                  <a:pos x="37" y="35"/>
                </a:cxn>
                <a:cxn ang="0">
                  <a:pos x="35" y="28"/>
                </a:cxn>
                <a:cxn ang="0">
                  <a:pos x="17" y="30"/>
                </a:cxn>
              </a:cxnLst>
              <a:rect l="0" t="0" r="r" b="b"/>
              <a:pathLst>
                <a:path w="40" h="36">
                  <a:moveTo>
                    <a:pt x="17" y="30"/>
                  </a:moveTo>
                  <a:cubicBezTo>
                    <a:pt x="19" y="28"/>
                    <a:pt x="19" y="25"/>
                    <a:pt x="23" y="26"/>
                  </a:cubicBezTo>
                  <a:cubicBezTo>
                    <a:pt x="25" y="28"/>
                    <a:pt x="28" y="32"/>
                    <a:pt x="30" y="34"/>
                  </a:cubicBezTo>
                  <a:cubicBezTo>
                    <a:pt x="33" y="36"/>
                    <a:pt x="32" y="32"/>
                    <a:pt x="33" y="32"/>
                  </a:cubicBezTo>
                  <a:cubicBezTo>
                    <a:pt x="35" y="34"/>
                    <a:pt x="37" y="36"/>
                    <a:pt x="37" y="35"/>
                  </a:cubicBezTo>
                  <a:cubicBezTo>
                    <a:pt x="40" y="35"/>
                    <a:pt x="39" y="32"/>
                    <a:pt x="35" y="28"/>
                  </a:cubicBezTo>
                  <a:cubicBezTo>
                    <a:pt x="21" y="25"/>
                    <a:pt x="0" y="0"/>
                    <a:pt x="17" y="3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Freeform 12"/>
            <p:cNvSpPr>
              <a:spLocks noChangeAspect="1"/>
            </p:cNvSpPr>
            <p:nvPr userDrawn="1"/>
          </p:nvSpPr>
          <p:spPr bwMode="auto">
            <a:xfrm>
              <a:off x="5485" y="4234"/>
              <a:ext cx="6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3"/>
                </a:cxn>
                <a:cxn ang="0">
                  <a:pos x="15" y="12"/>
                </a:cxn>
                <a:cxn ang="0">
                  <a:pos x="0" y="0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4"/>
                    <a:pt x="15" y="15"/>
                    <a:pt x="15" y="12"/>
                  </a:cubicBezTo>
                  <a:cubicBezTo>
                    <a:pt x="9" y="6"/>
                    <a:pt x="5" y="3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Freeform 13"/>
            <p:cNvSpPr>
              <a:spLocks noChangeAspect="1"/>
            </p:cNvSpPr>
            <p:nvPr userDrawn="1"/>
          </p:nvSpPr>
          <p:spPr bwMode="auto">
            <a:xfrm>
              <a:off x="5496" y="4249"/>
              <a:ext cx="29" cy="17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9" y="21"/>
                </a:cxn>
                <a:cxn ang="0">
                  <a:pos x="32" y="22"/>
                </a:cxn>
                <a:cxn ang="0">
                  <a:pos x="33" y="22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73" y="42"/>
                </a:cxn>
                <a:cxn ang="0">
                  <a:pos x="32" y="22"/>
                </a:cxn>
              </a:cxnLst>
              <a:rect l="0" t="0" r="r" b="b"/>
              <a:pathLst>
                <a:path w="73" h="42">
                  <a:moveTo>
                    <a:pt x="32" y="22"/>
                  </a:moveTo>
                  <a:cubicBezTo>
                    <a:pt x="31" y="23"/>
                    <a:pt x="31" y="23"/>
                    <a:pt x="29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1"/>
                    <a:pt x="33" y="22"/>
                  </a:cubicBezTo>
                  <a:cubicBezTo>
                    <a:pt x="24" y="16"/>
                    <a:pt x="13" y="10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1"/>
                    <a:pt x="49" y="37"/>
                    <a:pt x="73" y="42"/>
                  </a:cubicBezTo>
                  <a:cubicBezTo>
                    <a:pt x="57" y="36"/>
                    <a:pt x="46" y="31"/>
                    <a:pt x="32" y="2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Freeform 14"/>
            <p:cNvSpPr>
              <a:spLocks noChangeAspect="1"/>
            </p:cNvSpPr>
            <p:nvPr userDrawn="1"/>
          </p:nvSpPr>
          <p:spPr bwMode="auto">
            <a:xfrm>
              <a:off x="5494" y="4249"/>
              <a:ext cx="1" cy="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Freeform 15"/>
            <p:cNvSpPr>
              <a:spLocks noChangeAspect="1"/>
            </p:cNvSpPr>
            <p:nvPr userDrawn="1"/>
          </p:nvSpPr>
          <p:spPr bwMode="auto">
            <a:xfrm>
              <a:off x="5628" y="4157"/>
              <a:ext cx="9" cy="35"/>
            </a:xfrm>
            <a:custGeom>
              <a:avLst/>
              <a:gdLst/>
              <a:ahLst/>
              <a:cxnLst>
                <a:cxn ang="0">
                  <a:pos x="18" y="45"/>
                </a:cxn>
                <a:cxn ang="0">
                  <a:pos x="0" y="0"/>
                </a:cxn>
                <a:cxn ang="0">
                  <a:pos x="21" y="90"/>
                </a:cxn>
                <a:cxn ang="0">
                  <a:pos x="18" y="45"/>
                </a:cxn>
              </a:cxnLst>
              <a:rect l="0" t="0" r="r" b="b"/>
              <a:pathLst>
                <a:path w="22" h="90">
                  <a:moveTo>
                    <a:pt x="18" y="45"/>
                  </a:moveTo>
                  <a:cubicBezTo>
                    <a:pt x="15" y="28"/>
                    <a:pt x="8" y="13"/>
                    <a:pt x="0" y="0"/>
                  </a:cubicBezTo>
                  <a:cubicBezTo>
                    <a:pt x="15" y="29"/>
                    <a:pt x="20" y="64"/>
                    <a:pt x="21" y="90"/>
                  </a:cubicBezTo>
                  <a:cubicBezTo>
                    <a:pt x="22" y="75"/>
                    <a:pt x="21" y="60"/>
                    <a:pt x="18" y="4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Freeform 16"/>
            <p:cNvSpPr>
              <a:spLocks noChangeAspect="1"/>
            </p:cNvSpPr>
            <p:nvPr userDrawn="1"/>
          </p:nvSpPr>
          <p:spPr bwMode="auto">
            <a:xfrm>
              <a:off x="5608" y="4134"/>
              <a:ext cx="1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42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35" h="42">
                  <a:moveTo>
                    <a:pt x="0" y="0"/>
                  </a:moveTo>
                  <a:cubicBezTo>
                    <a:pt x="13" y="16"/>
                    <a:pt x="25" y="28"/>
                    <a:pt x="35" y="42"/>
                  </a:cubicBezTo>
                  <a:cubicBezTo>
                    <a:pt x="27" y="27"/>
                    <a:pt x="15" y="14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Freeform 17"/>
            <p:cNvSpPr>
              <a:spLocks noChangeAspect="1"/>
            </p:cNvSpPr>
            <p:nvPr userDrawn="1"/>
          </p:nvSpPr>
          <p:spPr bwMode="auto">
            <a:xfrm>
              <a:off x="5615" y="4140"/>
              <a:ext cx="13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43"/>
                </a:cxn>
                <a:cxn ang="0">
                  <a:pos x="0" y="0"/>
                </a:cxn>
              </a:cxnLst>
              <a:rect l="0" t="0" r="r" b="b"/>
              <a:pathLst>
                <a:path w="31" h="43">
                  <a:moveTo>
                    <a:pt x="0" y="0"/>
                  </a:moveTo>
                  <a:cubicBezTo>
                    <a:pt x="11" y="16"/>
                    <a:pt x="22" y="29"/>
                    <a:pt x="31" y="43"/>
                  </a:cubicBezTo>
                  <a:cubicBezTo>
                    <a:pt x="23" y="26"/>
                    <a:pt x="11" y="12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Freeform 18"/>
            <p:cNvSpPr>
              <a:spLocks noChangeAspect="1"/>
            </p:cNvSpPr>
            <p:nvPr userDrawn="1"/>
          </p:nvSpPr>
          <p:spPr bwMode="auto">
            <a:xfrm>
              <a:off x="5568" y="4280"/>
              <a:ext cx="29" cy="11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10" y="22"/>
                </a:cxn>
                <a:cxn ang="0">
                  <a:pos x="0" y="27"/>
                </a:cxn>
                <a:cxn ang="0">
                  <a:pos x="3" y="26"/>
                </a:cxn>
                <a:cxn ang="0">
                  <a:pos x="54" y="10"/>
                </a:cxn>
                <a:cxn ang="0">
                  <a:pos x="71" y="0"/>
                </a:cxn>
                <a:cxn ang="0">
                  <a:pos x="41" y="11"/>
                </a:cxn>
              </a:cxnLst>
              <a:rect l="0" t="0" r="r" b="b"/>
              <a:pathLst>
                <a:path w="71" h="27">
                  <a:moveTo>
                    <a:pt x="41" y="11"/>
                  </a:moveTo>
                  <a:cubicBezTo>
                    <a:pt x="25" y="17"/>
                    <a:pt x="15" y="21"/>
                    <a:pt x="10" y="22"/>
                  </a:cubicBezTo>
                  <a:cubicBezTo>
                    <a:pt x="7" y="23"/>
                    <a:pt x="4" y="2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0" y="23"/>
                    <a:pt x="37" y="17"/>
                    <a:pt x="54" y="10"/>
                  </a:cubicBezTo>
                  <a:cubicBezTo>
                    <a:pt x="60" y="7"/>
                    <a:pt x="66" y="4"/>
                    <a:pt x="71" y="0"/>
                  </a:cubicBezTo>
                  <a:cubicBezTo>
                    <a:pt x="61" y="5"/>
                    <a:pt x="51" y="8"/>
                    <a:pt x="41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19"/>
            <p:cNvSpPr>
              <a:spLocks noChangeAspect="1"/>
            </p:cNvSpPr>
            <p:nvPr userDrawn="1"/>
          </p:nvSpPr>
          <p:spPr bwMode="auto">
            <a:xfrm>
              <a:off x="5564" y="4284"/>
              <a:ext cx="17" cy="6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42" h="15">
                  <a:moveTo>
                    <a:pt x="22" y="11"/>
                  </a:moveTo>
                  <a:cubicBezTo>
                    <a:pt x="42" y="0"/>
                    <a:pt x="0" y="15"/>
                    <a:pt x="22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20"/>
            <p:cNvSpPr>
              <a:spLocks noChangeAspect="1"/>
            </p:cNvSpPr>
            <p:nvPr userDrawn="1"/>
          </p:nvSpPr>
          <p:spPr bwMode="auto">
            <a:xfrm>
              <a:off x="5603" y="4257"/>
              <a:ext cx="3" cy="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8"/>
                </a:cxn>
                <a:cxn ang="0">
                  <a:pos x="13" y="0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2" y="8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Freeform 21"/>
            <p:cNvSpPr>
              <a:spLocks noChangeAspect="1"/>
            </p:cNvSpPr>
            <p:nvPr userDrawn="1"/>
          </p:nvSpPr>
          <p:spPr bwMode="auto">
            <a:xfrm>
              <a:off x="5644" y="4190"/>
              <a:ext cx="4" cy="30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0" y="76"/>
                </a:cxn>
                <a:cxn ang="0">
                  <a:pos x="11" y="0"/>
                </a:cxn>
                <a:cxn ang="0">
                  <a:pos x="10" y="10"/>
                </a:cxn>
                <a:cxn ang="0">
                  <a:pos x="10" y="37"/>
                </a:cxn>
              </a:cxnLst>
              <a:rect l="0" t="0" r="r" b="b"/>
              <a:pathLst>
                <a:path w="13" h="76">
                  <a:moveTo>
                    <a:pt x="10" y="37"/>
                  </a:moveTo>
                  <a:cubicBezTo>
                    <a:pt x="7" y="50"/>
                    <a:pt x="4" y="64"/>
                    <a:pt x="0" y="76"/>
                  </a:cubicBezTo>
                  <a:cubicBezTo>
                    <a:pt x="9" y="50"/>
                    <a:pt x="13" y="22"/>
                    <a:pt x="11" y="0"/>
                  </a:cubicBezTo>
                  <a:cubicBezTo>
                    <a:pt x="11" y="3"/>
                    <a:pt x="10" y="6"/>
                    <a:pt x="10" y="10"/>
                  </a:cubicBezTo>
                  <a:cubicBezTo>
                    <a:pt x="11" y="17"/>
                    <a:pt x="11" y="27"/>
                    <a:pt x="10" y="3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Freeform 22"/>
            <p:cNvSpPr>
              <a:spLocks noChangeAspect="1" noEditPoints="1"/>
            </p:cNvSpPr>
            <p:nvPr userDrawn="1"/>
          </p:nvSpPr>
          <p:spPr bwMode="auto">
            <a:xfrm>
              <a:off x="5461" y="4092"/>
              <a:ext cx="194" cy="199"/>
            </a:xfrm>
            <a:custGeom>
              <a:avLst/>
              <a:gdLst/>
              <a:ahLst/>
              <a:cxnLst>
                <a:cxn ang="0">
                  <a:pos x="449" y="269"/>
                </a:cxn>
                <a:cxn ang="0">
                  <a:pos x="393" y="121"/>
                </a:cxn>
                <a:cxn ang="0">
                  <a:pos x="149" y="80"/>
                </a:cxn>
                <a:cxn ang="0">
                  <a:pos x="59" y="212"/>
                </a:cxn>
                <a:cxn ang="0">
                  <a:pos x="76" y="349"/>
                </a:cxn>
                <a:cxn ang="0">
                  <a:pos x="62" y="358"/>
                </a:cxn>
                <a:cxn ang="0">
                  <a:pos x="58" y="353"/>
                </a:cxn>
                <a:cxn ang="0">
                  <a:pos x="53" y="353"/>
                </a:cxn>
                <a:cxn ang="0">
                  <a:pos x="47" y="349"/>
                </a:cxn>
                <a:cxn ang="0">
                  <a:pos x="36" y="345"/>
                </a:cxn>
                <a:cxn ang="0">
                  <a:pos x="13" y="303"/>
                </a:cxn>
                <a:cxn ang="0">
                  <a:pos x="69" y="80"/>
                </a:cxn>
                <a:cxn ang="0">
                  <a:pos x="264" y="4"/>
                </a:cxn>
                <a:cxn ang="0">
                  <a:pos x="330" y="19"/>
                </a:cxn>
                <a:cxn ang="0">
                  <a:pos x="452" y="121"/>
                </a:cxn>
                <a:cxn ang="0">
                  <a:pos x="491" y="261"/>
                </a:cxn>
                <a:cxn ang="0">
                  <a:pos x="288" y="507"/>
                </a:cxn>
                <a:cxn ang="0">
                  <a:pos x="451" y="388"/>
                </a:cxn>
                <a:cxn ang="0">
                  <a:pos x="327" y="489"/>
                </a:cxn>
                <a:cxn ang="0">
                  <a:pos x="433" y="410"/>
                </a:cxn>
                <a:cxn ang="0">
                  <a:pos x="367" y="468"/>
                </a:cxn>
                <a:cxn ang="0">
                  <a:pos x="357" y="461"/>
                </a:cxn>
                <a:cxn ang="0">
                  <a:pos x="314" y="475"/>
                </a:cxn>
                <a:cxn ang="0">
                  <a:pos x="341" y="460"/>
                </a:cxn>
                <a:cxn ang="0">
                  <a:pos x="433" y="357"/>
                </a:cxn>
                <a:cxn ang="0">
                  <a:pos x="450" y="307"/>
                </a:cxn>
                <a:cxn ang="0">
                  <a:pos x="452" y="225"/>
                </a:cxn>
                <a:cxn ang="0">
                  <a:pos x="450" y="307"/>
                </a:cxn>
                <a:cxn ang="0">
                  <a:pos x="423" y="374"/>
                </a:cxn>
                <a:cxn ang="0">
                  <a:pos x="332" y="450"/>
                </a:cxn>
                <a:cxn ang="0">
                  <a:pos x="322" y="455"/>
                </a:cxn>
                <a:cxn ang="0">
                  <a:pos x="101" y="428"/>
                </a:cxn>
                <a:cxn ang="0">
                  <a:pos x="139" y="447"/>
                </a:cxn>
                <a:cxn ang="0">
                  <a:pos x="144" y="443"/>
                </a:cxn>
                <a:cxn ang="0">
                  <a:pos x="270" y="467"/>
                </a:cxn>
                <a:cxn ang="0">
                  <a:pos x="35" y="291"/>
                </a:cxn>
                <a:cxn ang="0">
                  <a:pos x="41" y="301"/>
                </a:cxn>
                <a:cxn ang="0">
                  <a:pos x="67" y="157"/>
                </a:cxn>
                <a:cxn ang="0">
                  <a:pos x="370" y="75"/>
                </a:cxn>
                <a:cxn ang="0">
                  <a:pos x="226" y="41"/>
                </a:cxn>
                <a:cxn ang="0">
                  <a:pos x="178" y="55"/>
                </a:cxn>
                <a:cxn ang="0">
                  <a:pos x="102" y="107"/>
                </a:cxn>
                <a:cxn ang="0">
                  <a:pos x="100" y="110"/>
                </a:cxn>
                <a:cxn ang="0">
                  <a:pos x="285" y="44"/>
                </a:cxn>
                <a:cxn ang="0">
                  <a:pos x="416" y="79"/>
                </a:cxn>
                <a:cxn ang="0">
                  <a:pos x="231" y="17"/>
                </a:cxn>
                <a:cxn ang="0">
                  <a:pos x="469" y="355"/>
                </a:cxn>
                <a:cxn ang="0">
                  <a:pos x="464" y="207"/>
                </a:cxn>
                <a:cxn ang="0">
                  <a:pos x="399" y="425"/>
                </a:cxn>
                <a:cxn ang="0">
                  <a:pos x="424" y="401"/>
                </a:cxn>
                <a:cxn ang="0">
                  <a:pos x="445" y="371"/>
                </a:cxn>
                <a:cxn ang="0">
                  <a:pos x="464" y="207"/>
                </a:cxn>
              </a:cxnLst>
              <a:rect l="0" t="0" r="r" b="b"/>
              <a:pathLst>
                <a:path w="492" h="507">
                  <a:moveTo>
                    <a:pt x="270" y="467"/>
                  </a:moveTo>
                  <a:cubicBezTo>
                    <a:pt x="305" y="461"/>
                    <a:pt x="337" y="446"/>
                    <a:pt x="362" y="425"/>
                  </a:cubicBezTo>
                  <a:cubicBezTo>
                    <a:pt x="417" y="388"/>
                    <a:pt x="449" y="325"/>
                    <a:pt x="449" y="269"/>
                  </a:cubicBezTo>
                  <a:cubicBezTo>
                    <a:pt x="450" y="245"/>
                    <a:pt x="448" y="211"/>
                    <a:pt x="435" y="181"/>
                  </a:cubicBezTo>
                  <a:cubicBezTo>
                    <a:pt x="424" y="150"/>
                    <a:pt x="403" y="123"/>
                    <a:pt x="384" y="111"/>
                  </a:cubicBezTo>
                  <a:cubicBezTo>
                    <a:pt x="387" y="114"/>
                    <a:pt x="390" y="118"/>
                    <a:pt x="393" y="121"/>
                  </a:cubicBezTo>
                  <a:cubicBezTo>
                    <a:pt x="388" y="117"/>
                    <a:pt x="383" y="113"/>
                    <a:pt x="378" y="110"/>
                  </a:cubicBezTo>
                  <a:cubicBezTo>
                    <a:pt x="325" y="58"/>
                    <a:pt x="245" y="41"/>
                    <a:pt x="175" y="66"/>
                  </a:cubicBezTo>
                  <a:cubicBezTo>
                    <a:pt x="165" y="69"/>
                    <a:pt x="158" y="75"/>
                    <a:pt x="149" y="80"/>
                  </a:cubicBezTo>
                  <a:cubicBezTo>
                    <a:pt x="139" y="85"/>
                    <a:pt x="130" y="9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88" y="127"/>
                    <a:pt x="65" y="167"/>
                    <a:pt x="59" y="212"/>
                  </a:cubicBezTo>
                  <a:cubicBezTo>
                    <a:pt x="56" y="233"/>
                    <a:pt x="55" y="254"/>
                    <a:pt x="59" y="275"/>
                  </a:cubicBezTo>
                  <a:cubicBezTo>
                    <a:pt x="60" y="283"/>
                    <a:pt x="58" y="283"/>
                    <a:pt x="58" y="288"/>
                  </a:cubicBezTo>
                  <a:cubicBezTo>
                    <a:pt x="60" y="310"/>
                    <a:pt x="64" y="327"/>
                    <a:pt x="76" y="349"/>
                  </a:cubicBezTo>
                  <a:cubicBezTo>
                    <a:pt x="76" y="349"/>
                    <a:pt x="75" y="350"/>
                    <a:pt x="75" y="350"/>
                  </a:cubicBezTo>
                  <a:cubicBezTo>
                    <a:pt x="77" y="353"/>
                    <a:pt x="79" y="356"/>
                    <a:pt x="80" y="358"/>
                  </a:cubicBezTo>
                  <a:cubicBezTo>
                    <a:pt x="67" y="353"/>
                    <a:pt x="49" y="325"/>
                    <a:pt x="62" y="358"/>
                  </a:cubicBezTo>
                  <a:cubicBezTo>
                    <a:pt x="62" y="358"/>
                    <a:pt x="62" y="358"/>
                    <a:pt x="62" y="358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3" y="347"/>
                    <a:pt x="49" y="343"/>
                    <a:pt x="45" y="339"/>
                  </a:cubicBezTo>
                  <a:cubicBezTo>
                    <a:pt x="47" y="344"/>
                    <a:pt x="50" y="349"/>
                    <a:pt x="53" y="353"/>
                  </a:cubicBezTo>
                  <a:cubicBezTo>
                    <a:pt x="52" y="353"/>
                    <a:pt x="51" y="353"/>
                    <a:pt x="50" y="354"/>
                  </a:cubicBezTo>
                  <a:cubicBezTo>
                    <a:pt x="49" y="353"/>
                    <a:pt x="49" y="353"/>
                    <a:pt x="49" y="353"/>
                  </a:cubicBezTo>
                  <a:cubicBezTo>
                    <a:pt x="48" y="351"/>
                    <a:pt x="47" y="349"/>
                    <a:pt x="47" y="349"/>
                  </a:cubicBezTo>
                  <a:cubicBezTo>
                    <a:pt x="46" y="349"/>
                    <a:pt x="45" y="348"/>
                    <a:pt x="44" y="348"/>
                  </a:cubicBezTo>
                  <a:cubicBezTo>
                    <a:pt x="35" y="337"/>
                    <a:pt x="25" y="315"/>
                    <a:pt x="25" y="320"/>
                  </a:cubicBezTo>
                  <a:cubicBezTo>
                    <a:pt x="24" y="324"/>
                    <a:pt x="29" y="334"/>
                    <a:pt x="36" y="345"/>
                  </a:cubicBezTo>
                  <a:cubicBezTo>
                    <a:pt x="36" y="347"/>
                    <a:pt x="36" y="347"/>
                    <a:pt x="36" y="347"/>
                  </a:cubicBezTo>
                  <a:cubicBezTo>
                    <a:pt x="29" y="333"/>
                    <a:pt x="32" y="349"/>
                    <a:pt x="27" y="340"/>
                  </a:cubicBezTo>
                  <a:cubicBezTo>
                    <a:pt x="22" y="328"/>
                    <a:pt x="17" y="316"/>
                    <a:pt x="13" y="303"/>
                  </a:cubicBezTo>
                  <a:cubicBezTo>
                    <a:pt x="0" y="250"/>
                    <a:pt x="4" y="201"/>
                    <a:pt x="23" y="150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36" y="120"/>
                    <a:pt x="50" y="98"/>
                    <a:pt x="69" y="80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81" y="70"/>
                    <a:pt x="97" y="57"/>
                    <a:pt x="114" y="45"/>
                  </a:cubicBezTo>
                  <a:cubicBezTo>
                    <a:pt x="155" y="15"/>
                    <a:pt x="208" y="0"/>
                    <a:pt x="264" y="4"/>
                  </a:cubicBezTo>
                  <a:cubicBezTo>
                    <a:pt x="322" y="10"/>
                    <a:pt x="376" y="35"/>
                    <a:pt x="419" y="77"/>
                  </a:cubicBezTo>
                  <a:cubicBezTo>
                    <a:pt x="401" y="60"/>
                    <a:pt x="381" y="46"/>
                    <a:pt x="359" y="34"/>
                  </a:cubicBezTo>
                  <a:cubicBezTo>
                    <a:pt x="350" y="28"/>
                    <a:pt x="339" y="24"/>
                    <a:pt x="330" y="19"/>
                  </a:cubicBezTo>
                  <a:cubicBezTo>
                    <a:pt x="340" y="25"/>
                    <a:pt x="350" y="28"/>
                    <a:pt x="359" y="34"/>
                  </a:cubicBezTo>
                  <a:cubicBezTo>
                    <a:pt x="397" y="56"/>
                    <a:pt x="427" y="88"/>
                    <a:pt x="449" y="114"/>
                  </a:cubicBezTo>
                  <a:cubicBezTo>
                    <a:pt x="451" y="118"/>
                    <a:pt x="450" y="118"/>
                    <a:pt x="452" y="121"/>
                  </a:cubicBezTo>
                  <a:cubicBezTo>
                    <a:pt x="465" y="142"/>
                    <a:pt x="473" y="166"/>
                    <a:pt x="480" y="186"/>
                  </a:cubicBezTo>
                  <a:cubicBezTo>
                    <a:pt x="481" y="186"/>
                    <a:pt x="484" y="196"/>
                    <a:pt x="484" y="193"/>
                  </a:cubicBezTo>
                  <a:cubicBezTo>
                    <a:pt x="489" y="214"/>
                    <a:pt x="492" y="239"/>
                    <a:pt x="491" y="261"/>
                  </a:cubicBezTo>
                  <a:cubicBezTo>
                    <a:pt x="491" y="270"/>
                    <a:pt x="490" y="280"/>
                    <a:pt x="491" y="290"/>
                  </a:cubicBezTo>
                  <a:cubicBezTo>
                    <a:pt x="480" y="368"/>
                    <a:pt x="433" y="443"/>
                    <a:pt x="354" y="484"/>
                  </a:cubicBezTo>
                  <a:cubicBezTo>
                    <a:pt x="334" y="495"/>
                    <a:pt x="309" y="502"/>
                    <a:pt x="288" y="507"/>
                  </a:cubicBezTo>
                  <a:cubicBezTo>
                    <a:pt x="320" y="499"/>
                    <a:pt x="351" y="485"/>
                    <a:pt x="378" y="465"/>
                  </a:cubicBezTo>
                  <a:cubicBezTo>
                    <a:pt x="406" y="448"/>
                    <a:pt x="429" y="426"/>
                    <a:pt x="442" y="404"/>
                  </a:cubicBezTo>
                  <a:cubicBezTo>
                    <a:pt x="451" y="388"/>
                    <a:pt x="451" y="388"/>
                    <a:pt x="451" y="388"/>
                  </a:cubicBezTo>
                  <a:cubicBezTo>
                    <a:pt x="432" y="419"/>
                    <a:pt x="407" y="445"/>
                    <a:pt x="378" y="465"/>
                  </a:cubicBezTo>
                  <a:cubicBezTo>
                    <a:pt x="362" y="475"/>
                    <a:pt x="344" y="484"/>
                    <a:pt x="325" y="490"/>
                  </a:cubicBezTo>
                  <a:cubicBezTo>
                    <a:pt x="327" y="489"/>
                    <a:pt x="327" y="489"/>
                    <a:pt x="327" y="489"/>
                  </a:cubicBezTo>
                  <a:cubicBezTo>
                    <a:pt x="341" y="484"/>
                    <a:pt x="354" y="476"/>
                    <a:pt x="367" y="468"/>
                  </a:cubicBezTo>
                  <a:cubicBezTo>
                    <a:pt x="392" y="455"/>
                    <a:pt x="414" y="436"/>
                    <a:pt x="428" y="417"/>
                  </a:cubicBezTo>
                  <a:cubicBezTo>
                    <a:pt x="433" y="410"/>
                    <a:pt x="433" y="410"/>
                    <a:pt x="433" y="410"/>
                  </a:cubicBezTo>
                  <a:cubicBezTo>
                    <a:pt x="436" y="406"/>
                    <a:pt x="439" y="400"/>
                    <a:pt x="442" y="395"/>
                  </a:cubicBezTo>
                  <a:cubicBezTo>
                    <a:pt x="430" y="414"/>
                    <a:pt x="415" y="429"/>
                    <a:pt x="399" y="444"/>
                  </a:cubicBezTo>
                  <a:cubicBezTo>
                    <a:pt x="389" y="453"/>
                    <a:pt x="378" y="461"/>
                    <a:pt x="367" y="468"/>
                  </a:cubicBezTo>
                  <a:cubicBezTo>
                    <a:pt x="360" y="473"/>
                    <a:pt x="352" y="476"/>
                    <a:pt x="344" y="479"/>
                  </a:cubicBezTo>
                  <a:cubicBezTo>
                    <a:pt x="346" y="478"/>
                    <a:pt x="346" y="478"/>
                    <a:pt x="346" y="478"/>
                  </a:cubicBezTo>
                  <a:cubicBezTo>
                    <a:pt x="353" y="474"/>
                    <a:pt x="367" y="458"/>
                    <a:pt x="357" y="461"/>
                  </a:cubicBezTo>
                  <a:cubicBezTo>
                    <a:pt x="309" y="491"/>
                    <a:pt x="230" y="496"/>
                    <a:pt x="230" y="493"/>
                  </a:cubicBezTo>
                  <a:cubicBezTo>
                    <a:pt x="228" y="492"/>
                    <a:pt x="251" y="492"/>
                    <a:pt x="273" y="487"/>
                  </a:cubicBezTo>
                  <a:cubicBezTo>
                    <a:pt x="295" y="483"/>
                    <a:pt x="316" y="475"/>
                    <a:pt x="314" y="475"/>
                  </a:cubicBezTo>
                  <a:cubicBezTo>
                    <a:pt x="309" y="476"/>
                    <a:pt x="304" y="477"/>
                    <a:pt x="299" y="478"/>
                  </a:cubicBezTo>
                  <a:cubicBezTo>
                    <a:pt x="304" y="477"/>
                    <a:pt x="308" y="475"/>
                    <a:pt x="312" y="473"/>
                  </a:cubicBezTo>
                  <a:cubicBezTo>
                    <a:pt x="322" y="469"/>
                    <a:pt x="335" y="465"/>
                    <a:pt x="341" y="460"/>
                  </a:cubicBezTo>
                  <a:cubicBezTo>
                    <a:pt x="360" y="447"/>
                    <a:pt x="384" y="433"/>
                    <a:pt x="402" y="412"/>
                  </a:cubicBezTo>
                  <a:cubicBezTo>
                    <a:pt x="412" y="399"/>
                    <a:pt x="423" y="382"/>
                    <a:pt x="431" y="364"/>
                  </a:cubicBezTo>
                  <a:cubicBezTo>
                    <a:pt x="430" y="363"/>
                    <a:pt x="436" y="355"/>
                    <a:pt x="433" y="357"/>
                  </a:cubicBezTo>
                  <a:cubicBezTo>
                    <a:pt x="443" y="342"/>
                    <a:pt x="450" y="321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cubicBezTo>
                    <a:pt x="449" y="311"/>
                    <a:pt x="450" y="309"/>
                    <a:pt x="450" y="307"/>
                  </a:cubicBezTo>
                  <a:cubicBezTo>
                    <a:pt x="459" y="278"/>
                    <a:pt x="457" y="257"/>
                    <a:pt x="453" y="231"/>
                  </a:cubicBezTo>
                  <a:cubicBezTo>
                    <a:pt x="452" y="222"/>
                    <a:pt x="450" y="213"/>
                    <a:pt x="449" y="203"/>
                  </a:cubicBezTo>
                  <a:cubicBezTo>
                    <a:pt x="450" y="209"/>
                    <a:pt x="451" y="219"/>
                    <a:pt x="452" y="225"/>
                  </a:cubicBezTo>
                  <a:cubicBezTo>
                    <a:pt x="453" y="231"/>
                    <a:pt x="453" y="231"/>
                    <a:pt x="453" y="231"/>
                  </a:cubicBezTo>
                  <a:cubicBezTo>
                    <a:pt x="455" y="254"/>
                    <a:pt x="455" y="277"/>
                    <a:pt x="450" y="299"/>
                  </a:cubicBezTo>
                  <a:cubicBezTo>
                    <a:pt x="450" y="301"/>
                    <a:pt x="450" y="304"/>
                    <a:pt x="450" y="307"/>
                  </a:cubicBezTo>
                  <a:cubicBezTo>
                    <a:pt x="448" y="312"/>
                    <a:pt x="448" y="312"/>
                    <a:pt x="448" y="312"/>
                  </a:cubicBezTo>
                  <a:cubicBezTo>
                    <a:pt x="449" y="313"/>
                    <a:pt x="449" y="313"/>
                    <a:pt x="449" y="313"/>
                  </a:cubicBezTo>
                  <a:cubicBezTo>
                    <a:pt x="444" y="335"/>
                    <a:pt x="432" y="357"/>
                    <a:pt x="423" y="374"/>
                  </a:cubicBezTo>
                  <a:cubicBezTo>
                    <a:pt x="404" y="404"/>
                    <a:pt x="373" y="431"/>
                    <a:pt x="340" y="446"/>
                  </a:cubicBezTo>
                  <a:cubicBezTo>
                    <a:pt x="356" y="437"/>
                    <a:pt x="370" y="426"/>
                    <a:pt x="383" y="414"/>
                  </a:cubicBezTo>
                  <a:cubicBezTo>
                    <a:pt x="367" y="428"/>
                    <a:pt x="350" y="441"/>
                    <a:pt x="332" y="450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05" y="460"/>
                    <a:pt x="305" y="460"/>
                    <a:pt x="305" y="460"/>
                  </a:cubicBezTo>
                  <a:cubicBezTo>
                    <a:pt x="322" y="455"/>
                    <a:pt x="322" y="455"/>
                    <a:pt x="322" y="455"/>
                  </a:cubicBezTo>
                  <a:cubicBezTo>
                    <a:pt x="311" y="460"/>
                    <a:pt x="300" y="464"/>
                    <a:pt x="288" y="468"/>
                  </a:cubicBezTo>
                  <a:cubicBezTo>
                    <a:pt x="224" y="486"/>
                    <a:pt x="149" y="471"/>
                    <a:pt x="96" y="427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7" y="448"/>
                    <a:pt x="158" y="461"/>
                    <a:pt x="184" y="464"/>
                  </a:cubicBezTo>
                  <a:cubicBezTo>
                    <a:pt x="166" y="459"/>
                    <a:pt x="154" y="455"/>
                    <a:pt x="138" y="448"/>
                  </a:cubicBezTo>
                  <a:cubicBezTo>
                    <a:pt x="138" y="448"/>
                    <a:pt x="138" y="447"/>
                    <a:pt x="139" y="447"/>
                  </a:cubicBezTo>
                  <a:cubicBezTo>
                    <a:pt x="129" y="443"/>
                    <a:pt x="117" y="437"/>
                    <a:pt x="106" y="429"/>
                  </a:cubicBezTo>
                  <a:cubicBezTo>
                    <a:pt x="111" y="430"/>
                    <a:pt x="115" y="432"/>
                    <a:pt x="120" y="433"/>
                  </a:cubicBezTo>
                  <a:cubicBezTo>
                    <a:pt x="127" y="435"/>
                    <a:pt x="134" y="440"/>
                    <a:pt x="144" y="443"/>
                  </a:cubicBezTo>
                  <a:cubicBezTo>
                    <a:pt x="181" y="460"/>
                    <a:pt x="221" y="467"/>
                    <a:pt x="261" y="462"/>
                  </a:cubicBezTo>
                  <a:cubicBezTo>
                    <a:pt x="296" y="458"/>
                    <a:pt x="331" y="446"/>
                    <a:pt x="361" y="427"/>
                  </a:cubicBezTo>
                  <a:cubicBezTo>
                    <a:pt x="332" y="448"/>
                    <a:pt x="302" y="460"/>
                    <a:pt x="270" y="467"/>
                  </a:cubicBezTo>
                  <a:close/>
                  <a:moveTo>
                    <a:pt x="39" y="298"/>
                  </a:moveTo>
                  <a:cubicBezTo>
                    <a:pt x="35" y="289"/>
                    <a:pt x="35" y="289"/>
                    <a:pt x="35" y="289"/>
                  </a:cubicBezTo>
                  <a:cubicBezTo>
                    <a:pt x="35" y="291"/>
                    <a:pt x="35" y="291"/>
                    <a:pt x="35" y="291"/>
                  </a:cubicBezTo>
                  <a:cubicBezTo>
                    <a:pt x="36" y="294"/>
                    <a:pt x="37" y="296"/>
                    <a:pt x="39" y="298"/>
                  </a:cubicBezTo>
                  <a:close/>
                  <a:moveTo>
                    <a:pt x="33" y="229"/>
                  </a:moveTo>
                  <a:cubicBezTo>
                    <a:pt x="30" y="249"/>
                    <a:pt x="33" y="277"/>
                    <a:pt x="41" y="301"/>
                  </a:cubicBezTo>
                  <a:cubicBezTo>
                    <a:pt x="42" y="302"/>
                    <a:pt x="42" y="302"/>
                    <a:pt x="42" y="302"/>
                  </a:cubicBezTo>
                  <a:cubicBezTo>
                    <a:pt x="36" y="281"/>
                    <a:pt x="32" y="254"/>
                    <a:pt x="33" y="229"/>
                  </a:cubicBezTo>
                  <a:close/>
                  <a:moveTo>
                    <a:pt x="67" y="157"/>
                  </a:moveTo>
                  <a:cubicBezTo>
                    <a:pt x="66" y="157"/>
                    <a:pt x="66" y="157"/>
                    <a:pt x="66" y="157"/>
                  </a:cubicBezTo>
                  <a:cubicBezTo>
                    <a:pt x="67" y="157"/>
                    <a:pt x="67" y="157"/>
                    <a:pt x="67" y="157"/>
                  </a:cubicBezTo>
                  <a:close/>
                  <a:moveTo>
                    <a:pt x="370" y="75"/>
                  </a:moveTo>
                  <a:cubicBezTo>
                    <a:pt x="349" y="62"/>
                    <a:pt x="321" y="48"/>
                    <a:pt x="291" y="42"/>
                  </a:cubicBezTo>
                  <a:cubicBezTo>
                    <a:pt x="283" y="39"/>
                    <a:pt x="273" y="40"/>
                    <a:pt x="262" y="39"/>
                  </a:cubicBezTo>
                  <a:cubicBezTo>
                    <a:pt x="247" y="38"/>
                    <a:pt x="238" y="39"/>
                    <a:pt x="226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14" y="41"/>
                    <a:pt x="203" y="48"/>
                    <a:pt x="183" y="51"/>
                  </a:cubicBezTo>
                  <a:cubicBezTo>
                    <a:pt x="183" y="52"/>
                    <a:pt x="181" y="54"/>
                    <a:pt x="178" y="55"/>
                  </a:cubicBezTo>
                  <a:cubicBezTo>
                    <a:pt x="165" y="60"/>
                    <a:pt x="151" y="65"/>
                    <a:pt x="142" y="71"/>
                  </a:cubicBezTo>
                  <a:cubicBezTo>
                    <a:pt x="130" y="79"/>
                    <a:pt x="118" y="87"/>
                    <a:pt x="111" y="96"/>
                  </a:cubicBezTo>
                  <a:cubicBezTo>
                    <a:pt x="108" y="98"/>
                    <a:pt x="106" y="103"/>
                    <a:pt x="102" y="107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93" y="119"/>
                    <a:pt x="97" y="114"/>
                    <a:pt x="100" y="110"/>
                  </a:cubicBezTo>
                  <a:cubicBezTo>
                    <a:pt x="111" y="97"/>
                    <a:pt x="126" y="83"/>
                    <a:pt x="140" y="75"/>
                  </a:cubicBezTo>
                  <a:cubicBezTo>
                    <a:pt x="176" y="52"/>
                    <a:pt x="217" y="42"/>
                    <a:pt x="258" y="42"/>
                  </a:cubicBezTo>
                  <a:cubicBezTo>
                    <a:pt x="267" y="43"/>
                    <a:pt x="276" y="42"/>
                    <a:pt x="285" y="44"/>
                  </a:cubicBezTo>
                  <a:cubicBezTo>
                    <a:pt x="312" y="47"/>
                    <a:pt x="341" y="62"/>
                    <a:pt x="359" y="69"/>
                  </a:cubicBezTo>
                  <a:cubicBezTo>
                    <a:pt x="362" y="70"/>
                    <a:pt x="366" y="74"/>
                    <a:pt x="370" y="75"/>
                  </a:cubicBezTo>
                  <a:close/>
                  <a:moveTo>
                    <a:pt x="416" y="79"/>
                  </a:moveTo>
                  <a:cubicBezTo>
                    <a:pt x="389" y="53"/>
                    <a:pt x="354" y="32"/>
                    <a:pt x="322" y="20"/>
                  </a:cubicBezTo>
                  <a:cubicBezTo>
                    <a:pt x="309" y="15"/>
                    <a:pt x="283" y="10"/>
                    <a:pt x="261" y="9"/>
                  </a:cubicBezTo>
                  <a:cubicBezTo>
                    <a:pt x="240" y="10"/>
                    <a:pt x="224" y="14"/>
                    <a:pt x="231" y="17"/>
                  </a:cubicBezTo>
                  <a:cubicBezTo>
                    <a:pt x="247" y="8"/>
                    <a:pt x="305" y="12"/>
                    <a:pt x="348" y="36"/>
                  </a:cubicBezTo>
                  <a:cubicBezTo>
                    <a:pt x="392" y="59"/>
                    <a:pt x="418" y="93"/>
                    <a:pt x="416" y="79"/>
                  </a:cubicBezTo>
                  <a:close/>
                  <a:moveTo>
                    <a:pt x="469" y="355"/>
                  </a:moveTo>
                  <a:cubicBezTo>
                    <a:pt x="474" y="341"/>
                    <a:pt x="479" y="326"/>
                    <a:pt x="483" y="310"/>
                  </a:cubicBezTo>
                  <a:cubicBezTo>
                    <a:pt x="480" y="325"/>
                    <a:pt x="475" y="340"/>
                    <a:pt x="469" y="355"/>
                  </a:cubicBezTo>
                  <a:close/>
                  <a:moveTo>
                    <a:pt x="464" y="207"/>
                  </a:moveTo>
                  <a:cubicBezTo>
                    <a:pt x="476" y="249"/>
                    <a:pt x="471" y="297"/>
                    <a:pt x="455" y="339"/>
                  </a:cubicBezTo>
                  <a:cubicBezTo>
                    <a:pt x="444" y="371"/>
                    <a:pt x="418" y="400"/>
                    <a:pt x="398" y="423"/>
                  </a:cubicBezTo>
                  <a:cubicBezTo>
                    <a:pt x="399" y="425"/>
                    <a:pt x="399" y="425"/>
                    <a:pt x="399" y="425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11" y="414"/>
                    <a:pt x="418" y="407"/>
                    <a:pt x="425" y="400"/>
                  </a:cubicBezTo>
                  <a:cubicBezTo>
                    <a:pt x="424" y="401"/>
                    <a:pt x="424" y="401"/>
                    <a:pt x="424" y="401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31" y="394"/>
                    <a:pt x="435" y="388"/>
                    <a:pt x="440" y="381"/>
                  </a:cubicBezTo>
                  <a:cubicBezTo>
                    <a:pt x="442" y="378"/>
                    <a:pt x="443" y="374"/>
                    <a:pt x="445" y="371"/>
                  </a:cubicBezTo>
                  <a:cubicBezTo>
                    <a:pt x="467" y="333"/>
                    <a:pt x="478" y="288"/>
                    <a:pt x="474" y="250"/>
                  </a:cubicBezTo>
                  <a:cubicBezTo>
                    <a:pt x="472" y="226"/>
                    <a:pt x="467" y="206"/>
                    <a:pt x="459" y="185"/>
                  </a:cubicBezTo>
                  <a:cubicBezTo>
                    <a:pt x="460" y="191"/>
                    <a:pt x="463" y="201"/>
                    <a:pt x="464" y="20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Freeform 23"/>
            <p:cNvSpPr>
              <a:spLocks noChangeAspect="1"/>
            </p:cNvSpPr>
            <p:nvPr userDrawn="1"/>
          </p:nvSpPr>
          <p:spPr bwMode="auto">
            <a:xfrm>
              <a:off x="5496" y="4235"/>
              <a:ext cx="134" cy="50"/>
            </a:xfrm>
            <a:custGeom>
              <a:avLst/>
              <a:gdLst/>
              <a:ahLst/>
              <a:cxnLst>
                <a:cxn ang="0">
                  <a:pos x="241" y="89"/>
                </a:cxn>
                <a:cxn ang="0">
                  <a:pos x="201" y="104"/>
                </a:cxn>
                <a:cxn ang="0">
                  <a:pos x="168" y="111"/>
                </a:cxn>
                <a:cxn ang="0">
                  <a:pos x="4" y="63"/>
                </a:cxn>
                <a:cxn ang="0">
                  <a:pos x="1" y="68"/>
                </a:cxn>
                <a:cxn ang="0">
                  <a:pos x="183" y="119"/>
                </a:cxn>
                <a:cxn ang="0">
                  <a:pos x="185" y="119"/>
                </a:cxn>
                <a:cxn ang="0">
                  <a:pos x="281" y="76"/>
                </a:cxn>
                <a:cxn ang="0">
                  <a:pos x="344" y="0"/>
                </a:cxn>
                <a:cxn ang="0">
                  <a:pos x="241" y="89"/>
                </a:cxn>
              </a:cxnLst>
              <a:rect l="0" t="0" r="r" b="b"/>
              <a:pathLst>
                <a:path w="344" h="127">
                  <a:moveTo>
                    <a:pt x="241" y="89"/>
                  </a:moveTo>
                  <a:cubicBezTo>
                    <a:pt x="229" y="95"/>
                    <a:pt x="215" y="100"/>
                    <a:pt x="201" y="104"/>
                  </a:cubicBezTo>
                  <a:cubicBezTo>
                    <a:pt x="190" y="107"/>
                    <a:pt x="179" y="109"/>
                    <a:pt x="168" y="111"/>
                  </a:cubicBezTo>
                  <a:cubicBezTo>
                    <a:pt x="115" y="119"/>
                    <a:pt x="50" y="100"/>
                    <a:pt x="4" y="63"/>
                  </a:cubicBezTo>
                  <a:cubicBezTo>
                    <a:pt x="2" y="64"/>
                    <a:pt x="0" y="65"/>
                    <a:pt x="1" y="68"/>
                  </a:cubicBezTo>
                  <a:cubicBezTo>
                    <a:pt x="50" y="111"/>
                    <a:pt x="120" y="127"/>
                    <a:pt x="183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212" y="112"/>
                    <a:pt x="255" y="99"/>
                    <a:pt x="281" y="76"/>
                  </a:cubicBezTo>
                  <a:cubicBezTo>
                    <a:pt x="307" y="54"/>
                    <a:pt x="330" y="29"/>
                    <a:pt x="344" y="0"/>
                  </a:cubicBezTo>
                  <a:cubicBezTo>
                    <a:pt x="319" y="39"/>
                    <a:pt x="284" y="71"/>
                    <a:pt x="241" y="89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Freeform 24"/>
            <p:cNvSpPr>
              <a:spLocks noChangeAspect="1"/>
            </p:cNvSpPr>
            <p:nvPr userDrawn="1"/>
          </p:nvSpPr>
          <p:spPr bwMode="auto">
            <a:xfrm>
              <a:off x="5623" y="4150"/>
              <a:ext cx="12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29"/>
                </a:cxn>
                <a:cxn ang="0">
                  <a:pos x="32" y="116"/>
                </a:cxn>
                <a:cxn ang="0">
                  <a:pos x="27" y="52"/>
                </a:cxn>
                <a:cxn ang="0">
                  <a:pos x="0" y="0"/>
                </a:cxn>
              </a:cxnLst>
              <a:rect l="0" t="0" r="r" b="b"/>
              <a:pathLst>
                <a:path w="33" h="116">
                  <a:moveTo>
                    <a:pt x="0" y="0"/>
                  </a:moveTo>
                  <a:cubicBezTo>
                    <a:pt x="6" y="9"/>
                    <a:pt x="11" y="19"/>
                    <a:pt x="15" y="29"/>
                  </a:cubicBezTo>
                  <a:cubicBezTo>
                    <a:pt x="27" y="58"/>
                    <a:pt x="32" y="87"/>
                    <a:pt x="32" y="116"/>
                  </a:cubicBezTo>
                  <a:cubicBezTo>
                    <a:pt x="33" y="95"/>
                    <a:pt x="32" y="73"/>
                    <a:pt x="27" y="52"/>
                  </a:cubicBezTo>
                  <a:cubicBezTo>
                    <a:pt x="22" y="30"/>
                    <a:pt x="11" y="15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Freeform 25"/>
            <p:cNvSpPr>
              <a:spLocks noChangeAspect="1"/>
            </p:cNvSpPr>
            <p:nvPr userDrawn="1"/>
          </p:nvSpPr>
          <p:spPr bwMode="auto">
            <a:xfrm>
              <a:off x="5567" y="4192"/>
              <a:ext cx="72" cy="79"/>
            </a:xfrm>
            <a:custGeom>
              <a:avLst/>
              <a:gdLst/>
              <a:ahLst/>
              <a:cxnLst>
                <a:cxn ang="0">
                  <a:pos x="168" y="35"/>
                </a:cxn>
                <a:cxn ang="0">
                  <a:pos x="170" y="11"/>
                </a:cxn>
                <a:cxn ang="0">
                  <a:pos x="140" y="101"/>
                </a:cxn>
                <a:cxn ang="0">
                  <a:pos x="17" y="198"/>
                </a:cxn>
                <a:cxn ang="0">
                  <a:pos x="0" y="202"/>
                </a:cxn>
                <a:cxn ang="0">
                  <a:pos x="175" y="5"/>
                </a:cxn>
                <a:cxn ang="0">
                  <a:pos x="174" y="0"/>
                </a:cxn>
                <a:cxn ang="0">
                  <a:pos x="139" y="111"/>
                </a:cxn>
                <a:cxn ang="0">
                  <a:pos x="168" y="35"/>
                </a:cxn>
              </a:cxnLst>
              <a:rect l="0" t="0" r="r" b="b"/>
              <a:pathLst>
                <a:path w="182" h="202">
                  <a:moveTo>
                    <a:pt x="168" y="35"/>
                  </a:moveTo>
                  <a:cubicBezTo>
                    <a:pt x="169" y="27"/>
                    <a:pt x="169" y="19"/>
                    <a:pt x="170" y="11"/>
                  </a:cubicBezTo>
                  <a:cubicBezTo>
                    <a:pt x="167" y="43"/>
                    <a:pt x="157" y="73"/>
                    <a:pt x="140" y="101"/>
                  </a:cubicBezTo>
                  <a:cubicBezTo>
                    <a:pt x="114" y="146"/>
                    <a:pt x="70" y="182"/>
                    <a:pt x="17" y="198"/>
                  </a:cubicBezTo>
                  <a:cubicBezTo>
                    <a:pt x="12" y="200"/>
                    <a:pt x="6" y="201"/>
                    <a:pt x="0" y="202"/>
                  </a:cubicBezTo>
                  <a:cubicBezTo>
                    <a:pt x="103" y="191"/>
                    <a:pt x="182" y="90"/>
                    <a:pt x="175" y="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40"/>
                    <a:pt x="161" y="79"/>
                    <a:pt x="139" y="111"/>
                  </a:cubicBezTo>
                  <a:cubicBezTo>
                    <a:pt x="154" y="88"/>
                    <a:pt x="164" y="62"/>
                    <a:pt x="168" y="3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Freeform 26"/>
            <p:cNvSpPr>
              <a:spLocks noChangeAspect="1"/>
            </p:cNvSpPr>
            <p:nvPr userDrawn="1"/>
          </p:nvSpPr>
          <p:spPr bwMode="auto">
            <a:xfrm>
              <a:off x="5588" y="4267"/>
              <a:ext cx="7" cy="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0" y="4"/>
                </a:cxn>
                <a:cxn ang="0">
                  <a:pos x="0" y="9"/>
                </a:cxn>
                <a:cxn ang="0">
                  <a:pos x="6" y="7"/>
                </a:cxn>
                <a:cxn ang="0">
                  <a:pos x="18" y="0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3" y="8"/>
                    <a:pt x="0" y="9"/>
                  </a:cubicBezTo>
                  <a:cubicBezTo>
                    <a:pt x="2" y="8"/>
                    <a:pt x="4" y="7"/>
                    <a:pt x="6" y="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Freeform 27"/>
            <p:cNvSpPr>
              <a:spLocks noChangeAspect="1"/>
            </p:cNvSpPr>
            <p:nvPr userDrawn="1"/>
          </p:nvSpPr>
          <p:spPr bwMode="auto">
            <a:xfrm>
              <a:off x="5629" y="4220"/>
              <a:ext cx="15" cy="29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" y="73"/>
                </a:cxn>
                <a:cxn ang="0">
                  <a:pos x="20" y="45"/>
                </a:cxn>
                <a:cxn ang="0">
                  <a:pos x="38" y="0"/>
                </a:cxn>
                <a:cxn ang="0">
                  <a:pos x="0" y="74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8" y="64"/>
                    <a:pt x="15" y="55"/>
                    <a:pt x="20" y="45"/>
                  </a:cubicBezTo>
                  <a:cubicBezTo>
                    <a:pt x="27" y="31"/>
                    <a:pt x="33" y="16"/>
                    <a:pt x="38" y="0"/>
                  </a:cubicBezTo>
                  <a:cubicBezTo>
                    <a:pt x="29" y="29"/>
                    <a:pt x="13" y="54"/>
                    <a:pt x="0" y="74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Freeform 28"/>
            <p:cNvSpPr>
              <a:spLocks noChangeAspect="1"/>
            </p:cNvSpPr>
            <p:nvPr userDrawn="1"/>
          </p:nvSpPr>
          <p:spPr bwMode="auto">
            <a:xfrm>
              <a:off x="5653" y="4210"/>
              <a:ext cx="1" cy="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2" y="10"/>
                </a:cxn>
                <a:cxn ang="0">
                  <a:pos x="0" y="21"/>
                </a:cxn>
              </a:cxnLst>
              <a:rect l="0" t="0" r="r" b="b"/>
              <a:pathLst>
                <a:path w="4" h="21">
                  <a:moveTo>
                    <a:pt x="0" y="21"/>
                  </a:moveTo>
                  <a:cubicBezTo>
                    <a:pt x="1" y="17"/>
                    <a:pt x="3" y="10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3"/>
                    <a:pt x="1" y="17"/>
                    <a:pt x="0" y="2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Freeform 29"/>
            <p:cNvSpPr>
              <a:spLocks noChangeAspect="1"/>
            </p:cNvSpPr>
            <p:nvPr userDrawn="1"/>
          </p:nvSpPr>
          <p:spPr bwMode="auto">
            <a:xfrm>
              <a:off x="5626" y="4122"/>
              <a:ext cx="32" cy="88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72" y="213"/>
                </a:cxn>
                <a:cxn ang="0">
                  <a:pos x="71" y="222"/>
                </a:cxn>
                <a:cxn ang="0">
                  <a:pos x="65" y="105"/>
                </a:cxn>
                <a:cxn ang="0">
                  <a:pos x="55" y="81"/>
                </a:cxn>
                <a:cxn ang="0">
                  <a:pos x="0" y="0"/>
                </a:cxn>
                <a:cxn ang="0">
                  <a:pos x="30" y="36"/>
                </a:cxn>
                <a:cxn ang="0">
                  <a:pos x="30" y="37"/>
                </a:cxn>
              </a:cxnLst>
              <a:rect l="0" t="0" r="r" b="b"/>
              <a:pathLst>
                <a:path w="81" h="222">
                  <a:moveTo>
                    <a:pt x="30" y="37"/>
                  </a:moveTo>
                  <a:cubicBezTo>
                    <a:pt x="66" y="90"/>
                    <a:pt x="80" y="153"/>
                    <a:pt x="72" y="213"/>
                  </a:cubicBezTo>
                  <a:cubicBezTo>
                    <a:pt x="72" y="216"/>
                    <a:pt x="72" y="219"/>
                    <a:pt x="71" y="222"/>
                  </a:cubicBezTo>
                  <a:cubicBezTo>
                    <a:pt x="81" y="182"/>
                    <a:pt x="78" y="139"/>
                    <a:pt x="65" y="105"/>
                  </a:cubicBezTo>
                  <a:cubicBezTo>
                    <a:pt x="63" y="97"/>
                    <a:pt x="57" y="88"/>
                    <a:pt x="55" y="81"/>
                  </a:cubicBezTo>
                  <a:cubicBezTo>
                    <a:pt x="43" y="49"/>
                    <a:pt x="23" y="22"/>
                    <a:pt x="0" y="0"/>
                  </a:cubicBezTo>
                  <a:cubicBezTo>
                    <a:pt x="11" y="11"/>
                    <a:pt x="21" y="23"/>
                    <a:pt x="30" y="36"/>
                  </a:cubicBez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99" name="Rectangle 475"/>
          <p:cNvSpPr>
            <a:spLocks noChangeArrowheads="1"/>
          </p:cNvSpPr>
          <p:nvPr userDrawn="1"/>
        </p:nvSpPr>
        <p:spPr bwMode="auto">
          <a:xfrm>
            <a:off x="1447800" y="6429375"/>
            <a:ext cx="7696200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1" name="Picture 484" descr="Image5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25" y="6424613"/>
            <a:ext cx="129857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172008"/>
            <a:ext cx="8736012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613" y="1258888"/>
            <a:ext cx="9040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36" name="Line 412"/>
          <p:cNvSpPr>
            <a:spLocks noChangeShapeType="1"/>
          </p:cNvSpPr>
          <p:nvPr/>
        </p:nvSpPr>
        <p:spPr bwMode="auto">
          <a:xfrm>
            <a:off x="0" y="982663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5"/>
          <p:cNvSpPr>
            <a:spLocks noChangeShapeType="1"/>
          </p:cNvSpPr>
          <p:nvPr userDrawn="1"/>
        </p:nvSpPr>
        <p:spPr bwMode="auto">
          <a:xfrm>
            <a:off x="0" y="982663"/>
            <a:ext cx="9144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3050" y="6430963"/>
            <a:ext cx="2236862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89C3 Factory</a:t>
            </a:r>
          </a:p>
        </p:txBody>
      </p:sp>
      <p:pic>
        <p:nvPicPr>
          <p:cNvPr id="62" name="Image 8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421438"/>
            <a:ext cx="7588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Ellipse 60"/>
          <p:cNvSpPr/>
          <p:nvPr userDrawn="1"/>
        </p:nvSpPr>
        <p:spPr bwMode="auto">
          <a:xfrm>
            <a:off x="8682038" y="6508447"/>
            <a:ext cx="287337" cy="292403"/>
          </a:xfrm>
          <a:prstGeom prst="ellipse">
            <a:avLst/>
          </a:prstGeom>
          <a:solidFill>
            <a:srgbClr val="EF9107"/>
          </a:solidFill>
          <a:ln w="9525" cap="flat" cmpd="sng" algn="ctr">
            <a:solidFill>
              <a:srgbClr val="EF910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13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82038" y="6519863"/>
            <a:ext cx="277812" cy="277812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defRPr sz="900" b="1" smtClean="0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397B7B-E9D8-4FBE-A6BF-97A3906A6B0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65" name="Group 458"/>
          <p:cNvGrpSpPr>
            <a:grpSpLocks noChangeAspect="1"/>
          </p:cNvGrpSpPr>
          <p:nvPr userDrawn="1"/>
        </p:nvGrpSpPr>
        <p:grpSpPr bwMode="auto">
          <a:xfrm>
            <a:off x="8669338" y="6496050"/>
            <a:ext cx="312737" cy="315913"/>
            <a:chOff x="5160" y="3257"/>
            <a:chExt cx="222" cy="225"/>
          </a:xfrm>
        </p:grpSpPr>
        <p:sp>
          <p:nvSpPr>
            <p:cNvPr id="66" name="Freeform 421"/>
            <p:cNvSpPr>
              <a:spLocks noChangeAspect="1"/>
            </p:cNvSpPr>
            <p:nvPr/>
          </p:nvSpPr>
          <p:spPr bwMode="auto">
            <a:xfrm>
              <a:off x="5239" y="34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Freeform 437"/>
            <p:cNvSpPr>
              <a:spLocks noChangeAspect="1"/>
            </p:cNvSpPr>
            <p:nvPr/>
          </p:nvSpPr>
          <p:spPr bwMode="auto">
            <a:xfrm>
              <a:off x="5194" y="342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2" y="2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Freeform 438"/>
            <p:cNvSpPr>
              <a:spLocks noChangeAspect="1"/>
            </p:cNvSpPr>
            <p:nvPr/>
          </p:nvSpPr>
          <p:spPr bwMode="auto">
            <a:xfrm>
              <a:off x="5190" y="342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439"/>
            <p:cNvSpPr>
              <a:spLocks noChangeAspect="1"/>
            </p:cNvSpPr>
            <p:nvPr/>
          </p:nvSpPr>
          <p:spPr bwMode="auto">
            <a:xfrm>
              <a:off x="5188" y="3411"/>
              <a:ext cx="18" cy="16"/>
            </a:xfrm>
            <a:custGeom>
              <a:avLst/>
              <a:gdLst/>
              <a:ahLst/>
              <a:cxnLst>
                <a:cxn ang="0">
                  <a:pos x="17" y="30"/>
                </a:cxn>
                <a:cxn ang="0">
                  <a:pos x="23" y="26"/>
                </a:cxn>
                <a:cxn ang="0">
                  <a:pos x="30" y="34"/>
                </a:cxn>
                <a:cxn ang="0">
                  <a:pos x="33" y="32"/>
                </a:cxn>
                <a:cxn ang="0">
                  <a:pos x="37" y="35"/>
                </a:cxn>
                <a:cxn ang="0">
                  <a:pos x="35" y="28"/>
                </a:cxn>
                <a:cxn ang="0">
                  <a:pos x="17" y="30"/>
                </a:cxn>
              </a:cxnLst>
              <a:rect l="0" t="0" r="r" b="b"/>
              <a:pathLst>
                <a:path w="40" h="36">
                  <a:moveTo>
                    <a:pt x="17" y="30"/>
                  </a:moveTo>
                  <a:cubicBezTo>
                    <a:pt x="19" y="28"/>
                    <a:pt x="19" y="25"/>
                    <a:pt x="23" y="26"/>
                  </a:cubicBezTo>
                  <a:cubicBezTo>
                    <a:pt x="25" y="28"/>
                    <a:pt x="28" y="32"/>
                    <a:pt x="30" y="34"/>
                  </a:cubicBezTo>
                  <a:cubicBezTo>
                    <a:pt x="33" y="36"/>
                    <a:pt x="32" y="32"/>
                    <a:pt x="33" y="32"/>
                  </a:cubicBezTo>
                  <a:cubicBezTo>
                    <a:pt x="35" y="34"/>
                    <a:pt x="37" y="36"/>
                    <a:pt x="37" y="35"/>
                  </a:cubicBezTo>
                  <a:cubicBezTo>
                    <a:pt x="40" y="35"/>
                    <a:pt x="39" y="32"/>
                    <a:pt x="35" y="28"/>
                  </a:cubicBezTo>
                  <a:cubicBezTo>
                    <a:pt x="21" y="25"/>
                    <a:pt x="0" y="0"/>
                    <a:pt x="17" y="3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440"/>
            <p:cNvSpPr>
              <a:spLocks noChangeAspect="1"/>
            </p:cNvSpPr>
            <p:nvPr/>
          </p:nvSpPr>
          <p:spPr bwMode="auto">
            <a:xfrm>
              <a:off x="5187" y="341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3"/>
                </a:cxn>
                <a:cxn ang="0">
                  <a:pos x="15" y="12"/>
                </a:cxn>
                <a:cxn ang="0">
                  <a:pos x="0" y="0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4"/>
                    <a:pt x="15" y="15"/>
                    <a:pt x="15" y="12"/>
                  </a:cubicBezTo>
                  <a:cubicBezTo>
                    <a:pt x="9" y="6"/>
                    <a:pt x="5" y="3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441"/>
            <p:cNvSpPr>
              <a:spLocks noChangeAspect="1"/>
            </p:cNvSpPr>
            <p:nvPr/>
          </p:nvSpPr>
          <p:spPr bwMode="auto">
            <a:xfrm>
              <a:off x="5199" y="3435"/>
              <a:ext cx="33" cy="19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9" y="21"/>
                </a:cxn>
                <a:cxn ang="0">
                  <a:pos x="32" y="22"/>
                </a:cxn>
                <a:cxn ang="0">
                  <a:pos x="33" y="22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73" y="42"/>
                </a:cxn>
                <a:cxn ang="0">
                  <a:pos x="32" y="22"/>
                </a:cxn>
              </a:cxnLst>
              <a:rect l="0" t="0" r="r" b="b"/>
              <a:pathLst>
                <a:path w="73" h="42">
                  <a:moveTo>
                    <a:pt x="32" y="22"/>
                  </a:moveTo>
                  <a:cubicBezTo>
                    <a:pt x="31" y="23"/>
                    <a:pt x="31" y="23"/>
                    <a:pt x="29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1"/>
                    <a:pt x="33" y="22"/>
                  </a:cubicBezTo>
                  <a:cubicBezTo>
                    <a:pt x="24" y="16"/>
                    <a:pt x="13" y="10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1"/>
                    <a:pt x="49" y="37"/>
                    <a:pt x="73" y="42"/>
                  </a:cubicBezTo>
                  <a:cubicBezTo>
                    <a:pt x="57" y="36"/>
                    <a:pt x="46" y="31"/>
                    <a:pt x="32" y="2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Freeform 442"/>
            <p:cNvSpPr>
              <a:spLocks noChangeAspect="1"/>
            </p:cNvSpPr>
            <p:nvPr/>
          </p:nvSpPr>
          <p:spPr bwMode="auto">
            <a:xfrm>
              <a:off x="5197" y="3435"/>
              <a:ext cx="1" cy="1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 443"/>
            <p:cNvSpPr>
              <a:spLocks noChangeAspect="1"/>
            </p:cNvSpPr>
            <p:nvPr/>
          </p:nvSpPr>
          <p:spPr bwMode="auto">
            <a:xfrm>
              <a:off x="5348" y="3330"/>
              <a:ext cx="10" cy="40"/>
            </a:xfrm>
            <a:custGeom>
              <a:avLst/>
              <a:gdLst/>
              <a:ahLst/>
              <a:cxnLst>
                <a:cxn ang="0">
                  <a:pos x="18" y="45"/>
                </a:cxn>
                <a:cxn ang="0">
                  <a:pos x="0" y="0"/>
                </a:cxn>
                <a:cxn ang="0">
                  <a:pos x="21" y="90"/>
                </a:cxn>
                <a:cxn ang="0">
                  <a:pos x="18" y="45"/>
                </a:cxn>
              </a:cxnLst>
              <a:rect l="0" t="0" r="r" b="b"/>
              <a:pathLst>
                <a:path w="22" h="90">
                  <a:moveTo>
                    <a:pt x="18" y="45"/>
                  </a:moveTo>
                  <a:cubicBezTo>
                    <a:pt x="15" y="28"/>
                    <a:pt x="8" y="13"/>
                    <a:pt x="0" y="0"/>
                  </a:cubicBezTo>
                  <a:cubicBezTo>
                    <a:pt x="15" y="29"/>
                    <a:pt x="20" y="64"/>
                    <a:pt x="21" y="90"/>
                  </a:cubicBezTo>
                  <a:cubicBezTo>
                    <a:pt x="22" y="75"/>
                    <a:pt x="21" y="60"/>
                    <a:pt x="18" y="4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Freeform 444"/>
            <p:cNvSpPr>
              <a:spLocks noChangeAspect="1"/>
            </p:cNvSpPr>
            <p:nvPr/>
          </p:nvSpPr>
          <p:spPr bwMode="auto">
            <a:xfrm>
              <a:off x="5326" y="3304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42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35" h="42">
                  <a:moveTo>
                    <a:pt x="0" y="0"/>
                  </a:moveTo>
                  <a:cubicBezTo>
                    <a:pt x="13" y="16"/>
                    <a:pt x="25" y="28"/>
                    <a:pt x="35" y="42"/>
                  </a:cubicBezTo>
                  <a:cubicBezTo>
                    <a:pt x="27" y="27"/>
                    <a:pt x="15" y="14"/>
                    <a:pt x="4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Freeform 445"/>
            <p:cNvSpPr>
              <a:spLocks noChangeAspect="1"/>
            </p:cNvSpPr>
            <p:nvPr/>
          </p:nvSpPr>
          <p:spPr bwMode="auto">
            <a:xfrm>
              <a:off x="5334" y="3311"/>
              <a:ext cx="15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43"/>
                </a:cxn>
                <a:cxn ang="0">
                  <a:pos x="0" y="0"/>
                </a:cxn>
              </a:cxnLst>
              <a:rect l="0" t="0" r="r" b="b"/>
              <a:pathLst>
                <a:path w="31" h="43">
                  <a:moveTo>
                    <a:pt x="0" y="0"/>
                  </a:moveTo>
                  <a:cubicBezTo>
                    <a:pt x="11" y="16"/>
                    <a:pt x="22" y="29"/>
                    <a:pt x="31" y="43"/>
                  </a:cubicBezTo>
                  <a:cubicBezTo>
                    <a:pt x="23" y="26"/>
                    <a:pt x="11" y="12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446"/>
            <p:cNvSpPr>
              <a:spLocks noChangeAspect="1"/>
            </p:cNvSpPr>
            <p:nvPr/>
          </p:nvSpPr>
          <p:spPr bwMode="auto">
            <a:xfrm>
              <a:off x="5281" y="3470"/>
              <a:ext cx="33" cy="12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10" y="22"/>
                </a:cxn>
                <a:cxn ang="0">
                  <a:pos x="0" y="27"/>
                </a:cxn>
                <a:cxn ang="0">
                  <a:pos x="3" y="26"/>
                </a:cxn>
                <a:cxn ang="0">
                  <a:pos x="54" y="10"/>
                </a:cxn>
                <a:cxn ang="0">
                  <a:pos x="71" y="0"/>
                </a:cxn>
                <a:cxn ang="0">
                  <a:pos x="41" y="11"/>
                </a:cxn>
              </a:cxnLst>
              <a:rect l="0" t="0" r="r" b="b"/>
              <a:pathLst>
                <a:path w="71" h="27">
                  <a:moveTo>
                    <a:pt x="41" y="11"/>
                  </a:moveTo>
                  <a:cubicBezTo>
                    <a:pt x="25" y="17"/>
                    <a:pt x="15" y="21"/>
                    <a:pt x="10" y="22"/>
                  </a:cubicBezTo>
                  <a:cubicBezTo>
                    <a:pt x="7" y="23"/>
                    <a:pt x="4" y="24"/>
                    <a:pt x="0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0" y="23"/>
                    <a:pt x="37" y="17"/>
                    <a:pt x="54" y="10"/>
                  </a:cubicBezTo>
                  <a:cubicBezTo>
                    <a:pt x="60" y="7"/>
                    <a:pt x="66" y="4"/>
                    <a:pt x="71" y="0"/>
                  </a:cubicBezTo>
                  <a:cubicBezTo>
                    <a:pt x="61" y="5"/>
                    <a:pt x="51" y="8"/>
                    <a:pt x="41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447"/>
            <p:cNvSpPr>
              <a:spLocks noChangeAspect="1"/>
            </p:cNvSpPr>
            <p:nvPr/>
          </p:nvSpPr>
          <p:spPr bwMode="auto">
            <a:xfrm>
              <a:off x="5276" y="3474"/>
              <a:ext cx="19" cy="7"/>
            </a:xfrm>
            <a:custGeom>
              <a:avLst/>
              <a:gdLst/>
              <a:ahLst/>
              <a:cxnLst>
                <a:cxn ang="0">
                  <a:pos x="22" y="11"/>
                </a:cxn>
                <a:cxn ang="0">
                  <a:pos x="22" y="11"/>
                </a:cxn>
              </a:cxnLst>
              <a:rect l="0" t="0" r="r" b="b"/>
              <a:pathLst>
                <a:path w="42" h="15">
                  <a:moveTo>
                    <a:pt x="22" y="11"/>
                  </a:moveTo>
                  <a:cubicBezTo>
                    <a:pt x="42" y="0"/>
                    <a:pt x="0" y="15"/>
                    <a:pt x="22" y="1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Freeform 448"/>
            <p:cNvSpPr>
              <a:spLocks noChangeAspect="1"/>
            </p:cNvSpPr>
            <p:nvPr/>
          </p:nvSpPr>
          <p:spPr bwMode="auto">
            <a:xfrm>
              <a:off x="5320" y="3444"/>
              <a:ext cx="3" cy="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" y="8"/>
                </a:cxn>
                <a:cxn ang="0">
                  <a:pos x="13" y="0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2" y="8"/>
                  </a:lnTo>
                  <a:lnTo>
                    <a:pt x="1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Freeform 449"/>
            <p:cNvSpPr>
              <a:spLocks noChangeAspect="1"/>
            </p:cNvSpPr>
            <p:nvPr/>
          </p:nvSpPr>
          <p:spPr bwMode="auto">
            <a:xfrm>
              <a:off x="5366" y="3368"/>
              <a:ext cx="5" cy="34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0" y="76"/>
                </a:cxn>
                <a:cxn ang="0">
                  <a:pos x="11" y="0"/>
                </a:cxn>
                <a:cxn ang="0">
                  <a:pos x="10" y="10"/>
                </a:cxn>
                <a:cxn ang="0">
                  <a:pos x="10" y="37"/>
                </a:cxn>
              </a:cxnLst>
              <a:rect l="0" t="0" r="r" b="b"/>
              <a:pathLst>
                <a:path w="13" h="76">
                  <a:moveTo>
                    <a:pt x="10" y="37"/>
                  </a:moveTo>
                  <a:cubicBezTo>
                    <a:pt x="7" y="50"/>
                    <a:pt x="4" y="64"/>
                    <a:pt x="0" y="76"/>
                  </a:cubicBezTo>
                  <a:cubicBezTo>
                    <a:pt x="9" y="50"/>
                    <a:pt x="13" y="22"/>
                    <a:pt x="11" y="0"/>
                  </a:cubicBezTo>
                  <a:cubicBezTo>
                    <a:pt x="11" y="3"/>
                    <a:pt x="10" y="6"/>
                    <a:pt x="10" y="10"/>
                  </a:cubicBezTo>
                  <a:cubicBezTo>
                    <a:pt x="11" y="17"/>
                    <a:pt x="11" y="27"/>
                    <a:pt x="10" y="3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Freeform 450"/>
            <p:cNvSpPr>
              <a:spLocks noChangeAspect="1" noEditPoints="1"/>
            </p:cNvSpPr>
            <p:nvPr/>
          </p:nvSpPr>
          <p:spPr bwMode="auto">
            <a:xfrm>
              <a:off x="5160" y="3257"/>
              <a:ext cx="219" cy="225"/>
            </a:xfrm>
            <a:custGeom>
              <a:avLst/>
              <a:gdLst/>
              <a:ahLst/>
              <a:cxnLst>
                <a:cxn ang="0">
                  <a:pos x="449" y="269"/>
                </a:cxn>
                <a:cxn ang="0">
                  <a:pos x="393" y="121"/>
                </a:cxn>
                <a:cxn ang="0">
                  <a:pos x="149" y="80"/>
                </a:cxn>
                <a:cxn ang="0">
                  <a:pos x="59" y="212"/>
                </a:cxn>
                <a:cxn ang="0">
                  <a:pos x="76" y="349"/>
                </a:cxn>
                <a:cxn ang="0">
                  <a:pos x="62" y="358"/>
                </a:cxn>
                <a:cxn ang="0">
                  <a:pos x="58" y="353"/>
                </a:cxn>
                <a:cxn ang="0">
                  <a:pos x="53" y="353"/>
                </a:cxn>
                <a:cxn ang="0">
                  <a:pos x="47" y="349"/>
                </a:cxn>
                <a:cxn ang="0">
                  <a:pos x="36" y="345"/>
                </a:cxn>
                <a:cxn ang="0">
                  <a:pos x="13" y="303"/>
                </a:cxn>
                <a:cxn ang="0">
                  <a:pos x="69" y="80"/>
                </a:cxn>
                <a:cxn ang="0">
                  <a:pos x="264" y="4"/>
                </a:cxn>
                <a:cxn ang="0">
                  <a:pos x="330" y="19"/>
                </a:cxn>
                <a:cxn ang="0">
                  <a:pos x="452" y="121"/>
                </a:cxn>
                <a:cxn ang="0">
                  <a:pos x="491" y="261"/>
                </a:cxn>
                <a:cxn ang="0">
                  <a:pos x="288" y="507"/>
                </a:cxn>
                <a:cxn ang="0">
                  <a:pos x="451" y="388"/>
                </a:cxn>
                <a:cxn ang="0">
                  <a:pos x="327" y="489"/>
                </a:cxn>
                <a:cxn ang="0">
                  <a:pos x="433" y="410"/>
                </a:cxn>
                <a:cxn ang="0">
                  <a:pos x="367" y="468"/>
                </a:cxn>
                <a:cxn ang="0">
                  <a:pos x="357" y="461"/>
                </a:cxn>
                <a:cxn ang="0">
                  <a:pos x="314" y="475"/>
                </a:cxn>
                <a:cxn ang="0">
                  <a:pos x="341" y="460"/>
                </a:cxn>
                <a:cxn ang="0">
                  <a:pos x="433" y="357"/>
                </a:cxn>
                <a:cxn ang="0">
                  <a:pos x="450" y="307"/>
                </a:cxn>
                <a:cxn ang="0">
                  <a:pos x="452" y="225"/>
                </a:cxn>
                <a:cxn ang="0">
                  <a:pos x="450" y="307"/>
                </a:cxn>
                <a:cxn ang="0">
                  <a:pos x="423" y="374"/>
                </a:cxn>
                <a:cxn ang="0">
                  <a:pos x="332" y="450"/>
                </a:cxn>
                <a:cxn ang="0">
                  <a:pos x="322" y="455"/>
                </a:cxn>
                <a:cxn ang="0">
                  <a:pos x="101" y="428"/>
                </a:cxn>
                <a:cxn ang="0">
                  <a:pos x="139" y="447"/>
                </a:cxn>
                <a:cxn ang="0">
                  <a:pos x="144" y="443"/>
                </a:cxn>
                <a:cxn ang="0">
                  <a:pos x="270" y="467"/>
                </a:cxn>
                <a:cxn ang="0">
                  <a:pos x="35" y="291"/>
                </a:cxn>
                <a:cxn ang="0">
                  <a:pos x="41" y="301"/>
                </a:cxn>
                <a:cxn ang="0">
                  <a:pos x="67" y="157"/>
                </a:cxn>
                <a:cxn ang="0">
                  <a:pos x="370" y="75"/>
                </a:cxn>
                <a:cxn ang="0">
                  <a:pos x="226" y="41"/>
                </a:cxn>
                <a:cxn ang="0">
                  <a:pos x="178" y="55"/>
                </a:cxn>
                <a:cxn ang="0">
                  <a:pos x="102" y="107"/>
                </a:cxn>
                <a:cxn ang="0">
                  <a:pos x="100" y="110"/>
                </a:cxn>
                <a:cxn ang="0">
                  <a:pos x="285" y="44"/>
                </a:cxn>
                <a:cxn ang="0">
                  <a:pos x="416" y="79"/>
                </a:cxn>
                <a:cxn ang="0">
                  <a:pos x="231" y="17"/>
                </a:cxn>
                <a:cxn ang="0">
                  <a:pos x="469" y="355"/>
                </a:cxn>
                <a:cxn ang="0">
                  <a:pos x="464" y="207"/>
                </a:cxn>
                <a:cxn ang="0">
                  <a:pos x="399" y="425"/>
                </a:cxn>
                <a:cxn ang="0">
                  <a:pos x="424" y="401"/>
                </a:cxn>
                <a:cxn ang="0">
                  <a:pos x="445" y="371"/>
                </a:cxn>
                <a:cxn ang="0">
                  <a:pos x="464" y="207"/>
                </a:cxn>
              </a:cxnLst>
              <a:rect l="0" t="0" r="r" b="b"/>
              <a:pathLst>
                <a:path w="492" h="507">
                  <a:moveTo>
                    <a:pt x="270" y="467"/>
                  </a:moveTo>
                  <a:cubicBezTo>
                    <a:pt x="305" y="461"/>
                    <a:pt x="337" y="446"/>
                    <a:pt x="362" y="425"/>
                  </a:cubicBezTo>
                  <a:cubicBezTo>
                    <a:pt x="417" y="388"/>
                    <a:pt x="449" y="325"/>
                    <a:pt x="449" y="269"/>
                  </a:cubicBezTo>
                  <a:cubicBezTo>
                    <a:pt x="450" y="245"/>
                    <a:pt x="448" y="211"/>
                    <a:pt x="435" y="181"/>
                  </a:cubicBezTo>
                  <a:cubicBezTo>
                    <a:pt x="424" y="150"/>
                    <a:pt x="403" y="123"/>
                    <a:pt x="384" y="111"/>
                  </a:cubicBezTo>
                  <a:cubicBezTo>
                    <a:pt x="387" y="114"/>
                    <a:pt x="390" y="118"/>
                    <a:pt x="393" y="121"/>
                  </a:cubicBezTo>
                  <a:cubicBezTo>
                    <a:pt x="388" y="117"/>
                    <a:pt x="383" y="113"/>
                    <a:pt x="378" y="110"/>
                  </a:cubicBezTo>
                  <a:cubicBezTo>
                    <a:pt x="325" y="58"/>
                    <a:pt x="245" y="41"/>
                    <a:pt x="175" y="66"/>
                  </a:cubicBezTo>
                  <a:cubicBezTo>
                    <a:pt x="165" y="69"/>
                    <a:pt x="158" y="75"/>
                    <a:pt x="149" y="80"/>
                  </a:cubicBezTo>
                  <a:cubicBezTo>
                    <a:pt x="139" y="85"/>
                    <a:pt x="130" y="9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88" y="127"/>
                    <a:pt x="65" y="167"/>
                    <a:pt x="59" y="212"/>
                  </a:cubicBezTo>
                  <a:cubicBezTo>
                    <a:pt x="56" y="233"/>
                    <a:pt x="55" y="254"/>
                    <a:pt x="59" y="275"/>
                  </a:cubicBezTo>
                  <a:cubicBezTo>
                    <a:pt x="60" y="283"/>
                    <a:pt x="58" y="283"/>
                    <a:pt x="58" y="288"/>
                  </a:cubicBezTo>
                  <a:cubicBezTo>
                    <a:pt x="60" y="310"/>
                    <a:pt x="64" y="327"/>
                    <a:pt x="76" y="349"/>
                  </a:cubicBezTo>
                  <a:cubicBezTo>
                    <a:pt x="76" y="349"/>
                    <a:pt x="75" y="350"/>
                    <a:pt x="75" y="350"/>
                  </a:cubicBezTo>
                  <a:cubicBezTo>
                    <a:pt x="77" y="353"/>
                    <a:pt x="79" y="356"/>
                    <a:pt x="80" y="358"/>
                  </a:cubicBezTo>
                  <a:cubicBezTo>
                    <a:pt x="67" y="353"/>
                    <a:pt x="49" y="325"/>
                    <a:pt x="62" y="358"/>
                  </a:cubicBezTo>
                  <a:cubicBezTo>
                    <a:pt x="62" y="358"/>
                    <a:pt x="62" y="358"/>
                    <a:pt x="62" y="358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8" y="353"/>
                    <a:pt x="58" y="353"/>
                    <a:pt x="58" y="353"/>
                  </a:cubicBezTo>
                  <a:cubicBezTo>
                    <a:pt x="53" y="347"/>
                    <a:pt x="49" y="343"/>
                    <a:pt x="45" y="339"/>
                  </a:cubicBezTo>
                  <a:cubicBezTo>
                    <a:pt x="47" y="344"/>
                    <a:pt x="50" y="349"/>
                    <a:pt x="53" y="353"/>
                  </a:cubicBezTo>
                  <a:cubicBezTo>
                    <a:pt x="52" y="353"/>
                    <a:pt x="51" y="353"/>
                    <a:pt x="50" y="354"/>
                  </a:cubicBezTo>
                  <a:cubicBezTo>
                    <a:pt x="49" y="353"/>
                    <a:pt x="49" y="353"/>
                    <a:pt x="49" y="353"/>
                  </a:cubicBezTo>
                  <a:cubicBezTo>
                    <a:pt x="48" y="351"/>
                    <a:pt x="47" y="349"/>
                    <a:pt x="47" y="349"/>
                  </a:cubicBezTo>
                  <a:cubicBezTo>
                    <a:pt x="46" y="349"/>
                    <a:pt x="45" y="348"/>
                    <a:pt x="44" y="348"/>
                  </a:cubicBezTo>
                  <a:cubicBezTo>
                    <a:pt x="35" y="337"/>
                    <a:pt x="25" y="315"/>
                    <a:pt x="25" y="320"/>
                  </a:cubicBezTo>
                  <a:cubicBezTo>
                    <a:pt x="24" y="324"/>
                    <a:pt x="29" y="334"/>
                    <a:pt x="36" y="345"/>
                  </a:cubicBezTo>
                  <a:cubicBezTo>
                    <a:pt x="36" y="347"/>
                    <a:pt x="36" y="347"/>
                    <a:pt x="36" y="347"/>
                  </a:cubicBezTo>
                  <a:cubicBezTo>
                    <a:pt x="29" y="333"/>
                    <a:pt x="32" y="349"/>
                    <a:pt x="27" y="340"/>
                  </a:cubicBezTo>
                  <a:cubicBezTo>
                    <a:pt x="22" y="328"/>
                    <a:pt x="17" y="316"/>
                    <a:pt x="13" y="303"/>
                  </a:cubicBezTo>
                  <a:cubicBezTo>
                    <a:pt x="0" y="250"/>
                    <a:pt x="4" y="201"/>
                    <a:pt x="23" y="150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36" y="120"/>
                    <a:pt x="50" y="98"/>
                    <a:pt x="69" y="80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81" y="70"/>
                    <a:pt x="97" y="57"/>
                    <a:pt x="114" y="45"/>
                  </a:cubicBezTo>
                  <a:cubicBezTo>
                    <a:pt x="155" y="15"/>
                    <a:pt x="208" y="0"/>
                    <a:pt x="264" y="4"/>
                  </a:cubicBezTo>
                  <a:cubicBezTo>
                    <a:pt x="322" y="10"/>
                    <a:pt x="376" y="35"/>
                    <a:pt x="419" y="77"/>
                  </a:cubicBezTo>
                  <a:cubicBezTo>
                    <a:pt x="401" y="60"/>
                    <a:pt x="381" y="46"/>
                    <a:pt x="359" y="34"/>
                  </a:cubicBezTo>
                  <a:cubicBezTo>
                    <a:pt x="350" y="28"/>
                    <a:pt x="339" y="24"/>
                    <a:pt x="330" y="19"/>
                  </a:cubicBezTo>
                  <a:cubicBezTo>
                    <a:pt x="340" y="25"/>
                    <a:pt x="350" y="28"/>
                    <a:pt x="359" y="34"/>
                  </a:cubicBezTo>
                  <a:cubicBezTo>
                    <a:pt x="397" y="56"/>
                    <a:pt x="427" y="88"/>
                    <a:pt x="449" y="114"/>
                  </a:cubicBezTo>
                  <a:cubicBezTo>
                    <a:pt x="451" y="118"/>
                    <a:pt x="450" y="118"/>
                    <a:pt x="452" y="121"/>
                  </a:cubicBezTo>
                  <a:cubicBezTo>
                    <a:pt x="465" y="142"/>
                    <a:pt x="473" y="166"/>
                    <a:pt x="480" y="186"/>
                  </a:cubicBezTo>
                  <a:cubicBezTo>
                    <a:pt x="481" y="186"/>
                    <a:pt x="484" y="196"/>
                    <a:pt x="484" y="193"/>
                  </a:cubicBezTo>
                  <a:cubicBezTo>
                    <a:pt x="489" y="214"/>
                    <a:pt x="492" y="239"/>
                    <a:pt x="491" y="261"/>
                  </a:cubicBezTo>
                  <a:cubicBezTo>
                    <a:pt x="491" y="270"/>
                    <a:pt x="490" y="280"/>
                    <a:pt x="491" y="290"/>
                  </a:cubicBezTo>
                  <a:cubicBezTo>
                    <a:pt x="480" y="368"/>
                    <a:pt x="433" y="443"/>
                    <a:pt x="354" y="484"/>
                  </a:cubicBezTo>
                  <a:cubicBezTo>
                    <a:pt x="334" y="495"/>
                    <a:pt x="309" y="502"/>
                    <a:pt x="288" y="507"/>
                  </a:cubicBezTo>
                  <a:cubicBezTo>
                    <a:pt x="320" y="499"/>
                    <a:pt x="351" y="485"/>
                    <a:pt x="378" y="465"/>
                  </a:cubicBezTo>
                  <a:cubicBezTo>
                    <a:pt x="406" y="448"/>
                    <a:pt x="429" y="426"/>
                    <a:pt x="442" y="404"/>
                  </a:cubicBezTo>
                  <a:cubicBezTo>
                    <a:pt x="451" y="388"/>
                    <a:pt x="451" y="388"/>
                    <a:pt x="451" y="388"/>
                  </a:cubicBezTo>
                  <a:cubicBezTo>
                    <a:pt x="432" y="419"/>
                    <a:pt x="407" y="445"/>
                    <a:pt x="378" y="465"/>
                  </a:cubicBezTo>
                  <a:cubicBezTo>
                    <a:pt x="362" y="475"/>
                    <a:pt x="344" y="484"/>
                    <a:pt x="325" y="490"/>
                  </a:cubicBezTo>
                  <a:cubicBezTo>
                    <a:pt x="327" y="489"/>
                    <a:pt x="327" y="489"/>
                    <a:pt x="327" y="489"/>
                  </a:cubicBezTo>
                  <a:cubicBezTo>
                    <a:pt x="341" y="484"/>
                    <a:pt x="354" y="476"/>
                    <a:pt x="367" y="468"/>
                  </a:cubicBezTo>
                  <a:cubicBezTo>
                    <a:pt x="392" y="455"/>
                    <a:pt x="414" y="436"/>
                    <a:pt x="428" y="417"/>
                  </a:cubicBezTo>
                  <a:cubicBezTo>
                    <a:pt x="433" y="410"/>
                    <a:pt x="433" y="410"/>
                    <a:pt x="433" y="410"/>
                  </a:cubicBezTo>
                  <a:cubicBezTo>
                    <a:pt x="436" y="406"/>
                    <a:pt x="439" y="400"/>
                    <a:pt x="442" y="395"/>
                  </a:cubicBezTo>
                  <a:cubicBezTo>
                    <a:pt x="430" y="414"/>
                    <a:pt x="415" y="429"/>
                    <a:pt x="399" y="444"/>
                  </a:cubicBezTo>
                  <a:cubicBezTo>
                    <a:pt x="389" y="453"/>
                    <a:pt x="378" y="461"/>
                    <a:pt x="367" y="468"/>
                  </a:cubicBezTo>
                  <a:cubicBezTo>
                    <a:pt x="360" y="473"/>
                    <a:pt x="352" y="476"/>
                    <a:pt x="344" y="479"/>
                  </a:cubicBezTo>
                  <a:cubicBezTo>
                    <a:pt x="346" y="478"/>
                    <a:pt x="346" y="478"/>
                    <a:pt x="346" y="478"/>
                  </a:cubicBezTo>
                  <a:cubicBezTo>
                    <a:pt x="353" y="474"/>
                    <a:pt x="367" y="458"/>
                    <a:pt x="357" y="461"/>
                  </a:cubicBezTo>
                  <a:cubicBezTo>
                    <a:pt x="309" y="491"/>
                    <a:pt x="230" y="496"/>
                    <a:pt x="230" y="493"/>
                  </a:cubicBezTo>
                  <a:cubicBezTo>
                    <a:pt x="228" y="492"/>
                    <a:pt x="251" y="492"/>
                    <a:pt x="273" y="487"/>
                  </a:cubicBezTo>
                  <a:cubicBezTo>
                    <a:pt x="295" y="483"/>
                    <a:pt x="316" y="475"/>
                    <a:pt x="314" y="475"/>
                  </a:cubicBezTo>
                  <a:cubicBezTo>
                    <a:pt x="309" y="476"/>
                    <a:pt x="304" y="477"/>
                    <a:pt x="299" y="478"/>
                  </a:cubicBezTo>
                  <a:cubicBezTo>
                    <a:pt x="304" y="477"/>
                    <a:pt x="308" y="475"/>
                    <a:pt x="312" y="473"/>
                  </a:cubicBezTo>
                  <a:cubicBezTo>
                    <a:pt x="322" y="469"/>
                    <a:pt x="335" y="465"/>
                    <a:pt x="341" y="460"/>
                  </a:cubicBezTo>
                  <a:cubicBezTo>
                    <a:pt x="360" y="447"/>
                    <a:pt x="384" y="433"/>
                    <a:pt x="402" y="412"/>
                  </a:cubicBezTo>
                  <a:cubicBezTo>
                    <a:pt x="412" y="399"/>
                    <a:pt x="423" y="382"/>
                    <a:pt x="431" y="364"/>
                  </a:cubicBezTo>
                  <a:cubicBezTo>
                    <a:pt x="430" y="363"/>
                    <a:pt x="436" y="355"/>
                    <a:pt x="433" y="357"/>
                  </a:cubicBezTo>
                  <a:cubicBezTo>
                    <a:pt x="443" y="342"/>
                    <a:pt x="450" y="321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cubicBezTo>
                    <a:pt x="449" y="311"/>
                    <a:pt x="450" y="309"/>
                    <a:pt x="450" y="307"/>
                  </a:cubicBezTo>
                  <a:cubicBezTo>
                    <a:pt x="459" y="278"/>
                    <a:pt x="457" y="257"/>
                    <a:pt x="453" y="231"/>
                  </a:cubicBezTo>
                  <a:cubicBezTo>
                    <a:pt x="452" y="222"/>
                    <a:pt x="450" y="213"/>
                    <a:pt x="449" y="203"/>
                  </a:cubicBezTo>
                  <a:cubicBezTo>
                    <a:pt x="450" y="209"/>
                    <a:pt x="451" y="219"/>
                    <a:pt x="452" y="225"/>
                  </a:cubicBezTo>
                  <a:cubicBezTo>
                    <a:pt x="453" y="231"/>
                    <a:pt x="453" y="231"/>
                    <a:pt x="453" y="231"/>
                  </a:cubicBezTo>
                  <a:cubicBezTo>
                    <a:pt x="455" y="254"/>
                    <a:pt x="455" y="277"/>
                    <a:pt x="450" y="299"/>
                  </a:cubicBezTo>
                  <a:cubicBezTo>
                    <a:pt x="450" y="301"/>
                    <a:pt x="450" y="304"/>
                    <a:pt x="450" y="307"/>
                  </a:cubicBezTo>
                  <a:cubicBezTo>
                    <a:pt x="448" y="312"/>
                    <a:pt x="448" y="312"/>
                    <a:pt x="448" y="312"/>
                  </a:cubicBezTo>
                  <a:cubicBezTo>
                    <a:pt x="449" y="313"/>
                    <a:pt x="449" y="313"/>
                    <a:pt x="449" y="313"/>
                  </a:cubicBezTo>
                  <a:cubicBezTo>
                    <a:pt x="444" y="335"/>
                    <a:pt x="432" y="357"/>
                    <a:pt x="423" y="374"/>
                  </a:cubicBezTo>
                  <a:cubicBezTo>
                    <a:pt x="404" y="404"/>
                    <a:pt x="373" y="431"/>
                    <a:pt x="340" y="446"/>
                  </a:cubicBezTo>
                  <a:cubicBezTo>
                    <a:pt x="356" y="437"/>
                    <a:pt x="370" y="426"/>
                    <a:pt x="383" y="414"/>
                  </a:cubicBezTo>
                  <a:cubicBezTo>
                    <a:pt x="367" y="428"/>
                    <a:pt x="350" y="441"/>
                    <a:pt x="332" y="450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05" y="460"/>
                    <a:pt x="305" y="460"/>
                    <a:pt x="305" y="460"/>
                  </a:cubicBezTo>
                  <a:cubicBezTo>
                    <a:pt x="322" y="455"/>
                    <a:pt x="322" y="455"/>
                    <a:pt x="322" y="455"/>
                  </a:cubicBezTo>
                  <a:cubicBezTo>
                    <a:pt x="311" y="460"/>
                    <a:pt x="300" y="464"/>
                    <a:pt x="288" y="468"/>
                  </a:cubicBezTo>
                  <a:cubicBezTo>
                    <a:pt x="224" y="486"/>
                    <a:pt x="149" y="471"/>
                    <a:pt x="96" y="427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7" y="448"/>
                    <a:pt x="158" y="461"/>
                    <a:pt x="184" y="464"/>
                  </a:cubicBezTo>
                  <a:cubicBezTo>
                    <a:pt x="166" y="459"/>
                    <a:pt x="154" y="455"/>
                    <a:pt x="138" y="448"/>
                  </a:cubicBezTo>
                  <a:cubicBezTo>
                    <a:pt x="138" y="448"/>
                    <a:pt x="138" y="447"/>
                    <a:pt x="139" y="447"/>
                  </a:cubicBezTo>
                  <a:cubicBezTo>
                    <a:pt x="129" y="443"/>
                    <a:pt x="117" y="437"/>
                    <a:pt x="106" y="429"/>
                  </a:cubicBezTo>
                  <a:cubicBezTo>
                    <a:pt x="111" y="430"/>
                    <a:pt x="115" y="432"/>
                    <a:pt x="120" y="433"/>
                  </a:cubicBezTo>
                  <a:cubicBezTo>
                    <a:pt x="127" y="435"/>
                    <a:pt x="134" y="440"/>
                    <a:pt x="144" y="443"/>
                  </a:cubicBezTo>
                  <a:cubicBezTo>
                    <a:pt x="181" y="460"/>
                    <a:pt x="221" y="467"/>
                    <a:pt x="261" y="462"/>
                  </a:cubicBezTo>
                  <a:cubicBezTo>
                    <a:pt x="296" y="458"/>
                    <a:pt x="331" y="446"/>
                    <a:pt x="361" y="427"/>
                  </a:cubicBezTo>
                  <a:cubicBezTo>
                    <a:pt x="332" y="448"/>
                    <a:pt x="302" y="460"/>
                    <a:pt x="270" y="467"/>
                  </a:cubicBezTo>
                  <a:close/>
                  <a:moveTo>
                    <a:pt x="39" y="298"/>
                  </a:moveTo>
                  <a:cubicBezTo>
                    <a:pt x="35" y="289"/>
                    <a:pt x="35" y="289"/>
                    <a:pt x="35" y="289"/>
                  </a:cubicBezTo>
                  <a:cubicBezTo>
                    <a:pt x="35" y="291"/>
                    <a:pt x="35" y="291"/>
                    <a:pt x="35" y="291"/>
                  </a:cubicBezTo>
                  <a:cubicBezTo>
                    <a:pt x="36" y="294"/>
                    <a:pt x="37" y="296"/>
                    <a:pt x="39" y="298"/>
                  </a:cubicBezTo>
                  <a:close/>
                  <a:moveTo>
                    <a:pt x="33" y="229"/>
                  </a:moveTo>
                  <a:cubicBezTo>
                    <a:pt x="30" y="249"/>
                    <a:pt x="33" y="277"/>
                    <a:pt x="41" y="301"/>
                  </a:cubicBezTo>
                  <a:cubicBezTo>
                    <a:pt x="42" y="302"/>
                    <a:pt x="42" y="302"/>
                    <a:pt x="42" y="302"/>
                  </a:cubicBezTo>
                  <a:cubicBezTo>
                    <a:pt x="36" y="281"/>
                    <a:pt x="32" y="254"/>
                    <a:pt x="33" y="229"/>
                  </a:cubicBezTo>
                  <a:close/>
                  <a:moveTo>
                    <a:pt x="67" y="157"/>
                  </a:moveTo>
                  <a:cubicBezTo>
                    <a:pt x="66" y="157"/>
                    <a:pt x="66" y="157"/>
                    <a:pt x="66" y="157"/>
                  </a:cubicBezTo>
                  <a:cubicBezTo>
                    <a:pt x="67" y="157"/>
                    <a:pt x="67" y="157"/>
                    <a:pt x="67" y="157"/>
                  </a:cubicBezTo>
                  <a:close/>
                  <a:moveTo>
                    <a:pt x="370" y="75"/>
                  </a:moveTo>
                  <a:cubicBezTo>
                    <a:pt x="349" y="62"/>
                    <a:pt x="321" y="48"/>
                    <a:pt x="291" y="42"/>
                  </a:cubicBezTo>
                  <a:cubicBezTo>
                    <a:pt x="283" y="39"/>
                    <a:pt x="273" y="40"/>
                    <a:pt x="262" y="39"/>
                  </a:cubicBezTo>
                  <a:cubicBezTo>
                    <a:pt x="247" y="38"/>
                    <a:pt x="238" y="39"/>
                    <a:pt x="226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14" y="41"/>
                    <a:pt x="203" y="48"/>
                    <a:pt x="183" y="51"/>
                  </a:cubicBezTo>
                  <a:cubicBezTo>
                    <a:pt x="183" y="52"/>
                    <a:pt x="181" y="54"/>
                    <a:pt x="178" y="55"/>
                  </a:cubicBezTo>
                  <a:cubicBezTo>
                    <a:pt x="165" y="60"/>
                    <a:pt x="151" y="65"/>
                    <a:pt x="142" y="71"/>
                  </a:cubicBezTo>
                  <a:cubicBezTo>
                    <a:pt x="130" y="79"/>
                    <a:pt x="118" y="87"/>
                    <a:pt x="111" y="96"/>
                  </a:cubicBezTo>
                  <a:cubicBezTo>
                    <a:pt x="108" y="98"/>
                    <a:pt x="106" y="103"/>
                    <a:pt x="102" y="107"/>
                  </a:cubicBezTo>
                  <a:cubicBezTo>
                    <a:pt x="89" y="123"/>
                    <a:pt x="89" y="123"/>
                    <a:pt x="89" y="123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93" y="119"/>
                    <a:pt x="97" y="114"/>
                    <a:pt x="100" y="110"/>
                  </a:cubicBezTo>
                  <a:cubicBezTo>
                    <a:pt x="111" y="97"/>
                    <a:pt x="126" y="83"/>
                    <a:pt x="140" y="75"/>
                  </a:cubicBezTo>
                  <a:cubicBezTo>
                    <a:pt x="176" y="52"/>
                    <a:pt x="217" y="42"/>
                    <a:pt x="258" y="42"/>
                  </a:cubicBezTo>
                  <a:cubicBezTo>
                    <a:pt x="267" y="43"/>
                    <a:pt x="276" y="42"/>
                    <a:pt x="285" y="44"/>
                  </a:cubicBezTo>
                  <a:cubicBezTo>
                    <a:pt x="312" y="47"/>
                    <a:pt x="341" y="62"/>
                    <a:pt x="359" y="69"/>
                  </a:cubicBezTo>
                  <a:cubicBezTo>
                    <a:pt x="362" y="70"/>
                    <a:pt x="366" y="74"/>
                    <a:pt x="370" y="75"/>
                  </a:cubicBezTo>
                  <a:close/>
                  <a:moveTo>
                    <a:pt x="416" y="79"/>
                  </a:moveTo>
                  <a:cubicBezTo>
                    <a:pt x="389" y="53"/>
                    <a:pt x="354" y="32"/>
                    <a:pt x="322" y="20"/>
                  </a:cubicBezTo>
                  <a:cubicBezTo>
                    <a:pt x="309" y="15"/>
                    <a:pt x="283" y="10"/>
                    <a:pt x="261" y="9"/>
                  </a:cubicBezTo>
                  <a:cubicBezTo>
                    <a:pt x="240" y="10"/>
                    <a:pt x="224" y="14"/>
                    <a:pt x="231" y="17"/>
                  </a:cubicBezTo>
                  <a:cubicBezTo>
                    <a:pt x="247" y="8"/>
                    <a:pt x="305" y="12"/>
                    <a:pt x="348" y="36"/>
                  </a:cubicBezTo>
                  <a:cubicBezTo>
                    <a:pt x="392" y="59"/>
                    <a:pt x="418" y="93"/>
                    <a:pt x="416" y="79"/>
                  </a:cubicBezTo>
                  <a:close/>
                  <a:moveTo>
                    <a:pt x="469" y="355"/>
                  </a:moveTo>
                  <a:cubicBezTo>
                    <a:pt x="474" y="341"/>
                    <a:pt x="479" y="326"/>
                    <a:pt x="483" y="310"/>
                  </a:cubicBezTo>
                  <a:cubicBezTo>
                    <a:pt x="480" y="325"/>
                    <a:pt x="475" y="340"/>
                    <a:pt x="469" y="355"/>
                  </a:cubicBezTo>
                  <a:close/>
                  <a:moveTo>
                    <a:pt x="464" y="207"/>
                  </a:moveTo>
                  <a:cubicBezTo>
                    <a:pt x="476" y="249"/>
                    <a:pt x="471" y="297"/>
                    <a:pt x="455" y="339"/>
                  </a:cubicBezTo>
                  <a:cubicBezTo>
                    <a:pt x="444" y="371"/>
                    <a:pt x="418" y="400"/>
                    <a:pt x="398" y="423"/>
                  </a:cubicBezTo>
                  <a:cubicBezTo>
                    <a:pt x="399" y="425"/>
                    <a:pt x="399" y="425"/>
                    <a:pt x="399" y="425"/>
                  </a:cubicBezTo>
                  <a:cubicBezTo>
                    <a:pt x="402" y="422"/>
                    <a:pt x="402" y="422"/>
                    <a:pt x="402" y="422"/>
                  </a:cubicBezTo>
                  <a:cubicBezTo>
                    <a:pt x="411" y="414"/>
                    <a:pt x="418" y="407"/>
                    <a:pt x="425" y="400"/>
                  </a:cubicBezTo>
                  <a:cubicBezTo>
                    <a:pt x="424" y="401"/>
                    <a:pt x="424" y="401"/>
                    <a:pt x="424" y="401"/>
                  </a:cubicBezTo>
                  <a:cubicBezTo>
                    <a:pt x="426" y="399"/>
                    <a:pt x="426" y="399"/>
                    <a:pt x="426" y="399"/>
                  </a:cubicBezTo>
                  <a:cubicBezTo>
                    <a:pt x="431" y="394"/>
                    <a:pt x="435" y="388"/>
                    <a:pt x="440" y="381"/>
                  </a:cubicBezTo>
                  <a:cubicBezTo>
                    <a:pt x="442" y="378"/>
                    <a:pt x="443" y="374"/>
                    <a:pt x="445" y="371"/>
                  </a:cubicBezTo>
                  <a:cubicBezTo>
                    <a:pt x="467" y="333"/>
                    <a:pt x="478" y="288"/>
                    <a:pt x="474" y="250"/>
                  </a:cubicBezTo>
                  <a:cubicBezTo>
                    <a:pt x="472" y="226"/>
                    <a:pt x="467" y="206"/>
                    <a:pt x="459" y="185"/>
                  </a:cubicBezTo>
                  <a:cubicBezTo>
                    <a:pt x="460" y="191"/>
                    <a:pt x="463" y="201"/>
                    <a:pt x="464" y="207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Freeform 451"/>
            <p:cNvSpPr>
              <a:spLocks noChangeAspect="1"/>
            </p:cNvSpPr>
            <p:nvPr/>
          </p:nvSpPr>
          <p:spPr bwMode="auto">
            <a:xfrm>
              <a:off x="5199" y="3419"/>
              <a:ext cx="151" cy="57"/>
            </a:xfrm>
            <a:custGeom>
              <a:avLst/>
              <a:gdLst/>
              <a:ahLst/>
              <a:cxnLst>
                <a:cxn ang="0">
                  <a:pos x="241" y="89"/>
                </a:cxn>
                <a:cxn ang="0">
                  <a:pos x="201" y="104"/>
                </a:cxn>
                <a:cxn ang="0">
                  <a:pos x="168" y="111"/>
                </a:cxn>
                <a:cxn ang="0">
                  <a:pos x="4" y="63"/>
                </a:cxn>
                <a:cxn ang="0">
                  <a:pos x="1" y="68"/>
                </a:cxn>
                <a:cxn ang="0">
                  <a:pos x="183" y="119"/>
                </a:cxn>
                <a:cxn ang="0">
                  <a:pos x="185" y="119"/>
                </a:cxn>
                <a:cxn ang="0">
                  <a:pos x="281" y="76"/>
                </a:cxn>
                <a:cxn ang="0">
                  <a:pos x="344" y="0"/>
                </a:cxn>
                <a:cxn ang="0">
                  <a:pos x="241" y="89"/>
                </a:cxn>
              </a:cxnLst>
              <a:rect l="0" t="0" r="r" b="b"/>
              <a:pathLst>
                <a:path w="344" h="127">
                  <a:moveTo>
                    <a:pt x="241" y="89"/>
                  </a:moveTo>
                  <a:cubicBezTo>
                    <a:pt x="229" y="95"/>
                    <a:pt x="215" y="100"/>
                    <a:pt x="201" y="104"/>
                  </a:cubicBezTo>
                  <a:cubicBezTo>
                    <a:pt x="190" y="107"/>
                    <a:pt x="179" y="109"/>
                    <a:pt x="168" y="111"/>
                  </a:cubicBezTo>
                  <a:cubicBezTo>
                    <a:pt x="115" y="119"/>
                    <a:pt x="50" y="100"/>
                    <a:pt x="4" y="63"/>
                  </a:cubicBezTo>
                  <a:cubicBezTo>
                    <a:pt x="2" y="64"/>
                    <a:pt x="0" y="65"/>
                    <a:pt x="1" y="68"/>
                  </a:cubicBezTo>
                  <a:cubicBezTo>
                    <a:pt x="50" y="111"/>
                    <a:pt x="120" y="127"/>
                    <a:pt x="183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212" y="112"/>
                    <a:pt x="255" y="99"/>
                    <a:pt x="281" y="76"/>
                  </a:cubicBezTo>
                  <a:cubicBezTo>
                    <a:pt x="307" y="54"/>
                    <a:pt x="330" y="29"/>
                    <a:pt x="344" y="0"/>
                  </a:cubicBezTo>
                  <a:cubicBezTo>
                    <a:pt x="319" y="39"/>
                    <a:pt x="284" y="71"/>
                    <a:pt x="241" y="89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Freeform 452"/>
            <p:cNvSpPr>
              <a:spLocks noChangeAspect="1"/>
            </p:cNvSpPr>
            <p:nvPr/>
          </p:nvSpPr>
          <p:spPr bwMode="auto">
            <a:xfrm>
              <a:off x="5343" y="3323"/>
              <a:ext cx="14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29"/>
                </a:cxn>
                <a:cxn ang="0">
                  <a:pos x="32" y="116"/>
                </a:cxn>
                <a:cxn ang="0">
                  <a:pos x="27" y="52"/>
                </a:cxn>
                <a:cxn ang="0">
                  <a:pos x="0" y="0"/>
                </a:cxn>
              </a:cxnLst>
              <a:rect l="0" t="0" r="r" b="b"/>
              <a:pathLst>
                <a:path w="33" h="116">
                  <a:moveTo>
                    <a:pt x="0" y="0"/>
                  </a:moveTo>
                  <a:cubicBezTo>
                    <a:pt x="6" y="9"/>
                    <a:pt x="11" y="19"/>
                    <a:pt x="15" y="29"/>
                  </a:cubicBezTo>
                  <a:cubicBezTo>
                    <a:pt x="27" y="58"/>
                    <a:pt x="32" y="87"/>
                    <a:pt x="32" y="116"/>
                  </a:cubicBezTo>
                  <a:cubicBezTo>
                    <a:pt x="33" y="95"/>
                    <a:pt x="32" y="73"/>
                    <a:pt x="27" y="52"/>
                  </a:cubicBezTo>
                  <a:cubicBezTo>
                    <a:pt x="22" y="30"/>
                    <a:pt x="11" y="15"/>
                    <a:pt x="0" y="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453"/>
            <p:cNvSpPr>
              <a:spLocks noChangeAspect="1"/>
            </p:cNvSpPr>
            <p:nvPr/>
          </p:nvSpPr>
          <p:spPr bwMode="auto">
            <a:xfrm>
              <a:off x="5279" y="3370"/>
              <a:ext cx="81" cy="89"/>
            </a:xfrm>
            <a:custGeom>
              <a:avLst/>
              <a:gdLst/>
              <a:ahLst/>
              <a:cxnLst>
                <a:cxn ang="0">
                  <a:pos x="168" y="35"/>
                </a:cxn>
                <a:cxn ang="0">
                  <a:pos x="170" y="11"/>
                </a:cxn>
                <a:cxn ang="0">
                  <a:pos x="140" y="101"/>
                </a:cxn>
                <a:cxn ang="0">
                  <a:pos x="17" y="198"/>
                </a:cxn>
                <a:cxn ang="0">
                  <a:pos x="0" y="202"/>
                </a:cxn>
                <a:cxn ang="0">
                  <a:pos x="175" y="5"/>
                </a:cxn>
                <a:cxn ang="0">
                  <a:pos x="174" y="0"/>
                </a:cxn>
                <a:cxn ang="0">
                  <a:pos x="139" y="111"/>
                </a:cxn>
                <a:cxn ang="0">
                  <a:pos x="168" y="35"/>
                </a:cxn>
              </a:cxnLst>
              <a:rect l="0" t="0" r="r" b="b"/>
              <a:pathLst>
                <a:path w="182" h="202">
                  <a:moveTo>
                    <a:pt x="168" y="35"/>
                  </a:moveTo>
                  <a:cubicBezTo>
                    <a:pt x="169" y="27"/>
                    <a:pt x="169" y="19"/>
                    <a:pt x="170" y="11"/>
                  </a:cubicBezTo>
                  <a:cubicBezTo>
                    <a:pt x="167" y="43"/>
                    <a:pt x="157" y="73"/>
                    <a:pt x="140" y="101"/>
                  </a:cubicBezTo>
                  <a:cubicBezTo>
                    <a:pt x="114" y="146"/>
                    <a:pt x="70" y="182"/>
                    <a:pt x="17" y="198"/>
                  </a:cubicBezTo>
                  <a:cubicBezTo>
                    <a:pt x="12" y="200"/>
                    <a:pt x="6" y="201"/>
                    <a:pt x="0" y="202"/>
                  </a:cubicBezTo>
                  <a:cubicBezTo>
                    <a:pt x="103" y="191"/>
                    <a:pt x="182" y="90"/>
                    <a:pt x="175" y="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40"/>
                    <a:pt x="161" y="79"/>
                    <a:pt x="139" y="111"/>
                  </a:cubicBezTo>
                  <a:cubicBezTo>
                    <a:pt x="154" y="88"/>
                    <a:pt x="164" y="62"/>
                    <a:pt x="168" y="3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454"/>
            <p:cNvSpPr>
              <a:spLocks noChangeAspect="1"/>
            </p:cNvSpPr>
            <p:nvPr/>
          </p:nvSpPr>
          <p:spPr bwMode="auto">
            <a:xfrm>
              <a:off x="5303" y="3455"/>
              <a:ext cx="8" cy="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0" y="4"/>
                </a:cxn>
                <a:cxn ang="0">
                  <a:pos x="0" y="9"/>
                </a:cxn>
                <a:cxn ang="0">
                  <a:pos x="6" y="7"/>
                </a:cxn>
                <a:cxn ang="0">
                  <a:pos x="18" y="0"/>
                </a:cxn>
              </a:cxnLst>
              <a:rect l="0" t="0" r="r" b="b"/>
              <a:pathLst>
                <a:path w="18" h="9">
                  <a:moveTo>
                    <a:pt x="18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3" y="8"/>
                    <a:pt x="0" y="9"/>
                  </a:cubicBezTo>
                  <a:cubicBezTo>
                    <a:pt x="2" y="8"/>
                    <a:pt x="4" y="7"/>
                    <a:pt x="6" y="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455"/>
            <p:cNvSpPr>
              <a:spLocks noChangeAspect="1"/>
            </p:cNvSpPr>
            <p:nvPr/>
          </p:nvSpPr>
          <p:spPr bwMode="auto">
            <a:xfrm>
              <a:off x="5349" y="3402"/>
              <a:ext cx="17" cy="33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" y="73"/>
                </a:cxn>
                <a:cxn ang="0">
                  <a:pos x="20" y="45"/>
                </a:cxn>
                <a:cxn ang="0">
                  <a:pos x="38" y="0"/>
                </a:cxn>
                <a:cxn ang="0">
                  <a:pos x="0" y="74"/>
                </a:cxn>
              </a:cxnLst>
              <a:rect l="0" t="0" r="r" b="b"/>
              <a:pathLst>
                <a:path w="38" h="74">
                  <a:moveTo>
                    <a:pt x="0" y="74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8" y="64"/>
                    <a:pt x="15" y="55"/>
                    <a:pt x="20" y="45"/>
                  </a:cubicBezTo>
                  <a:cubicBezTo>
                    <a:pt x="27" y="31"/>
                    <a:pt x="33" y="16"/>
                    <a:pt x="38" y="0"/>
                  </a:cubicBezTo>
                  <a:cubicBezTo>
                    <a:pt x="29" y="29"/>
                    <a:pt x="13" y="54"/>
                    <a:pt x="0" y="74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Freeform 456"/>
            <p:cNvSpPr>
              <a:spLocks noChangeAspect="1"/>
            </p:cNvSpPr>
            <p:nvPr/>
          </p:nvSpPr>
          <p:spPr bwMode="auto">
            <a:xfrm>
              <a:off x="5376" y="3390"/>
              <a:ext cx="1" cy="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2" y="10"/>
                </a:cxn>
                <a:cxn ang="0">
                  <a:pos x="0" y="21"/>
                </a:cxn>
              </a:cxnLst>
              <a:rect l="0" t="0" r="r" b="b"/>
              <a:pathLst>
                <a:path w="4" h="21">
                  <a:moveTo>
                    <a:pt x="0" y="21"/>
                  </a:moveTo>
                  <a:cubicBezTo>
                    <a:pt x="1" y="17"/>
                    <a:pt x="3" y="10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3"/>
                    <a:pt x="1" y="17"/>
                    <a:pt x="0" y="21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Freeform 457"/>
            <p:cNvSpPr>
              <a:spLocks noChangeAspect="1"/>
            </p:cNvSpPr>
            <p:nvPr/>
          </p:nvSpPr>
          <p:spPr bwMode="auto">
            <a:xfrm>
              <a:off x="5346" y="3291"/>
              <a:ext cx="36" cy="99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72" y="213"/>
                </a:cxn>
                <a:cxn ang="0">
                  <a:pos x="71" y="222"/>
                </a:cxn>
                <a:cxn ang="0">
                  <a:pos x="65" y="105"/>
                </a:cxn>
                <a:cxn ang="0">
                  <a:pos x="55" y="81"/>
                </a:cxn>
                <a:cxn ang="0">
                  <a:pos x="0" y="0"/>
                </a:cxn>
                <a:cxn ang="0">
                  <a:pos x="30" y="36"/>
                </a:cxn>
                <a:cxn ang="0">
                  <a:pos x="30" y="37"/>
                </a:cxn>
              </a:cxnLst>
              <a:rect l="0" t="0" r="r" b="b"/>
              <a:pathLst>
                <a:path w="81" h="222">
                  <a:moveTo>
                    <a:pt x="30" y="37"/>
                  </a:moveTo>
                  <a:cubicBezTo>
                    <a:pt x="66" y="90"/>
                    <a:pt x="80" y="153"/>
                    <a:pt x="72" y="213"/>
                  </a:cubicBezTo>
                  <a:cubicBezTo>
                    <a:pt x="72" y="216"/>
                    <a:pt x="72" y="219"/>
                    <a:pt x="71" y="222"/>
                  </a:cubicBezTo>
                  <a:cubicBezTo>
                    <a:pt x="81" y="182"/>
                    <a:pt x="78" y="139"/>
                    <a:pt x="65" y="105"/>
                  </a:cubicBezTo>
                  <a:cubicBezTo>
                    <a:pt x="63" y="97"/>
                    <a:pt x="57" y="88"/>
                    <a:pt x="55" y="81"/>
                  </a:cubicBezTo>
                  <a:cubicBezTo>
                    <a:pt x="43" y="49"/>
                    <a:pt x="23" y="22"/>
                    <a:pt x="0" y="0"/>
                  </a:cubicBezTo>
                  <a:cubicBezTo>
                    <a:pt x="11" y="11"/>
                    <a:pt x="21" y="23"/>
                    <a:pt x="30" y="36"/>
                  </a:cubicBezTo>
                  <a:lnTo>
                    <a:pt x="30" y="37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b="1">
                <a:solidFill>
                  <a:srgbClr val="F4792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8" name="Oval 13"/>
          <p:cNvSpPr txBox="1">
            <a:spLocks noChangeAspect="1" noChangeArrowheads="1"/>
          </p:cNvSpPr>
          <p:nvPr userDrawn="1"/>
        </p:nvSpPr>
        <p:spPr>
          <a:xfrm>
            <a:off x="8594149" y="6412409"/>
            <a:ext cx="472975" cy="472975"/>
          </a:xfrm>
          <a:prstGeom prst="ellipse">
            <a:avLst/>
          </a:prstGeom>
          <a:noFill/>
          <a:ln/>
        </p:spPr>
        <p:txBody>
          <a:bodyPr lIns="0" tIns="0" rIns="0" bIns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6F7D4B-383B-4B7E-8EB7-5435763CB1B9}" type="slidenum">
              <a:rPr lang="fr-FR" sz="8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ctr">
                <a:defRPr/>
              </a:pPr>
              <a:t>‹N°›</a:t>
            </a:fld>
            <a:endParaRPr lang="fr-F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89" r:id="rId3"/>
    <p:sldLayoutId id="2147483788" r:id="rId4"/>
    <p:sldLayoutId id="2147483790" r:id="rId5"/>
    <p:sldLayoutId id="2147483777" r:id="rId6"/>
    <p:sldLayoutId id="2147483775" r:id="rId7"/>
    <p:sldLayoutId id="2147483773" r:id="rId8"/>
  </p:sldLayoutIdLst>
  <p:hf hdr="0" ftr="0"/>
  <p:txStyles>
    <p:titleStyle>
      <a:lvl1pPr marL="6254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marL="6254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2pPr>
      <a:lvl3pPr marL="6254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3pPr>
      <a:lvl4pPr marL="6254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4pPr>
      <a:lvl5pPr marL="6254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5pPr>
      <a:lvl6pPr marL="10826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6pPr>
      <a:lvl7pPr marL="15398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7pPr>
      <a:lvl8pPr marL="19970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8pPr>
      <a:lvl9pPr marL="2454275" indent="-625475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Verdana" pitchFamily="34" charset="0"/>
        <a:buChar char="&gt;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Char char="•"/>
        <a:defRPr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Courier New" pitchFamily="49" charset="0"/>
        <a:buChar char="o"/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microsoft.com/office/2007/relationships/hdphoto" Target="../media/hdphoto3.wdp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DataLab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Cadrage e-learning DataLab</a:t>
            </a:r>
          </a:p>
          <a:p>
            <a:r>
              <a:rPr lang="fr-FR" sz="1600" dirty="0" smtClean="0"/>
              <a:t>Atelier BPALC / BPAURA - </a:t>
            </a:r>
            <a:r>
              <a:rPr lang="fr-FR" sz="1600" dirty="0" smtClean="0">
                <a:solidFill>
                  <a:schemeClr val="accent5">
                    <a:lumMod val="50000"/>
                  </a:schemeClr>
                </a:solidFill>
              </a:rPr>
              <a:t>25 Janvier 2017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fr-FR" dirty="0"/>
              <a:t>89C3 Factory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571" y="6475112"/>
            <a:ext cx="1440000" cy="360040"/>
          </a:xfrm>
          <a:prstGeom prst="rect">
            <a:avLst/>
          </a:prstGeom>
          <a:solidFill>
            <a:srgbClr val="00AB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Fond</a:t>
            </a:r>
          </a:p>
        </p:txBody>
      </p:sp>
    </p:spTree>
    <p:extLst>
      <p:ext uri="{BB962C8B-B14F-4D97-AF65-F5344CB8AC3E}">
        <p14:creationId xmlns:p14="http://schemas.microsoft.com/office/powerpoint/2010/main" val="8260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Zoom sur chaque module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err="1" smtClean="0"/>
              <a:t>Module</a:t>
            </a:r>
            <a:r>
              <a:rPr lang="fr-FR" sz="2000" dirty="0" smtClean="0"/>
              <a:t> 4 – La donnée dans le DataLab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-252536" y="1133708"/>
            <a:ext cx="5616624" cy="1240119"/>
          </a:xfrm>
          <a:prstGeom prst="roundRect">
            <a:avLst>
              <a:gd name="adj" fmla="val 12571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8"/>
          <p:cNvSpPr txBox="1">
            <a:spLocks/>
          </p:cNvSpPr>
          <p:nvPr/>
        </p:nvSpPr>
        <p:spPr bwMode="gray">
          <a:xfrm>
            <a:off x="116296" y="1107160"/>
            <a:ext cx="3267384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fr-FR" kern="0" dirty="0" smtClean="0">
                <a:solidFill>
                  <a:schemeClr val="accent6"/>
                </a:solidFill>
              </a:rPr>
              <a:t>Les données</a:t>
            </a: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 bwMode="gray">
          <a:xfrm>
            <a:off x="107504" y="1304253"/>
            <a:ext cx="5112567" cy="9377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200" kern="0" dirty="0"/>
              <a:t>Ce module présente : les atouts du DataLab sur l’axe donnée (données multi-éditeurs, 3V, ouverture, format…), les données disponibles en Lab et procédure d’alimentation industrielle ou manuelle, les précautions et règles à suivre avec la donnée (confidentielle, personnelle…), les responsabilités associées.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95536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11" name="Straight Connector 97"/>
          <p:cNvCxnSpPr/>
          <p:nvPr/>
        </p:nvCxnSpPr>
        <p:spPr>
          <a:xfrm>
            <a:off x="1115616" y="2936088"/>
            <a:ext cx="197266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3334080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13" name="Straight Connector 102"/>
          <p:cNvCxnSpPr/>
          <p:nvPr/>
        </p:nvCxnSpPr>
        <p:spPr>
          <a:xfrm>
            <a:off x="4067944" y="2936089"/>
            <a:ext cx="180020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>
            <a:spLocks/>
          </p:cNvSpPr>
          <p:nvPr/>
        </p:nvSpPr>
        <p:spPr>
          <a:xfrm>
            <a:off x="5954596" y="2636912"/>
            <a:ext cx="7309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15" name="Straight Connector 110"/>
          <p:cNvCxnSpPr/>
          <p:nvPr/>
        </p:nvCxnSpPr>
        <p:spPr>
          <a:xfrm>
            <a:off x="6900056" y="2936089"/>
            <a:ext cx="2064432" cy="8599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11"/>
          <p:cNvCxnSpPr/>
          <p:nvPr/>
        </p:nvCxnSpPr>
        <p:spPr>
          <a:xfrm rot="10800000" flipV="1">
            <a:off x="6762601" y="2944688"/>
            <a:ext cx="2200512" cy="1531636"/>
          </a:xfrm>
          <a:prstGeom prst="bentConnector3">
            <a:avLst>
              <a:gd name="adj1" fmla="val 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 txBox="1">
            <a:spLocks/>
          </p:cNvSpPr>
          <p:nvPr/>
        </p:nvSpPr>
        <p:spPr>
          <a:xfrm>
            <a:off x="395536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263473" y="4168546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6060394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20" name="Straight Connector 124"/>
          <p:cNvCxnSpPr/>
          <p:nvPr/>
        </p:nvCxnSpPr>
        <p:spPr>
          <a:xfrm flipH="1">
            <a:off x="3923928" y="4476323"/>
            <a:ext cx="1944216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5"/>
          <p:cNvCxnSpPr/>
          <p:nvPr/>
        </p:nvCxnSpPr>
        <p:spPr>
          <a:xfrm flipH="1">
            <a:off x="1043608" y="4476322"/>
            <a:ext cx="1993868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323528" y="3199174"/>
            <a:ext cx="2788414" cy="1725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 DataLab</a:t>
            </a: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, des atouts indéniables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231031" y="3199173"/>
            <a:ext cx="2688892" cy="17254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Zoom sur l’ingestion des données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99777" y="3199174"/>
            <a:ext cx="2604671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Sécurité et droits sur les données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07504" y="3407350"/>
            <a:ext cx="300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 d’ensemble des données manipulables (multi-éditeurs, sources externes, capacité de traitements…)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 sur l’apport du Big Data : 3V simplifiés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88978" y="3356992"/>
            <a:ext cx="267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modes d’ingestion sont proposés : industriel et manuel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Ingestion industriel : modalités, données ingérables, quelques règles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Ingestion manuelle : modalités, données ingérables, quelques règles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81826" y="4759159"/>
            <a:ext cx="2604671" cy="1725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Zoom sur la documentation des données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03508" y="4759159"/>
            <a:ext cx="2674052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Quelques règles importantes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500" y="4763709"/>
            <a:ext cx="2604671" cy="1725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Quizz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54640" y="3356992"/>
            <a:ext cx="300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DataLab n’est pas un espace 100% ouvert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C’est un espace cloisonné, où les données sont répliquées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droits y sont limités aux acteurs déclarés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DataLab génère des traces et peut être audité 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954639" y="4984350"/>
            <a:ext cx="30084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données mises à disposition sur le Lab sont normalisées et accompagnées d’un dictionnaire décrivant les objets métiers disponibles.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Décrire les objets métiers manipulés sur une expérimentation est une bonne pratique qui peut aider l’industrialisation d’un usage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188979" y="4940439"/>
            <a:ext cx="2765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DataLab n’est pas un entrepôt de données pour servir d’autres environnements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Rappeler les contraintes réglementaires (CNIL, GDPR…) et qualité (BCBS-2239,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Anacrédit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que c’est l’utilisateur qui porte la responsabilité de ce qu’il fait</a:t>
            </a:r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5724128" y="260648"/>
            <a:ext cx="1713024" cy="50200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à coins arrondis 51"/>
          <p:cNvSpPr/>
          <p:nvPr/>
        </p:nvSpPr>
        <p:spPr bwMode="auto">
          <a:xfrm>
            <a:off x="6762601" y="260648"/>
            <a:ext cx="2740836" cy="50200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322127"/>
            <a:ext cx="360000" cy="360000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138990" y="382530"/>
            <a:ext cx="6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10 min</a:t>
            </a:r>
            <a:endParaRPr lang="fr-F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5585415" y="1124128"/>
            <a:ext cx="3384116" cy="1244775"/>
          </a:xfrm>
          <a:prstGeom prst="roundRect">
            <a:avLst>
              <a:gd name="adj" fmla="val 11566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avec coins arrondis du même côté 58"/>
          <p:cNvSpPr/>
          <p:nvPr/>
        </p:nvSpPr>
        <p:spPr bwMode="auto">
          <a:xfrm rot="10800000">
            <a:off x="5579801" y="1124436"/>
            <a:ext cx="3389730" cy="2232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591367" y="1111886"/>
            <a:ext cx="3371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Messages clés</a:t>
            </a:r>
            <a:endParaRPr lang="fr-FR" sz="900" b="1" dirty="0">
              <a:solidFill>
                <a:schemeClr val="bg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04" y="1489148"/>
            <a:ext cx="1624714" cy="305077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024" y="1842209"/>
            <a:ext cx="1599858" cy="3307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777" y="1487539"/>
            <a:ext cx="1610595" cy="304771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18500" y="4969014"/>
            <a:ext cx="279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à 6 questions pour valider la bonne compréhension et le suivi attentif du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6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rgbClr val="B4ABBC"/>
                </a:solidFill>
              </a:rPr>
              <a:t>Préambule</a:t>
            </a:r>
            <a:r>
              <a:rPr lang="fr-FR" sz="2000" dirty="0">
                <a:solidFill>
                  <a:srgbClr val="B4ABBC"/>
                </a:solidFill>
              </a:rPr>
              <a:t/>
            </a:r>
            <a:br>
              <a:rPr lang="fr-FR" sz="2000" dirty="0">
                <a:solidFill>
                  <a:srgbClr val="B4ABBC"/>
                </a:solidFill>
              </a:rPr>
            </a:br>
            <a:r>
              <a:rPr lang="fr-FR" sz="2000" dirty="0" smtClean="0">
                <a:solidFill>
                  <a:srgbClr val="581D74"/>
                </a:solidFill>
              </a:rPr>
              <a:t>Tour de table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82430"/>
              </p:ext>
            </p:extLst>
          </p:nvPr>
        </p:nvGraphicFramePr>
        <p:xfrm>
          <a:off x="251520" y="1454850"/>
          <a:ext cx="86375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456621412"/>
                    </a:ext>
                  </a:extLst>
                </a:gridCol>
                <a:gridCol w="1726506">
                  <a:extLst>
                    <a:ext uri="{9D8B030D-6E8A-4147-A177-3AD203B41FA5}">
                      <a16:colId xmlns:a16="http://schemas.microsoft.com/office/drawing/2014/main" val="431542212"/>
                    </a:ext>
                  </a:extLst>
                </a:gridCol>
                <a:gridCol w="2159397">
                  <a:extLst>
                    <a:ext uri="{9D8B030D-6E8A-4147-A177-3AD203B41FA5}">
                      <a16:colId xmlns:a16="http://schemas.microsoft.com/office/drawing/2014/main" val="1833149441"/>
                    </a:ext>
                  </a:extLst>
                </a:gridCol>
                <a:gridCol w="2159397">
                  <a:extLst>
                    <a:ext uri="{9D8B030D-6E8A-4147-A177-3AD203B41FA5}">
                      <a16:colId xmlns:a16="http://schemas.microsoft.com/office/drawing/2014/main" val="1985539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Nom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Prénom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Entité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51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FILLION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Maryline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BPAURA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i="1" dirty="0" smtClean="0"/>
                        <a:t>Présent</a:t>
                      </a:r>
                      <a:endParaRPr lang="fr-FR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5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PRANIC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Rémy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BPALC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Présent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1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WERNERT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Jacques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89C3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Présent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42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DUPONT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Nicolas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89C3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Présent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CORDIER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Florent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89C3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i="1" dirty="0" smtClean="0"/>
                        <a:t>Présent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20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96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64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835270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89C3 Factory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1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9" b="47034"/>
          <a:stretch/>
        </p:blipFill>
        <p:spPr>
          <a:xfrm>
            <a:off x="0" y="967625"/>
            <a:ext cx="9144000" cy="338437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3851920" y="4129860"/>
            <a:ext cx="1800000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dirty="0">
                <a:solidFill>
                  <a:schemeClr val="bg1"/>
                </a:solidFill>
                <a:latin typeface="Verdana" pitchFamily="34" charset="0"/>
              </a:rPr>
              <a:t>Découpage </a:t>
            </a:r>
            <a:br>
              <a:rPr lang="fr-FR" sz="1400" dirty="0">
                <a:solidFill>
                  <a:schemeClr val="bg1"/>
                </a:solidFill>
                <a:latin typeface="Verdana" pitchFamily="34" charset="0"/>
              </a:rPr>
            </a:br>
            <a:r>
              <a:rPr lang="fr-FR" sz="1400" dirty="0">
                <a:solidFill>
                  <a:schemeClr val="bg1"/>
                </a:solidFill>
                <a:latin typeface="Verdana" pitchFamily="34" charset="0"/>
              </a:rPr>
              <a:t>e-learning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rgbClr val="B4ABBC"/>
                </a:solidFill>
              </a:rPr>
              <a:t>Préambule</a:t>
            </a:r>
            <a:r>
              <a:rPr lang="fr-FR" sz="2000" dirty="0">
                <a:solidFill>
                  <a:srgbClr val="B4ABBC"/>
                </a:solidFill>
              </a:rPr>
              <a:t/>
            </a:r>
            <a:br>
              <a:rPr lang="fr-FR" sz="2000" dirty="0">
                <a:solidFill>
                  <a:srgbClr val="B4ABBC"/>
                </a:solidFill>
              </a:rPr>
            </a:br>
            <a:r>
              <a:rPr lang="fr-FR" sz="2000" dirty="0" smtClean="0">
                <a:solidFill>
                  <a:srgbClr val="581D74"/>
                </a:solidFill>
              </a:rPr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89C3 Factory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42641" y="3121747"/>
            <a:ext cx="423761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fr-FR" sz="5400" dirty="0">
                <a:solidFill>
                  <a:schemeClr val="accent1"/>
                </a:solidFill>
              </a:rPr>
              <a:t>1</a:t>
            </a:r>
            <a:endParaRPr lang="fr-FR" sz="3600" dirty="0">
              <a:solidFill>
                <a:schemeClr val="accent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99205" y="3121747"/>
            <a:ext cx="513529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fr-FR" sz="5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fr-F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15429" y="3121747"/>
            <a:ext cx="513529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fr-FR" sz="5400" dirty="0">
                <a:solidFill>
                  <a:schemeClr val="tx2"/>
                </a:solidFill>
              </a:rPr>
              <a:t>3</a:t>
            </a:r>
            <a:endParaRPr lang="fr-FR" sz="36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9770" y="3985843"/>
            <a:ext cx="180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864070" y="3985843"/>
            <a:ext cx="1800000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51920" y="3985843"/>
            <a:ext cx="180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839770" y="4129860"/>
            <a:ext cx="1800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Objectifs et message </a:t>
            </a:r>
            <a:r>
              <a:rPr lang="fr-FR" sz="1400" dirty="0" smtClean="0"/>
              <a:t>clés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864070" y="4129860"/>
            <a:ext cx="180000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dirty="0">
                <a:solidFill>
                  <a:schemeClr val="bg1"/>
                </a:solidFill>
                <a:latin typeface="Verdana" pitchFamily="34" charset="0"/>
              </a:rPr>
              <a:t>Zoom sur </a:t>
            </a:r>
            <a:r>
              <a:rPr lang="fr-FR" sz="1400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fr-FR" sz="140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fr-FR" sz="1400" dirty="0" smtClean="0">
                <a:solidFill>
                  <a:schemeClr val="bg1"/>
                </a:solidFill>
                <a:latin typeface="Verdana" pitchFamily="34" charset="0"/>
              </a:rPr>
              <a:t>chaque </a:t>
            </a:r>
            <a:r>
              <a:rPr lang="fr-FR" sz="1400" dirty="0">
                <a:solidFill>
                  <a:schemeClr val="bg1"/>
                </a:solidFill>
                <a:latin typeface="Verdana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5202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Objectifs et messages clés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Objectif du chantier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0" y="6430963"/>
            <a:ext cx="1039813" cy="431800"/>
          </a:xfrm>
        </p:spPr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429000"/>
            <a:ext cx="2808312" cy="280831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auto">
          <a:xfrm>
            <a:off x="251520" y="1412776"/>
            <a:ext cx="6840760" cy="1872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Concevoir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un e-learning 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«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 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Starter Kit » </a:t>
            </a:r>
            <a: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/>
            </a:r>
            <a:br>
              <a:rPr kumimoji="0" lang="fr-FR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du 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DataLab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de la plateforme Hadoop groupe </a:t>
            </a:r>
            <a:b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lang="fr-FR" sz="2000" dirty="0" smtClean="0">
                <a:solidFill>
                  <a:schemeClr val="bg1"/>
                </a:solidFill>
                <a:latin typeface="Arial" charset="0"/>
              </a:rPr>
              <a:t>à destination commun à </a:t>
            </a:r>
            <a:r>
              <a:rPr lang="fr-FR" sz="2400" b="1" dirty="0" smtClean="0">
                <a:solidFill>
                  <a:schemeClr val="bg1"/>
                </a:solidFill>
                <a:latin typeface="Arial" charset="0"/>
              </a:rPr>
              <a:t>l’ensemble des entités</a:t>
            </a:r>
            <a:endParaRPr kumimoji="0" lang="fr-FR" sz="2000" b="1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Objectifs et messages clés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Les messages clés à passer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0" y="6430963"/>
            <a:ext cx="1039813" cy="431800"/>
          </a:xfrm>
        </p:spPr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843808" y="2132856"/>
            <a:ext cx="2952328" cy="2952328"/>
            <a:chOff x="3491880" y="2132856"/>
            <a:chExt cx="2952328" cy="2952328"/>
          </a:xfrm>
        </p:grpSpPr>
        <p:sp>
          <p:nvSpPr>
            <p:cNvPr id="8" name="Ellipse 7"/>
            <p:cNvSpPr/>
            <p:nvPr/>
          </p:nvSpPr>
          <p:spPr bwMode="auto">
            <a:xfrm>
              <a:off x="3491880" y="2132856"/>
              <a:ext cx="2952328" cy="2952328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3635896" y="2276872"/>
              <a:ext cx="2376264" cy="23762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4123959" y="2735892"/>
              <a:ext cx="1751277" cy="175127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272" y="2794248"/>
              <a:ext cx="1714872" cy="1714872"/>
            </a:xfrm>
            <a:prstGeom prst="rect">
              <a:avLst/>
            </a:prstGeom>
          </p:spPr>
        </p:pic>
      </p:grpSp>
      <p:grpSp>
        <p:nvGrpSpPr>
          <p:cNvPr id="23" name="Groupe 22"/>
          <p:cNvGrpSpPr/>
          <p:nvPr/>
        </p:nvGrpSpPr>
        <p:grpSpPr>
          <a:xfrm>
            <a:off x="4668046" y="1936197"/>
            <a:ext cx="4176464" cy="778228"/>
            <a:chOff x="4768082" y="5229200"/>
            <a:chExt cx="4176464" cy="778228"/>
          </a:xfrm>
        </p:grpSpPr>
        <p:sp>
          <p:nvSpPr>
            <p:cNvPr id="17" name="Rectangle à coins arrondis 16"/>
            <p:cNvSpPr/>
            <p:nvPr/>
          </p:nvSpPr>
          <p:spPr bwMode="auto">
            <a:xfrm>
              <a:off x="4768082" y="5229200"/>
              <a:ext cx="4176464" cy="7782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678754" y="5351992"/>
              <a:ext cx="3265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accent1"/>
                  </a:solidFill>
                </a:rPr>
                <a:t>Je dois qualifier mon besoin </a:t>
              </a:r>
              <a:r>
                <a:rPr lang="fr-FR" sz="1400" b="1" dirty="0" smtClean="0"/>
                <a:t>pour avoir un espace DataLab</a:t>
              </a:r>
              <a:endParaRPr lang="fr-FR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144" y="5355730"/>
              <a:ext cx="521558" cy="521558"/>
            </a:xfrm>
            <a:prstGeom prst="rect">
              <a:avLst/>
            </a:prstGeom>
          </p:spPr>
        </p:pic>
      </p:grpSp>
      <p:grpSp>
        <p:nvGrpSpPr>
          <p:cNvPr id="21" name="Groupe 20"/>
          <p:cNvGrpSpPr/>
          <p:nvPr/>
        </p:nvGrpSpPr>
        <p:grpSpPr>
          <a:xfrm>
            <a:off x="347566" y="1455710"/>
            <a:ext cx="4176464" cy="778228"/>
            <a:chOff x="2483768" y="1269134"/>
            <a:chExt cx="4176464" cy="778228"/>
          </a:xfrm>
        </p:grpSpPr>
        <p:sp>
          <p:nvSpPr>
            <p:cNvPr id="12" name="Rectangle à coins arrondis 11"/>
            <p:cNvSpPr/>
            <p:nvPr/>
          </p:nvSpPr>
          <p:spPr bwMode="auto">
            <a:xfrm>
              <a:off x="2483768" y="1269134"/>
              <a:ext cx="4176464" cy="7782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4443" y="1411957"/>
              <a:ext cx="508805" cy="508805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3444952" y="1385878"/>
              <a:ext cx="2808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J’ai un contact privilégié </a:t>
              </a:r>
            </a:p>
            <a:p>
              <a:r>
                <a:rPr lang="fr-FR" sz="1400" b="1" dirty="0" smtClean="0">
                  <a:solidFill>
                    <a:schemeClr val="accent1"/>
                  </a:solidFill>
                </a:rPr>
                <a:t>mon responsable DataLab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69964" y="5301208"/>
            <a:ext cx="4176464" cy="778228"/>
            <a:chOff x="539552" y="4941168"/>
            <a:chExt cx="4176464" cy="778228"/>
          </a:xfrm>
        </p:grpSpPr>
        <p:grpSp>
          <p:nvGrpSpPr>
            <p:cNvPr id="24" name="Groupe 23"/>
            <p:cNvGrpSpPr/>
            <p:nvPr/>
          </p:nvGrpSpPr>
          <p:grpSpPr>
            <a:xfrm>
              <a:off x="539552" y="4941168"/>
              <a:ext cx="4176464" cy="778228"/>
              <a:chOff x="179512" y="4696070"/>
              <a:chExt cx="4176464" cy="778228"/>
            </a:xfrm>
          </p:grpSpPr>
          <p:sp>
            <p:nvSpPr>
              <p:cNvPr id="25" name="Rectangle à coins arrondis 24"/>
              <p:cNvSpPr/>
              <p:nvPr/>
            </p:nvSpPr>
            <p:spPr bwMode="auto">
              <a:xfrm>
                <a:off x="179512" y="4696070"/>
                <a:ext cx="4176464" cy="778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176566" y="4822606"/>
                <a:ext cx="305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>
                    <a:solidFill>
                      <a:schemeClr val="accent1"/>
                    </a:solidFill>
                  </a:rPr>
                  <a:t>Je ne peux pas faire tout ce que </a:t>
                </a:r>
                <a:r>
                  <a:rPr lang="fr-FR" sz="1400" b="1" dirty="0" smtClean="0"/>
                  <a:t>je veux avec </a:t>
                </a:r>
                <a:r>
                  <a:rPr lang="fr-FR" sz="1400" b="1" smtClean="0"/>
                  <a:t>la </a:t>
                </a:r>
                <a:r>
                  <a:rPr lang="fr-FR" sz="1400" b="1" smtClean="0"/>
                  <a:t>donnée</a:t>
                </a:r>
                <a:endParaRPr lang="fr-FR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29" y="5039234"/>
              <a:ext cx="580160" cy="580160"/>
            </a:xfrm>
            <a:prstGeom prst="rect">
              <a:avLst/>
            </a:prstGeom>
          </p:spPr>
        </p:pic>
      </p:grpSp>
      <p:grpSp>
        <p:nvGrpSpPr>
          <p:cNvPr id="16" name="Groupe 15"/>
          <p:cNvGrpSpPr/>
          <p:nvPr/>
        </p:nvGrpSpPr>
        <p:grpSpPr>
          <a:xfrm>
            <a:off x="5198920" y="3470613"/>
            <a:ext cx="3894615" cy="778228"/>
            <a:chOff x="5249384" y="3060302"/>
            <a:chExt cx="3894615" cy="778228"/>
          </a:xfrm>
        </p:grpSpPr>
        <p:grpSp>
          <p:nvGrpSpPr>
            <p:cNvPr id="31" name="Groupe 30"/>
            <p:cNvGrpSpPr/>
            <p:nvPr/>
          </p:nvGrpSpPr>
          <p:grpSpPr>
            <a:xfrm>
              <a:off x="5249384" y="3060302"/>
              <a:ext cx="3894615" cy="778228"/>
              <a:chOff x="5342018" y="5229200"/>
              <a:chExt cx="3602527" cy="778228"/>
            </a:xfrm>
          </p:grpSpPr>
          <p:sp>
            <p:nvSpPr>
              <p:cNvPr id="32" name="Rectangle à coins arrondis 31"/>
              <p:cNvSpPr/>
              <p:nvPr/>
            </p:nvSpPr>
            <p:spPr bwMode="auto">
              <a:xfrm>
                <a:off x="5342018" y="5229200"/>
                <a:ext cx="3602527" cy="778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6112206" y="5371336"/>
                <a:ext cx="2800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Je peux travailler dans un </a:t>
                </a:r>
                <a:r>
                  <a:rPr lang="fr-FR" sz="1400" b="1" dirty="0" smtClean="0">
                    <a:solidFill>
                      <a:schemeClr val="accent1"/>
                    </a:solidFill>
                  </a:rPr>
                  <a:t>espace DataLab existant</a:t>
                </a:r>
                <a:endParaRPr lang="fr-FR" sz="1400" b="1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978" y="3197042"/>
              <a:ext cx="522000" cy="522000"/>
            </a:xfrm>
            <a:prstGeom prst="rect">
              <a:avLst/>
            </a:prstGeom>
          </p:spPr>
        </p:pic>
      </p:grpSp>
      <p:grpSp>
        <p:nvGrpSpPr>
          <p:cNvPr id="19" name="Groupe 18"/>
          <p:cNvGrpSpPr/>
          <p:nvPr/>
        </p:nvGrpSpPr>
        <p:grpSpPr>
          <a:xfrm>
            <a:off x="4949138" y="4892729"/>
            <a:ext cx="3779066" cy="778228"/>
            <a:chOff x="5233392" y="4162940"/>
            <a:chExt cx="3779066" cy="778228"/>
          </a:xfrm>
        </p:grpSpPr>
        <p:grpSp>
          <p:nvGrpSpPr>
            <p:cNvPr id="27" name="Groupe 26"/>
            <p:cNvGrpSpPr/>
            <p:nvPr/>
          </p:nvGrpSpPr>
          <p:grpSpPr>
            <a:xfrm>
              <a:off x="5233392" y="4162940"/>
              <a:ext cx="3779066" cy="778228"/>
              <a:chOff x="5165480" y="5229200"/>
              <a:chExt cx="3779066" cy="778228"/>
            </a:xfrm>
          </p:grpSpPr>
          <p:sp>
            <p:nvSpPr>
              <p:cNvPr id="29" name="Rectangle à coins arrondis 28"/>
              <p:cNvSpPr/>
              <p:nvPr/>
            </p:nvSpPr>
            <p:spPr bwMode="auto">
              <a:xfrm>
                <a:off x="5165480" y="5229200"/>
                <a:ext cx="3779066" cy="778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6117576" y="5351992"/>
                <a:ext cx="2826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L’espace DataLab </a:t>
                </a:r>
                <a:r>
                  <a:rPr lang="fr-FR" sz="1400" b="1" dirty="0" smtClean="0">
                    <a:solidFill>
                      <a:schemeClr val="accent1"/>
                    </a:solidFill>
                  </a:rPr>
                  <a:t>m’est </a:t>
                </a:r>
                <a:br>
                  <a:rPr lang="fr-FR" sz="1400" b="1" dirty="0" smtClean="0">
                    <a:solidFill>
                      <a:schemeClr val="accent1"/>
                    </a:solidFill>
                  </a:rPr>
                </a:br>
                <a:r>
                  <a:rPr lang="fr-FR" sz="1400" b="1" dirty="0" smtClean="0">
                    <a:solidFill>
                      <a:schemeClr val="accent1"/>
                    </a:solidFill>
                  </a:rPr>
                  <a:t>fourni pour mon besoin</a:t>
                </a:r>
                <a:endParaRPr lang="fr-FR" sz="1400" b="1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859" y="4295156"/>
              <a:ext cx="522000" cy="522000"/>
            </a:xfrm>
            <a:prstGeom prst="rect">
              <a:avLst/>
            </a:prstGeom>
          </p:spPr>
        </p:pic>
      </p:grpSp>
      <p:grpSp>
        <p:nvGrpSpPr>
          <p:cNvPr id="41" name="Groupe 40"/>
          <p:cNvGrpSpPr/>
          <p:nvPr/>
        </p:nvGrpSpPr>
        <p:grpSpPr>
          <a:xfrm>
            <a:off x="44540" y="3262570"/>
            <a:ext cx="3624838" cy="778228"/>
            <a:chOff x="0" y="3075890"/>
            <a:chExt cx="3624838" cy="778228"/>
          </a:xfrm>
        </p:grpSpPr>
        <p:grpSp>
          <p:nvGrpSpPr>
            <p:cNvPr id="36" name="Groupe 35"/>
            <p:cNvGrpSpPr/>
            <p:nvPr/>
          </p:nvGrpSpPr>
          <p:grpSpPr>
            <a:xfrm>
              <a:off x="0" y="3075890"/>
              <a:ext cx="3624838" cy="778228"/>
              <a:chOff x="731138" y="4696070"/>
              <a:chExt cx="3624838" cy="778228"/>
            </a:xfrm>
          </p:grpSpPr>
          <p:sp>
            <p:nvSpPr>
              <p:cNvPr id="38" name="Rectangle à coins arrondis 37"/>
              <p:cNvSpPr/>
              <p:nvPr/>
            </p:nvSpPr>
            <p:spPr bwMode="auto">
              <a:xfrm>
                <a:off x="731138" y="4696070"/>
                <a:ext cx="3624838" cy="778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1652310" y="4822606"/>
                <a:ext cx="2475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Le DataLab </a:t>
                </a:r>
                <a:r>
                  <a:rPr lang="fr-FR" sz="1400" b="1" dirty="0" smtClean="0">
                    <a:solidFill>
                      <a:schemeClr val="accent1"/>
                    </a:solidFill>
                  </a:rPr>
                  <a:t>offre une autonomie plus forte</a:t>
                </a:r>
                <a:endParaRPr lang="fr-FR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06" y="3217864"/>
              <a:ext cx="522000" cy="52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3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8"/>
          <p:cNvSpPr/>
          <p:nvPr/>
        </p:nvSpPr>
        <p:spPr>
          <a:xfrm>
            <a:off x="4735387" y="3727952"/>
            <a:ext cx="3395658" cy="5334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80"/>
          <p:cNvSpPr>
            <a:spLocks noChangeAspect="1"/>
          </p:cNvSpPr>
          <p:nvPr/>
        </p:nvSpPr>
        <p:spPr>
          <a:xfrm>
            <a:off x="7622410" y="3754224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6"/>
                </a:solidFill>
              </a:rPr>
              <a:t>04</a:t>
            </a:r>
            <a:endParaRPr lang="en-US" sz="8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5715502" y="3812784"/>
            <a:ext cx="17610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400" b="1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Courier New" pitchFamily="49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 smtClean="0"/>
              <a:t>Module 4 – Les données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Organisation des informations / structuration du e-learning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Un découpage en plusieurs modules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5" name="Rounded Rectangle 45"/>
          <p:cNvSpPr/>
          <p:nvPr/>
        </p:nvSpPr>
        <p:spPr>
          <a:xfrm>
            <a:off x="5508104" y="2662104"/>
            <a:ext cx="3200400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48"/>
          <p:cNvSpPr/>
          <p:nvPr/>
        </p:nvSpPr>
        <p:spPr>
          <a:xfrm>
            <a:off x="5524872" y="3195504"/>
            <a:ext cx="2895600" cy="5334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51"/>
          <p:cNvSpPr/>
          <p:nvPr/>
        </p:nvSpPr>
        <p:spPr>
          <a:xfrm>
            <a:off x="4788024" y="2132856"/>
            <a:ext cx="4176464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40"/>
          <p:cNvGrpSpPr/>
          <p:nvPr/>
        </p:nvGrpSpPr>
        <p:grpSpPr>
          <a:xfrm>
            <a:off x="3965039" y="2049124"/>
            <a:ext cx="2383747" cy="3369725"/>
            <a:chOff x="3240767" y="1463138"/>
            <a:chExt cx="2383747" cy="3369725"/>
          </a:xfrm>
        </p:grpSpPr>
        <p:sp>
          <p:nvSpPr>
            <p:cNvPr id="9" name="Oval 63"/>
            <p:cNvSpPr/>
            <p:nvPr/>
          </p:nvSpPr>
          <p:spPr>
            <a:xfrm>
              <a:off x="3240767" y="1628775"/>
              <a:ext cx="1973942" cy="1973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32"/>
            <p:cNvGrpSpPr/>
            <p:nvPr/>
          </p:nvGrpSpPr>
          <p:grpSpPr>
            <a:xfrm rot="19593016">
              <a:off x="3519486" y="1463138"/>
              <a:ext cx="2105028" cy="3369726"/>
              <a:chOff x="1076959" y="905509"/>
              <a:chExt cx="2418083" cy="38708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33600" y="3028950"/>
                <a:ext cx="304800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ounded Rectangle 66"/>
              <p:cNvSpPr/>
              <p:nvPr/>
            </p:nvSpPr>
            <p:spPr>
              <a:xfrm>
                <a:off x="2057400" y="3867150"/>
                <a:ext cx="457200" cy="909224"/>
              </a:xfrm>
              <a:prstGeom prst="roundRect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onut 67"/>
              <p:cNvSpPr/>
              <p:nvPr/>
            </p:nvSpPr>
            <p:spPr>
              <a:xfrm>
                <a:off x="1076959" y="905509"/>
                <a:ext cx="2418083" cy="2418082"/>
              </a:xfrm>
              <a:prstGeom prst="donut">
                <a:avLst>
                  <a:gd name="adj" fmla="val 13713"/>
                </a:avLst>
              </a:prstGeom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Oval 70"/>
          <p:cNvSpPr>
            <a:spLocks noChangeAspect="1"/>
          </p:cNvSpPr>
          <p:nvPr/>
        </p:nvSpPr>
        <p:spPr>
          <a:xfrm>
            <a:off x="8460933" y="2159156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1"/>
                </a:solidFill>
              </a:rPr>
              <a:t>01</a:t>
            </a:r>
            <a:endParaRPr lang="en-US" sz="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5" name="Oval 71"/>
          <p:cNvSpPr>
            <a:spLocks noChangeAspect="1"/>
          </p:cNvSpPr>
          <p:nvPr/>
        </p:nvSpPr>
        <p:spPr>
          <a:xfrm>
            <a:off x="8201774" y="2688376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5"/>
                </a:solidFill>
              </a:rPr>
              <a:t>02</a:t>
            </a:r>
            <a:endParaRPr lang="en-US" sz="8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6" name="Oval 80"/>
          <p:cNvSpPr>
            <a:spLocks noChangeAspect="1"/>
          </p:cNvSpPr>
          <p:nvPr/>
        </p:nvSpPr>
        <p:spPr>
          <a:xfrm>
            <a:off x="7911837" y="3221776"/>
            <a:ext cx="476250" cy="47664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accent6"/>
                </a:solidFill>
              </a:rPr>
              <a:t>03</a:t>
            </a:r>
            <a:endParaRPr lang="en-US" sz="800" b="1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7" name="Group 73"/>
          <p:cNvGrpSpPr/>
          <p:nvPr/>
        </p:nvGrpSpPr>
        <p:grpSpPr>
          <a:xfrm>
            <a:off x="3506975" y="1638856"/>
            <a:ext cx="1103415" cy="503257"/>
            <a:chOff x="2901397" y="1460250"/>
            <a:chExt cx="1103415" cy="511779"/>
          </a:xfrm>
        </p:grpSpPr>
        <p:cxnSp>
          <p:nvCxnSpPr>
            <p:cNvPr id="18" name="Straight Connector 82"/>
            <p:cNvCxnSpPr/>
            <p:nvPr/>
          </p:nvCxnSpPr>
          <p:spPr>
            <a:xfrm flipH="1" flipV="1">
              <a:off x="3592681" y="1460250"/>
              <a:ext cx="412131" cy="511779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3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81"/>
          <p:cNvGrpSpPr/>
          <p:nvPr/>
        </p:nvGrpSpPr>
        <p:grpSpPr>
          <a:xfrm flipV="1">
            <a:off x="3641662" y="4369679"/>
            <a:ext cx="1146362" cy="1006626"/>
            <a:chOff x="2901397" y="1460250"/>
            <a:chExt cx="1146362" cy="1023673"/>
          </a:xfrm>
        </p:grpSpPr>
        <p:cxnSp>
          <p:nvCxnSpPr>
            <p:cNvPr id="21" name="Straight Connector 85"/>
            <p:cNvCxnSpPr/>
            <p:nvPr/>
          </p:nvCxnSpPr>
          <p:spPr>
            <a:xfrm flipH="1" flipV="1">
              <a:off x="3592681" y="1460250"/>
              <a:ext cx="455078" cy="1023673"/>
            </a:xfrm>
            <a:prstGeom prst="line">
              <a:avLst/>
            </a:prstGeom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87"/>
          <p:cNvCxnSpPr/>
          <p:nvPr/>
        </p:nvCxnSpPr>
        <p:spPr>
          <a:xfrm flipH="1">
            <a:off x="3397370" y="2806293"/>
            <a:ext cx="460627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8"/>
          <p:cNvSpPr txBox="1">
            <a:spLocks/>
          </p:cNvSpPr>
          <p:nvPr/>
        </p:nvSpPr>
        <p:spPr bwMode="gray">
          <a:xfrm>
            <a:off x="99405" y="1403737"/>
            <a:ext cx="3351296" cy="60853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100" kern="0" dirty="0" smtClean="0"/>
              <a:t>Ce module présente : ce qu’est le DataLab, son positionnement dans l’offre PHG, le cycle de vie sur la PHG, quand orienter son besoin vers celui-ci, le processus d’inscription au service et cas d’utilisation d’un espace existant.</a:t>
            </a:r>
          </a:p>
        </p:txBody>
      </p:sp>
      <p:sp>
        <p:nvSpPr>
          <p:cNvPr id="25" name="Espace réservé du texte 8"/>
          <p:cNvSpPr txBox="1">
            <a:spLocks/>
          </p:cNvSpPr>
          <p:nvPr/>
        </p:nvSpPr>
        <p:spPr bwMode="gray">
          <a:xfrm>
            <a:off x="459445" y="1166101"/>
            <a:ext cx="2937925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fr-FR" kern="0" dirty="0" smtClean="0">
                <a:solidFill>
                  <a:schemeClr val="accent1"/>
                </a:solidFill>
              </a:rPr>
              <a:t>Introduction au DataLab</a:t>
            </a:r>
          </a:p>
        </p:txBody>
      </p:sp>
      <p:sp>
        <p:nvSpPr>
          <p:cNvPr id="27" name="Espace réservé du texte 8"/>
          <p:cNvSpPr txBox="1">
            <a:spLocks/>
          </p:cNvSpPr>
          <p:nvPr/>
        </p:nvSpPr>
        <p:spPr bwMode="gray">
          <a:xfrm>
            <a:off x="1130711" y="5006128"/>
            <a:ext cx="2376264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fr-FR" kern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données</a:t>
            </a:r>
          </a:p>
        </p:txBody>
      </p:sp>
      <p:sp>
        <p:nvSpPr>
          <p:cNvPr id="29" name="Espace réservé du texte 8"/>
          <p:cNvSpPr txBox="1">
            <a:spLocks/>
          </p:cNvSpPr>
          <p:nvPr/>
        </p:nvSpPr>
        <p:spPr bwMode="gray">
          <a:xfrm>
            <a:off x="957197" y="2374245"/>
            <a:ext cx="2376264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fr-FR" kern="0" dirty="0" smtClean="0">
                <a:solidFill>
                  <a:schemeClr val="accent5"/>
                </a:solidFill>
              </a:rPr>
              <a:t>Les services DataLab</a:t>
            </a:r>
          </a:p>
        </p:txBody>
      </p:sp>
      <p:sp>
        <p:nvSpPr>
          <p:cNvPr id="30" name="Espace réservé du texte 8"/>
          <p:cNvSpPr txBox="1">
            <a:spLocks/>
          </p:cNvSpPr>
          <p:nvPr/>
        </p:nvSpPr>
        <p:spPr bwMode="gray">
          <a:xfrm>
            <a:off x="4296460" y="2877111"/>
            <a:ext cx="1296144" cy="608532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</a:rPr>
              <a:t>Décomposition du e-learning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870469" y="2240228"/>
            <a:ext cx="2427647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400" b="1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Courier New" pitchFamily="49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 smtClean="0"/>
              <a:t>Module 1 – Introduction au DataLab</a:t>
            </a:r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6118655" y="2754895"/>
            <a:ext cx="1885505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400" b="1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Courier New" pitchFamily="49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 smtClean="0"/>
              <a:t>Module 2 – Les services DataLab</a:t>
            </a: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6123312" y="3280336"/>
            <a:ext cx="1761056" cy="3479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1400" b="1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Verdana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Courier New" pitchFamily="49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sz="1200" kern="0" dirty="0" smtClean="0"/>
              <a:t>Module 3 – L’organisation &amp; </a:t>
            </a:r>
            <a:br>
              <a:rPr lang="en-US" sz="1200" kern="0" dirty="0" smtClean="0"/>
            </a:br>
            <a:r>
              <a:rPr lang="en-US" sz="1200" kern="0" dirty="0" smtClean="0"/>
              <a:t>les acteurs clés</a:t>
            </a:r>
          </a:p>
        </p:txBody>
      </p:sp>
      <p:sp>
        <p:nvSpPr>
          <p:cNvPr id="34" name="Espace réservé du texte 8"/>
          <p:cNvSpPr txBox="1">
            <a:spLocks/>
          </p:cNvSpPr>
          <p:nvPr/>
        </p:nvSpPr>
        <p:spPr bwMode="gray">
          <a:xfrm>
            <a:off x="138085" y="2593805"/>
            <a:ext cx="3240318" cy="88994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100" kern="0" dirty="0" smtClean="0"/>
              <a:t>Ce module présente : l’offre de service « technique » du DataLab, les capacités offertes, les outils disponibles en communautaire, les capacités d’interfaçage avec les outils utilisateurs, les modalités d’intégration d’un nouvel outil.</a:t>
            </a:r>
          </a:p>
        </p:txBody>
      </p:sp>
      <p:sp>
        <p:nvSpPr>
          <p:cNvPr id="35" name="Espace réservé du texte 8"/>
          <p:cNvSpPr txBox="1">
            <a:spLocks/>
          </p:cNvSpPr>
          <p:nvPr/>
        </p:nvSpPr>
        <p:spPr bwMode="gray">
          <a:xfrm>
            <a:off x="239591" y="5203221"/>
            <a:ext cx="3351296" cy="9377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100" kern="0" dirty="0" smtClean="0"/>
              <a:t>Ce module présente : les atouts du DataLab sur l’axe donnée (données multi-éditeurs, 3V, ouverture, format…), les données disponibles en Lab et procédure d’alimentation industrielle ou manuelle, les précautions et règles à suivre avec la donnée (confidentielle, personnelle…), les responsabilités associées.</a:t>
            </a:r>
          </a:p>
        </p:txBody>
      </p:sp>
      <p:cxnSp>
        <p:nvCxnSpPr>
          <p:cNvPr id="48" name="Straight Connector 87"/>
          <p:cNvCxnSpPr/>
          <p:nvPr/>
        </p:nvCxnSpPr>
        <p:spPr>
          <a:xfrm flipH="1">
            <a:off x="3450703" y="3986177"/>
            <a:ext cx="617241" cy="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space réservé du texte 8"/>
          <p:cNvSpPr txBox="1">
            <a:spLocks/>
          </p:cNvSpPr>
          <p:nvPr/>
        </p:nvSpPr>
        <p:spPr bwMode="gray">
          <a:xfrm>
            <a:off x="459445" y="3725746"/>
            <a:ext cx="2921944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fr-FR" kern="0" dirty="0" smtClean="0">
                <a:solidFill>
                  <a:schemeClr val="accent6"/>
                </a:solidFill>
              </a:rPr>
              <a:t>L’organisation &amp; les acteurs clés</a:t>
            </a:r>
          </a:p>
        </p:txBody>
      </p:sp>
      <p:sp>
        <p:nvSpPr>
          <p:cNvPr id="50" name="Espace réservé du texte 8"/>
          <p:cNvSpPr txBox="1">
            <a:spLocks/>
          </p:cNvSpPr>
          <p:nvPr/>
        </p:nvSpPr>
        <p:spPr bwMode="gray">
          <a:xfrm>
            <a:off x="186013" y="3945306"/>
            <a:ext cx="3240318" cy="889946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100" kern="0" dirty="0" smtClean="0"/>
              <a:t>Ce module présente : l’offre de service humaine d’accompagnement sur chaque phase, les entités mobilisées et les rôles clés, l’autonomie donnée à l’utilisateur, les règles de vie, l’industrialisation d’une expérimentation.</a:t>
            </a:r>
          </a:p>
        </p:txBody>
      </p:sp>
    </p:spTree>
    <p:extLst>
      <p:ext uri="{BB962C8B-B14F-4D97-AF65-F5344CB8AC3E}">
        <p14:creationId xmlns:p14="http://schemas.microsoft.com/office/powerpoint/2010/main" val="332684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à coins arrondis 68"/>
          <p:cNvSpPr/>
          <p:nvPr/>
        </p:nvSpPr>
        <p:spPr bwMode="auto">
          <a:xfrm>
            <a:off x="5724128" y="260648"/>
            <a:ext cx="1713024" cy="50200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à coins arrondis 2"/>
          <p:cNvSpPr/>
          <p:nvPr/>
        </p:nvSpPr>
        <p:spPr bwMode="auto">
          <a:xfrm>
            <a:off x="-252536" y="1124744"/>
            <a:ext cx="5400600" cy="124467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Zoom sur chaque module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Module 1 – Introduction au DataLab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5" name="Espace réservé du texte 8"/>
          <p:cNvSpPr txBox="1">
            <a:spLocks/>
          </p:cNvSpPr>
          <p:nvPr/>
        </p:nvSpPr>
        <p:spPr bwMode="gray">
          <a:xfrm>
            <a:off x="153886" y="1535689"/>
            <a:ext cx="4857954" cy="60853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200" kern="0" dirty="0"/>
              <a:t>Ce module présente : ce qu’est le DataLab, son positionnement dans l’offre PHG, le cycle de vie sur la PHG, quand orienter son besoin vers celui-ci, le processus d’inscription au service et cas d’utilisation d’un espace existant.</a:t>
            </a:r>
          </a:p>
        </p:txBody>
      </p:sp>
      <p:sp>
        <p:nvSpPr>
          <p:cNvPr id="6" name="Espace réservé du texte 8"/>
          <p:cNvSpPr txBox="1">
            <a:spLocks/>
          </p:cNvSpPr>
          <p:nvPr/>
        </p:nvSpPr>
        <p:spPr bwMode="gray">
          <a:xfrm>
            <a:off x="146095" y="1151639"/>
            <a:ext cx="2937925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fr-FR" kern="0" dirty="0" smtClean="0">
                <a:solidFill>
                  <a:schemeClr val="accent1"/>
                </a:solidFill>
              </a:rPr>
              <a:t>Introduction au DataLab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95536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9" name="Straight Connector 97"/>
          <p:cNvCxnSpPr/>
          <p:nvPr/>
        </p:nvCxnSpPr>
        <p:spPr>
          <a:xfrm>
            <a:off x="1115616" y="2936088"/>
            <a:ext cx="197266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3334080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11" name="Straight Connector 102"/>
          <p:cNvCxnSpPr/>
          <p:nvPr/>
        </p:nvCxnSpPr>
        <p:spPr>
          <a:xfrm>
            <a:off x="4067944" y="2936089"/>
            <a:ext cx="180020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5954596" y="2636912"/>
            <a:ext cx="7309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13" name="Straight Connector 110"/>
          <p:cNvCxnSpPr/>
          <p:nvPr/>
        </p:nvCxnSpPr>
        <p:spPr>
          <a:xfrm>
            <a:off x="6900056" y="2936089"/>
            <a:ext cx="2064432" cy="8599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1"/>
          <p:cNvCxnSpPr/>
          <p:nvPr/>
        </p:nvCxnSpPr>
        <p:spPr>
          <a:xfrm rot="10800000" flipV="1">
            <a:off x="6762601" y="2944688"/>
            <a:ext cx="2200512" cy="1531636"/>
          </a:xfrm>
          <a:prstGeom prst="bentConnector3">
            <a:avLst>
              <a:gd name="adj1" fmla="val 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 txBox="1">
            <a:spLocks/>
          </p:cNvSpPr>
          <p:nvPr/>
        </p:nvSpPr>
        <p:spPr>
          <a:xfrm>
            <a:off x="395536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263473" y="4168546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6060394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18" name="Straight Connector 124"/>
          <p:cNvCxnSpPr/>
          <p:nvPr/>
        </p:nvCxnSpPr>
        <p:spPr>
          <a:xfrm flipH="1">
            <a:off x="3923928" y="4476323"/>
            <a:ext cx="1944216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5"/>
          <p:cNvCxnSpPr/>
          <p:nvPr/>
        </p:nvCxnSpPr>
        <p:spPr>
          <a:xfrm flipH="1">
            <a:off x="1043608" y="4476322"/>
            <a:ext cx="1993868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 bwMode="auto">
          <a:xfrm>
            <a:off x="323528" y="3199174"/>
            <a:ext cx="2788414" cy="1725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Qu’est-ce</a:t>
            </a:r>
            <a:r>
              <a:rPr kumimoji="0" lang="fr-FR" sz="9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que le DataLab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3950" y="3199174"/>
            <a:ext cx="2693610" cy="1725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b="1" dirty="0" smtClean="0">
                <a:solidFill>
                  <a:schemeClr val="bg1"/>
                </a:solidFill>
                <a:latin typeface="Arial" charset="0"/>
              </a:rPr>
              <a:t>Positionnement du Lab dans le cycle de vie ?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954596" y="3199174"/>
            <a:ext cx="2937884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b="1" dirty="0" smtClean="0">
                <a:solidFill>
                  <a:schemeClr val="bg1"/>
                </a:solidFill>
                <a:latin typeface="Arial" charset="0"/>
              </a:rPr>
              <a:t>Quand est-ce que je m’oriente vers le Lab ?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318500" y="3407350"/>
            <a:ext cx="2793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Vue d’ensemble de la PHG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Principes directeurs de la PHG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Positionnement du DataLab sur la PHG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Positionnement par rapport aux espaces permanents</a:t>
            </a: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88978" y="3401826"/>
            <a:ext cx="2679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Illustrer un cycle de vie complet : 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 Espace d’expérimentation (RWX)</a:t>
            </a:r>
            <a:b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 Espace permanent (R--)</a:t>
            </a:r>
            <a:b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 DataLake (---)</a:t>
            </a:r>
          </a:p>
          <a:p>
            <a:r>
              <a:rPr lang="fr-FR" sz="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Introduire dans ce cadre l’industrialisation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81826" y="4759159"/>
            <a:ext cx="2910654" cy="1725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b="1" dirty="0" smtClean="0">
                <a:solidFill>
                  <a:schemeClr val="bg1"/>
                </a:solidFill>
                <a:latin typeface="Arial" charset="0"/>
              </a:rPr>
              <a:t>Puis-je m’appuyer sur un espace existant ?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3508" y="4759159"/>
            <a:ext cx="2674052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  <a:latin typeface="Arial" charset="0"/>
              </a:rPr>
              <a:t>Je suis intéressé, comment je fais ?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18500" y="4763709"/>
            <a:ext cx="2604671" cy="1725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b="1" dirty="0" smtClean="0">
                <a:solidFill>
                  <a:schemeClr val="bg1"/>
                </a:solidFill>
                <a:latin typeface="Arial" charset="0"/>
              </a:rPr>
              <a:t>Quizz ?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954640" y="3410870"/>
            <a:ext cx="2679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Présenter une grille de critères d’éligibilité des besoins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Présenter que faire si le besoin n’est pas adapté au DataLab ou qu’il y a un doute ?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95" y="3447865"/>
            <a:ext cx="246397" cy="246397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5954639" y="4984350"/>
            <a:ext cx="3008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Illustre 2 capacités : </a:t>
            </a:r>
          </a:p>
          <a:p>
            <a:pPr marL="228600" indent="-228600">
              <a:buAutoNum type="arabicParenR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Couverture d’un besoin complémentaire ou extension du mon besoin</a:t>
            </a:r>
          </a:p>
          <a:p>
            <a:pPr marL="228600" indent="-228600">
              <a:buAutoNum type="arabicParenR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 de combinaison espace permanent + espace d’expérimentation (construire à partir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infos esp. Permanent puis stocker sur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arenR"/>
            </a:pPr>
            <a:endParaRPr lang="fr-F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Rappeler le principe directeur de découplage des espaces expérimentaux par usage.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3188979" y="4940439"/>
            <a:ext cx="2765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 processus en vue utilisateur de la demande d’espace d’expérimentation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 premiers pas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Remplir la grille de qualification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Contacter mon responsable DataLab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checklist de ce que je dois préparer</a:t>
            </a:r>
          </a:p>
        </p:txBody>
      </p:sp>
      <p:sp>
        <p:nvSpPr>
          <p:cNvPr id="64" name="Rectangle à coins arrondis 63"/>
          <p:cNvSpPr/>
          <p:nvPr/>
        </p:nvSpPr>
        <p:spPr bwMode="auto">
          <a:xfrm>
            <a:off x="5379995" y="1113462"/>
            <a:ext cx="3384116" cy="12532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avec coins arrondis du même côté 65"/>
          <p:cNvSpPr/>
          <p:nvPr/>
        </p:nvSpPr>
        <p:spPr bwMode="auto">
          <a:xfrm rot="10800000">
            <a:off x="5374381" y="1113770"/>
            <a:ext cx="3389730" cy="2232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385947" y="1101220"/>
            <a:ext cx="3371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Messages clés</a:t>
            </a:r>
            <a:endParaRPr lang="fr-FR" sz="900" b="1" dirty="0">
              <a:solidFill>
                <a:schemeClr val="bg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484" y="1478482"/>
            <a:ext cx="1624714" cy="305077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733" y="1478481"/>
            <a:ext cx="1614563" cy="3050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328" y="1832457"/>
            <a:ext cx="1624715" cy="33002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733" y="1831543"/>
            <a:ext cx="1612842" cy="335034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318500" y="4969014"/>
            <a:ext cx="279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à 6 questions pour valider la bonne compréhension et le suivi attentif du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 bwMode="auto">
          <a:xfrm>
            <a:off x="6762601" y="260648"/>
            <a:ext cx="2740836" cy="50200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11" y="322807"/>
            <a:ext cx="360000" cy="3600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7524697" y="308695"/>
            <a:ext cx="179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Intégration possible </a:t>
            </a:r>
            <a:br>
              <a:rPr lang="fr-FR" sz="1100" b="1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fr-FR" sz="11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vidéo existante</a:t>
            </a:r>
            <a:endParaRPr lang="fr-FR" sz="1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322127"/>
            <a:ext cx="360000" cy="36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100890" y="377597"/>
            <a:ext cx="6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10 min</a:t>
            </a:r>
            <a:endParaRPr lang="fr-F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21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Zoom sur chaque module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Module 2 – L’offre de service du DataLab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-252536" y="1106813"/>
            <a:ext cx="5544616" cy="126701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8"/>
          <p:cNvSpPr txBox="1">
            <a:spLocks/>
          </p:cNvSpPr>
          <p:nvPr/>
        </p:nvSpPr>
        <p:spPr bwMode="gray">
          <a:xfrm>
            <a:off x="107504" y="1160748"/>
            <a:ext cx="3195376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fr-FR" kern="0" dirty="0">
                <a:solidFill>
                  <a:schemeClr val="accent5"/>
                </a:solidFill>
              </a:rPr>
              <a:t>Les services </a:t>
            </a:r>
            <a:r>
              <a:rPr lang="fr-FR" kern="0" dirty="0" smtClean="0">
                <a:solidFill>
                  <a:schemeClr val="accent5"/>
                </a:solidFill>
              </a:rPr>
              <a:t>DataLab</a:t>
            </a:r>
            <a:endParaRPr lang="fr-FR" kern="0" dirty="0">
              <a:solidFill>
                <a:schemeClr val="accent5"/>
              </a:solidFill>
            </a:endParaRP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 bwMode="gray">
          <a:xfrm>
            <a:off x="123900" y="1457250"/>
            <a:ext cx="4968552" cy="60853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200" kern="0" dirty="0"/>
              <a:t>Ce module présente : l’offre de service « technique » du DataLab, les capacités offertes, les outils disponibles en communautaire, les capacités d’interfaçage avec les outils utilisateurs, les modalités d’intégration d’un nouvel outil</a:t>
            </a:r>
            <a:r>
              <a:rPr lang="fr-FR" sz="1200" kern="0" dirty="0" smtClean="0"/>
              <a:t>.</a:t>
            </a:r>
            <a:endParaRPr lang="fr-FR" sz="1200" kern="0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95536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11" name="Straight Connector 97"/>
          <p:cNvCxnSpPr/>
          <p:nvPr/>
        </p:nvCxnSpPr>
        <p:spPr>
          <a:xfrm>
            <a:off x="1115616" y="2936088"/>
            <a:ext cx="197266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3334080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13" name="Straight Connector 102"/>
          <p:cNvCxnSpPr/>
          <p:nvPr/>
        </p:nvCxnSpPr>
        <p:spPr>
          <a:xfrm>
            <a:off x="4067944" y="2936089"/>
            <a:ext cx="180020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>
            <a:spLocks/>
          </p:cNvSpPr>
          <p:nvPr/>
        </p:nvSpPr>
        <p:spPr>
          <a:xfrm>
            <a:off x="5954596" y="2636912"/>
            <a:ext cx="7309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15" name="Straight Connector 110"/>
          <p:cNvCxnSpPr/>
          <p:nvPr/>
        </p:nvCxnSpPr>
        <p:spPr>
          <a:xfrm>
            <a:off x="6900056" y="2936089"/>
            <a:ext cx="2064432" cy="8599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11"/>
          <p:cNvCxnSpPr/>
          <p:nvPr/>
        </p:nvCxnSpPr>
        <p:spPr>
          <a:xfrm rot="10800000" flipV="1">
            <a:off x="6762601" y="2944688"/>
            <a:ext cx="2200512" cy="1531636"/>
          </a:xfrm>
          <a:prstGeom prst="bentConnector3">
            <a:avLst>
              <a:gd name="adj1" fmla="val 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 txBox="1">
            <a:spLocks/>
          </p:cNvSpPr>
          <p:nvPr/>
        </p:nvSpPr>
        <p:spPr>
          <a:xfrm>
            <a:off x="395536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263473" y="4168546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6060394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20" name="Straight Connector 124"/>
          <p:cNvCxnSpPr/>
          <p:nvPr/>
        </p:nvCxnSpPr>
        <p:spPr>
          <a:xfrm flipH="1">
            <a:off x="3923928" y="4476323"/>
            <a:ext cx="1944216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5"/>
          <p:cNvCxnSpPr/>
          <p:nvPr/>
        </p:nvCxnSpPr>
        <p:spPr>
          <a:xfrm flipH="1">
            <a:off x="1043608" y="4476322"/>
            <a:ext cx="1993868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323528" y="3199174"/>
            <a:ext cx="2788414" cy="1725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Pourquoi disposer d’un DataLab 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231031" y="3199173"/>
            <a:ext cx="2688892" cy="17254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Qu’est-ce qui est en faisable sur le DataLab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99777" y="3199174"/>
            <a:ext cx="2604671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Quels outils me sont proposés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8500" y="3307055"/>
            <a:ext cx="27934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les typologies de cas d’usages : enrichissement, création d’objets métiers, optimisation ou création de nouveaux processus métiers, servir la réponse à des contraintes de conformité</a:t>
            </a: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Puits de données large + utilisation de nouveaux algorithmes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188978" y="3401826"/>
            <a:ext cx="2679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Lister les possibilités du DataLab, espace en lecture et écriture permettant : modélisation, préparation de données issues du DataLake ou de sources tierces, génération ponctuelle de résultat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81826" y="4759159"/>
            <a:ext cx="2604671" cy="1725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Et mes outils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03508" y="4759159"/>
            <a:ext cx="2674052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Est-il possible de demander un nouvel outil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500" y="4763709"/>
            <a:ext cx="2604671" cy="1725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Quizz ?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54640" y="3364250"/>
            <a:ext cx="300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vue d’ensemble catégoriser des outils disponible en communautaire (Spark / Hive / Zeppelin)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 zoom, en mode « fiche d’identité » de chaque outil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Décrire la procédure de mise à disposition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54639" y="4984350"/>
            <a:ext cx="30084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qu’il sera possible de travailler avec des outils déjà utilisés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Présenter les modes de connexion avec un outil existant local de l’utilisateur : </a:t>
            </a:r>
            <a:b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JDBC pour Hive et Spark</a:t>
            </a:r>
            <a:b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900" dirty="0" smtClean="0">
              <a:solidFill>
                <a:srgbClr val="C00000"/>
              </a:solidFill>
            </a:endParaRPr>
          </a:p>
          <a:p>
            <a:endParaRPr lang="fr-F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188979" y="4940439"/>
            <a:ext cx="27656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les modalités d’intégration ou d’interfaçage d’un nouvel outil : processus déclenché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que ce processus peut donner lieu à non intégration si la solution ne vise qu’un éditeur.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Préciser que outil = application, langage, librairies…</a:t>
            </a:r>
          </a:p>
        </p:txBody>
      </p:sp>
      <p:sp>
        <p:nvSpPr>
          <p:cNvPr id="60" name="Rectangle à coins arrondis 59"/>
          <p:cNvSpPr/>
          <p:nvPr/>
        </p:nvSpPr>
        <p:spPr bwMode="auto">
          <a:xfrm>
            <a:off x="5550024" y="1124128"/>
            <a:ext cx="3384116" cy="12532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avec coins arrondis du même côté 61"/>
          <p:cNvSpPr/>
          <p:nvPr/>
        </p:nvSpPr>
        <p:spPr bwMode="auto">
          <a:xfrm rot="10800000">
            <a:off x="5544410" y="1124436"/>
            <a:ext cx="3389730" cy="2232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555976" y="1111886"/>
            <a:ext cx="3371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Messages clés</a:t>
            </a:r>
            <a:endParaRPr lang="fr-FR" sz="900" b="1" dirty="0">
              <a:solidFill>
                <a:schemeClr val="bg1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17" y="1877486"/>
            <a:ext cx="1612842" cy="3350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16" y="1450261"/>
            <a:ext cx="1612843" cy="351205"/>
          </a:xfrm>
          <a:prstGeom prst="rect">
            <a:avLst/>
          </a:prstGeom>
        </p:spPr>
      </p:pic>
      <p:sp>
        <p:nvSpPr>
          <p:cNvPr id="82" name="Rectangle à coins arrondis 81"/>
          <p:cNvSpPr/>
          <p:nvPr/>
        </p:nvSpPr>
        <p:spPr bwMode="auto">
          <a:xfrm>
            <a:off x="5724128" y="260648"/>
            <a:ext cx="1713024" cy="50200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à coins arrondis 82"/>
          <p:cNvSpPr/>
          <p:nvPr/>
        </p:nvSpPr>
        <p:spPr bwMode="auto">
          <a:xfrm>
            <a:off x="6762601" y="260648"/>
            <a:ext cx="2740836" cy="50200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322127"/>
            <a:ext cx="360000" cy="360000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6138990" y="382530"/>
            <a:ext cx="6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 min</a:t>
            </a:r>
            <a:endParaRPr lang="fr-F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318500" y="4969014"/>
            <a:ext cx="279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à 6 questions pour valider la bonne compréhension et le suivi attentif du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970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89C3 Factory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fr-FR" sz="2000" dirty="0" smtClean="0">
                <a:solidFill>
                  <a:schemeClr val="accent5"/>
                </a:solidFill>
              </a:rPr>
              <a:t>Zoom sur chaque module</a:t>
            </a:r>
            <a:br>
              <a:rPr lang="fr-FR" sz="2000" dirty="0" smtClean="0">
                <a:solidFill>
                  <a:schemeClr val="accent5"/>
                </a:solidFill>
              </a:rPr>
            </a:br>
            <a:r>
              <a:rPr lang="fr-FR" sz="2000" dirty="0" smtClean="0"/>
              <a:t>Module 3 – L’organisation &amp; les acteurs clés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-243688" y="1124397"/>
            <a:ext cx="5535767" cy="124942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8"/>
          <p:cNvSpPr txBox="1">
            <a:spLocks/>
          </p:cNvSpPr>
          <p:nvPr/>
        </p:nvSpPr>
        <p:spPr bwMode="gray">
          <a:xfrm>
            <a:off x="107504" y="1166081"/>
            <a:ext cx="3195376" cy="39958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1" baseline="0">
                <a:solidFill>
                  <a:schemeClr val="accent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fr-FR" kern="0" dirty="0">
                <a:solidFill>
                  <a:schemeClr val="accent6"/>
                </a:solidFill>
              </a:rPr>
              <a:t>L’organisation</a:t>
            </a:r>
          </a:p>
        </p:txBody>
      </p:sp>
      <p:sp>
        <p:nvSpPr>
          <p:cNvPr id="9" name="Espace réservé du texte 8"/>
          <p:cNvSpPr txBox="1">
            <a:spLocks/>
          </p:cNvSpPr>
          <p:nvPr/>
        </p:nvSpPr>
        <p:spPr bwMode="gray">
          <a:xfrm>
            <a:off x="107504" y="1538041"/>
            <a:ext cx="4968552" cy="60853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93713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985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sz="1200" kern="0" dirty="0"/>
              <a:t>Ce module présente : l’offre de service humaine d’accompagnement sur chaque phase, les entités mobilisées et les rôles clés, l’autonomie donnée à l’utilisateur, les règles de vie, l’industrialisation d’une expérimentation.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95536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cxnSp>
        <p:nvCxnSpPr>
          <p:cNvPr id="11" name="Straight Connector 97"/>
          <p:cNvCxnSpPr/>
          <p:nvPr/>
        </p:nvCxnSpPr>
        <p:spPr>
          <a:xfrm>
            <a:off x="1115616" y="2936088"/>
            <a:ext cx="197266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 txBox="1">
            <a:spLocks/>
          </p:cNvSpPr>
          <p:nvPr/>
        </p:nvSpPr>
        <p:spPr>
          <a:xfrm>
            <a:off x="3334080" y="2636912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</a:p>
        </p:txBody>
      </p:sp>
      <p:cxnSp>
        <p:nvCxnSpPr>
          <p:cNvPr id="13" name="Straight Connector 102"/>
          <p:cNvCxnSpPr/>
          <p:nvPr/>
        </p:nvCxnSpPr>
        <p:spPr>
          <a:xfrm>
            <a:off x="4067944" y="2936089"/>
            <a:ext cx="1800200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 txBox="1">
            <a:spLocks/>
          </p:cNvSpPr>
          <p:nvPr/>
        </p:nvSpPr>
        <p:spPr>
          <a:xfrm>
            <a:off x="5954596" y="2636912"/>
            <a:ext cx="730969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15" name="Straight Connector 110"/>
          <p:cNvCxnSpPr/>
          <p:nvPr/>
        </p:nvCxnSpPr>
        <p:spPr>
          <a:xfrm>
            <a:off x="6900056" y="2936089"/>
            <a:ext cx="2064432" cy="8599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11"/>
          <p:cNvCxnSpPr/>
          <p:nvPr/>
        </p:nvCxnSpPr>
        <p:spPr>
          <a:xfrm rot="10800000" flipV="1">
            <a:off x="6762601" y="2944688"/>
            <a:ext cx="2200512" cy="1531636"/>
          </a:xfrm>
          <a:prstGeom prst="bentConnector3">
            <a:avLst>
              <a:gd name="adj1" fmla="val 5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 txBox="1">
            <a:spLocks/>
          </p:cNvSpPr>
          <p:nvPr/>
        </p:nvSpPr>
        <p:spPr>
          <a:xfrm>
            <a:off x="3263473" y="4168546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6060394" y="4177604"/>
            <a:ext cx="519373" cy="61555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20" name="Straight Connector 124"/>
          <p:cNvCxnSpPr/>
          <p:nvPr/>
        </p:nvCxnSpPr>
        <p:spPr>
          <a:xfrm flipH="1">
            <a:off x="3923928" y="4476323"/>
            <a:ext cx="1944216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323528" y="3199174"/>
            <a:ext cx="2788414" cy="1725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Introduction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231031" y="3199173"/>
            <a:ext cx="2688892" cy="17254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Dès que vous avez une idée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999777" y="3199174"/>
            <a:ext cx="2604671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…puis pour accompagner la mise à disposition…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18500" y="3407350"/>
            <a:ext cx="2793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Derrière la PHG et le DataLab, il y a tout une équipe pluridisciplinaire pour vous accompagner</a:t>
            </a:r>
            <a:endParaRPr lang="fr-FR" sz="900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3111943" y="3389126"/>
            <a:ext cx="294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responsable Data Lab est l’interlocuteur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 mobilisera les Data Stewart ainsi que Data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Scientist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 Data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Analyst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pour aider à la qualification du besoin (pertinence /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reuse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possible / bon espace 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981826" y="4759159"/>
            <a:ext cx="2604671" cy="1725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... l’expérimentation…</a:t>
            </a:r>
            <a:endParaRPr kumimoji="0" lang="fr-FR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03508" y="4759159"/>
            <a:ext cx="2674052" cy="1725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b="1" dirty="0" smtClean="0">
                <a:solidFill>
                  <a:schemeClr val="bg1"/>
                </a:solidFill>
                <a:latin typeface="Arial" charset="0"/>
              </a:rPr>
              <a:t>… et l’industrialisation du résultat</a:t>
            </a:r>
            <a:endParaRPr lang="fr-FR" sz="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821536" y="3398170"/>
            <a:ext cx="318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et mise à disposition des données accompagné par les Data Stewart (éditeur) et Ingénieur Data (éditeur), avec validation par la conformité et le Chief Data Office (89C3)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 et mise à disposition des outils communautaires nécessaires 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954639" y="4984350"/>
            <a:ext cx="300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Conduite de l’expérimentation par les Data </a:t>
            </a:r>
            <a:r>
              <a:rPr lang="fr-F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Scientist</a:t>
            </a:r>
            <a:r>
              <a:rPr lang="fr-F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avec un support disponible des éditeurs pour tout besoin sur la plateforme, sur les outils ou sur les données.</a:t>
            </a:r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5724128" y="260648"/>
            <a:ext cx="1713024" cy="50200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à coins arrondis 59"/>
          <p:cNvSpPr/>
          <p:nvPr/>
        </p:nvSpPr>
        <p:spPr bwMode="auto">
          <a:xfrm>
            <a:off x="6762601" y="260648"/>
            <a:ext cx="2740836" cy="50200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322127"/>
            <a:ext cx="360000" cy="360000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6138990" y="382530"/>
            <a:ext cx="68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0 min</a:t>
            </a:r>
            <a:endParaRPr lang="fr-FR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Rectangle à coins arrondis 62"/>
          <p:cNvSpPr/>
          <p:nvPr/>
        </p:nvSpPr>
        <p:spPr bwMode="auto">
          <a:xfrm>
            <a:off x="5508364" y="1124743"/>
            <a:ext cx="3384116" cy="12532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avec coins arrondis du même côté 64"/>
          <p:cNvSpPr/>
          <p:nvPr/>
        </p:nvSpPr>
        <p:spPr bwMode="auto">
          <a:xfrm rot="10800000">
            <a:off x="5502750" y="1125051"/>
            <a:ext cx="3389730" cy="2232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514316" y="1112501"/>
            <a:ext cx="3371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</a:rPr>
              <a:t>Messages clés</a:t>
            </a:r>
            <a:endParaRPr lang="fr-FR" sz="900" b="1" dirty="0">
              <a:solidFill>
                <a:schemeClr val="bg1"/>
              </a:solidFill>
            </a:endParaRP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853" y="1489763"/>
            <a:ext cx="1624714" cy="30507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102" y="1489762"/>
            <a:ext cx="1614563" cy="305077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102" y="1842824"/>
            <a:ext cx="1612842" cy="335034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973" y="1842824"/>
            <a:ext cx="1599858" cy="330779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3138084" y="4969014"/>
            <a:ext cx="27934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l’issue de l’expérimentation, accompagnement par l’éditeur pour préparer l’industrialisation si celle-ci s’est avérée réussie ou pour accompagner l’archivage de l’espace d’expérimentation.</a:t>
            </a: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125"/>
          <p:cNvCxnSpPr/>
          <p:nvPr/>
        </p:nvCxnSpPr>
        <p:spPr>
          <a:xfrm flipH="1">
            <a:off x="1043608" y="4476322"/>
            <a:ext cx="1993868" cy="0"/>
          </a:xfrm>
          <a:prstGeom prst="line">
            <a:avLst/>
          </a:prstGeom>
          <a:ln w="19050" cap="rnd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318500" y="4763709"/>
            <a:ext cx="2604671" cy="1725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b="1" dirty="0" smtClean="0">
                <a:solidFill>
                  <a:schemeClr val="bg1"/>
                </a:solidFill>
                <a:latin typeface="Arial" charset="0"/>
              </a:rPr>
              <a:t>Quizz ?</a:t>
            </a:r>
            <a:endParaRPr kumimoji="0" lang="fr-FR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18500" y="4969014"/>
            <a:ext cx="279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à 6 questions pour valider la bonne compréhension et le suivi attentif du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3231031" y="5857852"/>
            <a:ext cx="6093497" cy="3287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</a:rPr>
              <a:t>Intégrer les règles de vie (cf. Jacques)</a:t>
            </a:r>
          </a:p>
        </p:txBody>
      </p:sp>
    </p:spTree>
    <p:extLst>
      <p:ext uri="{BB962C8B-B14F-4D97-AF65-F5344CB8AC3E}">
        <p14:creationId xmlns:p14="http://schemas.microsoft.com/office/powerpoint/2010/main" val="2848005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 Presentation BPCE">
  <a:themeElements>
    <a:clrScheme name="Thème Office 14">
      <a:dk1>
        <a:srgbClr val="000000"/>
      </a:dk1>
      <a:lt1>
        <a:srgbClr val="FFFFFF"/>
      </a:lt1>
      <a:dk2>
        <a:srgbClr val="825D69"/>
      </a:dk2>
      <a:lt2>
        <a:srgbClr val="E3E4E4"/>
      </a:lt2>
      <a:accent1>
        <a:srgbClr val="581D74"/>
      </a:accent1>
      <a:accent2>
        <a:srgbClr val="A778AE"/>
      </a:accent2>
      <a:accent3>
        <a:srgbClr val="FFFFFF"/>
      </a:accent3>
      <a:accent4>
        <a:srgbClr val="000000"/>
      </a:accent4>
      <a:accent5>
        <a:srgbClr val="B4ABBC"/>
      </a:accent5>
      <a:accent6>
        <a:srgbClr val="976C9D"/>
      </a:accent6>
      <a:hlink>
        <a:srgbClr val="F47920"/>
      </a:hlink>
      <a:folHlink>
        <a:srgbClr val="BDCF41"/>
      </a:folHlink>
    </a:clrScheme>
    <a:fontScheme name="Thème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3">
        <a:dk1>
          <a:srgbClr val="000000"/>
        </a:dk1>
        <a:lt1>
          <a:srgbClr val="FFFFFF"/>
        </a:lt1>
        <a:dk2>
          <a:srgbClr val="825D69"/>
        </a:dk2>
        <a:lt2>
          <a:srgbClr val="E3E4E4"/>
        </a:lt2>
        <a:accent1>
          <a:srgbClr val="581D74"/>
        </a:accent1>
        <a:accent2>
          <a:srgbClr val="D3A8EE"/>
        </a:accent2>
        <a:accent3>
          <a:srgbClr val="FFFFFF"/>
        </a:accent3>
        <a:accent4>
          <a:srgbClr val="000000"/>
        </a:accent4>
        <a:accent5>
          <a:srgbClr val="B4ABBC"/>
        </a:accent5>
        <a:accent6>
          <a:srgbClr val="BF98D8"/>
        </a:accent6>
        <a:hlink>
          <a:srgbClr val="F47920"/>
        </a:hlink>
        <a:folHlink>
          <a:srgbClr val="BDCF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14">
        <a:dk1>
          <a:srgbClr val="000000"/>
        </a:dk1>
        <a:lt1>
          <a:srgbClr val="FFFFFF"/>
        </a:lt1>
        <a:dk2>
          <a:srgbClr val="825D69"/>
        </a:dk2>
        <a:lt2>
          <a:srgbClr val="E3E4E4"/>
        </a:lt2>
        <a:accent1>
          <a:srgbClr val="581D74"/>
        </a:accent1>
        <a:accent2>
          <a:srgbClr val="A778AE"/>
        </a:accent2>
        <a:accent3>
          <a:srgbClr val="FFFFFF"/>
        </a:accent3>
        <a:accent4>
          <a:srgbClr val="000000"/>
        </a:accent4>
        <a:accent5>
          <a:srgbClr val="B4ABBC"/>
        </a:accent5>
        <a:accent6>
          <a:srgbClr val="976C9D"/>
        </a:accent6>
        <a:hlink>
          <a:srgbClr val="F47920"/>
        </a:hlink>
        <a:folHlink>
          <a:srgbClr val="BDCF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82BEE752B4B42948DAB3A1D7CFD27" ma:contentTypeVersion="6" ma:contentTypeDescription="Crée un document." ma:contentTypeScope="" ma:versionID="e36c98ff02fb0645cb25c4c932b25338">
  <xsd:schema xmlns:xsd="http://www.w3.org/2001/XMLSchema" xmlns:p="http://schemas.microsoft.com/office/2006/metadata/properties" xmlns:ns1="http://schemas.microsoft.com/sharepoint/v3" xmlns:ns2="2c3525ff-8aad-4ef6-a9e6-403864e13a5a" xmlns:ns3="a322200e-ad0a-4f2d-9435-c3d8ca2d9fb6" targetNamespace="http://schemas.microsoft.com/office/2006/metadata/properties" ma:root="true" ma:fieldsID="bf6fa67d2952c481d47f142fc957a1cc" ns1:_="" ns2:_="" ns3:_="">
    <xsd:import namespace="http://schemas.microsoft.com/sharepoint/v3"/>
    <xsd:import namespace="2c3525ff-8aad-4ef6-a9e6-403864e13a5a"/>
    <xsd:import namespace="a322200e-ad0a-4f2d-9435-c3d8ca2d9fb6"/>
    <xsd:element name="properties">
      <xsd:complexType>
        <xsd:sequence>
          <xsd:element name="documentManagement">
            <xsd:complexType>
              <xsd:all>
                <xsd:element ref="ns2:Vers_x002e__x0020_Doc_x002e_"/>
                <xsd:element ref="ns2:Date_x0020_Version"/>
                <xsd:element ref="ns1:Abreviation" minOccurs="0"/>
                <xsd:element ref="ns2:Commentaires" minOccurs="0"/>
                <xsd:element ref="ns3:Abrévi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reviation" ma:index="11" nillable="true" ma:displayName="Abreviation" ma:format="Dropdown" ma:hidden="true" ma:internalName="Abreviation" ma:readOnly="false">
      <xsd:simpleType>
        <xsd:restriction base="dms:Choice">
          <xsd:enumeration value="BL"/>
          <xsd:enumeration value="CdC"/>
          <xsd:enumeration value="CHK"/>
          <xsd:enumeration value="COPIL"/>
          <xsd:enumeration value="COPROJ"/>
          <xsd:enumeration value="CRR"/>
          <xsd:enumeration value="CS"/>
          <xsd:enumeration value="DAF"/>
          <xsd:enumeration value="DAFT"/>
          <xsd:enumeration value="DAT"/>
          <xsd:enumeration value="DCS"/>
          <xsd:enumeration value="DDC"/>
          <xsd:enumeration value="DEX"/>
          <xsd:enumeration value="DI"/>
          <xsd:enumeration value="EBM"/>
          <xsd:enumeration value="ESS"/>
          <xsd:enumeration value="EXIG"/>
          <xsd:enumeration value="FDE"/>
          <xsd:enumeration value="FP"/>
          <xsd:enumeration value="FRD"/>
          <xsd:enumeration value="GEL"/>
          <xsd:enumeration value="GIP"/>
          <xsd:enumeration value="LM"/>
          <xsd:enumeration value="NL"/>
          <xsd:enumeration value="NLP"/>
          <xsd:enumeration value="NOP"/>
          <xsd:enumeration value="PAQ"/>
          <xsd:enumeration value="PdT"/>
          <xsd:enumeration value="PGN"/>
          <xsd:enumeration value="PLP"/>
          <xsd:enumeration value="PMP"/>
          <xsd:enumeration value="PQP"/>
          <xsd:enumeration value="PRA"/>
          <xsd:enumeration value="PRU"/>
          <xsd:enumeration value="PV"/>
          <xsd:enumeration value="SdR"/>
          <xsd:enumeration value="SdRs"/>
          <xsd:enumeration value="SFD"/>
          <xsd:enumeration value="SFG"/>
          <xsd:enumeration value="SI"/>
          <xsd:enumeration value="STD"/>
          <xsd:enumeration value="AUTRES"/>
        </xsd:restriction>
      </xsd:simpleType>
    </xsd:element>
  </xsd:schema>
  <xsd:schema xmlns:xsd="http://www.w3.org/2001/XMLSchema" xmlns:dms="http://schemas.microsoft.com/office/2006/documentManagement/types" targetNamespace="2c3525ff-8aad-4ef6-a9e6-403864e13a5a" elementFormDefault="qualified">
    <xsd:import namespace="http://schemas.microsoft.com/office/2006/documentManagement/types"/>
    <xsd:element name="Vers_x002e__x0020_Doc_x002e_" ma:index="9" ma:displayName="Vers. Doc." ma:description="Version du document dans CAP Méthodologie, gérée indépendamment de la version SharePoint" ma:internalName="Vers_x002e__x0020_Doc_x002e_">
      <xsd:simpleType>
        <xsd:restriction base="dms:Text">
          <xsd:maxLength value="8"/>
        </xsd:restriction>
      </xsd:simpleType>
    </xsd:element>
    <xsd:element name="Date_x0020_Version" ma:index="10" ma:displayName="Date Version" ma:format="DateOnly" ma:internalName="Date_x0020_Version">
      <xsd:simpleType>
        <xsd:restriction base="dms:DateTime"/>
      </xsd:simpleType>
    </xsd:element>
    <xsd:element name="Commentaires" ma:index="12" nillable="true" ma:displayName="Commentaires" ma:default="" ma:hidden="true" ma:internalName="Commentaires" ma:readOnly="tru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a322200e-ad0a-4f2d-9435-c3d8ca2d9fb6" elementFormDefault="qualified">
    <xsd:import namespace="http://schemas.microsoft.com/office/2006/documentManagement/types"/>
    <xsd:element name="Abréviation" ma:index="13" ma:displayName="Abréviation" ma:list="{51a4a041-4933-4242-8838-83083713e964}" ma:internalName="Abr_x00e9_viation" ma:readOnly="false" ma:showField="abreviation" ma:web="a322200e-ad0a-4f2d-9435-c3d8ca2d9fb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ate_x0020_Version xmlns="2c3525ff-8aad-4ef6-a9e6-403864e13a5a">2012-03-29T22:00:00+00:00</Date_x0020_Version>
    <Vers_x002e__x0020_Doc_x002e_ xmlns="2c3525ff-8aad-4ef6-a9e6-403864e13a5a"/>
    <Abreviation xmlns="http://schemas.microsoft.com/sharepoint/v3" xsi:nil="true"/>
    <Abréviation xmlns="a322200e-ad0a-4f2d-9435-c3d8ca2d9fb6"/>
  </documentManagement>
</p:properties>
</file>

<file path=customXml/itemProps1.xml><?xml version="1.0" encoding="utf-8"?>
<ds:datastoreItem xmlns:ds="http://schemas.openxmlformats.org/officeDocument/2006/customXml" ds:itemID="{162F0817-E1FE-41FE-8211-1B6E8EBAC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3525ff-8aad-4ef6-a9e6-403864e13a5a"/>
    <ds:schemaRef ds:uri="a322200e-ad0a-4f2d-9435-c3d8ca2d9fb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B7BD5CE-72DC-411D-B4A2-5136FE415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1BBF1-0D35-496A-A7EC-E72544F9549E}">
  <ds:schemaRefs>
    <ds:schemaRef ds:uri="http://purl.org/dc/terms/"/>
    <ds:schemaRef ds:uri="http://schemas.microsoft.com/office/2006/documentManagement/types"/>
    <ds:schemaRef ds:uri="2c3525ff-8aad-4ef6-a9e6-403864e13a5a"/>
    <ds:schemaRef ds:uri="http://schemas.openxmlformats.org/package/2006/metadata/core-properties"/>
    <ds:schemaRef ds:uri="http://purl.org/dc/elements/1.1/"/>
    <ds:schemaRef ds:uri="a322200e-ad0a-4f2d-9435-c3d8ca2d9fb6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BPCE</Template>
  <TotalTime>27299</TotalTime>
  <Words>1312</Words>
  <Application>Microsoft Office PowerPoint</Application>
  <PresentationFormat>Affichage à l'écran (4:3)</PresentationFormat>
  <Paragraphs>198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Verdana</vt:lpstr>
      <vt:lpstr>Wingdings</vt:lpstr>
      <vt:lpstr>Modele Presentation BPCE</vt:lpstr>
      <vt:lpstr>DataLab</vt:lpstr>
      <vt:lpstr>Préambule Tour de table</vt:lpstr>
      <vt:lpstr>Préambule Sommaire</vt:lpstr>
      <vt:lpstr>Objectifs et messages clés Objectif du chantier</vt:lpstr>
      <vt:lpstr>Objectifs et messages clés Les messages clés à passer</vt:lpstr>
      <vt:lpstr>Organisation des informations / structuration du e-learning Un découpage en plusieurs modules</vt:lpstr>
      <vt:lpstr>Zoom sur chaque module Module 1 – Introduction au DataLab</vt:lpstr>
      <vt:lpstr>Zoom sur chaque module Module 2 – L’offre de service du DataLab</vt:lpstr>
      <vt:lpstr>Zoom sur chaque module Module 3 – L’organisation &amp; les acteurs clés</vt:lpstr>
      <vt:lpstr>Zoom sur chaque module Module 4 – La donnée dans le DataLab</vt:lpstr>
    </vt:vector>
  </TitlesOfParts>
  <Manager>Nathalie PRUNIAUX</Manager>
  <Company>BPCE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 Technique</dc:title>
  <dc:creator>Bensussan Raphaël</dc:creator>
  <cp:lastModifiedBy>CORDIER Florent</cp:lastModifiedBy>
  <cp:revision>2218</cp:revision>
  <cp:lastPrinted>2017-11-28T09:24:58Z</cp:lastPrinted>
  <dcterms:created xsi:type="dcterms:W3CDTF">2010-08-04T14:13:13Z</dcterms:created>
  <dcterms:modified xsi:type="dcterms:W3CDTF">2018-01-25T09:49:32Z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Category">
    <vt:lpwstr/>
  </property>
  <property fmtid="{D5CDD505-2E9C-101B-9397-08002B2CF9AE}" pid="6" name="Slides">
    <vt:lpwstr>14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Id">
    <vt:lpwstr>0x010100BF682BEE752B4B42948DAB3A1D7CFD27</vt:lpwstr>
  </property>
  <property fmtid="{D5CDD505-2E9C-101B-9397-08002B2CF9AE}" pid="12" name="dossier Virtuel">
    <vt:lpwstr>Cadrage / Lancement</vt:lpwstr>
  </property>
</Properties>
</file>