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290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BDCEB-2956-43BA-81C5-08C8475B2C3F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24943-67B5-41AC-BA32-E45935BEF4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41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8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58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9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0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-1" y="0"/>
            <a:ext cx="6066971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9354"/>
            <a:ext cx="5713288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6066971" y="0"/>
            <a:ext cx="6125029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62245"/>
            <a:ext cx="6096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8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1022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BDEA8-EB22-42D4-B8E2-0C26FFC92FC1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73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microsoft.com/office/2007/relationships/hdphoto" Target="../media/hdphoto3.wdp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microsoft.com/office/2007/relationships/hdphoto" Target="../media/hdphoto4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microsoft.com/office/2007/relationships/hdphoto" Target="../media/hdphoto4.wdp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microsoft.com/office/2007/relationships/hdphoto" Target="../media/hdphoto5.wdp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microsoft.com/office/2007/relationships/hdphoto" Target="../media/hdphoto5.wdp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microsoft.com/office/2007/relationships/hdphoto" Target="../media/hdphoto5.wdp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9.png"/><Relationship Id="rId5" Type="http://schemas.microsoft.com/office/2007/relationships/hdphoto" Target="../media/hdphoto5.wdp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3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earchengineland.com/figz/wp-content/seloads/2017/06/meeting-62442005-ss-192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344" y="-17450"/>
            <a:ext cx="12192000" cy="8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://www.jbclement.com/wp-content/uploads/2016/10/BPC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994" y="122225"/>
            <a:ext cx="314073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084899"/>
            <a:ext cx="12192000" cy="8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s://pbs.twimg.com/profile_images/842331145354264576/Uhgn-1Zz_400x400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4629" y="6185266"/>
            <a:ext cx="1351900" cy="6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782626"/>
            <a:ext cx="12192000" cy="5303849"/>
          </a:xfrm>
          <a:prstGeom prst="rect">
            <a:avLst/>
          </a:prstGeom>
          <a:solidFill>
            <a:srgbClr val="714A8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9384" y="2572909"/>
            <a:ext cx="10267950" cy="2387600"/>
          </a:xfrm>
        </p:spPr>
        <p:txBody>
          <a:bodyPr>
            <a:normAutofit fontScale="90000"/>
          </a:bodyPr>
          <a:lstStyle/>
          <a:p>
            <a:r>
              <a:rPr lang="fr-FR" sz="7300" b="1" dirty="0" smtClean="0">
                <a:solidFill>
                  <a:schemeClr val="bg1"/>
                </a:solidFill>
                <a:latin typeface="+mn-lt"/>
              </a:rPr>
              <a:t>DataLab</a:t>
            </a:r>
            <a:br>
              <a:rPr lang="fr-FR" sz="7300" b="1" dirty="0" smtClean="0">
                <a:solidFill>
                  <a:schemeClr val="bg1"/>
                </a:solidFill>
                <a:latin typeface="+mn-lt"/>
              </a:rPr>
            </a:br>
            <a:r>
              <a:rPr lang="fr-FR" dirty="0" smtClean="0">
                <a:solidFill>
                  <a:schemeClr val="bg1"/>
                </a:solidFill>
                <a:latin typeface="+mn-lt"/>
              </a:rPr>
              <a:t>Storyboarding e-learning</a:t>
            </a:r>
            <a:r>
              <a:rPr lang="fr-F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sz="4900" b="1" dirty="0" smtClean="0">
                <a:solidFill>
                  <a:schemeClr val="bg1"/>
                </a:solidFill>
                <a:latin typeface="+mn-lt"/>
              </a:rPr>
              <a:t>Module 1 – Introduction au DataLab</a:t>
            </a:r>
            <a:endParaRPr lang="fr-FR" sz="49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91812" y="6291572"/>
            <a:ext cx="1222375" cy="411232"/>
          </a:xfrm>
          <a:prstGeom prst="rect">
            <a:avLst/>
          </a:prstGeom>
          <a:solidFill>
            <a:srgbClr val="71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10691812" y="6353486"/>
            <a:ext cx="1203135" cy="315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smtClean="0">
                <a:solidFill>
                  <a:schemeClr val="bg1"/>
                </a:solidFill>
              </a:rPr>
              <a:t>Datalab</a:t>
            </a:r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b="1" dirty="0">
                <a:latin typeface="+mn-lt"/>
              </a:rPr>
              <a:t>Ecran n°7</a:t>
            </a:r>
            <a:br>
              <a:rPr lang="it-IT" sz="2000" b="1" dirty="0">
                <a:latin typeface="+mn-lt"/>
              </a:rPr>
            </a:br>
            <a:r>
              <a:rPr lang="it-IT" sz="2000" dirty="0">
                <a:latin typeface="+mn-lt"/>
              </a:rPr>
              <a:t>DataLab – La zone accessible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des espaces existent pour offrir l’accès aux données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 l’affichage,  le cadre autour du DataLab est visible mais masque l’image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le texte en haut avec le cadre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la flèche et rendre progressivement transparent le fond du cadre autour du DataLab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Afficher le texte DataLab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4843" y="2730609"/>
            <a:ext cx="6155700" cy="384632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5033432" y="6150114"/>
            <a:ext cx="2146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Espace d’accès aux données</a:t>
            </a:r>
            <a:endParaRPr lang="fr-FR" sz="20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angle à coins arrondis 61"/>
          <p:cNvSpPr/>
          <p:nvPr/>
        </p:nvSpPr>
        <p:spPr bwMode="auto">
          <a:xfrm>
            <a:off x="420914" y="1758443"/>
            <a:ext cx="7561943" cy="792088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Un </a:t>
            </a:r>
            <a:r>
              <a:rPr lang="fr-FR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sous-ensemble des données </a:t>
            </a:r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du DataLake peut m’être </a:t>
            </a:r>
            <a:b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</a:br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mis à disposition sur des </a:t>
            </a:r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espaces</a:t>
            </a:r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accessibles et sécurisés</a:t>
            </a:r>
            <a:endParaRPr lang="fr-FR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63" name="Arc 62"/>
          <p:cNvSpPr/>
          <p:nvPr/>
        </p:nvSpPr>
        <p:spPr bwMode="auto">
          <a:xfrm rot="1446137">
            <a:off x="5729241" y="2561250"/>
            <a:ext cx="983563" cy="1231112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b="1" dirty="0">
                <a:latin typeface="+mn-lt"/>
              </a:rPr>
              <a:t>Ecran n°8</a:t>
            </a:r>
            <a:br>
              <a:rPr lang="it-IT" sz="2000" b="1" dirty="0">
                <a:latin typeface="+mn-lt"/>
              </a:rPr>
            </a:br>
            <a:r>
              <a:rPr lang="it-IT" sz="2000" dirty="0">
                <a:latin typeface="+mn-lt"/>
              </a:rPr>
              <a:t>DataSpace &amp; DataLab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deux </a:t>
            </a:r>
            <a:r>
              <a:rPr lang="fr-FR" dirty="0"/>
              <a:t>familles d’espaces distinctes – DataSpace &amp; DataLab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Masquer et griser progressivement l’image DataLake et mettre en exergue les deux espaces expérimentation et permanent avec les cadres présentés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Afficher le texte en haut dans son cadre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Puis afficher la flèche espaces permanents puis le texte associé puis la présentation de ce qu’est un espace permanent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Puis afficher la flèche espaces expérimentation puis le texte associé puis la présentation de ce qu’est un espace d’expérimentation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9" y="1633280"/>
            <a:ext cx="4284160" cy="5119022"/>
          </a:xfrm>
          <a:prstGeom prst="rect">
            <a:avLst/>
          </a:prstGeom>
        </p:spPr>
      </p:pic>
      <p:sp>
        <p:nvSpPr>
          <p:cNvPr id="38" name="Rectangle à coins arrondis 37"/>
          <p:cNvSpPr/>
          <p:nvPr/>
        </p:nvSpPr>
        <p:spPr bwMode="auto">
          <a:xfrm>
            <a:off x="971926" y="1778517"/>
            <a:ext cx="7141559" cy="560704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La </a:t>
            </a:r>
            <a:r>
              <a:rPr lang="fr-FR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Plateforme Hadoop Groupe </a:t>
            </a:r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propose </a:t>
            </a:r>
            <a:r>
              <a:rPr lang="fr-FR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2 typologies d’espaces</a:t>
            </a:r>
            <a:endParaRPr lang="fr-FR" b="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53" name="Arc 52"/>
          <p:cNvSpPr/>
          <p:nvPr/>
        </p:nvSpPr>
        <p:spPr bwMode="auto">
          <a:xfrm rot="18928551">
            <a:off x="4044428" y="2757478"/>
            <a:ext cx="1245084" cy="1232907"/>
          </a:xfrm>
          <a:prstGeom prst="arc">
            <a:avLst>
              <a:gd name="adj1" fmla="val 17372691"/>
              <a:gd name="adj2" fmla="val 0"/>
            </a:avLst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50721" y="2891863"/>
            <a:ext cx="31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Les espaces </a:t>
            </a:r>
            <a:r>
              <a:rPr lang="fr-FR" b="1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DataSpace</a:t>
            </a:r>
            <a:endParaRPr lang="fr-FR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270316" y="3316232"/>
            <a:ext cx="3071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Espaces avec une </a:t>
            </a:r>
            <a:r>
              <a:rPr lang="fr-FR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alimentation industrialisée </a:t>
            </a:r>
            <a:r>
              <a:rPr lang="fr-FR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des données (traitements, mises à jour…) disponibles en </a:t>
            </a:r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lecture uniquement</a:t>
            </a:r>
            <a:endParaRPr lang="fr-FR" sz="1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Arc 55"/>
          <p:cNvSpPr/>
          <p:nvPr/>
        </p:nvSpPr>
        <p:spPr bwMode="auto">
          <a:xfrm rot="3198194" flipV="1">
            <a:off x="2567227" y="4282450"/>
            <a:ext cx="1245084" cy="1232907"/>
          </a:xfrm>
          <a:prstGeom prst="arc">
            <a:avLst>
              <a:gd name="adj1" fmla="val 17372691"/>
              <a:gd name="adj2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706762" y="5196039"/>
            <a:ext cx="21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Les espaces DataLab</a:t>
            </a:r>
            <a:endParaRPr lang="fr-FR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715488" y="5662935"/>
            <a:ext cx="4451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Espace </a:t>
            </a:r>
            <a:r>
              <a:rPr lang="fr-FR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spécifique à un besoin </a:t>
            </a:r>
            <a:r>
              <a:rPr lang="fr-FR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pouvant être provisionné avec de multiples sources de données et ouvert en </a:t>
            </a:r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lecture</a:t>
            </a:r>
            <a:r>
              <a:rPr lang="fr-FR" sz="1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, </a:t>
            </a:r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écriture</a:t>
            </a:r>
            <a:r>
              <a:rPr lang="fr-FR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et permettant </a:t>
            </a:r>
            <a:r>
              <a:rPr lang="fr-FR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l’exécution</a:t>
            </a:r>
            <a:r>
              <a:rPr lang="fr-FR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de traitements</a:t>
            </a:r>
            <a:endParaRPr lang="fr-FR" sz="1400" b="1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3845" y="5821650"/>
            <a:ext cx="2255981" cy="9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" y="1633280"/>
            <a:ext cx="4284160" cy="511902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000" b="1" dirty="0">
                <a:latin typeface="+mn-lt"/>
              </a:rPr>
              <a:t>Ecran n°9</a:t>
            </a:r>
            <a:br>
              <a:rPr lang="it-IT" sz="2000" b="1" dirty="0">
                <a:latin typeface="+mn-lt"/>
              </a:rPr>
            </a:br>
            <a:r>
              <a:rPr lang="it-IT" sz="2000" dirty="0" smtClean="0">
                <a:latin typeface="+mn-lt"/>
              </a:rPr>
              <a:t>Distinctions entre </a:t>
            </a:r>
            <a:r>
              <a:rPr lang="it-IT" sz="2000" dirty="0">
                <a:latin typeface="+mn-lt"/>
              </a:rPr>
              <a:t>DataSpace &amp; DataLab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introduire la distinction d’usage des Workspaces sur le périmètre DataSpace et du DataLab</a:t>
            </a:r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54" name="ZoneTexte 53"/>
          <p:cNvSpPr txBox="1"/>
          <p:nvPr/>
        </p:nvSpPr>
        <p:spPr>
          <a:xfrm>
            <a:off x="3051309" y="2157759"/>
            <a:ext cx="25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DataSpace</a:t>
            </a:r>
            <a:endParaRPr lang="fr-FR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648669" y="2160809"/>
            <a:ext cx="25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DataLab</a:t>
            </a:r>
            <a:endParaRPr lang="fr-FR" sz="20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04800" y="2682888"/>
            <a:ext cx="8142514" cy="5354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fr-FR" sz="1600" b="1" dirty="0" smtClean="0"/>
              <a:t>Usages</a:t>
            </a:r>
            <a:endParaRPr lang="fr-FR" sz="1600" b="1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304800" y="3295698"/>
            <a:ext cx="8142514" cy="5354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fr-FR" sz="1600" b="1" dirty="0" smtClean="0"/>
              <a:t>Actions sur les données</a:t>
            </a:r>
            <a:endParaRPr lang="fr-FR" sz="1600" b="1" dirty="0"/>
          </a:p>
        </p:txBody>
      </p:sp>
      <p:sp>
        <p:nvSpPr>
          <p:cNvPr id="60" name="Rectangle à coins arrondis 59"/>
          <p:cNvSpPr/>
          <p:nvPr/>
        </p:nvSpPr>
        <p:spPr>
          <a:xfrm>
            <a:off x="304800" y="3908508"/>
            <a:ext cx="8142514" cy="5354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fr-FR" sz="1600" b="1" dirty="0" smtClean="0"/>
              <a:t>Alimentation données</a:t>
            </a:r>
            <a:endParaRPr lang="fr-FR" sz="1600" b="1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304800" y="4521318"/>
            <a:ext cx="8142514" cy="5354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fr-FR" sz="1600" b="1" dirty="0" smtClean="0"/>
              <a:t>Rafraîchissement données</a:t>
            </a:r>
            <a:endParaRPr lang="fr-FR" sz="1600" b="1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304800" y="5134128"/>
            <a:ext cx="8142514" cy="5354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fr-FR" sz="1600" b="1" dirty="0" smtClean="0"/>
              <a:t>Sources de données</a:t>
            </a:r>
            <a:endParaRPr lang="fr-FR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3165855" y="2682888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Reporting périodique ou </a:t>
            </a: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analytics</a:t>
            </a:r>
            <a:r>
              <a:rPr lang="fr-F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self-service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763214" y="2682888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Expérimentation</a:t>
            </a:r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 ou </a:t>
            </a:r>
            <a:b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analyse data science</a:t>
            </a:r>
            <a:endParaRPr lang="fr-FR" sz="14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65855" y="3299745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Lecture - Exécution</a:t>
            </a:r>
            <a:endParaRPr lang="fr-FR" sz="14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63214" y="3299745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>
                <a:solidFill>
                  <a:srgbClr val="000000">
                    <a:lumMod val="95000"/>
                    <a:lumOff val="5000"/>
                  </a:srgbClr>
                </a:solidFill>
              </a:rPr>
              <a:t>Lecture </a:t>
            </a:r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- </a:t>
            </a:r>
            <a:r>
              <a:rPr lang="fr-FR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Ecriture</a:t>
            </a:r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 - Exécution</a:t>
            </a:r>
            <a:endParaRPr lang="fr-FR" sz="14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65855" y="3904461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Alimentation </a:t>
            </a:r>
            <a:r>
              <a:rPr lang="fr-FR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industrialisée</a:t>
            </a:r>
            <a:endParaRPr lang="fr-FR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63214" y="3904461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Alimentation </a:t>
            </a:r>
            <a:r>
              <a:rPr lang="fr-FR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sur mesure</a:t>
            </a:r>
            <a:endParaRPr lang="fr-FR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65855" y="4521318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Automatisé</a:t>
            </a:r>
            <a:endParaRPr lang="fr-FR" sz="14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63214" y="4521318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Sur demande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65855" y="5134128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Données associées </a:t>
            </a:r>
            <a:b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à un métier</a:t>
            </a:r>
            <a:endParaRPr lang="fr-FR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63214" y="5134128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Données de DataSpaces </a:t>
            </a:r>
            <a:b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+ sources externes</a:t>
            </a:r>
            <a:endParaRPr lang="fr-FR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04800" y="5761452"/>
            <a:ext cx="8142514" cy="5354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fr-FR" sz="1600" b="1" dirty="0" smtClean="0"/>
              <a:t>Nb utilisateurs</a:t>
            </a:r>
            <a:endParaRPr lang="fr-FR" sz="1600" b="1" dirty="0"/>
          </a:p>
        </p:txBody>
      </p:sp>
      <p:sp>
        <p:nvSpPr>
          <p:cNvPr id="73" name="Rectangle 72"/>
          <p:cNvSpPr/>
          <p:nvPr/>
        </p:nvSpPr>
        <p:spPr>
          <a:xfrm>
            <a:off x="3165855" y="5761452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Quelques dizaines à quelques centaines</a:t>
            </a:r>
            <a:endParaRPr lang="fr-FR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63214" y="5761452"/>
            <a:ext cx="2290909" cy="53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Moins de 10 </a:t>
            </a:r>
            <a:r>
              <a:rPr lang="fr-FR" sz="14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personnes	</a:t>
            </a:r>
            <a:endParaRPr lang="fr-FR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5" name="Espace réservé du texte 11"/>
          <p:cNvSpPr txBox="1">
            <a:spLocks/>
          </p:cNvSpPr>
          <p:nvPr/>
        </p:nvSpPr>
        <p:spPr>
          <a:xfrm>
            <a:off x="8943708" y="16146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Faire apparaître chaque ligne progressivement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Pour chaque ligne afficher successivement le libellé du critère, puis l’info pour le </a:t>
            </a:r>
            <a:r>
              <a:rPr lang="fr-FR" sz="1400" dirty="0" err="1" smtClean="0">
                <a:solidFill>
                  <a:schemeClr val="bg1"/>
                </a:solidFill>
              </a:rPr>
              <a:t>dataspace</a:t>
            </a:r>
            <a:r>
              <a:rPr lang="fr-FR" sz="1400" dirty="0" smtClean="0">
                <a:solidFill>
                  <a:schemeClr val="bg1"/>
                </a:solidFill>
              </a:rPr>
              <a:t> puis l’info pour le DataLab</a:t>
            </a:r>
            <a:endParaRPr lang="fr-FR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Privilégier un rythme d’affichage proche de celui de lecture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3845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à coins arrondis 62"/>
          <p:cNvSpPr/>
          <p:nvPr/>
        </p:nvSpPr>
        <p:spPr bwMode="auto">
          <a:xfrm>
            <a:off x="4222875" y="2229479"/>
            <a:ext cx="4287383" cy="1994177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987425" lvl="0">
              <a:spcAft>
                <a:spcPts val="600"/>
              </a:spcAft>
            </a:pPr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Les données d’un ou plusieurs DataSpaces peuvent alimenter un espace DataLab.</a:t>
            </a:r>
          </a:p>
          <a:p>
            <a:pPr marL="987425" lvl="0">
              <a:spcAft>
                <a:spcPts val="600"/>
              </a:spcAft>
            </a:pPr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Dans ce cas,</a:t>
            </a:r>
            <a:r>
              <a:rPr lang="fr-FR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</a:t>
            </a:r>
            <a:r>
              <a:rPr lang="fr-FR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l’alimentation est faite avec </a:t>
            </a:r>
            <a:r>
              <a:rPr lang="fr-FR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une prise d’image des données à un instant T.</a:t>
            </a:r>
            <a:endParaRPr lang="fr-FR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n°10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Un DataLab est alimenté avec une prise d’image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les données d’un DataSpace sont capturées à un instant T pour alimenter un DataLab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L’image de gauche avec DataLake, </a:t>
            </a:r>
            <a:r>
              <a:rPr lang="fr-FR" sz="1400" dirty="0" err="1" smtClean="0">
                <a:solidFill>
                  <a:schemeClr val="bg1"/>
                </a:solidFill>
              </a:rPr>
              <a:t>Dataspace</a:t>
            </a:r>
            <a:r>
              <a:rPr lang="fr-FR" sz="1400" dirty="0" smtClean="0">
                <a:solidFill>
                  <a:schemeClr val="bg1"/>
                </a:solidFill>
              </a:rPr>
              <a:t> et DataLab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Puis afficher le cadre avec le texte et l’image d’appareil photo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Puis afficher successivement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Le viseur d’appareil photo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L’image d’image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La flèche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Le texte à côté de l’image d’image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" y="1633279"/>
            <a:ext cx="4087134" cy="514758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0855">
            <a:off x="3715085" y="4854617"/>
            <a:ext cx="755888" cy="75588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913" flipH="1">
            <a:off x="3159742" y="3022277"/>
            <a:ext cx="985343" cy="9853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2049">
            <a:off x="4378132" y="2833917"/>
            <a:ext cx="785298" cy="785298"/>
          </a:xfrm>
          <a:prstGeom prst="rect">
            <a:avLst/>
          </a:prstGeom>
        </p:spPr>
      </p:pic>
      <p:sp>
        <p:nvSpPr>
          <p:cNvPr id="64" name="Arc 63"/>
          <p:cNvSpPr/>
          <p:nvPr/>
        </p:nvSpPr>
        <p:spPr bwMode="auto">
          <a:xfrm rot="3335832">
            <a:off x="451689" y="2707138"/>
            <a:ext cx="2943427" cy="3868895"/>
          </a:xfrm>
          <a:prstGeom prst="arc">
            <a:avLst>
              <a:gd name="adj1" fmla="val 17372691"/>
              <a:gd name="adj2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03136" y="4909395"/>
            <a:ext cx="332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Chargement d’une capture des données sans rafraîchissement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3845" y="5814954"/>
            <a:ext cx="2255981" cy="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n°11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Quelques points d’attention 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le DataLab n’est pas une source donnée pour faire de l’export des DataSpaces ou du DataLake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Afficher l’icône warning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le premier bloc de texte (celui du haut)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le second bloc de texte en dessous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le dernier bloc de texte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" y="1633279"/>
            <a:ext cx="4087134" cy="514758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3845" y="5814954"/>
            <a:ext cx="2255981" cy="93270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4638">
            <a:off x="655353" y="1949159"/>
            <a:ext cx="1317604" cy="1317604"/>
          </a:xfrm>
          <a:prstGeom prst="rect">
            <a:avLst/>
          </a:prstGeom>
        </p:spPr>
      </p:pic>
      <p:sp>
        <p:nvSpPr>
          <p:cNvPr id="43" name="Rectangle à coins arrondis 42"/>
          <p:cNvSpPr/>
          <p:nvPr/>
        </p:nvSpPr>
        <p:spPr bwMode="auto">
          <a:xfrm>
            <a:off x="2202937" y="2620522"/>
            <a:ext cx="5787522" cy="9386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680076" y="2735905"/>
            <a:ext cx="4950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Un espace DataLab est </a:t>
            </a:r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spécifique à </a:t>
            </a:r>
            <a:r>
              <a:rPr lang="fr-FR" sz="2000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1</a:t>
            </a:r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usage rattaché à </a:t>
            </a:r>
            <a:r>
              <a:rPr lang="fr-FR" sz="2000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1</a:t>
            </a:r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éditeur donné</a:t>
            </a:r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.</a:t>
            </a:r>
            <a:endParaRPr lang="fr-FR" sz="20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à coins arrondis 52"/>
          <p:cNvSpPr/>
          <p:nvPr/>
        </p:nvSpPr>
        <p:spPr bwMode="auto">
          <a:xfrm>
            <a:off x="2202937" y="3779166"/>
            <a:ext cx="5787522" cy="9386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680076" y="3894549"/>
            <a:ext cx="4950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Un espace d’expérimentation est mis en place </a:t>
            </a:r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spécifiquement pour un usage</a:t>
            </a:r>
            <a:endParaRPr lang="fr-FR" sz="20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à coins arrondis 57"/>
          <p:cNvSpPr/>
          <p:nvPr/>
        </p:nvSpPr>
        <p:spPr bwMode="auto">
          <a:xfrm>
            <a:off x="2210926" y="4937810"/>
            <a:ext cx="5787522" cy="93865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688065" y="5053193"/>
            <a:ext cx="4950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L’espace d’expérimentation comprend les </a:t>
            </a:r>
            <a:r>
              <a:rPr lang="fr-FR" sz="20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données mais aussi les outils associés</a:t>
            </a:r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.</a:t>
            </a:r>
            <a:endParaRPr lang="fr-FR" sz="20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n°12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J’ai un besoin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Changement de fond, on passe sur une vue de l’utilisateur 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Affichage de l’utilisateur et de son bureau puis de la bulle d’interrogation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787658"/>
            <a:ext cx="2255981" cy="932705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7" y="2313973"/>
            <a:ext cx="4138107" cy="4433686"/>
          </a:xfrm>
          <a:prstGeom prst="rect">
            <a:avLst/>
          </a:prstGeom>
        </p:spPr>
      </p:pic>
      <p:sp>
        <p:nvSpPr>
          <p:cNvPr id="57" name="Arc 56"/>
          <p:cNvSpPr/>
          <p:nvPr/>
        </p:nvSpPr>
        <p:spPr bwMode="auto">
          <a:xfrm rot="5194579">
            <a:off x="1049267" y="1425434"/>
            <a:ext cx="1659769" cy="3247457"/>
          </a:xfrm>
          <a:prstGeom prst="arc">
            <a:avLst>
              <a:gd name="adj1" fmla="val 1631773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Connecteur droit 57"/>
          <p:cNvCxnSpPr/>
          <p:nvPr/>
        </p:nvCxnSpPr>
        <p:spPr bwMode="auto">
          <a:xfrm>
            <a:off x="2057969" y="2918391"/>
            <a:ext cx="4978607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ZoneTexte 58"/>
          <p:cNvSpPr txBox="1"/>
          <p:nvPr/>
        </p:nvSpPr>
        <p:spPr>
          <a:xfrm>
            <a:off x="2161308" y="2222507"/>
            <a:ext cx="56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Comme Marc, j’ai un besoin,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que dois-je faire ? </a:t>
            </a:r>
            <a:b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Dois-je demander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un espace d’expérimentation 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?</a:t>
            </a:r>
            <a:endParaRPr lang="fr-FR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n°13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Critères d’éligibilité de mon besoin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il faut qualifier son besoin pour valider son orientation vers le DataLab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 en haut puis le cadre avec les questions/critères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Afficher une par une les questions de qualification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7" y="2313973"/>
            <a:ext cx="4138107" cy="4433686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386873" y="1867475"/>
            <a:ext cx="725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En qualifiant mon besoin, plusieurs questions peuvent </a:t>
            </a:r>
            <a:b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m’aider à valider l’intérêt d’un espace d’expérimentation :</a:t>
            </a:r>
            <a:endParaRPr lang="fr-FR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2837545" y="2805959"/>
            <a:ext cx="5392055" cy="3001413"/>
          </a:xfrm>
          <a:prstGeom prst="roundRect">
            <a:avLst>
              <a:gd name="adj" fmla="val 5947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3300324"/>
            <a:ext cx="224442" cy="22444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3600520"/>
            <a:ext cx="224442" cy="224442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3900716"/>
            <a:ext cx="224442" cy="22444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4200912"/>
            <a:ext cx="224442" cy="224442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4501108"/>
            <a:ext cx="224442" cy="224442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4801304"/>
            <a:ext cx="224442" cy="22444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5101500"/>
            <a:ext cx="224442" cy="22444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5401696"/>
            <a:ext cx="224442" cy="224442"/>
          </a:xfrm>
          <a:prstGeom prst="rect">
            <a:avLst/>
          </a:prstGeom>
        </p:spPr>
      </p:pic>
      <p:grpSp>
        <p:nvGrpSpPr>
          <p:cNvPr id="64" name="Groupe 63"/>
          <p:cNvGrpSpPr/>
          <p:nvPr/>
        </p:nvGrpSpPr>
        <p:grpSpPr>
          <a:xfrm>
            <a:off x="2982362" y="2981544"/>
            <a:ext cx="5028874" cy="307777"/>
            <a:chOff x="1800349" y="1971324"/>
            <a:chExt cx="5028874" cy="307777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349" y="1989908"/>
              <a:ext cx="224442" cy="224442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024790" y="1971324"/>
              <a:ext cx="4804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Ai-je besoin de manipuler un volume important de données ?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3206803" y="3278908"/>
            <a:ext cx="37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hétérogènes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199544" y="3585106"/>
            <a:ext cx="37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Dois-je croiser plusieurs sources de données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206803" y="3882132"/>
            <a:ext cx="491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non disponibles dans le DataLake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206803" y="4186680"/>
            <a:ext cx="491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un doute sur la faisabilité des traitements de données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206803" y="4482524"/>
            <a:ext cx="470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Est-ce que je souhaite tester de nouveaux algorithmes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199543" y="4785143"/>
            <a:ext cx="4811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d’une capacité de traitement importante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206803" y="5080522"/>
            <a:ext cx="480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d’écrire des données dans un espace dédié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206803" y="5383141"/>
            <a:ext cx="3734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…</a:t>
            </a:r>
            <a:endParaRPr lang="fr-FR" sz="11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n°14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>
                <a:latin typeface="+mn-lt"/>
              </a:rPr>
              <a:t>Volume / Variété / Vitesse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rappeler que la PHG a un intérêt si le besoin nécessite 3V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Griser le cadre avec les questions de l’écran précédent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Afficher successivement les trois axes : Volume / Variété / Vitesse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Afficher le texte en haut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7" y="2313973"/>
            <a:ext cx="4138107" cy="4433686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314155" y="1746607"/>
            <a:ext cx="72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Ces critères permettent de bien valider :</a:t>
            </a:r>
          </a:p>
          <a:p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qu’utiliser la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Plateforme Hadoop Groupe </a:t>
            </a:r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 pertinent</a:t>
            </a:r>
          </a:p>
          <a:p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qu’un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espace d’expérimentation est pertinent</a:t>
            </a:r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2837545" y="2805959"/>
            <a:ext cx="5392055" cy="3001413"/>
          </a:xfrm>
          <a:prstGeom prst="roundRect">
            <a:avLst>
              <a:gd name="adj" fmla="val 5947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3300324"/>
            <a:ext cx="224442" cy="22444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3600520"/>
            <a:ext cx="224442" cy="224442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3900716"/>
            <a:ext cx="224442" cy="22444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4200912"/>
            <a:ext cx="224442" cy="224442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4501108"/>
            <a:ext cx="224442" cy="224442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4801304"/>
            <a:ext cx="224442" cy="22444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5101500"/>
            <a:ext cx="224442" cy="22444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62" y="5401696"/>
            <a:ext cx="224442" cy="224442"/>
          </a:xfrm>
          <a:prstGeom prst="rect">
            <a:avLst/>
          </a:prstGeom>
        </p:spPr>
      </p:pic>
      <p:grpSp>
        <p:nvGrpSpPr>
          <p:cNvPr id="64" name="Groupe 63"/>
          <p:cNvGrpSpPr/>
          <p:nvPr/>
        </p:nvGrpSpPr>
        <p:grpSpPr>
          <a:xfrm>
            <a:off x="2982362" y="2981544"/>
            <a:ext cx="5028874" cy="307777"/>
            <a:chOff x="1800349" y="1971324"/>
            <a:chExt cx="5028874" cy="307777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349" y="1989908"/>
              <a:ext cx="224442" cy="224442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024790" y="1971324"/>
              <a:ext cx="4804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Ai-je besoin de manipuler un volume important de données ?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3206803" y="3278908"/>
            <a:ext cx="37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hétérogènes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199544" y="3585106"/>
            <a:ext cx="37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Dois-je croiser plusieurs sources de données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206803" y="3882132"/>
            <a:ext cx="491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non disponibles dans le DataLake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206803" y="4186680"/>
            <a:ext cx="491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un doute sur la faisabilité des traitements de données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206803" y="4482524"/>
            <a:ext cx="470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Est-ce que je souhaite tester de nouveaux algorithmes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199543" y="4785143"/>
            <a:ext cx="4811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d’une capacité de traitement importante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3206803" y="5080522"/>
            <a:ext cx="480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d’écrire des données dans un espace dédié ?</a:t>
            </a:r>
            <a:endParaRPr lang="fr-FR" sz="14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206803" y="5383141"/>
            <a:ext cx="3734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…</a:t>
            </a:r>
            <a:endParaRPr lang="fr-FR" sz="11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à coins arrondis 56"/>
          <p:cNvSpPr/>
          <p:nvPr/>
        </p:nvSpPr>
        <p:spPr bwMode="auto">
          <a:xfrm>
            <a:off x="2843286" y="2805958"/>
            <a:ext cx="5386314" cy="3001413"/>
          </a:xfrm>
          <a:prstGeom prst="roundRect">
            <a:avLst>
              <a:gd name="adj" fmla="val 5947"/>
            </a:avLst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Pentagone 57"/>
          <p:cNvSpPr/>
          <p:nvPr/>
        </p:nvSpPr>
        <p:spPr bwMode="auto">
          <a:xfrm>
            <a:off x="2845539" y="3127463"/>
            <a:ext cx="2236748" cy="488171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Volume ?</a:t>
            </a:r>
          </a:p>
        </p:txBody>
      </p:sp>
      <p:sp>
        <p:nvSpPr>
          <p:cNvPr id="59" name="Pentagone 58"/>
          <p:cNvSpPr/>
          <p:nvPr/>
        </p:nvSpPr>
        <p:spPr bwMode="auto">
          <a:xfrm>
            <a:off x="2845539" y="3741743"/>
            <a:ext cx="2236748" cy="488171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Variété ?</a:t>
            </a:r>
          </a:p>
        </p:txBody>
      </p:sp>
      <p:sp>
        <p:nvSpPr>
          <p:cNvPr id="75" name="Pentagone 74"/>
          <p:cNvSpPr/>
          <p:nvPr/>
        </p:nvSpPr>
        <p:spPr bwMode="auto">
          <a:xfrm>
            <a:off x="2845539" y="4356023"/>
            <a:ext cx="2236748" cy="488171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Vitesse ?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982362" y="5013955"/>
            <a:ext cx="5192647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La Plateforme Hadoop Groupe est pertinente si j’ai l’un et même plusieurs de ces besoins.</a:t>
            </a:r>
            <a:endParaRPr lang="fr-FR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n°15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Si j’ai un doute 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</a:rPr>
              <a:t>Affichage de l’utilisateur et de son bureau puis de la bulle d’interrogation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7" y="2313973"/>
            <a:ext cx="4138107" cy="4433686"/>
          </a:xfrm>
          <a:prstGeom prst="rect">
            <a:avLst/>
          </a:prstGeom>
        </p:spPr>
      </p:pic>
      <p:sp>
        <p:nvSpPr>
          <p:cNvPr id="57" name="Arc 56"/>
          <p:cNvSpPr/>
          <p:nvPr/>
        </p:nvSpPr>
        <p:spPr bwMode="auto">
          <a:xfrm rot="5194579">
            <a:off x="1049267" y="1425434"/>
            <a:ext cx="1659769" cy="3247457"/>
          </a:xfrm>
          <a:prstGeom prst="arc">
            <a:avLst>
              <a:gd name="adj1" fmla="val 1631773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Connecteur droit 57"/>
          <p:cNvCxnSpPr/>
          <p:nvPr/>
        </p:nvCxnSpPr>
        <p:spPr bwMode="auto">
          <a:xfrm>
            <a:off x="2027406" y="2918391"/>
            <a:ext cx="4688121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ZoneTexte 58"/>
          <p:cNvSpPr txBox="1"/>
          <p:nvPr/>
        </p:nvSpPr>
        <p:spPr>
          <a:xfrm>
            <a:off x="2120812" y="1936260"/>
            <a:ext cx="459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Certes, je me suis bien posé ces questions et j’ai malgré tout un doute… </a:t>
            </a:r>
          </a:p>
          <a:p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Comment faire ? Qui peut m’aider ?</a:t>
            </a:r>
          </a:p>
        </p:txBody>
      </p:sp>
    </p:spTree>
    <p:extLst>
      <p:ext uri="{BB962C8B-B14F-4D97-AF65-F5344CB8AC3E}">
        <p14:creationId xmlns:p14="http://schemas.microsoft.com/office/powerpoint/2010/main" val="32099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n°16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Je contacte mon responsable DataLab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1 contact privilégié = Responsable </a:t>
            </a:r>
            <a:r>
              <a:rPr lang="fr-FR" dirty="0" smtClean="0"/>
              <a:t>DataLab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L’utilisateur reste affiché des écrans précédents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On affiche le texte en haut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le trait en dessous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la bulle avec le responsable DataLab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7" y="2313973"/>
            <a:ext cx="4138107" cy="4433686"/>
          </a:xfrm>
          <a:prstGeom prst="rect">
            <a:avLst/>
          </a:prstGeom>
        </p:spPr>
      </p:pic>
      <p:cxnSp>
        <p:nvCxnSpPr>
          <p:cNvPr id="58" name="Connecteur droit 57"/>
          <p:cNvCxnSpPr/>
          <p:nvPr/>
        </p:nvCxnSpPr>
        <p:spPr bwMode="auto">
          <a:xfrm>
            <a:off x="1515047" y="2742973"/>
            <a:ext cx="468812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</p:cxnSp>
      <p:sp>
        <p:nvSpPr>
          <p:cNvPr id="59" name="ZoneTexte 58"/>
          <p:cNvSpPr txBox="1"/>
          <p:nvPr/>
        </p:nvSpPr>
        <p:spPr>
          <a:xfrm>
            <a:off x="1608453" y="1760842"/>
            <a:ext cx="459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Je peux contacter mon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responsable DataLab </a:t>
            </a:r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pour qu’il m’aide à qualifier mon besoin et </a:t>
            </a:r>
            <a:b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à valider son orientation vers le DataLab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4311" y="2167916"/>
            <a:ext cx="2540691" cy="400647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64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24" y="1033045"/>
            <a:ext cx="8562975" cy="4829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74820" y="1574479"/>
            <a:ext cx="6046599" cy="4274094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1511437" y="4331326"/>
            <a:ext cx="354842" cy="1364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-58056" y="4331326"/>
            <a:ext cx="156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Maquette </a:t>
            </a:r>
            <a:br>
              <a:rPr lang="fr-FR" dirty="0" smtClean="0"/>
            </a:br>
            <a:r>
              <a:rPr lang="fr-FR" dirty="0" smtClean="0"/>
              <a:t>de l’écran </a:t>
            </a:r>
            <a:br>
              <a:rPr lang="fr-FR" dirty="0" smtClean="0"/>
            </a:br>
            <a:r>
              <a:rPr lang="fr-FR" dirty="0" smtClean="0"/>
              <a:t>du e-Learning</a:t>
            </a:r>
            <a:endParaRPr lang="fr-FR" dirty="0"/>
          </a:p>
        </p:txBody>
      </p:sp>
      <p:sp>
        <p:nvSpPr>
          <p:cNvPr id="131" name="Rectangle 130"/>
          <p:cNvSpPr/>
          <p:nvPr/>
        </p:nvSpPr>
        <p:spPr>
          <a:xfrm>
            <a:off x="1974819" y="1058445"/>
            <a:ext cx="4231447" cy="4664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>
            <a:off x="1688858" y="762328"/>
            <a:ext cx="236783" cy="2707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287967" y="115997"/>
            <a:ext cx="249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Numérotation de l’écran et titre de celui-ci</a:t>
            </a:r>
            <a:endParaRPr lang="fr-FR" dirty="0"/>
          </a:p>
        </p:txBody>
      </p:sp>
      <p:cxnSp>
        <p:nvCxnSpPr>
          <p:cNvPr id="134" name="Connecteur droit avec flèche 133"/>
          <p:cNvCxnSpPr/>
          <p:nvPr/>
        </p:nvCxnSpPr>
        <p:spPr>
          <a:xfrm flipH="1">
            <a:off x="7041928" y="705333"/>
            <a:ext cx="258760" cy="2926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6884710" y="107269"/>
            <a:ext cx="273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Message(s) clé(s) associé à l’écran présenté</a:t>
            </a:r>
            <a:endParaRPr lang="fr-FR" dirty="0"/>
          </a:p>
        </p:txBody>
      </p:sp>
      <p:sp>
        <p:nvSpPr>
          <p:cNvPr id="136" name="Rectangle 135"/>
          <p:cNvSpPr/>
          <p:nvPr/>
        </p:nvSpPr>
        <p:spPr>
          <a:xfrm>
            <a:off x="6259899" y="1060221"/>
            <a:ext cx="4231447" cy="4664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8092257" y="1595034"/>
            <a:ext cx="2399089" cy="33543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8092257" y="5035690"/>
            <a:ext cx="2399089" cy="812883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/>
          <p:nvPr/>
        </p:nvCxnSpPr>
        <p:spPr>
          <a:xfrm flipH="1">
            <a:off x="10543126" y="3023660"/>
            <a:ext cx="258760" cy="292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10543126" y="1291677"/>
            <a:ext cx="1679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Indication pour la création du e-learning (animation, séquencement de l’affichage…)</a:t>
            </a:r>
            <a:endParaRPr lang="fr-FR" dirty="0"/>
          </a:p>
        </p:txBody>
      </p:sp>
      <p:cxnSp>
        <p:nvCxnSpPr>
          <p:cNvPr id="142" name="Connecteur droit avec flèche 141"/>
          <p:cNvCxnSpPr/>
          <p:nvPr/>
        </p:nvCxnSpPr>
        <p:spPr>
          <a:xfrm flipH="1" flipV="1">
            <a:off x="8665031" y="5889397"/>
            <a:ext cx="464456" cy="46786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9129487" y="5889396"/>
            <a:ext cx="290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Correspondance de l’écran avec la décomposition du cadrage des e-learning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1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467" y="2313973"/>
            <a:ext cx="4138107" cy="4433686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n°17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Les responsables DataLab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il y a un responsable DataLab chez chaque éditeur en proximité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L’utilisateur reste affiché des écrans précédents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Il est grisé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le texte en haut est affiché en même temps que le trait de soulignement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les responsables DataLab s’affichent successivement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745442" y="1849475"/>
            <a:ext cx="7820395" cy="64633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Un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responsable DataLab </a:t>
            </a:r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disponible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chez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chaque éditeur 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pour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vous</a:t>
            </a:r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accompagner</a:t>
            </a:r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dès </a:t>
            </a:r>
            <a:r>
              <a:rPr lang="fr-FR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l’expression de besoin et jusqu’à l’industrialisation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5046" y="2775256"/>
            <a:ext cx="7170269" cy="40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n°18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Mon interlocuteur privilégié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1 contact privilégié = Responsable </a:t>
            </a:r>
            <a:r>
              <a:rPr lang="fr-FR" dirty="0" smtClean="0"/>
              <a:t>DataLab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Dégriser l’image de l’utilisateur et de son bureau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le texte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le soulignement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Puis afficher la bulle avec le responsable DataLab</a:t>
            </a: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2705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7" y="2313973"/>
            <a:ext cx="4138107" cy="4433686"/>
          </a:xfrm>
          <a:prstGeom prst="rect">
            <a:avLst/>
          </a:prstGeom>
        </p:spPr>
      </p:pic>
      <p:cxnSp>
        <p:nvCxnSpPr>
          <p:cNvPr id="58" name="Connecteur droit 57"/>
          <p:cNvCxnSpPr/>
          <p:nvPr/>
        </p:nvCxnSpPr>
        <p:spPr bwMode="auto">
          <a:xfrm>
            <a:off x="1717148" y="2729325"/>
            <a:ext cx="3591718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cxnSp>
      <p:sp>
        <p:nvSpPr>
          <p:cNvPr id="59" name="ZoneTexte 58"/>
          <p:cNvSpPr txBox="1"/>
          <p:nvPr/>
        </p:nvSpPr>
        <p:spPr>
          <a:xfrm>
            <a:off x="1747859" y="1950930"/>
            <a:ext cx="3535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 responsable DataLab = </a:t>
            </a:r>
          </a:p>
          <a:p>
            <a:pPr algn="ctr"/>
            <a:r>
              <a:rPr lang="fr-FR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mon interlocuteur privilégié</a:t>
            </a:r>
            <a:endParaRPr lang="fr-FR" sz="2000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7755" y="1818513"/>
            <a:ext cx="2960305" cy="48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2"/>
          <a:srcRect r="37593"/>
          <a:stretch/>
        </p:blipFill>
        <p:spPr>
          <a:xfrm>
            <a:off x="27545" y="1479308"/>
            <a:ext cx="4361321" cy="3942724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softEdge rad="127000"/>
          </a:effectLst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n°19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Qu’allons nous faire ?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il y a un processus de qualification d’un besoin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Afficher l’image de gauche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Puis afficher le texte dessous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8" name="Imag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745442" y="5814954"/>
            <a:ext cx="715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Mon responsable DataLab aura besoin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d’informations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pour étudier ma demande et pouvoir me mettre à disposition un espace d’expérimentation</a:t>
            </a:r>
            <a:endParaRPr lang="fr-FR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2"/>
          <a:srcRect r="37593"/>
          <a:stretch/>
        </p:blipFill>
        <p:spPr>
          <a:xfrm>
            <a:off x="27545" y="1479308"/>
            <a:ext cx="4361321" cy="3942724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softEdge rad="127000"/>
          </a:effectLst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n°20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Qualifier mon besoin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je dois bien qualifier mon besoin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Remplacer le texte de l’écran précédent par celui présent sur cet écran en bas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Puis afficher le cadre à droite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Puis afficher successivement chaque étape de qualification du besoin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8" name="Imag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745442" y="5814954"/>
            <a:ext cx="715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Pour aller plus vite, je peux déjà préparer certaines informations </a:t>
            </a:r>
            <a:b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avant de contacter mon responsable DataLab</a:t>
            </a:r>
            <a:endParaRPr lang="fr-FR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 bwMode="auto">
          <a:xfrm>
            <a:off x="4048386" y="1940940"/>
            <a:ext cx="4167566" cy="3213680"/>
          </a:xfrm>
          <a:prstGeom prst="roundRect">
            <a:avLst>
              <a:gd name="adj" fmla="val 5947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4120484" y="2124145"/>
            <a:ext cx="2717430" cy="307777"/>
            <a:chOff x="2987824" y="1337766"/>
            <a:chExt cx="2717430" cy="307777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356350"/>
              <a:ext cx="224442" cy="224442"/>
            </a:xfrm>
            <a:prstGeom prst="rect">
              <a:avLst/>
            </a:prstGeom>
          </p:spPr>
        </p:pic>
        <p:sp>
          <p:nvSpPr>
            <p:cNvPr id="54" name="ZoneTexte 53"/>
            <p:cNvSpPr txBox="1"/>
            <p:nvPr/>
          </p:nvSpPr>
          <p:spPr>
            <a:xfrm>
              <a:off x="3212265" y="1337766"/>
              <a:ext cx="2492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Décrire mon besoin  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4120484" y="2394867"/>
            <a:ext cx="3856211" cy="307777"/>
            <a:chOff x="2987824" y="1566340"/>
            <a:chExt cx="3856211" cy="307777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584924"/>
              <a:ext cx="224442" cy="224442"/>
            </a:xfrm>
            <a:prstGeom prst="rect">
              <a:avLst/>
            </a:prstGeom>
          </p:spPr>
        </p:pic>
        <p:sp>
          <p:nvSpPr>
            <p:cNvPr id="57" name="ZoneTexte 56"/>
            <p:cNvSpPr txBox="1"/>
            <p:nvPr/>
          </p:nvSpPr>
          <p:spPr>
            <a:xfrm>
              <a:off x="3212265" y="1566340"/>
              <a:ext cx="3631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Préciser l’objectif de mon expérimentation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4120484" y="2936311"/>
            <a:ext cx="3778751" cy="307777"/>
            <a:chOff x="2987824" y="2126149"/>
            <a:chExt cx="3778751" cy="307777"/>
          </a:xfrm>
        </p:grpSpPr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2144733"/>
              <a:ext cx="224442" cy="224442"/>
            </a:xfrm>
            <a:prstGeom prst="rect">
              <a:avLst/>
            </a:prstGeom>
          </p:spPr>
        </p:pic>
        <p:sp>
          <p:nvSpPr>
            <p:cNvPr id="60" name="ZoneTexte 59"/>
            <p:cNvSpPr txBox="1"/>
            <p:nvPr/>
          </p:nvSpPr>
          <p:spPr>
            <a:xfrm>
              <a:off x="3212265" y="2126149"/>
              <a:ext cx="3554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Préciser l’enjeu final de mon besoin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4120484" y="3207033"/>
            <a:ext cx="3856211" cy="523220"/>
            <a:chOff x="2983127" y="2415401"/>
            <a:chExt cx="3856211" cy="523220"/>
          </a:xfrm>
        </p:grpSpPr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127" y="2433985"/>
              <a:ext cx="224442" cy="224442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3207568" y="2415401"/>
              <a:ext cx="3631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Préciser si mon besoin est éphémère ou peut être industrialisable à terme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4120484" y="3647032"/>
            <a:ext cx="3690983" cy="307777"/>
            <a:chOff x="2987987" y="2892514"/>
            <a:chExt cx="3690983" cy="307777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987" y="2911098"/>
              <a:ext cx="224442" cy="224442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3212427" y="2892514"/>
              <a:ext cx="3466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Identifier le nombre d’utilisateur associés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4120484" y="3917754"/>
            <a:ext cx="3744419" cy="523220"/>
            <a:chOff x="2983127" y="3167390"/>
            <a:chExt cx="3744419" cy="523220"/>
          </a:xfrm>
        </p:grpSpPr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127" y="3185974"/>
              <a:ext cx="224442" cy="224442"/>
            </a:xfrm>
            <a:prstGeom prst="rect">
              <a:avLst/>
            </a:prstGeom>
          </p:spPr>
        </p:pic>
        <p:sp>
          <p:nvSpPr>
            <p:cNvPr id="69" name="ZoneTexte 68"/>
            <p:cNvSpPr txBox="1"/>
            <p:nvPr/>
          </p:nvSpPr>
          <p:spPr>
            <a:xfrm>
              <a:off x="3207568" y="3167390"/>
              <a:ext cx="3519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Préciser les outils communautaire et privatifs que je souhaite utiliser 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4120484" y="2665589"/>
            <a:ext cx="2717430" cy="307777"/>
            <a:chOff x="2983127" y="1818243"/>
            <a:chExt cx="2717430" cy="307777"/>
          </a:xfrm>
        </p:grpSpPr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127" y="1836827"/>
              <a:ext cx="224442" cy="224442"/>
            </a:xfrm>
            <a:prstGeom prst="rect">
              <a:avLst/>
            </a:prstGeom>
          </p:spPr>
        </p:pic>
        <p:sp>
          <p:nvSpPr>
            <p:cNvPr id="72" name="ZoneTexte 71"/>
            <p:cNvSpPr txBox="1"/>
            <p:nvPr/>
          </p:nvSpPr>
          <p:spPr>
            <a:xfrm>
              <a:off x="3207568" y="1818243"/>
              <a:ext cx="2492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Préciser le domaine fonctionnel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4120484" y="4357753"/>
            <a:ext cx="2862247" cy="523220"/>
            <a:chOff x="2996111" y="3571374"/>
            <a:chExt cx="2862247" cy="523220"/>
          </a:xfrm>
        </p:grpSpPr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111" y="3589958"/>
              <a:ext cx="224442" cy="224442"/>
            </a:xfrm>
            <a:prstGeom prst="rect">
              <a:avLst/>
            </a:prstGeom>
          </p:spPr>
        </p:pic>
        <p:sp>
          <p:nvSpPr>
            <p:cNvPr id="75" name="ZoneTexte 74"/>
            <p:cNvSpPr txBox="1"/>
            <p:nvPr/>
          </p:nvSpPr>
          <p:spPr>
            <a:xfrm>
              <a:off x="3220552" y="3571374"/>
              <a:ext cx="2637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Si possible, préciser les données que je souhaiterai utiliser</a:t>
              </a:r>
              <a:endParaRPr lang="fr-FR" sz="14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2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76"/>
          <p:cNvPicPr>
            <a:picLocks noChangeAspect="1"/>
          </p:cNvPicPr>
          <p:nvPr/>
        </p:nvPicPr>
        <p:blipFill rotWithShape="1">
          <a:blip r:embed="rId2"/>
          <a:srcRect l="5382"/>
          <a:stretch/>
        </p:blipFill>
        <p:spPr>
          <a:xfrm>
            <a:off x="251520" y="2758117"/>
            <a:ext cx="2618874" cy="4099883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n°21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Qualifier mon besoin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je fais ma demande au responsable DataLab avec mon besoin clair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Afficher l’image des deux acteurs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Puis afficher le texte en haut progressivement</a:t>
            </a: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Puis afficher l’image avec les critères de qualification et la flèche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8" name="Imag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4399" y="1940940"/>
            <a:ext cx="7001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Je me rapproche de mon responsable DataLab 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et lui fais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ma demande d’espace d’expérimentation 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en lui partageant les informations que j’ai préparé sur mon besoin.</a:t>
            </a:r>
            <a:endParaRPr lang="fr-FR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312557">
            <a:off x="4857358" y="3389000"/>
            <a:ext cx="2831385" cy="2895869"/>
          </a:xfrm>
          <a:prstGeom prst="rect">
            <a:avLst/>
          </a:prstGeom>
        </p:spPr>
      </p:pic>
      <p:sp>
        <p:nvSpPr>
          <p:cNvPr id="79" name="Arc 78"/>
          <p:cNvSpPr/>
          <p:nvPr/>
        </p:nvSpPr>
        <p:spPr bwMode="auto">
          <a:xfrm rot="2128380" flipH="1">
            <a:off x="2398613" y="3622974"/>
            <a:ext cx="3920942" cy="2600058"/>
          </a:xfrm>
          <a:prstGeom prst="arc">
            <a:avLst>
              <a:gd name="adj1" fmla="val 17445525"/>
              <a:gd name="adj2" fmla="val 20915334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n°22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Traitement de ma demande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le responsable DataLab traite ma demande avec les experts DataLab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8" name="Imag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0932" y="5814954"/>
            <a:ext cx="2255981" cy="93150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0"/>
          <a:srcRect b="-251"/>
          <a:stretch/>
        </p:blipFill>
        <p:spPr>
          <a:xfrm flipH="1">
            <a:off x="473730" y="1721882"/>
            <a:ext cx="2962087" cy="4859186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3905811" y="2528204"/>
            <a:ext cx="4153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Mon responsable DataLab, </a:t>
            </a:r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avec l’aide des experts DataLab,</a:t>
            </a:r>
            <a:r>
              <a:rPr lang="fr-FR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étudie </a:t>
            </a:r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ensuite</a:t>
            </a:r>
            <a:r>
              <a:rPr lang="fr-FR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ma demande d’espace expérimental </a:t>
            </a:r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avec les informations fournies.</a:t>
            </a:r>
          </a:p>
          <a:p>
            <a:pPr algn="ctr"/>
            <a:endParaRPr lang="fr-FR" sz="20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Il revient ensuite vers moi pour me communiquer la validation </a:t>
            </a:r>
            <a:b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20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ou non de ma demande, et les modalités de mise à disposition.</a:t>
            </a:r>
            <a:endParaRPr lang="fr-FR" sz="20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n°23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Intro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5817" y="2629304"/>
            <a:ext cx="1904633" cy="3298825"/>
          </a:xfrm>
          <a:prstGeom prst="rect">
            <a:avLst/>
          </a:prstGeom>
        </p:spPr>
      </p:pic>
      <p:sp>
        <p:nvSpPr>
          <p:cNvPr id="54" name="Sous-titre 2"/>
          <p:cNvSpPr txBox="1">
            <a:spLocks/>
          </p:cNvSpPr>
          <p:nvPr/>
        </p:nvSpPr>
        <p:spPr>
          <a:xfrm>
            <a:off x="43840" y="1923895"/>
            <a:ext cx="5848960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</a:rPr>
              <a:t>Tout est clair ? Alors permettez-moi </a:t>
            </a:r>
            <a:br>
              <a:rPr lang="fr-FR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</a:rPr>
              <a:t>de vous challenger avec un petit quizz</a:t>
            </a:r>
            <a:endParaRPr lang="fr-F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196033" y="593467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Questionnaire de 5 questions</a:t>
            </a:r>
          </a:p>
          <a:p>
            <a:pPr algn="r"/>
            <a:r>
              <a:rPr lang="fr-FR" sz="18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Score cible : 80% de réussite</a:t>
            </a:r>
          </a:p>
          <a:p>
            <a:pPr algn="r"/>
            <a:endParaRPr lang="fr-FR" sz="18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Arc 55"/>
          <p:cNvSpPr/>
          <p:nvPr/>
        </p:nvSpPr>
        <p:spPr bwMode="auto">
          <a:xfrm rot="16405421" flipH="1">
            <a:off x="2925410" y="1118225"/>
            <a:ext cx="1659769" cy="3247457"/>
          </a:xfrm>
          <a:prstGeom prst="arc">
            <a:avLst>
              <a:gd name="adj1" fmla="val 1631773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25" name="Groupe 24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4" name="Pentagone 33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8" name="Groupe 37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e 44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e 45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8" name="Ellipse 57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9" name="Image 58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e 5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7" name="Image 5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Ellipse 25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81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n°24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1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617560"/>
            <a:ext cx="1736187" cy="3007077"/>
          </a:xfrm>
          <a:prstGeom prst="rect">
            <a:avLst/>
          </a:prstGeom>
        </p:spPr>
      </p:pic>
      <p:sp>
        <p:nvSpPr>
          <p:cNvPr id="54" name="Sous-titre 2"/>
          <p:cNvSpPr txBox="1">
            <a:spLocks/>
          </p:cNvSpPr>
          <p:nvPr/>
        </p:nvSpPr>
        <p:spPr>
          <a:xfrm>
            <a:off x="848624" y="1839290"/>
            <a:ext cx="6859661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Quels types de données peuvent être disponibles dans le DataLake de la PHG (Plateforme Hadoop Groupe)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Arc 55"/>
          <p:cNvSpPr/>
          <p:nvPr/>
        </p:nvSpPr>
        <p:spPr bwMode="auto">
          <a:xfrm rot="4034512">
            <a:off x="593277" y="153669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1</a:t>
            </a:r>
            <a:endParaRPr lang="fr-FR" sz="1400" dirty="0"/>
          </a:p>
        </p:txBody>
      </p:sp>
      <p:sp>
        <p:nvSpPr>
          <p:cNvPr id="3" name="Chevron 2"/>
          <p:cNvSpPr/>
          <p:nvPr/>
        </p:nvSpPr>
        <p:spPr>
          <a:xfrm>
            <a:off x="1974954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3580714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18647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39463" y="2617560"/>
            <a:ext cx="4921006" cy="2979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SI Distribution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SI Production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Activités de l’ensemble des canaux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</a:t>
            </a:r>
            <a:r>
              <a:rPr lang="fr-FR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SI Partenaires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IOT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02283" y="2792521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3001656" y="3302108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3001656" y="3811695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3001029" y="4327184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3007139" y="4837944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36" name="Groupe 3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7" name="Ellipse 66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e 51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e 52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63" name="Ellipse 62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e 56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61" name="Ellipse 60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2" name="Image 61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e 57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59" name="Ellipse 58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0" name="Image 59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Ellipse 36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n°25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2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2807877"/>
            <a:ext cx="1736187" cy="3007077"/>
          </a:xfrm>
          <a:prstGeom prst="rect">
            <a:avLst/>
          </a:prstGeom>
        </p:spPr>
      </p:pic>
      <p:sp>
        <p:nvSpPr>
          <p:cNvPr id="56" name="Arc 55"/>
          <p:cNvSpPr/>
          <p:nvPr/>
        </p:nvSpPr>
        <p:spPr bwMode="auto">
          <a:xfrm rot="4034512">
            <a:off x="593277" y="167317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4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2</a:t>
            </a:r>
            <a:endParaRPr lang="fr-FR" sz="1400" dirty="0"/>
          </a:p>
        </p:txBody>
      </p:sp>
      <p:sp>
        <p:nvSpPr>
          <p:cNvPr id="30" name="Chevron 29"/>
          <p:cNvSpPr/>
          <p:nvPr/>
        </p:nvSpPr>
        <p:spPr>
          <a:xfrm>
            <a:off x="3580714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18647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Sous-titre 2"/>
          <p:cNvSpPr txBox="1">
            <a:spLocks/>
          </p:cNvSpPr>
          <p:nvPr/>
        </p:nvSpPr>
        <p:spPr>
          <a:xfrm>
            <a:off x="848624" y="2048298"/>
            <a:ext cx="6859661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Puis-je accéder directement au DataLake pour récupérer des données dans celui-ci pour couvrir mes besoins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19751" y="3584214"/>
            <a:ext cx="3108411" cy="1424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Oui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Non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FR" dirty="0"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82571" y="3759175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781944" y="4268762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34" name="Groupe 33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7" name="Pentagone 36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8" name="Groupe 37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e 44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58" name="Ellipse 57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9" name="Image 58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e 45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7" name="Image 56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e 5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4" name="Image 53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Ellipse 34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2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n°26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3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20063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0"/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>
            <a:off x="3580713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3</a:t>
            </a:r>
            <a:endParaRPr lang="fr-FR" sz="1400" dirty="0"/>
          </a:p>
        </p:txBody>
      </p:sp>
      <p:sp>
        <p:nvSpPr>
          <p:cNvPr id="31" name="Chevron 30"/>
          <p:cNvSpPr/>
          <p:nvPr/>
        </p:nvSpPr>
        <p:spPr>
          <a:xfrm>
            <a:off x="5186473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2807877"/>
            <a:ext cx="1736187" cy="3007077"/>
          </a:xfrm>
          <a:prstGeom prst="rect">
            <a:avLst/>
          </a:prstGeom>
        </p:spPr>
      </p:pic>
      <p:sp>
        <p:nvSpPr>
          <p:cNvPr id="35" name="Sous-titre 2"/>
          <p:cNvSpPr txBox="1">
            <a:spLocks/>
          </p:cNvSpPr>
          <p:nvPr/>
        </p:nvSpPr>
        <p:spPr>
          <a:xfrm>
            <a:off x="504967" y="2011449"/>
            <a:ext cx="8106767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Quels sont les typologies d’espace qui peuvent m’être mis à disposition pour répondre à nos besoins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Arc 35"/>
          <p:cNvSpPr/>
          <p:nvPr/>
        </p:nvSpPr>
        <p:spPr bwMode="auto">
          <a:xfrm rot="4034512">
            <a:off x="593277" y="167317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2548" y="2798195"/>
            <a:ext cx="5431079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Espace DataSpace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Espace Disque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Espace DataLab</a:t>
            </a:r>
            <a:endParaRPr lang="fr-FR" b="1" dirty="0">
              <a:solidFill>
                <a:schemeClr val="accent6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Espace MyData</a:t>
            </a:r>
            <a:endParaRPr lang="fr-FR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Espace Culturel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Espace DataLake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05368" y="294703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2704741" y="3456617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2704741" y="398188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2704741" y="4520045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2704114" y="5031374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38" name="Groupe 37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57" name="Pentagone 56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e 57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80" name="Ellipse 79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1" name="Image 8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e 5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69" name="Ellipse 68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9" name="Image 78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e 59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67" name="Ellipse 6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e 60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e 6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63" name="Ellipse 62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52" name="Ellipse 51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82" name="Rectangle 81"/>
          <p:cNvSpPr/>
          <p:nvPr/>
        </p:nvSpPr>
        <p:spPr>
          <a:xfrm>
            <a:off x="2710210" y="5561726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earchengineland.com/figz/wp-content/seloads/2017/06/meeting-62442005-ss-192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5875"/>
            <a:ext cx="12192000" cy="64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://www.jbclement.com/wp-content/uploads/2016/10/BPC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0433" y="137080"/>
            <a:ext cx="1951134" cy="3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084899"/>
            <a:ext cx="12192000" cy="8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s://pbs.twimg.com/profile_images/842331145354264576/Uhgn-1Zz_400x400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4629" y="6185266"/>
            <a:ext cx="1351900" cy="6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25853"/>
            <a:ext cx="12192000" cy="5459045"/>
          </a:xfrm>
          <a:prstGeom prst="rect">
            <a:avLst/>
          </a:prstGeom>
          <a:solidFill>
            <a:srgbClr val="714A8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15709" y="952499"/>
            <a:ext cx="7918891" cy="739333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+mn-lt"/>
              </a:rPr>
              <a:t> </a:t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b="1" dirty="0" smtClean="0">
                <a:solidFill>
                  <a:schemeClr val="bg1"/>
                </a:solidFill>
                <a:latin typeface="+mn-lt"/>
              </a:rPr>
            </a:br>
            <a:r>
              <a:rPr lang="fr-FR" sz="4900" b="1" dirty="0" smtClean="0">
                <a:solidFill>
                  <a:schemeClr val="bg1"/>
                </a:solidFill>
                <a:latin typeface="+mn-lt"/>
              </a:rPr>
              <a:t>Déroulé du storyboard</a:t>
            </a:r>
            <a:endParaRPr lang="fr-FR" sz="49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53008" y="6583217"/>
            <a:ext cx="1346200" cy="266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F   a   c   t   o   r   y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91812" y="6291572"/>
            <a:ext cx="1222375" cy="411232"/>
          </a:xfrm>
          <a:prstGeom prst="rect">
            <a:avLst/>
          </a:prstGeom>
          <a:solidFill>
            <a:srgbClr val="71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1812" y="6353486"/>
            <a:ext cx="1203135" cy="315430"/>
          </a:xfrm>
        </p:spPr>
        <p:txBody>
          <a:bodyPr>
            <a:normAutofit fontScale="92500" lnSpcReduction="10000"/>
          </a:bodyPr>
          <a:lstStyle/>
          <a:p>
            <a:r>
              <a:rPr lang="fr-FR" sz="1800" b="1" dirty="0" smtClean="0">
                <a:solidFill>
                  <a:schemeClr val="bg1"/>
                </a:solidFill>
              </a:rPr>
              <a:t>Datalab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68136" y="3385653"/>
            <a:ext cx="781050" cy="764575"/>
          </a:xfrm>
          <a:prstGeom prst="ellipse">
            <a:avLst/>
          </a:prstGeom>
          <a:solidFill>
            <a:schemeClr val="bg1"/>
          </a:solidFill>
          <a:ln>
            <a:solidFill>
              <a:srgbClr val="714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066619" y="2213931"/>
            <a:ext cx="781050" cy="764575"/>
          </a:xfrm>
          <a:prstGeom prst="ellipse">
            <a:avLst/>
          </a:prstGeom>
          <a:solidFill>
            <a:schemeClr val="bg1"/>
          </a:solidFill>
          <a:ln>
            <a:solidFill>
              <a:srgbClr val="714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102599" y="4364470"/>
            <a:ext cx="781050" cy="764575"/>
          </a:xfrm>
          <a:prstGeom prst="ellipse">
            <a:avLst/>
          </a:prstGeom>
          <a:solidFill>
            <a:schemeClr val="bg1"/>
          </a:solidFill>
          <a:ln>
            <a:solidFill>
              <a:srgbClr val="714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8762001" y="4318247"/>
            <a:ext cx="781050" cy="764575"/>
          </a:xfrm>
          <a:prstGeom prst="ellipse">
            <a:avLst/>
          </a:prstGeom>
          <a:solidFill>
            <a:schemeClr val="bg1"/>
          </a:solidFill>
          <a:ln>
            <a:solidFill>
              <a:srgbClr val="714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007033" y="2829175"/>
            <a:ext cx="781050" cy="764575"/>
          </a:xfrm>
          <a:prstGeom prst="ellipse">
            <a:avLst/>
          </a:prstGeom>
          <a:solidFill>
            <a:schemeClr val="bg1"/>
          </a:solidFill>
          <a:ln>
            <a:solidFill>
              <a:srgbClr val="714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19268" y="4217806"/>
            <a:ext cx="1878785" cy="366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b="1" dirty="0" smtClean="0">
                <a:solidFill>
                  <a:schemeClr val="bg1"/>
                </a:solidFill>
              </a:rPr>
              <a:t>Vue d’ensemble</a:t>
            </a:r>
            <a:endParaRPr lang="fr-FR" sz="1700" b="1" dirty="0">
              <a:solidFill>
                <a:schemeClr val="bg1"/>
              </a:solidFill>
            </a:endParaRP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3388038" y="2998072"/>
            <a:ext cx="2089931" cy="714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bg1"/>
                </a:solidFill>
              </a:rPr>
              <a:t>La Plateforme Hadoop Groupe et </a:t>
            </a:r>
            <a:br>
              <a:rPr lang="fr-FR" sz="1800" b="1" dirty="0" smtClean="0">
                <a:solidFill>
                  <a:schemeClr val="bg1"/>
                </a:solidFill>
              </a:rPr>
            </a:br>
            <a:r>
              <a:rPr lang="fr-FR" sz="1800" b="1" dirty="0" smtClean="0">
                <a:solidFill>
                  <a:schemeClr val="bg1"/>
                </a:solidFill>
              </a:rPr>
              <a:t>le Datalake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23" name="Sous-titre 2"/>
          <p:cNvSpPr txBox="1">
            <a:spLocks/>
          </p:cNvSpPr>
          <p:nvPr/>
        </p:nvSpPr>
        <p:spPr>
          <a:xfrm>
            <a:off x="2221118" y="5189108"/>
            <a:ext cx="2368943" cy="64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bg1"/>
                </a:solidFill>
              </a:rPr>
              <a:t>Les espaces </a:t>
            </a:r>
            <a:br>
              <a:rPr lang="fr-FR" sz="1800" b="1" dirty="0" smtClean="0">
                <a:solidFill>
                  <a:schemeClr val="bg1"/>
                </a:solidFill>
              </a:rPr>
            </a:br>
            <a:r>
              <a:rPr lang="fr-FR" sz="1800" b="1" dirty="0" smtClean="0">
                <a:solidFill>
                  <a:schemeClr val="bg1"/>
                </a:solidFill>
              </a:rPr>
              <a:t>DataLab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24" name="Sous-titre 2"/>
          <p:cNvSpPr txBox="1">
            <a:spLocks/>
          </p:cNvSpPr>
          <p:nvPr/>
        </p:nvSpPr>
        <p:spPr>
          <a:xfrm>
            <a:off x="7798795" y="5079693"/>
            <a:ext cx="2982485" cy="36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bg1"/>
                </a:solidFill>
              </a:rPr>
              <a:t>Je me lance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25" name="Sous-titre 2"/>
          <p:cNvSpPr txBox="1">
            <a:spLocks/>
          </p:cNvSpPr>
          <p:nvPr/>
        </p:nvSpPr>
        <p:spPr>
          <a:xfrm>
            <a:off x="9553961" y="2454684"/>
            <a:ext cx="1687191" cy="36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bg1"/>
                </a:solidFill>
              </a:rPr>
              <a:t>Quizz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27" name="Forme libre 26"/>
          <p:cNvSpPr/>
          <p:nvPr/>
        </p:nvSpPr>
        <p:spPr>
          <a:xfrm>
            <a:off x="948906" y="2592162"/>
            <a:ext cx="9523562" cy="2428746"/>
          </a:xfrm>
          <a:custGeom>
            <a:avLst/>
            <a:gdLst>
              <a:gd name="connsiteX0" fmla="*/ 0 w 9523562"/>
              <a:gd name="connsiteY0" fmla="*/ 1212087 h 2428746"/>
              <a:gd name="connsiteX1" fmla="*/ 1112807 w 9523562"/>
              <a:gd name="connsiteY1" fmla="*/ 418457 h 2428746"/>
              <a:gd name="connsiteX2" fmla="*/ 2648309 w 9523562"/>
              <a:gd name="connsiteY2" fmla="*/ 30268 h 2428746"/>
              <a:gd name="connsiteX3" fmla="*/ 4727275 w 9523562"/>
              <a:gd name="connsiteY3" fmla="*/ 82027 h 2428746"/>
              <a:gd name="connsiteX4" fmla="*/ 5063705 w 9523562"/>
              <a:gd name="connsiteY4" fmla="*/ 530600 h 2428746"/>
              <a:gd name="connsiteX5" fmla="*/ 4968815 w 9523562"/>
              <a:gd name="connsiteY5" fmla="*/ 961921 h 2428746"/>
              <a:gd name="connsiteX6" fmla="*/ 2570671 w 9523562"/>
              <a:gd name="connsiteY6" fmla="*/ 1841815 h 2428746"/>
              <a:gd name="connsiteX7" fmla="*/ 2898475 w 9523562"/>
              <a:gd name="connsiteY7" fmla="*/ 2419785 h 2428746"/>
              <a:gd name="connsiteX8" fmla="*/ 5080958 w 9523562"/>
              <a:gd name="connsiteY8" fmla="*/ 2143740 h 2428746"/>
              <a:gd name="connsiteX9" fmla="*/ 6331788 w 9523562"/>
              <a:gd name="connsiteY9" fmla="*/ 1488132 h 2428746"/>
              <a:gd name="connsiteX10" fmla="*/ 8376249 w 9523562"/>
              <a:gd name="connsiteY10" fmla="*/ 2126487 h 2428746"/>
              <a:gd name="connsiteX11" fmla="*/ 9523562 w 9523562"/>
              <a:gd name="connsiteY11" fmla="*/ 539227 h 242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23562" h="2428746">
                <a:moveTo>
                  <a:pt x="0" y="1212087"/>
                </a:moveTo>
                <a:cubicBezTo>
                  <a:pt x="335711" y="913757"/>
                  <a:pt x="671422" y="615427"/>
                  <a:pt x="1112807" y="418457"/>
                </a:cubicBezTo>
                <a:cubicBezTo>
                  <a:pt x="1554192" y="221487"/>
                  <a:pt x="2045898" y="86340"/>
                  <a:pt x="2648309" y="30268"/>
                </a:cubicBezTo>
                <a:cubicBezTo>
                  <a:pt x="3250720" y="-25804"/>
                  <a:pt x="4324709" y="-1362"/>
                  <a:pt x="4727275" y="82027"/>
                </a:cubicBezTo>
                <a:cubicBezTo>
                  <a:pt x="5129841" y="165416"/>
                  <a:pt x="5023448" y="383951"/>
                  <a:pt x="5063705" y="530600"/>
                </a:cubicBezTo>
                <a:cubicBezTo>
                  <a:pt x="5103962" y="677249"/>
                  <a:pt x="5384321" y="743385"/>
                  <a:pt x="4968815" y="961921"/>
                </a:cubicBezTo>
                <a:cubicBezTo>
                  <a:pt x="4553309" y="1180457"/>
                  <a:pt x="2915728" y="1598838"/>
                  <a:pt x="2570671" y="1841815"/>
                </a:cubicBezTo>
                <a:cubicBezTo>
                  <a:pt x="2225614" y="2084792"/>
                  <a:pt x="2480094" y="2369464"/>
                  <a:pt x="2898475" y="2419785"/>
                </a:cubicBezTo>
                <a:cubicBezTo>
                  <a:pt x="3316856" y="2470106"/>
                  <a:pt x="4508739" y="2299015"/>
                  <a:pt x="5080958" y="2143740"/>
                </a:cubicBezTo>
                <a:cubicBezTo>
                  <a:pt x="5653177" y="1988465"/>
                  <a:pt x="5782573" y="1491007"/>
                  <a:pt x="6331788" y="1488132"/>
                </a:cubicBezTo>
                <a:cubicBezTo>
                  <a:pt x="6881003" y="1485257"/>
                  <a:pt x="7844287" y="2284638"/>
                  <a:pt x="8376249" y="2126487"/>
                </a:cubicBezTo>
                <a:cubicBezTo>
                  <a:pt x="8908211" y="1968336"/>
                  <a:pt x="9215886" y="1253781"/>
                  <a:pt x="9523562" y="539227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857056" y="4325718"/>
            <a:ext cx="781050" cy="764575"/>
          </a:xfrm>
          <a:prstGeom prst="ellipse">
            <a:avLst/>
          </a:prstGeom>
          <a:solidFill>
            <a:schemeClr val="bg1"/>
          </a:solidFill>
          <a:ln>
            <a:solidFill>
              <a:srgbClr val="714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ous-titre 2"/>
          <p:cNvSpPr txBox="1">
            <a:spLocks/>
          </p:cNvSpPr>
          <p:nvPr/>
        </p:nvSpPr>
        <p:spPr>
          <a:xfrm>
            <a:off x="4816310" y="5184231"/>
            <a:ext cx="2982485" cy="36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bg1"/>
                </a:solidFill>
              </a:rPr>
              <a:t>J’ai un besoin</a:t>
            </a:r>
            <a:endParaRPr lang="fr-FR" sz="1800" b="1" dirty="0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54" y="4524770"/>
            <a:ext cx="435600" cy="4356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12" y="2336492"/>
            <a:ext cx="479160" cy="4791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54" y="3608535"/>
            <a:ext cx="396000" cy="396000"/>
          </a:xfrm>
          <a:prstGeom prst="rect">
            <a:avLst/>
          </a:prstGeom>
        </p:spPr>
      </p:pic>
      <p:pic>
        <p:nvPicPr>
          <p:cNvPr id="1024" name="Image 1023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67" y="4481945"/>
            <a:ext cx="479160" cy="479160"/>
          </a:xfrm>
          <a:prstGeom prst="rect">
            <a:avLst/>
          </a:prstGeom>
        </p:spPr>
      </p:pic>
      <p:pic>
        <p:nvPicPr>
          <p:cNvPr id="1029" name="Image 1028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61" y="2986408"/>
            <a:ext cx="435600" cy="435600"/>
          </a:xfrm>
          <a:prstGeom prst="rect">
            <a:avLst/>
          </a:prstGeom>
        </p:spPr>
      </p:pic>
      <p:pic>
        <p:nvPicPr>
          <p:cNvPr id="1031" name="Image 1030"/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310" y="4456155"/>
            <a:ext cx="527076" cy="5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n°27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4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0"/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3029948"/>
            <a:ext cx="1736187" cy="3007077"/>
          </a:xfrm>
          <a:prstGeom prst="rect">
            <a:avLst/>
          </a:prstGeom>
        </p:spPr>
      </p:pic>
      <p:sp>
        <p:nvSpPr>
          <p:cNvPr id="56" name="Arc 55"/>
          <p:cNvSpPr/>
          <p:nvPr/>
        </p:nvSpPr>
        <p:spPr bwMode="auto">
          <a:xfrm rot="4034512">
            <a:off x="593277" y="1895242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>
            <a:off x="358071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Chevron 30"/>
          <p:cNvSpPr/>
          <p:nvPr/>
        </p:nvSpPr>
        <p:spPr>
          <a:xfrm>
            <a:off x="5186473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Question 4</a:t>
            </a:r>
            <a:endParaRPr lang="fr-FR" sz="1400" dirty="0"/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Sous-titre 2"/>
          <p:cNvSpPr txBox="1">
            <a:spLocks/>
          </p:cNvSpPr>
          <p:nvPr/>
        </p:nvSpPr>
        <p:spPr>
          <a:xfrm>
            <a:off x="166342" y="1903435"/>
            <a:ext cx="8458456" cy="794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Parmi les propositions suivantes, </a:t>
            </a:r>
            <a:b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quelles sont celles qui sont applicables aux espaces DataLab ?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32230" y="2577256"/>
            <a:ext cx="5659745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Accessible </a:t>
            </a: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en lecture, écriture et exécution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sont rafraîchies quotidiennement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Accessible </a:t>
            </a: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par une population très limitée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Alimentation </a:t>
            </a: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en données est faite « sur mesure »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Possibilité d’intégrer </a:t>
            </a: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des données sources </a:t>
            </a: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externes</a:t>
            </a:r>
          </a:p>
          <a:p>
            <a:endParaRPr lang="it-IT" sz="400" dirty="0" smtClean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Mise à disposition à la demande et sans besoin précis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5050" y="2726091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694423" y="3235678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694423" y="3745265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694423" y="428343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693796" y="4793017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2693796" y="5302604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52" name="Groupe 51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58" name="Pentagone 57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9" name="Groupe 58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80" name="Ellipse 79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1" name="Image 8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e 59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78" name="Ellipse 77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9" name="Image 78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e 6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68" name="Ellipse 67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9" name="Image 68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e 61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e 62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53" name="Ellipse 52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</a:t>
            </a:r>
            <a:r>
              <a:rPr lang="fr-FR" sz="2000" b="1" dirty="0" smtClean="0">
                <a:latin typeface="+mn-lt"/>
              </a:rPr>
              <a:t>n°28</a:t>
            </a:r>
            <a:r>
              <a:rPr lang="fr-FR" sz="2000" b="1" dirty="0">
                <a:latin typeface="+mn-lt"/>
              </a:rPr>
              <a:t/>
            </a:r>
            <a:br>
              <a:rPr lang="fr-FR" sz="2000" b="1" dirty="0">
                <a:latin typeface="+mn-lt"/>
              </a:rPr>
            </a:br>
            <a:r>
              <a:rPr lang="fr-FR" sz="2000" dirty="0" smtClean="0">
                <a:latin typeface="+mn-lt"/>
              </a:rPr>
              <a:t>Quizz – Question 5</a:t>
            </a:r>
            <a:endParaRPr lang="fr-FR" sz="20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Aucune case n’est cochée au démarrage</a:t>
            </a:r>
          </a:p>
          <a:p>
            <a:pPr marL="285750" lvl="0" indent="-285750">
              <a:buFontTx/>
              <a:buChar char="-"/>
            </a:pPr>
            <a:r>
              <a:rPr lang="fr-FR" sz="1400" dirty="0">
                <a:solidFill>
                  <a:srgbClr val="FFFFFF"/>
                </a:solidFill>
                <a:latin typeface="Calibri" panose="020F0502020204030204" pitchFamily="34" charset="0"/>
              </a:rPr>
              <a:t>Celles cochées ci-contre correspondent aux bonnes réponses. </a:t>
            </a: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0"/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lvl="0" indent="-285750">
              <a:buFontTx/>
              <a:buChar char="-"/>
            </a:pPr>
            <a:endParaRPr lang="fr-FR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78" y="2807877"/>
            <a:ext cx="1736187" cy="3007077"/>
          </a:xfrm>
          <a:prstGeom prst="rect">
            <a:avLst/>
          </a:prstGeom>
        </p:spPr>
      </p:pic>
      <p:sp>
        <p:nvSpPr>
          <p:cNvPr id="54" name="Sous-titre 2"/>
          <p:cNvSpPr txBox="1">
            <a:spLocks/>
          </p:cNvSpPr>
          <p:nvPr/>
        </p:nvSpPr>
        <p:spPr>
          <a:xfrm>
            <a:off x="1182731" y="1811597"/>
            <a:ext cx="6971967" cy="42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Qui est mon interlocuteur privilégié pour toute question ou demande </a:t>
            </a:r>
            <a:b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sz="1800" dirty="0" smtClean="0">
                <a:solidFill>
                  <a:schemeClr val="bg2">
                    <a:lumMod val="25000"/>
                  </a:schemeClr>
                </a:solidFill>
              </a:rPr>
              <a:t>sur les espace DataLab ? </a:t>
            </a:r>
            <a:endParaRPr lang="fr-F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Arc 55"/>
          <p:cNvSpPr/>
          <p:nvPr/>
        </p:nvSpPr>
        <p:spPr bwMode="auto">
          <a:xfrm rot="4034512">
            <a:off x="593277" y="1673171"/>
            <a:ext cx="1417209" cy="1871479"/>
          </a:xfrm>
          <a:prstGeom prst="arc">
            <a:avLst>
              <a:gd name="adj1" fmla="val 17251552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entagone 1"/>
          <p:cNvSpPr/>
          <p:nvPr/>
        </p:nvSpPr>
        <p:spPr>
          <a:xfrm>
            <a:off x="357139" y="6363675"/>
            <a:ext cx="1693446" cy="40943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97495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Chevron 29"/>
          <p:cNvSpPr/>
          <p:nvPr/>
        </p:nvSpPr>
        <p:spPr>
          <a:xfrm>
            <a:off x="358071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Chevron 30"/>
          <p:cNvSpPr/>
          <p:nvPr/>
        </p:nvSpPr>
        <p:spPr>
          <a:xfrm>
            <a:off x="5186473" y="6363674"/>
            <a:ext cx="1681392" cy="40943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Chevron 31"/>
          <p:cNvSpPr/>
          <p:nvPr/>
        </p:nvSpPr>
        <p:spPr>
          <a:xfrm>
            <a:off x="6792235" y="6363674"/>
            <a:ext cx="1681392" cy="409434"/>
          </a:xfrm>
          <a:prstGeom prst="chevron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Question 5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52" name="Groupe 51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58" name="Pentagone 57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9" name="Groupe 58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80" name="Ellipse 79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1" name="Image 8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e 59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78" name="Ellipse 77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9" name="Image 78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e 6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68" name="Ellipse 67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9" name="Image 68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e 61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6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e 62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53" name="Ellipse 52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82" name="Rectangle 81"/>
          <p:cNvSpPr/>
          <p:nvPr/>
        </p:nvSpPr>
        <p:spPr>
          <a:xfrm>
            <a:off x="3578126" y="2798195"/>
            <a:ext cx="4906798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</a:t>
            </a:r>
            <a:r>
              <a:rPr lang="it-IT" b="1" dirty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responsable </a:t>
            </a:r>
            <a:r>
              <a:rPr lang="it-IT" b="1" dirty="0" smtClean="0">
                <a:solidFill>
                  <a:schemeClr val="accent6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datalab de mon éditeur</a:t>
            </a:r>
            <a:endParaRPr lang="it-IT" b="1" dirty="0">
              <a:solidFill>
                <a:schemeClr val="accent6"/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CMDO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scientist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engineer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Marc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dirty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 Data </a:t>
            </a:r>
            <a:r>
              <a:rPr lang="it-IT" dirty="0" smtClean="0">
                <a:solidFill>
                  <a:schemeClr val="bg2">
                    <a:lumMod val="50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Steward</a:t>
            </a:r>
            <a:endParaRPr lang="it-IT" dirty="0">
              <a:solidFill>
                <a:schemeClr val="bg2">
                  <a:lumMod val="50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40946" y="2947030"/>
            <a:ext cx="209602" cy="209917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3240319" y="3456617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240319" y="3966204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240319" y="4504369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3239692" y="5013956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239692" y="5523543"/>
            <a:ext cx="209602" cy="2099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4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/>
          <p:cNvGrpSpPr/>
          <p:nvPr/>
        </p:nvGrpSpPr>
        <p:grpSpPr>
          <a:xfrm>
            <a:off x="745442" y="986685"/>
            <a:ext cx="7066026" cy="552080"/>
            <a:chOff x="2691257" y="529120"/>
            <a:chExt cx="7066026" cy="552080"/>
          </a:xfrm>
        </p:grpSpPr>
        <p:sp>
          <p:nvSpPr>
            <p:cNvPr id="45" name="Pentagone 44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/>
            <p:cNvGrpSpPr/>
            <p:nvPr/>
          </p:nvGrpSpPr>
          <p:grpSpPr>
            <a:xfrm>
              <a:off x="5381632" y="529121"/>
              <a:ext cx="551453" cy="549030"/>
              <a:chOff x="5223318" y="529121"/>
              <a:chExt cx="551453" cy="549030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5223318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039" y="635432"/>
                <a:ext cx="327273" cy="327273"/>
              </a:xfrm>
              <a:prstGeom prst="rect">
                <a:avLst/>
              </a:prstGeom>
            </p:spPr>
          </p:pic>
        </p:grpSp>
        <p:grpSp>
          <p:nvGrpSpPr>
            <p:cNvPr id="39" name="Groupe 38"/>
            <p:cNvGrpSpPr/>
            <p:nvPr/>
          </p:nvGrpSpPr>
          <p:grpSpPr>
            <a:xfrm>
              <a:off x="4264756" y="529120"/>
              <a:ext cx="551453" cy="549030"/>
              <a:chOff x="3830756" y="529120"/>
              <a:chExt cx="551453" cy="549030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830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3" name="Image 3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8981" y="626685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8" name="Groupe 37"/>
            <p:cNvGrpSpPr/>
            <p:nvPr/>
          </p:nvGrpSpPr>
          <p:grpSpPr>
            <a:xfrm>
              <a:off x="3147880" y="529120"/>
              <a:ext cx="551453" cy="549030"/>
              <a:chOff x="2438194" y="529120"/>
              <a:chExt cx="551453" cy="549030"/>
            </a:xfrm>
          </p:grpSpPr>
          <p:sp>
            <p:nvSpPr>
              <p:cNvPr id="28" name="Ellipse 27"/>
              <p:cNvSpPr/>
              <p:nvPr/>
            </p:nvSpPr>
            <p:spPr>
              <a:xfrm>
                <a:off x="2438194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2984" y="669154"/>
                <a:ext cx="327273" cy="327273"/>
              </a:xfrm>
              <a:prstGeom prst="rect">
                <a:avLst/>
              </a:prstGeom>
            </p:spPr>
          </p:pic>
        </p:grpSp>
        <p:grpSp>
          <p:nvGrpSpPr>
            <p:cNvPr id="41" name="Groupe 40"/>
            <p:cNvGrpSpPr/>
            <p:nvPr/>
          </p:nvGrpSpPr>
          <p:grpSpPr>
            <a:xfrm>
              <a:off x="6498508" y="529122"/>
              <a:ext cx="551453" cy="549030"/>
              <a:chOff x="6615880" y="529122"/>
              <a:chExt cx="551453" cy="549030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6615880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157" y="608685"/>
                <a:ext cx="396000" cy="39600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42" name="Groupe 41"/>
            <p:cNvGrpSpPr/>
            <p:nvPr/>
          </p:nvGrpSpPr>
          <p:grpSpPr>
            <a:xfrm>
              <a:off x="7615384" y="532170"/>
              <a:ext cx="551453" cy="549030"/>
              <a:chOff x="8008442" y="532170"/>
              <a:chExt cx="551453" cy="549030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8008442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8652" y="624828"/>
                <a:ext cx="348480" cy="348480"/>
              </a:xfrm>
              <a:prstGeom prst="rect">
                <a:avLst/>
              </a:prstGeom>
            </p:spPr>
          </p:pic>
        </p:grpSp>
      </p:grp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n°1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>
                <a:latin typeface="+mn-lt"/>
              </a:rPr>
              <a:t>Présentation DataLab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Intégrer ici la vidéo déjà produite de présentation du DataLab (</a:t>
            </a:r>
            <a:r>
              <a:rPr lang="fr-FR" sz="1400" dirty="0" err="1" smtClean="0">
                <a:solidFill>
                  <a:schemeClr val="bg1"/>
                </a:solidFill>
              </a:rPr>
              <a:t>player</a:t>
            </a:r>
            <a:r>
              <a:rPr lang="fr-FR" sz="1400" dirty="0" smtClean="0">
                <a:solidFill>
                  <a:schemeClr val="bg1"/>
                </a:solidFill>
              </a:rPr>
              <a:t> intégré à la page)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52" y="2264834"/>
            <a:ext cx="3099431" cy="309943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81" y="2123649"/>
            <a:ext cx="2994243" cy="3862493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n°2</a:t>
            </a:r>
            <a:br>
              <a:rPr lang="fr-FR" sz="2000" b="1" dirty="0">
                <a:latin typeface="+mn-lt"/>
              </a:rPr>
            </a:br>
            <a:r>
              <a:rPr lang="fr-FR" sz="2000" dirty="0">
                <a:latin typeface="+mn-lt"/>
              </a:rPr>
              <a:t>Zoom DataLake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le DataLake c’est la citerne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le texte et la </a:t>
            </a:r>
            <a:r>
              <a:rPr lang="fr-FR" sz="1400" dirty="0" smtClean="0">
                <a:solidFill>
                  <a:schemeClr val="bg1"/>
                </a:solidFill>
              </a:rPr>
              <a:t>flèche </a:t>
            </a:r>
            <a:r>
              <a:rPr lang="fr-FR" sz="1400" dirty="0">
                <a:solidFill>
                  <a:schemeClr val="bg1"/>
                </a:solidFill>
              </a:rPr>
              <a:t>avec un effet semblable à ceux de la vidéo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61" name="ZoneTexte 60"/>
          <p:cNvSpPr txBox="1"/>
          <p:nvPr/>
        </p:nvSpPr>
        <p:spPr>
          <a:xfrm>
            <a:off x="5020984" y="2865751"/>
            <a:ext cx="194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DataLake</a:t>
            </a:r>
            <a:endParaRPr lang="fr-FR" sz="2600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Connecteur droit 61"/>
          <p:cNvCxnSpPr/>
          <p:nvPr/>
        </p:nvCxnSpPr>
        <p:spPr bwMode="auto">
          <a:xfrm>
            <a:off x="5201004" y="3312472"/>
            <a:ext cx="15841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rc 62"/>
          <p:cNvSpPr/>
          <p:nvPr/>
        </p:nvSpPr>
        <p:spPr bwMode="auto">
          <a:xfrm rot="5400000">
            <a:off x="4271734" y="2152483"/>
            <a:ext cx="1245084" cy="2197632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81" y="2123649"/>
            <a:ext cx="2994243" cy="3862493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n°3</a:t>
            </a:r>
            <a:br>
              <a:rPr lang="fr-FR" sz="2000" b="1" dirty="0">
                <a:latin typeface="+mn-lt"/>
              </a:rPr>
            </a:br>
            <a:r>
              <a:rPr lang="fr-FR" sz="2000" dirty="0">
                <a:latin typeface="+mn-lt"/>
              </a:rPr>
              <a:t>Sources de données du DataLake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Un puit de données riche et multi-éditeurs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le texte nouveau et la vidéo avec un effet semblable à ceux de la vidéo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Ordre d’apparition : Cadre violet puis flèche et texte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les textes ou icônes données en fil rouge en parallèle de l’affichage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61" name="ZoneTexte 60"/>
          <p:cNvSpPr txBox="1"/>
          <p:nvPr/>
        </p:nvSpPr>
        <p:spPr>
          <a:xfrm>
            <a:off x="5020984" y="2865751"/>
            <a:ext cx="194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DataLake</a:t>
            </a:r>
            <a:endParaRPr lang="fr-FR" sz="2600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Connecteur droit 61"/>
          <p:cNvCxnSpPr/>
          <p:nvPr/>
        </p:nvCxnSpPr>
        <p:spPr bwMode="auto">
          <a:xfrm>
            <a:off x="5201004" y="3312472"/>
            <a:ext cx="158417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rc 62"/>
          <p:cNvSpPr/>
          <p:nvPr/>
        </p:nvSpPr>
        <p:spPr bwMode="auto">
          <a:xfrm rot="5400000">
            <a:off x="4271734" y="2152483"/>
            <a:ext cx="1245084" cy="2197632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 rot="909433">
            <a:off x="2819651" y="6086296"/>
            <a:ext cx="778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 rot="20575677">
            <a:off x="3188518" y="5919818"/>
            <a:ext cx="701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 rot="21315824">
            <a:off x="3466902" y="610210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 rot="944142">
            <a:off x="3837088" y="6029970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 rot="21224534">
            <a:off x="2629267" y="590405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600119" y="616132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154172" y="5919744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 rot="19288950">
            <a:off x="3034238" y="616938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 rot="411566">
            <a:off x="3491810" y="628371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 rot="19653469">
            <a:off x="4154171" y="612570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 rot="20575677">
            <a:off x="4575728" y="5903523"/>
            <a:ext cx="701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 rot="21315824">
            <a:off x="4854112" y="6085810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 rot="944142">
            <a:off x="5224298" y="601367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541382" y="590344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 rot="411566">
            <a:off x="4879020" y="6267420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 rot="19653469">
            <a:off x="5541381" y="6109414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 bwMode="auto">
          <a:xfrm>
            <a:off x="2437166" y="5306002"/>
            <a:ext cx="3637346" cy="747256"/>
          </a:xfrm>
          <a:prstGeom prst="roundRect">
            <a:avLst/>
          </a:prstGeom>
          <a:solidFill>
            <a:srgbClr val="FFFFFF">
              <a:alpha val="20000"/>
            </a:srgbClr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Arc 76"/>
          <p:cNvSpPr/>
          <p:nvPr/>
        </p:nvSpPr>
        <p:spPr bwMode="auto">
          <a:xfrm rot="17228286" flipH="1">
            <a:off x="1786187" y="3081694"/>
            <a:ext cx="2017464" cy="3093645"/>
          </a:xfrm>
          <a:prstGeom prst="arc">
            <a:avLst>
              <a:gd name="adj1" fmla="val 16723949"/>
              <a:gd name="adj2" fmla="val 20924149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281416" y="2628757"/>
            <a:ext cx="210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 DataLake est alimenté avec les données des différentes entités du groupe </a:t>
            </a:r>
            <a:endParaRPr lang="fr-FR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81" y="2123649"/>
            <a:ext cx="2994243" cy="3862493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n°4</a:t>
            </a:r>
            <a:br>
              <a:rPr lang="fr-FR" sz="2000" b="1" dirty="0">
                <a:latin typeface="+mn-lt"/>
              </a:rPr>
            </a:br>
            <a:r>
              <a:rPr lang="fr-FR" sz="2000" dirty="0">
                <a:latin typeface="+mn-lt"/>
              </a:rPr>
              <a:t>Des données hétérogènes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Un puit de données riche et multi-éditeurs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Afficher progressivement chaque typologie de données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 rot="909433">
            <a:off x="2819651" y="6086296"/>
            <a:ext cx="778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 rot="20575677">
            <a:off x="3188518" y="5919818"/>
            <a:ext cx="701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 rot="21315824">
            <a:off x="3466902" y="610210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 rot="944142">
            <a:off x="3837088" y="6029970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 rot="21224534">
            <a:off x="2629267" y="590405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600119" y="616132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154172" y="5919744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 rot="19288950">
            <a:off x="3034238" y="616938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 rot="411566">
            <a:off x="3491810" y="628371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 rot="19653469">
            <a:off x="4154171" y="612570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 rot="20575677">
            <a:off x="4575728" y="5903523"/>
            <a:ext cx="701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 rot="21315824">
            <a:off x="4854112" y="6085810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 rot="944142">
            <a:off x="5224298" y="6013675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541382" y="5903449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50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 rot="411566">
            <a:off x="4879020" y="6267420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5">
                    <a:lumMod val="75000"/>
                  </a:schemeClr>
                </a:solidFill>
              </a:rPr>
              <a:t>Données</a:t>
            </a:r>
            <a:endParaRPr lang="fr-F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 rot="19653469">
            <a:off x="5541381" y="6109414"/>
            <a:ext cx="72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3">
                    <a:lumMod val="65000"/>
                  </a:schemeClr>
                </a:solidFill>
              </a:rPr>
              <a:t>Données</a:t>
            </a:r>
            <a:endParaRPr lang="fr-FR" sz="800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52" name="Arc 51"/>
          <p:cNvSpPr/>
          <p:nvPr/>
        </p:nvSpPr>
        <p:spPr bwMode="auto">
          <a:xfrm rot="17355632" flipH="1">
            <a:off x="3266511" y="1726033"/>
            <a:ext cx="1472345" cy="2737944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Arc 52"/>
          <p:cNvSpPr/>
          <p:nvPr/>
        </p:nvSpPr>
        <p:spPr bwMode="auto">
          <a:xfrm rot="15491850" flipH="1">
            <a:off x="2842353" y="1879879"/>
            <a:ext cx="1472345" cy="2737944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 rot="1957818">
            <a:off x="1125813" y="2687936"/>
            <a:ext cx="231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Distribution</a:t>
            </a:r>
            <a:endParaRPr lang="fr-FR" sz="16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 rot="989588">
            <a:off x="917999" y="3223208"/>
            <a:ext cx="231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Production </a:t>
            </a:r>
            <a:endParaRPr lang="fr-FR" sz="16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 rot="190082">
            <a:off x="815735" y="3753553"/>
            <a:ext cx="2317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Partenaires </a:t>
            </a:r>
            <a:endParaRPr lang="fr-FR" sz="16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Arc 78"/>
          <p:cNvSpPr/>
          <p:nvPr/>
        </p:nvSpPr>
        <p:spPr bwMode="auto">
          <a:xfrm rot="16575372" flipH="1">
            <a:off x="3085238" y="1784811"/>
            <a:ext cx="1472345" cy="2737944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Arc 79"/>
          <p:cNvSpPr/>
          <p:nvPr/>
        </p:nvSpPr>
        <p:spPr bwMode="auto">
          <a:xfrm rot="4727508">
            <a:off x="3839059" y="1649163"/>
            <a:ext cx="1472345" cy="2737944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Arc 80"/>
          <p:cNvSpPr/>
          <p:nvPr/>
        </p:nvSpPr>
        <p:spPr bwMode="auto">
          <a:xfrm rot="5400000">
            <a:off x="4017091" y="1737845"/>
            <a:ext cx="1472345" cy="2737944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Arc 81"/>
          <p:cNvSpPr/>
          <p:nvPr/>
        </p:nvSpPr>
        <p:spPr bwMode="auto">
          <a:xfrm rot="6887276">
            <a:off x="4331511" y="2057473"/>
            <a:ext cx="1472345" cy="2737944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Arc 82"/>
          <p:cNvSpPr/>
          <p:nvPr/>
        </p:nvSpPr>
        <p:spPr bwMode="auto">
          <a:xfrm rot="6028122">
            <a:off x="4169436" y="1891602"/>
            <a:ext cx="1472345" cy="2737944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 rot="19991370">
            <a:off x="5121892" y="2636109"/>
            <a:ext cx="314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Activités de l’ensemble des canaux</a:t>
            </a:r>
            <a:endParaRPr lang="fr-FR" sz="16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 rot="20621970">
            <a:off x="5377296" y="3195716"/>
            <a:ext cx="245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devices, IOT</a:t>
            </a:r>
            <a:endParaRPr lang="fr-FR" sz="16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ZoneTexte 85"/>
          <p:cNvSpPr txBox="1"/>
          <p:nvPr/>
        </p:nvSpPr>
        <p:spPr>
          <a:xfrm rot="21084410">
            <a:off x="5442538" y="3678711"/>
            <a:ext cx="191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Audio, vidéo</a:t>
            </a:r>
            <a:endParaRPr lang="fr-FR" sz="16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 rot="302284">
            <a:off x="5423089" y="4181017"/>
            <a:ext cx="191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Tierces</a:t>
            </a:r>
            <a:endParaRPr lang="fr-FR" sz="16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81" y="2268790"/>
            <a:ext cx="2994243" cy="3862493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n°5</a:t>
            </a:r>
            <a:br>
              <a:rPr lang="fr-FR" sz="2000" b="1" dirty="0">
                <a:latin typeface="+mn-lt"/>
              </a:rPr>
            </a:br>
            <a:r>
              <a:rPr lang="fr-FR" sz="2000" dirty="0">
                <a:latin typeface="+mn-lt"/>
              </a:rPr>
              <a:t>DataLake = socle non visible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DataLake sécurisé et pas accessible par les </a:t>
            </a:r>
            <a:r>
              <a:rPr lang="fr-FR" dirty="0" smtClean="0"/>
              <a:t>utilisateurs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Afficher le DataLake en mettant en exergue le chapeau de la citerne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la flèche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Puis faire apparaître le bandeau avec le texte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 bwMode="auto">
          <a:xfrm>
            <a:off x="1314155" y="1737929"/>
            <a:ext cx="6023743" cy="82490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1844386" y="1829920"/>
            <a:ext cx="647516" cy="647524"/>
          </a:xfrm>
          <a:prstGeom prst="ellipse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2757457" y="1831098"/>
            <a:ext cx="447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 DataLake est un espace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sécurisé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, </a:t>
            </a:r>
            <a:b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 accessible en direct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.</a:t>
            </a:r>
            <a:endParaRPr lang="fr-FR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6" name="Arc 75"/>
          <p:cNvSpPr/>
          <p:nvPr/>
        </p:nvSpPr>
        <p:spPr bwMode="auto">
          <a:xfrm rot="8300774">
            <a:off x="2867210" y="978522"/>
            <a:ext cx="1347596" cy="2607103"/>
          </a:xfrm>
          <a:prstGeom prst="arc">
            <a:avLst>
              <a:gd name="adj1" fmla="val 17372691"/>
              <a:gd name="adj2" fmla="val 73905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>
                <a:latin typeface="+mn-lt"/>
              </a:rPr>
              <a:t>Ecran n°6</a:t>
            </a:r>
            <a:br>
              <a:rPr lang="fr-FR" sz="2000" b="1" dirty="0">
                <a:latin typeface="+mn-lt"/>
              </a:rPr>
            </a:br>
            <a:r>
              <a:rPr lang="fr-FR" sz="2000" dirty="0">
                <a:latin typeface="+mn-lt"/>
              </a:rPr>
              <a:t>Mise à disposition = conformité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les </a:t>
            </a:r>
            <a:r>
              <a:rPr lang="fr-FR" dirty="0"/>
              <a:t>données mise à disposition à partir du DataLake sont visées par la </a:t>
            </a:r>
            <a:r>
              <a:rPr lang="fr-FR" dirty="0" smtClean="0"/>
              <a:t>conformité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8691975" y="752954"/>
            <a:ext cx="3500025" cy="6105046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8791308" y="1462250"/>
            <a:ext cx="3274555" cy="5185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Afficher la vue DataLake.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le logo avec la main  puis le trait rouge et la flèche sur la droite et enfin le texte associé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Faire apparaître ensuite le personnage puis la légende conformité et enfin le texte sur le référent conformité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737872" y="804640"/>
            <a:ext cx="332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Notes pour la</a:t>
            </a:r>
            <a:r>
              <a:rPr lang="fr-FR" sz="1400" b="1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mise en œuvre (explication animation, images, effets…) :</a:t>
            </a:r>
            <a:endParaRPr lang="fr-FR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45442" y="986685"/>
            <a:ext cx="7066026" cy="55208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5912" y="5821650"/>
            <a:ext cx="2252149" cy="93112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923" y="1769446"/>
            <a:ext cx="2994243" cy="386249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1023953" y="2351224"/>
            <a:ext cx="994760" cy="994773"/>
          </a:xfrm>
          <a:prstGeom prst="ellipse">
            <a:avLst/>
          </a:prstGeom>
        </p:spPr>
      </p:pic>
      <p:cxnSp>
        <p:nvCxnSpPr>
          <p:cNvPr id="55" name="Connecteur droit 54"/>
          <p:cNvCxnSpPr/>
          <p:nvPr/>
        </p:nvCxnSpPr>
        <p:spPr bwMode="auto">
          <a:xfrm>
            <a:off x="2436155" y="2657794"/>
            <a:ext cx="0" cy="43909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rc 55"/>
          <p:cNvSpPr/>
          <p:nvPr/>
        </p:nvSpPr>
        <p:spPr bwMode="auto">
          <a:xfrm rot="17249539">
            <a:off x="2727633" y="2276948"/>
            <a:ext cx="1520198" cy="2529985"/>
          </a:xfrm>
          <a:prstGeom prst="arc">
            <a:avLst>
              <a:gd name="adj1" fmla="val 17372691"/>
              <a:gd name="adj2" fmla="val 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778528" y="2351224"/>
            <a:ext cx="435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Les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recopiées du DataLake pour mise à disposition sur le DataLab</a:t>
            </a:r>
            <a:b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sont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mises en conformité 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et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désensibilisées.</a:t>
            </a:r>
            <a:endParaRPr lang="fr-FR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0917" y="3635626"/>
            <a:ext cx="786452" cy="2133785"/>
          </a:xfrm>
          <a:prstGeom prst="rect">
            <a:avLst/>
          </a:prstGeom>
        </p:spPr>
      </p:pic>
      <p:grpSp>
        <p:nvGrpSpPr>
          <p:cNvPr id="59" name="Groupe 58"/>
          <p:cNvGrpSpPr/>
          <p:nvPr/>
        </p:nvGrpSpPr>
        <p:grpSpPr>
          <a:xfrm rot="10800000" flipV="1">
            <a:off x="6986103" y="4328851"/>
            <a:ext cx="470395" cy="487758"/>
            <a:chOff x="4572000" y="4344768"/>
            <a:chExt cx="470395" cy="487758"/>
          </a:xfrm>
        </p:grpSpPr>
        <p:cxnSp>
          <p:nvCxnSpPr>
            <p:cNvPr id="60" name="Connecteur droit 59"/>
            <p:cNvCxnSpPr/>
            <p:nvPr/>
          </p:nvCxnSpPr>
          <p:spPr bwMode="auto">
            <a:xfrm flipV="1">
              <a:off x="4905276" y="4344768"/>
              <a:ext cx="137119" cy="4877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Connecteur droit 63"/>
            <p:cNvCxnSpPr/>
            <p:nvPr/>
          </p:nvCxnSpPr>
          <p:spPr bwMode="auto">
            <a:xfrm>
              <a:off x="4572000" y="4832525"/>
              <a:ext cx="33327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ZoneTexte 64"/>
          <p:cNvSpPr txBox="1"/>
          <p:nvPr/>
        </p:nvSpPr>
        <p:spPr>
          <a:xfrm>
            <a:off x="5627300" y="4067241"/>
            <a:ext cx="170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Conformité</a:t>
            </a:r>
            <a:endParaRPr lang="fr-FR" sz="1100" b="1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456218" y="5670593"/>
            <a:ext cx="483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 </a:t>
            </a:r>
            <a:r>
              <a:rPr lang="fr-FR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référent Data Management </a:t>
            </a:r>
            <a:r>
              <a:rPr lang="fr-FR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accompagne cette étape pour identifier et vérifier l’application des traitements adéquats sur les données. </a:t>
            </a:r>
            <a:endParaRPr lang="fr-FR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PCE">
      <a:dk1>
        <a:srgbClr val="000000"/>
      </a:dk1>
      <a:lt1>
        <a:srgbClr val="FFFFFF"/>
      </a:lt1>
      <a:dk2>
        <a:srgbClr val="825D69"/>
      </a:dk2>
      <a:lt2>
        <a:srgbClr val="E3E4E4"/>
      </a:lt2>
      <a:accent1>
        <a:srgbClr val="581D74"/>
      </a:accent1>
      <a:accent2>
        <a:srgbClr val="A778AE"/>
      </a:accent2>
      <a:accent3>
        <a:srgbClr val="FFFFFF"/>
      </a:accent3>
      <a:accent4>
        <a:srgbClr val="000000"/>
      </a:accent4>
      <a:accent5>
        <a:srgbClr val="B4ABBC"/>
      </a:accent5>
      <a:accent6>
        <a:srgbClr val="976C9D"/>
      </a:accent6>
      <a:hlink>
        <a:srgbClr val="F47920"/>
      </a:hlink>
      <a:folHlink>
        <a:srgbClr val="BDCF4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2330</Words>
  <Application>Microsoft Office PowerPoint</Application>
  <PresentationFormat>Grand écran</PresentationFormat>
  <Paragraphs>365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Yu Gothic Light</vt:lpstr>
      <vt:lpstr>Arial</vt:lpstr>
      <vt:lpstr>Calibri</vt:lpstr>
      <vt:lpstr>Calibri Light</vt:lpstr>
      <vt:lpstr>Times New Roman</vt:lpstr>
      <vt:lpstr>Thème Office</vt:lpstr>
      <vt:lpstr>DataLab Storyboarding e-learning  Module 1 – Introduction au DataLab</vt:lpstr>
      <vt:lpstr>Présentation PowerPoint</vt:lpstr>
      <vt:lpstr>   Déroulé du storyboard</vt:lpstr>
      <vt:lpstr>Ecran n°1 Présentation DataLab</vt:lpstr>
      <vt:lpstr>Ecran n°2 Zoom DataLake</vt:lpstr>
      <vt:lpstr>Ecran n°3 Sources de données du DataLake</vt:lpstr>
      <vt:lpstr>Ecran n°4 Des données hétérogènes</vt:lpstr>
      <vt:lpstr>Ecran n°5 DataLake = socle non visible</vt:lpstr>
      <vt:lpstr>Ecran n°6 Mise à disposition = conformité</vt:lpstr>
      <vt:lpstr>Ecran n°7 DataLab – La zone accessible</vt:lpstr>
      <vt:lpstr>Ecran n°8 DataSpace &amp; DataLab</vt:lpstr>
      <vt:lpstr>Ecran n°9 Distinctions entre DataSpace &amp; DataLab</vt:lpstr>
      <vt:lpstr>Ecran n°10 Un DataLab est alimenté avec une prise d’image</vt:lpstr>
      <vt:lpstr>Ecran n°11 Quelques points d’attention </vt:lpstr>
      <vt:lpstr>Ecran n°12 J’ai un besoin</vt:lpstr>
      <vt:lpstr>Ecran n°13 Critères d’éligibilité de mon besoin</vt:lpstr>
      <vt:lpstr>Ecran n°14 Volume / Variété / Vitesse</vt:lpstr>
      <vt:lpstr>Ecran n°15 Si j’ai un doute </vt:lpstr>
      <vt:lpstr>Ecran n°16 Je contacte mon responsable DataLab</vt:lpstr>
      <vt:lpstr>Ecran n°17 Les responsables DataLab</vt:lpstr>
      <vt:lpstr>Ecran n°18 Mon interlocuteur privilégié</vt:lpstr>
      <vt:lpstr>Ecran n°19 Qu’allons nous faire ?</vt:lpstr>
      <vt:lpstr>Ecran n°20 Qualifier mon besoin</vt:lpstr>
      <vt:lpstr>Ecran n°21 Qualifier mon besoin</vt:lpstr>
      <vt:lpstr>Ecran n°22 Traitement de ma demande</vt:lpstr>
      <vt:lpstr>Ecran n°23 Quizz – Intro</vt:lpstr>
      <vt:lpstr>Ecran n°24 Quizz – Question 1</vt:lpstr>
      <vt:lpstr>Ecran n°25 Quizz – Question 2</vt:lpstr>
      <vt:lpstr>Ecran n°26 Quizz – Question 3</vt:lpstr>
      <vt:lpstr>Ecran n°27 Quizz – Question 4</vt:lpstr>
      <vt:lpstr>Ecran n°28 Quizz – Question 5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Storyboarding module 3 : l’organisation et les acteurs clés</dc:title>
  <dc:creator>BAUDIN Alexandre</dc:creator>
  <cp:lastModifiedBy>CORDIER Florent</cp:lastModifiedBy>
  <cp:revision>345</cp:revision>
  <dcterms:created xsi:type="dcterms:W3CDTF">2017-12-04T09:15:32Z</dcterms:created>
  <dcterms:modified xsi:type="dcterms:W3CDTF">2018-01-24T15:28:11Z</dcterms:modified>
</cp:coreProperties>
</file>